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5"/>
  </p:notesMasterIdLst>
  <p:handoutMasterIdLst>
    <p:handoutMasterId r:id="rId26"/>
  </p:handoutMasterIdLst>
  <p:sldIdLst>
    <p:sldId id="283" r:id="rId6"/>
    <p:sldId id="256" r:id="rId7"/>
    <p:sldId id="259" r:id="rId8"/>
    <p:sldId id="266" r:id="rId9"/>
    <p:sldId id="267" r:id="rId10"/>
    <p:sldId id="269" r:id="rId11"/>
    <p:sldId id="279" r:id="rId12"/>
    <p:sldId id="273" r:id="rId13"/>
    <p:sldId id="275" r:id="rId14"/>
    <p:sldId id="278" r:id="rId15"/>
    <p:sldId id="280" r:id="rId16"/>
    <p:sldId id="272" r:id="rId17"/>
    <p:sldId id="277" r:id="rId18"/>
    <p:sldId id="274" r:id="rId19"/>
    <p:sldId id="281" r:id="rId20"/>
    <p:sldId id="271" r:id="rId21"/>
    <p:sldId id="270" r:id="rId22"/>
    <p:sldId id="268" r:id="rId23"/>
    <p:sldId id="282"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92B4"/>
    <a:srgbClr val="8CB7C7"/>
    <a:srgbClr val="567632"/>
    <a:srgbClr val="766E54"/>
    <a:srgbClr val="F3BD48"/>
    <a:srgbClr val="E58A9E"/>
    <a:srgbClr val="005ABB"/>
    <a:srgbClr val="00C4DF"/>
    <a:srgbClr val="A3D869"/>
    <a:srgbClr val="FDD4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varScale="1">
        <p:scale>
          <a:sx n="71" d="100"/>
          <a:sy n="71" d="100"/>
        </p:scale>
        <p:origin x="1164" y="4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49" cy="466379"/>
          </a:xfrm>
          <a:prstGeom prst="rect">
            <a:avLst/>
          </a:prstGeom>
        </p:spPr>
        <p:txBody>
          <a:bodyPr vert="horz" lIns="88276" tIns="44138" rIns="88276" bIns="44138" rtlCol="0"/>
          <a:lstStyle>
            <a:lvl1pPr algn="l">
              <a:defRPr sz="1200"/>
            </a:lvl1pPr>
          </a:lstStyle>
          <a:p>
            <a:endParaRPr lang="en-US"/>
          </a:p>
        </p:txBody>
      </p:sp>
      <p:sp>
        <p:nvSpPr>
          <p:cNvPr id="3" name="Date Placeholder 2"/>
          <p:cNvSpPr>
            <a:spLocks noGrp="1"/>
          </p:cNvSpPr>
          <p:nvPr>
            <p:ph type="dt" sz="quarter" idx="1"/>
          </p:nvPr>
        </p:nvSpPr>
        <p:spPr>
          <a:xfrm>
            <a:off x="3977928" y="0"/>
            <a:ext cx="3043649" cy="466379"/>
          </a:xfrm>
          <a:prstGeom prst="rect">
            <a:avLst/>
          </a:prstGeom>
        </p:spPr>
        <p:txBody>
          <a:bodyPr vert="horz" lIns="88276" tIns="44138" rIns="88276" bIns="44138" rtlCol="0"/>
          <a:lstStyle>
            <a:lvl1pPr algn="r">
              <a:defRPr sz="1200"/>
            </a:lvl1pPr>
          </a:lstStyle>
          <a:p>
            <a:fld id="{DC4BBB1E-042B-4895-87C3-DCB57D93A600}" type="datetimeFigureOut">
              <a:rPr lang="en-US" smtClean="0"/>
              <a:t>1/22/2018</a:t>
            </a:fld>
            <a:endParaRPr lang="en-US"/>
          </a:p>
        </p:txBody>
      </p:sp>
      <p:sp>
        <p:nvSpPr>
          <p:cNvPr id="4" name="Footer Placeholder 3"/>
          <p:cNvSpPr>
            <a:spLocks noGrp="1"/>
          </p:cNvSpPr>
          <p:nvPr>
            <p:ph type="ftr" sz="quarter" idx="2"/>
          </p:nvPr>
        </p:nvSpPr>
        <p:spPr>
          <a:xfrm>
            <a:off x="0" y="8842722"/>
            <a:ext cx="3043649" cy="466378"/>
          </a:xfrm>
          <a:prstGeom prst="rect">
            <a:avLst/>
          </a:prstGeom>
        </p:spPr>
        <p:txBody>
          <a:bodyPr vert="horz" lIns="88276" tIns="44138" rIns="88276" bIns="44138" rtlCol="0" anchor="b"/>
          <a:lstStyle>
            <a:lvl1pPr algn="l">
              <a:defRPr sz="1200"/>
            </a:lvl1pPr>
          </a:lstStyle>
          <a:p>
            <a:endParaRPr lang="en-US"/>
          </a:p>
        </p:txBody>
      </p:sp>
      <p:sp>
        <p:nvSpPr>
          <p:cNvPr id="5" name="Slide Number Placeholder 4"/>
          <p:cNvSpPr>
            <a:spLocks noGrp="1"/>
          </p:cNvSpPr>
          <p:nvPr>
            <p:ph type="sldNum" sz="quarter" idx="3"/>
          </p:nvPr>
        </p:nvSpPr>
        <p:spPr>
          <a:xfrm>
            <a:off x="3977928" y="8842722"/>
            <a:ext cx="3043649" cy="466378"/>
          </a:xfrm>
          <a:prstGeom prst="rect">
            <a:avLst/>
          </a:prstGeom>
        </p:spPr>
        <p:txBody>
          <a:bodyPr vert="horz" lIns="88276" tIns="44138" rIns="88276" bIns="44138" rtlCol="0" anchor="b"/>
          <a:lstStyle>
            <a:lvl1pPr algn="r">
              <a:defRPr sz="1200"/>
            </a:lvl1pPr>
          </a:lstStyle>
          <a:p>
            <a:fld id="{65876A9A-C96A-4E4C-B20B-A4A3BCD58F60}" type="slidenum">
              <a:rPr lang="en-US" smtClean="0"/>
              <a:t>‹#›</a:t>
            </a:fld>
            <a:endParaRPr lang="en-US"/>
          </a:p>
        </p:txBody>
      </p:sp>
    </p:spTree>
    <p:extLst>
      <p:ext uri="{BB962C8B-B14F-4D97-AF65-F5344CB8AC3E}">
        <p14:creationId xmlns:p14="http://schemas.microsoft.com/office/powerpoint/2010/main" val="3974933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17" tIns="46659" rIns="93317" bIns="46659" rtlCol="0"/>
          <a:lstStyle>
            <a:lvl1pPr algn="l">
              <a:defRPr sz="1300"/>
            </a:lvl1pPr>
          </a:lstStyle>
          <a:p>
            <a:endParaRPr lang="en-US"/>
          </a:p>
        </p:txBody>
      </p:sp>
      <p:sp>
        <p:nvSpPr>
          <p:cNvPr id="3" name="Date Placeholder 2"/>
          <p:cNvSpPr>
            <a:spLocks noGrp="1"/>
          </p:cNvSpPr>
          <p:nvPr>
            <p:ph type="dt" idx="1"/>
          </p:nvPr>
        </p:nvSpPr>
        <p:spPr>
          <a:xfrm>
            <a:off x="3978131" y="1"/>
            <a:ext cx="3043343" cy="467071"/>
          </a:xfrm>
          <a:prstGeom prst="rect">
            <a:avLst/>
          </a:prstGeom>
        </p:spPr>
        <p:txBody>
          <a:bodyPr vert="horz" lIns="93317" tIns="46659" rIns="93317" bIns="46659" rtlCol="0"/>
          <a:lstStyle>
            <a:lvl1pPr algn="r">
              <a:defRPr sz="1300"/>
            </a:lvl1pPr>
          </a:lstStyle>
          <a:p>
            <a:fld id="{B0F191F9-8717-428C-945B-91A0BCD304DF}" type="datetimeFigureOut">
              <a:rPr lang="en-US" smtClean="0"/>
              <a:t>1/22/2018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300"/>
            </a:lvl1pPr>
          </a:lstStyle>
          <a:p>
            <a:endParaRPr lang="en-US"/>
          </a:p>
        </p:txBody>
      </p:sp>
      <p:sp>
        <p:nvSpPr>
          <p:cNvPr id="7" name="Slide Number Placeholder 6"/>
          <p:cNvSpPr>
            <a:spLocks noGrp="1"/>
          </p:cNvSpPr>
          <p:nvPr>
            <p:ph type="sldNum" sz="quarter" idx="5"/>
          </p:nvPr>
        </p:nvSpPr>
        <p:spPr>
          <a:xfrm>
            <a:off x="3978131" y="8842030"/>
            <a:ext cx="3043343" cy="467070"/>
          </a:xfrm>
          <a:prstGeom prst="rect">
            <a:avLst/>
          </a:prstGeom>
        </p:spPr>
        <p:txBody>
          <a:bodyPr vert="horz" lIns="93317" tIns="46659" rIns="93317" bIns="46659" rtlCol="0" anchor="b"/>
          <a:lstStyle>
            <a:lvl1pPr algn="r">
              <a:defRPr sz="1300"/>
            </a:lvl1pPr>
          </a:lstStyle>
          <a:p>
            <a:fld id="{920C8EF3-0A66-43AA-9F5A-CD3BB4A2275F}" type="slidenum">
              <a:rPr lang="en-US" smtClean="0"/>
              <a:t>‹#›</a:t>
            </a:fld>
            <a:endParaRPr lang="en-US"/>
          </a:p>
        </p:txBody>
      </p:sp>
    </p:spTree>
    <p:extLst>
      <p:ext uri="{BB962C8B-B14F-4D97-AF65-F5344CB8AC3E}">
        <p14:creationId xmlns:p14="http://schemas.microsoft.com/office/powerpoint/2010/main" val="148822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3</a:t>
            </a:fld>
            <a:endParaRPr lang="en-US"/>
          </a:p>
        </p:txBody>
      </p:sp>
    </p:spTree>
    <p:extLst>
      <p:ext uri="{BB962C8B-B14F-4D97-AF65-F5344CB8AC3E}">
        <p14:creationId xmlns:p14="http://schemas.microsoft.com/office/powerpoint/2010/main" val="1641227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12</a:t>
            </a:fld>
            <a:endParaRPr lang="en-US"/>
          </a:p>
        </p:txBody>
      </p:sp>
    </p:spTree>
    <p:extLst>
      <p:ext uri="{BB962C8B-B14F-4D97-AF65-F5344CB8AC3E}">
        <p14:creationId xmlns:p14="http://schemas.microsoft.com/office/powerpoint/2010/main" val="1034658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13</a:t>
            </a:fld>
            <a:endParaRPr lang="en-US"/>
          </a:p>
        </p:txBody>
      </p:sp>
    </p:spTree>
    <p:extLst>
      <p:ext uri="{BB962C8B-B14F-4D97-AF65-F5344CB8AC3E}">
        <p14:creationId xmlns:p14="http://schemas.microsoft.com/office/powerpoint/2010/main" val="3157798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14</a:t>
            </a:fld>
            <a:endParaRPr lang="en-US"/>
          </a:p>
        </p:txBody>
      </p:sp>
    </p:spTree>
    <p:extLst>
      <p:ext uri="{BB962C8B-B14F-4D97-AF65-F5344CB8AC3E}">
        <p14:creationId xmlns:p14="http://schemas.microsoft.com/office/powerpoint/2010/main" val="1691735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15</a:t>
            </a:fld>
            <a:endParaRPr lang="en-US"/>
          </a:p>
        </p:txBody>
      </p:sp>
    </p:spTree>
    <p:extLst>
      <p:ext uri="{BB962C8B-B14F-4D97-AF65-F5344CB8AC3E}">
        <p14:creationId xmlns:p14="http://schemas.microsoft.com/office/powerpoint/2010/main" val="4237601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17</a:t>
            </a:fld>
            <a:endParaRPr lang="en-US"/>
          </a:p>
        </p:txBody>
      </p:sp>
    </p:spTree>
    <p:extLst>
      <p:ext uri="{BB962C8B-B14F-4D97-AF65-F5344CB8AC3E}">
        <p14:creationId xmlns:p14="http://schemas.microsoft.com/office/powerpoint/2010/main" val="3990366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18</a:t>
            </a:fld>
            <a:endParaRPr lang="en-US"/>
          </a:p>
        </p:txBody>
      </p:sp>
    </p:spTree>
    <p:extLst>
      <p:ext uri="{BB962C8B-B14F-4D97-AF65-F5344CB8AC3E}">
        <p14:creationId xmlns:p14="http://schemas.microsoft.com/office/powerpoint/2010/main" val="328563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4</a:t>
            </a:fld>
            <a:endParaRPr lang="en-US"/>
          </a:p>
        </p:txBody>
      </p:sp>
    </p:spTree>
    <p:extLst>
      <p:ext uri="{BB962C8B-B14F-4D97-AF65-F5344CB8AC3E}">
        <p14:creationId xmlns:p14="http://schemas.microsoft.com/office/powerpoint/2010/main" val="2009598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5</a:t>
            </a:fld>
            <a:endParaRPr lang="en-US"/>
          </a:p>
        </p:txBody>
      </p:sp>
    </p:spTree>
    <p:extLst>
      <p:ext uri="{BB962C8B-B14F-4D97-AF65-F5344CB8AC3E}">
        <p14:creationId xmlns:p14="http://schemas.microsoft.com/office/powerpoint/2010/main" val="331764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6</a:t>
            </a:fld>
            <a:endParaRPr lang="en-US"/>
          </a:p>
        </p:txBody>
      </p:sp>
    </p:spTree>
    <p:extLst>
      <p:ext uri="{BB962C8B-B14F-4D97-AF65-F5344CB8AC3E}">
        <p14:creationId xmlns:p14="http://schemas.microsoft.com/office/powerpoint/2010/main" val="907604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7</a:t>
            </a:fld>
            <a:endParaRPr lang="en-US"/>
          </a:p>
        </p:txBody>
      </p:sp>
    </p:spTree>
    <p:extLst>
      <p:ext uri="{BB962C8B-B14F-4D97-AF65-F5344CB8AC3E}">
        <p14:creationId xmlns:p14="http://schemas.microsoft.com/office/powerpoint/2010/main" val="3922709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8</a:t>
            </a:fld>
            <a:endParaRPr lang="en-US"/>
          </a:p>
        </p:txBody>
      </p:sp>
    </p:spTree>
    <p:extLst>
      <p:ext uri="{BB962C8B-B14F-4D97-AF65-F5344CB8AC3E}">
        <p14:creationId xmlns:p14="http://schemas.microsoft.com/office/powerpoint/2010/main" val="3090638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9</a:t>
            </a:fld>
            <a:endParaRPr lang="en-US"/>
          </a:p>
        </p:txBody>
      </p:sp>
    </p:spTree>
    <p:extLst>
      <p:ext uri="{BB962C8B-B14F-4D97-AF65-F5344CB8AC3E}">
        <p14:creationId xmlns:p14="http://schemas.microsoft.com/office/powerpoint/2010/main" val="368243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10</a:t>
            </a:fld>
            <a:endParaRPr lang="en-US"/>
          </a:p>
        </p:txBody>
      </p:sp>
    </p:spTree>
    <p:extLst>
      <p:ext uri="{BB962C8B-B14F-4D97-AF65-F5344CB8AC3E}">
        <p14:creationId xmlns:p14="http://schemas.microsoft.com/office/powerpoint/2010/main" val="923373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11</a:t>
            </a:fld>
            <a:endParaRPr lang="en-US"/>
          </a:p>
        </p:txBody>
      </p:sp>
    </p:spTree>
    <p:extLst>
      <p:ext uri="{BB962C8B-B14F-4D97-AF65-F5344CB8AC3E}">
        <p14:creationId xmlns:p14="http://schemas.microsoft.com/office/powerpoint/2010/main" val="2969011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9281"/>
            <a:ext cx="7772400" cy="2050681"/>
          </a:xfrm>
        </p:spPr>
        <p:txBody>
          <a:bodyPr anchor="b">
            <a:normAutofit/>
          </a:bodyPr>
          <a:lstStyle>
            <a:lvl1pPr algn="ctr">
              <a:defRPr sz="3600">
                <a:solidFill>
                  <a:schemeClr val="tx1"/>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1" name="Slide Number Placeholder 5"/>
          <p:cNvSpPr>
            <a:spLocks noGrp="1"/>
          </p:cNvSpPr>
          <p:nvPr>
            <p:ph type="sldNum" sz="quarter" idx="4"/>
          </p:nvPr>
        </p:nvSpPr>
        <p:spPr>
          <a:xfrm>
            <a:off x="628650" y="6489521"/>
            <a:ext cx="2057400" cy="365125"/>
          </a:xfrm>
          <a:prstGeom prst="rect">
            <a:avLst/>
          </a:prstGeom>
        </p:spPr>
        <p:txBody>
          <a:bodyPr vert="horz" lIns="91440" tIns="45720" rIns="91440" bIns="45720" rtlCol="0" anchor="ctr"/>
          <a:lstStyle>
            <a:lvl1pPr algn="l">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530" y="660347"/>
            <a:ext cx="1795360" cy="704721"/>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36800" y="3251200"/>
            <a:ext cx="4447032" cy="350520"/>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634699" y="6597965"/>
            <a:ext cx="1880651" cy="148235"/>
          </a:xfrm>
          <a:prstGeom prst="rect">
            <a:avLst/>
          </a:prstGeom>
        </p:spPr>
      </p:pic>
    </p:spTree>
    <p:extLst>
      <p:ext uri="{BB962C8B-B14F-4D97-AF65-F5344CB8AC3E}">
        <p14:creationId xmlns:p14="http://schemas.microsoft.com/office/powerpoint/2010/main" val="386405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2539"/>
            <a:ext cx="7886700" cy="841101"/>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113640"/>
            <a:ext cx="7886700" cy="5063323"/>
          </a:xfrm>
        </p:spPr>
        <p:txBody>
          <a:bodyPr/>
          <a:lstStyle>
            <a:lvl2pPr marL="685800" indent="-228600">
              <a:buFont typeface="Calibri" panose="020F0502020204030204"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28650" y="6489520"/>
            <a:ext cx="2057400" cy="365125"/>
          </a:xfrm>
        </p:spPr>
        <p:txBody>
          <a:bodyPr/>
          <a:lstStyle/>
          <a:p>
            <a:fld id="{186DC542-6CB9-419E-B49C-81182B59E367}" type="slidenum">
              <a:rPr lang="en-US" smtClean="0"/>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699" y="6597965"/>
            <a:ext cx="1880651" cy="148235"/>
          </a:xfrm>
          <a:prstGeom prst="rect">
            <a:avLst/>
          </a:prstGeom>
        </p:spPr>
      </p:pic>
    </p:spTree>
    <p:extLst>
      <p:ext uri="{BB962C8B-B14F-4D97-AF65-F5344CB8AC3E}">
        <p14:creationId xmlns:p14="http://schemas.microsoft.com/office/powerpoint/2010/main" val="47727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807869"/>
            <a:ext cx="7886700" cy="3284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092606"/>
            <a:ext cx="7886700" cy="1997045"/>
          </a:xfrm>
        </p:spPr>
        <p:txBody>
          <a:bodyPr/>
          <a:lstStyle>
            <a:lvl1pPr marL="0" indent="0">
              <a:buNone/>
              <a:defRPr sz="24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186DC542-6CB9-419E-B49C-81182B59E36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699" y="6597965"/>
            <a:ext cx="1880651" cy="148235"/>
          </a:xfrm>
          <a:prstGeom prst="rect">
            <a:avLst/>
          </a:prstGeom>
        </p:spPr>
      </p:pic>
    </p:spTree>
    <p:extLst>
      <p:ext uri="{BB962C8B-B14F-4D97-AF65-F5344CB8AC3E}">
        <p14:creationId xmlns:p14="http://schemas.microsoft.com/office/powerpoint/2010/main" val="46818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186DC542-6CB9-419E-B49C-81182B59E367}"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699" y="6597965"/>
            <a:ext cx="1880651" cy="148235"/>
          </a:xfrm>
          <a:prstGeom prst="rect">
            <a:avLst/>
          </a:prstGeom>
        </p:spPr>
      </p:pic>
    </p:spTree>
    <p:extLst>
      <p:ext uri="{BB962C8B-B14F-4D97-AF65-F5344CB8AC3E}">
        <p14:creationId xmlns:p14="http://schemas.microsoft.com/office/powerpoint/2010/main" val="1669069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186DC542-6CB9-419E-B49C-81182B59E367}"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699" y="6597965"/>
            <a:ext cx="1880651" cy="148235"/>
          </a:xfrm>
          <a:prstGeom prst="rect">
            <a:avLst/>
          </a:prstGeom>
        </p:spPr>
      </p:pic>
    </p:spTree>
    <p:extLst>
      <p:ext uri="{BB962C8B-B14F-4D97-AF65-F5344CB8AC3E}">
        <p14:creationId xmlns:p14="http://schemas.microsoft.com/office/powerpoint/2010/main" val="403628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186DC542-6CB9-419E-B49C-81182B59E36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699" y="6597965"/>
            <a:ext cx="1880651" cy="148235"/>
          </a:xfrm>
          <a:prstGeom prst="rect">
            <a:avLst/>
          </a:prstGeom>
        </p:spPr>
      </p:pic>
    </p:spTree>
    <p:extLst>
      <p:ext uri="{BB962C8B-B14F-4D97-AF65-F5344CB8AC3E}">
        <p14:creationId xmlns:p14="http://schemas.microsoft.com/office/powerpoint/2010/main" val="112300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6DC542-6CB9-419E-B49C-81182B59E367}"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699" y="6597965"/>
            <a:ext cx="1880651" cy="148235"/>
          </a:xfrm>
          <a:prstGeom prst="rect">
            <a:avLst/>
          </a:prstGeom>
        </p:spPr>
      </p:pic>
    </p:spTree>
    <p:extLst>
      <p:ext uri="{BB962C8B-B14F-4D97-AF65-F5344CB8AC3E}">
        <p14:creationId xmlns:p14="http://schemas.microsoft.com/office/powerpoint/2010/main" val="396543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480699"/>
            <a:ext cx="9144000" cy="3773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849588"/>
            <a:ext cx="7886700" cy="84110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489521"/>
            <a:ext cx="2057400" cy="365125"/>
          </a:xfrm>
          <a:prstGeom prst="rect">
            <a:avLst/>
          </a:prstGeom>
        </p:spPr>
        <p:txBody>
          <a:bodyPr vert="horz" lIns="91440" tIns="45720" rIns="91440" bIns="45720" rtlCol="0" anchor="ctr"/>
          <a:lstStyle>
            <a:lvl1pPr algn="l">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1800619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dt="0"/>
  <p:txStyles>
    <p:titleStyle>
      <a:lvl1pPr algn="l" defTabSz="914400" rtl="0" eaLnBrk="1" latinLnBrk="0" hangingPunct="1">
        <a:lnSpc>
          <a:spcPct val="90000"/>
        </a:lnSpc>
        <a:spcBef>
          <a:spcPct val="0"/>
        </a:spcBef>
        <a:buNone/>
        <a:defRPr sz="3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cpuc.ca.gov/uploadedFiles/CPUC_Public_Website/Content/Utilities_and_Industries/Energy_-_Electricity_and_Natural_Gas/EEPolicyManualV5forPDF.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cet.cpuc.ca.gov/" TargetMode="External"/><Relationship Id="rId5" Type="http://schemas.openxmlformats.org/officeDocument/2006/relationships/hyperlink" Target="http://www.cpuc.ca.gov/egyefficiency/" TargetMode="External"/><Relationship Id="rId4" Type="http://schemas.openxmlformats.org/officeDocument/2006/relationships/hyperlink" Target="http://www.cpuc.ca.gov/uploadedFiles/CPUC_Public_Website/Content/Utilities_and_Industries/Energy_-_Electricity_and_Natural_Gas/CPUC_STANDARD_PRACTICE_MANUAL.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et.cpuc.c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Disclaimer</a:t>
            </a:r>
            <a:endParaRPr lang="en-US" dirty="0"/>
          </a:p>
        </p:txBody>
      </p:sp>
      <p:sp>
        <p:nvSpPr>
          <p:cNvPr id="3" name="Content Placeholder 2"/>
          <p:cNvSpPr>
            <a:spLocks noGrp="1"/>
          </p:cNvSpPr>
          <p:nvPr>
            <p:ph idx="1"/>
          </p:nvPr>
        </p:nvSpPr>
        <p:spPr/>
        <p:txBody>
          <a:bodyPr/>
          <a:lstStyle/>
          <a:p>
            <a:pPr marL="0" indent="0">
              <a:buNone/>
            </a:pPr>
            <a:r>
              <a:rPr lang="en-US" i="1" dirty="0"/>
              <a:t>SCE is providing this training as a courtesy for the benefit of our vendors and other interested stakeholders.  SCE assumes no liability for any errors or for any conflict between the information presented here and the CPUC’s processes or rules.  The CPUC’s rules and policies are subject to change at any time, and the CPUC’s rules and policies, and interpretation thereof, will </a:t>
            </a:r>
            <a:r>
              <a:rPr lang="en-US" i="1"/>
              <a:t>govern </a:t>
            </a:r>
            <a:r>
              <a:rPr lang="en-US" i="1" smtClean="0"/>
              <a:t>any </a:t>
            </a:r>
            <a:r>
              <a:rPr lang="en-US" i="1" dirty="0"/>
              <a:t>submittals.</a:t>
            </a:r>
          </a:p>
        </p:txBody>
      </p:sp>
      <p:sp>
        <p:nvSpPr>
          <p:cNvPr id="4" name="Slide Number Placeholder 3"/>
          <p:cNvSpPr>
            <a:spLocks noGrp="1"/>
          </p:cNvSpPr>
          <p:nvPr>
            <p:ph type="sldNum" sz="quarter" idx="12"/>
          </p:nvPr>
        </p:nvSpPr>
        <p:spPr/>
        <p:txBody>
          <a:bodyPr/>
          <a:lstStyle/>
          <a:p>
            <a:fld id="{186DC542-6CB9-419E-B49C-81182B59E367}" type="slidenum">
              <a:rPr lang="en-US" smtClean="0"/>
              <a:t>1</a:t>
            </a:fld>
            <a:endParaRPr lang="en-US" dirty="0"/>
          </a:p>
        </p:txBody>
      </p:sp>
    </p:spTree>
    <p:extLst>
      <p:ext uri="{BB962C8B-B14F-4D97-AF65-F5344CB8AC3E}">
        <p14:creationId xmlns:p14="http://schemas.microsoft.com/office/powerpoint/2010/main" val="4169874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0268"/>
            <a:ext cx="7886700" cy="841101"/>
          </a:xfrm>
        </p:spPr>
        <p:txBody>
          <a:bodyPr>
            <a:normAutofit/>
          </a:bodyPr>
          <a:lstStyle/>
          <a:p>
            <a:r>
              <a:rPr lang="en-US" dirty="0" smtClean="0">
                <a:solidFill>
                  <a:schemeClr val="tx1"/>
                </a:solidFill>
              </a:rPr>
              <a:t>CET Input Template (Input Program)</a:t>
            </a:r>
            <a:endParaRPr lang="en-US" dirty="0">
              <a:solidFill>
                <a:schemeClr val="tx1"/>
              </a:solidFill>
            </a:endParaRPr>
          </a:p>
        </p:txBody>
      </p:sp>
      <p:sp>
        <p:nvSpPr>
          <p:cNvPr id="3" name="Content Placeholder 2"/>
          <p:cNvSpPr>
            <a:spLocks noGrp="1"/>
          </p:cNvSpPr>
          <p:nvPr>
            <p:ph idx="1"/>
          </p:nvPr>
        </p:nvSpPr>
        <p:spPr>
          <a:xfrm>
            <a:off x="628650" y="783772"/>
            <a:ext cx="7886700" cy="5393192"/>
          </a:xfrm>
        </p:spPr>
        <p:txBody>
          <a:bodyPr>
            <a:normAutofit fontScale="85000" lnSpcReduction="20000"/>
          </a:bodyPr>
          <a:lstStyle/>
          <a:p>
            <a:pPr marL="0" indent="0">
              <a:buNone/>
            </a:pPr>
            <a:r>
              <a:rPr lang="en-US" sz="1800" b="1" dirty="0" smtClean="0"/>
              <a:t>PA</a:t>
            </a:r>
            <a:r>
              <a:rPr lang="en-US" sz="1800" dirty="0" smtClean="0"/>
              <a:t> = SCE</a:t>
            </a:r>
          </a:p>
          <a:p>
            <a:pPr marL="0" indent="0">
              <a:buNone/>
            </a:pPr>
            <a:r>
              <a:rPr lang="en-US" sz="1800" b="1" dirty="0" err="1" smtClean="0"/>
              <a:t>PrgID</a:t>
            </a:r>
            <a:r>
              <a:rPr lang="en-US" sz="1800" b="1" dirty="0" smtClean="0"/>
              <a:t> </a:t>
            </a:r>
            <a:r>
              <a:rPr lang="en-US" sz="1800" dirty="0" smtClean="0"/>
              <a:t>= Anything you want, as the actual program ID will be assigned at a later time.  Must match exactly to whatever is on the </a:t>
            </a:r>
            <a:r>
              <a:rPr lang="en-US" sz="1800" dirty="0" err="1" smtClean="0"/>
              <a:t>InputMeasure</a:t>
            </a:r>
            <a:r>
              <a:rPr lang="en-US" sz="1800" dirty="0" smtClean="0"/>
              <a:t> tab.</a:t>
            </a:r>
          </a:p>
          <a:p>
            <a:pPr marL="0" indent="0">
              <a:buNone/>
            </a:pPr>
            <a:r>
              <a:rPr lang="en-US" sz="1800" b="1" dirty="0" smtClean="0"/>
              <a:t>Program Name </a:t>
            </a:r>
            <a:r>
              <a:rPr lang="en-US" sz="1800" dirty="0" smtClean="0"/>
              <a:t>= </a:t>
            </a:r>
            <a:r>
              <a:rPr lang="en-US" sz="1800" dirty="0"/>
              <a:t>Anything you want, as the actual program ID will be assigned at a later time.  Must match exactly to whatever is on the </a:t>
            </a:r>
            <a:r>
              <a:rPr lang="en-US" sz="1800" dirty="0" err="1"/>
              <a:t>InputMeasure</a:t>
            </a:r>
            <a:r>
              <a:rPr lang="en-US" sz="1800" dirty="0"/>
              <a:t> tab.</a:t>
            </a:r>
          </a:p>
          <a:p>
            <a:pPr marL="0" indent="0">
              <a:buNone/>
            </a:pPr>
            <a:r>
              <a:rPr lang="en-US" sz="1800" b="1" dirty="0" err="1" smtClean="0"/>
              <a:t>ClaimYearQuarter</a:t>
            </a:r>
            <a:r>
              <a:rPr lang="en-US" sz="1800" dirty="0" smtClean="0"/>
              <a:t> = 2018Q4</a:t>
            </a:r>
          </a:p>
          <a:p>
            <a:pPr marL="0" indent="0">
              <a:buNone/>
            </a:pPr>
            <a:r>
              <a:rPr lang="en-US" sz="1800" b="1" dirty="0" err="1" smtClean="0"/>
              <a:t>AdminCostsOverheadandGA</a:t>
            </a:r>
            <a:r>
              <a:rPr lang="en-US" sz="1800" b="1" dirty="0" smtClean="0"/>
              <a:t> and </a:t>
            </a:r>
            <a:r>
              <a:rPr lang="en-US" sz="1800" b="1" dirty="0" err="1" smtClean="0"/>
              <a:t>AdminCostsOther</a:t>
            </a:r>
            <a:r>
              <a:rPr lang="en-US" sz="1800" dirty="0" smtClean="0"/>
              <a:t> = any budget, both labor or non-labor, not associated with the direct implementation or marketing of the program (i.e. Managers/Reporting/Compliance).</a:t>
            </a:r>
          </a:p>
          <a:p>
            <a:pPr marL="0" indent="0">
              <a:buNone/>
            </a:pPr>
            <a:r>
              <a:rPr lang="en-US" sz="1800" b="1" dirty="0" err="1" smtClean="0"/>
              <a:t>MarketingOutreach</a:t>
            </a:r>
            <a:r>
              <a:rPr lang="en-US" sz="1800" b="1" dirty="0" smtClean="0"/>
              <a:t> </a:t>
            </a:r>
            <a:r>
              <a:rPr lang="en-US" sz="1800" dirty="0" smtClean="0"/>
              <a:t>= any budget associated with marketing for the program or the labor of the staff needed to perform the marketing.</a:t>
            </a:r>
          </a:p>
          <a:p>
            <a:pPr marL="0" indent="0">
              <a:buNone/>
            </a:pPr>
            <a:r>
              <a:rPr lang="en-US" sz="1800" b="1" dirty="0" smtClean="0"/>
              <a:t>DI Activity</a:t>
            </a:r>
            <a:r>
              <a:rPr lang="en-US" sz="1800" dirty="0" smtClean="0"/>
              <a:t> = all direct implementation activity except for rebate processing and inspection.  Contains labor and non-labor budget associated with running the program.  This would include any milestone payments, program managers, or additional pay for performance incentives.</a:t>
            </a:r>
          </a:p>
          <a:p>
            <a:pPr marL="0" indent="0">
              <a:buNone/>
            </a:pPr>
            <a:r>
              <a:rPr lang="en-US" sz="1800" b="1" dirty="0" smtClean="0"/>
              <a:t>DI Installation, DI </a:t>
            </a:r>
            <a:r>
              <a:rPr lang="en-US" sz="1800" b="1" dirty="0" err="1" smtClean="0"/>
              <a:t>HardwareAndMaterials</a:t>
            </a:r>
            <a:r>
              <a:rPr lang="en-US" sz="1800" b="1" dirty="0" smtClean="0"/>
              <a:t>, </a:t>
            </a:r>
            <a:r>
              <a:rPr lang="en-US" sz="1800" b="1" dirty="0" err="1" smtClean="0"/>
              <a:t>UserInputIncentive</a:t>
            </a:r>
            <a:r>
              <a:rPr lang="en-US" sz="1800" dirty="0" smtClean="0"/>
              <a:t> = currently not used by SCE and can be left blank.</a:t>
            </a:r>
          </a:p>
          <a:p>
            <a:pPr marL="0" indent="0">
              <a:buNone/>
            </a:pPr>
            <a:r>
              <a:rPr lang="en-US" sz="1800" b="1" dirty="0" smtClean="0"/>
              <a:t>DI </a:t>
            </a:r>
            <a:r>
              <a:rPr lang="en-US" sz="1800" b="1" dirty="0" err="1" smtClean="0"/>
              <a:t>RebateAndInspection</a:t>
            </a:r>
            <a:r>
              <a:rPr lang="en-US" sz="1800" dirty="0"/>
              <a:t> </a:t>
            </a:r>
            <a:r>
              <a:rPr lang="en-US" sz="1800" dirty="0" smtClean="0"/>
              <a:t>= Contains any budget required for processing of rebates or performing inspections.</a:t>
            </a:r>
          </a:p>
          <a:p>
            <a:pPr marL="0" indent="0">
              <a:buNone/>
            </a:pPr>
            <a:r>
              <a:rPr lang="en-US" sz="1800" b="1" dirty="0" smtClean="0"/>
              <a:t>EM&amp;V </a:t>
            </a:r>
            <a:r>
              <a:rPr lang="en-US" sz="1800" dirty="0" smtClean="0"/>
              <a:t>= Please leave blank.  This value is currently set at 4% of the total portfolio budget and will be calculated by SCE at a portfolio level.</a:t>
            </a:r>
          </a:p>
          <a:p>
            <a:pPr marL="0" indent="0">
              <a:buNone/>
            </a:pPr>
            <a:r>
              <a:rPr lang="en-US" sz="1800" b="1" dirty="0" err="1" smtClean="0"/>
              <a:t>CostsRecoveredFromOtherSources</a:t>
            </a:r>
            <a:r>
              <a:rPr lang="en-US" sz="1800" b="1" dirty="0" smtClean="0"/>
              <a:t> and </a:t>
            </a:r>
            <a:r>
              <a:rPr lang="en-US" sz="1800" b="1" dirty="0" err="1" smtClean="0"/>
              <a:t>OnBillFinancing</a:t>
            </a:r>
            <a:r>
              <a:rPr lang="en-US" sz="1800" dirty="0" smtClean="0"/>
              <a:t> = Please leave blank.  These fields used are by SCE to indicate Pensions &amp; Benefits, Statewide ME&amp;O Budget, ESPI Earnings, and Financing Loan pool amounts.  </a:t>
            </a:r>
            <a:endParaRPr lang="en-US" sz="1800" b="1" dirty="0" smtClean="0"/>
          </a:p>
          <a:p>
            <a:pPr marL="0" indent="0">
              <a:buNone/>
            </a:pPr>
            <a:endParaRPr lang="en-US" dirty="0" smtClean="0"/>
          </a:p>
          <a:p>
            <a:pPr marL="0" indent="0">
              <a:buNone/>
            </a:pPr>
            <a:endParaRPr lang="en-US" sz="1800" i="1" dirty="0" smtClean="0"/>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10</a:t>
            </a:fld>
            <a:endParaRPr lang="en-US"/>
          </a:p>
        </p:txBody>
      </p:sp>
    </p:spTree>
    <p:extLst>
      <p:ext uri="{BB962C8B-B14F-4D97-AF65-F5344CB8AC3E}">
        <p14:creationId xmlns:p14="http://schemas.microsoft.com/office/powerpoint/2010/main" val="3058498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0268"/>
            <a:ext cx="7886700" cy="841101"/>
          </a:xfrm>
        </p:spPr>
        <p:txBody>
          <a:bodyPr>
            <a:normAutofit/>
          </a:bodyPr>
          <a:lstStyle/>
          <a:p>
            <a:r>
              <a:rPr lang="en-US" dirty="0" smtClean="0">
                <a:solidFill>
                  <a:schemeClr val="tx1"/>
                </a:solidFill>
              </a:rPr>
              <a:t>CET Input Template (Input Measure)</a:t>
            </a:r>
            <a:endParaRPr lang="en-US" dirty="0">
              <a:solidFill>
                <a:schemeClr val="tx1"/>
              </a:solidFill>
            </a:endParaRPr>
          </a:p>
        </p:txBody>
      </p:sp>
      <p:sp>
        <p:nvSpPr>
          <p:cNvPr id="3" name="Content Placeholder 2"/>
          <p:cNvSpPr>
            <a:spLocks noGrp="1"/>
          </p:cNvSpPr>
          <p:nvPr>
            <p:ph idx="1"/>
          </p:nvPr>
        </p:nvSpPr>
        <p:spPr>
          <a:xfrm>
            <a:off x="628650" y="783772"/>
            <a:ext cx="7886700" cy="5393192"/>
          </a:xfrm>
        </p:spPr>
        <p:txBody>
          <a:bodyPr>
            <a:normAutofit lnSpcReduction="10000"/>
          </a:bodyPr>
          <a:lstStyle/>
          <a:p>
            <a:r>
              <a:rPr lang="en-US" sz="1800" dirty="0" smtClean="0"/>
              <a:t>Due to the number of fields on the </a:t>
            </a:r>
            <a:r>
              <a:rPr lang="en-US" sz="1800" dirty="0" err="1" smtClean="0"/>
              <a:t>InputMeasure</a:t>
            </a:r>
            <a:r>
              <a:rPr lang="en-US" sz="1800" dirty="0" smtClean="0"/>
              <a:t> tab, please refer to the excel below for more detailed notes.</a:t>
            </a:r>
          </a:p>
          <a:p>
            <a:endParaRPr lang="en-US" sz="1800" dirty="0"/>
          </a:p>
          <a:p>
            <a:endParaRPr lang="en-US" sz="1800" dirty="0" smtClean="0"/>
          </a:p>
          <a:p>
            <a:endParaRPr lang="en-US" sz="1800" dirty="0"/>
          </a:p>
          <a:p>
            <a:endParaRPr lang="en-US" sz="1800" dirty="0" smtClean="0"/>
          </a:p>
          <a:p>
            <a:pPr marL="0" indent="0">
              <a:buNone/>
            </a:pPr>
            <a:r>
              <a:rPr lang="en-US" sz="1800" dirty="0" smtClean="0"/>
              <a:t>Some additional hints and checks for entering the data:</a:t>
            </a:r>
          </a:p>
          <a:p>
            <a:r>
              <a:rPr lang="en-US" sz="1800" dirty="0" smtClean="0"/>
              <a:t>A glossary of terms can be found in the EE Policy Manual (link found on the Internet Resources slide)</a:t>
            </a:r>
          </a:p>
          <a:p>
            <a:r>
              <a:rPr lang="en-US" sz="1800" dirty="0"/>
              <a:t>Realization rate for custom measures is defaulted to 0.9 and can only be changed with Energy Division approval</a:t>
            </a:r>
          </a:p>
          <a:p>
            <a:r>
              <a:rPr lang="en-US" sz="1800" dirty="0"/>
              <a:t>For Custom measures, the standard practice is to set </a:t>
            </a:r>
            <a:r>
              <a:rPr lang="en-US" sz="1800" dirty="0" err="1"/>
              <a:t>UESkWh</a:t>
            </a:r>
            <a:r>
              <a:rPr lang="en-US" sz="1800" dirty="0"/>
              <a:t> to 1 and quantity to whatever the total kWh savings are.  </a:t>
            </a:r>
            <a:r>
              <a:rPr lang="en-US" sz="1800" dirty="0" err="1"/>
              <a:t>UESkW</a:t>
            </a:r>
            <a:r>
              <a:rPr lang="en-US" sz="1800" dirty="0"/>
              <a:t> = kW / quantity</a:t>
            </a:r>
          </a:p>
          <a:p>
            <a:r>
              <a:rPr lang="en-US" sz="1800" dirty="0"/>
              <a:t>Gross measure cost (column AF) should be greater than or equal to incentive (sum of column AH to AK)</a:t>
            </a:r>
          </a:p>
          <a:p>
            <a:r>
              <a:rPr lang="en-US" sz="1800" dirty="0"/>
              <a:t>RUL should only be populated for RET measures, for ROB, NEW, and REA measures, only the EUL column should have a value</a:t>
            </a:r>
          </a:p>
          <a:p>
            <a:endParaRPr lang="en-US" sz="1800" dirty="0" smtClean="0"/>
          </a:p>
          <a:p>
            <a:pPr marL="0" indent="0">
              <a:buNone/>
            </a:pPr>
            <a:endParaRPr lang="en-US" sz="1800" i="1" dirty="0" smtClean="0"/>
          </a:p>
          <a:p>
            <a:pPr marL="0" indent="0">
              <a:buNone/>
            </a:pPr>
            <a:endParaRPr lang="en-US" sz="1800" i="1" dirty="0" smtClean="0"/>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11</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4026685304"/>
              </p:ext>
            </p:extLst>
          </p:nvPr>
        </p:nvGraphicFramePr>
        <p:xfrm>
          <a:off x="906235" y="1366611"/>
          <a:ext cx="1959429" cy="1697493"/>
        </p:xfrm>
        <a:graphic>
          <a:graphicData uri="http://schemas.openxmlformats.org/presentationml/2006/ole">
            <mc:AlternateContent xmlns:mc="http://schemas.openxmlformats.org/markup-compatibility/2006">
              <mc:Choice xmlns:v="urn:schemas-microsoft-com:vml" Requires="v">
                <p:oleObj spid="_x0000_s1047"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906235" y="1366611"/>
                        <a:ext cx="1959429" cy="1697493"/>
                      </a:xfrm>
                      <a:prstGeom prst="rect">
                        <a:avLst/>
                      </a:prstGeom>
                    </p:spPr>
                  </p:pic>
                </p:oleObj>
              </mc:Fallback>
            </mc:AlternateContent>
          </a:graphicData>
        </a:graphic>
      </p:graphicFrame>
    </p:spTree>
    <p:extLst>
      <p:ext uri="{BB962C8B-B14F-4D97-AF65-F5344CB8AC3E}">
        <p14:creationId xmlns:p14="http://schemas.microsoft.com/office/powerpoint/2010/main" val="249299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12</a:t>
            </a:fld>
            <a:endParaRPr lang="en-US"/>
          </a:p>
        </p:txBody>
      </p:sp>
      <p:pic>
        <p:nvPicPr>
          <p:cNvPr id="6" name="Picture 5"/>
          <p:cNvPicPr>
            <a:picLocks noChangeAspect="1"/>
          </p:cNvPicPr>
          <p:nvPr/>
        </p:nvPicPr>
        <p:blipFill>
          <a:blip r:embed="rId3"/>
          <a:stretch>
            <a:fillRect/>
          </a:stretch>
        </p:blipFill>
        <p:spPr>
          <a:xfrm>
            <a:off x="759277" y="184657"/>
            <a:ext cx="7658100" cy="6131743"/>
          </a:xfrm>
          <a:prstGeom prst="rect">
            <a:avLst/>
          </a:prstGeom>
        </p:spPr>
      </p:pic>
      <p:cxnSp>
        <p:nvCxnSpPr>
          <p:cNvPr id="3" name="Straight Arrow Connector 2"/>
          <p:cNvCxnSpPr/>
          <p:nvPr/>
        </p:nvCxnSpPr>
        <p:spPr>
          <a:xfrm flipH="1">
            <a:off x="3706587" y="1779814"/>
            <a:ext cx="114299" cy="74295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945087" y="3475264"/>
            <a:ext cx="114299" cy="74295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018315" y="2601685"/>
            <a:ext cx="114299" cy="74295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458937" y="3846739"/>
            <a:ext cx="92527" cy="58102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567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619"/>
            <a:ext cx="7886700" cy="841101"/>
          </a:xfrm>
        </p:spPr>
        <p:txBody>
          <a:bodyPr/>
          <a:lstStyle/>
          <a:p>
            <a:r>
              <a:rPr lang="en-US" dirty="0" smtClean="0">
                <a:solidFill>
                  <a:schemeClr val="tx1"/>
                </a:solidFill>
              </a:rPr>
              <a:t>CET Results</a:t>
            </a:r>
            <a:endParaRPr lang="en-US" dirty="0">
              <a:solidFill>
                <a:schemeClr val="tx1"/>
              </a:solidFill>
            </a:endParaRPr>
          </a:p>
        </p:txBody>
      </p:sp>
      <p:sp>
        <p:nvSpPr>
          <p:cNvPr id="3" name="Content Placeholder 2"/>
          <p:cNvSpPr>
            <a:spLocks noGrp="1"/>
          </p:cNvSpPr>
          <p:nvPr>
            <p:ph idx="1"/>
          </p:nvPr>
        </p:nvSpPr>
        <p:spPr>
          <a:xfrm>
            <a:off x="628650" y="831954"/>
            <a:ext cx="7886700" cy="5345009"/>
          </a:xfrm>
        </p:spPr>
        <p:txBody>
          <a:bodyPr>
            <a:normAutofit/>
          </a:bodyPr>
          <a:lstStyle/>
          <a:p>
            <a:r>
              <a:rPr lang="en-US" sz="2000" dirty="0"/>
              <a:t>Once the calculations are complete, the “Results” tab will show the calculations by job/portfolio, program, and measure.  </a:t>
            </a:r>
            <a:endParaRPr lang="en-US" sz="2000" dirty="0" smtClean="0"/>
          </a:p>
          <a:p>
            <a:endParaRPr lang="en-US" sz="2000" dirty="0" smtClean="0"/>
          </a:p>
          <a:p>
            <a:endParaRPr lang="en-US" sz="2000" dirty="0"/>
          </a:p>
          <a:p>
            <a:r>
              <a:rPr lang="en-US" sz="2000" dirty="0" smtClean="0"/>
              <a:t>Any </a:t>
            </a:r>
            <a:r>
              <a:rPr lang="en-US" sz="2000" dirty="0"/>
              <a:t>errors will be on the validation section.</a:t>
            </a:r>
          </a:p>
          <a:p>
            <a:r>
              <a:rPr lang="en-US" sz="2000" dirty="0"/>
              <a:t>To create an export of the data, go the “Save Results” and hit “Save </a:t>
            </a:r>
            <a:r>
              <a:rPr lang="en-US" sz="2000" dirty="0" smtClean="0"/>
              <a:t>Results </a:t>
            </a:r>
            <a:r>
              <a:rPr lang="en-US" sz="2000" dirty="0"/>
              <a:t>to </a:t>
            </a:r>
            <a:r>
              <a:rPr lang="en-US" sz="2000" dirty="0" smtClean="0"/>
              <a:t>Excel with CET inputs”</a:t>
            </a:r>
            <a:endParaRPr lang="en-US" sz="2000" dirty="0"/>
          </a:p>
          <a:p>
            <a:endParaRPr lang="en-US" sz="2000" dirty="0"/>
          </a:p>
          <a:p>
            <a:endParaRPr lang="en-US" sz="2000" dirty="0"/>
          </a:p>
          <a:p>
            <a:endParaRPr lang="en-US" sz="2000" dirty="0" smtClean="0"/>
          </a:p>
          <a:p>
            <a:endParaRPr lang="en-US" sz="2000" dirty="0"/>
          </a:p>
          <a:p>
            <a:endParaRPr lang="en-US" sz="2000" dirty="0" smtClean="0"/>
          </a:p>
          <a:p>
            <a:endParaRPr lang="en-US" sz="2000" dirty="0"/>
          </a:p>
          <a:p>
            <a:r>
              <a:rPr lang="en-US" sz="2000" dirty="0" smtClean="0"/>
              <a:t>Please use this output, which includes the inputs, for all submittals.</a:t>
            </a:r>
            <a:endParaRPr lang="en-US" sz="2000" dirty="0"/>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13</a:t>
            </a:fld>
            <a:endParaRPr lang="en-US"/>
          </a:p>
        </p:txBody>
      </p:sp>
      <p:pic>
        <p:nvPicPr>
          <p:cNvPr id="6" name="Picture 5"/>
          <p:cNvPicPr>
            <a:picLocks noChangeAspect="1"/>
          </p:cNvPicPr>
          <p:nvPr/>
        </p:nvPicPr>
        <p:blipFill>
          <a:blip r:embed="rId3"/>
          <a:stretch>
            <a:fillRect/>
          </a:stretch>
        </p:blipFill>
        <p:spPr>
          <a:xfrm>
            <a:off x="353337" y="1397926"/>
            <a:ext cx="8512278" cy="1005927"/>
          </a:xfrm>
          <a:prstGeom prst="rect">
            <a:avLst/>
          </a:prstGeom>
        </p:spPr>
      </p:pic>
      <p:pic>
        <p:nvPicPr>
          <p:cNvPr id="8" name="Picture 7"/>
          <p:cNvPicPr>
            <a:picLocks noChangeAspect="1"/>
          </p:cNvPicPr>
          <p:nvPr/>
        </p:nvPicPr>
        <p:blipFill>
          <a:blip r:embed="rId4"/>
          <a:stretch>
            <a:fillRect/>
          </a:stretch>
        </p:blipFill>
        <p:spPr>
          <a:xfrm>
            <a:off x="1047071" y="3431993"/>
            <a:ext cx="6837756" cy="2149889"/>
          </a:xfrm>
          <a:prstGeom prst="rect">
            <a:avLst/>
          </a:prstGeom>
        </p:spPr>
      </p:pic>
    </p:spTree>
    <p:extLst>
      <p:ext uri="{BB962C8B-B14F-4D97-AF65-F5344CB8AC3E}">
        <p14:creationId xmlns:p14="http://schemas.microsoft.com/office/powerpoint/2010/main" val="3957989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154"/>
            <a:ext cx="7886700" cy="841101"/>
          </a:xfrm>
        </p:spPr>
        <p:txBody>
          <a:bodyPr/>
          <a:lstStyle/>
          <a:p>
            <a:r>
              <a:rPr lang="en-US" dirty="0" smtClean="0">
                <a:solidFill>
                  <a:schemeClr val="tx1"/>
                </a:solidFill>
              </a:rPr>
              <a:t>CET Results Continued</a:t>
            </a:r>
            <a:endParaRPr lang="en-US" dirty="0">
              <a:solidFill>
                <a:schemeClr val="tx1"/>
              </a:solidFill>
            </a:endParaRPr>
          </a:p>
        </p:txBody>
      </p:sp>
      <p:sp>
        <p:nvSpPr>
          <p:cNvPr id="3" name="Content Placeholder 2"/>
          <p:cNvSpPr>
            <a:spLocks noGrp="1"/>
          </p:cNvSpPr>
          <p:nvPr>
            <p:ph idx="1"/>
          </p:nvPr>
        </p:nvSpPr>
        <p:spPr>
          <a:xfrm>
            <a:off x="628650" y="846944"/>
            <a:ext cx="7886700" cy="5330019"/>
          </a:xfrm>
        </p:spPr>
        <p:txBody>
          <a:bodyPr>
            <a:noAutofit/>
          </a:bodyPr>
          <a:lstStyle/>
          <a:p>
            <a:r>
              <a:rPr lang="en-US" sz="2000" dirty="0" err="1" smtClean="0"/>
              <a:t>JobResults</a:t>
            </a:r>
            <a:r>
              <a:rPr lang="en-US" sz="2000" dirty="0" smtClean="0"/>
              <a:t>, </a:t>
            </a:r>
            <a:r>
              <a:rPr lang="en-US" sz="2000" dirty="0" err="1" smtClean="0"/>
              <a:t>ProgramResults</a:t>
            </a:r>
            <a:r>
              <a:rPr lang="en-US" sz="2000" dirty="0" smtClean="0"/>
              <a:t>, and </a:t>
            </a:r>
            <a:r>
              <a:rPr lang="en-US" sz="2000" dirty="0" err="1" smtClean="0"/>
              <a:t>MeasureResults</a:t>
            </a:r>
            <a:r>
              <a:rPr lang="en-US" sz="2000" dirty="0" smtClean="0"/>
              <a:t> will have calculations done for entire input sheet, each program, and each measure, </a:t>
            </a:r>
            <a:r>
              <a:rPr lang="en-US" sz="2000" dirty="0"/>
              <a:t>respectively. </a:t>
            </a:r>
            <a:r>
              <a:rPr lang="en-US" sz="2000" dirty="0" smtClean="0"/>
              <a:t>Actual columns </a:t>
            </a:r>
            <a:r>
              <a:rPr lang="en-US" sz="2000" dirty="0"/>
              <a:t>will slightly differ depending on the output </a:t>
            </a:r>
            <a:r>
              <a:rPr lang="en-US" sz="2000" dirty="0" smtClean="0"/>
              <a:t>tab being used.</a:t>
            </a:r>
          </a:p>
          <a:p>
            <a:r>
              <a:rPr lang="en-US" sz="2000" dirty="0" smtClean="0"/>
              <a:t>For 1</a:t>
            </a:r>
            <a:r>
              <a:rPr lang="en-US" sz="2000" baseline="30000" dirty="0" smtClean="0"/>
              <a:t>st</a:t>
            </a:r>
            <a:r>
              <a:rPr lang="en-US" sz="2000" dirty="0" smtClean="0"/>
              <a:t> Year Net Savings, use First Year Net kWh and First Year Net kW.  </a:t>
            </a:r>
          </a:p>
          <a:p>
            <a:pPr lvl="1"/>
            <a:r>
              <a:rPr lang="en-US" sz="1800" dirty="0" smtClean="0"/>
              <a:t>Net kWh and kW columns should not be used because they are based on weighted averages rather than 1</a:t>
            </a:r>
            <a:r>
              <a:rPr lang="en-US" sz="1800" baseline="30000" dirty="0" smtClean="0"/>
              <a:t>st</a:t>
            </a:r>
            <a:r>
              <a:rPr lang="en-US" sz="1800" dirty="0" smtClean="0"/>
              <a:t> year savings.</a:t>
            </a:r>
          </a:p>
          <a:p>
            <a:r>
              <a:rPr lang="en-US" sz="2000" dirty="0" smtClean="0"/>
              <a:t>TRC ratio will be provided at the job, program, and measure level.  If only running a single program, the job and program results will match exactly.</a:t>
            </a:r>
          </a:p>
          <a:p>
            <a:r>
              <a:rPr lang="en-US" sz="2000" dirty="0" smtClean="0"/>
              <a:t>There is currently an error in the CET that will create a false positive for “No Match with Electric Avoided Cost table”</a:t>
            </a:r>
          </a:p>
          <a:p>
            <a:pPr lvl="1"/>
            <a:r>
              <a:rPr lang="en-US" sz="1800" dirty="0" smtClean="0"/>
              <a:t>If there are TRC Electric Benefits for measures with electric savings and TRC Gas Benefits for measures with </a:t>
            </a:r>
            <a:r>
              <a:rPr lang="en-US" sz="1800" dirty="0" err="1" smtClean="0"/>
              <a:t>therm</a:t>
            </a:r>
            <a:r>
              <a:rPr lang="en-US" sz="1800" dirty="0" smtClean="0"/>
              <a:t> savings, the calculator is working correctly</a:t>
            </a:r>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14</a:t>
            </a:fld>
            <a:endParaRPr lang="en-US"/>
          </a:p>
        </p:txBody>
      </p:sp>
    </p:spTree>
    <p:extLst>
      <p:ext uri="{BB962C8B-B14F-4D97-AF65-F5344CB8AC3E}">
        <p14:creationId xmlns:p14="http://schemas.microsoft.com/office/powerpoint/2010/main" val="4016200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154"/>
            <a:ext cx="7886700" cy="841101"/>
          </a:xfrm>
        </p:spPr>
        <p:txBody>
          <a:bodyPr/>
          <a:lstStyle/>
          <a:p>
            <a:r>
              <a:rPr lang="en-US" dirty="0" smtClean="0">
                <a:solidFill>
                  <a:schemeClr val="tx1"/>
                </a:solidFill>
              </a:rPr>
              <a:t>CET </a:t>
            </a:r>
            <a:r>
              <a:rPr lang="en-US" dirty="0" smtClean="0"/>
              <a:t>Errors</a:t>
            </a:r>
            <a:endParaRPr lang="en-US" dirty="0">
              <a:solidFill>
                <a:schemeClr val="tx1"/>
              </a:solidFill>
            </a:endParaRPr>
          </a:p>
        </p:txBody>
      </p:sp>
      <p:sp>
        <p:nvSpPr>
          <p:cNvPr id="3" name="Content Placeholder 2"/>
          <p:cNvSpPr>
            <a:spLocks noGrp="1"/>
          </p:cNvSpPr>
          <p:nvPr>
            <p:ph idx="1"/>
          </p:nvPr>
        </p:nvSpPr>
        <p:spPr>
          <a:xfrm>
            <a:off x="628650" y="846944"/>
            <a:ext cx="7886700" cy="5330019"/>
          </a:xfrm>
        </p:spPr>
        <p:txBody>
          <a:bodyPr>
            <a:noAutofit/>
          </a:bodyPr>
          <a:lstStyle/>
          <a:p>
            <a:pPr marL="0" indent="0">
              <a:buNone/>
            </a:pPr>
            <a:r>
              <a:rPr lang="en-US" sz="2000" dirty="0" smtClean="0"/>
              <a:t>The CET will be unable to process if:</a:t>
            </a:r>
          </a:p>
          <a:p>
            <a:r>
              <a:rPr lang="en-US" sz="2000" dirty="0" smtClean="0"/>
              <a:t>there were additional columns added to the input sheet.</a:t>
            </a:r>
          </a:p>
          <a:p>
            <a:r>
              <a:rPr lang="en-US" sz="2000" dirty="0" smtClean="0"/>
              <a:t>the name of the file is too long.</a:t>
            </a:r>
          </a:p>
          <a:p>
            <a:r>
              <a:rPr lang="en-US" sz="2000" dirty="0" smtClean="0"/>
              <a:t>data is entered into rows without Program IDs.</a:t>
            </a:r>
          </a:p>
          <a:p>
            <a:endParaRPr lang="en-US" sz="2000" dirty="0"/>
          </a:p>
          <a:p>
            <a:pPr marL="0" indent="0">
              <a:buNone/>
            </a:pPr>
            <a:r>
              <a:rPr lang="en-US" sz="2000" dirty="0" smtClean="0"/>
              <a:t>Errors within the data:</a:t>
            </a:r>
          </a:p>
          <a:p>
            <a:r>
              <a:rPr lang="en-US" sz="2000" dirty="0" smtClean="0"/>
              <a:t>CET Output contains a Validation Summary tab that contains the number of errors and the severity of the error.</a:t>
            </a:r>
          </a:p>
          <a:p>
            <a:r>
              <a:rPr lang="en-US" sz="2000" dirty="0" smtClean="0"/>
              <a:t>The specific row and error can be found on the Validation Messages tab.</a:t>
            </a:r>
          </a:p>
          <a:p>
            <a:r>
              <a:rPr lang="en-US" sz="2000" dirty="0" smtClean="0"/>
              <a:t>The Validation Dictionary tab provides the explanation of the error.</a:t>
            </a:r>
          </a:p>
          <a:p>
            <a:endParaRPr lang="en-US" sz="2000" dirty="0" smtClean="0"/>
          </a:p>
          <a:p>
            <a:endParaRPr lang="en-US" sz="1800" dirty="0" smtClean="0"/>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15</a:t>
            </a:fld>
            <a:endParaRPr lang="en-US"/>
          </a:p>
        </p:txBody>
      </p:sp>
    </p:spTree>
    <p:extLst>
      <p:ext uri="{BB962C8B-B14F-4D97-AF65-F5344CB8AC3E}">
        <p14:creationId xmlns:p14="http://schemas.microsoft.com/office/powerpoint/2010/main" val="3393084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tx1"/>
                </a:solidFill>
              </a:rPr>
              <a:t>Additional Resources / Information</a:t>
            </a:r>
            <a:endParaRPr lang="en-US" sz="6000" dirty="0">
              <a:solidFill>
                <a:schemeClr val="tx1"/>
              </a:solidFill>
            </a:endParaRPr>
          </a:p>
        </p:txBody>
      </p:sp>
      <p:sp>
        <p:nvSpPr>
          <p:cNvPr id="6" name="Slide Number Placeholder 5"/>
          <p:cNvSpPr>
            <a:spLocks noGrp="1"/>
          </p:cNvSpPr>
          <p:nvPr>
            <p:ph type="sldNum" sz="quarter" idx="4"/>
          </p:nvPr>
        </p:nvSpPr>
        <p:spPr/>
        <p:txBody>
          <a:bodyPr/>
          <a:lstStyle/>
          <a:p>
            <a:fld id="{186DC542-6CB9-419E-B49C-81182B59E367}" type="slidenum">
              <a:rPr lang="en-US" smtClean="0"/>
              <a:pPr/>
              <a:t>16</a:t>
            </a:fld>
            <a:endParaRPr lang="en-US" dirty="0"/>
          </a:p>
        </p:txBody>
      </p:sp>
    </p:spTree>
    <p:extLst>
      <p:ext uri="{BB962C8B-B14F-4D97-AF65-F5344CB8AC3E}">
        <p14:creationId xmlns:p14="http://schemas.microsoft.com/office/powerpoint/2010/main" val="4221720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Internet Resources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hlinkClick r:id="rId3"/>
              </a:rPr>
              <a:t>Energy </a:t>
            </a:r>
            <a:r>
              <a:rPr lang="en-US" dirty="0">
                <a:hlinkClick r:id="rId3"/>
              </a:rPr>
              <a:t>Efficiency Policy </a:t>
            </a:r>
            <a:r>
              <a:rPr lang="en-US" dirty="0" smtClean="0">
                <a:hlinkClick r:id="rId3"/>
              </a:rPr>
              <a:t>Manual</a:t>
            </a:r>
            <a:r>
              <a:rPr lang="en-US" dirty="0" smtClean="0"/>
              <a:t>: Overview of EE policy requirements and term definitions</a:t>
            </a:r>
          </a:p>
          <a:p>
            <a:pPr lvl="1"/>
            <a:r>
              <a:rPr lang="en-US" sz="1100" dirty="0">
                <a:hlinkClick r:id="rId3"/>
              </a:rPr>
              <a:t>http://www.cpuc.ca.gov/uploadedFiles/CPUC_Public_Website/Content/Utilities_and_Industries/Energy_-_Electricity_and_Natural_Gas/EEPolicyManualV5forPDF.pdf</a:t>
            </a:r>
            <a:endParaRPr lang="en-US" sz="1100" dirty="0">
              <a:hlinkClick r:id="rId4"/>
            </a:endParaRPr>
          </a:p>
          <a:p>
            <a:r>
              <a:rPr lang="en-US" dirty="0" smtClean="0">
                <a:hlinkClick r:id="rId4"/>
              </a:rPr>
              <a:t>Energy Efficiency Standard Practice Manual</a:t>
            </a:r>
            <a:r>
              <a:rPr lang="en-US" dirty="0" smtClean="0"/>
              <a:t>: Overview of Cost Effectiveness Calculations</a:t>
            </a:r>
          </a:p>
          <a:p>
            <a:pPr lvl="1"/>
            <a:r>
              <a:rPr lang="en-US" sz="1100" dirty="0">
                <a:hlinkClick r:id="rId4"/>
              </a:rPr>
              <a:t>http://www.cpuc.ca.gov/uploadedFiles/CPUC_Public_Website/Content/Utilities_and_Industries/Energy_-_Electricity_and_Natural_Gas/CPUC_STANDARD_PRACTICE_MANUAL.pdf</a:t>
            </a:r>
            <a:endParaRPr lang="en-US" sz="1100" dirty="0" smtClean="0"/>
          </a:p>
          <a:p>
            <a:r>
              <a:rPr lang="en-US" dirty="0" smtClean="0">
                <a:hlinkClick r:id="rId5"/>
              </a:rPr>
              <a:t>CPUC Energy Efficiency Website</a:t>
            </a:r>
            <a:r>
              <a:rPr lang="en-US" dirty="0" smtClean="0"/>
              <a:t>: CPUC resources for Energy Efficiency</a:t>
            </a:r>
          </a:p>
          <a:p>
            <a:pPr lvl="1"/>
            <a:r>
              <a:rPr lang="en-US" sz="1100" dirty="0">
                <a:hlinkClick r:id="rId5"/>
              </a:rPr>
              <a:t>http://www.cpuc.ca.gov/egyefficiency/</a:t>
            </a:r>
            <a:endParaRPr lang="en-US" sz="1100" dirty="0"/>
          </a:p>
          <a:p>
            <a:r>
              <a:rPr lang="en-US" dirty="0" smtClean="0">
                <a:hlinkClick r:id="rId6"/>
              </a:rPr>
              <a:t>Cost Effectiveness Tool (CET)</a:t>
            </a:r>
            <a:r>
              <a:rPr lang="en-US" dirty="0" smtClean="0"/>
              <a:t>: download C/E calculator</a:t>
            </a:r>
          </a:p>
          <a:p>
            <a:pPr lvl="1"/>
            <a:r>
              <a:rPr lang="en-US" sz="1100" dirty="0">
                <a:hlinkClick r:id="rId6"/>
              </a:rPr>
              <a:t>http://cet.cpuc.ca.gov/</a:t>
            </a:r>
            <a:endParaRPr lang="en-US" sz="1100" dirty="0" smtClean="0"/>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17</a:t>
            </a:fld>
            <a:endParaRPr lang="en-US"/>
          </a:p>
        </p:txBody>
      </p:sp>
    </p:spTree>
    <p:extLst>
      <p:ext uri="{BB962C8B-B14F-4D97-AF65-F5344CB8AC3E}">
        <p14:creationId xmlns:p14="http://schemas.microsoft.com/office/powerpoint/2010/main" val="2953638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Avoided Cost (TRC Benefit) Definitions</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b="1" dirty="0" smtClean="0"/>
              <a:t>Capacity: </a:t>
            </a:r>
            <a:r>
              <a:rPr lang="en-US" dirty="0" smtClean="0"/>
              <a:t>residual capacity value x loss of load expectation for each hour</a:t>
            </a:r>
          </a:p>
          <a:p>
            <a:r>
              <a:rPr lang="en-US" b="1" dirty="0" smtClean="0"/>
              <a:t>Energy: </a:t>
            </a:r>
            <a:r>
              <a:rPr lang="en-US" dirty="0" smtClean="0"/>
              <a:t>hourly energy prices, based on historical data and forecast prices</a:t>
            </a:r>
          </a:p>
          <a:p>
            <a:r>
              <a:rPr lang="en-US" b="1" dirty="0" smtClean="0"/>
              <a:t>Transmission and Distribution: </a:t>
            </a:r>
            <a:r>
              <a:rPr lang="en-US" dirty="0" smtClean="0"/>
              <a:t>IOU-specific costs x hourly allocators based on historical weather data and differs for each climate zone</a:t>
            </a:r>
          </a:p>
          <a:p>
            <a:r>
              <a:rPr lang="en-US" b="1" dirty="0" smtClean="0"/>
              <a:t>Ancillary Services: </a:t>
            </a:r>
            <a:r>
              <a:rPr lang="en-US" dirty="0" smtClean="0"/>
              <a:t>percentage of Energy</a:t>
            </a:r>
          </a:p>
          <a:p>
            <a:r>
              <a:rPr lang="en-US" b="1" dirty="0" smtClean="0"/>
              <a:t>GHG: </a:t>
            </a:r>
            <a:r>
              <a:rPr lang="en-US" dirty="0" smtClean="0"/>
              <a:t>GHG price + adder</a:t>
            </a:r>
          </a:p>
          <a:p>
            <a:r>
              <a:rPr lang="en-US" b="1" dirty="0" smtClean="0"/>
              <a:t>RPS: </a:t>
            </a:r>
            <a:r>
              <a:rPr lang="en-US" dirty="0" smtClean="0"/>
              <a:t>difference between average cost of a natural gas turbine and the cost of a particular group of RPS projects</a:t>
            </a:r>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18</a:t>
            </a:fld>
            <a:endParaRPr lang="en-US"/>
          </a:p>
        </p:txBody>
      </p:sp>
    </p:spTree>
    <p:extLst>
      <p:ext uri="{BB962C8B-B14F-4D97-AF65-F5344CB8AC3E}">
        <p14:creationId xmlns:p14="http://schemas.microsoft.com/office/powerpoint/2010/main" val="387284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Disclaimer</a:t>
            </a:r>
            <a:endParaRPr lang="en-US" dirty="0"/>
          </a:p>
        </p:txBody>
      </p:sp>
      <p:sp>
        <p:nvSpPr>
          <p:cNvPr id="3" name="Content Placeholder 2"/>
          <p:cNvSpPr>
            <a:spLocks noGrp="1"/>
          </p:cNvSpPr>
          <p:nvPr>
            <p:ph idx="1"/>
          </p:nvPr>
        </p:nvSpPr>
        <p:spPr/>
        <p:txBody>
          <a:bodyPr/>
          <a:lstStyle/>
          <a:p>
            <a:pPr marL="0" indent="0">
              <a:buNone/>
            </a:pPr>
            <a:r>
              <a:rPr lang="en-US" i="1" dirty="0"/>
              <a:t>SCE is providing this training as a courtesy for the benefit of our vendors and other interested stakeholders.  SCE assumes no liability for any errors or for any conflict between the information presented here and the CPUC’s processes or rules.  The CPUC’s rules and policies are subject to change at any time, and the CPUC’s rules and policies, and interpretation thereof, will </a:t>
            </a:r>
            <a:r>
              <a:rPr lang="en-US" i="1"/>
              <a:t>govern </a:t>
            </a:r>
            <a:r>
              <a:rPr lang="en-US" i="1" smtClean="0"/>
              <a:t>any </a:t>
            </a:r>
            <a:r>
              <a:rPr lang="en-US" i="1" dirty="0"/>
              <a:t>submittals.</a:t>
            </a:r>
          </a:p>
        </p:txBody>
      </p:sp>
      <p:sp>
        <p:nvSpPr>
          <p:cNvPr id="4" name="Slide Number Placeholder 3"/>
          <p:cNvSpPr>
            <a:spLocks noGrp="1"/>
          </p:cNvSpPr>
          <p:nvPr>
            <p:ph type="sldNum" sz="quarter" idx="12"/>
          </p:nvPr>
        </p:nvSpPr>
        <p:spPr/>
        <p:txBody>
          <a:bodyPr/>
          <a:lstStyle/>
          <a:p>
            <a:fld id="{186DC542-6CB9-419E-B49C-81182B59E367}" type="slidenum">
              <a:rPr lang="en-US" smtClean="0"/>
              <a:t>19</a:t>
            </a:fld>
            <a:endParaRPr lang="en-US" dirty="0"/>
          </a:p>
        </p:txBody>
      </p:sp>
    </p:spTree>
    <p:extLst>
      <p:ext uri="{BB962C8B-B14F-4D97-AF65-F5344CB8AC3E}">
        <p14:creationId xmlns:p14="http://schemas.microsoft.com/office/powerpoint/2010/main" val="2205816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5467"/>
            <a:ext cx="7772400" cy="2050681"/>
          </a:xfrm>
        </p:spPr>
        <p:txBody>
          <a:bodyPr>
            <a:normAutofit fontScale="90000"/>
          </a:bodyPr>
          <a:lstStyle/>
          <a:p>
            <a:r>
              <a:rPr lang="en-US" sz="6000" dirty="0" smtClean="0">
                <a:solidFill>
                  <a:schemeClr val="tx1"/>
                </a:solidFill>
              </a:rPr>
              <a:t>Cost Effectiveness Overview and Calculator</a:t>
            </a:r>
            <a:endParaRPr lang="en-US" sz="6000" dirty="0">
              <a:solidFill>
                <a:schemeClr val="tx1"/>
              </a:solidFill>
            </a:endParaRPr>
          </a:p>
        </p:txBody>
      </p:sp>
      <p:sp>
        <p:nvSpPr>
          <p:cNvPr id="3" name="Subtitle 2"/>
          <p:cNvSpPr>
            <a:spLocks noGrp="1"/>
          </p:cNvSpPr>
          <p:nvPr>
            <p:ph type="subTitle" idx="1"/>
          </p:nvPr>
        </p:nvSpPr>
        <p:spPr>
          <a:xfrm>
            <a:off x="1143000" y="4426630"/>
            <a:ext cx="6858000" cy="1655762"/>
          </a:xfrm>
        </p:spPr>
        <p:txBody>
          <a:bodyPr>
            <a:normAutofit/>
          </a:bodyPr>
          <a:lstStyle/>
          <a:p>
            <a:r>
              <a:rPr lang="en-US" sz="2000" dirty="0" smtClean="0"/>
              <a:t>Eric Lee</a:t>
            </a:r>
            <a:endParaRPr lang="en-US" sz="2000" dirty="0"/>
          </a:p>
          <a:p>
            <a:r>
              <a:rPr lang="en-US" sz="2000" dirty="0" smtClean="0"/>
              <a:t>Economic Analysis and Reporting</a:t>
            </a:r>
          </a:p>
          <a:p>
            <a:r>
              <a:rPr lang="en-US" sz="2000" dirty="0" smtClean="0"/>
              <a:t>December 2017</a:t>
            </a:r>
            <a:endParaRPr lang="en-US" sz="3600" dirty="0" smtClean="0"/>
          </a:p>
        </p:txBody>
      </p:sp>
      <p:sp>
        <p:nvSpPr>
          <p:cNvPr id="6" name="Slide Number Placeholder 5"/>
          <p:cNvSpPr>
            <a:spLocks noGrp="1"/>
          </p:cNvSpPr>
          <p:nvPr>
            <p:ph type="sldNum" sz="quarter" idx="4"/>
          </p:nvPr>
        </p:nvSpPr>
        <p:spPr/>
        <p:txBody>
          <a:bodyPr/>
          <a:lstStyle/>
          <a:p>
            <a:fld id="{186DC542-6CB9-419E-B49C-81182B59E367}" type="slidenum">
              <a:rPr lang="en-US" smtClean="0"/>
              <a:pPr/>
              <a:t>2</a:t>
            </a:fld>
            <a:endParaRPr lang="en-US" dirty="0"/>
          </a:p>
        </p:txBody>
      </p:sp>
    </p:spTree>
    <p:extLst>
      <p:ext uri="{BB962C8B-B14F-4D97-AF65-F5344CB8AC3E}">
        <p14:creationId xmlns:p14="http://schemas.microsoft.com/office/powerpoint/2010/main" val="2267116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Cost Effectiveness (C/E)?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Commission relies on the Total Resource Cost (TRC) Test as the primary indicator of energy efficiency program cost effectiveness.</a:t>
            </a:r>
          </a:p>
          <a:p>
            <a:pPr lvl="1"/>
            <a:r>
              <a:rPr lang="en-US" dirty="0" smtClean="0"/>
              <a:t>Other calculations for cost effectiveness (PAC, RRIMM) exist, however we are generally talking about TRC when cost effectiveness is mentioned</a:t>
            </a:r>
          </a:p>
          <a:p>
            <a:pPr marL="457200" lvl="1" indent="0">
              <a:buNone/>
            </a:pPr>
            <a:endParaRPr lang="en-US" dirty="0" smtClean="0"/>
          </a:p>
          <a:p>
            <a:r>
              <a:rPr lang="en-US" dirty="0" smtClean="0"/>
              <a:t>TRC is a ratio of benefits / costs </a:t>
            </a:r>
          </a:p>
          <a:p>
            <a:pPr lvl="1"/>
            <a:r>
              <a:rPr lang="en-US" dirty="0" smtClean="0"/>
              <a:t>A ratio of 1.0 means that for every dollar spent, an equal amount of benefit will be captured</a:t>
            </a:r>
          </a:p>
          <a:p>
            <a:pPr lvl="1"/>
            <a:r>
              <a:rPr lang="en-US" dirty="0" smtClean="0"/>
              <a:t>Latest guidance from Energy Division is TRC </a:t>
            </a:r>
            <a:r>
              <a:rPr lang="en-US" dirty="0"/>
              <a:t>≥</a:t>
            </a:r>
            <a:r>
              <a:rPr lang="en-US" dirty="0" smtClean="0"/>
              <a:t> 1.25 at a portfolio level</a:t>
            </a:r>
          </a:p>
          <a:p>
            <a:pPr lvl="2"/>
            <a:r>
              <a:rPr lang="en-US" dirty="0" smtClean="0"/>
              <a:t>May change pending further discussions</a:t>
            </a:r>
            <a:endParaRPr lang="en-US" dirty="0"/>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3</a:t>
            </a:fld>
            <a:endParaRPr lang="en-US"/>
          </a:p>
        </p:txBody>
      </p:sp>
    </p:spTree>
    <p:extLst>
      <p:ext uri="{BB962C8B-B14F-4D97-AF65-F5344CB8AC3E}">
        <p14:creationId xmlns:p14="http://schemas.microsoft.com/office/powerpoint/2010/main" val="298621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Why Does C/E Matter?</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SCE’s Energy Efficiency funding comes directly from SCE’s ratepayers.  </a:t>
            </a:r>
          </a:p>
          <a:p>
            <a:endParaRPr lang="en-US" dirty="0" smtClean="0"/>
          </a:p>
          <a:p>
            <a:r>
              <a:rPr lang="en-US" dirty="0" smtClean="0"/>
              <a:t>A cost effective portfolio is required in regulatory statute to ensure SCE Energy Efficiency programs are spending ratepayer dollars efficiently and effectively.</a:t>
            </a:r>
          </a:p>
          <a:p>
            <a:endParaRPr lang="en-US" dirty="0"/>
          </a:p>
          <a:p>
            <a:r>
              <a:rPr lang="en-US" dirty="0" smtClean="0"/>
              <a:t>Cost effectiveness is performed on both a prospective and retrospective basis.</a:t>
            </a:r>
          </a:p>
          <a:p>
            <a:pPr lvl="1"/>
            <a:r>
              <a:rPr lang="en-US" dirty="0" smtClean="0"/>
              <a:t>TRC calculations used as an assessment of both budgets and actual expenditures.</a:t>
            </a:r>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4</a:t>
            </a:fld>
            <a:endParaRPr lang="en-US"/>
          </a:p>
        </p:txBody>
      </p:sp>
    </p:spTree>
    <p:extLst>
      <p:ext uri="{BB962C8B-B14F-4D97-AF65-F5344CB8AC3E}">
        <p14:creationId xmlns:p14="http://schemas.microsoft.com/office/powerpoint/2010/main" val="3862233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TRC Benefits and Costs</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TRC Benefits = Avoided Costs</a:t>
            </a:r>
          </a:p>
          <a:p>
            <a:r>
              <a:rPr lang="en-US" dirty="0" smtClean="0"/>
              <a:t>Avoided costs of generation, transmission and distribution, energy, ancillary services, renewable portfolio standard (RPS), greenhouse gas (GHG)</a:t>
            </a:r>
          </a:p>
          <a:p>
            <a:r>
              <a:rPr lang="en-US" dirty="0" smtClean="0"/>
              <a:t>All benefit values are calculated in CET based on electric end use shape, climate zone, and amount of energy savings</a:t>
            </a:r>
          </a:p>
          <a:p>
            <a:endParaRPr lang="en-US" dirty="0" smtClean="0"/>
          </a:p>
          <a:p>
            <a:pPr marL="0" indent="0">
              <a:buNone/>
            </a:pPr>
            <a:r>
              <a:rPr lang="en-US" dirty="0" smtClean="0"/>
              <a:t>TRC Costs </a:t>
            </a:r>
            <a:endParaRPr lang="en-US" dirty="0"/>
          </a:p>
          <a:p>
            <a:r>
              <a:rPr lang="en-US" dirty="0" smtClean="0"/>
              <a:t>Program Costs (admin, marketing, direct implementation, and incentives)</a:t>
            </a:r>
          </a:p>
          <a:p>
            <a:r>
              <a:rPr lang="en-US" dirty="0" smtClean="0"/>
              <a:t>Measure Costs (what the customer paid)</a:t>
            </a:r>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5</a:t>
            </a:fld>
            <a:endParaRPr lang="en-US"/>
          </a:p>
        </p:txBody>
      </p:sp>
    </p:spTree>
    <p:extLst>
      <p:ext uri="{BB962C8B-B14F-4D97-AF65-F5344CB8AC3E}">
        <p14:creationId xmlns:p14="http://schemas.microsoft.com/office/powerpoint/2010/main" val="2138969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Cost Effectiveness Calculator</a:t>
            </a:r>
            <a:endParaRPr lang="en-US" dirty="0">
              <a:solidFill>
                <a:schemeClr val="tx1"/>
              </a:solidFill>
            </a:endParaRPr>
          </a:p>
        </p:txBody>
      </p:sp>
      <p:sp>
        <p:nvSpPr>
          <p:cNvPr id="3" name="Content Placeholder 2"/>
          <p:cNvSpPr>
            <a:spLocks noGrp="1"/>
          </p:cNvSpPr>
          <p:nvPr>
            <p:ph idx="1"/>
          </p:nvPr>
        </p:nvSpPr>
        <p:spPr/>
        <p:txBody>
          <a:bodyPr/>
          <a:lstStyle/>
          <a:p>
            <a:r>
              <a:rPr lang="en-US" sz="2400" dirty="0" smtClean="0"/>
              <a:t>Cost Effectiveness Tool (CET) is the California Public Utilities Commission (CPUC) approved calculator for cost effectiveness.</a:t>
            </a:r>
          </a:p>
          <a:p>
            <a:endParaRPr lang="en-US" sz="2400" dirty="0" smtClean="0"/>
          </a:p>
          <a:p>
            <a:r>
              <a:rPr lang="en-US" sz="2400" dirty="0" smtClean="0"/>
              <a:t>This replaces the “E3 Calculator” used in previous program cycles.</a:t>
            </a:r>
          </a:p>
          <a:p>
            <a:endParaRPr lang="en-US" sz="2400" dirty="0" smtClean="0"/>
          </a:p>
          <a:p>
            <a:r>
              <a:rPr lang="en-US" sz="2400" dirty="0" smtClean="0"/>
              <a:t>Download from: </a:t>
            </a:r>
            <a:r>
              <a:rPr lang="en-US" sz="2400" dirty="0">
                <a:hlinkClick r:id="rId3"/>
              </a:rPr>
              <a:t>http://cet.cpuc.ca.gov</a:t>
            </a:r>
            <a:r>
              <a:rPr lang="en-US" sz="2400" dirty="0" smtClean="0">
                <a:hlinkClick r:id="rId3"/>
              </a:rPr>
              <a:t>/</a:t>
            </a:r>
            <a:endParaRPr lang="en-US" sz="2400" dirty="0" smtClean="0"/>
          </a:p>
          <a:p>
            <a:endParaRPr lang="en-US" sz="2400" dirty="0" smtClean="0"/>
          </a:p>
          <a:p>
            <a:r>
              <a:rPr lang="en-US" sz="2400" dirty="0" smtClean="0"/>
              <a:t>Latest version is 18.1</a:t>
            </a:r>
          </a:p>
          <a:p>
            <a:endParaRPr lang="en-US" dirty="0" smtClean="0"/>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6</a:t>
            </a:fld>
            <a:endParaRPr lang="en-US"/>
          </a:p>
        </p:txBody>
      </p:sp>
      <p:pic>
        <p:nvPicPr>
          <p:cNvPr id="7" name="Picture 6"/>
          <p:cNvPicPr>
            <a:picLocks noChangeAspect="1"/>
          </p:cNvPicPr>
          <p:nvPr/>
        </p:nvPicPr>
        <p:blipFill>
          <a:blip r:embed="rId4"/>
          <a:stretch>
            <a:fillRect/>
          </a:stretch>
        </p:blipFill>
        <p:spPr>
          <a:xfrm>
            <a:off x="538843" y="5205484"/>
            <a:ext cx="8352064" cy="886033"/>
          </a:xfrm>
          <a:prstGeom prst="rect">
            <a:avLst/>
          </a:prstGeom>
        </p:spPr>
      </p:pic>
    </p:spTree>
    <p:extLst>
      <p:ext uri="{BB962C8B-B14F-4D97-AF65-F5344CB8AC3E}">
        <p14:creationId xmlns:p14="http://schemas.microsoft.com/office/powerpoint/2010/main" val="161651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Cost Effectiveness Calculator Cont’d</a:t>
            </a:r>
            <a:endParaRPr lang="en-US" dirty="0">
              <a:solidFill>
                <a:schemeClr val="tx1"/>
              </a:solidFill>
            </a:endParaRPr>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7</a:t>
            </a:fld>
            <a:endParaRPr lang="en-US"/>
          </a:p>
        </p:txBody>
      </p:sp>
      <p:sp>
        <p:nvSpPr>
          <p:cNvPr id="8" name="Content Placeholder 2"/>
          <p:cNvSpPr txBox="1">
            <a:spLocks/>
          </p:cNvSpPr>
          <p:nvPr/>
        </p:nvSpPr>
        <p:spPr>
          <a:xfrm>
            <a:off x="628650" y="1229052"/>
            <a:ext cx="8049986" cy="502964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 the past, the approved C/E calculator was the E3 Excel Model.  The E3 can no longer be used in 2018 as it does not contain the updated avoided costs.</a:t>
            </a:r>
          </a:p>
          <a:p>
            <a:pPr marL="0" indent="0">
              <a:buNone/>
            </a:pPr>
            <a:endParaRPr lang="en-US" dirty="0" smtClean="0"/>
          </a:p>
          <a:p>
            <a:r>
              <a:rPr lang="en-US" dirty="0" smtClean="0"/>
              <a:t>PROS:</a:t>
            </a:r>
          </a:p>
          <a:p>
            <a:pPr lvl="1"/>
            <a:r>
              <a:rPr lang="en-US" dirty="0" smtClean="0"/>
              <a:t>No longer limited to 1000 rows per E3 calculator</a:t>
            </a:r>
          </a:p>
          <a:p>
            <a:pPr lvl="1"/>
            <a:r>
              <a:rPr lang="en-US" dirty="0" smtClean="0"/>
              <a:t>Processes faster than an Excel spreadsheet</a:t>
            </a:r>
          </a:p>
          <a:p>
            <a:pPr lvl="1"/>
            <a:r>
              <a:rPr lang="en-US" dirty="0" smtClean="0"/>
              <a:t>Less time consuming consolidations of entire portfolios leading to more frequent TRC calculations and updates</a:t>
            </a:r>
          </a:p>
          <a:p>
            <a:pPr lvl="1"/>
            <a:r>
              <a:rPr lang="en-US" dirty="0" smtClean="0"/>
              <a:t>All data now placed on input sheets rather than in the calculator, speeding up response time in Excel</a:t>
            </a:r>
          </a:p>
          <a:p>
            <a:pPr lvl="1"/>
            <a:r>
              <a:rPr lang="en-US" dirty="0" smtClean="0"/>
              <a:t>No calculations or formulas on the input sheet, leading to faster opening of files</a:t>
            </a:r>
          </a:p>
          <a:p>
            <a:pPr lvl="1"/>
            <a:endParaRPr lang="en-US" dirty="0" smtClean="0"/>
          </a:p>
          <a:p>
            <a:r>
              <a:rPr lang="en-US" dirty="0" smtClean="0"/>
              <a:t>CONS:</a:t>
            </a:r>
          </a:p>
          <a:p>
            <a:pPr lvl="1"/>
            <a:r>
              <a:rPr lang="en-US" dirty="0" smtClean="0"/>
              <a:t>Does not run in real-time, changes need be processed by CET and correlated with Output sheet</a:t>
            </a:r>
          </a:p>
          <a:p>
            <a:pPr lvl="1"/>
            <a:r>
              <a:rPr lang="en-US" dirty="0" smtClean="0"/>
              <a:t>Error logs are a work in progress, not intuitive when errors occur</a:t>
            </a:r>
          </a:p>
          <a:p>
            <a:pPr lvl="1"/>
            <a:r>
              <a:rPr lang="en-US" dirty="0" smtClean="0"/>
              <a:t>Check for TRUE/FALSE for electric target sector, end use shape, and climate zone requires the input sheet to be run in the CET</a:t>
            </a:r>
          </a:p>
          <a:p>
            <a:pPr lvl="1"/>
            <a:r>
              <a:rPr lang="en-US" dirty="0" smtClean="0"/>
              <a:t>Check for incentives greater than gross measure cost no longer easily identified</a:t>
            </a:r>
          </a:p>
        </p:txBody>
      </p:sp>
    </p:spTree>
    <p:extLst>
      <p:ext uri="{BB962C8B-B14F-4D97-AF65-F5344CB8AC3E}">
        <p14:creationId xmlns:p14="http://schemas.microsoft.com/office/powerpoint/2010/main" val="882080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Using the CET</a:t>
            </a:r>
            <a:endParaRPr lang="en-US" dirty="0">
              <a:solidFill>
                <a:schemeClr val="tx1"/>
              </a:solidFill>
            </a:endParaRPr>
          </a:p>
        </p:txBody>
      </p:sp>
      <p:sp>
        <p:nvSpPr>
          <p:cNvPr id="3" name="Content Placeholder 2"/>
          <p:cNvSpPr>
            <a:spLocks noGrp="1"/>
          </p:cNvSpPr>
          <p:nvPr>
            <p:ph idx="1"/>
          </p:nvPr>
        </p:nvSpPr>
        <p:spPr>
          <a:xfrm>
            <a:off x="628650" y="1113640"/>
            <a:ext cx="7013121" cy="5063323"/>
          </a:xfrm>
        </p:spPr>
        <p:txBody>
          <a:bodyPr>
            <a:normAutofit fontScale="77500" lnSpcReduction="20000"/>
          </a:bodyPr>
          <a:lstStyle/>
          <a:p>
            <a:r>
              <a:rPr lang="en-US" dirty="0" smtClean="0"/>
              <a:t>CET Icon will be created on your desktop and in your Start Menu.</a:t>
            </a:r>
          </a:p>
          <a:p>
            <a:endParaRPr lang="en-US" dirty="0" smtClean="0"/>
          </a:p>
          <a:p>
            <a:r>
              <a:rPr lang="en-US" dirty="0" smtClean="0"/>
              <a:t>Excel and Access input templates will be created in your </a:t>
            </a:r>
            <a:r>
              <a:rPr lang="en-US" dirty="0"/>
              <a:t>documents folder: Documents\CET\Input Template</a:t>
            </a:r>
            <a:endParaRPr lang="en-US" dirty="0" smtClean="0"/>
          </a:p>
          <a:p>
            <a:endParaRPr lang="en-US" dirty="0" smtClean="0"/>
          </a:p>
          <a:p>
            <a:r>
              <a:rPr lang="en-US" dirty="0" smtClean="0"/>
              <a:t>Excel is the preferred medium due to the limited number of rows necessary.</a:t>
            </a:r>
          </a:p>
          <a:p>
            <a:pPr lvl="1"/>
            <a:r>
              <a:rPr lang="en-US" dirty="0" smtClean="0"/>
              <a:t>2 tabs to be filled: </a:t>
            </a:r>
            <a:r>
              <a:rPr lang="en-US" dirty="0" err="1" smtClean="0"/>
              <a:t>InputProgram</a:t>
            </a:r>
            <a:r>
              <a:rPr lang="en-US" dirty="0" smtClean="0"/>
              <a:t> and </a:t>
            </a:r>
            <a:r>
              <a:rPr lang="en-US" dirty="0" err="1" smtClean="0"/>
              <a:t>InputMeasure</a:t>
            </a:r>
            <a:endParaRPr lang="en-US" dirty="0" smtClean="0"/>
          </a:p>
          <a:p>
            <a:endParaRPr lang="en-US" dirty="0" smtClean="0"/>
          </a:p>
          <a:p>
            <a:r>
              <a:rPr lang="en-US" dirty="0" smtClean="0"/>
              <a:t>Excel input sheet template is color coordinated:</a:t>
            </a:r>
          </a:p>
          <a:p>
            <a:pPr lvl="1"/>
            <a:r>
              <a:rPr lang="en-US" dirty="0" smtClean="0"/>
              <a:t>Blue = Must be included to run C/E calculation</a:t>
            </a:r>
          </a:p>
          <a:p>
            <a:pPr lvl="1"/>
            <a:r>
              <a:rPr lang="en-US" dirty="0" smtClean="0"/>
              <a:t>Green = For reference</a:t>
            </a:r>
          </a:p>
          <a:p>
            <a:pPr lvl="1"/>
            <a:r>
              <a:rPr lang="en-US" dirty="0" smtClean="0"/>
              <a:t>SCE requests that you include as much information as possible because ultimate submittals to CPUC require most of the fields to be filled</a:t>
            </a:r>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8</a:t>
            </a:fld>
            <a:endParaRPr lang="en-US"/>
          </a:p>
        </p:txBody>
      </p:sp>
      <p:pic>
        <p:nvPicPr>
          <p:cNvPr id="6" name="Picture 5"/>
          <p:cNvPicPr>
            <a:picLocks noChangeAspect="1"/>
          </p:cNvPicPr>
          <p:nvPr/>
        </p:nvPicPr>
        <p:blipFill>
          <a:blip r:embed="rId3"/>
          <a:stretch>
            <a:fillRect/>
          </a:stretch>
        </p:blipFill>
        <p:spPr>
          <a:xfrm>
            <a:off x="7641771" y="1113640"/>
            <a:ext cx="723963" cy="647756"/>
          </a:xfrm>
          <a:prstGeom prst="rect">
            <a:avLst/>
          </a:prstGeom>
        </p:spPr>
      </p:pic>
    </p:spTree>
    <p:extLst>
      <p:ext uri="{BB962C8B-B14F-4D97-AF65-F5344CB8AC3E}">
        <p14:creationId xmlns:p14="http://schemas.microsoft.com/office/powerpoint/2010/main" val="743681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CET Input Template</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sz="2400" dirty="0"/>
              <a:t>There are 3 tabs within the Input template:</a:t>
            </a:r>
          </a:p>
          <a:p>
            <a:pPr lvl="1"/>
            <a:r>
              <a:rPr lang="en-US" sz="1800" dirty="0"/>
              <a:t>Input Program</a:t>
            </a:r>
          </a:p>
          <a:p>
            <a:pPr lvl="2"/>
            <a:r>
              <a:rPr lang="en-US" dirty="0"/>
              <a:t>Contains the program costs that are non-incentive (</a:t>
            </a:r>
            <a:r>
              <a:rPr lang="en-US" dirty="0" err="1"/>
              <a:t>ie</a:t>
            </a:r>
            <a:r>
              <a:rPr lang="en-US" dirty="0"/>
              <a:t> admin, marketing, and non-incentive direct implementation)</a:t>
            </a:r>
          </a:p>
          <a:p>
            <a:pPr lvl="1"/>
            <a:r>
              <a:rPr lang="en-US" sz="1800" dirty="0"/>
              <a:t>Input Measure</a:t>
            </a:r>
          </a:p>
          <a:p>
            <a:pPr lvl="2"/>
            <a:r>
              <a:rPr lang="en-US" dirty="0"/>
              <a:t>Contains the individual measures and associated costing and savings values </a:t>
            </a:r>
          </a:p>
          <a:p>
            <a:pPr lvl="1"/>
            <a:r>
              <a:rPr lang="en-US" sz="1800" dirty="0"/>
              <a:t>Data Dictionary</a:t>
            </a:r>
          </a:p>
          <a:p>
            <a:pPr lvl="2"/>
            <a:r>
              <a:rPr lang="en-US" dirty="0"/>
              <a:t>Translation from E3 to CET based on the columns in the E3 </a:t>
            </a:r>
            <a:r>
              <a:rPr lang="en-US" dirty="0" smtClean="0"/>
              <a:t>calculator</a:t>
            </a:r>
            <a:endParaRPr lang="en-US" dirty="0"/>
          </a:p>
          <a:p>
            <a:r>
              <a:rPr lang="en-US" sz="2400" dirty="0" smtClean="0"/>
              <a:t>The input program and input measure tabs need to be filled in to run cost effectiveness.  </a:t>
            </a:r>
          </a:p>
          <a:p>
            <a:r>
              <a:rPr lang="en-US" sz="2400" dirty="0" smtClean="0"/>
              <a:t>Leaving numbers in their simplest form on Excel is the safest bet to prevent errors (i.e. </a:t>
            </a:r>
            <a:r>
              <a:rPr lang="en-US" sz="2400" smtClean="0"/>
              <a:t>20124.41 instead of $20,124.41)</a:t>
            </a:r>
            <a:endParaRPr lang="en-US" sz="2400" dirty="0" smtClean="0"/>
          </a:p>
          <a:p>
            <a:r>
              <a:rPr lang="en-US" sz="2400" dirty="0" smtClean="0"/>
              <a:t>Do not add any additional columns or the CET will not run.  </a:t>
            </a:r>
          </a:p>
          <a:p>
            <a:r>
              <a:rPr lang="en-US" sz="2400" dirty="0" smtClean="0"/>
              <a:t>If needed, SCE may ask for additional details for any of the values provided on these tabs.</a:t>
            </a:r>
          </a:p>
          <a:p>
            <a:pPr marL="0" indent="0">
              <a:buNone/>
            </a:pPr>
            <a:endParaRPr lang="en-US" sz="1800" i="1" dirty="0" smtClean="0"/>
          </a:p>
        </p:txBody>
      </p:sp>
      <p:sp>
        <p:nvSpPr>
          <p:cNvPr id="5" name="Date Placeholder 4"/>
          <p:cNvSpPr>
            <a:spLocks noGrp="1"/>
          </p:cNvSpPr>
          <p:nvPr>
            <p:ph type="dt" sz="half" idx="4294967295"/>
          </p:nvPr>
        </p:nvSpPr>
        <p:spPr>
          <a:xfrm>
            <a:off x="628650" y="6374107"/>
            <a:ext cx="2057400" cy="365125"/>
          </a:xfrm>
          <a:prstGeom prst="rect">
            <a:avLst/>
          </a:prstGeom>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33A416C9-3E56-4356-B5A5-07CC0717963B}" type="slidenum">
              <a:rPr lang="en-US" smtClean="0"/>
              <a:t>9</a:t>
            </a:fld>
            <a:endParaRPr lang="en-US"/>
          </a:p>
        </p:txBody>
      </p:sp>
    </p:spTree>
    <p:extLst>
      <p:ext uri="{BB962C8B-B14F-4D97-AF65-F5344CB8AC3E}">
        <p14:creationId xmlns:p14="http://schemas.microsoft.com/office/powerpoint/2010/main" val="442395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ne Voice Colors">
      <a:dk1>
        <a:srgbClr val="417300"/>
      </a:dk1>
      <a:lt1>
        <a:srgbClr val="FFFFFF"/>
      </a:lt1>
      <a:dk2>
        <a:srgbClr val="444444"/>
      </a:dk2>
      <a:lt2>
        <a:srgbClr val="BBBBBB"/>
      </a:lt2>
      <a:accent1>
        <a:srgbClr val="D3222A"/>
      </a:accent1>
      <a:accent2>
        <a:srgbClr val="EF8200"/>
      </a:accent2>
      <a:accent3>
        <a:srgbClr val="FDD475"/>
      </a:accent3>
      <a:accent4>
        <a:srgbClr val="A3D869"/>
      </a:accent4>
      <a:accent5>
        <a:srgbClr val="00C4DF"/>
      </a:accent5>
      <a:accent6>
        <a:srgbClr val="005ABB"/>
      </a:accent6>
      <a:hlink>
        <a:srgbClr val="567632"/>
      </a:hlink>
      <a:folHlink>
        <a:srgbClr val="8CB7C7"/>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orporate Communications" ma:contentTypeID="0x0101000126D57F6C1098408AE9C97F7ECFC4C705003671F69DB06A45209843DA6A751581A900FDBD1DEEAFDE8441A4EC4052293B1490" ma:contentTypeVersion="65" ma:contentTypeDescription="Publishing Documents" ma:contentTypeScope="" ma:versionID="9bf525cdec23b7301b8b6a5f01c8e521">
  <xsd:schema xmlns:xsd="http://www.w3.org/2001/XMLSchema" xmlns:xs="http://www.w3.org/2001/XMLSchema" xmlns:p="http://schemas.microsoft.com/office/2006/metadata/properties" xmlns:ns2="e45da448-bf9c-43e8-8676-7e88d583ded9" xmlns:ns3="63600e59-2f3d-4a39-80d3-f2ad0eb34d8b" xmlns:ns4="bdaa2eb3-d6f9-44e9-b55a-7fd779769d20" targetNamespace="http://schemas.microsoft.com/office/2006/metadata/properties" ma:root="true" ma:fieldsID="3fb8aeed65e81966d85ad68ccf428573" ns2:_="" ns3:_="" ns4:_="">
    <xsd:import namespace="e45da448-bf9c-43e8-8676-7e88d583ded9"/>
    <xsd:import namespace="63600e59-2f3d-4a39-80d3-f2ad0eb34d8b"/>
    <xsd:import namespace="bdaa2eb3-d6f9-44e9-b55a-7fd779769d20"/>
    <xsd:element name="properties">
      <xsd:complexType>
        <xsd:sequence>
          <xsd:element name="documentManagement">
            <xsd:complexType>
              <xsd:all>
                <xsd:element ref="ns2:TaxCatchAllLabel" minOccurs="0"/>
                <xsd:element ref="ns2:p966c3bd56b4429f8be8750bc2889a10" minOccurs="0"/>
                <xsd:element ref="ns2:h19982cb4b68468f87fd990f143edc70" minOccurs="0"/>
                <xsd:element ref="ns2:cf0f9a78bd504807a2e2623e4631b3fa" minOccurs="0"/>
                <xsd:element ref="ns2:b01666ef1c1d4feda5610ef2152091e3" minOccurs="0"/>
                <xsd:element ref="ns2:TaxCatchAll" minOccurs="0"/>
                <xsd:element ref="ns3:Corp_x0020_Comm_x0020_Category" minOccurs="0"/>
                <xsd:element ref="ns3:Style_x0020_Guides" minOccurs="0"/>
                <xsd:element ref="ns2:f9aed1f06563484a9c8b1924b0b46f03" minOccurs="0"/>
                <xsd:element ref="ns4:SharedWithUsers" minOccurs="0"/>
                <xsd:element ref="ns4:SharingHintHash" minOccurs="0"/>
                <xsd:element ref="ns4:SharedWithDetails" minOccurs="0"/>
                <xsd:element ref="ns3:Sub_x0020_Category" minOccurs="0"/>
                <xsd:element ref="ns3:Portal_x0020_P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5da448-bf9c-43e8-8676-7e88d583ded9" elementFormDefault="qualified">
    <xsd:import namespace="http://schemas.microsoft.com/office/2006/documentManagement/types"/>
    <xsd:import namespace="http://schemas.microsoft.com/office/infopath/2007/PartnerControls"/>
    <xsd:element name="TaxCatchAllLabel" ma:index="6" nillable="true" ma:displayName="Taxonomy Catch All Column1" ma:hidden="true" ma:list="{9e01fd54-2576-46b2-9ebc-1141958b4bcf}" ma:internalName="TaxCatchAllLabel" ma:readOnly="true" ma:showField="CatchAllDataLabel" ma:web="bdaa2eb3-d6f9-44e9-b55a-7fd779769d20">
      <xsd:complexType>
        <xsd:complexContent>
          <xsd:extension base="dms:MultiChoiceLookup">
            <xsd:sequence>
              <xsd:element name="Value" type="dms:Lookup" maxOccurs="unbounded" minOccurs="0" nillable="true"/>
            </xsd:sequence>
          </xsd:extension>
        </xsd:complexContent>
      </xsd:complexType>
    </xsd:element>
    <xsd:element name="p966c3bd56b4429f8be8750bc2889a10" ma:index="12" nillable="true" ma:taxonomy="true" ma:internalName="p966c3bd56b4429f8be8750bc2889a10" ma:taxonomyFieldName="SCE_x0020_Handling_x0020_Classifications" ma:displayName="SCE Handling Classifications" ma:default="" ma:fieldId="{9966c3bd-56b4-429f-8be8-750bc2889a10}" ma:taxonomyMulti="true" ma:sspId="1da7e81d-6ea8-45c5-b51f-f6fb8dd5843f" ma:termSetId="5d17f32d-b94c-400c-8e7d-4f26f0d0cc75" ma:anchorId="00000000-0000-0000-0000-000000000000" ma:open="false" ma:isKeyword="false">
      <xsd:complexType>
        <xsd:sequence>
          <xsd:element ref="pc:Terms" minOccurs="0" maxOccurs="1"/>
        </xsd:sequence>
      </xsd:complexType>
    </xsd:element>
    <xsd:element name="h19982cb4b68468f87fd990f143edc70" ma:index="13" nillable="true" ma:taxonomy="true" ma:internalName="h19982cb4b68468f87fd990f143edc70" ma:taxonomyFieldName="SCEDocumentType" ma:displayName="SCE Document Type" ma:default="" ma:fieldId="{119982cb-4b68-468f-87fd-990f143edc70}" ma:sspId="1da7e81d-6ea8-45c5-b51f-f6fb8dd5843f" ma:termSetId="1926f50e-84fd-413b-9323-8cb7129deefd" ma:anchorId="a2dcb3dd-4497-4c3b-b4f4-397af68b8279" ma:open="false" ma:isKeyword="false">
      <xsd:complexType>
        <xsd:sequence>
          <xsd:element ref="pc:Terms" minOccurs="0" maxOccurs="1"/>
        </xsd:sequence>
      </xsd:complexType>
    </xsd:element>
    <xsd:element name="cf0f9a78bd504807a2e2623e4631b3fa" ma:index="14" nillable="true" ma:taxonomy="true" ma:internalName="cf0f9a78bd504807a2e2623e4631b3fa" ma:taxonomyFieldName="SCE_x0020_Access_x0020_Classification" ma:displayName="SCE Access Classification" ma:default="" ma:fieldId="{cf0f9a78-bd50-4807-a2e2-623e4631b3fa}" ma:sspId="1da7e81d-6ea8-45c5-b51f-f6fb8dd5843f" ma:termSetId="0cd2d6f6-43b5-4d7b-8dc6-eb8f0e52307e" ma:anchorId="00000000-0000-0000-0000-000000000000" ma:open="false" ma:isKeyword="false">
      <xsd:complexType>
        <xsd:sequence>
          <xsd:element ref="pc:Terms" minOccurs="0" maxOccurs="1"/>
        </xsd:sequence>
      </xsd:complexType>
    </xsd:element>
    <xsd:element name="b01666ef1c1d4feda5610ef2152091e3" ma:index="16" nillable="true" ma:taxonomy="true" ma:internalName="b01666ef1c1d4feda5610ef2152091e3" ma:taxonomyFieldName="SCE_x0020_Owner" ma:displayName="SCE Owner" ma:default="" ma:fieldId="{b01666ef-1c1d-4fed-a561-0ef2152091e3}" ma:sspId="1da7e81d-6ea8-45c5-b51f-f6fb8dd5843f" ma:termSetId="b7152481-c1a6-4cbc-91c8-073245628584" ma:anchorId="00000000-0000-0000-0000-000000000000" ma:open="false" ma:isKeyword="false">
      <xsd:complexType>
        <xsd:sequence>
          <xsd:element ref="pc:Terms" minOccurs="0" maxOccurs="1"/>
        </xsd:sequence>
      </xsd:complexType>
    </xsd:element>
    <xsd:element name="TaxCatchAll" ma:index="17" nillable="true" ma:displayName="Taxonomy Catch All Column" ma:hidden="true" ma:list="{9e01fd54-2576-46b2-9ebc-1141958b4bcf}" ma:internalName="TaxCatchAll" ma:showField="CatchAllData" ma:web="bdaa2eb3-d6f9-44e9-b55a-7fd779769d20">
      <xsd:complexType>
        <xsd:complexContent>
          <xsd:extension base="dms:MultiChoiceLookup">
            <xsd:sequence>
              <xsd:element name="Value" type="dms:Lookup" maxOccurs="unbounded" minOccurs="0" nillable="true"/>
            </xsd:sequence>
          </xsd:extension>
        </xsd:complexContent>
      </xsd:complexType>
    </xsd:element>
    <xsd:element name="f9aed1f06563484a9c8b1924b0b46f03" ma:index="21" nillable="true" ma:taxonomy="true" ma:internalName="f9aed1f06563484a9c8b1924b0b46f03" ma:taxonomyFieldName="SCE_x0020_Reference_x0020_Materials" ma:displayName="SCE Reference Materials" ma:default="" ma:fieldId="{f9aed1f0-6563-484a-9c8b-1924b0b46f03}" ma:sspId="1da7e81d-6ea8-45c5-b51f-f6fb8dd5843f" ma:termSetId="60b09401-01df-4511-93b7-93681a7d0fa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3600e59-2f3d-4a39-80d3-f2ad0eb34d8b" elementFormDefault="qualified">
    <xsd:import namespace="http://schemas.microsoft.com/office/2006/documentManagement/types"/>
    <xsd:import namespace="http://schemas.microsoft.com/office/infopath/2007/PartnerControls"/>
    <xsd:element name="Corp_x0020_Comm_x0020_Category" ma:index="18" nillable="true" ma:displayName="Corp Comm Category" ma:format="Dropdown" ma:internalName="Corp_x0020_Comm_x0020_Category" ma:readOnly="false">
      <xsd:simpleType>
        <xsd:restriction base="dms:Choice">
          <xsd:enumeration value="Fact Sheet"/>
          <xsd:enumeration value="Form"/>
          <xsd:enumeration value="One-Pager"/>
          <xsd:enumeration value="Policy"/>
          <xsd:enumeration value="Style Guide"/>
          <xsd:enumeration value="Tools &amp; Resources"/>
          <xsd:enumeration value="Messaging"/>
          <xsd:enumeration value="Safety Memorial Day Poster"/>
          <xsd:enumeration value="Safety Memorial Day Tools"/>
          <xsd:enumeration value="Job Aid"/>
        </xsd:restriction>
      </xsd:simpleType>
    </xsd:element>
    <xsd:element name="Style_x0020_Guides" ma:index="19" nillable="true" ma:displayName="Guides" ma:format="Dropdown" ma:internalName="Style_x0020_Guides" ma:readOnly="false">
      <xsd:simpleType>
        <xsd:restriction base="dms:Choice">
          <xsd:enumeration value="Portal"/>
          <xsd:enumeration value="Brand"/>
          <xsd:enumeration value="Outage Messaging"/>
          <xsd:enumeration value="About Edison"/>
          <xsd:enumeration value="Safety"/>
          <xsd:enumeration value="Rates &amp; Policy"/>
        </xsd:restriction>
      </xsd:simpleType>
    </xsd:element>
    <xsd:element name="Sub_x0020_Category" ma:index="25" nillable="true" ma:displayName="Sub Category" ma:format="Dropdown" ma:internalName="Sub_x0020_Category">
      <xsd:simpleType>
        <xsd:restriction base="dms:Choice">
          <xsd:enumeration value="Style Guides"/>
          <xsd:enumeration value="Industry Standards"/>
          <xsd:enumeration value="Readability"/>
          <xsd:enumeration value="PowerPoint Templates"/>
          <xsd:enumeration value="Clip Art"/>
        </xsd:restriction>
      </xsd:simpleType>
    </xsd:element>
    <xsd:element name="Portal_x0020_Page" ma:index="26" nillable="true" ma:displayName="Portal Page" ma:format="Dropdown" ma:internalName="Portal_x0020_Page">
      <xsd:simpleType>
        <xsd:restriction base="dms:Choice">
          <xsd:enumeration value="Corp Comm"/>
          <xsd:enumeration value="Community Investment"/>
          <xsd:enumeration value="One Voice"/>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bdaa2eb3-d6f9-44e9-b55a-7fd779769d20"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23" nillable="true" ma:displayName="Sharing Hint Hash" ma:internalName="SharingHintHash" ma:readOnly="true">
      <xsd:simpleType>
        <xsd:restriction base="dms:Text"/>
      </xsd:simple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45da448-bf9c-43e8-8676-7e88d583ded9">
      <Value>113</Value>
      <Value>2</Value>
    </TaxCatchAll>
    <cf0f9a78bd504807a2e2623e4631b3fa xmlns="e45da448-bf9c-43e8-8676-7e88d583ded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0f615b6b-96b2-4de4-8805-5eb688dc7257</TermId>
        </TermInfo>
      </Terms>
    </cf0f9a78bd504807a2e2623e4631b3fa>
    <h19982cb4b68468f87fd990f143edc70 xmlns="e45da448-bf9c-43e8-8676-7e88d583ded9">
      <Terms xmlns="http://schemas.microsoft.com/office/infopath/2007/PartnerControls"/>
    </h19982cb4b68468f87fd990f143edc70>
    <Corp_x0020_Comm_x0020_Category xmlns="63600e59-2f3d-4a39-80d3-f2ad0eb34d8b">Style Guide</Corp_x0020_Comm_x0020_Category>
    <p966c3bd56b4429f8be8750bc2889a10 xmlns="e45da448-bf9c-43e8-8676-7e88d583ded9">
      <Terms xmlns="http://schemas.microsoft.com/office/infopath/2007/PartnerControls"/>
    </p966c3bd56b4429f8be8750bc2889a10>
    <f9aed1f06563484a9c8b1924b0b46f03 xmlns="e45da448-bf9c-43e8-8676-7e88d583ded9">
      <Terms xmlns="http://schemas.microsoft.com/office/infopath/2007/PartnerControls"/>
    </f9aed1f06563484a9c8b1924b0b46f03>
    <Style_x0020_Guides xmlns="63600e59-2f3d-4a39-80d3-f2ad0eb34d8b">Brand</Style_x0020_Guides>
    <b01666ef1c1d4feda5610ef2152091e3 xmlns="e45da448-bf9c-43e8-8676-7e88d583ded9">
      <Terms xmlns="http://schemas.microsoft.com/office/infopath/2007/PartnerControls">
        <TermInfo xmlns="http://schemas.microsoft.com/office/infopath/2007/PartnerControls">
          <TermName xmlns="http://schemas.microsoft.com/office/infopath/2007/PartnerControls">Corporate Communication</TermName>
          <TermId xmlns="http://schemas.microsoft.com/office/infopath/2007/PartnerControls">4eda5ea0-1178-43ac-94a1-21a0e169d3e4</TermId>
        </TermInfo>
      </Terms>
    </b01666ef1c1d4feda5610ef2152091e3>
    <Sub_x0020_Category xmlns="63600e59-2f3d-4a39-80d3-f2ad0eb34d8b">PowerPoint Templates</Sub_x0020_Category>
    <Portal_x0020_Page xmlns="63600e59-2f3d-4a39-80d3-f2ad0eb34d8b">Corp Comm</Portal_x0020_Page>
  </documentManagement>
</p:properties>
</file>

<file path=customXml/item3.xml><?xml version="1.0" encoding="utf-8"?>
<?mso-contentType ?>
<SharedContentType xmlns="Microsoft.SharePoint.Taxonomy.ContentTypeSync" SourceId="1da7e81d-6ea8-45c5-b51f-f6fb8dd5843f" ContentTypeId="0x0101000126D57F6C1098408AE9C97F7ECFC4C705"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B684DA-C135-4947-89B3-A63A00A6E7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5da448-bf9c-43e8-8676-7e88d583ded9"/>
    <ds:schemaRef ds:uri="63600e59-2f3d-4a39-80d3-f2ad0eb34d8b"/>
    <ds:schemaRef ds:uri="bdaa2eb3-d6f9-44e9-b55a-7fd779769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C509C6-FB36-44B5-9672-E8C4683FE37A}">
  <ds:schemaRefs>
    <ds:schemaRef ds:uri="http://purl.org/dc/dcmitype/"/>
    <ds:schemaRef ds:uri="http://purl.org/dc/terms/"/>
    <ds:schemaRef ds:uri="63600e59-2f3d-4a39-80d3-f2ad0eb34d8b"/>
    <ds:schemaRef ds:uri="http://schemas.microsoft.com/office/2006/metadata/properties"/>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infopath/2007/PartnerControls"/>
    <ds:schemaRef ds:uri="bdaa2eb3-d6f9-44e9-b55a-7fd779769d20"/>
    <ds:schemaRef ds:uri="e45da448-bf9c-43e8-8676-7e88d583ded9"/>
  </ds:schemaRefs>
</ds:datastoreItem>
</file>

<file path=customXml/itemProps3.xml><?xml version="1.0" encoding="utf-8"?>
<ds:datastoreItem xmlns:ds="http://schemas.openxmlformats.org/officeDocument/2006/customXml" ds:itemID="{A3A7188F-0BD3-460B-9F1A-7D6EB1813BB0}">
  <ds:schemaRefs>
    <ds:schemaRef ds:uri="Microsoft.SharePoint.Taxonomy.ContentTypeSync"/>
  </ds:schemaRefs>
</ds:datastoreItem>
</file>

<file path=customXml/itemProps4.xml><?xml version="1.0" encoding="utf-8"?>
<ds:datastoreItem xmlns:ds="http://schemas.openxmlformats.org/officeDocument/2006/customXml" ds:itemID="{6DC51AF4-801D-4AD4-9AF1-9DE800FD48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640</TotalTime>
  <Words>1688</Words>
  <Application>Microsoft Office PowerPoint</Application>
  <PresentationFormat>On-screen Show (4:3)</PresentationFormat>
  <Paragraphs>199</Paragraphs>
  <Slides>19</Slides>
  <Notes>15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Segoe UI</vt:lpstr>
      <vt:lpstr>Office Theme</vt:lpstr>
      <vt:lpstr>Worksheet</vt:lpstr>
      <vt:lpstr>Legal Disclaimer</vt:lpstr>
      <vt:lpstr>Cost Effectiveness Overview and Calculator</vt:lpstr>
      <vt:lpstr>What is Cost Effectiveness (C/E)?</vt:lpstr>
      <vt:lpstr>Why Does C/E Matter?</vt:lpstr>
      <vt:lpstr>TRC Benefits and Costs</vt:lpstr>
      <vt:lpstr>Cost Effectiveness Calculator</vt:lpstr>
      <vt:lpstr>Cost Effectiveness Calculator Cont’d</vt:lpstr>
      <vt:lpstr>Using the CET</vt:lpstr>
      <vt:lpstr>CET Input Template</vt:lpstr>
      <vt:lpstr>CET Input Template (Input Program)</vt:lpstr>
      <vt:lpstr>CET Input Template (Input Measure)</vt:lpstr>
      <vt:lpstr>PowerPoint Presentation</vt:lpstr>
      <vt:lpstr>CET Results</vt:lpstr>
      <vt:lpstr>CET Results Continued</vt:lpstr>
      <vt:lpstr>CET Errors</vt:lpstr>
      <vt:lpstr>Additional Resources / Information</vt:lpstr>
      <vt:lpstr>Internet Resources</vt:lpstr>
      <vt:lpstr>Avoided Cost (TRC Benefit) Definitions</vt:lpstr>
      <vt:lpstr>Legal Disclaimer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SCE-OneVoice-generic-template.pptx</dc:title>
  <dc:creator>Edward Hume</dc:creator>
  <cp:lastModifiedBy>Robert F Brunn</cp:lastModifiedBy>
  <cp:revision>83</cp:revision>
  <cp:lastPrinted>2017-12-22T17:56:41Z</cp:lastPrinted>
  <dcterms:created xsi:type="dcterms:W3CDTF">2015-05-07T18:04:48Z</dcterms:created>
  <dcterms:modified xsi:type="dcterms:W3CDTF">2018-01-22T17:30:28Z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0x0101000126D57F6C1098408AE9C97F7ECFC4C705003671F69DB06A45209843DA6A751581A900FDBD1DEEAFDE8441A4EC4052293B1490</vt:lpwstr>
  </property>
  <property fmtid="{D5CDD505-2E9C-101B-9397-08002B2CF9AE}" pid="3" name="SCEDocumentType">
    <vt:lpwstr/>
  </property>
  <property fmtid="{D5CDD505-2E9C-101B-9397-08002B2CF9AE}" pid="4" name="SCE Handling Classifications">
    <vt:lpwstr/>
  </property>
  <property fmtid="{D5CDD505-2E9C-101B-9397-08002B2CF9AE}" pid="5" name="SCE Access Classification">
    <vt:lpwstr>2;#Internal|0f615b6b-96b2-4de4-8805-5eb688dc7257</vt:lpwstr>
  </property>
  <property fmtid="{D5CDD505-2E9C-101B-9397-08002B2CF9AE}" pid="6" name="SCE Reference Materials">
    <vt:lpwstr/>
  </property>
  <property fmtid="{D5CDD505-2E9C-101B-9397-08002B2CF9AE}" pid="7" name="SCE Owner">
    <vt:lpwstr>113;#Corporate Communication|4eda5ea0-1178-43ac-94a1-21a0e169d3e4</vt:lpwstr>
  </property>
</Properties>
</file>