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4"/>
  </p:sldMasterIdLst>
  <p:notesMasterIdLst>
    <p:notesMasterId r:id="rId8"/>
  </p:notesMasterIdLst>
  <p:sldIdLst>
    <p:sldId id="422" r:id="rId5"/>
    <p:sldId id="475" r:id="rId6"/>
    <p:sldId id="43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6322CF-C343-4651-B3AF-6C80FB2EAE1D}">
          <p14:sldIdLst>
            <p14:sldId id="422"/>
            <p14:sldId id="475"/>
            <p14:sldId id="43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4165"/>
    <a:srgbClr val="5D92C3"/>
    <a:srgbClr val="738639"/>
    <a:srgbClr val="595959"/>
    <a:srgbClr val="FFFFCC"/>
    <a:srgbClr val="60351D"/>
    <a:srgbClr val="5B5617"/>
    <a:srgbClr val="B2541A"/>
    <a:srgbClr val="002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3728" autoAdjust="0"/>
  </p:normalViewPr>
  <p:slideViewPr>
    <p:cSldViewPr>
      <p:cViewPr varScale="1">
        <p:scale>
          <a:sx n="59" d="100"/>
          <a:sy n="59" d="100"/>
        </p:scale>
        <p:origin x="-7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3250A7-7CB1-44B5-8C26-935D839BC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72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kedin.com/company/trc-companies-inc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hyperlink" Target="http://www.youtube.com/user/trccompanies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twitter.com/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jpeg"/><Relationship Id="rId10" Type="http://schemas.openxmlformats.org/officeDocument/2006/relationships/hyperlink" Target="http://blog.trcsolutions.com/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" t="8203" r="19221" b="7762"/>
          <a:stretch/>
        </p:blipFill>
        <p:spPr bwMode="auto">
          <a:xfrm>
            <a:off x="3189208" y="2139950"/>
            <a:ext cx="2674144" cy="1782763"/>
          </a:xfrm>
          <a:prstGeom prst="rect">
            <a:avLst/>
          </a:prstGeom>
          <a:noFill/>
          <a:ln w="127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28031" r="4222" b="15137"/>
          <a:stretch/>
        </p:blipFill>
        <p:spPr bwMode="auto">
          <a:xfrm>
            <a:off x="6031468" y="2139950"/>
            <a:ext cx="2895600" cy="1773238"/>
          </a:xfrm>
          <a:prstGeom prst="rect">
            <a:avLst/>
          </a:prstGeom>
          <a:noFill/>
          <a:ln w="127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" t="8739" r="603" b="13163"/>
          <a:stretch/>
        </p:blipFill>
        <p:spPr bwMode="auto">
          <a:xfrm>
            <a:off x="258765" y="2136775"/>
            <a:ext cx="2807207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895" y="6459068"/>
            <a:ext cx="152400" cy="152400"/>
          </a:xfrm>
          <a:prstGeom prst="rect">
            <a:avLst/>
          </a:prstGeom>
        </p:spPr>
      </p:pic>
      <p:pic>
        <p:nvPicPr>
          <p:cNvPr id="13" name="Picture 12" descr="C:\High Quality Images\Artworks (Vectors)\Web Buttons &amp; Graphics\Social Media Icons\16x16 Icons\linkedin.png">
            <a:hlinkClick r:id="rId8"/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45906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hlinkClick r:id="rId10"/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96" y="6459068"/>
            <a:ext cx="152400" cy="152400"/>
          </a:xfrm>
          <a:prstGeom prst="rect">
            <a:avLst/>
          </a:prstGeom>
        </p:spPr>
      </p:pic>
      <p:pic>
        <p:nvPicPr>
          <p:cNvPr id="20" name="Picture 19">
            <a:hlinkClick r:id="rId12"/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6459068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1600200"/>
            <a:ext cx="61245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62A20E6-ACDA-49E7-8AFA-04AFEAA99C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708275" y="2133600"/>
            <a:ext cx="4911725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400" baseline="0"/>
            </a:lvl5pPr>
          </a:lstStyle>
          <a:p>
            <a:pPr lvl="0"/>
            <a:r>
              <a:rPr lang="en-US" dirty="0" smtClean="0"/>
              <a:t>Second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1" y="1295400"/>
            <a:ext cx="9144001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749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 userDrawn="1"/>
        </p:nvSpPr>
        <p:spPr bwMode="auto">
          <a:xfrm>
            <a:off x="3690938" y="2222500"/>
            <a:ext cx="304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dirty="0">
                <a:solidFill>
                  <a:prstClr val="black"/>
                </a:solidFill>
                <a:latin typeface="Helvetica Condensed" pitchFamily="34" charset="0"/>
                <a:cs typeface="Arial" charset="0"/>
              </a:rPr>
              <a:t>Questions?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10000" y="2930525"/>
            <a:ext cx="4876800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568575"/>
            <a:ext cx="3535362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35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B8F62EA-9DE8-49C8-BF5D-0DDDDEB2F4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9099" y="774700"/>
            <a:ext cx="8229600" cy="520700"/>
          </a:xfrm>
          <a:prstGeom prst="rect">
            <a:avLst/>
          </a:prstGeom>
        </p:spPr>
        <p:txBody>
          <a:bodyPr/>
          <a:lstStyle>
            <a:lvl1pPr>
              <a:defRPr sz="2500" baseline="0">
                <a:solidFill>
                  <a:srgbClr val="00557E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" y="1295400"/>
            <a:ext cx="9144001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798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l Sec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832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rastructure Sec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75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fld id="{693EB5D2-2F45-478C-9795-463F38ACA3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121525" cy="520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004165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>
              <a:defRPr sz="2400">
                <a:solidFill>
                  <a:srgbClr val="4F4F4F"/>
                </a:solidFill>
                <a:latin typeface="+mj-lt"/>
                <a:cs typeface="Arial" pitchFamily="34" charset="0"/>
              </a:defRPr>
            </a:lvl2pPr>
            <a:lvl3pPr>
              <a:defRPr sz="2200" baseline="0">
                <a:solidFill>
                  <a:srgbClr val="4F4F4F"/>
                </a:solidFill>
                <a:latin typeface="+mj-lt"/>
                <a:cs typeface="Arial" pitchFamily="34" charset="0"/>
              </a:defRPr>
            </a:lvl3pPr>
            <a:lvl4pPr>
              <a:defRPr sz="1800" baseline="0">
                <a:solidFill>
                  <a:srgbClr val="4F4F4F"/>
                </a:solidFill>
                <a:latin typeface="+mj-lt"/>
                <a:cs typeface="Arial" pitchFamily="34" charset="0"/>
              </a:defRPr>
            </a:lvl4pPr>
            <a:lvl5pPr>
              <a:defRPr sz="1600" baseline="0">
                <a:solidFill>
                  <a:srgbClr val="4F4F4F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D92C3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D92C3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fld id="{AF08E28F-005D-46C9-82AC-E5F9623EFE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1" y="1295400"/>
            <a:ext cx="9144001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121525" cy="520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004165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5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under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96D35B4-D7AE-4D85-A57B-B2B020E7A9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1" y="1295400"/>
            <a:ext cx="9144001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1475" y="622301"/>
            <a:ext cx="7121525" cy="6731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00557E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608667"/>
            <a:ext cx="4343400" cy="452596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4F4F4F"/>
                </a:solidFill>
                <a:latin typeface="Arial Narrow" pitchFamily="34" charset="0"/>
                <a:cs typeface="Arial" pitchFamily="34" charset="0"/>
              </a:defRPr>
            </a:lvl1pPr>
            <a:lvl2pPr>
              <a:defRPr sz="2400">
                <a:solidFill>
                  <a:srgbClr val="4F4F4F"/>
                </a:solidFill>
                <a:latin typeface="Arial Narrow" pitchFamily="34" charset="0"/>
                <a:cs typeface="Arial" pitchFamily="34" charset="0"/>
              </a:defRPr>
            </a:lvl2pPr>
            <a:lvl3pPr>
              <a:defRPr sz="2200" baseline="0">
                <a:solidFill>
                  <a:srgbClr val="4F4F4F"/>
                </a:solidFill>
                <a:latin typeface="Arial Narrow" pitchFamily="34" charset="0"/>
                <a:cs typeface="Arial" pitchFamily="34" charset="0"/>
              </a:defRPr>
            </a:lvl3pPr>
            <a:lvl4pPr>
              <a:defRPr sz="1800" baseline="0">
                <a:solidFill>
                  <a:srgbClr val="4F4F4F"/>
                </a:solidFill>
                <a:latin typeface="Arial Narrow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4F4F4F"/>
                </a:solidFill>
                <a:latin typeface="Arial Narrow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2766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144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898989"/>
                </a:solidFill>
                <a:latin typeface="Calibri" pitchFamily="20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0" y="1608667"/>
            <a:ext cx="43434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4F4F4F"/>
                </a:solidFill>
                <a:latin typeface="Arial Narrow" pitchFamily="34" charset="0"/>
                <a:cs typeface="Arial" pitchFamily="34" charset="0"/>
              </a:defRPr>
            </a:lvl1pPr>
            <a:lvl2pPr>
              <a:defRPr sz="2400">
                <a:solidFill>
                  <a:srgbClr val="4F4F4F"/>
                </a:solidFill>
                <a:latin typeface="Arial Narrow" pitchFamily="34" charset="0"/>
                <a:cs typeface="Arial" pitchFamily="34" charset="0"/>
              </a:defRPr>
            </a:lvl2pPr>
            <a:lvl3pPr>
              <a:defRPr sz="2200" baseline="0">
                <a:solidFill>
                  <a:srgbClr val="4F4F4F"/>
                </a:solidFill>
                <a:latin typeface="Arial Narrow" pitchFamily="34" charset="0"/>
                <a:cs typeface="Arial" pitchFamily="34" charset="0"/>
              </a:defRPr>
            </a:lvl3pPr>
            <a:lvl4pPr>
              <a:defRPr sz="1800" baseline="0">
                <a:solidFill>
                  <a:srgbClr val="4F4F4F"/>
                </a:solidFill>
                <a:latin typeface="Arial Narrow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4F4F4F"/>
                </a:solidFill>
                <a:latin typeface="Arial Narrow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6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vironmental Sec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1F0DC-5A24-4FBA-AC78-821C728A46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690894" cy="6858000"/>
          </a:xfrm>
          <a:prstGeom prst="rect">
            <a:avLst/>
          </a:prstGeom>
          <a:gradFill>
            <a:gsLst>
              <a:gs pos="32000">
                <a:srgbClr val="7A853B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-1584352" y="1702136"/>
            <a:ext cx="38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Environmental</a:t>
            </a:r>
            <a:endParaRPr lang="en-US" sz="3200" dirty="0">
              <a:solidFill>
                <a:prstClr val="white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8"/>
          <a:stretch/>
        </p:blipFill>
        <p:spPr>
          <a:xfrm>
            <a:off x="3657599" y="1435100"/>
            <a:ext cx="2422525" cy="1509268"/>
          </a:xfrm>
          <a:prstGeom prst="rect">
            <a:avLst/>
          </a:prstGeom>
          <a:ln w="1905">
            <a:solidFill>
              <a:schemeClr val="bg1">
                <a:lumMod val="8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23905" r="8840" b="10359"/>
          <a:stretch/>
        </p:blipFill>
        <p:spPr>
          <a:xfrm>
            <a:off x="6282690" y="1435608"/>
            <a:ext cx="2423160" cy="1508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3" t="14397" b="40893"/>
          <a:stretch/>
        </p:blipFill>
        <p:spPr>
          <a:xfrm>
            <a:off x="996950" y="1435608"/>
            <a:ext cx="2423922" cy="1499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" r="10259" b="18477"/>
          <a:stretch/>
        </p:blipFill>
        <p:spPr>
          <a:xfrm>
            <a:off x="995881" y="1435100"/>
            <a:ext cx="2426329" cy="1507276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95881" y="6356350"/>
            <a:ext cx="5084244" cy="685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996950" y="3424237"/>
            <a:ext cx="3646768" cy="2707621"/>
          </a:xfrm>
          <a:prstGeom prst="rect">
            <a:avLst/>
          </a:prstGeom>
        </p:spPr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82880" indent="-182880">
              <a:buFont typeface="Wingdings" panose="05000000000000000000" pitchFamily="2" charset="2"/>
              <a:buChar char="§"/>
              <a:defRPr sz="1800"/>
            </a:lvl2pPr>
            <a:lvl3pPr marL="182880" indent="-182880">
              <a:buFont typeface="Wingdings" panose="05000000000000000000" pitchFamily="2" charset="2"/>
              <a:buChar char="§"/>
              <a:defRPr sz="1800"/>
            </a:lvl3pPr>
            <a:lvl4pPr marL="182880" indent="-182880">
              <a:buFont typeface="Wingdings" panose="05000000000000000000" pitchFamily="2" charset="2"/>
              <a:buChar char="§"/>
              <a:defRPr sz="1800"/>
            </a:lvl4pPr>
            <a:lvl5pPr marL="182880" indent="-182880">
              <a:buFont typeface="Wingdings" panose="05000000000000000000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4966447" y="3424238"/>
            <a:ext cx="3729317" cy="2707621"/>
          </a:xfrm>
          <a:prstGeom prst="rect">
            <a:avLst/>
          </a:prstGeom>
        </p:spPr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82880" indent="-182880">
              <a:buFont typeface="Wingdings" panose="05000000000000000000" pitchFamily="2" charset="2"/>
              <a:buChar char="§"/>
              <a:defRPr sz="1800"/>
            </a:lvl2pPr>
            <a:lvl3pPr marL="182880" indent="-182880">
              <a:buFont typeface="Wingdings" panose="05000000000000000000" pitchFamily="2" charset="2"/>
              <a:buChar char="§"/>
              <a:defRPr sz="1800"/>
            </a:lvl3pPr>
            <a:lvl4pPr marL="182880" indent="-182880">
              <a:buFont typeface="Wingdings" panose="05000000000000000000" pitchFamily="2" charset="2"/>
              <a:buChar char="§"/>
              <a:defRPr sz="1800"/>
            </a:lvl4pPr>
            <a:lvl5pPr marL="182880" indent="-182880">
              <a:buFont typeface="Wingdings" panose="05000000000000000000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46595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  <p15:guide id="2" pos="3830">
          <p15:clr>
            <a:srgbClr val="FBAE40"/>
          </p15:clr>
        </p15:guide>
        <p15:guide id="3" pos="2304">
          <p15:clr>
            <a:srgbClr val="FBAE40"/>
          </p15:clr>
        </p15:guide>
        <p15:guide id="4" pos="2154">
          <p15:clr>
            <a:srgbClr val="FBAE40"/>
          </p15:clr>
        </p15:guide>
        <p15:guide id="5" pos="628">
          <p15:clr>
            <a:srgbClr val="FBAE40"/>
          </p15:clr>
        </p15:guide>
        <p15:guide id="6" pos="3957">
          <p15:clr>
            <a:srgbClr val="FBAE40"/>
          </p15:clr>
        </p15:guide>
        <p15:guide id="7" pos="5484">
          <p15:clr>
            <a:srgbClr val="FBAE40"/>
          </p15:clr>
        </p15:guide>
        <p15:guide id="8" orient="horz" pos="904">
          <p15:clr>
            <a:srgbClr val="FBAE40"/>
          </p15:clr>
        </p15:guide>
        <p15:guide id="9" orient="horz" pos="1855">
          <p15:clr>
            <a:srgbClr val="FBAE40"/>
          </p15:clr>
        </p15:guide>
        <p15:guide id="10" orient="horz" pos="2157">
          <p15:clr>
            <a:srgbClr val="FBAE40"/>
          </p15:clr>
        </p15:guide>
        <p15:guide id="11" pos="2936">
          <p15:clr>
            <a:srgbClr val="FBAE40"/>
          </p15:clr>
        </p15:guide>
        <p15:guide id="12" pos="312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ergyl Sec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1F0DC-5A24-4FBA-AC78-821C728A46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690894" cy="6858000"/>
          </a:xfrm>
          <a:prstGeom prst="rect">
            <a:avLst/>
          </a:prstGeom>
          <a:gradFill>
            <a:gsLst>
              <a:gs pos="32000">
                <a:srgbClr val="CF8B2A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 rot="16200000">
            <a:off x="-959663" y="1077447"/>
            <a:ext cx="2565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Energy</a:t>
            </a:r>
            <a:endParaRPr lang="en-US" sz="3200" dirty="0">
              <a:solidFill>
                <a:prstClr val="white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t="8695" r="1400" b="16029"/>
          <a:stretch/>
        </p:blipFill>
        <p:spPr>
          <a:xfrm>
            <a:off x="1022366" y="1403287"/>
            <a:ext cx="2408222" cy="1548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" t="1552" b="9719"/>
          <a:stretch/>
        </p:blipFill>
        <p:spPr>
          <a:xfrm>
            <a:off x="6310265" y="1403287"/>
            <a:ext cx="2525446" cy="1539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62" y="1420179"/>
            <a:ext cx="2426167" cy="1522287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95881" y="6356350"/>
            <a:ext cx="5084244" cy="685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96950" y="3424237"/>
            <a:ext cx="3646768" cy="2707621"/>
          </a:xfrm>
          <a:prstGeom prst="rect">
            <a:avLst/>
          </a:prstGeom>
        </p:spPr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82880" indent="-182880">
              <a:buFont typeface="Wingdings" panose="05000000000000000000" pitchFamily="2" charset="2"/>
              <a:buChar char="§"/>
              <a:defRPr sz="1800"/>
            </a:lvl2pPr>
            <a:lvl3pPr marL="182880" indent="-182880">
              <a:buFont typeface="Wingdings" panose="05000000000000000000" pitchFamily="2" charset="2"/>
              <a:buChar char="§"/>
              <a:defRPr sz="1800"/>
            </a:lvl3pPr>
            <a:lvl4pPr marL="182880" indent="-182880">
              <a:buFont typeface="Wingdings" panose="05000000000000000000" pitchFamily="2" charset="2"/>
              <a:buChar char="§"/>
              <a:defRPr sz="1800"/>
            </a:lvl4pPr>
            <a:lvl5pPr marL="182880" indent="-182880">
              <a:buFont typeface="Wingdings" panose="05000000000000000000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966447" y="3424238"/>
            <a:ext cx="3729317" cy="2707621"/>
          </a:xfrm>
          <a:prstGeom prst="rect">
            <a:avLst/>
          </a:prstGeom>
        </p:spPr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82880" indent="-182880">
              <a:buFont typeface="Wingdings" panose="05000000000000000000" pitchFamily="2" charset="2"/>
              <a:buChar char="§"/>
              <a:defRPr sz="1800"/>
            </a:lvl2pPr>
            <a:lvl3pPr marL="182880" indent="-182880">
              <a:buFont typeface="Wingdings" panose="05000000000000000000" pitchFamily="2" charset="2"/>
              <a:buChar char="§"/>
              <a:defRPr sz="1800"/>
            </a:lvl3pPr>
            <a:lvl4pPr marL="182880" indent="-182880">
              <a:buFont typeface="Wingdings" panose="05000000000000000000" pitchFamily="2" charset="2"/>
              <a:buChar char="§"/>
              <a:defRPr sz="1800"/>
            </a:lvl4pPr>
            <a:lvl5pPr marL="182880" indent="-182880">
              <a:buFont typeface="Wingdings" panose="05000000000000000000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1534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928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884">
          <p15:clr>
            <a:srgbClr val="FBAE40"/>
          </p15:clr>
        </p15:guide>
        <p15:guide id="4" orient="horz" pos="1853">
          <p15:clr>
            <a:srgbClr val="FBAE40"/>
          </p15:clr>
        </p15:guide>
        <p15:guide id="5" pos="2315">
          <p15:clr>
            <a:srgbClr val="FBAE40"/>
          </p15:clr>
        </p15:guide>
        <p15:guide id="6" pos="2161">
          <p15:clr>
            <a:srgbClr val="FBAE40"/>
          </p15:clr>
        </p15:guide>
        <p15:guide id="7" pos="3832">
          <p15:clr>
            <a:srgbClr val="FBAE40"/>
          </p15:clr>
        </p15:guide>
        <p15:guide id="8" pos="3975">
          <p15:clr>
            <a:srgbClr val="FBAE40"/>
          </p15:clr>
        </p15:guide>
        <p15:guide id="9" pos="624">
          <p15:clr>
            <a:srgbClr val="FBAE40"/>
          </p15:clr>
        </p15:guide>
        <p15:guide id="10" pos="312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rastructure Sec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1F0DC-5A24-4FBA-AC78-821C728A46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382713"/>
            <a:ext cx="788193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r="3576"/>
          <a:stretch/>
        </p:blipFill>
        <p:spPr>
          <a:xfrm>
            <a:off x="3608547" y="1417638"/>
            <a:ext cx="2516028" cy="15580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-1"/>
            <a:ext cx="690894" cy="7513777"/>
          </a:xfrm>
          <a:prstGeom prst="rect">
            <a:avLst/>
          </a:prstGeom>
          <a:gradFill>
            <a:gsLst>
              <a:gs pos="32000">
                <a:srgbClr val="683064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 rot="16200000">
            <a:off x="-1530031" y="1647815"/>
            <a:ext cx="3706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Infrastructure</a:t>
            </a:r>
            <a:endParaRPr lang="en-US" sz="3200" dirty="0">
              <a:solidFill>
                <a:prstClr val="white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95881" y="6356350"/>
            <a:ext cx="5084244" cy="685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996950" y="3424237"/>
            <a:ext cx="3646768" cy="2707621"/>
          </a:xfrm>
          <a:prstGeom prst="rect">
            <a:avLst/>
          </a:prstGeom>
        </p:spPr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82880" indent="-182880">
              <a:buFont typeface="Wingdings" panose="05000000000000000000" pitchFamily="2" charset="2"/>
              <a:buChar char="§"/>
              <a:defRPr sz="1800"/>
            </a:lvl2pPr>
            <a:lvl3pPr marL="182880" indent="-182880">
              <a:buFont typeface="Wingdings" panose="05000000000000000000" pitchFamily="2" charset="2"/>
              <a:buChar char="§"/>
              <a:defRPr sz="1800"/>
            </a:lvl3pPr>
            <a:lvl4pPr marL="182880" indent="-182880">
              <a:buFont typeface="Wingdings" panose="05000000000000000000" pitchFamily="2" charset="2"/>
              <a:buChar char="§"/>
              <a:defRPr sz="1800"/>
            </a:lvl4pPr>
            <a:lvl5pPr marL="182880" indent="-182880">
              <a:buFont typeface="Wingdings" panose="05000000000000000000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966447" y="3424238"/>
            <a:ext cx="3729317" cy="2707621"/>
          </a:xfrm>
          <a:prstGeom prst="rect">
            <a:avLst/>
          </a:prstGeom>
        </p:spPr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82880" indent="-182880">
              <a:buFont typeface="Wingdings" panose="05000000000000000000" pitchFamily="2" charset="2"/>
              <a:buChar char="§"/>
              <a:defRPr sz="1800"/>
            </a:lvl2pPr>
            <a:lvl3pPr marL="182880" indent="-182880">
              <a:buFont typeface="Wingdings" panose="05000000000000000000" pitchFamily="2" charset="2"/>
              <a:buChar char="§"/>
              <a:defRPr sz="1800"/>
            </a:lvl3pPr>
            <a:lvl4pPr marL="182880" indent="-182880">
              <a:buFont typeface="Wingdings" panose="05000000000000000000" pitchFamily="2" charset="2"/>
              <a:buChar char="§"/>
              <a:defRPr sz="1800"/>
            </a:lvl4pPr>
            <a:lvl5pPr marL="182880" indent="-182880">
              <a:buFont typeface="Wingdings" panose="05000000000000000000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60275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624">
          <p15:clr>
            <a:srgbClr val="FBAE40"/>
          </p15:clr>
        </p15:guide>
        <p15:guide id="3" pos="5472">
          <p15:clr>
            <a:srgbClr val="FBAE40"/>
          </p15:clr>
        </p15:guide>
        <p15:guide id="4" pos="3117">
          <p15:clr>
            <a:srgbClr val="FBAE40"/>
          </p15:clr>
        </p15:guide>
        <p15:guide id="5" pos="293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96D35B4-D7AE-4D85-A57B-B2B020E7A9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1" y="1295400"/>
            <a:ext cx="9144001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1475" y="774700"/>
            <a:ext cx="8229600" cy="605866"/>
          </a:xfrm>
          <a:prstGeom prst="rect">
            <a:avLst/>
          </a:prstGeom>
        </p:spPr>
        <p:txBody>
          <a:bodyPr/>
          <a:lstStyle>
            <a:lvl1pPr>
              <a:defRPr sz="2500" baseline="0">
                <a:solidFill>
                  <a:srgbClr val="00557E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89593" y="1708522"/>
            <a:ext cx="4911725" cy="685800"/>
          </a:xfrm>
          <a:prstGeom prst="rect">
            <a:avLst/>
          </a:prstGeom>
        </p:spPr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1800" baseline="0">
                <a:latin typeface="+mn-lt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400" baseline="0"/>
            </a:lvl5pPr>
          </a:lstStyle>
          <a:p>
            <a:pPr lvl="0"/>
            <a:r>
              <a:rPr 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371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out under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96D35B4-D7AE-4D85-A57B-B2B020E7A9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1475" y="779463"/>
            <a:ext cx="8229600" cy="647700"/>
          </a:xfrm>
          <a:prstGeom prst="rect">
            <a:avLst/>
          </a:prstGeom>
        </p:spPr>
        <p:txBody>
          <a:bodyPr/>
          <a:lstStyle>
            <a:lvl1pPr>
              <a:defRPr sz="2500" baseline="0">
                <a:solidFill>
                  <a:srgbClr val="00557E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4F4F4F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4F4F4F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200" baseline="0">
                <a:solidFill>
                  <a:srgbClr val="4F4F4F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 baseline="0">
                <a:solidFill>
                  <a:srgbClr val="4F4F4F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4F4F4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7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vironmental Sec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073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774700"/>
            <a:ext cx="8229600" cy="779462"/>
          </a:xfrm>
          <a:prstGeom prst="rect">
            <a:avLst/>
          </a:prstGeom>
        </p:spPr>
        <p:txBody>
          <a:bodyPr/>
          <a:lstStyle>
            <a:lvl1pPr>
              <a:defRPr sz="2500" baseline="0">
                <a:solidFill>
                  <a:srgbClr val="00557E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4F4F4F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4F4F4F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200" baseline="0">
                <a:solidFill>
                  <a:srgbClr val="4F4F4F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 baseline="0">
                <a:solidFill>
                  <a:srgbClr val="4F4F4F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4F4F4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0258B917-C21E-42A7-A480-82AE4EF55A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7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>
              <a:defRPr sz="1200">
                <a:solidFill>
                  <a:srgbClr val="898989"/>
                </a:solidFill>
                <a:latin typeface="Calibri" pitchFamily="20" charset="0"/>
                <a:ea typeface="ＭＳ Ｐゴシック" pitchFamily="20" charset="-128"/>
                <a:cs typeface="+mn-cs"/>
              </a:defRPr>
            </a:lvl1pPr>
          </a:lstStyle>
          <a:p>
            <a:pPr>
              <a:defRPr/>
            </a:pPr>
            <a:fld id="{5576E107-F9AA-4F3E-BE90-9A2DB04264CD}" type="datetime1">
              <a:rPr lang="en-US"/>
              <a:pPr>
                <a:defRPr/>
              </a:pPr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>
              <a:defRPr sz="1200">
                <a:solidFill>
                  <a:srgbClr val="898989"/>
                </a:solidFill>
                <a:latin typeface="Calibri" pitchFamily="20" charset="0"/>
                <a:ea typeface="ＭＳ Ｐゴシック" pitchFamily="20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  <a:latin typeface="Calibri" pitchFamily="20" charset="0"/>
                <a:ea typeface="ＭＳ Ｐゴシック" pitchFamily="20" charset="-128"/>
                <a:cs typeface="+mn-cs"/>
              </a:defRPr>
            </a:lvl1pPr>
          </a:lstStyle>
          <a:p>
            <a:pPr>
              <a:defRPr/>
            </a:pPr>
            <a:fld id="{A7D1F0DC-5A24-4FBA-AC78-821C728A46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8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677" r:id="rId15"/>
    <p:sldLayoutId id="2147483679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1F0DC-5A24-4FBA-AC78-821C728A46C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52018" y="2994025"/>
            <a:ext cx="7772400" cy="1219200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pitchFamily="24" charset="-128"/>
                <a:cs typeface="ＭＳ Ｐゴシック" pitchFamily="24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ＭＳ Ｐゴシック" pitchFamily="24" charset="-128"/>
                <a:cs typeface="ＭＳ Ｐゴシック" pitchFamily="2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ＭＳ Ｐゴシック" pitchFamily="24" charset="-128"/>
                <a:cs typeface="ＭＳ Ｐゴシック" pitchFamily="2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ＭＳ Ｐゴシック" pitchFamily="24" charset="-128"/>
                <a:cs typeface="ＭＳ Ｐゴシック" pitchFamily="2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ＭＳ Ｐゴシック" pitchFamily="24" charset="-128"/>
                <a:cs typeface="ＭＳ Ｐゴシック" pitchFamily="2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ＭＳ Ｐゴシック" pitchFamily="24" charset="-128"/>
                <a:cs typeface="ＭＳ Ｐゴシック" pitchFamily="2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ＭＳ Ｐゴシック" pitchFamily="24" charset="-128"/>
                <a:cs typeface="ＭＳ Ｐゴシック" pitchFamily="2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ＭＳ Ｐゴシック" pitchFamily="24" charset="-128"/>
                <a:cs typeface="ＭＳ Ｐゴシック" pitchFamily="2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ＭＳ Ｐゴシック" pitchFamily="24" charset="-128"/>
                <a:cs typeface="ＭＳ Ｐゴシック" pitchFamily="24" charset="-128"/>
              </a:defRPr>
            </a:lvl9pPr>
          </a:lstStyle>
          <a:p>
            <a:r>
              <a:rPr lang="en-US" dirty="0" smtClean="0">
                <a:solidFill>
                  <a:srgbClr val="004165"/>
                </a:solidFill>
                <a:latin typeface="Gill Sans MT" panose="020B0502020104020203" pitchFamily="34" charset="0"/>
              </a:rPr>
              <a:t>DOE Residential Furnace Standard Development</a:t>
            </a:r>
          </a:p>
          <a:p>
            <a:endParaRPr lang="en-US" dirty="0" smtClean="0">
              <a:solidFill>
                <a:srgbClr val="004165"/>
              </a:solidFill>
              <a:latin typeface="Gill Sans MT" panose="020B0502020104020203" pitchFamily="34" charset="0"/>
            </a:endParaRPr>
          </a:p>
          <a:p>
            <a:r>
              <a:rPr lang="en-US" sz="2400" dirty="0" err="1" smtClean="0">
                <a:solidFill>
                  <a:srgbClr val="004165"/>
                </a:solidFill>
                <a:latin typeface="Gill Sans MT" panose="020B0502020104020203" pitchFamily="34" charset="0"/>
              </a:rPr>
              <a:t>LCC</a:t>
            </a:r>
            <a:r>
              <a:rPr lang="en-US" sz="2400" dirty="0" smtClean="0">
                <a:solidFill>
                  <a:srgbClr val="004165"/>
                </a:solidFill>
                <a:latin typeface="Gill Sans MT" panose="020B0502020104020203" pitchFamily="34" charset="0"/>
              </a:rPr>
              <a:t> </a:t>
            </a:r>
            <a:r>
              <a:rPr lang="en-US" sz="2400" dirty="0">
                <a:solidFill>
                  <a:srgbClr val="004165"/>
                </a:solidFill>
                <a:latin typeface="Gill Sans MT" panose="020B0502020104020203" pitchFamily="34" charset="0"/>
              </a:rPr>
              <a:t>and Impact </a:t>
            </a:r>
            <a:r>
              <a:rPr lang="en-US" sz="2400" dirty="0" smtClean="0">
                <a:solidFill>
                  <a:srgbClr val="004165"/>
                </a:solidFill>
                <a:latin typeface="Gill Sans MT" panose="020B0502020104020203" pitchFamily="34" charset="0"/>
              </a:rPr>
              <a:t>Analysis</a:t>
            </a:r>
            <a:endParaRPr lang="en-US" sz="2400" dirty="0">
              <a:solidFill>
                <a:srgbClr val="004165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334228" y="5181600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charset="0"/>
              <a:buNone/>
            </a:pPr>
            <a:endParaRPr lang="en-US" sz="2400" dirty="0" smtClean="0"/>
          </a:p>
          <a:p>
            <a:pPr marL="0" indent="0" algn="r">
              <a:buFont typeface="Arial" charset="0"/>
              <a:buNone/>
            </a:pPr>
            <a:endParaRPr lang="en-US" sz="2000" dirty="0" smtClean="0"/>
          </a:p>
          <a:p>
            <a:pPr marL="0" indent="0" algn="r">
              <a:buFont typeface="Arial" charset="0"/>
              <a:buNone/>
            </a:pPr>
            <a:r>
              <a:rPr lang="en-US" sz="2000" dirty="0" smtClean="0"/>
              <a:t>July 6 2015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62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35B4-D7AE-4D85-A57B-B2B020E7A9A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1475" y="1371600"/>
            <a:ext cx="8153400" cy="4525962"/>
          </a:xfrm>
        </p:spPr>
        <p:txBody>
          <a:bodyPr/>
          <a:lstStyle/>
          <a:p>
            <a:r>
              <a:rPr lang="en-US" sz="2000" dirty="0" smtClean="0"/>
              <a:t>Supportive of DOE’s analysis and proposal</a:t>
            </a:r>
          </a:p>
          <a:p>
            <a:pPr lvl="1"/>
            <a:r>
              <a:rPr lang="en-US" sz="1600" dirty="0"/>
              <a:t>Support 95% AFUE nationwide</a:t>
            </a:r>
          </a:p>
          <a:p>
            <a:r>
              <a:rPr lang="en-US" sz="2000" dirty="0" smtClean="0"/>
              <a:t>Suggested improvements to analysis</a:t>
            </a:r>
          </a:p>
          <a:p>
            <a:pPr lvl="1"/>
            <a:r>
              <a:rPr lang="en-US" sz="1600" dirty="0"/>
              <a:t>No incremental markup</a:t>
            </a:r>
            <a:endParaRPr lang="en-US" sz="1600" dirty="0" smtClean="0"/>
          </a:p>
          <a:p>
            <a:pPr lvl="1"/>
            <a:r>
              <a:rPr lang="en-US" sz="1600" dirty="0" smtClean="0"/>
              <a:t>Include a ‘learning curve’ in to results</a:t>
            </a:r>
          </a:p>
          <a:p>
            <a:pPr lvl="1"/>
            <a:r>
              <a:rPr lang="en-US" sz="1600" dirty="0" smtClean="0"/>
              <a:t>Improve accuracy of market for vent system upgrades</a:t>
            </a:r>
          </a:p>
          <a:p>
            <a:r>
              <a:rPr lang="en-US" sz="2000" dirty="0" smtClean="0"/>
              <a:t>Reduced efficiency for smaller furnaces may not be good for California</a:t>
            </a:r>
          </a:p>
          <a:p>
            <a:pPr lvl="1"/>
            <a:r>
              <a:rPr lang="en-US" sz="1600" dirty="0" smtClean="0"/>
              <a:t>Approximately 63% of California’s furnaces &lt; 65 </a:t>
            </a:r>
            <a:r>
              <a:rPr lang="en-US" sz="1600" dirty="0" err="1" smtClean="0"/>
              <a:t>kBut</a:t>
            </a:r>
            <a:r>
              <a:rPr lang="en-US" sz="1600" dirty="0" smtClean="0"/>
              <a:t>/</a:t>
            </a:r>
            <a:r>
              <a:rPr lang="en-US" sz="1600" dirty="0" err="1" smtClean="0"/>
              <a:t>hr</a:t>
            </a:r>
            <a:r>
              <a:rPr lang="en-US" sz="1600" dirty="0" smtClean="0"/>
              <a:t> in capacity</a:t>
            </a:r>
          </a:p>
          <a:p>
            <a:pPr lvl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110550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35B4-D7AE-4D85-A57B-B2B020E7A9A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LCC 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1475" y="1371600"/>
            <a:ext cx="8153400" cy="4525962"/>
          </a:xfrm>
        </p:spPr>
        <p:txBody>
          <a:bodyPr/>
          <a:lstStyle/>
          <a:p>
            <a:r>
              <a:rPr lang="en-US" sz="2000" dirty="0" smtClean="0"/>
              <a:t>Original analysis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No Incremental markup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777456"/>
              </p:ext>
            </p:extLst>
          </p:nvPr>
        </p:nvGraphicFramePr>
        <p:xfrm>
          <a:off x="609600" y="1905000"/>
          <a:ext cx="7772399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8797"/>
                <a:gridCol w="800728"/>
                <a:gridCol w="800728"/>
                <a:gridCol w="828651"/>
                <a:gridCol w="828651"/>
                <a:gridCol w="794979"/>
                <a:gridCol w="794979"/>
                <a:gridCol w="797443"/>
                <a:gridCol w="797443"/>
              </a:tblGrid>
              <a:tr h="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</a:rPr>
                        <a:t>NWGF Efficiency Level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</a:rPr>
                        <a:t>U.S.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Northern U.S.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Rest of U.S.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California Only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LCC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LCC Savings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LCC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LCC Savings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LCC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LCC Savings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LCC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LCC Savings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0 - NWGF 80%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</a:rPr>
                        <a:t>$12,611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NA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$15,412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NA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$9,453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NA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$8,474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NA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1 - NWGF 90%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$12,129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12700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$232  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$14,835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12700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$205  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$9,078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12700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$263  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$8,310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$158  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2 - NWGF 92%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$11,984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12700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$301  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$14,647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12700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$273  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$8,983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12700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$333  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$8,239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$218  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3 - NWGF 95%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$11,867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12700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$379  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$14,486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12700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$363  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$8,914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12700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$398  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$8,202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$254  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4 - NWGF 98%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</a:rPr>
                        <a:t>$11,823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12700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$422  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$14,406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12700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$442  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</a:rPr>
                        <a:t>$8,912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$400  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$8,298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</a:rPr>
                        <a:t>$158  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348714"/>
              </p:ext>
            </p:extLst>
          </p:nvPr>
        </p:nvGraphicFramePr>
        <p:xfrm>
          <a:off x="609600" y="4527550"/>
          <a:ext cx="7772399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8797"/>
                <a:gridCol w="800728"/>
                <a:gridCol w="800728"/>
                <a:gridCol w="828651"/>
                <a:gridCol w="828651"/>
                <a:gridCol w="794979"/>
                <a:gridCol w="794979"/>
                <a:gridCol w="797443"/>
                <a:gridCol w="797443"/>
              </a:tblGrid>
              <a:tr h="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</a:rPr>
                        <a:t>NWGF Efficiency Level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U.S.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Northern U.S.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Rest of U.S.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California Only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LCC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LCC Savings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LCC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LCC Savings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LCC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LCC Savings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LCC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LCC Savings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0 - NWGF 80%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$12,611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$15,412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$9,453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$8,474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1 - NWGF 90%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$12,084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12700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$253 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$14,784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12700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$221 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$9,041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12700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$288 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$8,265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$192  </a:t>
                      </a: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2 - NWGF 92%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$11,938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12700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$322 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$14,590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12700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$293 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$8,947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12700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$355 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$8,187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$259  </a:t>
                      </a: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3 - NWGF 95%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$11,786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12700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$425 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$14,387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12700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$410 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$8,855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12700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$442 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$8,120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$324  </a:t>
                      </a: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4 - NWGF 98%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$11,696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12700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$514 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$14,240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12700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$554 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$8,828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12700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$469 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$8,134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$311  </a:t>
                      </a: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173053"/>
      </p:ext>
    </p:extLst>
  </p:cSld>
  <p:clrMapOvr>
    <a:masterClrMapping/>
  </p:clrMapOvr>
</p:sld>
</file>

<file path=ppt/theme/theme1.xml><?xml version="1.0" encoding="utf-8"?>
<a:theme xmlns:a="http://schemas.openxmlformats.org/drawingml/2006/main" name="1_TRC CorporateTemplate (Internal Us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00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TRC PowerPoint Template -draft2" id="{6F968731-6F3E-483F-B9CF-5D757943995A}" vid="{0ED7B353-2836-4570-A3ED-BF356D7498B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EB435662BCEB47BBD83BD0933A752E" ma:contentTypeVersion="2" ma:contentTypeDescription="Create a new document." ma:contentTypeScope="" ma:versionID="24849355d23d09a214ed68b7d35d2fc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45b1eb723395c1f2f5ab635b757ccd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75FF2B-4E0D-491F-A9DF-C16CC06E3F05}"/>
</file>

<file path=customXml/itemProps2.xml><?xml version="1.0" encoding="utf-8"?>
<ds:datastoreItem xmlns:ds="http://schemas.openxmlformats.org/officeDocument/2006/customXml" ds:itemID="{342A41B5-F6E7-4FC2-8103-1EF7856E6E40}"/>
</file>

<file path=customXml/itemProps3.xml><?xml version="1.0" encoding="utf-8"?>
<ds:datastoreItem xmlns:ds="http://schemas.openxmlformats.org/officeDocument/2006/customXml" ds:itemID="{AB0C36AF-3A30-44ED-B9C5-3F56E7DAAE8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1919</TotalTime>
  <Words>334</Words>
  <Application>Microsoft Office PowerPoint</Application>
  <PresentationFormat>On-screen Show (4:3)</PresentationFormat>
  <Paragraphs>143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1_TRC CorporateTemplate (Internal Use)</vt:lpstr>
      <vt:lpstr>PowerPoint Presentation</vt:lpstr>
      <vt:lpstr>Overview</vt:lpstr>
      <vt:lpstr>LCC Results</vt:lpstr>
    </vt:vector>
  </TitlesOfParts>
  <Company>Heschong Mahone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Saxena, Mudit</dc:creator>
  <cp:lastModifiedBy>Marshall B. Hunt</cp:lastModifiedBy>
  <cp:revision>102</cp:revision>
  <dcterms:created xsi:type="dcterms:W3CDTF">2015-02-20T17:31:18Z</dcterms:created>
  <dcterms:modified xsi:type="dcterms:W3CDTF">2015-07-06T19:41:23Z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0x010100C8EB435662BCEB47BBD83BD0933A752E</vt:lpwstr>
  </property>
</Properties>
</file>