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7" r:id="rId3"/>
    <p:sldId id="259" r:id="rId4"/>
    <p:sldId id="261" r:id="rId5"/>
    <p:sldId id="256" r:id="rId6"/>
    <p:sldId id="264" r:id="rId7"/>
    <p:sldId id="260"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60"/>
  </p:normalViewPr>
  <p:slideViewPr>
    <p:cSldViewPr snapToGrid="0">
      <p:cViewPr>
        <p:scale>
          <a:sx n="120" d="100"/>
          <a:sy n="120" d="100"/>
        </p:scale>
        <p:origin x="648" y="4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842A8F-EC18-47FB-81BC-3F627AD08719}" type="datetimeFigureOut">
              <a:rPr lang="en-US" smtClean="0"/>
              <a:t>10/14/16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ECBCB-0472-489C-BDC5-DC2EAB702B32}" type="slidenum">
              <a:rPr lang="en-US" smtClean="0"/>
              <a:t>‹#›</a:t>
            </a:fld>
            <a:endParaRPr lang="en-US"/>
          </a:p>
        </p:txBody>
      </p:sp>
    </p:spTree>
    <p:extLst>
      <p:ext uri="{BB962C8B-B14F-4D97-AF65-F5344CB8AC3E}">
        <p14:creationId xmlns:p14="http://schemas.microsoft.com/office/powerpoint/2010/main" val="308733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These proactive approaches cost less than emergency repairs in the long run by avoiding equipment failure and resulting down time. Well maintained</a:t>
            </a:r>
            <a:r>
              <a:rPr lang="en-US" dirty="0"/>
              <a:t> </a:t>
            </a:r>
            <a:r>
              <a:rPr lang="en-US" dirty="0" smtClean="0"/>
              <a:t>equipment lasts longer and uses less energy, resulting in fewer repairs, fewer replacements and lowered replacement cost.</a:t>
            </a:r>
            <a:endParaRPr lang="en-US" dirty="0"/>
          </a:p>
        </p:txBody>
      </p:sp>
      <p:sp>
        <p:nvSpPr>
          <p:cNvPr id="4" name="Slide Number Placeholder 3"/>
          <p:cNvSpPr>
            <a:spLocks noGrp="1"/>
          </p:cNvSpPr>
          <p:nvPr>
            <p:ph type="sldNum" sz="quarter" idx="10"/>
          </p:nvPr>
        </p:nvSpPr>
        <p:spPr/>
        <p:txBody>
          <a:bodyPr/>
          <a:lstStyle/>
          <a:p>
            <a:fld id="{68960D0C-47C4-4A92-957B-40E4468BBE14}" type="slidenum">
              <a:rPr lang="en-US" smtClean="0"/>
              <a:t>3</a:t>
            </a:fld>
            <a:endParaRPr lang="en-US"/>
          </a:p>
        </p:txBody>
      </p:sp>
    </p:spTree>
    <p:extLst>
      <p:ext uri="{BB962C8B-B14F-4D97-AF65-F5344CB8AC3E}">
        <p14:creationId xmlns:p14="http://schemas.microsoft.com/office/powerpoint/2010/main" val="89150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These proactive approaches cost less than emergency repairs in the long run by avoiding equipment failure and resulting down time. Well maintained</a:t>
            </a:r>
            <a:r>
              <a:rPr lang="en-US" dirty="0"/>
              <a:t> </a:t>
            </a:r>
            <a:r>
              <a:rPr lang="en-US" dirty="0" smtClean="0"/>
              <a:t>equipment lasts longer and uses less energy, resulting in fewer repairs, fewer replacements and lowered replacement cost.</a:t>
            </a:r>
            <a:endParaRPr lang="en-US" dirty="0"/>
          </a:p>
        </p:txBody>
      </p:sp>
      <p:sp>
        <p:nvSpPr>
          <p:cNvPr id="4" name="Slide Number Placeholder 3"/>
          <p:cNvSpPr>
            <a:spLocks noGrp="1"/>
          </p:cNvSpPr>
          <p:nvPr>
            <p:ph type="sldNum" sz="quarter" idx="10"/>
          </p:nvPr>
        </p:nvSpPr>
        <p:spPr/>
        <p:txBody>
          <a:bodyPr/>
          <a:lstStyle/>
          <a:p>
            <a:fld id="{68960D0C-47C4-4A92-957B-40E4468BBE14}" type="slidenum">
              <a:rPr lang="en-US" smtClean="0"/>
              <a:t>7</a:t>
            </a:fld>
            <a:endParaRPr lang="en-US"/>
          </a:p>
        </p:txBody>
      </p:sp>
    </p:spTree>
    <p:extLst>
      <p:ext uri="{BB962C8B-B14F-4D97-AF65-F5344CB8AC3E}">
        <p14:creationId xmlns:p14="http://schemas.microsoft.com/office/powerpoint/2010/main" val="89150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22940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15161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92C713-16A2-4B6C-B823-04928EF649C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672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3283052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92C713-16A2-4B6C-B823-04928EF649C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0704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099968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2103617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277955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5438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89FE5-7143-4F71-B544-C185BDE5AC58}" type="datetimeFigureOut">
              <a:rPr lang="en-US" smtClean="0"/>
              <a:t>10/14/16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00630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77165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089FE5-7143-4F71-B544-C185BDE5AC58}" type="datetimeFigureOut">
              <a:rPr lang="en-US" smtClean="0"/>
              <a:t>10/14/16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1458734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089FE5-7143-4F71-B544-C185BDE5AC58}" type="datetimeFigureOut">
              <a:rPr lang="en-US" smtClean="0"/>
              <a:t>10/14/16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763035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89FE5-7143-4F71-B544-C185BDE5AC58}" type="datetimeFigureOut">
              <a:rPr lang="en-US" smtClean="0"/>
              <a:t>10/14/16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336721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214612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89FE5-7143-4F71-B544-C185BDE5AC58}" type="datetimeFigureOut">
              <a:rPr lang="en-US" smtClean="0"/>
              <a:t>10/14/16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92C713-16A2-4B6C-B823-04928EF649C5}" type="slidenum">
              <a:rPr lang="en-US" smtClean="0"/>
              <a:t>‹#›</a:t>
            </a:fld>
            <a:endParaRPr lang="en-US"/>
          </a:p>
        </p:txBody>
      </p:sp>
    </p:spTree>
    <p:extLst>
      <p:ext uri="{BB962C8B-B14F-4D97-AF65-F5344CB8AC3E}">
        <p14:creationId xmlns:p14="http://schemas.microsoft.com/office/powerpoint/2010/main" val="33720341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089FE5-7143-4F71-B544-C185BDE5AC58}" type="datetimeFigureOut">
              <a:rPr lang="en-US" smtClean="0"/>
              <a:t>10/14/16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C92C713-16A2-4B6C-B823-04928EF649C5}" type="slidenum">
              <a:rPr lang="en-US" smtClean="0"/>
              <a:t>‹#›</a:t>
            </a:fld>
            <a:endParaRPr lang="en-US"/>
          </a:p>
        </p:txBody>
      </p:sp>
    </p:spTree>
    <p:extLst>
      <p:ext uri="{BB962C8B-B14F-4D97-AF65-F5344CB8AC3E}">
        <p14:creationId xmlns:p14="http://schemas.microsoft.com/office/powerpoint/2010/main" val="1608864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dirty="0" smtClean="0"/>
              <a:t>Statewide Downstream Pilots Follow-up Discussion</a:t>
            </a:r>
            <a:endParaRPr lang="en-US" sz="4400" dirty="0"/>
          </a:p>
        </p:txBody>
      </p:sp>
      <p:sp>
        <p:nvSpPr>
          <p:cNvPr id="3" name="Subtitle 2"/>
          <p:cNvSpPr>
            <a:spLocks noGrp="1"/>
          </p:cNvSpPr>
          <p:nvPr>
            <p:ph type="subTitle" idx="1"/>
          </p:nvPr>
        </p:nvSpPr>
        <p:spPr/>
        <p:txBody>
          <a:bodyPr/>
          <a:lstStyle/>
          <a:p>
            <a:r>
              <a:rPr lang="en-US" dirty="0" smtClean="0"/>
              <a:t>October 14, 2016</a:t>
            </a:r>
            <a:endParaRPr lang="en-US" dirty="0"/>
          </a:p>
        </p:txBody>
      </p:sp>
    </p:spTree>
    <p:extLst>
      <p:ext uri="{BB962C8B-B14F-4D97-AF65-F5344CB8AC3E}">
        <p14:creationId xmlns:p14="http://schemas.microsoft.com/office/powerpoint/2010/main" val="3466325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3616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pPr fontAlgn="base"/>
            <a:r>
              <a:rPr lang="en-US" dirty="0" smtClean="0"/>
              <a:t>Introductions </a:t>
            </a:r>
            <a:r>
              <a:rPr lang="en-US" dirty="0"/>
              <a:t>– Facilitator (5 min)</a:t>
            </a:r>
          </a:p>
          <a:p>
            <a:pPr fontAlgn="base"/>
            <a:r>
              <a:rPr lang="en-US" dirty="0"/>
              <a:t>Agricultural Strategic Energy Management Program – </a:t>
            </a:r>
            <a:r>
              <a:rPr lang="en-US" dirty="0" smtClean="0"/>
              <a:t>SoCalGas </a:t>
            </a:r>
            <a:r>
              <a:rPr lang="en-US" dirty="0"/>
              <a:t>(5 min)</a:t>
            </a:r>
          </a:p>
          <a:p>
            <a:pPr fontAlgn="base"/>
            <a:r>
              <a:rPr lang="en-US" dirty="0"/>
              <a:t>Indoor Agriculture Program - PG&amp;E (5 min)</a:t>
            </a:r>
          </a:p>
          <a:p>
            <a:pPr fontAlgn="base"/>
            <a:r>
              <a:rPr lang="en-US" dirty="0"/>
              <a:t>Water/Wastewater Pumping Program (Nonresidential Sector(s)/Public Sector) – SCE (5 min)</a:t>
            </a:r>
          </a:p>
          <a:p>
            <a:pPr fontAlgn="base"/>
            <a:r>
              <a:rPr lang="en-US" dirty="0"/>
              <a:t>WE&amp;T Career and Workforce Readiness Program – SDG&amp;E (5 min)</a:t>
            </a:r>
          </a:p>
          <a:p>
            <a:pPr fontAlgn="base"/>
            <a:r>
              <a:rPr lang="en-US" dirty="0"/>
              <a:t>Industrial Strategic Energy Management Program – </a:t>
            </a:r>
            <a:r>
              <a:rPr lang="en-US" dirty="0" smtClean="0"/>
              <a:t>SoCalGas </a:t>
            </a:r>
            <a:r>
              <a:rPr lang="en-US" dirty="0"/>
              <a:t>(5 min)</a:t>
            </a:r>
          </a:p>
          <a:p>
            <a:pPr fontAlgn="base"/>
            <a:r>
              <a:rPr lang="en-US" dirty="0"/>
              <a:t>Program Elements – MCE (10 min)</a:t>
            </a:r>
          </a:p>
          <a:p>
            <a:pPr fontAlgn="base"/>
            <a:r>
              <a:rPr lang="en-US" dirty="0"/>
              <a:t>Q&amp;A – All </a:t>
            </a:r>
            <a:r>
              <a:rPr lang="en-US" dirty="0" smtClean="0"/>
              <a:t>(20 </a:t>
            </a:r>
            <a:r>
              <a:rPr lang="en-US" dirty="0"/>
              <a:t>min</a:t>
            </a:r>
            <a:r>
              <a:rPr lang="en-US" dirty="0" smtClean="0"/>
              <a:t>)</a:t>
            </a:r>
            <a:endParaRPr lang="en-US" dirty="0"/>
          </a:p>
        </p:txBody>
      </p:sp>
    </p:spTree>
    <p:extLst>
      <p:ext uri="{BB962C8B-B14F-4D97-AF65-F5344CB8AC3E}">
        <p14:creationId xmlns:p14="http://schemas.microsoft.com/office/powerpoint/2010/main" val="3883651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343" y="1944511"/>
            <a:ext cx="9111269" cy="4388556"/>
          </a:xfrm>
        </p:spPr>
        <p:txBody>
          <a:bodyPr>
            <a:normAutofit fontScale="85000" lnSpcReduction="20000"/>
          </a:bodyPr>
          <a:lstStyle/>
          <a:p>
            <a:r>
              <a:rPr lang="en-US" dirty="0"/>
              <a:t>SEM represents a comprehensive, holistic approach to </a:t>
            </a:r>
            <a:r>
              <a:rPr lang="en-US" dirty="0" smtClean="0"/>
              <a:t>proactively and continuously improve energy performance in the agricultural sector</a:t>
            </a:r>
          </a:p>
          <a:p>
            <a:r>
              <a:rPr lang="en-US" b="1" dirty="0" smtClean="0"/>
              <a:t>Key Program Features</a:t>
            </a:r>
          </a:p>
          <a:p>
            <a:pPr lvl="1"/>
            <a:r>
              <a:rPr lang="en-US" dirty="0" smtClean="0"/>
              <a:t>Establishes documentation process, data tracking, measurement, and evaluation feedback loop to continuously optimize energy performance</a:t>
            </a:r>
          </a:p>
          <a:p>
            <a:pPr lvl="1"/>
            <a:r>
              <a:rPr lang="en-US" dirty="0" smtClean="0"/>
              <a:t>Spurs cultural change to engage all stakeholders (farm owners &amp; labor)</a:t>
            </a:r>
          </a:p>
          <a:p>
            <a:pPr lvl="1"/>
            <a:r>
              <a:rPr lang="en-US" dirty="0" smtClean="0"/>
              <a:t>Leverages continuous improvement methodologies</a:t>
            </a:r>
            <a:r>
              <a:rPr lang="en-US" dirty="0"/>
              <a:t> </a:t>
            </a:r>
            <a:r>
              <a:rPr lang="en-US" dirty="0" smtClean="0"/>
              <a:t>modeled after “Total </a:t>
            </a:r>
            <a:r>
              <a:rPr lang="en-US" dirty="0"/>
              <a:t>Quality Management </a:t>
            </a:r>
            <a:r>
              <a:rPr lang="en-US" dirty="0" smtClean="0"/>
              <a:t>“ concepts</a:t>
            </a:r>
          </a:p>
          <a:p>
            <a:pPr lvl="1"/>
            <a:r>
              <a:rPr lang="en-US" dirty="0" smtClean="0"/>
              <a:t>Addresses </a:t>
            </a:r>
            <a:r>
              <a:rPr lang="en-US" dirty="0"/>
              <a:t>technical, behavioral and organizational aspects of energy </a:t>
            </a:r>
            <a:r>
              <a:rPr lang="en-US" dirty="0" smtClean="0"/>
              <a:t>use </a:t>
            </a:r>
          </a:p>
          <a:p>
            <a:r>
              <a:rPr lang="en-US" b="1" dirty="0" smtClean="0"/>
              <a:t>Benefits</a:t>
            </a:r>
          </a:p>
          <a:p>
            <a:pPr lvl="1"/>
            <a:r>
              <a:rPr lang="en-US" dirty="0" smtClean="0"/>
              <a:t>Improves productivity, operations, maintenance, and energy utilization</a:t>
            </a:r>
            <a:endParaRPr lang="en-US" dirty="0"/>
          </a:p>
          <a:p>
            <a:pPr lvl="1"/>
            <a:r>
              <a:rPr lang="en-US" dirty="0" smtClean="0"/>
              <a:t>Increases awareness of energy management across the operation</a:t>
            </a:r>
          </a:p>
          <a:p>
            <a:pPr lvl="1"/>
            <a:r>
              <a:rPr lang="en-US" dirty="0" smtClean="0"/>
              <a:t>Enhances team collaboration and cooperation to reduce energy use and </a:t>
            </a:r>
          </a:p>
          <a:p>
            <a:pPr marL="457200" lvl="1" indent="0">
              <a:buNone/>
            </a:pPr>
            <a:r>
              <a:rPr lang="en-US" dirty="0" smtClean="0"/>
              <a:t>      attain shared goals</a:t>
            </a:r>
          </a:p>
          <a:p>
            <a:pPr lvl="1"/>
            <a:r>
              <a:rPr lang="en-US" dirty="0" smtClean="0"/>
              <a:t>Creates long-range planning, self-perpetuating, and measureable change</a:t>
            </a:r>
          </a:p>
          <a:p>
            <a:pPr marL="457200" lvl="1" indent="0">
              <a:buNone/>
            </a:pPr>
            <a:endParaRPr lang="en-US" dirty="0" smtClean="0"/>
          </a:p>
          <a:p>
            <a:pPr marL="457200" lvl="1" indent="0">
              <a:buNone/>
            </a:pPr>
            <a:endParaRPr lang="en-US" dirty="0" smtClean="0"/>
          </a:p>
          <a:p>
            <a:pPr marL="0"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14467" y="3987357"/>
            <a:ext cx="2157583" cy="2663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5"/>
          <p:cNvSpPr txBox="1">
            <a:spLocks/>
          </p:cNvSpPr>
          <p:nvPr/>
        </p:nvSpPr>
        <p:spPr>
          <a:xfrm>
            <a:off x="1472756" y="0"/>
            <a:ext cx="10485233" cy="145786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Statewide Downstream Pilot Proposal: </a:t>
            </a:r>
            <a:br>
              <a:rPr lang="en-US" dirty="0" smtClean="0"/>
            </a:br>
            <a:r>
              <a:rPr lang="en-US" dirty="0"/>
              <a:t>Agricultural Strategic Energy Management (SEM)Program</a:t>
            </a:r>
          </a:p>
        </p:txBody>
      </p:sp>
    </p:spTree>
    <p:extLst>
      <p:ext uri="{BB962C8B-B14F-4D97-AF65-F5344CB8AC3E}">
        <p14:creationId xmlns:p14="http://schemas.microsoft.com/office/powerpoint/2010/main" val="335133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3610" y="1297974"/>
            <a:ext cx="5879698" cy="5710281"/>
          </a:xfrm>
          <a:prstGeom prst="rect">
            <a:avLst/>
          </a:prstGeom>
          <a:noFill/>
        </p:spPr>
        <p:txBody>
          <a:bodyPr wrap="square" rtlCol="0">
            <a:spAutoFit/>
          </a:bodyPr>
          <a:lstStyle/>
          <a:p>
            <a:pPr>
              <a:lnSpc>
                <a:spcPct val="120000"/>
              </a:lnSpc>
              <a:defRPr/>
            </a:pPr>
            <a:r>
              <a:rPr lang="en-US" b="1" dirty="0" smtClean="0">
                <a:solidFill>
                  <a:schemeClr val="tx1">
                    <a:lumMod val="75000"/>
                    <a:lumOff val="25000"/>
                  </a:schemeClr>
                </a:solidFill>
              </a:rPr>
              <a:t>Program Description</a:t>
            </a:r>
            <a:endParaRPr lang="en-US" b="1"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Custom Program targeting prospective cannabis producers and trade professionals servicing the medical marijuana </a:t>
            </a:r>
            <a:r>
              <a:rPr lang="en-US" sz="1400" dirty="0" smtClean="0">
                <a:solidFill>
                  <a:schemeClr val="tx1">
                    <a:lumMod val="75000"/>
                    <a:lumOff val="25000"/>
                  </a:schemeClr>
                </a:solidFill>
              </a:rPr>
              <a:t>industry</a:t>
            </a:r>
            <a:endParaRPr lang="en-US" sz="1400"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Measure design will focus on process lighting and </a:t>
            </a:r>
            <a:r>
              <a:rPr lang="en-US" sz="1400" dirty="0" smtClean="0">
                <a:solidFill>
                  <a:schemeClr val="tx1">
                    <a:lumMod val="75000"/>
                    <a:lumOff val="25000"/>
                  </a:schemeClr>
                </a:solidFill>
              </a:rPr>
              <a:t>HVAC</a:t>
            </a:r>
            <a:endParaRPr lang="en-US" sz="1400" dirty="0">
              <a:solidFill>
                <a:schemeClr val="tx1">
                  <a:lumMod val="75000"/>
                  <a:lumOff val="25000"/>
                </a:schemeClr>
              </a:solidFill>
            </a:endParaRPr>
          </a:p>
          <a:p>
            <a:pPr lvl="0"/>
            <a:endParaRPr lang="en-US" sz="1400" b="1" dirty="0" smtClean="0">
              <a:solidFill>
                <a:schemeClr val="tx1">
                  <a:lumMod val="75000"/>
                  <a:lumOff val="25000"/>
                </a:schemeClr>
              </a:solidFill>
            </a:endParaRPr>
          </a:p>
          <a:p>
            <a:pPr lvl="0"/>
            <a:r>
              <a:rPr lang="en-US" b="1" dirty="0" smtClean="0">
                <a:solidFill>
                  <a:schemeClr val="tx1">
                    <a:lumMod val="75000"/>
                    <a:lumOff val="25000"/>
                  </a:schemeClr>
                </a:solidFill>
              </a:rPr>
              <a:t>Opportunities</a:t>
            </a:r>
          </a:p>
          <a:p>
            <a:pPr marL="285750" lvl="1"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Building </a:t>
            </a:r>
            <a:r>
              <a:rPr lang="en-US" sz="1400" b="1" dirty="0" smtClean="0">
                <a:solidFill>
                  <a:schemeClr val="tx1">
                    <a:lumMod val="75000"/>
                    <a:lumOff val="25000"/>
                  </a:schemeClr>
                </a:solidFill>
              </a:rPr>
              <a:t>Types:</a:t>
            </a:r>
            <a:endParaRPr lang="en-US" sz="1400" b="1" dirty="0">
              <a:solidFill>
                <a:schemeClr val="tx1">
                  <a:lumMod val="75000"/>
                  <a:lumOff val="25000"/>
                </a:schemeClr>
              </a:solidFill>
            </a:endParaRPr>
          </a:p>
          <a:p>
            <a:pPr marL="742950" lvl="2"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Fully enclosed warehouse type growers (existing)</a:t>
            </a:r>
          </a:p>
          <a:p>
            <a:pPr marL="742950" lvl="2"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Greenhouses with supplemental lighting (potential)</a:t>
            </a:r>
          </a:p>
          <a:p>
            <a:pPr marL="742950" lvl="2"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Field scale outdoor production (potential, not available in other states due to climate) </a:t>
            </a:r>
          </a:p>
          <a:p>
            <a:pPr marL="742950" lvl="2"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Technology Types: Energy costs account for 20-50% of total operating costs for growers</a:t>
            </a:r>
          </a:p>
          <a:p>
            <a:pPr marL="285750" lvl="1"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Process lighting:</a:t>
            </a:r>
            <a:r>
              <a:rPr lang="en-US" sz="1400" dirty="0">
                <a:solidFill>
                  <a:schemeClr val="tx1">
                    <a:lumMod val="75000"/>
                    <a:lumOff val="25000"/>
                  </a:schemeClr>
                </a:solidFill>
              </a:rPr>
              <a:t> 38% of energy consumption, predominate application type in other states</a:t>
            </a:r>
          </a:p>
          <a:p>
            <a:pPr marL="285750" lvl="1"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Venting and Dehumidifying: </a:t>
            </a:r>
            <a:r>
              <a:rPr lang="en-US" sz="1400" dirty="0">
                <a:solidFill>
                  <a:schemeClr val="tx1">
                    <a:lumMod val="75000"/>
                    <a:lumOff val="25000"/>
                  </a:schemeClr>
                </a:solidFill>
              </a:rPr>
              <a:t>30% of energy consumption</a:t>
            </a:r>
          </a:p>
          <a:p>
            <a:pPr marL="285750" lvl="1"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Air Conditioning</a:t>
            </a:r>
            <a:r>
              <a:rPr lang="en-US" sz="1400" dirty="0">
                <a:solidFill>
                  <a:schemeClr val="tx1">
                    <a:lumMod val="75000"/>
                    <a:lumOff val="25000"/>
                  </a:schemeClr>
                </a:solidFill>
              </a:rPr>
              <a:t>: 21% of energy consumption, </a:t>
            </a:r>
          </a:p>
          <a:p>
            <a:pPr marL="285750" lvl="1"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Nominal energy usage: </a:t>
            </a:r>
            <a:r>
              <a:rPr lang="en-US" sz="1400" dirty="0">
                <a:solidFill>
                  <a:schemeClr val="tx1">
                    <a:lumMod val="75000"/>
                    <a:lumOff val="25000"/>
                  </a:schemeClr>
                </a:solidFill>
              </a:rPr>
              <a:t>Heating (5%), Water (3%), CO2 Injection (2%), Drying (1%)</a:t>
            </a:r>
          </a:p>
          <a:p>
            <a:pPr lvl="1">
              <a:lnSpc>
                <a:spcPct val="120000"/>
              </a:lnSpc>
              <a:defRPr/>
            </a:pPr>
            <a:endParaRPr lang="en-US" sz="600" dirty="0" smtClean="0">
              <a:solidFill>
                <a:schemeClr val="tx1">
                  <a:lumMod val="75000"/>
                  <a:lumOff val="25000"/>
                </a:schemeClr>
              </a:solidFill>
            </a:endParaRPr>
          </a:p>
          <a:p>
            <a:pPr>
              <a:lnSpc>
                <a:spcPct val="120000"/>
              </a:lnSpc>
              <a:defRPr/>
            </a:pPr>
            <a:r>
              <a:rPr lang="en-US" sz="1100" i="1" dirty="0" smtClean="0">
                <a:solidFill>
                  <a:schemeClr val="tx1">
                    <a:lumMod val="75000"/>
                    <a:lumOff val="25000"/>
                  </a:schemeClr>
                </a:solidFill>
              </a:rPr>
              <a:t>Data from SDG&amp;E Cannabis Agriculture Energy Demand Study, July, 2016</a:t>
            </a:r>
            <a:endParaRPr lang="en-US" sz="1100" i="1" dirty="0">
              <a:solidFill>
                <a:schemeClr val="tx1">
                  <a:lumMod val="75000"/>
                  <a:lumOff val="25000"/>
                </a:schemeClr>
              </a:solidFill>
            </a:endParaRPr>
          </a:p>
        </p:txBody>
      </p:sp>
      <p:sp>
        <p:nvSpPr>
          <p:cNvPr id="5" name="Rectangle 4"/>
          <p:cNvSpPr/>
          <p:nvPr/>
        </p:nvSpPr>
        <p:spPr>
          <a:xfrm>
            <a:off x="6877318" y="1297974"/>
            <a:ext cx="5190186" cy="5364545"/>
          </a:xfrm>
          <a:prstGeom prst="rect">
            <a:avLst/>
          </a:prstGeom>
        </p:spPr>
        <p:txBody>
          <a:bodyPr wrap="square">
            <a:spAutoFit/>
          </a:bodyPr>
          <a:lstStyle/>
          <a:p>
            <a:r>
              <a:rPr lang="en-US" b="1" dirty="0" smtClean="0">
                <a:solidFill>
                  <a:schemeClr val="tx1">
                    <a:lumMod val="75000"/>
                    <a:lumOff val="25000"/>
                  </a:schemeClr>
                </a:solidFill>
              </a:rPr>
              <a:t>Current Status</a:t>
            </a:r>
          </a:p>
          <a:p>
            <a:pPr marL="285750"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Medical: </a:t>
            </a:r>
            <a:r>
              <a:rPr lang="en-US" sz="1400" dirty="0">
                <a:solidFill>
                  <a:schemeClr val="tx1">
                    <a:lumMod val="75000"/>
                    <a:lumOff val="25000"/>
                  </a:schemeClr>
                </a:solidFill>
              </a:rPr>
              <a:t>Mature and expanding market with broad legislative acceptance </a:t>
            </a:r>
            <a:endParaRPr lang="en-US" sz="1400" dirty="0" smtClean="0">
              <a:solidFill>
                <a:schemeClr val="tx1">
                  <a:lumMod val="75000"/>
                  <a:lumOff val="25000"/>
                </a:schemeClr>
              </a:solidFill>
            </a:endParaRPr>
          </a:p>
          <a:p>
            <a:pPr marL="742950" lvl="1"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Expected to increase if recreational ballot measure </a:t>
            </a:r>
            <a:r>
              <a:rPr lang="en-US" sz="1400" dirty="0" smtClean="0">
                <a:solidFill>
                  <a:schemeClr val="tx1">
                    <a:lumMod val="75000"/>
                    <a:lumOff val="25000"/>
                  </a:schemeClr>
                </a:solidFill>
              </a:rPr>
              <a:t>fails</a:t>
            </a:r>
            <a:endParaRPr lang="en-US" sz="1400"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400" b="1" dirty="0">
                <a:solidFill>
                  <a:schemeClr val="tx1">
                    <a:lumMod val="75000"/>
                    <a:lumOff val="25000"/>
                  </a:schemeClr>
                </a:solidFill>
              </a:rPr>
              <a:t>Recreational: </a:t>
            </a:r>
            <a:r>
              <a:rPr lang="en-US" sz="1400" dirty="0">
                <a:solidFill>
                  <a:schemeClr val="tx1">
                    <a:lumMod val="75000"/>
                    <a:lumOff val="25000"/>
                  </a:schemeClr>
                </a:solidFill>
              </a:rPr>
              <a:t>Anticipated growth pending Prop. 64 approval in November</a:t>
            </a:r>
          </a:p>
          <a:p>
            <a:pPr marL="742950" lvl="1"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Influx of venture capital investments due to expected approval</a:t>
            </a: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Qualifications for process lighting (grow lights) can be applied to other crops grown indoors</a:t>
            </a:r>
          </a:p>
          <a:p>
            <a:endParaRPr lang="en-US" dirty="0" smtClean="0">
              <a:solidFill>
                <a:schemeClr val="tx1">
                  <a:lumMod val="75000"/>
                  <a:lumOff val="25000"/>
                </a:schemeClr>
              </a:solidFill>
            </a:endParaRPr>
          </a:p>
          <a:p>
            <a:r>
              <a:rPr lang="en-US" b="1" dirty="0">
                <a:solidFill>
                  <a:schemeClr val="tx1">
                    <a:lumMod val="75000"/>
                    <a:lumOff val="25000"/>
                  </a:schemeClr>
                </a:solidFill>
              </a:rPr>
              <a:t>Statewide Potential: </a:t>
            </a:r>
            <a:endParaRPr lang="en-US"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In CA, 9% of household electricity usage is from indoor production</a:t>
            </a: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Colorado has observed 0.5-1% total load growth since 2013</a:t>
            </a: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0.5-6 MWs of usage per facility in states which have legalized recreational use</a:t>
            </a:r>
          </a:p>
          <a:p>
            <a:pPr marL="285750" indent="-285750" defTabSz="457200">
              <a:lnSpc>
                <a:spcPct val="80000"/>
              </a:lnSpc>
              <a:spcBef>
                <a:spcPts val="1000"/>
              </a:spcBef>
              <a:buClr>
                <a:schemeClr val="accent1"/>
              </a:buClr>
              <a:buFont typeface="Wingdings 3" charset="2"/>
              <a:buChar char=""/>
              <a:defRPr/>
            </a:pPr>
            <a:r>
              <a:rPr lang="en-US" sz="1400" dirty="0">
                <a:solidFill>
                  <a:schemeClr val="tx1">
                    <a:lumMod val="75000"/>
                    <a:lumOff val="25000"/>
                  </a:schemeClr>
                </a:solidFill>
              </a:rPr>
              <a:t>6-12 month lag time observed between legalization and direct energy </a:t>
            </a:r>
            <a:r>
              <a:rPr lang="en-US" sz="1400" dirty="0" smtClean="0">
                <a:solidFill>
                  <a:schemeClr val="tx1">
                    <a:lumMod val="75000"/>
                    <a:lumOff val="25000"/>
                  </a:schemeClr>
                </a:solidFill>
              </a:rPr>
              <a:t>impacts</a:t>
            </a:r>
            <a:endParaRPr lang="en-US" sz="1400" dirty="0">
              <a:solidFill>
                <a:schemeClr val="tx1">
                  <a:lumMod val="75000"/>
                  <a:lumOff val="25000"/>
                </a:schemeClr>
              </a:solidFill>
            </a:endParaRPr>
          </a:p>
        </p:txBody>
      </p:sp>
      <p:sp>
        <p:nvSpPr>
          <p:cNvPr id="8" name="Title 5"/>
          <p:cNvSpPr>
            <a:spLocks noGrp="1"/>
          </p:cNvSpPr>
          <p:nvPr>
            <p:ph type="title"/>
          </p:nvPr>
        </p:nvSpPr>
        <p:spPr>
          <a:xfrm>
            <a:off x="884382" y="0"/>
            <a:ext cx="10485233" cy="1457863"/>
          </a:xfrm>
        </p:spPr>
        <p:txBody>
          <a:bodyPr>
            <a:normAutofit/>
          </a:bodyPr>
          <a:lstStyle/>
          <a:p>
            <a:pPr algn="ctr"/>
            <a:r>
              <a:rPr lang="en-US" sz="3600" dirty="0" smtClean="0"/>
              <a:t>Statewide Downstream Pilot Proposal: </a:t>
            </a:r>
            <a:r>
              <a:rPr lang="en-US" dirty="0"/>
              <a:t/>
            </a:r>
            <a:br>
              <a:rPr lang="en-US" dirty="0"/>
            </a:br>
            <a:r>
              <a:rPr lang="en-US" sz="3600" dirty="0" smtClean="0"/>
              <a:t>Indoor Agriculture Program</a:t>
            </a:r>
            <a:endParaRPr lang="en-US" sz="3600" dirty="0"/>
          </a:p>
        </p:txBody>
      </p:sp>
    </p:spTree>
    <p:extLst>
      <p:ext uri="{BB962C8B-B14F-4D97-AF65-F5344CB8AC3E}">
        <p14:creationId xmlns:p14="http://schemas.microsoft.com/office/powerpoint/2010/main" val="999372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03943" y="1864645"/>
            <a:ext cx="4977083" cy="4982903"/>
          </a:xfrm>
          <a:prstGeom prst="rect">
            <a:avLst/>
          </a:prstGeom>
          <a:noFill/>
        </p:spPr>
        <p:txBody>
          <a:bodyPr wrap="square" rtlCol="0">
            <a:spAutoFit/>
          </a:bodyPr>
          <a:lstStyle/>
          <a:p>
            <a:pPr lvl="0"/>
            <a:r>
              <a:rPr lang="en-US" sz="2000" b="1" dirty="0" smtClean="0">
                <a:solidFill>
                  <a:schemeClr val="tx1">
                    <a:lumMod val="75000"/>
                    <a:lumOff val="25000"/>
                  </a:schemeClr>
                </a:solidFill>
              </a:rPr>
              <a:t>Name</a:t>
            </a:r>
            <a:r>
              <a:rPr lang="en-US" sz="2000" b="1" dirty="0">
                <a:solidFill>
                  <a:schemeClr val="tx1">
                    <a:lumMod val="75000"/>
                    <a:lumOff val="25000"/>
                  </a:schemeClr>
                </a:solidFill>
              </a:rPr>
              <a:t>:</a:t>
            </a:r>
            <a:r>
              <a:rPr lang="en-US" sz="2000" dirty="0">
                <a:solidFill>
                  <a:schemeClr val="tx1">
                    <a:lumMod val="75000"/>
                    <a:lumOff val="25000"/>
                  </a:schemeClr>
                </a:solidFill>
              </a:rPr>
              <a:t> </a:t>
            </a:r>
            <a:r>
              <a:rPr lang="en-US" sz="2000" dirty="0" smtClean="0">
                <a:solidFill>
                  <a:schemeClr val="tx1">
                    <a:lumMod val="75000"/>
                    <a:lumOff val="25000"/>
                  </a:schemeClr>
                </a:solidFill>
              </a:rPr>
              <a:t>Water </a:t>
            </a:r>
            <a:r>
              <a:rPr lang="en-US" sz="2000" dirty="0">
                <a:solidFill>
                  <a:schemeClr val="tx1">
                    <a:lumMod val="75000"/>
                    <a:lumOff val="25000"/>
                  </a:schemeClr>
                </a:solidFill>
              </a:rPr>
              <a:t>Infrastructure and System Efficiency </a:t>
            </a:r>
            <a:r>
              <a:rPr lang="en-US" sz="2000" dirty="0" smtClean="0">
                <a:solidFill>
                  <a:schemeClr val="tx1">
                    <a:lumMod val="75000"/>
                    <a:lumOff val="25000"/>
                  </a:schemeClr>
                </a:solidFill>
              </a:rPr>
              <a:t>Program (WISE)</a:t>
            </a:r>
          </a:p>
          <a:p>
            <a:pPr marL="285750" indent="-285750" defTabSz="457200">
              <a:lnSpc>
                <a:spcPct val="80000"/>
              </a:lnSpc>
              <a:spcBef>
                <a:spcPts val="1000"/>
              </a:spcBef>
              <a:buClr>
                <a:schemeClr val="accent1"/>
              </a:buClr>
              <a:buFont typeface="Wingdings 3" charset="2"/>
              <a:buChar char=""/>
            </a:pPr>
            <a:r>
              <a:rPr lang="en-US" sz="1400" dirty="0">
                <a:solidFill>
                  <a:schemeClr val="tx1">
                    <a:lumMod val="75000"/>
                    <a:lumOff val="25000"/>
                  </a:schemeClr>
                </a:solidFill>
              </a:rPr>
              <a:t>Focuses on generating water and energy savings for water-focused entities</a:t>
            </a:r>
          </a:p>
          <a:p>
            <a:pPr marL="285750" indent="-285750" defTabSz="457200">
              <a:lnSpc>
                <a:spcPct val="80000"/>
              </a:lnSpc>
              <a:spcBef>
                <a:spcPts val="1000"/>
              </a:spcBef>
              <a:buClr>
                <a:schemeClr val="accent1"/>
              </a:buClr>
              <a:buFont typeface="Wingdings 3" charset="2"/>
              <a:buChar char=""/>
            </a:pPr>
            <a:r>
              <a:rPr lang="en-US" sz="1400" dirty="0">
                <a:solidFill>
                  <a:schemeClr val="tx1">
                    <a:lumMod val="75000"/>
                    <a:lumOff val="25000"/>
                  </a:schemeClr>
                </a:solidFill>
              </a:rPr>
              <a:t>2014 IDEEA365 offering transitioning in 2017 to a SCE program </a:t>
            </a:r>
          </a:p>
          <a:p>
            <a:pPr marL="285750" indent="-285750" defTabSz="457200">
              <a:lnSpc>
                <a:spcPct val="80000"/>
              </a:lnSpc>
              <a:spcBef>
                <a:spcPts val="1000"/>
              </a:spcBef>
              <a:buClr>
                <a:schemeClr val="accent1"/>
              </a:buClr>
              <a:buFont typeface="Wingdings 3" charset="2"/>
              <a:buChar char=""/>
            </a:pPr>
            <a:r>
              <a:rPr lang="en-US" sz="1400" dirty="0" err="1">
                <a:solidFill>
                  <a:schemeClr val="tx1">
                    <a:lumMod val="75000"/>
                    <a:lumOff val="25000"/>
                  </a:schemeClr>
                </a:solidFill>
              </a:rPr>
              <a:t>WISEup</a:t>
            </a:r>
            <a:r>
              <a:rPr lang="en-US" sz="1400" dirty="0">
                <a:solidFill>
                  <a:schemeClr val="tx1">
                    <a:lumMod val="75000"/>
                    <a:lumOff val="25000"/>
                  </a:schemeClr>
                </a:solidFill>
              </a:rPr>
              <a:t> add-on sub-program also launching for SCE in 2017</a:t>
            </a:r>
          </a:p>
          <a:p>
            <a:pPr lvl="0"/>
            <a:endParaRPr lang="en-US" sz="2000" b="1" dirty="0" smtClean="0">
              <a:solidFill>
                <a:schemeClr val="tx1">
                  <a:lumMod val="75000"/>
                  <a:lumOff val="25000"/>
                </a:schemeClr>
              </a:solidFill>
            </a:endParaRPr>
          </a:p>
          <a:p>
            <a:pPr lvl="0"/>
            <a:r>
              <a:rPr lang="en-US" sz="2000" b="1" dirty="0" smtClean="0">
                <a:solidFill>
                  <a:schemeClr val="tx1">
                    <a:lumMod val="75000"/>
                    <a:lumOff val="25000"/>
                  </a:schemeClr>
                </a:solidFill>
              </a:rPr>
              <a:t>Market Segment</a:t>
            </a:r>
          </a:p>
          <a:p>
            <a:pPr lvl="0"/>
            <a:r>
              <a:rPr lang="en-US" sz="1600" dirty="0" smtClean="0">
                <a:solidFill>
                  <a:schemeClr val="tx1">
                    <a:lumMod val="75000"/>
                    <a:lumOff val="25000"/>
                  </a:schemeClr>
                </a:solidFill>
              </a:rPr>
              <a:t>Water and wastewater agencies (newly formed Public Sector), plus water distribution and pumping sources</a:t>
            </a:r>
            <a:endParaRPr lang="en-US" sz="1600" dirty="0">
              <a:solidFill>
                <a:schemeClr val="tx1">
                  <a:lumMod val="75000"/>
                  <a:lumOff val="25000"/>
                </a:schemeClr>
              </a:solidFill>
            </a:endParaRPr>
          </a:p>
          <a:p>
            <a:pPr lvl="0"/>
            <a:endParaRPr lang="en-US" sz="2000" b="1" dirty="0" smtClean="0">
              <a:solidFill>
                <a:schemeClr val="tx1">
                  <a:lumMod val="75000"/>
                  <a:lumOff val="25000"/>
                </a:schemeClr>
              </a:solidFill>
            </a:endParaRPr>
          </a:p>
          <a:p>
            <a:pPr lvl="0"/>
            <a:r>
              <a:rPr lang="en-US" sz="2000" b="1" dirty="0" smtClean="0">
                <a:solidFill>
                  <a:schemeClr val="tx1">
                    <a:lumMod val="75000"/>
                    <a:lumOff val="25000"/>
                  </a:schemeClr>
                </a:solidFill>
              </a:rPr>
              <a:t>Activity Focus</a:t>
            </a:r>
          </a:p>
          <a:p>
            <a:pPr lvl="0"/>
            <a:r>
              <a:rPr lang="en-US" sz="1600" dirty="0" smtClean="0">
                <a:solidFill>
                  <a:schemeClr val="tx1">
                    <a:lumMod val="75000"/>
                    <a:lumOff val="25000"/>
                  </a:schemeClr>
                </a:solidFill>
              </a:rPr>
              <a:t>Pump measures (efficiency and repair), benchmarking, audits</a:t>
            </a:r>
          </a:p>
          <a:p>
            <a:pPr lvl="0"/>
            <a:endParaRPr lang="en-US" sz="1600" dirty="0"/>
          </a:p>
        </p:txBody>
      </p:sp>
      <p:sp>
        <p:nvSpPr>
          <p:cNvPr id="5" name="Rectangle 4"/>
          <p:cNvSpPr/>
          <p:nvPr/>
        </p:nvSpPr>
        <p:spPr>
          <a:xfrm>
            <a:off x="7456873" y="1857358"/>
            <a:ext cx="4568042" cy="3942618"/>
          </a:xfrm>
          <a:prstGeom prst="rect">
            <a:avLst/>
          </a:prstGeom>
        </p:spPr>
        <p:txBody>
          <a:bodyPr wrap="square">
            <a:spAutoFit/>
          </a:bodyPr>
          <a:lstStyle/>
          <a:p>
            <a:r>
              <a:rPr lang="en-US" sz="2000" b="1" dirty="0" smtClean="0">
                <a:solidFill>
                  <a:schemeClr val="tx1">
                    <a:lumMod val="75000"/>
                    <a:lumOff val="25000"/>
                  </a:schemeClr>
                </a:solidFill>
              </a:rPr>
              <a:t>Past Performance</a:t>
            </a:r>
          </a:p>
          <a:p>
            <a:pPr marL="285750"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Through July </a:t>
            </a:r>
            <a:r>
              <a:rPr lang="en-US" sz="1600" dirty="0" smtClean="0">
                <a:solidFill>
                  <a:schemeClr val="tx1">
                    <a:lumMod val="75000"/>
                    <a:lumOff val="25000"/>
                  </a:schemeClr>
                </a:solidFill>
              </a:rPr>
              <a:t>2016</a:t>
            </a:r>
          </a:p>
          <a:p>
            <a:pPr marL="742950" lvl="1"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1.5 million gross kWh </a:t>
            </a:r>
            <a:r>
              <a:rPr lang="en-US" sz="1600" dirty="0" smtClean="0">
                <a:solidFill>
                  <a:schemeClr val="tx1">
                    <a:lumMod val="75000"/>
                    <a:lumOff val="25000"/>
                  </a:schemeClr>
                </a:solidFill>
              </a:rPr>
              <a:t>savings</a:t>
            </a:r>
          </a:p>
          <a:p>
            <a:pPr marL="742950" lvl="1" indent="-285750" defTabSz="457200">
              <a:lnSpc>
                <a:spcPct val="80000"/>
              </a:lnSpc>
              <a:spcBef>
                <a:spcPts val="1000"/>
              </a:spcBef>
              <a:buClr>
                <a:schemeClr val="accent1"/>
              </a:buClr>
              <a:buFont typeface="Wingdings 3" charset="2"/>
              <a:buChar char=""/>
            </a:pPr>
            <a:r>
              <a:rPr lang="en-US" sz="1600" dirty="0" smtClean="0">
                <a:solidFill>
                  <a:schemeClr val="tx1">
                    <a:lumMod val="75000"/>
                    <a:lumOff val="25000"/>
                  </a:schemeClr>
                </a:solidFill>
              </a:rPr>
              <a:t>152 </a:t>
            </a:r>
            <a:r>
              <a:rPr lang="en-US" sz="1600" dirty="0">
                <a:solidFill>
                  <a:schemeClr val="tx1">
                    <a:lumMod val="75000"/>
                    <a:lumOff val="25000"/>
                  </a:schemeClr>
                </a:solidFill>
              </a:rPr>
              <a:t>gross kW </a:t>
            </a:r>
            <a:r>
              <a:rPr lang="en-US" sz="1600" dirty="0" smtClean="0">
                <a:solidFill>
                  <a:schemeClr val="tx1">
                    <a:lumMod val="75000"/>
                    <a:lumOff val="25000"/>
                  </a:schemeClr>
                </a:solidFill>
              </a:rPr>
              <a:t>reduction </a:t>
            </a:r>
          </a:p>
          <a:p>
            <a:pPr marL="742950" lvl="1"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1</a:t>
            </a:r>
            <a:r>
              <a:rPr lang="en-US" sz="1600" dirty="0" smtClean="0">
                <a:solidFill>
                  <a:schemeClr val="tx1">
                    <a:lumMod val="75000"/>
                    <a:lumOff val="25000"/>
                  </a:schemeClr>
                </a:solidFill>
              </a:rPr>
              <a:t>.88 TRC</a:t>
            </a:r>
          </a:p>
          <a:p>
            <a:pPr marL="285750"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Multi-year pipeline </a:t>
            </a:r>
            <a:r>
              <a:rPr lang="en-US" sz="1600" dirty="0" smtClean="0">
                <a:solidFill>
                  <a:schemeClr val="tx1">
                    <a:lumMod val="75000"/>
                    <a:lumOff val="25000"/>
                  </a:schemeClr>
                </a:solidFill>
              </a:rPr>
              <a:t>developed</a:t>
            </a:r>
          </a:p>
          <a:p>
            <a:pPr marL="742950" lvl="1" indent="-285750" defTabSz="457200">
              <a:lnSpc>
                <a:spcPct val="80000"/>
              </a:lnSpc>
              <a:spcBef>
                <a:spcPts val="1000"/>
              </a:spcBef>
              <a:buClr>
                <a:schemeClr val="accent1"/>
              </a:buClr>
              <a:buFont typeface="Wingdings 3" charset="2"/>
              <a:buChar char=""/>
            </a:pPr>
            <a:r>
              <a:rPr lang="en-US" sz="1600" dirty="0" smtClean="0">
                <a:solidFill>
                  <a:schemeClr val="tx1">
                    <a:lumMod val="75000"/>
                    <a:lumOff val="25000"/>
                  </a:schemeClr>
                </a:solidFill>
              </a:rPr>
              <a:t>16.5 </a:t>
            </a:r>
            <a:r>
              <a:rPr lang="en-US" sz="1600" dirty="0">
                <a:solidFill>
                  <a:schemeClr val="tx1">
                    <a:lumMod val="75000"/>
                    <a:lumOff val="25000"/>
                  </a:schemeClr>
                </a:solidFill>
              </a:rPr>
              <a:t>million gross kWh savings </a:t>
            </a:r>
            <a:endParaRPr lang="en-US" sz="1600" dirty="0" smtClean="0">
              <a:solidFill>
                <a:schemeClr val="tx1">
                  <a:lumMod val="75000"/>
                  <a:lumOff val="25000"/>
                </a:schemeClr>
              </a:solidFill>
            </a:endParaRPr>
          </a:p>
          <a:p>
            <a:pPr marL="742950" lvl="1" indent="-285750" defTabSz="457200">
              <a:lnSpc>
                <a:spcPct val="80000"/>
              </a:lnSpc>
              <a:spcBef>
                <a:spcPts val="1000"/>
              </a:spcBef>
              <a:buClr>
                <a:schemeClr val="accent1"/>
              </a:buClr>
              <a:buFont typeface="Wingdings 3" charset="2"/>
              <a:buChar char=""/>
            </a:pPr>
            <a:r>
              <a:rPr lang="en-US" sz="1600" dirty="0" smtClean="0">
                <a:solidFill>
                  <a:schemeClr val="tx1">
                    <a:lumMod val="75000"/>
                    <a:lumOff val="25000"/>
                  </a:schemeClr>
                </a:solidFill>
              </a:rPr>
              <a:t>2,000 </a:t>
            </a:r>
            <a:r>
              <a:rPr lang="en-US" sz="1600" dirty="0">
                <a:solidFill>
                  <a:schemeClr val="tx1">
                    <a:lumMod val="75000"/>
                    <a:lumOff val="25000"/>
                  </a:schemeClr>
                </a:solidFill>
              </a:rPr>
              <a:t>gross kW reduction </a:t>
            </a:r>
            <a:r>
              <a:rPr lang="en-US" sz="1600" dirty="0" smtClean="0">
                <a:solidFill>
                  <a:schemeClr val="tx1">
                    <a:lumMod val="75000"/>
                    <a:lumOff val="25000"/>
                  </a:schemeClr>
                </a:solidFill>
              </a:rPr>
              <a:t> </a:t>
            </a:r>
            <a:endParaRPr lang="en-US" sz="1100" dirty="0" smtClean="0">
              <a:solidFill>
                <a:schemeClr val="tx1">
                  <a:lumMod val="75000"/>
                  <a:lumOff val="25000"/>
                </a:schemeClr>
              </a:solidFill>
            </a:endParaRPr>
          </a:p>
          <a:p>
            <a:endParaRPr lang="en-US" sz="2000" dirty="0" smtClean="0">
              <a:solidFill>
                <a:schemeClr val="tx1">
                  <a:lumMod val="75000"/>
                  <a:lumOff val="25000"/>
                </a:schemeClr>
              </a:solidFill>
            </a:endParaRPr>
          </a:p>
          <a:p>
            <a:r>
              <a:rPr lang="en-US" sz="2000" b="1" dirty="0">
                <a:solidFill>
                  <a:schemeClr val="tx1">
                    <a:lumMod val="75000"/>
                    <a:lumOff val="25000"/>
                  </a:schemeClr>
                </a:solidFill>
              </a:rPr>
              <a:t>Statewide </a:t>
            </a:r>
            <a:r>
              <a:rPr lang="en-US" sz="2000" b="1" dirty="0" smtClean="0">
                <a:solidFill>
                  <a:schemeClr val="tx1">
                    <a:lumMod val="75000"/>
                    <a:lumOff val="25000"/>
                  </a:schemeClr>
                </a:solidFill>
              </a:rPr>
              <a:t>Potential </a:t>
            </a:r>
            <a:endParaRPr lang="en-US" sz="2000"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Single vendor today for SCE, SDGE, PGE</a:t>
            </a:r>
          </a:p>
          <a:p>
            <a:pPr marL="285750" indent="-285750" defTabSz="457200">
              <a:lnSpc>
                <a:spcPct val="80000"/>
              </a:lnSpc>
              <a:spcBef>
                <a:spcPts val="1000"/>
              </a:spcBef>
              <a:buClr>
                <a:schemeClr val="accent1"/>
              </a:buClr>
              <a:buFont typeface="Wingdings 3" charset="2"/>
              <a:buChar char=""/>
            </a:pPr>
            <a:r>
              <a:rPr lang="en-US" sz="1600" dirty="0">
                <a:solidFill>
                  <a:schemeClr val="tx1">
                    <a:lumMod val="75000"/>
                    <a:lumOff val="25000"/>
                  </a:schemeClr>
                </a:solidFill>
              </a:rPr>
              <a:t>Proposed budget of $1.1 million for </a:t>
            </a:r>
            <a:r>
              <a:rPr lang="en-US" sz="1600" dirty="0" smtClean="0">
                <a:solidFill>
                  <a:schemeClr val="tx1">
                    <a:lumMod val="75000"/>
                    <a:lumOff val="25000"/>
                  </a:schemeClr>
                </a:solidFill>
              </a:rPr>
              <a:t>2017</a:t>
            </a:r>
            <a:endParaRPr lang="en-US" sz="1600" dirty="0">
              <a:solidFill>
                <a:schemeClr val="tx1">
                  <a:lumMod val="75000"/>
                  <a:lumOff val="25000"/>
                </a:schemeClr>
              </a:solidFill>
            </a:endParaRPr>
          </a:p>
        </p:txBody>
      </p:sp>
      <p:sp>
        <p:nvSpPr>
          <p:cNvPr id="8" name="Title 5"/>
          <p:cNvSpPr>
            <a:spLocks noGrp="1"/>
          </p:cNvSpPr>
          <p:nvPr>
            <p:ph type="title"/>
          </p:nvPr>
        </p:nvSpPr>
        <p:spPr>
          <a:xfrm>
            <a:off x="884382" y="0"/>
            <a:ext cx="10485233" cy="1457863"/>
          </a:xfrm>
        </p:spPr>
        <p:txBody>
          <a:bodyPr>
            <a:normAutofit/>
          </a:bodyPr>
          <a:lstStyle/>
          <a:p>
            <a:pPr algn="ctr"/>
            <a:r>
              <a:rPr lang="en-US" sz="3600" dirty="0" smtClean="0"/>
              <a:t>Statewide Downstream Pilot Proposal: </a:t>
            </a:r>
            <a:r>
              <a:rPr lang="en-US" dirty="0"/>
              <a:t/>
            </a:r>
            <a:br>
              <a:rPr lang="en-US" dirty="0"/>
            </a:br>
            <a:r>
              <a:rPr lang="en-US" dirty="0"/>
              <a:t>Water/Wastewater Pumping  </a:t>
            </a:r>
            <a:r>
              <a:rPr lang="en-US" dirty="0" smtClean="0"/>
              <a:t>Program</a:t>
            </a:r>
            <a:endParaRPr lang="en-US" sz="3600" dirty="0"/>
          </a:p>
        </p:txBody>
      </p:sp>
    </p:spTree>
    <p:extLst>
      <p:ext uri="{BB962C8B-B14F-4D97-AF65-F5344CB8AC3E}">
        <p14:creationId xmlns:p14="http://schemas.microsoft.com/office/powerpoint/2010/main" val="2287616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0803" y="2015496"/>
            <a:ext cx="5245166" cy="3892348"/>
          </a:xfrm>
          <a:prstGeom prst="rect">
            <a:avLst/>
          </a:prstGeom>
          <a:noFill/>
        </p:spPr>
        <p:txBody>
          <a:bodyPr wrap="square" rtlCol="0">
            <a:spAutoFit/>
          </a:bodyPr>
          <a:lstStyle/>
          <a:p>
            <a:pPr lvl="0"/>
            <a:r>
              <a:rPr lang="en-US" sz="2000" b="1" dirty="0" smtClean="0">
                <a:solidFill>
                  <a:schemeClr val="tx1">
                    <a:lumMod val="75000"/>
                    <a:lumOff val="25000"/>
                  </a:schemeClr>
                </a:solidFill>
              </a:rPr>
              <a:t>Career </a:t>
            </a:r>
            <a:r>
              <a:rPr lang="en-US" sz="2000" b="1" dirty="0">
                <a:solidFill>
                  <a:schemeClr val="tx1">
                    <a:lumMod val="75000"/>
                    <a:lumOff val="25000"/>
                  </a:schemeClr>
                </a:solidFill>
              </a:rPr>
              <a:t>&amp; Workforce Readiness Program</a:t>
            </a: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The PAs recognized that a system already exists to address career readiness in disadvantaged communities. </a:t>
            </a:r>
            <a:endParaRPr lang="en-US" sz="1600" dirty="0" smtClean="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600" dirty="0" smtClean="0">
                <a:solidFill>
                  <a:schemeClr val="tx1">
                    <a:lumMod val="75000"/>
                    <a:lumOff val="25000"/>
                  </a:schemeClr>
                </a:solidFill>
              </a:rPr>
              <a:t>Influence existing workforce development agencies and organizations through an infusion of EE into existing  efforts. </a:t>
            </a:r>
          </a:p>
          <a:p>
            <a:pPr marL="285750" indent="-285750" defTabSz="457200">
              <a:lnSpc>
                <a:spcPct val="80000"/>
              </a:lnSpc>
              <a:spcBef>
                <a:spcPts val="1000"/>
              </a:spcBef>
              <a:buClr>
                <a:schemeClr val="accent1"/>
              </a:buClr>
              <a:buFont typeface="Wingdings 3" charset="2"/>
              <a:buChar char=""/>
              <a:defRPr/>
            </a:pPr>
            <a:r>
              <a:rPr lang="en-US" sz="1600" dirty="0" smtClean="0">
                <a:solidFill>
                  <a:schemeClr val="tx1">
                    <a:lumMod val="75000"/>
                    <a:lumOff val="25000"/>
                  </a:schemeClr>
                </a:solidFill>
              </a:rPr>
              <a:t>Please </a:t>
            </a:r>
            <a:r>
              <a:rPr lang="en-US" sz="1600" dirty="0">
                <a:solidFill>
                  <a:schemeClr val="tx1">
                    <a:lumMod val="75000"/>
                    <a:lumOff val="25000"/>
                  </a:schemeClr>
                </a:solidFill>
              </a:rPr>
              <a:t>see CAEEECC website for full concept proposal.</a:t>
            </a:r>
          </a:p>
          <a:p>
            <a:pPr lvl="0"/>
            <a:endParaRPr lang="en-US" sz="2000" b="1" dirty="0" smtClean="0">
              <a:solidFill>
                <a:schemeClr val="tx1">
                  <a:lumMod val="75000"/>
                  <a:lumOff val="25000"/>
                </a:schemeClr>
              </a:solidFill>
            </a:endParaRPr>
          </a:p>
          <a:p>
            <a:pPr lvl="0"/>
            <a:r>
              <a:rPr lang="en-US" sz="2000" b="1" dirty="0" smtClean="0">
                <a:solidFill>
                  <a:schemeClr val="tx1">
                    <a:lumMod val="75000"/>
                    <a:lumOff val="25000"/>
                  </a:schemeClr>
                </a:solidFill>
              </a:rPr>
              <a:t>Market Segment</a:t>
            </a: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Disadvantaged workers/communities that are not prepared to enter a traditional energy higher education or job/career path as defined per WE&amp;T Advice Letter A 3567-G/4592-E</a:t>
            </a:r>
            <a:r>
              <a:rPr lang="en-US" sz="1600" dirty="0" smtClean="0">
                <a:solidFill>
                  <a:schemeClr val="tx1">
                    <a:lumMod val="75000"/>
                    <a:lumOff val="25000"/>
                  </a:schemeClr>
                </a:solidFill>
              </a:rPr>
              <a:t>.</a:t>
            </a:r>
            <a:endParaRPr lang="en-US" sz="1600" dirty="0">
              <a:solidFill>
                <a:schemeClr val="tx1">
                  <a:lumMod val="75000"/>
                  <a:lumOff val="25000"/>
                </a:schemeClr>
              </a:solidFill>
            </a:endParaRPr>
          </a:p>
        </p:txBody>
      </p:sp>
      <p:sp>
        <p:nvSpPr>
          <p:cNvPr id="5" name="Rectangle 4"/>
          <p:cNvSpPr/>
          <p:nvPr/>
        </p:nvSpPr>
        <p:spPr>
          <a:xfrm>
            <a:off x="6775939" y="2008209"/>
            <a:ext cx="5030527" cy="4955203"/>
          </a:xfrm>
          <a:prstGeom prst="rect">
            <a:avLst/>
          </a:prstGeom>
        </p:spPr>
        <p:txBody>
          <a:bodyPr wrap="square">
            <a:spAutoFit/>
          </a:bodyPr>
          <a:lstStyle/>
          <a:p>
            <a:pPr lvl="0"/>
            <a:r>
              <a:rPr lang="en-US" sz="2000" b="1" dirty="0">
                <a:solidFill>
                  <a:schemeClr val="tx1">
                    <a:lumMod val="75000"/>
                    <a:lumOff val="25000"/>
                  </a:schemeClr>
                </a:solidFill>
              </a:rPr>
              <a:t>Activity </a:t>
            </a:r>
            <a:r>
              <a:rPr lang="en-US" sz="2000" b="1" dirty="0" smtClean="0">
                <a:solidFill>
                  <a:schemeClr val="tx1">
                    <a:lumMod val="75000"/>
                    <a:lumOff val="25000"/>
                  </a:schemeClr>
                </a:solidFill>
              </a:rPr>
              <a:t>Focus</a:t>
            </a:r>
            <a:endParaRPr lang="en-US" sz="2000" b="1"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Support California’s energy efficiency and green energy goals by training the energy workforce (SB 350). </a:t>
            </a: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Provide career preparation and readiness for disadvantaged/communities to enter core education or job/career pathway. </a:t>
            </a: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Funded orgs should provide soft skills, job development, workforce training and potentially job placement offerings that fall outside the scope of EE funding and training. </a:t>
            </a:r>
            <a:br>
              <a:rPr lang="en-US" sz="1600" dirty="0">
                <a:solidFill>
                  <a:schemeClr val="tx1">
                    <a:lumMod val="75000"/>
                    <a:lumOff val="25000"/>
                  </a:schemeClr>
                </a:solidFill>
              </a:rPr>
            </a:br>
            <a:endParaRPr lang="en-US" sz="1600" dirty="0">
              <a:solidFill>
                <a:schemeClr val="tx1">
                  <a:lumMod val="75000"/>
                  <a:lumOff val="25000"/>
                </a:schemeClr>
              </a:solidFill>
            </a:endParaRPr>
          </a:p>
          <a:p>
            <a:r>
              <a:rPr lang="en-US" sz="2000" b="1" dirty="0" smtClean="0">
                <a:solidFill>
                  <a:schemeClr val="tx1">
                    <a:lumMod val="75000"/>
                    <a:lumOff val="25000"/>
                  </a:schemeClr>
                </a:solidFill>
              </a:rPr>
              <a:t> Other Considerations</a:t>
            </a:r>
            <a:endParaRPr lang="en-US" sz="2000"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Non-resource program </a:t>
            </a: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Open to one or multiple vendors/ Budget </a:t>
            </a:r>
            <a:r>
              <a:rPr lang="en-US" sz="1600" dirty="0" smtClean="0">
                <a:solidFill>
                  <a:schemeClr val="tx1">
                    <a:lumMod val="75000"/>
                    <a:lumOff val="25000"/>
                  </a:schemeClr>
                </a:solidFill>
              </a:rPr>
              <a:t>TBD</a:t>
            </a:r>
            <a:endParaRPr lang="en-US" sz="1600" dirty="0">
              <a:solidFill>
                <a:schemeClr val="tx1">
                  <a:lumMod val="75000"/>
                  <a:lumOff val="25000"/>
                </a:schemeClr>
              </a:solidFill>
            </a:endParaRPr>
          </a:p>
          <a:p>
            <a:pPr marL="285750" indent="-285750" defTabSz="457200">
              <a:lnSpc>
                <a:spcPct val="80000"/>
              </a:lnSpc>
              <a:spcBef>
                <a:spcPts val="1000"/>
              </a:spcBef>
              <a:buClr>
                <a:schemeClr val="accent1"/>
              </a:buClr>
              <a:buFont typeface="Wingdings 3" charset="2"/>
              <a:buChar char=""/>
              <a:defRPr/>
            </a:pPr>
            <a:r>
              <a:rPr lang="en-US" sz="1600" dirty="0">
                <a:solidFill>
                  <a:schemeClr val="tx1">
                    <a:lumMod val="75000"/>
                    <a:lumOff val="25000"/>
                  </a:schemeClr>
                </a:solidFill>
              </a:rPr>
              <a:t>Feedback received from Rising Sun &amp; </a:t>
            </a:r>
            <a:br>
              <a:rPr lang="en-US" sz="1600" dirty="0">
                <a:solidFill>
                  <a:schemeClr val="tx1">
                    <a:lumMod val="75000"/>
                    <a:lumOff val="25000"/>
                  </a:schemeClr>
                </a:solidFill>
              </a:rPr>
            </a:br>
            <a:r>
              <a:rPr lang="en-US" sz="1600" dirty="0">
                <a:solidFill>
                  <a:schemeClr val="tx1">
                    <a:lumMod val="75000"/>
                    <a:lumOff val="25000"/>
                  </a:schemeClr>
                </a:solidFill>
              </a:rPr>
              <a:t>Blue Green Alliance</a:t>
            </a:r>
          </a:p>
          <a:p>
            <a:pPr marL="171450" lvl="0" indent="-171450">
              <a:buFont typeface="Arial" panose="020B0604020202020204" pitchFamily="34" charset="0"/>
              <a:buChar char="•"/>
            </a:pPr>
            <a:endParaRPr lang="en-US" sz="1400" u="sng" dirty="0"/>
          </a:p>
          <a:p>
            <a:endParaRPr lang="en-US" sz="2000" dirty="0"/>
          </a:p>
        </p:txBody>
      </p:sp>
      <p:sp>
        <p:nvSpPr>
          <p:cNvPr id="6" name="Title 5"/>
          <p:cNvSpPr>
            <a:spLocks noGrp="1"/>
          </p:cNvSpPr>
          <p:nvPr>
            <p:ph type="title"/>
          </p:nvPr>
        </p:nvSpPr>
        <p:spPr>
          <a:xfrm>
            <a:off x="884382" y="0"/>
            <a:ext cx="10485233" cy="1457863"/>
          </a:xfrm>
        </p:spPr>
        <p:txBody>
          <a:bodyPr>
            <a:normAutofit/>
          </a:bodyPr>
          <a:lstStyle/>
          <a:p>
            <a:pPr algn="ctr"/>
            <a:r>
              <a:rPr lang="en-US" sz="3600" dirty="0" smtClean="0"/>
              <a:t>Statewide Downstream Pilot Proposal:</a:t>
            </a:r>
            <a:br>
              <a:rPr lang="en-US" sz="3600" dirty="0" smtClean="0"/>
            </a:br>
            <a:r>
              <a:rPr lang="en-US" sz="3600" dirty="0" smtClean="0"/>
              <a:t>Career &amp; Workforce Readiness Program</a:t>
            </a:r>
            <a:endParaRPr lang="en-US" sz="3600" dirty="0"/>
          </a:p>
        </p:txBody>
      </p:sp>
    </p:spTree>
    <p:extLst>
      <p:ext uri="{BB962C8B-B14F-4D97-AF65-F5344CB8AC3E}">
        <p14:creationId xmlns:p14="http://schemas.microsoft.com/office/powerpoint/2010/main" val="1682442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2731" y="1944511"/>
            <a:ext cx="8915400" cy="4388556"/>
          </a:xfrm>
        </p:spPr>
        <p:txBody>
          <a:bodyPr>
            <a:normAutofit fontScale="85000" lnSpcReduction="20000"/>
          </a:bodyPr>
          <a:lstStyle/>
          <a:p>
            <a:r>
              <a:rPr lang="en-US" dirty="0"/>
              <a:t>SEM represents a comprehensive, holistic approach to </a:t>
            </a:r>
            <a:r>
              <a:rPr lang="en-US" dirty="0" smtClean="0"/>
              <a:t>proactively and continuously improve energy performance </a:t>
            </a:r>
          </a:p>
          <a:p>
            <a:r>
              <a:rPr lang="en-US" b="1" dirty="0" smtClean="0"/>
              <a:t>Key Program Features</a:t>
            </a:r>
          </a:p>
          <a:p>
            <a:pPr lvl="1"/>
            <a:r>
              <a:rPr lang="en-US" dirty="0" smtClean="0"/>
              <a:t>Establishes documentation process, production data tracking, measurement, and evaluation feedback loop to continuously optimize energy performance</a:t>
            </a:r>
          </a:p>
          <a:p>
            <a:pPr lvl="1"/>
            <a:r>
              <a:rPr lang="en-US" dirty="0" smtClean="0"/>
              <a:t>Spurs cultural change within the organization by engaging all stakeholders (leadership through operations)</a:t>
            </a:r>
          </a:p>
          <a:p>
            <a:pPr lvl="1"/>
            <a:r>
              <a:rPr lang="en-US" dirty="0" smtClean="0"/>
              <a:t>Leverages continuous improvement methodologies</a:t>
            </a:r>
            <a:r>
              <a:rPr lang="en-US" dirty="0"/>
              <a:t> </a:t>
            </a:r>
            <a:r>
              <a:rPr lang="en-US" dirty="0" smtClean="0"/>
              <a:t>modeled after “Total </a:t>
            </a:r>
            <a:r>
              <a:rPr lang="en-US" dirty="0"/>
              <a:t>Quality Management </a:t>
            </a:r>
            <a:r>
              <a:rPr lang="en-US" dirty="0" smtClean="0"/>
              <a:t>“ concepts</a:t>
            </a:r>
          </a:p>
          <a:p>
            <a:pPr lvl="1"/>
            <a:r>
              <a:rPr lang="en-US" dirty="0" smtClean="0"/>
              <a:t>Addresses </a:t>
            </a:r>
            <a:r>
              <a:rPr lang="en-US" dirty="0"/>
              <a:t>technical, behavioral and organizational aspects of energy </a:t>
            </a:r>
            <a:r>
              <a:rPr lang="en-US" dirty="0" smtClean="0"/>
              <a:t>use </a:t>
            </a:r>
          </a:p>
          <a:p>
            <a:r>
              <a:rPr lang="en-US" b="1" dirty="0" smtClean="0"/>
              <a:t>Benefits</a:t>
            </a:r>
          </a:p>
          <a:p>
            <a:pPr lvl="1"/>
            <a:r>
              <a:rPr lang="en-US" dirty="0" smtClean="0"/>
              <a:t>Improves productivity, operations, maintenance, and energy utilization</a:t>
            </a:r>
            <a:endParaRPr lang="en-US" dirty="0"/>
          </a:p>
          <a:p>
            <a:pPr lvl="1"/>
            <a:r>
              <a:rPr lang="en-US" dirty="0" smtClean="0"/>
              <a:t>Increases awareness of energy management across whole organizations </a:t>
            </a:r>
          </a:p>
          <a:p>
            <a:pPr lvl="1"/>
            <a:r>
              <a:rPr lang="en-US" dirty="0" smtClean="0"/>
              <a:t>Enhances team collaboration and cooperation to reduce energy use and </a:t>
            </a:r>
          </a:p>
          <a:p>
            <a:pPr marL="457200" lvl="1" indent="0">
              <a:buNone/>
            </a:pPr>
            <a:r>
              <a:rPr lang="en-US" dirty="0" smtClean="0"/>
              <a:t>      attain shared goals</a:t>
            </a:r>
          </a:p>
          <a:p>
            <a:pPr lvl="1"/>
            <a:r>
              <a:rPr lang="en-US" dirty="0" smtClean="0"/>
              <a:t>Creates long-range planning, self-perpetuating, and measureable change</a:t>
            </a:r>
          </a:p>
          <a:p>
            <a:pPr marL="457200" lvl="1" indent="0">
              <a:buNone/>
            </a:pPr>
            <a:endParaRPr lang="en-US" dirty="0" smtClean="0"/>
          </a:p>
          <a:p>
            <a:pPr marL="457200" lvl="1" indent="0">
              <a:buNone/>
            </a:pPr>
            <a:endParaRPr lang="en-US" dirty="0" smtClean="0"/>
          </a:p>
          <a:p>
            <a:pPr marL="0"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14467" y="3987357"/>
            <a:ext cx="2157583" cy="2663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5"/>
          <p:cNvSpPr txBox="1">
            <a:spLocks/>
          </p:cNvSpPr>
          <p:nvPr/>
        </p:nvSpPr>
        <p:spPr>
          <a:xfrm>
            <a:off x="1138814" y="0"/>
            <a:ext cx="10485233" cy="145786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Statewide Downstream Pilot Proposal: </a:t>
            </a:r>
            <a:br>
              <a:rPr lang="en-US" dirty="0" smtClean="0"/>
            </a:br>
            <a:r>
              <a:rPr lang="en-US" dirty="0" smtClean="0"/>
              <a:t>Industrial </a:t>
            </a:r>
            <a:r>
              <a:rPr lang="en-US" dirty="0"/>
              <a:t>Strategic Energy Management (SEM)Program</a:t>
            </a:r>
          </a:p>
        </p:txBody>
      </p:sp>
    </p:spTree>
    <p:extLst>
      <p:ext uri="{BB962C8B-B14F-4D97-AF65-F5344CB8AC3E}">
        <p14:creationId xmlns:p14="http://schemas.microsoft.com/office/powerpoint/2010/main" val="2760738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18932" y="1864645"/>
            <a:ext cx="5281559" cy="4970591"/>
          </a:xfrm>
          <a:prstGeom prst="rect">
            <a:avLst/>
          </a:prstGeom>
          <a:noFill/>
        </p:spPr>
        <p:txBody>
          <a:bodyPr wrap="square" rtlCol="0">
            <a:spAutoFit/>
          </a:bodyPr>
          <a:lstStyle/>
          <a:p>
            <a:pPr lvl="0"/>
            <a:r>
              <a:rPr lang="en-US" sz="2000" b="1" dirty="0">
                <a:solidFill>
                  <a:schemeClr val="tx1">
                    <a:lumMod val="75000"/>
                    <a:lumOff val="25000"/>
                  </a:schemeClr>
                </a:solidFill>
              </a:rPr>
              <a:t>Difference from Other Proposals:</a:t>
            </a:r>
          </a:p>
          <a:p>
            <a:pPr marL="342900" lvl="0" indent="-342900" defTabSz="457200">
              <a:lnSpc>
                <a:spcPct val="80000"/>
              </a:lnSpc>
              <a:spcBef>
                <a:spcPts val="1000"/>
              </a:spcBef>
              <a:buClr>
                <a:schemeClr val="accent1"/>
              </a:buClr>
              <a:buFont typeface="Wingdings 3" charset="2"/>
              <a:buChar char=""/>
            </a:pPr>
            <a:r>
              <a:rPr lang="en-US" dirty="0">
                <a:solidFill>
                  <a:schemeClr val="tx1">
                    <a:lumMod val="75000"/>
                    <a:lumOff val="25000"/>
                  </a:schemeClr>
                </a:solidFill>
              </a:rPr>
              <a:t>Elements of programs, not full programs</a:t>
            </a:r>
          </a:p>
          <a:p>
            <a:pPr marL="342900" lvl="0" indent="-342900" defTabSz="457200">
              <a:lnSpc>
                <a:spcPct val="80000"/>
              </a:lnSpc>
              <a:spcBef>
                <a:spcPts val="1000"/>
              </a:spcBef>
              <a:buClr>
                <a:schemeClr val="accent1"/>
              </a:buClr>
              <a:buFont typeface="Wingdings 3" charset="2"/>
              <a:buChar char=""/>
            </a:pPr>
            <a:r>
              <a:rPr lang="en-US" dirty="0">
                <a:solidFill>
                  <a:schemeClr val="tx1">
                    <a:lumMod val="75000"/>
                    <a:lumOff val="25000"/>
                  </a:schemeClr>
                </a:solidFill>
              </a:rPr>
              <a:t>Can improve many more than four programs</a:t>
            </a:r>
          </a:p>
          <a:p>
            <a:pPr marL="342900" lvl="0" indent="-342900" defTabSz="457200">
              <a:lnSpc>
                <a:spcPct val="80000"/>
              </a:lnSpc>
              <a:spcBef>
                <a:spcPts val="1000"/>
              </a:spcBef>
              <a:buClr>
                <a:schemeClr val="accent1"/>
              </a:buClr>
              <a:buFont typeface="Wingdings 3" charset="2"/>
              <a:buChar char=""/>
            </a:pPr>
            <a:r>
              <a:rPr lang="en-US" dirty="0">
                <a:solidFill>
                  <a:schemeClr val="tx1">
                    <a:lumMod val="75000"/>
                    <a:lumOff val="25000"/>
                  </a:schemeClr>
                </a:solidFill>
              </a:rPr>
              <a:t>Preserves locally tailored customer interface</a:t>
            </a:r>
          </a:p>
          <a:p>
            <a:pPr lvl="0"/>
            <a:endParaRPr lang="en-US" sz="2000" b="1" dirty="0">
              <a:solidFill>
                <a:schemeClr val="tx1">
                  <a:lumMod val="75000"/>
                  <a:lumOff val="25000"/>
                </a:schemeClr>
              </a:solidFill>
            </a:endParaRPr>
          </a:p>
          <a:p>
            <a:pPr lvl="0"/>
            <a:r>
              <a:rPr lang="en-US" sz="2000" b="1" dirty="0" smtClean="0">
                <a:solidFill>
                  <a:schemeClr val="tx1">
                    <a:lumMod val="75000"/>
                    <a:lumOff val="25000"/>
                  </a:schemeClr>
                </a:solidFill>
              </a:rPr>
              <a:t>Benefits:</a:t>
            </a:r>
          </a:p>
          <a:p>
            <a:pPr marL="342900" indent="-342900" defTabSz="457200">
              <a:lnSpc>
                <a:spcPct val="80000"/>
              </a:lnSpc>
              <a:spcBef>
                <a:spcPts val="1000"/>
              </a:spcBef>
              <a:buClr>
                <a:schemeClr val="accent1"/>
              </a:buClr>
              <a:buFont typeface="Wingdings 3" charset="2"/>
              <a:buChar char=""/>
            </a:pPr>
            <a:r>
              <a:rPr lang="en-US" b="1" dirty="0">
                <a:solidFill>
                  <a:schemeClr val="tx1">
                    <a:lumMod val="75000"/>
                    <a:lumOff val="25000"/>
                  </a:schemeClr>
                </a:solidFill>
              </a:rPr>
              <a:t>Saving ratepayer funds </a:t>
            </a:r>
            <a:r>
              <a:rPr lang="en-US" dirty="0">
                <a:solidFill>
                  <a:schemeClr val="tx1">
                    <a:lumMod val="75000"/>
                    <a:lumOff val="25000"/>
                  </a:schemeClr>
                </a:solidFill>
              </a:rPr>
              <a:t>through eliminating duplicative administration</a:t>
            </a:r>
          </a:p>
          <a:p>
            <a:pPr marL="342900" indent="-342900" defTabSz="457200">
              <a:lnSpc>
                <a:spcPct val="80000"/>
              </a:lnSpc>
              <a:spcBef>
                <a:spcPts val="1000"/>
              </a:spcBef>
              <a:buClr>
                <a:schemeClr val="accent1"/>
              </a:buClr>
              <a:buFont typeface="Wingdings 3" charset="2"/>
              <a:buChar char=""/>
            </a:pPr>
            <a:r>
              <a:rPr lang="en-US" b="1" dirty="0">
                <a:solidFill>
                  <a:schemeClr val="tx1">
                    <a:lumMod val="75000"/>
                    <a:lumOff val="25000"/>
                  </a:schemeClr>
                </a:solidFill>
              </a:rPr>
              <a:t>Providing consistency </a:t>
            </a:r>
            <a:r>
              <a:rPr lang="en-US" dirty="0">
                <a:solidFill>
                  <a:schemeClr val="tx1">
                    <a:lumMod val="75000"/>
                    <a:lumOff val="25000"/>
                  </a:schemeClr>
                </a:solidFill>
              </a:rPr>
              <a:t>among service areas when appropriate</a:t>
            </a:r>
          </a:p>
          <a:p>
            <a:pPr marL="342900" indent="-342900" defTabSz="457200">
              <a:lnSpc>
                <a:spcPct val="80000"/>
              </a:lnSpc>
              <a:spcBef>
                <a:spcPts val="1000"/>
              </a:spcBef>
              <a:buClr>
                <a:schemeClr val="accent1"/>
              </a:buClr>
              <a:buFont typeface="Wingdings 3" charset="2"/>
              <a:buChar char=""/>
            </a:pPr>
            <a:r>
              <a:rPr lang="en-US" b="1" dirty="0">
                <a:solidFill>
                  <a:schemeClr val="tx1">
                    <a:lumMod val="75000"/>
                    <a:lumOff val="25000"/>
                  </a:schemeClr>
                </a:solidFill>
              </a:rPr>
              <a:t>Fostering a positive and valuable experience</a:t>
            </a:r>
            <a:r>
              <a:rPr lang="en-US" dirty="0">
                <a:solidFill>
                  <a:schemeClr val="tx1">
                    <a:lumMod val="75000"/>
                    <a:lumOff val="25000"/>
                  </a:schemeClr>
                </a:solidFill>
              </a:rPr>
              <a:t> for the customer, contractor, and installer</a:t>
            </a:r>
          </a:p>
          <a:p>
            <a:pPr marL="342900" indent="-342900" defTabSz="457200">
              <a:lnSpc>
                <a:spcPct val="80000"/>
              </a:lnSpc>
              <a:spcBef>
                <a:spcPts val="1000"/>
              </a:spcBef>
              <a:buClr>
                <a:schemeClr val="accent1"/>
              </a:buClr>
              <a:buFont typeface="Wingdings 3" charset="2"/>
              <a:buChar char=""/>
            </a:pPr>
            <a:r>
              <a:rPr lang="en-US" b="1" dirty="0">
                <a:solidFill>
                  <a:schemeClr val="tx1">
                    <a:lumMod val="75000"/>
                    <a:lumOff val="25000"/>
                  </a:schemeClr>
                </a:solidFill>
              </a:rPr>
              <a:t>Avoids </a:t>
            </a:r>
            <a:r>
              <a:rPr lang="en-US" b="1" dirty="0" err="1">
                <a:solidFill>
                  <a:schemeClr val="tx1">
                    <a:lumMod val="75000"/>
                    <a:lumOff val="25000"/>
                  </a:schemeClr>
                </a:solidFill>
              </a:rPr>
              <a:t>Siloed</a:t>
            </a:r>
            <a:r>
              <a:rPr lang="en-US" b="1" dirty="0">
                <a:solidFill>
                  <a:schemeClr val="tx1">
                    <a:lumMod val="75000"/>
                    <a:lumOff val="25000"/>
                  </a:schemeClr>
                </a:solidFill>
              </a:rPr>
              <a:t> Program Delivery</a:t>
            </a:r>
          </a:p>
        </p:txBody>
      </p:sp>
      <p:sp>
        <p:nvSpPr>
          <p:cNvPr id="5" name="Rectangle 4"/>
          <p:cNvSpPr/>
          <p:nvPr/>
        </p:nvSpPr>
        <p:spPr>
          <a:xfrm>
            <a:off x="7250147" y="1857358"/>
            <a:ext cx="4568042" cy="4462760"/>
          </a:xfrm>
          <a:prstGeom prst="rect">
            <a:avLst/>
          </a:prstGeom>
        </p:spPr>
        <p:txBody>
          <a:bodyPr wrap="square">
            <a:spAutoFit/>
          </a:bodyPr>
          <a:lstStyle/>
          <a:p>
            <a:pPr lvl="0"/>
            <a:r>
              <a:rPr lang="en-US" sz="2000" b="1" dirty="0">
                <a:solidFill>
                  <a:schemeClr val="tx1">
                    <a:lumMod val="75000"/>
                    <a:lumOff val="25000"/>
                  </a:schemeClr>
                </a:solidFill>
              </a:rPr>
              <a:t>Recommended Elements:</a:t>
            </a:r>
            <a:r>
              <a:rPr lang="en-US" sz="2000" dirty="0">
                <a:solidFill>
                  <a:schemeClr val="tx1">
                    <a:lumMod val="75000"/>
                    <a:lumOff val="25000"/>
                  </a:schemeClr>
                </a:solidFill>
              </a:rPr>
              <a:t> </a:t>
            </a:r>
          </a:p>
          <a:p>
            <a:pPr marL="457200" lvl="0" indent="-457200">
              <a:buFont typeface="+mj-lt"/>
              <a:buAutoNum type="arabicPeriod"/>
            </a:pPr>
            <a:r>
              <a:rPr lang="en-US" dirty="0">
                <a:solidFill>
                  <a:schemeClr val="tx1">
                    <a:lumMod val="75000"/>
                    <a:lumOff val="25000"/>
                  </a:schemeClr>
                </a:solidFill>
              </a:rPr>
              <a:t>Methodology for Normalized Metered Energy Consumption</a:t>
            </a:r>
          </a:p>
          <a:p>
            <a:pPr marL="457200" lvl="0" indent="-457200">
              <a:buFont typeface="+mj-lt"/>
              <a:buAutoNum type="arabicPeriod"/>
            </a:pPr>
            <a:r>
              <a:rPr lang="en-US" dirty="0">
                <a:solidFill>
                  <a:schemeClr val="tx1">
                    <a:lumMod val="75000"/>
                    <a:lumOff val="25000"/>
                  </a:schemeClr>
                </a:solidFill>
              </a:rPr>
              <a:t>Development of </a:t>
            </a:r>
            <a:r>
              <a:rPr lang="en-US" dirty="0" err="1">
                <a:solidFill>
                  <a:schemeClr val="tx1">
                    <a:lumMod val="75000"/>
                    <a:lumOff val="25000"/>
                  </a:schemeClr>
                </a:solidFill>
              </a:rPr>
              <a:t>Workpapers</a:t>
            </a:r>
            <a:endParaRPr lang="en-US" dirty="0">
              <a:solidFill>
                <a:schemeClr val="tx1">
                  <a:lumMod val="75000"/>
                  <a:lumOff val="25000"/>
                </a:schemeClr>
              </a:solidFill>
            </a:endParaRPr>
          </a:p>
          <a:p>
            <a:pPr marL="457200" lvl="0" indent="-457200">
              <a:buFont typeface="+mj-lt"/>
              <a:buAutoNum type="arabicPeriod"/>
            </a:pPr>
            <a:r>
              <a:rPr lang="en-US" dirty="0">
                <a:solidFill>
                  <a:schemeClr val="tx1">
                    <a:lumMod val="75000"/>
                    <a:lumOff val="25000"/>
                  </a:schemeClr>
                </a:solidFill>
              </a:rPr>
              <a:t>Development of Deemed Values</a:t>
            </a:r>
          </a:p>
          <a:p>
            <a:pPr marL="457200" lvl="0" indent="-457200">
              <a:buFont typeface="+mj-lt"/>
              <a:buAutoNum type="arabicPeriod"/>
            </a:pPr>
            <a:r>
              <a:rPr lang="en-US" dirty="0">
                <a:solidFill>
                  <a:schemeClr val="tx1">
                    <a:lumMod val="75000"/>
                    <a:lumOff val="25000"/>
                  </a:schemeClr>
                </a:solidFill>
              </a:rPr>
              <a:t>Statewide Data </a:t>
            </a:r>
            <a:r>
              <a:rPr lang="en-US" dirty="0" smtClean="0">
                <a:solidFill>
                  <a:schemeClr val="tx1">
                    <a:lumMod val="75000"/>
                    <a:lumOff val="25000"/>
                  </a:schemeClr>
                </a:solidFill>
              </a:rPr>
              <a:t>Support</a:t>
            </a:r>
            <a:endParaRPr lang="en-US" u="sng" dirty="0">
              <a:solidFill>
                <a:schemeClr val="tx1">
                  <a:lumMod val="75000"/>
                  <a:lumOff val="25000"/>
                </a:schemeClr>
              </a:solidFill>
            </a:endParaRPr>
          </a:p>
          <a:p>
            <a:pPr marL="171450" lvl="0" indent="-171450">
              <a:buFont typeface="Arial" panose="020B0604020202020204" pitchFamily="34" charset="0"/>
              <a:buChar char="•"/>
            </a:pPr>
            <a:endParaRPr lang="en-US" sz="1400" u="sng" dirty="0">
              <a:solidFill>
                <a:schemeClr val="tx1">
                  <a:lumMod val="75000"/>
                  <a:lumOff val="25000"/>
                </a:schemeClr>
              </a:solidFill>
            </a:endParaRPr>
          </a:p>
          <a:p>
            <a:pPr lvl="0"/>
            <a:r>
              <a:rPr lang="en-US" sz="2000" b="1" dirty="0" smtClean="0">
                <a:solidFill>
                  <a:schemeClr val="tx1">
                    <a:lumMod val="75000"/>
                    <a:lumOff val="25000"/>
                  </a:schemeClr>
                </a:solidFill>
              </a:rPr>
              <a:t>Supported by Decision:</a:t>
            </a:r>
            <a:r>
              <a:rPr lang="en-US" sz="2000" dirty="0" smtClean="0">
                <a:solidFill>
                  <a:schemeClr val="tx1">
                    <a:lumMod val="75000"/>
                    <a:lumOff val="25000"/>
                  </a:schemeClr>
                </a:solidFill>
              </a:rPr>
              <a:t> </a:t>
            </a:r>
            <a:endParaRPr lang="en-US" sz="2000" dirty="0">
              <a:solidFill>
                <a:schemeClr val="tx1">
                  <a:lumMod val="75000"/>
                  <a:lumOff val="25000"/>
                </a:schemeClr>
              </a:solidFill>
            </a:endParaRPr>
          </a:p>
          <a:p>
            <a:r>
              <a:rPr lang="en-US" sz="2000" dirty="0">
                <a:solidFill>
                  <a:schemeClr val="tx1">
                    <a:lumMod val="75000"/>
                    <a:lumOff val="25000"/>
                  </a:schemeClr>
                </a:solidFill>
              </a:rPr>
              <a:t>It is appropriate to pilot the use of a statewide approach on some downstream programs to </a:t>
            </a:r>
            <a:r>
              <a:rPr lang="en-US" sz="2000" b="1" dirty="0">
                <a:solidFill>
                  <a:schemeClr val="tx1">
                    <a:lumMod val="75000"/>
                    <a:lumOff val="25000"/>
                  </a:schemeClr>
                </a:solidFill>
              </a:rPr>
              <a:t>test the use of common elements even with regional or local variations</a:t>
            </a:r>
            <a:r>
              <a:rPr lang="en-US" sz="2000" dirty="0" smtClean="0">
                <a:solidFill>
                  <a:schemeClr val="tx1">
                    <a:lumMod val="75000"/>
                    <a:lumOff val="25000"/>
                  </a:schemeClr>
                </a:solidFill>
              </a:rPr>
              <a:t>. </a:t>
            </a:r>
          </a:p>
          <a:p>
            <a:r>
              <a:rPr lang="en-US" sz="2000" dirty="0" smtClean="0">
                <a:solidFill>
                  <a:schemeClr val="tx1">
                    <a:lumMod val="75000"/>
                    <a:lumOff val="25000"/>
                  </a:schemeClr>
                </a:solidFill>
              </a:rPr>
              <a:t>(</a:t>
            </a:r>
            <a:r>
              <a:rPr lang="en-US" sz="2000" dirty="0">
                <a:solidFill>
                  <a:schemeClr val="tx1">
                    <a:lumMod val="75000"/>
                    <a:lumOff val="25000"/>
                  </a:schemeClr>
                </a:solidFill>
              </a:rPr>
              <a:t>D.16-08-019 </a:t>
            </a:r>
            <a:r>
              <a:rPr lang="en-US" sz="2000" dirty="0" smtClean="0">
                <a:solidFill>
                  <a:schemeClr val="tx1">
                    <a:lumMod val="75000"/>
                    <a:lumOff val="25000"/>
                  </a:schemeClr>
                </a:solidFill>
              </a:rPr>
              <a:t>Conclusion of Law 52)</a:t>
            </a:r>
          </a:p>
          <a:p>
            <a:endParaRPr lang="en-US" sz="2000" dirty="0">
              <a:solidFill>
                <a:schemeClr val="tx1">
                  <a:lumMod val="75000"/>
                  <a:lumOff val="25000"/>
                </a:schemeClr>
              </a:solidFill>
            </a:endParaRPr>
          </a:p>
        </p:txBody>
      </p:sp>
      <p:sp>
        <p:nvSpPr>
          <p:cNvPr id="6" name="Title 5"/>
          <p:cNvSpPr>
            <a:spLocks noGrp="1"/>
          </p:cNvSpPr>
          <p:nvPr>
            <p:ph type="title"/>
          </p:nvPr>
        </p:nvSpPr>
        <p:spPr>
          <a:xfrm>
            <a:off x="884382" y="0"/>
            <a:ext cx="10485233" cy="1457863"/>
          </a:xfrm>
        </p:spPr>
        <p:txBody>
          <a:bodyPr>
            <a:normAutofit/>
          </a:bodyPr>
          <a:lstStyle/>
          <a:p>
            <a:pPr algn="ctr"/>
            <a:r>
              <a:rPr lang="en-US" sz="3600" dirty="0" smtClean="0"/>
              <a:t>Statewide Downstream Pilot Proposal: </a:t>
            </a:r>
            <a:r>
              <a:rPr lang="en-US" dirty="0"/>
              <a:t/>
            </a:r>
            <a:br>
              <a:rPr lang="en-US" dirty="0"/>
            </a:br>
            <a:r>
              <a:rPr lang="en-US" sz="3600" dirty="0" smtClean="0"/>
              <a:t>Four Elements</a:t>
            </a:r>
            <a:endParaRPr lang="en-US" sz="3600" dirty="0"/>
          </a:p>
        </p:txBody>
      </p:sp>
    </p:spTree>
    <p:extLst>
      <p:ext uri="{BB962C8B-B14F-4D97-AF65-F5344CB8AC3E}">
        <p14:creationId xmlns:p14="http://schemas.microsoft.com/office/powerpoint/2010/main" val="399219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8515" y="1457863"/>
            <a:ext cx="9120146" cy="4254321"/>
          </a:xfrm>
        </p:spPr>
        <p:txBody>
          <a:bodyPr>
            <a:normAutofit lnSpcReduction="10000"/>
          </a:bodyPr>
          <a:lstStyle/>
          <a:p>
            <a:pPr marL="0" indent="0">
              <a:buNone/>
            </a:pPr>
            <a:r>
              <a:rPr lang="en-US" sz="2400" dirty="0"/>
              <a:t>While it is true that </a:t>
            </a:r>
            <a:r>
              <a:rPr lang="en-US" sz="2400" b="1" dirty="0"/>
              <a:t>many downstream programs must vary due to the diversity of customers and end uses</a:t>
            </a:r>
            <a:r>
              <a:rPr lang="en-US" sz="2400" dirty="0"/>
              <a:t>, it is not clear that that necessarily means that all program designs and approaches downstream must be different. For example, even in the industrial sector, where custom projects vary perhaps the most among any sector because of the diversity of processes involved, it could still be desirable to have a </a:t>
            </a:r>
            <a:r>
              <a:rPr lang="en-US" sz="2400" b="1" dirty="0"/>
              <a:t>consistent set of program rules, documentation requirements, savings measurement requirements, etc.</a:t>
            </a:r>
            <a:r>
              <a:rPr lang="en-US" sz="2400" dirty="0"/>
              <a:t> regardless of the area of the state in which the program is operating. </a:t>
            </a:r>
          </a:p>
          <a:p>
            <a:pPr marL="0" indent="0">
              <a:buNone/>
            </a:pPr>
            <a:r>
              <a:rPr lang="en-US" sz="2400" dirty="0" smtClean="0"/>
              <a:t>(D.16-08-019 Page 59)</a:t>
            </a:r>
            <a:endParaRPr lang="en-US" sz="2400" dirty="0"/>
          </a:p>
        </p:txBody>
      </p:sp>
      <p:sp>
        <p:nvSpPr>
          <p:cNvPr id="4" name="Title 5"/>
          <p:cNvSpPr txBox="1">
            <a:spLocks/>
          </p:cNvSpPr>
          <p:nvPr/>
        </p:nvSpPr>
        <p:spPr>
          <a:xfrm>
            <a:off x="884382" y="0"/>
            <a:ext cx="10485233" cy="14578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Statewide Downstream Pilot Proposal: </a:t>
            </a:r>
            <a:br>
              <a:rPr lang="en-US" dirty="0" smtClean="0"/>
            </a:br>
            <a:r>
              <a:rPr lang="en-US" dirty="0" smtClean="0"/>
              <a:t>Four Elements</a:t>
            </a:r>
            <a:endParaRPr lang="en-US" dirty="0"/>
          </a:p>
        </p:txBody>
      </p:sp>
    </p:spTree>
    <p:extLst>
      <p:ext uri="{BB962C8B-B14F-4D97-AF65-F5344CB8AC3E}">
        <p14:creationId xmlns:p14="http://schemas.microsoft.com/office/powerpoint/2010/main" val="4117048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387</TotalTime>
  <Words>1171</Words>
  <Application>Microsoft Macintosh PowerPoint</Application>
  <PresentationFormat>Widescreen</PresentationFormat>
  <Paragraphs>137</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Statewide Downstream Pilots Follow-up Discussion</vt:lpstr>
      <vt:lpstr>Agenda</vt:lpstr>
      <vt:lpstr>PowerPoint Presentation</vt:lpstr>
      <vt:lpstr>Statewide Downstream Pilot Proposal:  Indoor Agriculture Program</vt:lpstr>
      <vt:lpstr>Statewide Downstream Pilot Proposal:  Water/Wastewater Pumping  Program</vt:lpstr>
      <vt:lpstr>Statewide Downstream Pilot Proposal: Career &amp; Workforce Readiness Program</vt:lpstr>
      <vt:lpstr>PowerPoint Presentation</vt:lpstr>
      <vt:lpstr>Statewide Downstream Pilot Proposal:  Four Elements</vt:lpstr>
      <vt:lpstr>PowerPoint Presentation</vt:lpstr>
      <vt:lpstr>Questions?</vt:lpstr>
    </vt:vector>
  </TitlesOfParts>
  <Company>SCE</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Evans</dc:creator>
  <cp:lastModifiedBy>Whitney Pope</cp:lastModifiedBy>
  <cp:revision>28</cp:revision>
  <dcterms:created xsi:type="dcterms:W3CDTF">2016-09-19T19:20:21Z</dcterms:created>
  <dcterms:modified xsi:type="dcterms:W3CDTF">2016-10-14T18:14:02Z</dcterms:modified>
</cp:coreProperties>
</file>