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4"/>
  </p:sldMasterIdLst>
  <p:notesMasterIdLst>
    <p:notesMasterId r:id="rId48"/>
  </p:notesMasterIdLst>
  <p:sldIdLst>
    <p:sldId id="422" r:id="rId5"/>
    <p:sldId id="431" r:id="rId6"/>
    <p:sldId id="471" r:id="rId7"/>
    <p:sldId id="430" r:id="rId8"/>
    <p:sldId id="434" r:id="rId9"/>
    <p:sldId id="429" r:id="rId10"/>
    <p:sldId id="428" r:id="rId11"/>
    <p:sldId id="432" r:id="rId12"/>
    <p:sldId id="437" r:id="rId13"/>
    <p:sldId id="446" r:id="rId14"/>
    <p:sldId id="438" r:id="rId15"/>
    <p:sldId id="442" r:id="rId16"/>
    <p:sldId id="440" r:id="rId17"/>
    <p:sldId id="444" r:id="rId18"/>
    <p:sldId id="443" r:id="rId19"/>
    <p:sldId id="441" r:id="rId20"/>
    <p:sldId id="445" r:id="rId21"/>
    <p:sldId id="447" r:id="rId22"/>
    <p:sldId id="448" r:id="rId23"/>
    <p:sldId id="449" r:id="rId24"/>
    <p:sldId id="450" r:id="rId25"/>
    <p:sldId id="451" r:id="rId26"/>
    <p:sldId id="452" r:id="rId27"/>
    <p:sldId id="453" r:id="rId28"/>
    <p:sldId id="454" r:id="rId29"/>
    <p:sldId id="461" r:id="rId30"/>
    <p:sldId id="469" r:id="rId31"/>
    <p:sldId id="455" r:id="rId32"/>
    <p:sldId id="460" r:id="rId33"/>
    <p:sldId id="456" r:id="rId34"/>
    <p:sldId id="457" r:id="rId35"/>
    <p:sldId id="458" r:id="rId36"/>
    <p:sldId id="459" r:id="rId37"/>
    <p:sldId id="435" r:id="rId38"/>
    <p:sldId id="436" r:id="rId39"/>
    <p:sldId id="462" r:id="rId40"/>
    <p:sldId id="464" r:id="rId41"/>
    <p:sldId id="463" r:id="rId42"/>
    <p:sldId id="466" r:id="rId43"/>
    <p:sldId id="467" r:id="rId44"/>
    <p:sldId id="468" r:id="rId45"/>
    <p:sldId id="472" r:id="rId46"/>
    <p:sldId id="419"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856322CF-C343-4651-B3AF-6C80FB2EAE1D}">
          <p14:sldIdLst>
            <p14:sldId id="422"/>
            <p14:sldId id="431"/>
            <p14:sldId id="471"/>
            <p14:sldId id="430"/>
            <p14:sldId id="434"/>
            <p14:sldId id="429"/>
            <p14:sldId id="428"/>
            <p14:sldId id="432"/>
            <p14:sldId id="437"/>
            <p14:sldId id="446"/>
            <p14:sldId id="438"/>
            <p14:sldId id="442"/>
            <p14:sldId id="440"/>
            <p14:sldId id="444"/>
            <p14:sldId id="443"/>
            <p14:sldId id="441"/>
            <p14:sldId id="445"/>
            <p14:sldId id="447"/>
            <p14:sldId id="448"/>
            <p14:sldId id="449"/>
            <p14:sldId id="450"/>
            <p14:sldId id="451"/>
            <p14:sldId id="452"/>
            <p14:sldId id="453"/>
            <p14:sldId id="454"/>
            <p14:sldId id="461"/>
            <p14:sldId id="469"/>
            <p14:sldId id="455"/>
            <p14:sldId id="460"/>
            <p14:sldId id="456"/>
            <p14:sldId id="457"/>
            <p14:sldId id="458"/>
            <p14:sldId id="459"/>
            <p14:sldId id="435"/>
            <p14:sldId id="436"/>
            <p14:sldId id="462"/>
            <p14:sldId id="464"/>
            <p14:sldId id="463"/>
            <p14:sldId id="466"/>
            <p14:sldId id="467"/>
            <p14:sldId id="468"/>
            <p14:sldId id="472"/>
            <p14:sldId id="41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4165"/>
    <a:srgbClr val="5D92C3"/>
    <a:srgbClr val="738639"/>
    <a:srgbClr val="595959"/>
    <a:srgbClr val="FFFFCC"/>
    <a:srgbClr val="60351D"/>
    <a:srgbClr val="5B5617"/>
    <a:srgbClr val="B2541A"/>
    <a:srgbClr val="002E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728" autoAdjust="0"/>
  </p:normalViewPr>
  <p:slideViewPr>
    <p:cSldViewPr>
      <p:cViewPr varScale="1">
        <p:scale>
          <a:sx n="103" d="100"/>
          <a:sy n="103" d="100"/>
        </p:scale>
        <p:origin x="-144" y="-96"/>
      </p:cViewPr>
      <p:guideLst>
        <p:guide orient="horz" pos="2160"/>
        <p:guide pos="2880"/>
      </p:guideLst>
    </p:cSldViewPr>
  </p:slideViewPr>
  <p:outlineViewPr>
    <p:cViewPr>
      <p:scale>
        <a:sx n="33" d="100"/>
        <a:sy n="33" d="100"/>
      </p:scale>
      <p:origin x="0" y="531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C3250A7-7CB1-44B5-8C26-935D839BC8BE}" type="slidenum">
              <a:rPr lang="en-US"/>
              <a:pPr/>
              <a:t>‹#›</a:t>
            </a:fld>
            <a:endParaRPr lang="en-US"/>
          </a:p>
        </p:txBody>
      </p:sp>
    </p:spTree>
    <p:extLst>
      <p:ext uri="{BB962C8B-B14F-4D97-AF65-F5344CB8AC3E}">
        <p14:creationId xmlns:p14="http://schemas.microsoft.com/office/powerpoint/2010/main" val="23719724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hyperlink" Target="http://www.linkedin.com/company/trc-companies-inc" TargetMode="External"/><Relationship Id="rId13"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hyperlink" Target="http://www.youtube.com/user/trccompanies" TargetMode="Externa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hyperlink" Target="http://twitter.com/" TargetMode="External"/><Relationship Id="rId11" Type="http://schemas.openxmlformats.org/officeDocument/2006/relationships/image" Target="../media/image8.png"/><Relationship Id="rId5" Type="http://schemas.openxmlformats.org/officeDocument/2006/relationships/image" Target="../media/image5.jpeg"/><Relationship Id="rId10" Type="http://schemas.openxmlformats.org/officeDocument/2006/relationships/hyperlink" Target="http://blog.trcsolutions.com/" TargetMode="External"/><Relationship Id="rId4" Type="http://schemas.openxmlformats.org/officeDocument/2006/relationships/image" Target="../media/image4.jpe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userDrawn="1"/>
        </p:nvPicPr>
        <p:blipFill rotWithShape="1">
          <a:blip r:embed="rId3" cstate="print">
            <a:extLst>
              <a:ext uri="{28A0092B-C50C-407E-A947-70E740481C1C}">
                <a14:useLocalDpi xmlns:a14="http://schemas.microsoft.com/office/drawing/2010/main" val="0"/>
              </a:ext>
            </a:extLst>
          </a:blip>
          <a:srcRect l="214" t="8203" r="19221" b="7762"/>
          <a:stretch/>
        </p:blipFill>
        <p:spPr bwMode="auto">
          <a:xfrm>
            <a:off x="3189208" y="2139950"/>
            <a:ext cx="2674144" cy="1782763"/>
          </a:xfrm>
          <a:prstGeom prst="rect">
            <a:avLst/>
          </a:prstGeom>
          <a:noFill/>
          <a:ln w="127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userDrawn="1"/>
        </p:nvPicPr>
        <p:blipFill rotWithShape="1">
          <a:blip r:embed="rId4" cstate="print">
            <a:extLst>
              <a:ext uri="{28A0092B-C50C-407E-A947-70E740481C1C}">
                <a14:useLocalDpi xmlns:a14="http://schemas.microsoft.com/office/drawing/2010/main" val="0"/>
              </a:ext>
            </a:extLst>
          </a:blip>
          <a:srcRect l="10886" t="28031" r="4222" b="15137"/>
          <a:stretch/>
        </p:blipFill>
        <p:spPr bwMode="auto">
          <a:xfrm>
            <a:off x="6031468" y="2139950"/>
            <a:ext cx="2895600" cy="1773238"/>
          </a:xfrm>
          <a:prstGeom prst="rect">
            <a:avLst/>
          </a:prstGeom>
          <a:noFill/>
          <a:ln w="127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userDrawn="1"/>
        </p:nvPicPr>
        <p:blipFill rotWithShape="1">
          <a:blip r:embed="rId5" cstate="print">
            <a:extLst>
              <a:ext uri="{28A0092B-C50C-407E-A947-70E740481C1C}">
                <a14:useLocalDpi xmlns:a14="http://schemas.microsoft.com/office/drawing/2010/main" val="0"/>
              </a:ext>
            </a:extLst>
          </a:blip>
          <a:srcRect l="6836" t="8739" r="603" b="13163"/>
          <a:stretch/>
        </p:blipFill>
        <p:spPr bwMode="auto">
          <a:xfrm>
            <a:off x="258765" y="2136775"/>
            <a:ext cx="2807207"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293895" y="6459068"/>
            <a:ext cx="152400" cy="152400"/>
          </a:xfrm>
          <a:prstGeom prst="rect">
            <a:avLst/>
          </a:prstGeom>
        </p:spPr>
      </p:pic>
      <p:pic>
        <p:nvPicPr>
          <p:cNvPr id="13" name="Picture 12" descr="C:\High Quality Images\Artworks (Vectors)\Web Buttons &amp; Graphics\Social Media Icons\16x16 Icons\linkedin.png">
            <a:hlinkClick r:id="rId8"/>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34400" y="6459068"/>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0"/>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53196" y="6459068"/>
            <a:ext cx="152400" cy="152400"/>
          </a:xfrm>
          <a:prstGeom prst="rect">
            <a:avLst/>
          </a:prstGeom>
        </p:spPr>
      </p:pic>
      <p:pic>
        <p:nvPicPr>
          <p:cNvPr id="20" name="Picture 19">
            <a:hlinkClick r:id="rId12"/>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763000" y="6459068"/>
            <a:ext cx="152400" cy="152400"/>
          </a:xfrm>
          <a:prstGeom prst="rect">
            <a:avLst/>
          </a:prstGeom>
        </p:spPr>
      </p:pic>
    </p:spTree>
    <p:extLst>
      <p:ext uri="{BB962C8B-B14F-4D97-AF65-F5344CB8AC3E}">
        <p14:creationId xmlns:p14="http://schemas.microsoft.com/office/powerpoint/2010/main" val="3868181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08275" y="1600200"/>
            <a:ext cx="61245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defTabSz="914400" fontAlgn="auto">
              <a:spcBef>
                <a:spcPts val="0"/>
              </a:spcBef>
              <a:spcAft>
                <a:spcPts val="0"/>
              </a:spcAft>
              <a:defRPr>
                <a:ea typeface="+mn-ea"/>
              </a:defRPr>
            </a:lvl1pPr>
          </a:lstStyle>
          <a:p>
            <a:pPr>
              <a:defRPr/>
            </a:pPr>
            <a:fld id="{262A20E6-ACDA-49E7-8AFA-04AFEAA99C09}" type="slidenum">
              <a:rPr lang="en-US"/>
              <a:pPr>
                <a:defRPr/>
              </a:pPr>
              <a:t>‹#›</a:t>
            </a:fld>
            <a:endParaRPr lang="en-US" dirty="0"/>
          </a:p>
        </p:txBody>
      </p:sp>
      <p:sp>
        <p:nvSpPr>
          <p:cNvPr id="9" name="Text Placeholder 8"/>
          <p:cNvSpPr>
            <a:spLocks noGrp="1"/>
          </p:cNvSpPr>
          <p:nvPr>
            <p:ph type="body" sz="quarter" idx="11" hasCustomPrompt="1"/>
          </p:nvPr>
        </p:nvSpPr>
        <p:spPr>
          <a:xfrm>
            <a:off x="2708275" y="2133600"/>
            <a:ext cx="4911725" cy="685800"/>
          </a:xfrm>
          <a:prstGeom prst="rect">
            <a:avLst/>
          </a:prstGeom>
        </p:spPr>
        <p:txBody>
          <a:bodyPr/>
          <a:lstStyle>
            <a:lvl1pPr marL="0" indent="0">
              <a:buFontTx/>
              <a:buNone/>
              <a:defRPr sz="2000" baseline="0">
                <a:latin typeface="Arial" pitchFamily="34" charset="0"/>
              </a:defRPr>
            </a:lvl1pPr>
            <a:lvl2pPr marL="457200" indent="0">
              <a:buNone/>
              <a:defRPr sz="2400"/>
            </a:lvl2pPr>
            <a:lvl3pPr marL="914400" indent="0">
              <a:buNone/>
              <a:defRPr sz="2000"/>
            </a:lvl3pPr>
            <a:lvl4pPr marL="1371600" indent="0">
              <a:buNone/>
              <a:defRPr sz="1800"/>
            </a:lvl4pPr>
            <a:lvl5pPr marL="1828800" indent="0">
              <a:buNone/>
              <a:defRPr sz="1400" baseline="0"/>
            </a:lvl5pPr>
          </a:lstStyle>
          <a:p>
            <a:pPr lvl="0"/>
            <a:r>
              <a:rPr lang="en-US" dirty="0" smtClean="0"/>
              <a:t>Second level</a:t>
            </a:r>
          </a:p>
        </p:txBody>
      </p:sp>
      <p:cxnSp>
        <p:nvCxnSpPr>
          <p:cNvPr id="5" name="Straight Connector 4"/>
          <p:cNvCxnSpPr/>
          <p:nvPr userDrawn="1"/>
        </p:nvCxnSpPr>
        <p:spPr>
          <a:xfrm>
            <a:off x="-1" y="1295400"/>
            <a:ext cx="9144001" cy="0"/>
          </a:xfrm>
          <a:prstGeom prst="line">
            <a:avLst/>
          </a:prstGeom>
          <a:ln w="2222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67497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TextBox 2"/>
          <p:cNvSpPr txBox="1">
            <a:spLocks noChangeArrowheads="1"/>
          </p:cNvSpPr>
          <p:nvPr userDrawn="1"/>
        </p:nvSpPr>
        <p:spPr bwMode="auto">
          <a:xfrm>
            <a:off x="3690938" y="2222500"/>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000" dirty="0">
                <a:solidFill>
                  <a:prstClr val="black"/>
                </a:solidFill>
                <a:latin typeface="Helvetica Condensed" pitchFamily="34" charset="0"/>
                <a:cs typeface="Arial" charset="0"/>
              </a:rPr>
              <a:t>Questions?</a:t>
            </a:r>
          </a:p>
        </p:txBody>
      </p:sp>
      <p:cxnSp>
        <p:nvCxnSpPr>
          <p:cNvPr id="8" name="Straight Connector 7"/>
          <p:cNvCxnSpPr/>
          <p:nvPr userDrawn="1"/>
        </p:nvCxnSpPr>
        <p:spPr>
          <a:xfrm>
            <a:off x="3810000" y="2930525"/>
            <a:ext cx="4876800" cy="0"/>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8438" y="2568575"/>
            <a:ext cx="3535362"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35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DB8F62EA-9DE8-49C8-BF5D-0DDDDEB2F48A}" type="slidenum">
              <a:rPr lang="en-US"/>
              <a:pPr>
                <a:defRPr/>
              </a:pPr>
              <a:t>‹#›</a:t>
            </a:fld>
            <a:endParaRPr lang="en-US" dirty="0"/>
          </a:p>
        </p:txBody>
      </p:sp>
      <p:sp>
        <p:nvSpPr>
          <p:cNvPr id="8" name="Title 1"/>
          <p:cNvSpPr>
            <a:spLocks noGrp="1"/>
          </p:cNvSpPr>
          <p:nvPr>
            <p:ph type="title"/>
          </p:nvPr>
        </p:nvSpPr>
        <p:spPr>
          <a:xfrm>
            <a:off x="419099" y="774700"/>
            <a:ext cx="8229600" cy="520700"/>
          </a:xfrm>
          <a:prstGeom prst="rect">
            <a:avLst/>
          </a:prstGeom>
        </p:spPr>
        <p:txBody>
          <a:bodyPr/>
          <a:lstStyle>
            <a:lvl1pPr>
              <a:defRPr sz="2500" baseline="0">
                <a:solidFill>
                  <a:srgbClr val="00557E"/>
                </a:solidFill>
                <a:latin typeface="Arial" pitchFamily="34" charset="0"/>
              </a:defRPr>
            </a:lvl1pPr>
          </a:lstStyle>
          <a:p>
            <a:r>
              <a:rPr lang="en-US" smtClean="0"/>
              <a:t>Click to edit Master title style</a:t>
            </a:r>
            <a:endParaRPr lang="en-US" dirty="0"/>
          </a:p>
        </p:txBody>
      </p:sp>
      <p:cxnSp>
        <p:nvCxnSpPr>
          <p:cNvPr id="9" name="Straight Connector 8"/>
          <p:cNvCxnSpPr/>
          <p:nvPr userDrawn="1"/>
        </p:nvCxnSpPr>
        <p:spPr>
          <a:xfrm>
            <a:off x="-1" y="1295400"/>
            <a:ext cx="9144001" cy="0"/>
          </a:xfrm>
          <a:prstGeom prst="line">
            <a:avLst/>
          </a:prstGeom>
          <a:ln w="2222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7985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ergyl Sect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323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rastructure Sect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7521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6356350"/>
            <a:ext cx="2133600" cy="365125"/>
          </a:xfrm>
        </p:spPr>
        <p:txBody>
          <a:bodyPr/>
          <a:lstStyle>
            <a:lvl1pPr defTabSz="914400" fontAlgn="auto">
              <a:spcBef>
                <a:spcPts val="0"/>
              </a:spcBef>
              <a:spcAft>
                <a:spcPts val="0"/>
              </a:spcAft>
              <a:defRPr>
                <a:ea typeface="+mn-ea"/>
              </a:defRPr>
            </a:lvl1pPr>
          </a:lstStyle>
          <a:p>
            <a:fld id="{693EB5D2-2F45-478C-9795-463F38ACA346}" type="slidenum">
              <a:rPr lang="en-US" smtClean="0"/>
              <a:pPr/>
              <a:t>‹#›</a:t>
            </a:fld>
            <a:endParaRPr lang="en-US"/>
          </a:p>
        </p:txBody>
      </p:sp>
      <p:sp>
        <p:nvSpPr>
          <p:cNvPr id="7" name="Title 1"/>
          <p:cNvSpPr>
            <a:spLocks noGrp="1"/>
          </p:cNvSpPr>
          <p:nvPr>
            <p:ph type="title"/>
          </p:nvPr>
        </p:nvSpPr>
        <p:spPr>
          <a:xfrm>
            <a:off x="457200" y="685800"/>
            <a:ext cx="7121525" cy="520700"/>
          </a:xfrm>
          <a:prstGeom prst="rect">
            <a:avLst/>
          </a:prstGeom>
        </p:spPr>
        <p:txBody>
          <a:bodyPr/>
          <a:lstStyle>
            <a:lvl1pPr>
              <a:defRPr sz="3200" baseline="0">
                <a:solidFill>
                  <a:srgbClr val="004165"/>
                </a:solidFill>
                <a:latin typeface="Gill Sans MT" panose="020B0502020104020203" pitchFamily="34" charset="0"/>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600200"/>
            <a:ext cx="8229600" cy="4525963"/>
          </a:xfrm>
          <a:prstGeom prst="rect">
            <a:avLst/>
          </a:prstGeom>
        </p:spPr>
        <p:txBody>
          <a:bodyPr/>
          <a:lstStyle>
            <a:lvl1pPr>
              <a:defRPr sz="2800">
                <a:solidFill>
                  <a:schemeClr val="accent1"/>
                </a:solidFill>
                <a:latin typeface="+mj-lt"/>
                <a:cs typeface="Arial" pitchFamily="34" charset="0"/>
              </a:defRPr>
            </a:lvl1pPr>
            <a:lvl2pPr>
              <a:defRPr sz="2400">
                <a:solidFill>
                  <a:srgbClr val="4F4F4F"/>
                </a:solidFill>
                <a:latin typeface="+mj-lt"/>
                <a:cs typeface="Arial" pitchFamily="34" charset="0"/>
              </a:defRPr>
            </a:lvl2pPr>
            <a:lvl3pPr>
              <a:defRPr sz="2200" baseline="0">
                <a:solidFill>
                  <a:srgbClr val="4F4F4F"/>
                </a:solidFill>
                <a:latin typeface="+mj-lt"/>
                <a:cs typeface="Arial" pitchFamily="34" charset="0"/>
              </a:defRPr>
            </a:lvl3pPr>
            <a:lvl4pPr>
              <a:defRPr sz="1800" baseline="0">
                <a:solidFill>
                  <a:srgbClr val="4F4F4F"/>
                </a:solidFill>
                <a:latin typeface="+mj-lt"/>
                <a:cs typeface="Arial" pitchFamily="34" charset="0"/>
              </a:defRPr>
            </a:lvl4pPr>
            <a:lvl5pPr>
              <a:defRPr sz="1600" baseline="0">
                <a:solidFill>
                  <a:srgbClr val="4F4F4F"/>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630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5D92C3"/>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5D92C3"/>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fld id="{AF08E28F-005D-46C9-82AC-E5F9623EFEE7}" type="slidenum">
              <a:rPr lang="en-US" smtClean="0"/>
              <a:pPr/>
              <a:t>‹#›</a:t>
            </a:fld>
            <a:endParaRPr lang="en-US"/>
          </a:p>
        </p:txBody>
      </p:sp>
      <p:cxnSp>
        <p:nvCxnSpPr>
          <p:cNvPr id="9" name="Straight Connector 8"/>
          <p:cNvCxnSpPr/>
          <p:nvPr/>
        </p:nvCxnSpPr>
        <p:spPr>
          <a:xfrm>
            <a:off x="-1" y="1295400"/>
            <a:ext cx="9144001" cy="0"/>
          </a:xfrm>
          <a:prstGeom prst="line">
            <a:avLst/>
          </a:prstGeom>
          <a:ln w="2222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457200" y="685800"/>
            <a:ext cx="7121525" cy="520700"/>
          </a:xfrm>
          <a:prstGeom prst="rect">
            <a:avLst/>
          </a:prstGeom>
        </p:spPr>
        <p:txBody>
          <a:bodyPr/>
          <a:lstStyle>
            <a:lvl1pPr>
              <a:defRPr sz="3200" baseline="0">
                <a:solidFill>
                  <a:srgbClr val="004165"/>
                </a:solidFill>
                <a:latin typeface="Gill Sans MT" panose="020B0502020104020203"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10151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underlin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296D35B4-D7AE-4D85-A57B-B2B020E7A9A7}" type="slidenum">
              <a:rPr lang="en-US"/>
              <a:pPr>
                <a:defRPr/>
              </a:pPr>
              <a:t>‹#›</a:t>
            </a:fld>
            <a:endParaRPr lang="en-US" dirty="0"/>
          </a:p>
        </p:txBody>
      </p:sp>
      <p:cxnSp>
        <p:nvCxnSpPr>
          <p:cNvPr id="5" name="Straight Connector 4"/>
          <p:cNvCxnSpPr/>
          <p:nvPr userDrawn="1"/>
        </p:nvCxnSpPr>
        <p:spPr>
          <a:xfrm>
            <a:off x="-1" y="1295400"/>
            <a:ext cx="9144001" cy="0"/>
          </a:xfrm>
          <a:prstGeom prst="line">
            <a:avLst/>
          </a:prstGeom>
          <a:ln w="22225">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1475" y="622301"/>
            <a:ext cx="7121525" cy="673100"/>
          </a:xfrm>
          <a:prstGeom prst="rect">
            <a:avLst/>
          </a:prstGeom>
        </p:spPr>
        <p:txBody>
          <a:bodyPr/>
          <a:lstStyle>
            <a:lvl1pPr>
              <a:defRPr sz="2800" baseline="0">
                <a:solidFill>
                  <a:srgbClr val="00557E"/>
                </a:solidFill>
                <a:latin typeface="+mn-lt"/>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608667"/>
            <a:ext cx="4343400" cy="4525962"/>
          </a:xfrm>
          <a:prstGeom prst="rect">
            <a:avLst/>
          </a:prstGeom>
        </p:spPr>
        <p:txBody>
          <a:bodyPr/>
          <a:lstStyle>
            <a:lvl1pPr>
              <a:defRPr sz="2800">
                <a:solidFill>
                  <a:srgbClr val="4F4F4F"/>
                </a:solidFill>
                <a:latin typeface="Arial Narrow" pitchFamily="34" charset="0"/>
                <a:cs typeface="Arial" pitchFamily="34" charset="0"/>
              </a:defRPr>
            </a:lvl1pPr>
            <a:lvl2pPr>
              <a:defRPr sz="2400">
                <a:solidFill>
                  <a:srgbClr val="4F4F4F"/>
                </a:solidFill>
                <a:latin typeface="Arial Narrow" pitchFamily="34" charset="0"/>
                <a:cs typeface="Arial" pitchFamily="34" charset="0"/>
              </a:defRPr>
            </a:lvl2pPr>
            <a:lvl3pPr>
              <a:defRPr sz="2200" baseline="0">
                <a:solidFill>
                  <a:srgbClr val="4F4F4F"/>
                </a:solidFill>
                <a:latin typeface="Arial Narrow" pitchFamily="34" charset="0"/>
                <a:cs typeface="Arial" pitchFamily="34" charset="0"/>
              </a:defRPr>
            </a:lvl3pPr>
            <a:lvl4pPr>
              <a:defRPr sz="1800" baseline="0">
                <a:solidFill>
                  <a:srgbClr val="4F4F4F"/>
                </a:solidFill>
                <a:latin typeface="Arial Narrow" pitchFamily="34" charset="0"/>
                <a:cs typeface="Arial" pitchFamily="34" charset="0"/>
              </a:defRPr>
            </a:lvl4pPr>
            <a:lvl5pPr>
              <a:defRPr sz="1600" baseline="0">
                <a:solidFill>
                  <a:srgbClr val="4F4F4F"/>
                </a:solidFill>
                <a:latin typeface="Arial Narrow"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txBox="1">
            <a:spLocks/>
          </p:cNvSpPr>
          <p:nvPr userDrawn="1"/>
        </p:nvSpPr>
        <p:spPr>
          <a:xfrm>
            <a:off x="3276600" y="649287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914400" rtl="0" fontAlgn="auto">
              <a:spcBef>
                <a:spcPts val="0"/>
              </a:spcBef>
              <a:spcAft>
                <a:spcPts val="0"/>
              </a:spcAft>
              <a:defRPr sz="1200" kern="1200">
                <a:solidFill>
                  <a:srgbClr val="898989"/>
                </a:solidFill>
                <a:latin typeface="Calibri" pitchFamily="20"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endParaRPr lang="en-US" dirty="0"/>
          </a:p>
        </p:txBody>
      </p:sp>
      <p:sp>
        <p:nvSpPr>
          <p:cNvPr id="9" name="Content Placeholder 2"/>
          <p:cNvSpPr>
            <a:spLocks noGrp="1"/>
          </p:cNvSpPr>
          <p:nvPr>
            <p:ph idx="13" hasCustomPrompt="1"/>
          </p:nvPr>
        </p:nvSpPr>
        <p:spPr>
          <a:xfrm>
            <a:off x="4572000" y="1608667"/>
            <a:ext cx="4343400" cy="4525963"/>
          </a:xfrm>
          <a:prstGeom prst="rect">
            <a:avLst/>
          </a:prstGeom>
        </p:spPr>
        <p:txBody>
          <a:bodyPr/>
          <a:lstStyle>
            <a:lvl1pPr>
              <a:defRPr sz="2800">
                <a:solidFill>
                  <a:srgbClr val="4F4F4F"/>
                </a:solidFill>
                <a:latin typeface="Arial Narrow" pitchFamily="34" charset="0"/>
                <a:cs typeface="Arial" pitchFamily="34" charset="0"/>
              </a:defRPr>
            </a:lvl1pPr>
            <a:lvl2pPr>
              <a:defRPr sz="2400">
                <a:solidFill>
                  <a:srgbClr val="4F4F4F"/>
                </a:solidFill>
                <a:latin typeface="Arial Narrow" pitchFamily="34" charset="0"/>
                <a:cs typeface="Arial" pitchFamily="34" charset="0"/>
              </a:defRPr>
            </a:lvl2pPr>
            <a:lvl3pPr>
              <a:defRPr sz="2200" baseline="0">
                <a:solidFill>
                  <a:srgbClr val="4F4F4F"/>
                </a:solidFill>
                <a:latin typeface="Arial Narrow" pitchFamily="34" charset="0"/>
                <a:cs typeface="Arial" pitchFamily="34" charset="0"/>
              </a:defRPr>
            </a:lvl3pPr>
            <a:lvl4pPr>
              <a:defRPr sz="1800" baseline="0">
                <a:solidFill>
                  <a:srgbClr val="4F4F4F"/>
                </a:solidFill>
                <a:latin typeface="Arial Narrow" pitchFamily="34" charset="0"/>
                <a:cs typeface="Arial" pitchFamily="34" charset="0"/>
              </a:defRPr>
            </a:lvl4pPr>
            <a:lvl5pPr>
              <a:defRPr sz="1600" baseline="0">
                <a:solidFill>
                  <a:srgbClr val="4F4F4F"/>
                </a:solidFill>
                <a:latin typeface="Arial Narrow" pitchFamily="34" charset="0"/>
                <a:cs typeface="Arial" pitchFamily="34" charset="0"/>
              </a:defRPr>
            </a:lvl5pPr>
          </a:lstStyle>
          <a:p>
            <a:pPr lvl="0"/>
            <a:r>
              <a:rPr lang="en-US" dirty="0" smtClean="0"/>
              <a:t>Insert Screenshot</a:t>
            </a:r>
            <a:endParaRPr lang="en-US" dirty="0"/>
          </a:p>
        </p:txBody>
      </p:sp>
    </p:spTree>
    <p:extLst>
      <p:ext uri="{BB962C8B-B14F-4D97-AF65-F5344CB8AC3E}">
        <p14:creationId xmlns:p14="http://schemas.microsoft.com/office/powerpoint/2010/main" val="1705062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nvironmental Sector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7D1F0DC-5A24-4FBA-AC78-821C728A46C4}" type="slidenum">
              <a:rPr lang="en-US" smtClean="0"/>
              <a:pPr>
                <a:defRPr/>
              </a:pPr>
              <a:t>‹#›</a:t>
            </a:fld>
            <a:endParaRPr lang="en-US" dirty="0"/>
          </a:p>
        </p:txBody>
      </p:sp>
      <p:sp>
        <p:nvSpPr>
          <p:cNvPr id="8" name="Rectangle 7"/>
          <p:cNvSpPr/>
          <p:nvPr userDrawn="1"/>
        </p:nvSpPr>
        <p:spPr>
          <a:xfrm>
            <a:off x="0" y="0"/>
            <a:ext cx="690894" cy="6858000"/>
          </a:xfrm>
          <a:prstGeom prst="rect">
            <a:avLst/>
          </a:prstGeom>
          <a:gradFill>
            <a:gsLst>
              <a:gs pos="32000">
                <a:srgbClr val="7A853B"/>
              </a:gs>
              <a:gs pos="0">
                <a:schemeClr val="bg1"/>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userDrawn="1"/>
        </p:nvSpPr>
        <p:spPr>
          <a:xfrm rot="16200000">
            <a:off x="-1584352" y="1702136"/>
            <a:ext cx="3815040" cy="584775"/>
          </a:xfrm>
          <a:prstGeom prst="rect">
            <a:avLst/>
          </a:prstGeom>
          <a:noFill/>
        </p:spPr>
        <p:txBody>
          <a:bodyPr wrap="square" rtlCol="0">
            <a:spAutoFit/>
          </a:bodyPr>
          <a:lstStyle/>
          <a:p>
            <a:r>
              <a:rPr lang="en-US" sz="3200" dirty="0" smtClean="0">
                <a:solidFill>
                  <a:prstClr val="white"/>
                </a:solidFill>
                <a:latin typeface="Calibri" pitchFamily="34" charset="0"/>
                <a:cs typeface="Arial" charset="0"/>
              </a:rPr>
              <a:t>Environmental</a:t>
            </a:r>
            <a:endParaRPr lang="en-US" sz="3200" dirty="0">
              <a:solidFill>
                <a:prstClr val="white"/>
              </a:solidFill>
              <a:latin typeface="Calibri" pitchFamily="34" charset="0"/>
              <a:cs typeface="Arial" charset="0"/>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6548"/>
          <a:stretch/>
        </p:blipFill>
        <p:spPr>
          <a:xfrm>
            <a:off x="3657599" y="1435100"/>
            <a:ext cx="2422525" cy="1509268"/>
          </a:xfrm>
          <a:prstGeom prst="rect">
            <a:avLst/>
          </a:prstGeom>
          <a:ln w="1905">
            <a:solidFill>
              <a:schemeClr val="bg1">
                <a:lumMod val="85000"/>
              </a:schemeClr>
            </a:solidFill>
          </a:ln>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2827" t="23905" r="8840" b="10359"/>
          <a:stretch/>
        </p:blipFill>
        <p:spPr>
          <a:xfrm>
            <a:off x="6282690" y="1435608"/>
            <a:ext cx="2423160" cy="1508760"/>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val="0"/>
              </a:ext>
            </a:extLst>
          </a:blip>
          <a:srcRect l="42233" t="14397" b="40893"/>
          <a:stretch/>
        </p:blipFill>
        <p:spPr>
          <a:xfrm>
            <a:off x="996950" y="1435608"/>
            <a:ext cx="2423922" cy="1499616"/>
          </a:xfrm>
          <a:prstGeom prst="rect">
            <a:avLst/>
          </a:prstGeom>
        </p:spPr>
      </p:pic>
      <p:pic>
        <p:nvPicPr>
          <p:cNvPr id="6" name="Picture 5"/>
          <p:cNvPicPr>
            <a:picLocks noChangeAspect="1"/>
          </p:cNvPicPr>
          <p:nvPr userDrawn="1"/>
        </p:nvPicPr>
        <p:blipFill rotWithShape="1">
          <a:blip r:embed="rId5" cstate="print">
            <a:extLst>
              <a:ext uri="{28A0092B-C50C-407E-A947-70E740481C1C}">
                <a14:useLocalDpi xmlns:a14="http://schemas.microsoft.com/office/drawing/2010/main" val="0"/>
              </a:ext>
            </a:extLst>
          </a:blip>
          <a:srcRect l="5015" r="10259" b="18477"/>
          <a:stretch/>
        </p:blipFill>
        <p:spPr>
          <a:xfrm>
            <a:off x="995881" y="1435100"/>
            <a:ext cx="2426329" cy="1507276"/>
          </a:xfrm>
          <a:prstGeom prst="rect">
            <a:avLst/>
          </a:prstGeom>
        </p:spPr>
      </p:pic>
      <p:sp>
        <p:nvSpPr>
          <p:cNvPr id="10" name="Text Placeholder 6"/>
          <p:cNvSpPr>
            <a:spLocks noGrp="1"/>
          </p:cNvSpPr>
          <p:nvPr>
            <p:ph type="body" sz="quarter" idx="11" hasCustomPrompt="1"/>
          </p:nvPr>
        </p:nvSpPr>
        <p:spPr>
          <a:xfrm>
            <a:off x="995881" y="6356350"/>
            <a:ext cx="5084244" cy="685800"/>
          </a:xfrm>
          <a:prstGeom prst="rect">
            <a:avLst/>
          </a:prstGeom>
        </p:spPr>
        <p:txBody>
          <a:bodyPr/>
          <a:lstStyle>
            <a:lvl1pPr marL="0" indent="0" algn="l">
              <a:buNone/>
              <a:defRPr sz="1800">
                <a:solidFill>
                  <a:schemeClr val="bg1">
                    <a:lumMod val="50000"/>
                  </a:schemeClr>
                </a:solidFill>
              </a:defRPr>
            </a:lvl1pPr>
          </a:lstStyle>
          <a:p>
            <a:r>
              <a:rPr lang="en-US" dirty="0" smtClean="0"/>
              <a:t>Confidential</a:t>
            </a:r>
            <a:endParaRPr lang="en-US" dirty="0"/>
          </a:p>
        </p:txBody>
      </p:sp>
      <p:sp>
        <p:nvSpPr>
          <p:cNvPr id="11" name="Content Placeholder 2"/>
          <p:cNvSpPr>
            <a:spLocks noGrp="1"/>
          </p:cNvSpPr>
          <p:nvPr>
            <p:ph sz="half" idx="1"/>
          </p:nvPr>
        </p:nvSpPr>
        <p:spPr>
          <a:xfrm>
            <a:off x="996950" y="3424237"/>
            <a:ext cx="3646768" cy="2707621"/>
          </a:xfrm>
          <a:prstGeom prst="rect">
            <a:avLst/>
          </a:prstGeom>
        </p:spPr>
        <p:txBody>
          <a:bodyPr/>
          <a:lstStyle>
            <a:lvl1pPr marL="182880" indent="-182880">
              <a:buFont typeface="Wingdings" panose="05000000000000000000" pitchFamily="2" charset="2"/>
              <a:buChar char="§"/>
              <a:defRPr sz="1800">
                <a:solidFill>
                  <a:schemeClr val="tx1">
                    <a:lumMod val="75000"/>
                    <a:lumOff val="25000"/>
                  </a:schemeClr>
                </a:solidFill>
              </a:defRPr>
            </a:lvl1pPr>
            <a:lvl2pPr marL="182880" indent="-182880">
              <a:buFont typeface="Wingdings" panose="05000000000000000000" pitchFamily="2" charset="2"/>
              <a:buChar char="§"/>
              <a:defRPr sz="1800"/>
            </a:lvl2pPr>
            <a:lvl3pPr marL="182880" indent="-182880">
              <a:buFont typeface="Wingdings" panose="05000000000000000000" pitchFamily="2" charset="2"/>
              <a:buChar char="§"/>
              <a:defRPr sz="1800"/>
            </a:lvl3pPr>
            <a:lvl4pPr marL="182880" indent="-182880">
              <a:buFont typeface="Wingdings" panose="05000000000000000000" pitchFamily="2" charset="2"/>
              <a:buChar char="§"/>
              <a:defRPr sz="1800"/>
            </a:lvl4pPr>
            <a:lvl5pPr marL="182880" indent="-18288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3" name="Content Placeholder 2"/>
          <p:cNvSpPr>
            <a:spLocks noGrp="1"/>
          </p:cNvSpPr>
          <p:nvPr>
            <p:ph sz="half" idx="13"/>
          </p:nvPr>
        </p:nvSpPr>
        <p:spPr>
          <a:xfrm>
            <a:off x="4966447" y="3424238"/>
            <a:ext cx="3729317" cy="2707621"/>
          </a:xfrm>
          <a:prstGeom prst="rect">
            <a:avLst/>
          </a:prstGeom>
        </p:spPr>
        <p:txBody>
          <a:bodyPr/>
          <a:lstStyle>
            <a:lvl1pPr marL="182880" indent="-182880">
              <a:buFont typeface="Wingdings" panose="05000000000000000000" pitchFamily="2" charset="2"/>
              <a:buChar char="§"/>
              <a:defRPr sz="1800">
                <a:solidFill>
                  <a:schemeClr val="tx1">
                    <a:lumMod val="75000"/>
                    <a:lumOff val="25000"/>
                  </a:schemeClr>
                </a:solidFill>
              </a:defRPr>
            </a:lvl1pPr>
            <a:lvl2pPr marL="182880" indent="-182880">
              <a:buFont typeface="Wingdings" panose="05000000000000000000" pitchFamily="2" charset="2"/>
              <a:buChar char="§"/>
              <a:defRPr sz="1800"/>
            </a:lvl2pPr>
            <a:lvl3pPr marL="182880" indent="-182880">
              <a:buFont typeface="Wingdings" panose="05000000000000000000" pitchFamily="2" charset="2"/>
              <a:buChar char="§"/>
              <a:defRPr sz="1800"/>
            </a:lvl3pPr>
            <a:lvl4pPr marL="182880" indent="-182880">
              <a:buFont typeface="Wingdings" panose="05000000000000000000" pitchFamily="2" charset="2"/>
              <a:buChar char="§"/>
              <a:defRPr sz="1800"/>
            </a:lvl4pPr>
            <a:lvl5pPr marL="182880" indent="-18288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p:txBody>
      </p:sp>
    </p:spTree>
    <p:extLst>
      <p:ext uri="{BB962C8B-B14F-4D97-AF65-F5344CB8AC3E}">
        <p14:creationId xmlns:p14="http://schemas.microsoft.com/office/powerpoint/2010/main" val="114465953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4056">
          <p15:clr>
            <a:srgbClr val="FBAE40"/>
          </p15:clr>
        </p15:guide>
        <p15:guide id="2" pos="3830">
          <p15:clr>
            <a:srgbClr val="FBAE40"/>
          </p15:clr>
        </p15:guide>
        <p15:guide id="3" pos="2304">
          <p15:clr>
            <a:srgbClr val="FBAE40"/>
          </p15:clr>
        </p15:guide>
        <p15:guide id="4" pos="2154">
          <p15:clr>
            <a:srgbClr val="FBAE40"/>
          </p15:clr>
        </p15:guide>
        <p15:guide id="5" pos="628">
          <p15:clr>
            <a:srgbClr val="FBAE40"/>
          </p15:clr>
        </p15:guide>
        <p15:guide id="6" pos="3957">
          <p15:clr>
            <a:srgbClr val="FBAE40"/>
          </p15:clr>
        </p15:guide>
        <p15:guide id="7" pos="5484">
          <p15:clr>
            <a:srgbClr val="FBAE40"/>
          </p15:clr>
        </p15:guide>
        <p15:guide id="8" orient="horz" pos="904">
          <p15:clr>
            <a:srgbClr val="FBAE40"/>
          </p15:clr>
        </p15:guide>
        <p15:guide id="9" orient="horz" pos="1855">
          <p15:clr>
            <a:srgbClr val="FBAE40"/>
          </p15:clr>
        </p15:guide>
        <p15:guide id="10" orient="horz" pos="2157">
          <p15:clr>
            <a:srgbClr val="FBAE40"/>
          </p15:clr>
        </p15:guide>
        <p15:guide id="11" pos="2936">
          <p15:clr>
            <a:srgbClr val="FBAE40"/>
          </p15:clr>
        </p15:guide>
        <p15:guide id="12" pos="31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ergyl Sector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7D1F0DC-5A24-4FBA-AC78-821C728A46C4}" type="slidenum">
              <a:rPr lang="en-US" smtClean="0"/>
              <a:pPr>
                <a:defRPr/>
              </a:pPr>
              <a:t>‹#›</a:t>
            </a:fld>
            <a:endParaRPr lang="en-US" dirty="0"/>
          </a:p>
        </p:txBody>
      </p:sp>
      <p:sp>
        <p:nvSpPr>
          <p:cNvPr id="2" name="Rectangle 1"/>
          <p:cNvSpPr/>
          <p:nvPr userDrawn="1"/>
        </p:nvSpPr>
        <p:spPr>
          <a:xfrm>
            <a:off x="0" y="0"/>
            <a:ext cx="690894" cy="6858000"/>
          </a:xfrm>
          <a:prstGeom prst="rect">
            <a:avLst/>
          </a:prstGeom>
          <a:gradFill>
            <a:gsLst>
              <a:gs pos="32000">
                <a:srgbClr val="CF8B2A"/>
              </a:gs>
              <a:gs pos="0">
                <a:schemeClr val="bg1"/>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userDrawn="1"/>
        </p:nvSpPr>
        <p:spPr>
          <a:xfrm rot="16200000">
            <a:off x="-959663" y="1077447"/>
            <a:ext cx="2565659" cy="584775"/>
          </a:xfrm>
          <a:prstGeom prst="rect">
            <a:avLst/>
          </a:prstGeom>
          <a:noFill/>
        </p:spPr>
        <p:txBody>
          <a:bodyPr wrap="square" rtlCol="0">
            <a:spAutoFit/>
          </a:bodyPr>
          <a:lstStyle/>
          <a:p>
            <a:r>
              <a:rPr lang="en-US" sz="3200" dirty="0" smtClean="0">
                <a:solidFill>
                  <a:prstClr val="white"/>
                </a:solidFill>
                <a:latin typeface="Calibri" pitchFamily="34" charset="0"/>
                <a:cs typeface="Arial" charset="0"/>
              </a:rPr>
              <a:t>Energy</a:t>
            </a:r>
            <a:endParaRPr lang="en-US" sz="3200" dirty="0">
              <a:solidFill>
                <a:prstClr val="white"/>
              </a:solidFill>
              <a:latin typeface="Calibri" pitchFamily="34" charset="0"/>
              <a:cs typeface="Arial" charset="0"/>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2046" t="8695" r="1400" b="16029"/>
          <a:stretch/>
        </p:blipFill>
        <p:spPr>
          <a:xfrm>
            <a:off x="1022366" y="1403287"/>
            <a:ext cx="2408222" cy="1548144"/>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7499" t="1552" b="9719"/>
          <a:stretch/>
        </p:blipFill>
        <p:spPr>
          <a:xfrm>
            <a:off x="6310265" y="1403287"/>
            <a:ext cx="2525446" cy="1539089"/>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75062" y="1420179"/>
            <a:ext cx="2426167" cy="1522287"/>
          </a:xfrm>
          <a:prstGeom prst="rect">
            <a:avLst/>
          </a:prstGeom>
        </p:spPr>
      </p:pic>
      <p:sp>
        <p:nvSpPr>
          <p:cNvPr id="9" name="Text Placeholder 6"/>
          <p:cNvSpPr>
            <a:spLocks noGrp="1"/>
          </p:cNvSpPr>
          <p:nvPr>
            <p:ph type="body" sz="quarter" idx="11" hasCustomPrompt="1"/>
          </p:nvPr>
        </p:nvSpPr>
        <p:spPr>
          <a:xfrm>
            <a:off x="995881" y="6356350"/>
            <a:ext cx="5084244" cy="685800"/>
          </a:xfrm>
          <a:prstGeom prst="rect">
            <a:avLst/>
          </a:prstGeom>
        </p:spPr>
        <p:txBody>
          <a:bodyPr/>
          <a:lstStyle>
            <a:lvl1pPr marL="0" indent="0" algn="l">
              <a:buNone/>
              <a:defRPr sz="1800">
                <a:solidFill>
                  <a:schemeClr val="bg1">
                    <a:lumMod val="50000"/>
                  </a:schemeClr>
                </a:solidFill>
              </a:defRPr>
            </a:lvl1pPr>
          </a:lstStyle>
          <a:p>
            <a:r>
              <a:rPr lang="en-US" dirty="0" smtClean="0"/>
              <a:t>Confidential</a:t>
            </a:r>
            <a:endParaRPr lang="en-US" dirty="0"/>
          </a:p>
        </p:txBody>
      </p:sp>
      <p:sp>
        <p:nvSpPr>
          <p:cNvPr id="10" name="Content Placeholder 2"/>
          <p:cNvSpPr>
            <a:spLocks noGrp="1"/>
          </p:cNvSpPr>
          <p:nvPr>
            <p:ph sz="half" idx="1"/>
          </p:nvPr>
        </p:nvSpPr>
        <p:spPr>
          <a:xfrm>
            <a:off x="996950" y="3424237"/>
            <a:ext cx="3646768" cy="2707621"/>
          </a:xfrm>
          <a:prstGeom prst="rect">
            <a:avLst/>
          </a:prstGeom>
        </p:spPr>
        <p:txBody>
          <a:bodyPr/>
          <a:lstStyle>
            <a:lvl1pPr marL="182880" indent="-182880">
              <a:buFont typeface="Wingdings" panose="05000000000000000000" pitchFamily="2" charset="2"/>
              <a:buChar char="§"/>
              <a:defRPr sz="1800">
                <a:solidFill>
                  <a:schemeClr val="tx1">
                    <a:lumMod val="75000"/>
                    <a:lumOff val="25000"/>
                  </a:schemeClr>
                </a:solidFill>
              </a:defRPr>
            </a:lvl1pPr>
            <a:lvl2pPr marL="182880" indent="-182880">
              <a:buFont typeface="Wingdings" panose="05000000000000000000" pitchFamily="2" charset="2"/>
              <a:buChar char="§"/>
              <a:defRPr sz="1800"/>
            </a:lvl2pPr>
            <a:lvl3pPr marL="182880" indent="-182880">
              <a:buFont typeface="Wingdings" panose="05000000000000000000" pitchFamily="2" charset="2"/>
              <a:buChar char="§"/>
              <a:defRPr sz="1800"/>
            </a:lvl3pPr>
            <a:lvl4pPr marL="182880" indent="-182880">
              <a:buFont typeface="Wingdings" panose="05000000000000000000" pitchFamily="2" charset="2"/>
              <a:buChar char="§"/>
              <a:defRPr sz="1800"/>
            </a:lvl4pPr>
            <a:lvl5pPr marL="182880" indent="-18288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2"/>
          <p:cNvSpPr>
            <a:spLocks noGrp="1"/>
          </p:cNvSpPr>
          <p:nvPr>
            <p:ph sz="half" idx="13"/>
          </p:nvPr>
        </p:nvSpPr>
        <p:spPr>
          <a:xfrm>
            <a:off x="4966447" y="3424238"/>
            <a:ext cx="3729317" cy="2707621"/>
          </a:xfrm>
          <a:prstGeom prst="rect">
            <a:avLst/>
          </a:prstGeom>
        </p:spPr>
        <p:txBody>
          <a:bodyPr/>
          <a:lstStyle>
            <a:lvl1pPr marL="182880" indent="-182880">
              <a:buFont typeface="Wingdings" panose="05000000000000000000" pitchFamily="2" charset="2"/>
              <a:buChar char="§"/>
              <a:defRPr sz="1800">
                <a:solidFill>
                  <a:schemeClr val="tx1">
                    <a:lumMod val="75000"/>
                    <a:lumOff val="25000"/>
                  </a:schemeClr>
                </a:solidFill>
              </a:defRPr>
            </a:lvl1pPr>
            <a:lvl2pPr marL="182880" indent="-182880">
              <a:buFont typeface="Wingdings" panose="05000000000000000000" pitchFamily="2" charset="2"/>
              <a:buChar char="§"/>
              <a:defRPr sz="1800"/>
            </a:lvl2pPr>
            <a:lvl3pPr marL="182880" indent="-182880">
              <a:buFont typeface="Wingdings" panose="05000000000000000000" pitchFamily="2" charset="2"/>
              <a:buChar char="§"/>
              <a:defRPr sz="1800"/>
            </a:lvl3pPr>
            <a:lvl4pPr marL="182880" indent="-182880">
              <a:buFont typeface="Wingdings" panose="05000000000000000000" pitchFamily="2" charset="2"/>
              <a:buChar char="§"/>
              <a:defRPr sz="1800"/>
            </a:lvl4pPr>
            <a:lvl5pPr marL="182880" indent="-18288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p:txBody>
      </p:sp>
    </p:spTree>
    <p:extLst>
      <p:ext uri="{BB962C8B-B14F-4D97-AF65-F5344CB8AC3E}">
        <p14:creationId xmlns:p14="http://schemas.microsoft.com/office/powerpoint/2010/main" val="253315343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2928">
          <p15:clr>
            <a:srgbClr val="FBAE40"/>
          </p15:clr>
        </p15:guide>
        <p15:guide id="2" orient="horz" pos="2160">
          <p15:clr>
            <a:srgbClr val="FBAE40"/>
          </p15:clr>
        </p15:guide>
        <p15:guide id="3" orient="horz" pos="884">
          <p15:clr>
            <a:srgbClr val="FBAE40"/>
          </p15:clr>
        </p15:guide>
        <p15:guide id="4" orient="horz" pos="1853">
          <p15:clr>
            <a:srgbClr val="FBAE40"/>
          </p15:clr>
        </p15:guide>
        <p15:guide id="5" pos="2315">
          <p15:clr>
            <a:srgbClr val="FBAE40"/>
          </p15:clr>
        </p15:guide>
        <p15:guide id="6" pos="2161">
          <p15:clr>
            <a:srgbClr val="FBAE40"/>
          </p15:clr>
        </p15:guide>
        <p15:guide id="7" pos="3832">
          <p15:clr>
            <a:srgbClr val="FBAE40"/>
          </p15:clr>
        </p15:guide>
        <p15:guide id="8" pos="3975">
          <p15:clr>
            <a:srgbClr val="FBAE40"/>
          </p15:clr>
        </p15:guide>
        <p15:guide id="9" pos="624">
          <p15:clr>
            <a:srgbClr val="FBAE40"/>
          </p15:clr>
        </p15:guide>
        <p15:guide id="10" pos="312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frastructure Sector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7D1F0DC-5A24-4FBA-AC78-821C728A46C4}" type="slidenum">
              <a:rPr lang="en-US" smtClean="0"/>
              <a:pPr>
                <a:defRPr/>
              </a:pPr>
              <a:t>‹#›</a:t>
            </a:fld>
            <a:endParaRPr lang="en-US" dirty="0"/>
          </a:p>
        </p:txBody>
      </p:sp>
      <p:pic>
        <p:nvPicPr>
          <p:cNvPr id="6" name="Picture 1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3450" y="1382713"/>
            <a:ext cx="788193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853" r="3576"/>
          <a:stretch/>
        </p:blipFill>
        <p:spPr>
          <a:xfrm>
            <a:off x="3608547" y="1417638"/>
            <a:ext cx="2516028" cy="1558081"/>
          </a:xfrm>
          <a:prstGeom prst="rect">
            <a:avLst/>
          </a:prstGeom>
        </p:spPr>
      </p:pic>
      <p:sp>
        <p:nvSpPr>
          <p:cNvPr id="9" name="Rectangle 8"/>
          <p:cNvSpPr/>
          <p:nvPr userDrawn="1"/>
        </p:nvSpPr>
        <p:spPr>
          <a:xfrm>
            <a:off x="0" y="-1"/>
            <a:ext cx="690894" cy="7513777"/>
          </a:xfrm>
          <a:prstGeom prst="rect">
            <a:avLst/>
          </a:prstGeom>
          <a:gradFill>
            <a:gsLst>
              <a:gs pos="32000">
                <a:srgbClr val="683064"/>
              </a:gs>
              <a:gs pos="0">
                <a:schemeClr val="bg1"/>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userDrawn="1"/>
        </p:nvSpPr>
        <p:spPr>
          <a:xfrm rot="16200000">
            <a:off x="-1530031" y="1647815"/>
            <a:ext cx="3706398" cy="584775"/>
          </a:xfrm>
          <a:prstGeom prst="rect">
            <a:avLst/>
          </a:prstGeom>
          <a:noFill/>
        </p:spPr>
        <p:txBody>
          <a:bodyPr wrap="square" rtlCol="0">
            <a:spAutoFit/>
          </a:bodyPr>
          <a:lstStyle/>
          <a:p>
            <a:r>
              <a:rPr lang="en-US" sz="3200" dirty="0" smtClean="0">
                <a:solidFill>
                  <a:prstClr val="white"/>
                </a:solidFill>
                <a:latin typeface="Calibri" pitchFamily="34" charset="0"/>
                <a:cs typeface="Arial" charset="0"/>
              </a:rPr>
              <a:t>Infrastructure</a:t>
            </a:r>
            <a:endParaRPr lang="en-US" sz="3200" dirty="0">
              <a:solidFill>
                <a:prstClr val="white"/>
              </a:solidFill>
              <a:latin typeface="Calibri" pitchFamily="34" charset="0"/>
              <a:cs typeface="Arial" charset="0"/>
            </a:endParaRPr>
          </a:p>
        </p:txBody>
      </p:sp>
      <p:sp>
        <p:nvSpPr>
          <p:cNvPr id="7" name="Text Placeholder 6"/>
          <p:cNvSpPr>
            <a:spLocks noGrp="1"/>
          </p:cNvSpPr>
          <p:nvPr>
            <p:ph type="body" sz="quarter" idx="11" hasCustomPrompt="1"/>
          </p:nvPr>
        </p:nvSpPr>
        <p:spPr>
          <a:xfrm>
            <a:off x="995881" y="6356350"/>
            <a:ext cx="5084244" cy="685800"/>
          </a:xfrm>
          <a:prstGeom prst="rect">
            <a:avLst/>
          </a:prstGeom>
        </p:spPr>
        <p:txBody>
          <a:bodyPr/>
          <a:lstStyle>
            <a:lvl1pPr marL="0" indent="0" algn="l">
              <a:buNone/>
              <a:defRPr sz="1800">
                <a:solidFill>
                  <a:schemeClr val="bg1">
                    <a:lumMod val="50000"/>
                  </a:schemeClr>
                </a:solidFill>
              </a:defRPr>
            </a:lvl1pPr>
          </a:lstStyle>
          <a:p>
            <a:r>
              <a:rPr lang="en-US" dirty="0" smtClean="0"/>
              <a:t>Confidential</a:t>
            </a:r>
            <a:endParaRPr lang="en-US" dirty="0"/>
          </a:p>
        </p:txBody>
      </p:sp>
      <p:sp>
        <p:nvSpPr>
          <p:cNvPr id="11" name="Content Placeholder 2"/>
          <p:cNvSpPr>
            <a:spLocks noGrp="1"/>
          </p:cNvSpPr>
          <p:nvPr>
            <p:ph sz="half" idx="1"/>
          </p:nvPr>
        </p:nvSpPr>
        <p:spPr>
          <a:xfrm>
            <a:off x="996950" y="3424237"/>
            <a:ext cx="3646768" cy="2707621"/>
          </a:xfrm>
          <a:prstGeom prst="rect">
            <a:avLst/>
          </a:prstGeom>
        </p:spPr>
        <p:txBody>
          <a:bodyPr/>
          <a:lstStyle>
            <a:lvl1pPr marL="182880" indent="-182880">
              <a:buFont typeface="Wingdings" panose="05000000000000000000" pitchFamily="2" charset="2"/>
              <a:buChar char="§"/>
              <a:defRPr sz="1800">
                <a:solidFill>
                  <a:schemeClr val="tx1">
                    <a:lumMod val="75000"/>
                    <a:lumOff val="25000"/>
                  </a:schemeClr>
                </a:solidFill>
              </a:defRPr>
            </a:lvl1pPr>
            <a:lvl2pPr marL="182880" indent="-182880">
              <a:buFont typeface="Wingdings" panose="05000000000000000000" pitchFamily="2" charset="2"/>
              <a:buChar char="§"/>
              <a:defRPr sz="1800"/>
            </a:lvl2pPr>
            <a:lvl3pPr marL="182880" indent="-182880">
              <a:buFont typeface="Wingdings" panose="05000000000000000000" pitchFamily="2" charset="2"/>
              <a:buChar char="§"/>
              <a:defRPr sz="1800"/>
            </a:lvl3pPr>
            <a:lvl4pPr marL="182880" indent="-182880">
              <a:buFont typeface="Wingdings" panose="05000000000000000000" pitchFamily="2" charset="2"/>
              <a:buChar char="§"/>
              <a:defRPr sz="1800"/>
            </a:lvl4pPr>
            <a:lvl5pPr marL="182880" indent="-18288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Content Placeholder 2"/>
          <p:cNvSpPr>
            <a:spLocks noGrp="1"/>
          </p:cNvSpPr>
          <p:nvPr>
            <p:ph sz="half" idx="13"/>
          </p:nvPr>
        </p:nvSpPr>
        <p:spPr>
          <a:xfrm>
            <a:off x="4966447" y="3424238"/>
            <a:ext cx="3729317" cy="2707621"/>
          </a:xfrm>
          <a:prstGeom prst="rect">
            <a:avLst/>
          </a:prstGeom>
        </p:spPr>
        <p:txBody>
          <a:bodyPr/>
          <a:lstStyle>
            <a:lvl1pPr marL="182880" indent="-182880">
              <a:buFont typeface="Wingdings" panose="05000000000000000000" pitchFamily="2" charset="2"/>
              <a:buChar char="§"/>
              <a:defRPr sz="1800">
                <a:solidFill>
                  <a:schemeClr val="tx1">
                    <a:lumMod val="75000"/>
                    <a:lumOff val="25000"/>
                  </a:schemeClr>
                </a:solidFill>
              </a:defRPr>
            </a:lvl1pPr>
            <a:lvl2pPr marL="182880" indent="-182880">
              <a:buFont typeface="Wingdings" panose="05000000000000000000" pitchFamily="2" charset="2"/>
              <a:buChar char="§"/>
              <a:defRPr sz="1800"/>
            </a:lvl2pPr>
            <a:lvl3pPr marL="182880" indent="-182880">
              <a:buFont typeface="Wingdings" panose="05000000000000000000" pitchFamily="2" charset="2"/>
              <a:buChar char="§"/>
              <a:defRPr sz="1800"/>
            </a:lvl3pPr>
            <a:lvl4pPr marL="182880" indent="-182880">
              <a:buFont typeface="Wingdings" panose="05000000000000000000" pitchFamily="2" charset="2"/>
              <a:buChar char="§"/>
              <a:defRPr sz="1800"/>
            </a:lvl4pPr>
            <a:lvl5pPr marL="182880" indent="-182880">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p:txBody>
      </p:sp>
    </p:spTree>
    <p:extLst>
      <p:ext uri="{BB962C8B-B14F-4D97-AF65-F5344CB8AC3E}">
        <p14:creationId xmlns:p14="http://schemas.microsoft.com/office/powerpoint/2010/main" val="1812602753"/>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160">
          <p15:clr>
            <a:srgbClr val="FBAE40"/>
          </p15:clr>
        </p15:guide>
        <p15:guide id="2" pos="624">
          <p15:clr>
            <a:srgbClr val="FBAE40"/>
          </p15:clr>
        </p15:guide>
        <p15:guide id="3" pos="5472">
          <p15:clr>
            <a:srgbClr val="FBAE40"/>
          </p15:clr>
        </p15:guide>
        <p15:guide id="4" pos="3117">
          <p15:clr>
            <a:srgbClr val="FBAE40"/>
          </p15:clr>
        </p15:guide>
        <p15:guide id="5" pos="293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ject with Imag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296D35B4-D7AE-4D85-A57B-B2B020E7A9A7}" type="slidenum">
              <a:rPr lang="en-US"/>
              <a:pPr>
                <a:defRPr/>
              </a:pPr>
              <a:t>‹#›</a:t>
            </a:fld>
            <a:endParaRPr lang="en-US" dirty="0"/>
          </a:p>
        </p:txBody>
      </p:sp>
      <p:cxnSp>
        <p:nvCxnSpPr>
          <p:cNvPr id="5" name="Straight Connector 4"/>
          <p:cNvCxnSpPr/>
          <p:nvPr userDrawn="1"/>
        </p:nvCxnSpPr>
        <p:spPr>
          <a:xfrm>
            <a:off x="-1" y="1295400"/>
            <a:ext cx="9144001" cy="0"/>
          </a:xfrm>
          <a:prstGeom prst="line">
            <a:avLst/>
          </a:prstGeom>
          <a:ln w="2222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1475" y="774700"/>
            <a:ext cx="8229600" cy="605866"/>
          </a:xfrm>
          <a:prstGeom prst="rect">
            <a:avLst/>
          </a:prstGeom>
        </p:spPr>
        <p:txBody>
          <a:bodyPr/>
          <a:lstStyle>
            <a:lvl1pPr>
              <a:defRPr sz="2500" baseline="0">
                <a:solidFill>
                  <a:srgbClr val="00557E"/>
                </a:solidFill>
                <a:latin typeface="Arial"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1" hasCustomPrompt="1"/>
          </p:nvPr>
        </p:nvSpPr>
        <p:spPr>
          <a:xfrm>
            <a:off x="3389593" y="1708522"/>
            <a:ext cx="4911725" cy="685800"/>
          </a:xfrm>
          <a:prstGeom prst="rect">
            <a:avLst/>
          </a:prstGeom>
        </p:spPr>
        <p:txBody>
          <a:bodyPr/>
          <a:lstStyle>
            <a:lvl1pPr marL="182880" indent="-182880">
              <a:buFont typeface="Wingdings" panose="05000000000000000000" pitchFamily="2" charset="2"/>
              <a:buChar char="§"/>
              <a:defRPr sz="1800" baseline="0">
                <a:latin typeface="+mn-lt"/>
              </a:defRPr>
            </a:lvl1pPr>
            <a:lvl2pPr marL="457200" indent="0">
              <a:buNone/>
              <a:defRPr sz="2400"/>
            </a:lvl2pPr>
            <a:lvl3pPr marL="914400" indent="0">
              <a:buNone/>
              <a:defRPr sz="2000"/>
            </a:lvl3pPr>
            <a:lvl4pPr marL="1371600" indent="0">
              <a:buNone/>
              <a:defRPr sz="1800"/>
            </a:lvl4pPr>
            <a:lvl5pPr marL="1828800" indent="0">
              <a:buNone/>
              <a:defRPr sz="1400" baseline="0"/>
            </a:lvl5pPr>
          </a:lstStyle>
          <a:p>
            <a:pPr lvl="0"/>
            <a:r>
              <a:rPr lang="en-US" dirty="0" smtClean="0"/>
              <a:t>text</a:t>
            </a:r>
          </a:p>
        </p:txBody>
      </p:sp>
    </p:spTree>
    <p:extLst>
      <p:ext uri="{BB962C8B-B14F-4D97-AF65-F5344CB8AC3E}">
        <p14:creationId xmlns:p14="http://schemas.microsoft.com/office/powerpoint/2010/main" val="437194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out underlin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296D35B4-D7AE-4D85-A57B-B2B020E7A9A7}" type="slidenum">
              <a:rPr lang="en-US"/>
              <a:pPr>
                <a:defRPr/>
              </a:pPr>
              <a:t>‹#›</a:t>
            </a:fld>
            <a:endParaRPr lang="en-US" dirty="0"/>
          </a:p>
        </p:txBody>
      </p:sp>
      <p:sp>
        <p:nvSpPr>
          <p:cNvPr id="6" name="Title 1"/>
          <p:cNvSpPr>
            <a:spLocks noGrp="1"/>
          </p:cNvSpPr>
          <p:nvPr>
            <p:ph type="title"/>
          </p:nvPr>
        </p:nvSpPr>
        <p:spPr>
          <a:xfrm>
            <a:off x="371475" y="779463"/>
            <a:ext cx="8229600" cy="647700"/>
          </a:xfrm>
          <a:prstGeom prst="rect">
            <a:avLst/>
          </a:prstGeom>
        </p:spPr>
        <p:txBody>
          <a:bodyPr/>
          <a:lstStyle>
            <a:lvl1pPr>
              <a:defRPr sz="2500" baseline="0">
                <a:solidFill>
                  <a:srgbClr val="00557E"/>
                </a:solidFill>
                <a:latin typeface="Arial" pitchFamily="34" charset="0"/>
              </a:defRPr>
            </a:lvl1pPr>
          </a:lstStyle>
          <a:p>
            <a:r>
              <a:rPr lang="en-US" smtClean="0"/>
              <a:t>Click to edit Master title style</a:t>
            </a:r>
            <a:endParaRPr lang="en-US" dirty="0"/>
          </a:p>
        </p:txBody>
      </p:sp>
      <p:sp>
        <p:nvSpPr>
          <p:cNvPr id="7" name="Content Placeholder 2"/>
          <p:cNvSpPr>
            <a:spLocks noGrp="1"/>
          </p:cNvSpPr>
          <p:nvPr>
            <p:ph idx="1"/>
          </p:nvPr>
        </p:nvSpPr>
        <p:spPr>
          <a:xfrm>
            <a:off x="457200" y="1600200"/>
            <a:ext cx="8229600" cy="4525963"/>
          </a:xfrm>
          <a:prstGeom prst="rect">
            <a:avLst/>
          </a:prstGeom>
        </p:spPr>
        <p:txBody>
          <a:bodyPr/>
          <a:lstStyle>
            <a:lvl1pPr>
              <a:defRPr sz="2800">
                <a:solidFill>
                  <a:srgbClr val="4F4F4F"/>
                </a:solidFill>
                <a:latin typeface="Arial" pitchFamily="34" charset="0"/>
                <a:cs typeface="Arial" pitchFamily="34" charset="0"/>
              </a:defRPr>
            </a:lvl1pPr>
            <a:lvl2pPr>
              <a:defRPr sz="2400">
                <a:solidFill>
                  <a:srgbClr val="4F4F4F"/>
                </a:solidFill>
                <a:latin typeface="Arial" pitchFamily="34" charset="0"/>
                <a:cs typeface="Arial" pitchFamily="34" charset="0"/>
              </a:defRPr>
            </a:lvl2pPr>
            <a:lvl3pPr>
              <a:defRPr sz="2200" baseline="0">
                <a:solidFill>
                  <a:srgbClr val="4F4F4F"/>
                </a:solidFill>
                <a:latin typeface="Arial" pitchFamily="34" charset="0"/>
                <a:cs typeface="Arial" pitchFamily="34" charset="0"/>
              </a:defRPr>
            </a:lvl3pPr>
            <a:lvl4pPr>
              <a:defRPr sz="1800" baseline="0">
                <a:solidFill>
                  <a:srgbClr val="4F4F4F"/>
                </a:solidFill>
                <a:latin typeface="Arial" pitchFamily="34" charset="0"/>
                <a:cs typeface="Arial" pitchFamily="34" charset="0"/>
              </a:defRPr>
            </a:lvl4pPr>
            <a:lvl5pPr>
              <a:defRPr sz="1600" baseline="0">
                <a:solidFill>
                  <a:srgbClr val="4F4F4F"/>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7677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vironmental Sect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735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774700"/>
            <a:ext cx="8229600" cy="779462"/>
          </a:xfrm>
          <a:prstGeom prst="rect">
            <a:avLst/>
          </a:prstGeom>
        </p:spPr>
        <p:txBody>
          <a:bodyPr/>
          <a:lstStyle>
            <a:lvl1pPr>
              <a:defRPr sz="2500" baseline="0">
                <a:solidFill>
                  <a:srgbClr val="00557E"/>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800">
                <a:solidFill>
                  <a:srgbClr val="4F4F4F"/>
                </a:solidFill>
                <a:latin typeface="Arial" pitchFamily="34" charset="0"/>
                <a:cs typeface="Arial" pitchFamily="34" charset="0"/>
              </a:defRPr>
            </a:lvl1pPr>
            <a:lvl2pPr>
              <a:defRPr sz="2400">
                <a:solidFill>
                  <a:srgbClr val="4F4F4F"/>
                </a:solidFill>
                <a:latin typeface="Arial" pitchFamily="34" charset="0"/>
                <a:cs typeface="Arial" pitchFamily="34" charset="0"/>
              </a:defRPr>
            </a:lvl2pPr>
            <a:lvl3pPr>
              <a:defRPr sz="2200" baseline="0">
                <a:solidFill>
                  <a:srgbClr val="4F4F4F"/>
                </a:solidFill>
                <a:latin typeface="Arial" pitchFamily="34" charset="0"/>
                <a:cs typeface="Arial" pitchFamily="34" charset="0"/>
              </a:defRPr>
            </a:lvl3pPr>
            <a:lvl4pPr>
              <a:defRPr sz="1800" baseline="0">
                <a:solidFill>
                  <a:srgbClr val="4F4F4F"/>
                </a:solidFill>
                <a:latin typeface="Arial" pitchFamily="34" charset="0"/>
                <a:cs typeface="Arial" pitchFamily="34" charset="0"/>
              </a:defRPr>
            </a:lvl4pPr>
            <a:lvl5pPr>
              <a:defRPr sz="1600" baseline="0">
                <a:solidFill>
                  <a:srgbClr val="4F4F4F"/>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pPr>
              <a:defRPr/>
            </a:pPr>
            <a:fld id="{0258B917-C21E-42A7-A480-82AE4EF55A72}" type="slidenum">
              <a:rPr lang="en-US"/>
              <a:pPr>
                <a:defRPr/>
              </a:pPr>
              <a:t>‹#›</a:t>
            </a:fld>
            <a:endParaRPr lang="en-US" dirty="0"/>
          </a:p>
        </p:txBody>
      </p:sp>
    </p:spTree>
    <p:extLst>
      <p:ext uri="{BB962C8B-B14F-4D97-AF65-F5344CB8AC3E}">
        <p14:creationId xmlns:p14="http://schemas.microsoft.com/office/powerpoint/2010/main" val="3847377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latin typeface="Calibri" pitchFamily="20" charset="0"/>
                <a:ea typeface="ＭＳ Ｐゴシック" pitchFamily="20" charset="-128"/>
                <a:cs typeface="+mn-cs"/>
              </a:defRPr>
            </a:lvl1pPr>
          </a:lstStyle>
          <a:p>
            <a:pPr>
              <a:defRPr/>
            </a:pPr>
            <a:fld id="{5576E107-F9AA-4F3E-BE90-9A2DB04264CD}" type="datetime1">
              <a:rPr lang="en-US"/>
              <a:pPr>
                <a:defRPr/>
              </a:pPr>
              <a:t>3/6/2015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a:solidFill>
                  <a:srgbClr val="898989"/>
                </a:solidFill>
                <a:latin typeface="Calibri" pitchFamily="20" charset="0"/>
                <a:ea typeface="ＭＳ Ｐゴシック" pitchFamily="20"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itchFamily="20" charset="0"/>
                <a:ea typeface="ＭＳ Ｐゴシック" pitchFamily="20" charset="-128"/>
                <a:cs typeface="+mn-cs"/>
              </a:defRPr>
            </a:lvl1pPr>
          </a:lstStyle>
          <a:p>
            <a:pPr>
              <a:defRPr/>
            </a:pPr>
            <a:fld id="{A7D1F0DC-5A24-4FBA-AC78-821C728A46C4}" type="slidenum">
              <a:rPr lang="en-US"/>
              <a:pPr>
                <a:defRPr/>
              </a:pPr>
              <a:t>‹#›</a:t>
            </a:fld>
            <a:endParaRPr lang="en-US" dirty="0"/>
          </a:p>
        </p:txBody>
      </p:sp>
    </p:spTree>
    <p:extLst>
      <p:ext uri="{BB962C8B-B14F-4D97-AF65-F5344CB8AC3E}">
        <p14:creationId xmlns:p14="http://schemas.microsoft.com/office/powerpoint/2010/main" val="99558339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677" r:id="rId15"/>
    <p:sldLayoutId id="2147483679" r:id="rId16"/>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4400" b="1" kern="1200">
          <a:solidFill>
            <a:schemeClr val="tx1"/>
          </a:solidFill>
          <a:latin typeface="+mj-lt"/>
          <a:ea typeface="ＭＳ Ｐゴシック" pitchFamily="24" charset="-128"/>
          <a:cs typeface="ＭＳ Ｐゴシック" pitchFamily="24" charset="-128"/>
        </a:defRPr>
      </a:lvl1pPr>
      <a:lvl2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2pPr>
      <a:lvl3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3pPr>
      <a:lvl4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4pPr>
      <a:lvl5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5pPr>
      <a:lvl6pPr marL="4572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6pPr>
      <a:lvl7pPr marL="9144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7pPr>
      <a:lvl8pPr marL="13716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8pPr>
      <a:lvl9pPr marL="18288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4" charset="-128"/>
          <a:cs typeface="ＭＳ Ｐゴシック" pitchFamily="2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7D1F0DC-5A24-4FBA-AC78-821C728A46C4}" type="slidenum">
              <a:rPr lang="en-US" smtClean="0"/>
              <a:pPr>
                <a:defRPr/>
              </a:pPr>
              <a:t>1</a:t>
            </a:fld>
            <a:endParaRPr lang="en-US" dirty="0"/>
          </a:p>
        </p:txBody>
      </p:sp>
      <p:sp>
        <p:nvSpPr>
          <p:cNvPr id="7" name="Rectangle 2"/>
          <p:cNvSpPr txBox="1">
            <a:spLocks noChangeArrowheads="1"/>
          </p:cNvSpPr>
          <p:nvPr/>
        </p:nvSpPr>
        <p:spPr>
          <a:xfrm>
            <a:off x="952018" y="2994025"/>
            <a:ext cx="7772400" cy="1219200"/>
          </a:xfrm>
          <a:prstGeom prst="rect">
            <a:avLst/>
          </a:prstGeom>
        </p:spPr>
        <p:txBody>
          <a:bodyPr/>
          <a:lstStyle>
            <a:lvl1pPr algn="l" defTabSz="457200" rtl="0" eaLnBrk="1" fontAlgn="base" hangingPunct="1">
              <a:spcBef>
                <a:spcPct val="0"/>
              </a:spcBef>
              <a:spcAft>
                <a:spcPct val="0"/>
              </a:spcAft>
              <a:defRPr sz="4400" b="1" kern="1200">
                <a:solidFill>
                  <a:schemeClr val="tx1"/>
                </a:solidFill>
                <a:latin typeface="+mj-lt"/>
                <a:ea typeface="ＭＳ Ｐゴシック" pitchFamily="24" charset="-128"/>
                <a:cs typeface="ＭＳ Ｐゴシック" pitchFamily="24" charset="-128"/>
              </a:defRPr>
            </a:lvl1pPr>
            <a:lvl2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2pPr>
            <a:lvl3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3pPr>
            <a:lvl4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4pPr>
            <a:lvl5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5pPr>
            <a:lvl6pPr marL="4572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6pPr>
            <a:lvl7pPr marL="9144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7pPr>
            <a:lvl8pPr marL="13716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8pPr>
            <a:lvl9pPr marL="18288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9pPr>
          </a:lstStyle>
          <a:p>
            <a:r>
              <a:rPr lang="en-US" dirty="0" smtClean="0">
                <a:solidFill>
                  <a:srgbClr val="004165"/>
                </a:solidFill>
                <a:latin typeface="Gill Sans MT" panose="020B0502020104020203" pitchFamily="34" charset="0"/>
              </a:rPr>
              <a:t>DOE Residential Furnace Standard Development</a:t>
            </a:r>
          </a:p>
          <a:p>
            <a:endParaRPr lang="en-US" dirty="0" smtClean="0">
              <a:solidFill>
                <a:srgbClr val="004165"/>
              </a:solidFill>
              <a:latin typeface="Gill Sans MT" panose="020B0502020104020203" pitchFamily="34" charset="0"/>
            </a:endParaRPr>
          </a:p>
          <a:p>
            <a:r>
              <a:rPr lang="en-US" sz="2400" dirty="0" err="1" smtClean="0">
                <a:solidFill>
                  <a:srgbClr val="004165"/>
                </a:solidFill>
                <a:latin typeface="Gill Sans MT" panose="020B0502020104020203" pitchFamily="34" charset="0"/>
              </a:rPr>
              <a:t>LCC</a:t>
            </a:r>
            <a:r>
              <a:rPr lang="en-US" sz="2400" dirty="0" smtClean="0">
                <a:solidFill>
                  <a:srgbClr val="004165"/>
                </a:solidFill>
                <a:latin typeface="Gill Sans MT" panose="020B0502020104020203" pitchFamily="34" charset="0"/>
              </a:rPr>
              <a:t> </a:t>
            </a:r>
            <a:r>
              <a:rPr lang="en-US" sz="2400" dirty="0">
                <a:solidFill>
                  <a:srgbClr val="004165"/>
                </a:solidFill>
                <a:latin typeface="Gill Sans MT" panose="020B0502020104020203" pitchFamily="34" charset="0"/>
              </a:rPr>
              <a:t>and Impact </a:t>
            </a:r>
            <a:r>
              <a:rPr lang="en-US" sz="2400" dirty="0" smtClean="0">
                <a:solidFill>
                  <a:srgbClr val="004165"/>
                </a:solidFill>
                <a:latin typeface="Gill Sans MT" panose="020B0502020104020203" pitchFamily="34" charset="0"/>
              </a:rPr>
              <a:t>Analysis</a:t>
            </a:r>
            <a:endParaRPr lang="en-US" sz="2400" dirty="0">
              <a:solidFill>
                <a:srgbClr val="004165"/>
              </a:solidFill>
              <a:latin typeface="Gill Sans MT" panose="020B0502020104020203" pitchFamily="34" charset="0"/>
            </a:endParaRPr>
          </a:p>
        </p:txBody>
      </p:sp>
      <p:sp>
        <p:nvSpPr>
          <p:cNvPr id="9" name="Rectangle 3"/>
          <p:cNvSpPr txBox="1">
            <a:spLocks noChangeArrowheads="1"/>
          </p:cNvSpPr>
          <p:nvPr/>
        </p:nvSpPr>
        <p:spPr>
          <a:xfrm>
            <a:off x="2334228" y="5181600"/>
            <a:ext cx="6400800" cy="17526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24" charset="-128"/>
                <a:cs typeface="ＭＳ Ｐゴシック" pitchFamily="2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2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2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charset="0"/>
              <a:buNone/>
            </a:pPr>
            <a:endParaRPr lang="en-US" sz="2400" dirty="0" smtClean="0"/>
          </a:p>
          <a:p>
            <a:pPr marL="0" indent="0" algn="r">
              <a:buFont typeface="Arial" charset="0"/>
              <a:buNone/>
            </a:pPr>
            <a:r>
              <a:rPr lang="en-US" sz="2000" dirty="0" smtClean="0"/>
              <a:t>Yanda Zhang</a:t>
            </a:r>
          </a:p>
          <a:p>
            <a:pPr marL="0" indent="0" algn="r">
              <a:buFont typeface="Arial" charset="0"/>
              <a:buNone/>
            </a:pPr>
            <a:r>
              <a:rPr lang="en-US" sz="2000" dirty="0" smtClean="0"/>
              <a:t>March 7 2015</a:t>
            </a:r>
            <a:endParaRPr lang="en-US" sz="2000" dirty="0"/>
          </a:p>
        </p:txBody>
      </p:sp>
    </p:spTree>
    <p:extLst>
      <p:ext uri="{BB962C8B-B14F-4D97-AF65-F5344CB8AC3E}">
        <p14:creationId xmlns:p14="http://schemas.microsoft.com/office/powerpoint/2010/main" val="1696294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10</a:t>
            </a:fld>
            <a:endParaRPr lang="en-US" dirty="0"/>
          </a:p>
        </p:txBody>
      </p:sp>
      <p:sp>
        <p:nvSpPr>
          <p:cNvPr id="3" name="Title 2"/>
          <p:cNvSpPr>
            <a:spLocks noGrp="1"/>
          </p:cNvSpPr>
          <p:nvPr>
            <p:ph type="title"/>
          </p:nvPr>
        </p:nvSpPr>
        <p:spPr>
          <a:xfrm>
            <a:off x="457200" y="996950"/>
            <a:ext cx="8229600" cy="647700"/>
          </a:xfrm>
        </p:spPr>
        <p:txBody>
          <a:bodyPr/>
          <a:lstStyle/>
          <a:p>
            <a:r>
              <a:rPr lang="en-US" dirty="0" smtClean="0"/>
              <a:t>Two Major Components of </a:t>
            </a:r>
            <a:r>
              <a:rPr lang="en-US" dirty="0" err="1" smtClean="0"/>
              <a:t>LCC</a:t>
            </a:r>
            <a:r>
              <a:rPr lang="en-US" dirty="0" smtClean="0"/>
              <a:t> Calculation</a:t>
            </a:r>
            <a:endParaRPr lang="en-US" dirty="0"/>
          </a:p>
        </p:txBody>
      </p:sp>
      <p:pic>
        <p:nvPicPr>
          <p:cNvPr id="5" name="Content Placeholder 4"/>
          <p:cNvPicPr>
            <a:picLocks noGrp="1" noChangeAspect="1"/>
          </p:cNvPicPr>
          <p:nvPr>
            <p:ph idx="1"/>
          </p:nvPr>
        </p:nvPicPr>
        <p:blipFill rotWithShape="1">
          <a:blip r:embed="rId2"/>
          <a:srcRect l="4110" t="13469" r="6149" b="10768"/>
          <a:stretch/>
        </p:blipFill>
        <p:spPr>
          <a:xfrm>
            <a:off x="499748" y="1828800"/>
            <a:ext cx="8195733" cy="4191000"/>
          </a:xfrm>
          <a:prstGeom prst="rect">
            <a:avLst/>
          </a:prstGeom>
        </p:spPr>
      </p:pic>
      <p:sp>
        <p:nvSpPr>
          <p:cNvPr id="6" name="Oval 5"/>
          <p:cNvSpPr/>
          <p:nvPr/>
        </p:nvSpPr>
        <p:spPr>
          <a:xfrm>
            <a:off x="1828800" y="3913208"/>
            <a:ext cx="2286000" cy="7620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2"/>
          <p:cNvSpPr txBox="1">
            <a:spLocks/>
          </p:cNvSpPr>
          <p:nvPr/>
        </p:nvSpPr>
        <p:spPr>
          <a:xfrm>
            <a:off x="1097666" y="4664598"/>
            <a:ext cx="2286000" cy="647700"/>
          </a:xfrm>
          <a:prstGeom prst="rect">
            <a:avLst/>
          </a:prstGeom>
        </p:spPr>
        <p:txBody>
          <a:bodyPr/>
          <a:lstStyle>
            <a:lvl1pPr algn="l" defTabSz="457200" rtl="0" eaLnBrk="1" fontAlgn="base" hangingPunct="1">
              <a:spcBef>
                <a:spcPct val="0"/>
              </a:spcBef>
              <a:spcAft>
                <a:spcPct val="0"/>
              </a:spcAft>
              <a:defRPr sz="2500" b="1" kern="1200" baseline="0">
                <a:solidFill>
                  <a:srgbClr val="00557E"/>
                </a:solidFill>
                <a:latin typeface="Arial" pitchFamily="34" charset="0"/>
                <a:ea typeface="ＭＳ Ｐゴシック" pitchFamily="24" charset="-128"/>
                <a:cs typeface="ＭＳ Ｐゴシック" pitchFamily="24" charset="-128"/>
              </a:defRPr>
            </a:lvl1pPr>
            <a:lvl2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2pPr>
            <a:lvl3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3pPr>
            <a:lvl4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4pPr>
            <a:lvl5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5pPr>
            <a:lvl6pPr marL="4572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6pPr>
            <a:lvl7pPr marL="9144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7pPr>
            <a:lvl8pPr marL="13716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8pPr>
            <a:lvl9pPr marL="18288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9pPr>
          </a:lstStyle>
          <a:p>
            <a:r>
              <a:rPr lang="en-US" dirty="0" smtClean="0">
                <a:solidFill>
                  <a:srgbClr val="FF0000"/>
                </a:solidFill>
              </a:rPr>
              <a:t>Installed Costs</a:t>
            </a:r>
            <a:endParaRPr lang="en-US" dirty="0">
              <a:solidFill>
                <a:srgbClr val="FF0000"/>
              </a:solidFill>
            </a:endParaRPr>
          </a:p>
        </p:txBody>
      </p:sp>
    </p:spTree>
    <p:extLst>
      <p:ext uri="{BB962C8B-B14F-4D97-AF65-F5344CB8AC3E}">
        <p14:creationId xmlns:p14="http://schemas.microsoft.com/office/powerpoint/2010/main" val="1509225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11</a:t>
            </a:fld>
            <a:endParaRPr lang="en-US" dirty="0"/>
          </a:p>
        </p:txBody>
      </p:sp>
      <p:sp>
        <p:nvSpPr>
          <p:cNvPr id="3" name="Title 2"/>
          <p:cNvSpPr>
            <a:spLocks noGrp="1"/>
          </p:cNvSpPr>
          <p:nvPr>
            <p:ph type="title"/>
          </p:nvPr>
        </p:nvSpPr>
        <p:spPr/>
        <p:txBody>
          <a:bodyPr/>
          <a:lstStyle/>
          <a:p>
            <a:r>
              <a:rPr lang="en-US" dirty="0" smtClean="0"/>
              <a:t>Installed Cost – First Cost</a:t>
            </a:r>
            <a:endParaRPr lang="en-US" dirty="0"/>
          </a:p>
        </p:txBody>
      </p:sp>
      <p:pic>
        <p:nvPicPr>
          <p:cNvPr id="5" name="Picture 4"/>
          <p:cNvPicPr>
            <a:picLocks noChangeAspect="1"/>
          </p:cNvPicPr>
          <p:nvPr/>
        </p:nvPicPr>
        <p:blipFill>
          <a:blip r:embed="rId2"/>
          <a:stretch>
            <a:fillRect/>
          </a:stretch>
        </p:blipFill>
        <p:spPr>
          <a:xfrm>
            <a:off x="371475" y="2438400"/>
            <a:ext cx="8324642" cy="2747520"/>
          </a:xfrm>
          <a:prstGeom prst="rect">
            <a:avLst/>
          </a:prstGeom>
        </p:spPr>
      </p:pic>
    </p:spTree>
    <p:extLst>
      <p:ext uri="{BB962C8B-B14F-4D97-AF65-F5344CB8AC3E}">
        <p14:creationId xmlns:p14="http://schemas.microsoft.com/office/powerpoint/2010/main" val="4021616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12</a:t>
            </a:fld>
            <a:endParaRPr lang="en-US" dirty="0"/>
          </a:p>
        </p:txBody>
      </p:sp>
      <p:sp>
        <p:nvSpPr>
          <p:cNvPr id="3" name="Title 2"/>
          <p:cNvSpPr>
            <a:spLocks noGrp="1"/>
          </p:cNvSpPr>
          <p:nvPr>
            <p:ph type="title"/>
          </p:nvPr>
        </p:nvSpPr>
        <p:spPr/>
        <p:txBody>
          <a:bodyPr/>
          <a:lstStyle/>
          <a:p>
            <a:r>
              <a:rPr lang="en-US" dirty="0" smtClean="0"/>
              <a:t>Installed Cost – Components</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400" dirty="0"/>
              <a:t>Total Consumer Price</a:t>
            </a:r>
          </a:p>
          <a:p>
            <a:pPr lvl="1"/>
            <a:r>
              <a:rPr lang="en-US" sz="2000" dirty="0" smtClean="0"/>
              <a:t>Product Prices</a:t>
            </a:r>
          </a:p>
          <a:p>
            <a:pPr lvl="1"/>
            <a:r>
              <a:rPr lang="en-US" sz="2000" dirty="0" smtClean="0"/>
              <a:t>Shipping Cost</a:t>
            </a:r>
          </a:p>
          <a:p>
            <a:pPr lvl="1"/>
            <a:r>
              <a:rPr lang="en-US" sz="2000" dirty="0" smtClean="0"/>
              <a:t>Markup</a:t>
            </a:r>
          </a:p>
          <a:p>
            <a:pPr lvl="1"/>
            <a:r>
              <a:rPr lang="en-US" sz="2000" dirty="0"/>
              <a:t>Future Product </a:t>
            </a:r>
            <a:r>
              <a:rPr lang="en-US" sz="2000" dirty="0" smtClean="0"/>
              <a:t>Prices (learning curve)</a:t>
            </a:r>
          </a:p>
          <a:p>
            <a:r>
              <a:rPr lang="en-US" sz="2400" dirty="0"/>
              <a:t>Installation </a:t>
            </a:r>
            <a:r>
              <a:rPr lang="en-US" sz="2400" dirty="0" smtClean="0"/>
              <a:t>Cost</a:t>
            </a:r>
          </a:p>
        </p:txBody>
      </p:sp>
    </p:spTree>
    <p:extLst>
      <p:ext uri="{BB962C8B-B14F-4D97-AF65-F5344CB8AC3E}">
        <p14:creationId xmlns:p14="http://schemas.microsoft.com/office/powerpoint/2010/main" val="49836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13</a:t>
            </a:fld>
            <a:endParaRPr lang="en-US" dirty="0"/>
          </a:p>
        </p:txBody>
      </p:sp>
      <p:sp>
        <p:nvSpPr>
          <p:cNvPr id="3" name="Title 2"/>
          <p:cNvSpPr>
            <a:spLocks noGrp="1"/>
          </p:cNvSpPr>
          <p:nvPr>
            <p:ph type="title"/>
          </p:nvPr>
        </p:nvSpPr>
        <p:spPr/>
        <p:txBody>
          <a:bodyPr/>
          <a:lstStyle/>
          <a:p>
            <a:r>
              <a:rPr lang="en-US" dirty="0"/>
              <a:t>Total Consumer </a:t>
            </a:r>
            <a:r>
              <a:rPr lang="en-US" dirty="0" smtClean="0"/>
              <a:t>Price – Product Prices</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400" dirty="0" smtClean="0"/>
              <a:t>Variations</a:t>
            </a:r>
            <a:r>
              <a:rPr lang="en-US" sz="2400" dirty="0"/>
              <a:t>: </a:t>
            </a:r>
            <a:r>
              <a:rPr lang="en-US" sz="2400" dirty="0" smtClean="0"/>
              <a:t>manufactured </a:t>
            </a:r>
            <a:r>
              <a:rPr lang="en-US" sz="2400" dirty="0"/>
              <a:t>cost adders for different furnace input capacities and design options, including motor type, staging controls (single-stage, two-stage, or modulating), and the use of a low </a:t>
            </a:r>
            <a:r>
              <a:rPr lang="en-US" sz="2400" dirty="0" smtClean="0"/>
              <a:t>NOx </a:t>
            </a:r>
            <a:r>
              <a:rPr lang="en-US" sz="2400" dirty="0"/>
              <a:t>burner.</a:t>
            </a:r>
          </a:p>
        </p:txBody>
      </p:sp>
      <p:pic>
        <p:nvPicPr>
          <p:cNvPr id="9" name="Picture 8"/>
          <p:cNvPicPr>
            <a:picLocks noChangeAspect="1"/>
          </p:cNvPicPr>
          <p:nvPr/>
        </p:nvPicPr>
        <p:blipFill>
          <a:blip r:embed="rId2"/>
          <a:stretch>
            <a:fillRect/>
          </a:stretch>
        </p:blipFill>
        <p:spPr>
          <a:xfrm>
            <a:off x="838200" y="3210754"/>
            <a:ext cx="7686676" cy="3183441"/>
          </a:xfrm>
          <a:prstGeom prst="rect">
            <a:avLst/>
          </a:prstGeom>
        </p:spPr>
      </p:pic>
    </p:spTree>
    <p:extLst>
      <p:ext uri="{BB962C8B-B14F-4D97-AF65-F5344CB8AC3E}">
        <p14:creationId xmlns:p14="http://schemas.microsoft.com/office/powerpoint/2010/main" val="2770590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14</a:t>
            </a:fld>
            <a:endParaRPr lang="en-US" dirty="0"/>
          </a:p>
        </p:txBody>
      </p:sp>
      <p:sp>
        <p:nvSpPr>
          <p:cNvPr id="3" name="Title 2"/>
          <p:cNvSpPr>
            <a:spLocks noGrp="1"/>
          </p:cNvSpPr>
          <p:nvPr>
            <p:ph type="title"/>
          </p:nvPr>
        </p:nvSpPr>
        <p:spPr/>
        <p:txBody>
          <a:bodyPr/>
          <a:lstStyle/>
          <a:p>
            <a:r>
              <a:rPr lang="en-US" dirty="0"/>
              <a:t>Total Consumer </a:t>
            </a:r>
            <a:r>
              <a:rPr lang="en-US" dirty="0" smtClean="0"/>
              <a:t>Price – Shipping Cost</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000" dirty="0" smtClean="0"/>
              <a:t>Depends </a:t>
            </a:r>
            <a:r>
              <a:rPr lang="en-US" sz="2000" dirty="0"/>
              <a:t>mainly on </a:t>
            </a:r>
            <a:r>
              <a:rPr lang="en-US" sz="2000" dirty="0" smtClean="0"/>
              <a:t>shipping volume</a:t>
            </a:r>
            <a:r>
              <a:rPr lang="en-US" sz="2000" dirty="0"/>
              <a:t>, which was calculated for each product class at each efficiency </a:t>
            </a:r>
            <a:r>
              <a:rPr lang="en-US" sz="2000" dirty="0" smtClean="0"/>
              <a:t>level.</a:t>
            </a:r>
          </a:p>
          <a:p>
            <a:r>
              <a:rPr lang="en-US" sz="2000" dirty="0" smtClean="0"/>
              <a:t>Variations: Depends on product selected</a:t>
            </a:r>
            <a:endParaRPr lang="en-US" sz="2000" dirty="0"/>
          </a:p>
        </p:txBody>
      </p:sp>
      <p:pic>
        <p:nvPicPr>
          <p:cNvPr id="5" name="Picture 4"/>
          <p:cNvPicPr>
            <a:picLocks noChangeAspect="1"/>
          </p:cNvPicPr>
          <p:nvPr/>
        </p:nvPicPr>
        <p:blipFill>
          <a:blip r:embed="rId2"/>
          <a:stretch>
            <a:fillRect/>
          </a:stretch>
        </p:blipFill>
        <p:spPr>
          <a:xfrm>
            <a:off x="990600" y="3048000"/>
            <a:ext cx="7410721" cy="3152116"/>
          </a:xfrm>
          <a:prstGeom prst="rect">
            <a:avLst/>
          </a:prstGeom>
        </p:spPr>
      </p:pic>
    </p:spTree>
    <p:extLst>
      <p:ext uri="{BB962C8B-B14F-4D97-AF65-F5344CB8AC3E}">
        <p14:creationId xmlns:p14="http://schemas.microsoft.com/office/powerpoint/2010/main" val="3566752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15</a:t>
            </a:fld>
            <a:endParaRPr lang="en-US" dirty="0"/>
          </a:p>
        </p:txBody>
      </p:sp>
      <p:sp>
        <p:nvSpPr>
          <p:cNvPr id="3" name="Title 2"/>
          <p:cNvSpPr>
            <a:spLocks noGrp="1"/>
          </p:cNvSpPr>
          <p:nvPr>
            <p:ph type="title"/>
          </p:nvPr>
        </p:nvSpPr>
        <p:spPr/>
        <p:txBody>
          <a:bodyPr/>
          <a:lstStyle/>
          <a:p>
            <a:r>
              <a:rPr lang="en-US" dirty="0"/>
              <a:t>Total Consumer </a:t>
            </a:r>
            <a:r>
              <a:rPr lang="en-US" dirty="0" smtClean="0"/>
              <a:t>Price – Markups</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400" dirty="0" smtClean="0"/>
              <a:t>Overall markup</a:t>
            </a:r>
            <a:r>
              <a:rPr lang="en-US" sz="2400" dirty="0"/>
              <a:t>: manufacturer </a:t>
            </a:r>
            <a:r>
              <a:rPr lang="en-US" sz="2400" dirty="0" smtClean="0"/>
              <a:t>selling cost (</a:t>
            </a:r>
            <a:r>
              <a:rPr lang="en-US" sz="2400" dirty="0" err="1" smtClean="0"/>
              <a:t>MSP</a:t>
            </a:r>
            <a:r>
              <a:rPr lang="en-US" sz="2400" dirty="0" smtClean="0"/>
              <a:t>) </a:t>
            </a:r>
            <a:r>
              <a:rPr lang="en-US" sz="2400" dirty="0" smtClean="0">
                <a:sym typeface="Wingdings" panose="05000000000000000000" pitchFamily="2" charset="2"/>
              </a:rPr>
              <a:t> consumer price</a:t>
            </a:r>
            <a:endParaRPr lang="en-US" sz="2400" dirty="0" smtClean="0"/>
          </a:p>
          <a:p>
            <a:pPr lvl="1"/>
            <a:r>
              <a:rPr lang="en-US" sz="2000" dirty="0" smtClean="0"/>
              <a:t>Baseline markup: applied to the baseline product </a:t>
            </a:r>
            <a:r>
              <a:rPr lang="en-US" sz="2000" dirty="0" err="1" smtClean="0"/>
              <a:t>MSP</a:t>
            </a:r>
            <a:r>
              <a:rPr lang="en-US" sz="2000" dirty="0" smtClean="0"/>
              <a:t> </a:t>
            </a:r>
          </a:p>
          <a:p>
            <a:pPr lvl="1"/>
            <a:r>
              <a:rPr lang="en-US" sz="2000" dirty="0" smtClean="0"/>
              <a:t>Incremental markup: applied </a:t>
            </a:r>
            <a:r>
              <a:rPr lang="en-US" sz="2000" dirty="0"/>
              <a:t>to incremental increase in </a:t>
            </a:r>
            <a:r>
              <a:rPr lang="en-US" sz="2000" dirty="0" err="1" smtClean="0"/>
              <a:t>MSP</a:t>
            </a:r>
            <a:r>
              <a:rPr lang="en-US" sz="2000" dirty="0" smtClean="0"/>
              <a:t> of </a:t>
            </a:r>
            <a:r>
              <a:rPr lang="en-US" sz="2000" dirty="0"/>
              <a:t>higher efficiency equipment</a:t>
            </a:r>
          </a:p>
          <a:p>
            <a:r>
              <a:rPr lang="en-US" sz="2400" dirty="0" smtClean="0"/>
              <a:t>Different for </a:t>
            </a:r>
            <a:r>
              <a:rPr lang="en-US" sz="2400" dirty="0"/>
              <a:t>new construction and replacement </a:t>
            </a:r>
            <a:r>
              <a:rPr lang="en-US" sz="2400" dirty="0" smtClean="0"/>
              <a:t>applications</a:t>
            </a:r>
          </a:p>
          <a:p>
            <a:endParaRPr lang="en-US" sz="2400" dirty="0"/>
          </a:p>
        </p:txBody>
      </p:sp>
      <p:pic>
        <p:nvPicPr>
          <p:cNvPr id="5" name="Picture 4"/>
          <p:cNvPicPr>
            <a:picLocks noChangeAspect="1"/>
          </p:cNvPicPr>
          <p:nvPr/>
        </p:nvPicPr>
        <p:blipFill>
          <a:blip r:embed="rId2"/>
          <a:stretch>
            <a:fillRect/>
          </a:stretch>
        </p:blipFill>
        <p:spPr>
          <a:xfrm>
            <a:off x="1290698" y="3992576"/>
            <a:ext cx="6352629" cy="2102483"/>
          </a:xfrm>
          <a:prstGeom prst="rect">
            <a:avLst/>
          </a:prstGeom>
        </p:spPr>
      </p:pic>
    </p:spTree>
    <p:extLst>
      <p:ext uri="{BB962C8B-B14F-4D97-AF65-F5344CB8AC3E}">
        <p14:creationId xmlns:p14="http://schemas.microsoft.com/office/powerpoint/2010/main" val="7947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16</a:t>
            </a:fld>
            <a:endParaRPr lang="en-US" dirty="0"/>
          </a:p>
        </p:txBody>
      </p:sp>
      <p:sp>
        <p:nvSpPr>
          <p:cNvPr id="3" name="Title 2"/>
          <p:cNvSpPr>
            <a:spLocks noGrp="1"/>
          </p:cNvSpPr>
          <p:nvPr>
            <p:ph type="title"/>
          </p:nvPr>
        </p:nvSpPr>
        <p:spPr/>
        <p:txBody>
          <a:bodyPr/>
          <a:lstStyle/>
          <a:p>
            <a:r>
              <a:rPr lang="en-US" dirty="0"/>
              <a:t>Total Consumer </a:t>
            </a:r>
            <a:r>
              <a:rPr lang="en-US" dirty="0" smtClean="0"/>
              <a:t>Price – Shipping Cost</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400" dirty="0"/>
              <a:t>The cost of transporting a furnace unit to the local distribution point depends mainly on its volume, which was calculated for each product class at each efficiency </a:t>
            </a:r>
            <a:r>
              <a:rPr lang="en-US" sz="2400" dirty="0" smtClean="0"/>
              <a:t>level.</a:t>
            </a:r>
          </a:p>
          <a:p>
            <a:r>
              <a:rPr lang="en-US" sz="2400" dirty="0" smtClean="0"/>
              <a:t>No variations</a:t>
            </a:r>
            <a:endParaRPr lang="en-US" sz="2400" dirty="0"/>
          </a:p>
        </p:txBody>
      </p:sp>
      <p:pic>
        <p:nvPicPr>
          <p:cNvPr id="5" name="Picture 4"/>
          <p:cNvPicPr>
            <a:picLocks noChangeAspect="1"/>
          </p:cNvPicPr>
          <p:nvPr/>
        </p:nvPicPr>
        <p:blipFill>
          <a:blip r:embed="rId2"/>
          <a:stretch>
            <a:fillRect/>
          </a:stretch>
        </p:blipFill>
        <p:spPr>
          <a:xfrm>
            <a:off x="533400" y="3257151"/>
            <a:ext cx="7715521" cy="3281761"/>
          </a:xfrm>
          <a:prstGeom prst="rect">
            <a:avLst/>
          </a:prstGeom>
        </p:spPr>
      </p:pic>
    </p:spTree>
    <p:extLst>
      <p:ext uri="{BB962C8B-B14F-4D97-AF65-F5344CB8AC3E}">
        <p14:creationId xmlns:p14="http://schemas.microsoft.com/office/powerpoint/2010/main" val="2131453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17</a:t>
            </a:fld>
            <a:endParaRPr lang="en-US" dirty="0"/>
          </a:p>
        </p:txBody>
      </p:sp>
      <p:sp>
        <p:nvSpPr>
          <p:cNvPr id="3" name="Title 2"/>
          <p:cNvSpPr>
            <a:spLocks noGrp="1"/>
          </p:cNvSpPr>
          <p:nvPr>
            <p:ph type="title"/>
          </p:nvPr>
        </p:nvSpPr>
        <p:spPr/>
        <p:txBody>
          <a:bodyPr/>
          <a:lstStyle/>
          <a:p>
            <a:r>
              <a:rPr lang="en-US" dirty="0"/>
              <a:t>Total Consumer </a:t>
            </a:r>
            <a:r>
              <a:rPr lang="en-US" dirty="0" smtClean="0"/>
              <a:t>Price – Future Product Cost</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400" dirty="0"/>
              <a:t>“learning” or “experience” curve </a:t>
            </a:r>
            <a:r>
              <a:rPr lang="en-US" sz="2400" dirty="0" smtClean="0"/>
              <a:t>phenomenon</a:t>
            </a:r>
          </a:p>
          <a:p>
            <a:pPr lvl="1"/>
            <a:r>
              <a:rPr lang="en-US" sz="2000" dirty="0" smtClean="0"/>
              <a:t>Real product costs trend </a:t>
            </a:r>
            <a:r>
              <a:rPr lang="en-US" sz="2000" dirty="0"/>
              <a:t>downward over </a:t>
            </a:r>
            <a:r>
              <a:rPr lang="en-US" sz="2000" dirty="0" smtClean="0"/>
              <a:t>time</a:t>
            </a:r>
          </a:p>
          <a:p>
            <a:endParaRPr lang="en-US" dirty="0"/>
          </a:p>
          <a:p>
            <a:endParaRPr lang="en-US" dirty="0" smtClean="0"/>
          </a:p>
          <a:p>
            <a:endParaRPr lang="en-US" dirty="0"/>
          </a:p>
          <a:p>
            <a:endParaRPr lang="en-US" dirty="0" smtClean="0"/>
          </a:p>
          <a:p>
            <a:endParaRPr lang="en-US" sz="2400" dirty="0" smtClean="0"/>
          </a:p>
          <a:p>
            <a:r>
              <a:rPr lang="en-US" sz="2400" dirty="0" smtClean="0"/>
              <a:t>For furnace: b = 0.937</a:t>
            </a:r>
            <a:endParaRPr lang="en-US" sz="2400" dirty="0"/>
          </a:p>
        </p:txBody>
      </p:sp>
      <p:pic>
        <p:nvPicPr>
          <p:cNvPr id="6" name="Picture 5"/>
          <p:cNvPicPr>
            <a:picLocks noChangeAspect="1"/>
          </p:cNvPicPr>
          <p:nvPr/>
        </p:nvPicPr>
        <p:blipFill rotWithShape="1">
          <a:blip r:embed="rId2"/>
          <a:srcRect t="22138" r="35028"/>
          <a:stretch/>
        </p:blipFill>
        <p:spPr>
          <a:xfrm>
            <a:off x="1066800" y="3165371"/>
            <a:ext cx="4505325" cy="1340065"/>
          </a:xfrm>
          <a:prstGeom prst="rect">
            <a:avLst/>
          </a:prstGeom>
        </p:spPr>
      </p:pic>
      <p:pic>
        <p:nvPicPr>
          <p:cNvPr id="7" name="Picture 6"/>
          <p:cNvPicPr>
            <a:picLocks noChangeAspect="1"/>
          </p:cNvPicPr>
          <p:nvPr/>
        </p:nvPicPr>
        <p:blipFill rotWithShape="1">
          <a:blip r:embed="rId2"/>
          <a:srcRect l="40797" r="43819" b="77862"/>
          <a:stretch/>
        </p:blipFill>
        <p:spPr>
          <a:xfrm>
            <a:off x="2057400" y="2490460"/>
            <a:ext cx="1676400" cy="598712"/>
          </a:xfrm>
          <a:prstGeom prst="rect">
            <a:avLst/>
          </a:prstGeom>
        </p:spPr>
      </p:pic>
      <p:pic>
        <p:nvPicPr>
          <p:cNvPr id="5" name="Picture 4"/>
          <p:cNvPicPr>
            <a:picLocks noChangeAspect="1"/>
          </p:cNvPicPr>
          <p:nvPr/>
        </p:nvPicPr>
        <p:blipFill rotWithShape="1">
          <a:blip r:embed="rId3"/>
          <a:srcRect l="3455" t="1079" r="38961" b="12029"/>
          <a:stretch/>
        </p:blipFill>
        <p:spPr>
          <a:xfrm>
            <a:off x="5603227" y="2476464"/>
            <a:ext cx="2819400" cy="2819400"/>
          </a:xfrm>
          <a:prstGeom prst="rect">
            <a:avLst/>
          </a:prstGeom>
        </p:spPr>
      </p:pic>
    </p:spTree>
    <p:extLst>
      <p:ext uri="{BB962C8B-B14F-4D97-AF65-F5344CB8AC3E}">
        <p14:creationId xmlns:p14="http://schemas.microsoft.com/office/powerpoint/2010/main" val="3421242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18</a:t>
            </a:fld>
            <a:endParaRPr lang="en-US" dirty="0"/>
          </a:p>
        </p:txBody>
      </p:sp>
      <p:sp>
        <p:nvSpPr>
          <p:cNvPr id="3" name="Title 2"/>
          <p:cNvSpPr>
            <a:spLocks noGrp="1"/>
          </p:cNvSpPr>
          <p:nvPr>
            <p:ph type="title"/>
          </p:nvPr>
        </p:nvSpPr>
        <p:spPr/>
        <p:txBody>
          <a:bodyPr/>
          <a:lstStyle/>
          <a:p>
            <a:r>
              <a:rPr lang="en-US" dirty="0"/>
              <a:t>Total Consumer </a:t>
            </a:r>
            <a:r>
              <a:rPr lang="en-US" dirty="0" smtClean="0"/>
              <a:t>Price – Average Prices</a:t>
            </a:r>
            <a:endParaRPr lang="en-US" dirty="0"/>
          </a:p>
        </p:txBody>
      </p:sp>
      <p:pic>
        <p:nvPicPr>
          <p:cNvPr id="5" name="Picture 4"/>
          <p:cNvPicPr>
            <a:picLocks noChangeAspect="1"/>
          </p:cNvPicPr>
          <p:nvPr/>
        </p:nvPicPr>
        <p:blipFill>
          <a:blip r:embed="rId2"/>
          <a:stretch>
            <a:fillRect/>
          </a:stretch>
        </p:blipFill>
        <p:spPr>
          <a:xfrm>
            <a:off x="914400" y="2209800"/>
            <a:ext cx="7014166" cy="2849562"/>
          </a:xfrm>
          <a:prstGeom prst="rect">
            <a:avLst/>
          </a:prstGeom>
        </p:spPr>
      </p:pic>
    </p:spTree>
    <p:extLst>
      <p:ext uri="{BB962C8B-B14F-4D97-AF65-F5344CB8AC3E}">
        <p14:creationId xmlns:p14="http://schemas.microsoft.com/office/powerpoint/2010/main" val="67260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19</a:t>
            </a:fld>
            <a:endParaRPr lang="en-US" dirty="0"/>
          </a:p>
        </p:txBody>
      </p:sp>
      <p:sp>
        <p:nvSpPr>
          <p:cNvPr id="3" name="Title 2"/>
          <p:cNvSpPr>
            <a:spLocks noGrp="1"/>
          </p:cNvSpPr>
          <p:nvPr>
            <p:ph type="title"/>
          </p:nvPr>
        </p:nvSpPr>
        <p:spPr/>
        <p:txBody>
          <a:bodyPr/>
          <a:lstStyle/>
          <a:p>
            <a:r>
              <a:rPr lang="en-US" dirty="0" smtClean="0"/>
              <a:t>Installed Cost – Installation Cost</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000" dirty="0"/>
              <a:t>RS Means 2013 Residential Cost Data</a:t>
            </a:r>
            <a:r>
              <a:rPr lang="en-US" sz="2000" dirty="0" smtClean="0"/>
              <a:t>, </a:t>
            </a:r>
            <a:r>
              <a:rPr lang="en-US" sz="2000" dirty="0"/>
              <a:t>manufacturer literature</a:t>
            </a:r>
            <a:r>
              <a:rPr lang="en-US" sz="2000" dirty="0" smtClean="0"/>
              <a:t>, and </a:t>
            </a:r>
            <a:r>
              <a:rPr lang="en-US" sz="2000" dirty="0"/>
              <a:t>information from expert </a:t>
            </a:r>
            <a:r>
              <a:rPr lang="en-US" sz="2000" dirty="0" smtClean="0"/>
              <a:t>consultants</a:t>
            </a:r>
          </a:p>
          <a:p>
            <a:r>
              <a:rPr lang="en-US" sz="2000" dirty="0" smtClean="0"/>
              <a:t>Accounted </a:t>
            </a:r>
            <a:r>
              <a:rPr lang="en-US" sz="2000" dirty="0"/>
              <a:t>for </a:t>
            </a:r>
            <a:r>
              <a:rPr lang="en-US" sz="2000" u="sng" dirty="0"/>
              <a:t>regional </a:t>
            </a:r>
            <a:r>
              <a:rPr lang="en-US" sz="2000" u="sng" dirty="0" smtClean="0"/>
              <a:t>differences </a:t>
            </a:r>
            <a:r>
              <a:rPr lang="en-US" sz="2000" u="sng" dirty="0"/>
              <a:t>in labor </a:t>
            </a:r>
            <a:r>
              <a:rPr lang="en-US" sz="2000" u="sng" dirty="0" smtClean="0"/>
              <a:t>costs</a:t>
            </a:r>
          </a:p>
          <a:p>
            <a:r>
              <a:rPr lang="en-US" sz="2000" dirty="0" smtClean="0"/>
              <a:t>Basic </a:t>
            </a:r>
            <a:r>
              <a:rPr lang="en-US" sz="2000" dirty="0"/>
              <a:t>installation </a:t>
            </a:r>
            <a:r>
              <a:rPr lang="en-US" sz="2000" dirty="0" smtClean="0"/>
              <a:t>costs – apply to all </a:t>
            </a:r>
            <a:r>
              <a:rPr lang="en-US" sz="2000" dirty="0"/>
              <a:t>furnaces</a:t>
            </a:r>
            <a:r>
              <a:rPr lang="en-US" sz="2000" dirty="0" smtClean="0"/>
              <a:t> (new &amp; replacement)</a:t>
            </a:r>
          </a:p>
          <a:p>
            <a:pPr lvl="1"/>
            <a:r>
              <a:rPr lang="en-US" sz="1600" dirty="0" smtClean="0"/>
              <a:t>Include </a:t>
            </a:r>
            <a:r>
              <a:rPr lang="en-US" sz="1600" dirty="0"/>
              <a:t>putting in place and setting up the furnace, gas piping, ductwork, electrical hookup for the thermostat, permit, removal or disposal fees, and, when applicable, additional labor hours for an attic installation.</a:t>
            </a:r>
          </a:p>
          <a:p>
            <a:r>
              <a:rPr lang="en-US" sz="2000" dirty="0" err="1" smtClean="0"/>
              <a:t>NWGF</a:t>
            </a:r>
            <a:r>
              <a:rPr lang="en-US" sz="2000" dirty="0" smtClean="0"/>
              <a:t> replacement installations - adders for a fraction of the sample households</a:t>
            </a:r>
          </a:p>
          <a:p>
            <a:pPr lvl="1"/>
            <a:r>
              <a:rPr lang="en-US" sz="1600" dirty="0" smtClean="0"/>
              <a:t>non-condensing furnaces, these additional costs included updating flue vent connectors, vent resizing, and chimney relining. For condensing furnaces, these additional costs included adding a new flue vent (PVC), combustion air vent for direct vent installations (PVC), concealing vent pipes for indoor installations, addressing an orphaned water heater (by updating flue vent connectors, vent resizing, or chimney relining), and condensate removal. Freeze protection (heat tape) is accounted for in the cost of condensate removal for a fraction of </a:t>
            </a:r>
            <a:r>
              <a:rPr lang="en-US" sz="1600" dirty="0" err="1" smtClean="0"/>
              <a:t>NWGFs</a:t>
            </a:r>
            <a:r>
              <a:rPr lang="en-US" sz="1600" dirty="0" smtClean="0"/>
              <a:t> installed in attics.</a:t>
            </a:r>
          </a:p>
          <a:p>
            <a:r>
              <a:rPr lang="en-US" sz="2000" dirty="0" smtClean="0"/>
              <a:t>Different condensing </a:t>
            </a:r>
            <a:r>
              <a:rPr lang="en-US" sz="2000" dirty="0"/>
              <a:t>furnaces </a:t>
            </a:r>
            <a:r>
              <a:rPr lang="en-US" sz="2000" dirty="0" smtClean="0"/>
              <a:t>installation cost for replacements, new </a:t>
            </a:r>
            <a:r>
              <a:rPr lang="en-US" sz="2000" dirty="0"/>
              <a:t>owners, and </a:t>
            </a:r>
            <a:r>
              <a:rPr lang="en-US" sz="2000" dirty="0" smtClean="0"/>
              <a:t>new constructions</a:t>
            </a:r>
          </a:p>
          <a:p>
            <a:endParaRPr lang="en-US" sz="2000" dirty="0"/>
          </a:p>
        </p:txBody>
      </p:sp>
    </p:spTree>
    <p:extLst>
      <p:ext uri="{BB962C8B-B14F-4D97-AF65-F5344CB8AC3E}">
        <p14:creationId xmlns:p14="http://schemas.microsoft.com/office/powerpoint/2010/main" val="339334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a:t>
            </a:fld>
            <a:endParaRPr lang="en-US" dirty="0"/>
          </a:p>
        </p:txBody>
      </p:sp>
      <p:sp>
        <p:nvSpPr>
          <p:cNvPr id="3" name="Title 2"/>
          <p:cNvSpPr>
            <a:spLocks noGrp="1"/>
          </p:cNvSpPr>
          <p:nvPr>
            <p:ph type="title"/>
          </p:nvPr>
        </p:nvSpPr>
        <p:spPr/>
        <p:txBody>
          <a:bodyPr/>
          <a:lstStyle/>
          <a:p>
            <a:r>
              <a:rPr lang="en-US" dirty="0" smtClean="0"/>
              <a:t>Products – Tech Level</a:t>
            </a:r>
            <a:endParaRPr lang="en-US" dirty="0"/>
          </a:p>
        </p:txBody>
      </p:sp>
      <p:sp>
        <p:nvSpPr>
          <p:cNvPr id="4" name="Content Placeholder 3"/>
          <p:cNvSpPr>
            <a:spLocks noGrp="1"/>
          </p:cNvSpPr>
          <p:nvPr>
            <p:ph idx="1"/>
          </p:nvPr>
        </p:nvSpPr>
        <p:spPr>
          <a:xfrm>
            <a:off x="371475" y="1371600"/>
            <a:ext cx="8153400" cy="4525962"/>
          </a:xfrm>
        </p:spPr>
        <p:txBody>
          <a:bodyPr/>
          <a:lstStyle/>
          <a:p>
            <a:r>
              <a:rPr lang="en-US" sz="2000" dirty="0" smtClean="0"/>
              <a:t>Trial Standard Levels (</a:t>
            </a:r>
            <a:r>
              <a:rPr lang="en-US" sz="2000" dirty="0" err="1" smtClean="0"/>
              <a:t>TSL</a:t>
            </a:r>
            <a:r>
              <a:rPr lang="en-US" sz="2000" dirty="0" smtClean="0"/>
              <a:t>) based on efficiency levels in the table</a:t>
            </a:r>
          </a:p>
        </p:txBody>
      </p:sp>
      <p:graphicFrame>
        <p:nvGraphicFramePr>
          <p:cNvPr id="7" name="Table 6"/>
          <p:cNvGraphicFramePr>
            <a:graphicFrameLocks noGrp="1"/>
          </p:cNvGraphicFramePr>
          <p:nvPr>
            <p:extLst>
              <p:ext uri="{D42A27DB-BD31-4B8C-83A1-F6EECF244321}">
                <p14:modId xmlns:p14="http://schemas.microsoft.com/office/powerpoint/2010/main" val="3769007388"/>
              </p:ext>
            </p:extLst>
          </p:nvPr>
        </p:nvGraphicFramePr>
        <p:xfrm>
          <a:off x="609600" y="2514600"/>
          <a:ext cx="8193833" cy="4114800"/>
        </p:xfrm>
        <a:graphic>
          <a:graphicData uri="http://schemas.openxmlformats.org/drawingml/2006/table">
            <a:tbl>
              <a:tblPr firstRow="1" bandRow="1">
                <a:tableStyleId>{9D7B26C5-4107-4FEC-AEDC-1716B250A1EF}</a:tableStyleId>
              </a:tblPr>
              <a:tblGrid>
                <a:gridCol w="914400"/>
                <a:gridCol w="533400"/>
                <a:gridCol w="2649117"/>
                <a:gridCol w="231901"/>
                <a:gridCol w="928982"/>
                <a:gridCol w="533400"/>
                <a:gridCol w="2402633"/>
              </a:tblGrid>
              <a:tr h="370840">
                <a:tc>
                  <a:txBody>
                    <a:bodyPr/>
                    <a:lstStyle/>
                    <a:p>
                      <a:r>
                        <a:rPr lang="en-US" sz="1200" dirty="0" smtClean="0">
                          <a:solidFill>
                            <a:schemeClr val="tx2">
                              <a:lumMod val="75000"/>
                            </a:schemeClr>
                          </a:solidFill>
                        </a:rPr>
                        <a:t>Efficiency</a:t>
                      </a:r>
                      <a:r>
                        <a:rPr lang="en-US" sz="1200" baseline="0" dirty="0" smtClean="0">
                          <a:solidFill>
                            <a:schemeClr val="tx2">
                              <a:lumMod val="75000"/>
                            </a:schemeClr>
                          </a:solidFill>
                        </a:rPr>
                        <a:t> Level</a:t>
                      </a:r>
                      <a:endParaRPr lang="en-US" sz="1200" dirty="0">
                        <a:solidFill>
                          <a:schemeClr val="tx2">
                            <a:lumMod val="75000"/>
                          </a:schemeClr>
                        </a:solidFill>
                      </a:endParaRPr>
                    </a:p>
                  </a:txBody>
                  <a:tcPr/>
                </a:tc>
                <a:tc>
                  <a:txBody>
                    <a:bodyPr/>
                    <a:lstStyle/>
                    <a:p>
                      <a:r>
                        <a:rPr lang="en-US" sz="1200" dirty="0" err="1" smtClean="0">
                          <a:solidFill>
                            <a:schemeClr val="tx2">
                              <a:lumMod val="75000"/>
                            </a:schemeClr>
                          </a:solidFill>
                        </a:rPr>
                        <a:t>AFUE</a:t>
                      </a:r>
                      <a:r>
                        <a:rPr lang="en-US" sz="1200" dirty="0" smtClean="0">
                          <a:solidFill>
                            <a:schemeClr val="tx2">
                              <a:lumMod val="75000"/>
                            </a:schemeClr>
                          </a:solidFill>
                        </a:rPr>
                        <a:t> %</a:t>
                      </a:r>
                      <a:endParaRPr lang="en-US" sz="1200" dirty="0">
                        <a:solidFill>
                          <a:schemeClr val="tx2">
                            <a:lumMod val="75000"/>
                          </a:schemeClr>
                        </a:solidFill>
                      </a:endParaRPr>
                    </a:p>
                  </a:txBody>
                  <a:tcPr/>
                </a:tc>
                <a:tc>
                  <a:txBody>
                    <a:bodyPr/>
                    <a:lstStyle/>
                    <a:p>
                      <a:r>
                        <a:rPr lang="en-US" sz="1200" dirty="0" smtClean="0">
                          <a:solidFill>
                            <a:schemeClr val="tx2">
                              <a:lumMod val="75000"/>
                            </a:schemeClr>
                          </a:solidFill>
                        </a:rPr>
                        <a:t>Technology</a:t>
                      </a:r>
                      <a:endParaRPr lang="en-US" sz="1200" dirty="0">
                        <a:solidFill>
                          <a:schemeClr val="tx2">
                            <a:lumMod val="75000"/>
                          </a:schemeClr>
                        </a:solidFill>
                      </a:endParaRPr>
                    </a:p>
                  </a:txBody>
                  <a:tcPr/>
                </a:tc>
                <a:tc>
                  <a:txBody>
                    <a:bodyPr/>
                    <a:lstStyle/>
                    <a:p>
                      <a:endParaRPr lang="en-US" sz="1200" dirty="0"/>
                    </a:p>
                  </a:txBody>
                  <a:tcPr/>
                </a:tc>
                <a:tc>
                  <a:txBody>
                    <a:bodyPr/>
                    <a:lstStyle/>
                    <a:p>
                      <a:r>
                        <a:rPr lang="en-US" sz="1200" dirty="0" smtClean="0">
                          <a:solidFill>
                            <a:schemeClr val="accent6">
                              <a:lumMod val="50000"/>
                            </a:schemeClr>
                          </a:solidFill>
                        </a:rPr>
                        <a:t>Efficiency</a:t>
                      </a:r>
                      <a:r>
                        <a:rPr lang="en-US" sz="1200" baseline="0" dirty="0" smtClean="0">
                          <a:solidFill>
                            <a:schemeClr val="accent6">
                              <a:lumMod val="50000"/>
                            </a:schemeClr>
                          </a:solidFill>
                        </a:rPr>
                        <a:t> Level</a:t>
                      </a:r>
                      <a:endParaRPr lang="en-US" sz="1200" dirty="0">
                        <a:solidFill>
                          <a:schemeClr val="accent6">
                            <a:lumMod val="50000"/>
                          </a:schemeClr>
                        </a:solidFill>
                      </a:endParaRPr>
                    </a:p>
                  </a:txBody>
                  <a:tcPr/>
                </a:tc>
                <a:tc>
                  <a:txBody>
                    <a:bodyPr/>
                    <a:lstStyle/>
                    <a:p>
                      <a:r>
                        <a:rPr lang="en-US" sz="1200" dirty="0" err="1" smtClean="0">
                          <a:solidFill>
                            <a:schemeClr val="accent6">
                              <a:lumMod val="50000"/>
                            </a:schemeClr>
                          </a:solidFill>
                        </a:rPr>
                        <a:t>AFUE</a:t>
                      </a:r>
                      <a:r>
                        <a:rPr lang="en-US" sz="1200" dirty="0" smtClean="0">
                          <a:solidFill>
                            <a:schemeClr val="accent6">
                              <a:lumMod val="50000"/>
                            </a:schemeClr>
                          </a:solidFill>
                        </a:rPr>
                        <a:t> %</a:t>
                      </a:r>
                      <a:endParaRPr lang="en-US" sz="1200" dirty="0">
                        <a:solidFill>
                          <a:schemeClr val="accent6">
                            <a:lumMod val="50000"/>
                          </a:schemeClr>
                        </a:solidFill>
                      </a:endParaRPr>
                    </a:p>
                  </a:txBody>
                  <a:tcPr/>
                </a:tc>
                <a:tc>
                  <a:txBody>
                    <a:bodyPr/>
                    <a:lstStyle/>
                    <a:p>
                      <a:r>
                        <a:rPr lang="en-US" sz="1200" dirty="0" smtClean="0">
                          <a:solidFill>
                            <a:schemeClr val="accent6">
                              <a:lumMod val="50000"/>
                            </a:schemeClr>
                          </a:solidFill>
                        </a:rPr>
                        <a:t>Technology</a:t>
                      </a:r>
                      <a:endParaRPr lang="en-US" sz="1200" dirty="0">
                        <a:solidFill>
                          <a:schemeClr val="accent6">
                            <a:lumMod val="50000"/>
                          </a:schemeClr>
                        </a:solidFill>
                      </a:endParaRPr>
                    </a:p>
                  </a:txBody>
                  <a:tcPr/>
                </a:tc>
              </a:tr>
              <a:tr h="370840">
                <a:tc>
                  <a:txBody>
                    <a:bodyPr/>
                    <a:lstStyle/>
                    <a:p>
                      <a:r>
                        <a:rPr lang="en-US" sz="1400" dirty="0" smtClean="0">
                          <a:solidFill>
                            <a:schemeClr val="tx2">
                              <a:lumMod val="75000"/>
                            </a:schemeClr>
                          </a:solidFill>
                        </a:rPr>
                        <a:t>0-Baseline</a:t>
                      </a:r>
                      <a:endParaRPr lang="en-US" sz="1400" dirty="0">
                        <a:solidFill>
                          <a:schemeClr val="tx2">
                            <a:lumMod val="75000"/>
                          </a:schemeClr>
                        </a:solidFill>
                      </a:endParaRPr>
                    </a:p>
                  </a:txBody>
                  <a:tcPr>
                    <a:solidFill>
                      <a:schemeClr val="bg1">
                        <a:lumMod val="75000"/>
                        <a:alpha val="20000"/>
                      </a:schemeClr>
                    </a:solidFill>
                  </a:tcPr>
                </a:tc>
                <a:tc>
                  <a:txBody>
                    <a:bodyPr/>
                    <a:lstStyle/>
                    <a:p>
                      <a:r>
                        <a:rPr lang="en-US" sz="1400" dirty="0" smtClean="0">
                          <a:solidFill>
                            <a:schemeClr val="tx2">
                              <a:lumMod val="75000"/>
                            </a:schemeClr>
                          </a:solidFill>
                        </a:rPr>
                        <a:t>80</a:t>
                      </a:r>
                      <a:endParaRPr lang="en-US" sz="1400" dirty="0">
                        <a:solidFill>
                          <a:schemeClr val="tx2">
                            <a:lumMod val="75000"/>
                          </a:schemeClr>
                        </a:solidFill>
                      </a:endParaRPr>
                    </a:p>
                  </a:txBody>
                  <a:tcPr>
                    <a:solidFill>
                      <a:schemeClr val="bg1">
                        <a:lumMod val="75000"/>
                        <a:alpha val="20000"/>
                      </a:schemeClr>
                    </a:solidFill>
                  </a:tcPr>
                </a:tc>
                <a:tc>
                  <a:txBody>
                    <a:bodyPr/>
                    <a:lstStyle/>
                    <a:p>
                      <a:r>
                        <a:rPr lang="en-US" sz="1400" dirty="0" smtClean="0">
                          <a:solidFill>
                            <a:schemeClr val="tx2">
                              <a:lumMod val="75000"/>
                            </a:schemeClr>
                          </a:solidFill>
                        </a:rPr>
                        <a:t>-</a:t>
                      </a:r>
                      <a:endParaRPr lang="en-US" sz="1400" dirty="0">
                        <a:solidFill>
                          <a:schemeClr val="tx2">
                            <a:lumMod val="75000"/>
                          </a:schemeClr>
                        </a:solidFill>
                      </a:endParaRPr>
                    </a:p>
                  </a:txBody>
                  <a:tcPr>
                    <a:solidFill>
                      <a:schemeClr val="bg1">
                        <a:lumMod val="75000"/>
                        <a:alpha val="20000"/>
                      </a:schemeClr>
                    </a:solidFill>
                  </a:tcPr>
                </a:tc>
                <a:tc>
                  <a:txBody>
                    <a:bodyPr/>
                    <a:lstStyle/>
                    <a:p>
                      <a:endParaRPr lang="en-US" sz="1400" dirty="0"/>
                    </a:p>
                  </a:txBody>
                  <a:tcPr>
                    <a:solidFill>
                      <a:schemeClr val="bg1">
                        <a:lumMod val="75000"/>
                        <a:alpha val="20000"/>
                      </a:schemeClr>
                    </a:solidFill>
                  </a:tcPr>
                </a:tc>
                <a:tc>
                  <a:txBody>
                    <a:bodyPr/>
                    <a:lstStyle/>
                    <a:p>
                      <a:r>
                        <a:rPr lang="en-US" sz="1400" dirty="0" smtClean="0">
                          <a:solidFill>
                            <a:schemeClr val="accent6">
                              <a:lumMod val="50000"/>
                            </a:schemeClr>
                          </a:solidFill>
                        </a:rPr>
                        <a:t>0-Baseline</a:t>
                      </a:r>
                      <a:endParaRPr lang="en-US" sz="1400" dirty="0">
                        <a:solidFill>
                          <a:schemeClr val="accent6">
                            <a:lumMod val="50000"/>
                          </a:schemeClr>
                        </a:solidFill>
                      </a:endParaRPr>
                    </a:p>
                  </a:txBody>
                  <a:tcPr>
                    <a:solidFill>
                      <a:schemeClr val="bg1">
                        <a:lumMod val="75000"/>
                        <a:alpha val="20000"/>
                      </a:schemeClr>
                    </a:solidFill>
                  </a:tcPr>
                </a:tc>
                <a:tc>
                  <a:txBody>
                    <a:bodyPr/>
                    <a:lstStyle/>
                    <a:p>
                      <a:r>
                        <a:rPr lang="en-US" sz="1400" dirty="0" smtClean="0">
                          <a:solidFill>
                            <a:schemeClr val="accent6">
                              <a:lumMod val="50000"/>
                            </a:schemeClr>
                          </a:solidFill>
                        </a:rPr>
                        <a:t>80</a:t>
                      </a:r>
                      <a:endParaRPr lang="en-US" sz="1400" dirty="0">
                        <a:solidFill>
                          <a:schemeClr val="accent6">
                            <a:lumMod val="50000"/>
                          </a:schemeClr>
                        </a:solidFill>
                      </a:endParaRPr>
                    </a:p>
                  </a:txBody>
                  <a:tcPr>
                    <a:solidFill>
                      <a:schemeClr val="bg1">
                        <a:lumMod val="75000"/>
                        <a:alpha val="20000"/>
                      </a:schemeClr>
                    </a:solidFill>
                  </a:tcPr>
                </a:tc>
                <a:tc>
                  <a:txBody>
                    <a:bodyPr/>
                    <a:lstStyle/>
                    <a:p>
                      <a:r>
                        <a:rPr lang="en-US" sz="1400" dirty="0" smtClean="0">
                          <a:solidFill>
                            <a:schemeClr val="accent6">
                              <a:lumMod val="50000"/>
                            </a:schemeClr>
                          </a:solidFill>
                        </a:rPr>
                        <a:t>-</a:t>
                      </a:r>
                      <a:endParaRPr lang="en-US" sz="1400" dirty="0">
                        <a:solidFill>
                          <a:schemeClr val="accent6">
                            <a:lumMod val="50000"/>
                          </a:schemeClr>
                        </a:solidFill>
                      </a:endParaRPr>
                    </a:p>
                  </a:txBody>
                  <a:tcPr>
                    <a:solidFill>
                      <a:schemeClr val="bg1">
                        <a:lumMod val="75000"/>
                        <a:alpha val="20000"/>
                      </a:schemeClr>
                    </a:solidFill>
                  </a:tcPr>
                </a:tc>
              </a:tr>
              <a:tr h="370840">
                <a:tc>
                  <a:txBody>
                    <a:bodyPr/>
                    <a:lstStyle/>
                    <a:p>
                      <a:r>
                        <a:rPr lang="en-US" sz="1400" dirty="0" smtClean="0">
                          <a:solidFill>
                            <a:schemeClr val="tx2">
                              <a:lumMod val="75000"/>
                            </a:schemeClr>
                          </a:solidFill>
                        </a:rPr>
                        <a:t>1</a:t>
                      </a:r>
                      <a:endParaRPr lang="en-US" sz="1400" dirty="0">
                        <a:solidFill>
                          <a:schemeClr val="tx2">
                            <a:lumMod val="75000"/>
                          </a:schemeClr>
                        </a:solidFill>
                      </a:endParaRPr>
                    </a:p>
                  </a:txBody>
                  <a:tcPr/>
                </a:tc>
                <a:tc>
                  <a:txBody>
                    <a:bodyPr/>
                    <a:lstStyle/>
                    <a:p>
                      <a:r>
                        <a:rPr lang="en-US" sz="1400" dirty="0" smtClean="0">
                          <a:solidFill>
                            <a:schemeClr val="tx2">
                              <a:lumMod val="75000"/>
                            </a:schemeClr>
                          </a:solidFill>
                        </a:rPr>
                        <a:t>90</a:t>
                      </a:r>
                      <a:endParaRPr lang="en-US" sz="1400" dirty="0">
                        <a:solidFill>
                          <a:schemeClr val="tx2">
                            <a:lumMod val="75000"/>
                          </a:schemeClr>
                        </a:solidFill>
                      </a:endParaRPr>
                    </a:p>
                  </a:txBody>
                  <a:tcPr/>
                </a:tc>
                <a:tc>
                  <a:txBody>
                    <a:bodyPr/>
                    <a:lstStyle/>
                    <a:p>
                      <a:r>
                        <a:rPr lang="en-US" sz="1400" dirty="0" smtClean="0">
                          <a:solidFill>
                            <a:schemeClr val="tx2">
                              <a:lumMod val="75000"/>
                            </a:schemeClr>
                          </a:solidFill>
                        </a:rPr>
                        <a:t>Baseline + condensing secondary heat exchanger</a:t>
                      </a:r>
                      <a:endParaRPr lang="en-US" sz="1400" dirty="0">
                        <a:solidFill>
                          <a:schemeClr val="tx2">
                            <a:lumMod val="75000"/>
                          </a:schemeClr>
                        </a:solidFill>
                      </a:endParaRPr>
                    </a:p>
                  </a:txBody>
                  <a:tcPr/>
                </a:tc>
                <a:tc>
                  <a:txBody>
                    <a:bodyPr/>
                    <a:lstStyle/>
                    <a:p>
                      <a:endParaRPr lang="en-US" sz="1400" dirty="0"/>
                    </a:p>
                  </a:txBody>
                  <a:tcPr/>
                </a:tc>
                <a:tc>
                  <a:txBody>
                    <a:bodyPr/>
                    <a:lstStyle/>
                    <a:p>
                      <a:endParaRPr lang="en-US" sz="1400" dirty="0">
                        <a:solidFill>
                          <a:schemeClr val="accent6">
                            <a:lumMod val="50000"/>
                          </a:schemeClr>
                        </a:solidFill>
                      </a:endParaRPr>
                    </a:p>
                  </a:txBody>
                  <a:tcPr/>
                </a:tc>
                <a:tc>
                  <a:txBody>
                    <a:bodyPr/>
                    <a:lstStyle/>
                    <a:p>
                      <a:endParaRPr lang="en-US" sz="1400" dirty="0">
                        <a:solidFill>
                          <a:schemeClr val="accent6">
                            <a:lumMod val="50000"/>
                          </a:schemeClr>
                        </a:solidFill>
                      </a:endParaRPr>
                    </a:p>
                  </a:txBody>
                  <a:tcPr/>
                </a:tc>
                <a:tc>
                  <a:txBody>
                    <a:bodyPr/>
                    <a:lstStyle/>
                    <a:p>
                      <a:endParaRPr lang="en-US" sz="1400" dirty="0">
                        <a:solidFill>
                          <a:schemeClr val="accent6">
                            <a:lumMod val="50000"/>
                          </a:schemeClr>
                        </a:solidFill>
                      </a:endParaRPr>
                    </a:p>
                  </a:txBody>
                  <a:tcPr/>
                </a:tc>
              </a:tr>
              <a:tr h="370840">
                <a:tc>
                  <a:txBody>
                    <a:bodyPr/>
                    <a:lstStyle/>
                    <a:p>
                      <a:r>
                        <a:rPr lang="en-US" sz="1400" dirty="0" smtClean="0">
                          <a:solidFill>
                            <a:schemeClr val="tx2">
                              <a:lumMod val="75000"/>
                            </a:schemeClr>
                          </a:solidFill>
                        </a:rPr>
                        <a:t>2</a:t>
                      </a:r>
                      <a:endParaRPr lang="en-US" sz="1400" dirty="0">
                        <a:solidFill>
                          <a:schemeClr val="tx2">
                            <a:lumMod val="75000"/>
                          </a:schemeClr>
                        </a:solidFill>
                      </a:endParaRPr>
                    </a:p>
                  </a:txBody>
                  <a:tcPr>
                    <a:solidFill>
                      <a:schemeClr val="bg1">
                        <a:lumMod val="75000"/>
                        <a:alpha val="20000"/>
                      </a:schemeClr>
                    </a:solidFill>
                  </a:tcPr>
                </a:tc>
                <a:tc>
                  <a:txBody>
                    <a:bodyPr/>
                    <a:lstStyle/>
                    <a:p>
                      <a:r>
                        <a:rPr lang="en-US" sz="1400" dirty="0" smtClean="0">
                          <a:solidFill>
                            <a:schemeClr val="tx2">
                              <a:lumMod val="75000"/>
                            </a:schemeClr>
                          </a:solidFill>
                        </a:rPr>
                        <a:t>92</a:t>
                      </a:r>
                      <a:endParaRPr lang="en-US" sz="1400" dirty="0">
                        <a:solidFill>
                          <a:schemeClr val="tx2">
                            <a:lumMod val="75000"/>
                          </a:schemeClr>
                        </a:solidFill>
                      </a:endParaRPr>
                    </a:p>
                  </a:txBody>
                  <a:tcPr>
                    <a:solidFill>
                      <a:schemeClr val="bg1">
                        <a:lumMod val="75000"/>
                        <a:alpha val="20000"/>
                      </a:schemeClr>
                    </a:solidFill>
                  </a:tcPr>
                </a:tc>
                <a:tc>
                  <a:txBody>
                    <a:bodyPr/>
                    <a:lstStyle/>
                    <a:p>
                      <a:r>
                        <a:rPr lang="en-US" sz="1400" dirty="0" smtClean="0">
                          <a:solidFill>
                            <a:schemeClr val="tx2">
                              <a:lumMod val="75000"/>
                            </a:schemeClr>
                          </a:solidFill>
                        </a:rPr>
                        <a:t>Level 1 + Increased secondary heat exchanger area</a:t>
                      </a:r>
                      <a:endParaRPr lang="en-US" sz="1400" dirty="0">
                        <a:solidFill>
                          <a:schemeClr val="tx2">
                            <a:lumMod val="75000"/>
                          </a:schemeClr>
                        </a:solidFill>
                      </a:endParaRPr>
                    </a:p>
                  </a:txBody>
                  <a:tcPr>
                    <a:solidFill>
                      <a:schemeClr val="bg1">
                        <a:lumMod val="75000"/>
                        <a:alpha val="20000"/>
                      </a:schemeClr>
                    </a:solidFill>
                  </a:tcPr>
                </a:tc>
                <a:tc>
                  <a:txBody>
                    <a:bodyPr/>
                    <a:lstStyle/>
                    <a:p>
                      <a:endParaRPr lang="en-US" sz="1400" dirty="0"/>
                    </a:p>
                  </a:txBody>
                  <a:tcPr>
                    <a:solidFill>
                      <a:schemeClr val="bg1">
                        <a:lumMod val="75000"/>
                        <a:alpha val="20000"/>
                      </a:schemeClr>
                    </a:solidFill>
                  </a:tcPr>
                </a:tc>
                <a:tc>
                  <a:txBody>
                    <a:bodyPr/>
                    <a:lstStyle/>
                    <a:p>
                      <a:r>
                        <a:rPr lang="en-US" sz="1400" dirty="0" smtClean="0">
                          <a:solidFill>
                            <a:schemeClr val="accent6">
                              <a:lumMod val="50000"/>
                            </a:schemeClr>
                          </a:solidFill>
                        </a:rPr>
                        <a:t>1</a:t>
                      </a:r>
                      <a:endParaRPr lang="en-US" sz="1400" dirty="0">
                        <a:solidFill>
                          <a:schemeClr val="accent6">
                            <a:lumMod val="50000"/>
                          </a:schemeClr>
                        </a:solidFill>
                      </a:endParaRPr>
                    </a:p>
                  </a:txBody>
                  <a:tcPr>
                    <a:solidFill>
                      <a:schemeClr val="bg1">
                        <a:lumMod val="75000"/>
                        <a:alpha val="20000"/>
                      </a:schemeClr>
                    </a:solidFill>
                  </a:tcPr>
                </a:tc>
                <a:tc>
                  <a:txBody>
                    <a:bodyPr/>
                    <a:lstStyle/>
                    <a:p>
                      <a:r>
                        <a:rPr lang="en-US" sz="1400" dirty="0" smtClean="0">
                          <a:solidFill>
                            <a:schemeClr val="accent6">
                              <a:lumMod val="50000"/>
                            </a:schemeClr>
                          </a:solidFill>
                        </a:rPr>
                        <a:t>92</a:t>
                      </a:r>
                      <a:endParaRPr lang="en-US" sz="1400" dirty="0">
                        <a:solidFill>
                          <a:schemeClr val="accent6">
                            <a:lumMod val="50000"/>
                          </a:schemeClr>
                        </a:solidFill>
                      </a:endParaRPr>
                    </a:p>
                  </a:txBody>
                  <a:tcPr>
                    <a:solidFill>
                      <a:schemeClr val="bg1">
                        <a:lumMod val="75000"/>
                        <a:alpha val="20000"/>
                      </a:schemeClr>
                    </a:solidFill>
                  </a:tcPr>
                </a:tc>
                <a:tc>
                  <a:txBody>
                    <a:bodyPr/>
                    <a:lstStyle/>
                    <a:p>
                      <a:r>
                        <a:rPr lang="en-US" sz="1400" dirty="0" smtClean="0">
                          <a:solidFill>
                            <a:schemeClr val="accent6">
                              <a:lumMod val="50000"/>
                            </a:schemeClr>
                          </a:solidFill>
                        </a:rPr>
                        <a:t>Baseline + condensing secondary heat exchanger</a:t>
                      </a:r>
                      <a:endParaRPr lang="en-US" sz="1400" dirty="0">
                        <a:solidFill>
                          <a:schemeClr val="accent6">
                            <a:lumMod val="50000"/>
                          </a:schemeClr>
                        </a:solidFill>
                      </a:endParaRPr>
                    </a:p>
                  </a:txBody>
                  <a:tcPr>
                    <a:solidFill>
                      <a:schemeClr val="bg1">
                        <a:lumMod val="75000"/>
                        <a:alpha val="20000"/>
                      </a:schemeClr>
                    </a:solidFill>
                  </a:tcPr>
                </a:tc>
              </a:tr>
              <a:tr h="370840">
                <a:tc>
                  <a:txBody>
                    <a:bodyPr/>
                    <a:lstStyle/>
                    <a:p>
                      <a:r>
                        <a:rPr lang="en-US" sz="1400" dirty="0" smtClean="0">
                          <a:solidFill>
                            <a:schemeClr val="tx2">
                              <a:lumMod val="75000"/>
                            </a:schemeClr>
                          </a:solidFill>
                        </a:rPr>
                        <a:t>3</a:t>
                      </a:r>
                      <a:endParaRPr lang="en-US" sz="1400" dirty="0">
                        <a:solidFill>
                          <a:schemeClr val="tx2">
                            <a:lumMod val="75000"/>
                          </a:schemeClr>
                        </a:solidFill>
                      </a:endParaRPr>
                    </a:p>
                  </a:txBody>
                  <a:tcPr/>
                </a:tc>
                <a:tc>
                  <a:txBody>
                    <a:bodyPr/>
                    <a:lstStyle/>
                    <a:p>
                      <a:r>
                        <a:rPr lang="en-US" sz="1400" dirty="0" smtClean="0">
                          <a:solidFill>
                            <a:schemeClr val="tx2">
                              <a:lumMod val="75000"/>
                            </a:schemeClr>
                          </a:solidFill>
                        </a:rPr>
                        <a:t>95</a:t>
                      </a:r>
                      <a:endParaRPr lang="en-US" sz="1400" dirty="0">
                        <a:solidFill>
                          <a:schemeClr val="tx2">
                            <a:lumMod val="75000"/>
                          </a:schemeClr>
                        </a:solidFill>
                      </a:endParaRPr>
                    </a:p>
                  </a:txBody>
                  <a:tcPr/>
                </a:tc>
                <a:tc>
                  <a:txBody>
                    <a:bodyPr/>
                    <a:lstStyle/>
                    <a:p>
                      <a:r>
                        <a:rPr lang="en-US" sz="1400" dirty="0" smtClean="0">
                          <a:solidFill>
                            <a:schemeClr val="tx2">
                              <a:lumMod val="75000"/>
                            </a:schemeClr>
                          </a:solidFill>
                        </a:rPr>
                        <a:t>Level 2 + Increased secondary heat exchanger area</a:t>
                      </a:r>
                      <a:endParaRPr lang="en-US" sz="1400" dirty="0">
                        <a:solidFill>
                          <a:schemeClr val="tx2">
                            <a:lumMod val="75000"/>
                          </a:schemeClr>
                        </a:solidFill>
                      </a:endParaRPr>
                    </a:p>
                  </a:txBody>
                  <a:tcPr/>
                </a:tc>
                <a:tc>
                  <a:txBody>
                    <a:bodyPr/>
                    <a:lstStyle/>
                    <a:p>
                      <a:endParaRPr lang="en-US" sz="1400" dirty="0"/>
                    </a:p>
                  </a:txBody>
                  <a:tcPr/>
                </a:tc>
                <a:tc>
                  <a:txBody>
                    <a:bodyPr/>
                    <a:lstStyle/>
                    <a:p>
                      <a:r>
                        <a:rPr lang="en-US" sz="1400" dirty="0" smtClean="0">
                          <a:solidFill>
                            <a:schemeClr val="accent6">
                              <a:lumMod val="50000"/>
                            </a:schemeClr>
                          </a:solidFill>
                        </a:rPr>
                        <a:t>2</a:t>
                      </a:r>
                      <a:endParaRPr lang="en-US" sz="1400" dirty="0">
                        <a:solidFill>
                          <a:schemeClr val="accent6">
                            <a:lumMod val="50000"/>
                          </a:schemeClr>
                        </a:solidFill>
                      </a:endParaRPr>
                    </a:p>
                  </a:txBody>
                  <a:tcPr/>
                </a:tc>
                <a:tc>
                  <a:txBody>
                    <a:bodyPr/>
                    <a:lstStyle/>
                    <a:p>
                      <a:r>
                        <a:rPr lang="en-US" sz="1400" dirty="0" smtClean="0">
                          <a:solidFill>
                            <a:schemeClr val="accent6">
                              <a:lumMod val="50000"/>
                            </a:schemeClr>
                          </a:solidFill>
                        </a:rPr>
                        <a:t>95</a:t>
                      </a:r>
                      <a:endParaRPr lang="en-US" sz="1400" dirty="0">
                        <a:solidFill>
                          <a:schemeClr val="accent6">
                            <a:lumMod val="50000"/>
                          </a:schemeClr>
                        </a:solidFill>
                      </a:endParaRPr>
                    </a:p>
                  </a:txBody>
                  <a:tcPr/>
                </a:tc>
                <a:tc>
                  <a:txBody>
                    <a:bodyPr/>
                    <a:lstStyle/>
                    <a:p>
                      <a:r>
                        <a:rPr lang="en-US" sz="1400" dirty="0" smtClean="0">
                          <a:solidFill>
                            <a:schemeClr val="accent6">
                              <a:lumMod val="50000"/>
                            </a:schemeClr>
                          </a:solidFill>
                        </a:rPr>
                        <a:t>Level 1 + Increased secondary heat exchanger area</a:t>
                      </a:r>
                      <a:endParaRPr lang="en-US" sz="1400" dirty="0">
                        <a:solidFill>
                          <a:schemeClr val="accent6">
                            <a:lumMod val="50000"/>
                          </a:schemeClr>
                        </a:solidFill>
                      </a:endParaRPr>
                    </a:p>
                  </a:txBody>
                  <a:tcPr/>
                </a:tc>
              </a:tr>
              <a:tr h="370840">
                <a:tc>
                  <a:txBody>
                    <a:bodyPr/>
                    <a:lstStyle/>
                    <a:p>
                      <a:r>
                        <a:rPr lang="en-US" sz="1400" dirty="0" smtClean="0">
                          <a:solidFill>
                            <a:schemeClr val="tx2">
                              <a:lumMod val="75000"/>
                            </a:schemeClr>
                          </a:solidFill>
                        </a:rPr>
                        <a:t>4</a:t>
                      </a:r>
                      <a:br>
                        <a:rPr lang="en-US" sz="1400" dirty="0" smtClean="0">
                          <a:solidFill>
                            <a:schemeClr val="tx2">
                              <a:lumMod val="75000"/>
                            </a:schemeClr>
                          </a:solidFill>
                        </a:rPr>
                      </a:br>
                      <a:r>
                        <a:rPr lang="en-US" sz="1400" dirty="0" err="1" smtClean="0">
                          <a:solidFill>
                            <a:schemeClr val="tx2">
                              <a:lumMod val="75000"/>
                            </a:schemeClr>
                          </a:solidFill>
                        </a:rPr>
                        <a:t>Max_tech</a:t>
                      </a:r>
                      <a:endParaRPr lang="en-US" sz="1400" dirty="0">
                        <a:solidFill>
                          <a:schemeClr val="tx2">
                            <a:lumMod val="75000"/>
                          </a:schemeClr>
                        </a:solidFill>
                      </a:endParaRPr>
                    </a:p>
                  </a:txBody>
                  <a:tcPr>
                    <a:solidFill>
                      <a:schemeClr val="bg1">
                        <a:lumMod val="75000"/>
                        <a:alpha val="20000"/>
                      </a:schemeClr>
                    </a:solidFill>
                  </a:tcPr>
                </a:tc>
                <a:tc>
                  <a:txBody>
                    <a:bodyPr/>
                    <a:lstStyle/>
                    <a:p>
                      <a:r>
                        <a:rPr lang="en-US" sz="1400" dirty="0" smtClean="0">
                          <a:solidFill>
                            <a:schemeClr val="tx2">
                              <a:lumMod val="75000"/>
                            </a:schemeClr>
                          </a:solidFill>
                        </a:rPr>
                        <a:t>98</a:t>
                      </a:r>
                      <a:endParaRPr lang="en-US" sz="1400" dirty="0">
                        <a:solidFill>
                          <a:schemeClr val="tx2">
                            <a:lumMod val="75000"/>
                          </a:schemeClr>
                        </a:solidFill>
                      </a:endParaRPr>
                    </a:p>
                  </a:txBody>
                  <a:tcPr>
                    <a:solidFill>
                      <a:schemeClr val="bg1">
                        <a:lumMod val="75000"/>
                        <a:alpha val="20000"/>
                      </a:schemeClr>
                    </a:solidFill>
                  </a:tcPr>
                </a:tc>
                <a:tc>
                  <a:txBody>
                    <a:bodyPr/>
                    <a:lstStyle/>
                    <a:p>
                      <a:r>
                        <a:rPr lang="en-US" sz="1400" dirty="0" smtClean="0">
                          <a:solidFill>
                            <a:schemeClr val="tx2">
                              <a:lumMod val="75000"/>
                            </a:schemeClr>
                          </a:solidFill>
                        </a:rPr>
                        <a:t>Level 3 + Increased secondary heat exchanger area + </a:t>
                      </a:r>
                      <a:br>
                        <a:rPr lang="en-US" sz="1400" dirty="0" smtClean="0">
                          <a:solidFill>
                            <a:schemeClr val="tx2">
                              <a:lumMod val="75000"/>
                            </a:schemeClr>
                          </a:solidFill>
                        </a:rPr>
                      </a:br>
                      <a:r>
                        <a:rPr lang="en-US" sz="1400" dirty="0" smtClean="0">
                          <a:solidFill>
                            <a:schemeClr val="tx2">
                              <a:lumMod val="75000"/>
                            </a:schemeClr>
                          </a:solidFill>
                        </a:rPr>
                        <a:t/>
                      </a:r>
                      <a:br>
                        <a:rPr lang="en-US" sz="1400" dirty="0" smtClean="0">
                          <a:solidFill>
                            <a:schemeClr val="tx2">
                              <a:lumMod val="75000"/>
                            </a:schemeClr>
                          </a:solidFill>
                        </a:rPr>
                      </a:br>
                      <a:r>
                        <a:rPr lang="en-US" sz="1400" dirty="0" smtClean="0">
                          <a:solidFill>
                            <a:schemeClr val="tx2">
                              <a:lumMod val="75000"/>
                            </a:schemeClr>
                          </a:solidFill>
                        </a:rPr>
                        <a:t>Step- modulating combustion + Constant-airflow brushless permanent magnet (BPM) blower motor</a:t>
                      </a:r>
                      <a:endParaRPr lang="en-US" sz="1400" dirty="0">
                        <a:solidFill>
                          <a:schemeClr val="tx2">
                            <a:lumMod val="75000"/>
                          </a:schemeClr>
                        </a:solidFill>
                      </a:endParaRPr>
                    </a:p>
                  </a:txBody>
                  <a:tcPr>
                    <a:solidFill>
                      <a:schemeClr val="bg1">
                        <a:lumMod val="75000"/>
                        <a:alpha val="20000"/>
                      </a:schemeClr>
                    </a:solidFill>
                  </a:tcPr>
                </a:tc>
                <a:tc>
                  <a:txBody>
                    <a:bodyPr/>
                    <a:lstStyle/>
                    <a:p>
                      <a:endParaRPr lang="en-US" sz="1400" dirty="0"/>
                    </a:p>
                  </a:txBody>
                  <a:tcPr>
                    <a:solidFill>
                      <a:schemeClr val="bg1">
                        <a:lumMod val="75000"/>
                        <a:alpha val="20000"/>
                      </a:schemeClr>
                    </a:solidFill>
                  </a:tcPr>
                </a:tc>
                <a:tc>
                  <a:txBody>
                    <a:bodyPr/>
                    <a:lstStyle/>
                    <a:p>
                      <a:r>
                        <a:rPr lang="en-US" sz="1400" dirty="0" smtClean="0">
                          <a:solidFill>
                            <a:schemeClr val="accent6">
                              <a:lumMod val="50000"/>
                            </a:schemeClr>
                          </a:solidFill>
                        </a:rPr>
                        <a:t>3</a:t>
                      </a:r>
                      <a:br>
                        <a:rPr lang="en-US" sz="1400" dirty="0" smtClean="0">
                          <a:solidFill>
                            <a:schemeClr val="accent6">
                              <a:lumMod val="50000"/>
                            </a:schemeClr>
                          </a:solidFill>
                        </a:rPr>
                      </a:br>
                      <a:r>
                        <a:rPr lang="en-US" sz="1400" dirty="0" err="1" smtClean="0">
                          <a:solidFill>
                            <a:schemeClr val="accent6">
                              <a:lumMod val="50000"/>
                            </a:schemeClr>
                          </a:solidFill>
                        </a:rPr>
                        <a:t>Max_tech</a:t>
                      </a:r>
                      <a:endParaRPr lang="en-US" sz="1400" dirty="0">
                        <a:solidFill>
                          <a:schemeClr val="accent6">
                            <a:lumMod val="50000"/>
                          </a:schemeClr>
                        </a:solidFill>
                      </a:endParaRPr>
                    </a:p>
                  </a:txBody>
                  <a:tcPr>
                    <a:solidFill>
                      <a:schemeClr val="bg1">
                        <a:lumMod val="75000"/>
                        <a:alpha val="20000"/>
                      </a:schemeClr>
                    </a:solidFill>
                  </a:tcPr>
                </a:tc>
                <a:tc>
                  <a:txBody>
                    <a:bodyPr/>
                    <a:lstStyle/>
                    <a:p>
                      <a:r>
                        <a:rPr lang="en-US" sz="1400" dirty="0" smtClean="0">
                          <a:solidFill>
                            <a:schemeClr val="accent6">
                              <a:lumMod val="50000"/>
                            </a:schemeClr>
                          </a:solidFill>
                        </a:rPr>
                        <a:t>98</a:t>
                      </a:r>
                      <a:endParaRPr lang="en-US" sz="1400" dirty="0">
                        <a:solidFill>
                          <a:schemeClr val="accent6">
                            <a:lumMod val="50000"/>
                          </a:schemeClr>
                        </a:solidFill>
                      </a:endParaRPr>
                    </a:p>
                  </a:txBody>
                  <a:tcPr>
                    <a:solidFill>
                      <a:schemeClr val="bg1">
                        <a:lumMod val="75000"/>
                        <a:alpha val="20000"/>
                      </a:schemeClr>
                    </a:solidFill>
                  </a:tcPr>
                </a:tc>
                <a:tc>
                  <a:txBody>
                    <a:bodyPr/>
                    <a:lstStyle/>
                    <a:p>
                      <a:r>
                        <a:rPr lang="en-US" sz="1400" dirty="0" smtClean="0">
                          <a:solidFill>
                            <a:schemeClr val="accent6">
                              <a:lumMod val="50000"/>
                            </a:schemeClr>
                          </a:solidFill>
                        </a:rPr>
                        <a:t>Level 2 + Increased secondary heat exchanger area</a:t>
                      </a:r>
                      <a:endParaRPr lang="en-US" sz="1400" dirty="0">
                        <a:solidFill>
                          <a:schemeClr val="accent6">
                            <a:lumMod val="50000"/>
                          </a:schemeClr>
                        </a:solidFill>
                      </a:endParaRPr>
                    </a:p>
                  </a:txBody>
                  <a:tcPr>
                    <a:solidFill>
                      <a:schemeClr val="bg1">
                        <a:lumMod val="75000"/>
                        <a:alpha val="20000"/>
                      </a:schemeClr>
                    </a:solidFill>
                  </a:tcPr>
                </a:tc>
              </a:tr>
            </a:tbl>
          </a:graphicData>
        </a:graphic>
      </p:graphicFrame>
      <p:sp>
        <p:nvSpPr>
          <p:cNvPr id="5" name="TextBox 4"/>
          <p:cNvSpPr txBox="1"/>
          <p:nvPr/>
        </p:nvSpPr>
        <p:spPr>
          <a:xfrm>
            <a:off x="914400" y="1905000"/>
            <a:ext cx="2876044" cy="523220"/>
          </a:xfrm>
          <a:prstGeom prst="rect">
            <a:avLst/>
          </a:prstGeom>
          <a:noFill/>
        </p:spPr>
        <p:txBody>
          <a:bodyPr wrap="none" rtlCol="0">
            <a:spAutoFit/>
          </a:bodyPr>
          <a:lstStyle/>
          <a:p>
            <a:pPr algn="ctr"/>
            <a:r>
              <a:rPr lang="en-US" sz="1400" b="1" dirty="0">
                <a:solidFill>
                  <a:schemeClr val="tx2">
                    <a:lumMod val="75000"/>
                  </a:schemeClr>
                </a:solidFill>
              </a:rPr>
              <a:t>Non-Weatherized Gas </a:t>
            </a:r>
            <a:r>
              <a:rPr lang="en-US" sz="1400" b="1" dirty="0" smtClean="0">
                <a:solidFill>
                  <a:schemeClr val="tx2">
                    <a:lumMod val="75000"/>
                  </a:schemeClr>
                </a:solidFill>
              </a:rPr>
              <a:t>Furnaces</a:t>
            </a:r>
            <a:br>
              <a:rPr lang="en-US" sz="1400" b="1" dirty="0" smtClean="0">
                <a:solidFill>
                  <a:schemeClr val="tx2">
                    <a:lumMod val="75000"/>
                  </a:schemeClr>
                </a:solidFill>
              </a:rPr>
            </a:br>
            <a:r>
              <a:rPr lang="en-US" sz="1400" b="1" dirty="0" smtClean="0">
                <a:solidFill>
                  <a:schemeClr val="tx2">
                    <a:lumMod val="75000"/>
                  </a:schemeClr>
                </a:solidFill>
              </a:rPr>
              <a:t>(</a:t>
            </a:r>
            <a:r>
              <a:rPr lang="en-US" sz="1400" b="1" dirty="0" err="1" smtClean="0">
                <a:solidFill>
                  <a:schemeClr val="tx2">
                    <a:lumMod val="75000"/>
                  </a:schemeClr>
                </a:solidFill>
              </a:rPr>
              <a:t>NWGF</a:t>
            </a:r>
            <a:r>
              <a:rPr lang="en-US" sz="1400" b="1" dirty="0">
                <a:solidFill>
                  <a:schemeClr val="tx2">
                    <a:lumMod val="75000"/>
                  </a:schemeClr>
                </a:solidFill>
              </a:rPr>
              <a:t>)</a:t>
            </a:r>
          </a:p>
        </p:txBody>
      </p:sp>
      <p:sp>
        <p:nvSpPr>
          <p:cNvPr id="8" name="TextBox 7"/>
          <p:cNvSpPr txBox="1"/>
          <p:nvPr/>
        </p:nvSpPr>
        <p:spPr>
          <a:xfrm>
            <a:off x="5638800" y="1905000"/>
            <a:ext cx="2531462" cy="523220"/>
          </a:xfrm>
          <a:prstGeom prst="rect">
            <a:avLst/>
          </a:prstGeom>
          <a:noFill/>
        </p:spPr>
        <p:txBody>
          <a:bodyPr wrap="none" rtlCol="0">
            <a:spAutoFit/>
          </a:bodyPr>
          <a:lstStyle/>
          <a:p>
            <a:pPr algn="ctr"/>
            <a:r>
              <a:rPr lang="en-US" sz="1400" b="1" dirty="0">
                <a:solidFill>
                  <a:schemeClr val="accent6">
                    <a:lumMod val="50000"/>
                  </a:schemeClr>
                </a:solidFill>
              </a:rPr>
              <a:t>Mobile Home Gas </a:t>
            </a:r>
            <a:r>
              <a:rPr lang="en-US" sz="1400" b="1" dirty="0" smtClean="0">
                <a:solidFill>
                  <a:schemeClr val="accent6">
                    <a:lumMod val="50000"/>
                  </a:schemeClr>
                </a:solidFill>
              </a:rPr>
              <a:t>Furnaces</a:t>
            </a:r>
          </a:p>
          <a:p>
            <a:pPr algn="ctr"/>
            <a:r>
              <a:rPr lang="en-US" sz="1400" b="1" dirty="0" smtClean="0">
                <a:solidFill>
                  <a:schemeClr val="accent6">
                    <a:lumMod val="50000"/>
                  </a:schemeClr>
                </a:solidFill>
              </a:rPr>
              <a:t>(</a:t>
            </a:r>
            <a:r>
              <a:rPr lang="en-US" sz="1400" b="1" dirty="0" err="1" smtClean="0">
                <a:solidFill>
                  <a:schemeClr val="accent6">
                    <a:lumMod val="50000"/>
                  </a:schemeClr>
                </a:solidFill>
              </a:rPr>
              <a:t>MHGF</a:t>
            </a:r>
            <a:r>
              <a:rPr lang="en-US" sz="1400" b="1" dirty="0">
                <a:solidFill>
                  <a:schemeClr val="accent6">
                    <a:lumMod val="50000"/>
                  </a:schemeClr>
                </a:solidFill>
              </a:rPr>
              <a:t>)</a:t>
            </a:r>
          </a:p>
        </p:txBody>
      </p:sp>
    </p:spTree>
    <p:extLst>
      <p:ext uri="{BB962C8B-B14F-4D97-AF65-F5344CB8AC3E}">
        <p14:creationId xmlns:p14="http://schemas.microsoft.com/office/powerpoint/2010/main" val="2728173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20</a:t>
            </a:fld>
            <a:endParaRPr lang="en-US" dirty="0"/>
          </a:p>
        </p:txBody>
      </p:sp>
      <p:sp>
        <p:nvSpPr>
          <p:cNvPr id="3" name="Title 2"/>
          <p:cNvSpPr>
            <a:spLocks noGrp="1"/>
          </p:cNvSpPr>
          <p:nvPr>
            <p:ph type="title"/>
          </p:nvPr>
        </p:nvSpPr>
        <p:spPr/>
        <p:txBody>
          <a:bodyPr/>
          <a:lstStyle/>
          <a:p>
            <a:r>
              <a:rPr lang="en-US" dirty="0" smtClean="0"/>
              <a:t>Installation Cost </a:t>
            </a:r>
            <a:r>
              <a:rPr lang="en-US" dirty="0"/>
              <a:t>- </a:t>
            </a:r>
            <a:r>
              <a:rPr lang="en-US" dirty="0" err="1"/>
              <a:t>NWGF</a:t>
            </a:r>
            <a:r>
              <a:rPr lang="en-US" dirty="0"/>
              <a:t> </a:t>
            </a:r>
            <a:r>
              <a:rPr lang="en-US" dirty="0" smtClean="0"/>
              <a:t>Replacement </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000" dirty="0" smtClean="0"/>
              <a:t>Adders </a:t>
            </a:r>
            <a:r>
              <a:rPr lang="en-US" sz="2000" dirty="0"/>
              <a:t>for a fraction of the sample </a:t>
            </a:r>
            <a:r>
              <a:rPr lang="en-US" sz="2000" dirty="0" smtClean="0"/>
              <a:t>households</a:t>
            </a:r>
          </a:p>
          <a:p>
            <a:pPr lvl="1"/>
            <a:r>
              <a:rPr lang="en-US" sz="1600" dirty="0"/>
              <a:t>non-condensing furnaces, these additional costs included updating flue vent connectors, vent resizing, and chimney relining. For condensing furnaces, these additional costs included adding a new flue vent (PVC), combustion air vent for direct vent installations (PVC), concealing vent pipes for indoor installations, addressing an orphaned water heater (by updating flue vent connectors, vent resizing, or chimney relining), and condensate removal. Freeze protection (heat tape) is accounted for in the cost of condensate removal for a fraction of </a:t>
            </a:r>
            <a:r>
              <a:rPr lang="en-US" sz="1600" dirty="0" err="1"/>
              <a:t>NWGFs</a:t>
            </a:r>
            <a:r>
              <a:rPr lang="en-US" sz="1600" dirty="0"/>
              <a:t> installed in attics.</a:t>
            </a:r>
            <a:endParaRPr lang="en-US" sz="1600" dirty="0" smtClean="0"/>
          </a:p>
          <a:p>
            <a:endParaRPr lang="en-US" sz="2000" dirty="0"/>
          </a:p>
        </p:txBody>
      </p:sp>
      <p:pic>
        <p:nvPicPr>
          <p:cNvPr id="5" name="Picture 4"/>
          <p:cNvPicPr>
            <a:picLocks noChangeAspect="1"/>
          </p:cNvPicPr>
          <p:nvPr/>
        </p:nvPicPr>
        <p:blipFill>
          <a:blip r:embed="rId2"/>
          <a:stretch>
            <a:fillRect/>
          </a:stretch>
        </p:blipFill>
        <p:spPr>
          <a:xfrm>
            <a:off x="1066800" y="3691032"/>
            <a:ext cx="6911443" cy="2433574"/>
          </a:xfrm>
          <a:prstGeom prst="rect">
            <a:avLst/>
          </a:prstGeom>
        </p:spPr>
      </p:pic>
    </p:spTree>
    <p:extLst>
      <p:ext uri="{BB962C8B-B14F-4D97-AF65-F5344CB8AC3E}">
        <p14:creationId xmlns:p14="http://schemas.microsoft.com/office/powerpoint/2010/main" val="3273457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21</a:t>
            </a:fld>
            <a:endParaRPr lang="en-US" dirty="0"/>
          </a:p>
        </p:txBody>
      </p:sp>
      <p:sp>
        <p:nvSpPr>
          <p:cNvPr id="3" name="Title 2"/>
          <p:cNvSpPr>
            <a:spLocks noGrp="1"/>
          </p:cNvSpPr>
          <p:nvPr>
            <p:ph type="title"/>
          </p:nvPr>
        </p:nvSpPr>
        <p:spPr/>
        <p:txBody>
          <a:bodyPr/>
          <a:lstStyle/>
          <a:p>
            <a:r>
              <a:rPr lang="en-US" dirty="0" smtClean="0"/>
              <a:t>Installation Cost </a:t>
            </a:r>
            <a:r>
              <a:rPr lang="en-US" dirty="0"/>
              <a:t>- </a:t>
            </a:r>
            <a:r>
              <a:rPr lang="en-US" dirty="0" err="1"/>
              <a:t>NWGF</a:t>
            </a:r>
            <a:r>
              <a:rPr lang="en-US" dirty="0"/>
              <a:t> </a:t>
            </a:r>
            <a:r>
              <a:rPr lang="en-US" dirty="0" smtClean="0"/>
              <a:t>New Owner </a:t>
            </a:r>
            <a:r>
              <a:rPr lang="en-US" dirty="0"/>
              <a:t>and </a:t>
            </a:r>
            <a:r>
              <a:rPr lang="en-US" dirty="0" smtClean="0"/>
              <a:t>NC</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000" dirty="0" smtClean="0"/>
              <a:t>Non-condensing furnaces: a </a:t>
            </a:r>
            <a:r>
              <a:rPr lang="en-US" sz="2000" dirty="0"/>
              <a:t>new flue vent (metal) is the only </a:t>
            </a:r>
            <a:r>
              <a:rPr lang="en-US" sz="2000" dirty="0" smtClean="0"/>
              <a:t>adder</a:t>
            </a:r>
          </a:p>
          <a:p>
            <a:r>
              <a:rPr lang="en-US" sz="2000" dirty="0" smtClean="0"/>
              <a:t>Condensing </a:t>
            </a:r>
            <a:r>
              <a:rPr lang="en-US" sz="2000" dirty="0"/>
              <a:t>gas </a:t>
            </a:r>
            <a:r>
              <a:rPr lang="en-US" sz="2000" dirty="0" smtClean="0"/>
              <a:t>furnaces:</a:t>
            </a:r>
          </a:p>
          <a:p>
            <a:pPr lvl="1"/>
            <a:r>
              <a:rPr lang="en-US" sz="1600" dirty="0" smtClean="0"/>
              <a:t> </a:t>
            </a:r>
            <a:r>
              <a:rPr lang="en-US" sz="1600" dirty="0"/>
              <a:t>the adders include new flue vent (PVC), combustion air vent for direct vent installations (PVC), accounting for a commonly vented water heater, and condensate </a:t>
            </a:r>
            <a:r>
              <a:rPr lang="en-US" sz="1600" dirty="0" smtClean="0"/>
              <a:t>removal.</a:t>
            </a:r>
          </a:p>
        </p:txBody>
      </p:sp>
      <p:pic>
        <p:nvPicPr>
          <p:cNvPr id="6" name="Picture 5"/>
          <p:cNvPicPr>
            <a:picLocks noChangeAspect="1"/>
          </p:cNvPicPr>
          <p:nvPr/>
        </p:nvPicPr>
        <p:blipFill rotWithShape="1">
          <a:blip r:embed="rId2"/>
          <a:srcRect/>
          <a:stretch/>
        </p:blipFill>
        <p:spPr>
          <a:xfrm>
            <a:off x="838200" y="3048000"/>
            <a:ext cx="7356912" cy="2667000"/>
          </a:xfrm>
          <a:prstGeom prst="rect">
            <a:avLst/>
          </a:prstGeom>
        </p:spPr>
      </p:pic>
    </p:spTree>
    <p:extLst>
      <p:ext uri="{BB962C8B-B14F-4D97-AF65-F5344CB8AC3E}">
        <p14:creationId xmlns:p14="http://schemas.microsoft.com/office/powerpoint/2010/main" val="835633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22</a:t>
            </a:fld>
            <a:endParaRPr lang="en-US" dirty="0"/>
          </a:p>
        </p:txBody>
      </p:sp>
      <p:sp>
        <p:nvSpPr>
          <p:cNvPr id="3" name="Title 2"/>
          <p:cNvSpPr>
            <a:spLocks noGrp="1"/>
          </p:cNvSpPr>
          <p:nvPr>
            <p:ph type="title"/>
          </p:nvPr>
        </p:nvSpPr>
        <p:spPr/>
        <p:txBody>
          <a:bodyPr/>
          <a:lstStyle/>
          <a:p>
            <a:r>
              <a:rPr lang="en-US" dirty="0" smtClean="0"/>
              <a:t>Installation Cost – Average Values</a:t>
            </a:r>
            <a:endParaRPr lang="en-US" dirty="0"/>
          </a:p>
        </p:txBody>
      </p:sp>
      <p:pic>
        <p:nvPicPr>
          <p:cNvPr id="6" name="Picture 5"/>
          <p:cNvPicPr>
            <a:picLocks noChangeAspect="1"/>
          </p:cNvPicPr>
          <p:nvPr/>
        </p:nvPicPr>
        <p:blipFill>
          <a:blip r:embed="rId2"/>
          <a:stretch>
            <a:fillRect/>
          </a:stretch>
        </p:blipFill>
        <p:spPr>
          <a:xfrm>
            <a:off x="609600" y="2057400"/>
            <a:ext cx="7577740" cy="2895600"/>
          </a:xfrm>
          <a:prstGeom prst="rect">
            <a:avLst/>
          </a:prstGeom>
        </p:spPr>
      </p:pic>
    </p:spTree>
    <p:extLst>
      <p:ext uri="{BB962C8B-B14F-4D97-AF65-F5344CB8AC3E}">
        <p14:creationId xmlns:p14="http://schemas.microsoft.com/office/powerpoint/2010/main" val="2816037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23</a:t>
            </a:fld>
            <a:endParaRPr lang="en-US" dirty="0"/>
          </a:p>
        </p:txBody>
      </p:sp>
      <p:sp>
        <p:nvSpPr>
          <p:cNvPr id="3" name="Title 2"/>
          <p:cNvSpPr>
            <a:spLocks noGrp="1"/>
          </p:cNvSpPr>
          <p:nvPr>
            <p:ph type="title"/>
          </p:nvPr>
        </p:nvSpPr>
        <p:spPr/>
        <p:txBody>
          <a:bodyPr/>
          <a:lstStyle/>
          <a:p>
            <a:r>
              <a:rPr lang="en-US" dirty="0" smtClean="0"/>
              <a:t>Installed Cost – Average Values</a:t>
            </a:r>
            <a:endParaRPr lang="en-US" dirty="0"/>
          </a:p>
        </p:txBody>
      </p:sp>
      <p:pic>
        <p:nvPicPr>
          <p:cNvPr id="4" name="Picture 3"/>
          <p:cNvPicPr>
            <a:picLocks noChangeAspect="1"/>
          </p:cNvPicPr>
          <p:nvPr/>
        </p:nvPicPr>
        <p:blipFill>
          <a:blip r:embed="rId2"/>
          <a:stretch>
            <a:fillRect/>
          </a:stretch>
        </p:blipFill>
        <p:spPr>
          <a:xfrm>
            <a:off x="609600" y="2133600"/>
            <a:ext cx="7509095" cy="3048000"/>
          </a:xfrm>
          <a:prstGeom prst="rect">
            <a:avLst/>
          </a:prstGeom>
        </p:spPr>
      </p:pic>
    </p:spTree>
    <p:extLst>
      <p:ext uri="{BB962C8B-B14F-4D97-AF65-F5344CB8AC3E}">
        <p14:creationId xmlns:p14="http://schemas.microsoft.com/office/powerpoint/2010/main" val="3029618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24</a:t>
            </a:fld>
            <a:endParaRPr lang="en-US" dirty="0"/>
          </a:p>
        </p:txBody>
      </p:sp>
      <p:sp>
        <p:nvSpPr>
          <p:cNvPr id="3" name="Title 2"/>
          <p:cNvSpPr>
            <a:spLocks noGrp="1"/>
          </p:cNvSpPr>
          <p:nvPr>
            <p:ph type="title"/>
          </p:nvPr>
        </p:nvSpPr>
        <p:spPr>
          <a:xfrm>
            <a:off x="457200" y="996950"/>
            <a:ext cx="8229600" cy="647700"/>
          </a:xfrm>
        </p:spPr>
        <p:txBody>
          <a:bodyPr/>
          <a:lstStyle/>
          <a:p>
            <a:r>
              <a:rPr lang="en-US" dirty="0" smtClean="0"/>
              <a:t>Two Major Components of </a:t>
            </a:r>
            <a:r>
              <a:rPr lang="en-US" dirty="0" err="1" smtClean="0"/>
              <a:t>LCC</a:t>
            </a:r>
            <a:r>
              <a:rPr lang="en-US" dirty="0" smtClean="0"/>
              <a:t> Calculation</a:t>
            </a:r>
            <a:endParaRPr lang="en-US" dirty="0"/>
          </a:p>
        </p:txBody>
      </p:sp>
      <p:pic>
        <p:nvPicPr>
          <p:cNvPr id="5" name="Content Placeholder 4"/>
          <p:cNvPicPr>
            <a:picLocks noGrp="1" noChangeAspect="1"/>
          </p:cNvPicPr>
          <p:nvPr>
            <p:ph idx="1"/>
          </p:nvPr>
        </p:nvPicPr>
        <p:blipFill rotWithShape="1">
          <a:blip r:embed="rId2"/>
          <a:srcRect l="4110" t="13469" r="6149" b="10768"/>
          <a:stretch/>
        </p:blipFill>
        <p:spPr>
          <a:xfrm>
            <a:off x="499748" y="1828800"/>
            <a:ext cx="8195733" cy="4191000"/>
          </a:xfrm>
          <a:prstGeom prst="rect">
            <a:avLst/>
          </a:prstGeom>
        </p:spPr>
      </p:pic>
      <p:sp>
        <p:nvSpPr>
          <p:cNvPr id="6" name="Oval 5"/>
          <p:cNvSpPr/>
          <p:nvPr/>
        </p:nvSpPr>
        <p:spPr>
          <a:xfrm>
            <a:off x="3959812" y="3924300"/>
            <a:ext cx="3812587" cy="7620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2"/>
          <p:cNvSpPr txBox="1">
            <a:spLocks/>
          </p:cNvSpPr>
          <p:nvPr/>
        </p:nvSpPr>
        <p:spPr>
          <a:xfrm>
            <a:off x="6019800" y="3415846"/>
            <a:ext cx="3056680" cy="647700"/>
          </a:xfrm>
          <a:prstGeom prst="rect">
            <a:avLst/>
          </a:prstGeom>
        </p:spPr>
        <p:txBody>
          <a:bodyPr/>
          <a:lstStyle>
            <a:lvl1pPr algn="l" defTabSz="457200" rtl="0" eaLnBrk="1" fontAlgn="base" hangingPunct="1">
              <a:spcBef>
                <a:spcPct val="0"/>
              </a:spcBef>
              <a:spcAft>
                <a:spcPct val="0"/>
              </a:spcAft>
              <a:defRPr sz="2500" b="1" kern="1200" baseline="0">
                <a:solidFill>
                  <a:srgbClr val="00557E"/>
                </a:solidFill>
                <a:latin typeface="Arial" pitchFamily="34" charset="0"/>
                <a:ea typeface="ＭＳ Ｐゴシック" pitchFamily="24" charset="-128"/>
                <a:cs typeface="ＭＳ Ｐゴシック" pitchFamily="24" charset="-128"/>
              </a:defRPr>
            </a:lvl1pPr>
            <a:lvl2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2pPr>
            <a:lvl3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3pPr>
            <a:lvl4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4pPr>
            <a:lvl5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5pPr>
            <a:lvl6pPr marL="4572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6pPr>
            <a:lvl7pPr marL="9144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7pPr>
            <a:lvl8pPr marL="13716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8pPr>
            <a:lvl9pPr marL="18288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9pPr>
          </a:lstStyle>
          <a:p>
            <a:r>
              <a:rPr lang="en-US" dirty="0" smtClean="0">
                <a:solidFill>
                  <a:srgbClr val="FF0000"/>
                </a:solidFill>
              </a:rPr>
              <a:t>Operating Costs</a:t>
            </a:r>
            <a:endParaRPr lang="en-US" dirty="0">
              <a:solidFill>
                <a:srgbClr val="FF0000"/>
              </a:solidFill>
            </a:endParaRPr>
          </a:p>
        </p:txBody>
      </p:sp>
    </p:spTree>
    <p:extLst>
      <p:ext uri="{BB962C8B-B14F-4D97-AF65-F5344CB8AC3E}">
        <p14:creationId xmlns:p14="http://schemas.microsoft.com/office/powerpoint/2010/main" val="3692020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25</a:t>
            </a:fld>
            <a:endParaRPr lang="en-US" dirty="0"/>
          </a:p>
        </p:txBody>
      </p:sp>
      <p:sp>
        <p:nvSpPr>
          <p:cNvPr id="3" name="Title 2"/>
          <p:cNvSpPr>
            <a:spLocks noGrp="1"/>
          </p:cNvSpPr>
          <p:nvPr>
            <p:ph type="title"/>
          </p:nvPr>
        </p:nvSpPr>
        <p:spPr/>
        <p:txBody>
          <a:bodyPr/>
          <a:lstStyle/>
          <a:p>
            <a:r>
              <a:rPr lang="en-US" dirty="0" smtClean="0"/>
              <a:t>Operating Costs – Components</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400" dirty="0"/>
              <a:t>Annual Energy Use </a:t>
            </a:r>
            <a:r>
              <a:rPr lang="en-US" sz="2400" dirty="0" smtClean="0"/>
              <a:t>Savings</a:t>
            </a:r>
          </a:p>
          <a:p>
            <a:r>
              <a:rPr lang="en-US" sz="2400" dirty="0"/>
              <a:t>Energy </a:t>
            </a:r>
            <a:r>
              <a:rPr lang="en-US" sz="2400" dirty="0" smtClean="0"/>
              <a:t>Prices</a:t>
            </a:r>
          </a:p>
          <a:p>
            <a:r>
              <a:rPr lang="en-US" sz="2400" dirty="0"/>
              <a:t>Repair </a:t>
            </a:r>
            <a:r>
              <a:rPr lang="en-US" sz="2400" dirty="0" smtClean="0"/>
              <a:t>Cost</a:t>
            </a:r>
          </a:p>
          <a:p>
            <a:r>
              <a:rPr lang="en-US" sz="2400" dirty="0"/>
              <a:t>Maintenance </a:t>
            </a:r>
            <a:r>
              <a:rPr lang="en-US" sz="2400" dirty="0" smtClean="0"/>
              <a:t>Cost</a:t>
            </a:r>
          </a:p>
          <a:p>
            <a:r>
              <a:rPr lang="en-US" sz="2400" dirty="0" smtClean="0"/>
              <a:t>Lifetime</a:t>
            </a:r>
          </a:p>
          <a:p>
            <a:r>
              <a:rPr lang="en-US" sz="2400" dirty="0"/>
              <a:t>Discount </a:t>
            </a:r>
            <a:r>
              <a:rPr lang="en-US" sz="2400" dirty="0" smtClean="0"/>
              <a:t>Rates</a:t>
            </a:r>
          </a:p>
        </p:txBody>
      </p:sp>
    </p:spTree>
    <p:extLst>
      <p:ext uri="{BB962C8B-B14F-4D97-AF65-F5344CB8AC3E}">
        <p14:creationId xmlns:p14="http://schemas.microsoft.com/office/powerpoint/2010/main" val="2147239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26</a:t>
            </a:fld>
            <a:endParaRPr lang="en-US" dirty="0"/>
          </a:p>
        </p:txBody>
      </p:sp>
      <p:sp>
        <p:nvSpPr>
          <p:cNvPr id="3" name="Title 2"/>
          <p:cNvSpPr>
            <a:spLocks noGrp="1"/>
          </p:cNvSpPr>
          <p:nvPr>
            <p:ph type="title"/>
          </p:nvPr>
        </p:nvSpPr>
        <p:spPr/>
        <p:txBody>
          <a:bodyPr/>
          <a:lstStyle/>
          <a:p>
            <a:r>
              <a:rPr lang="en-US" dirty="0" smtClean="0"/>
              <a:t>Operating Costs (1)</a:t>
            </a:r>
            <a:endParaRPr lang="en-US" dirty="0"/>
          </a:p>
        </p:txBody>
      </p:sp>
      <p:pic>
        <p:nvPicPr>
          <p:cNvPr id="8" name="Content Placeholder 7"/>
          <p:cNvPicPr>
            <a:picLocks noGrp="1" noChangeAspect="1"/>
          </p:cNvPicPr>
          <p:nvPr>
            <p:ph idx="1"/>
          </p:nvPr>
        </p:nvPicPr>
        <p:blipFill rotWithShape="1">
          <a:blip r:embed="rId2"/>
          <a:srcRect b="55762"/>
          <a:stretch/>
        </p:blipFill>
        <p:spPr>
          <a:xfrm>
            <a:off x="236798" y="2286000"/>
            <a:ext cx="8463506" cy="3150624"/>
          </a:xfrm>
          <a:prstGeom prst="rect">
            <a:avLst/>
          </a:prstGeom>
        </p:spPr>
      </p:pic>
      <p:sp>
        <p:nvSpPr>
          <p:cNvPr id="6" name="Rectangle 5"/>
          <p:cNvSpPr/>
          <p:nvPr/>
        </p:nvSpPr>
        <p:spPr>
          <a:xfrm>
            <a:off x="2362200" y="2322653"/>
            <a:ext cx="4648200" cy="217708"/>
          </a:xfrm>
          <a:prstGeom prst="rect">
            <a:avLst/>
          </a:prstGeom>
          <a:solidFill>
            <a:srgbClr val="FF0000">
              <a:alpha val="3215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Building Heating Load </a:t>
            </a:r>
            <a:endParaRPr lang="en-US" dirty="0">
              <a:solidFill>
                <a:schemeClr val="tx1"/>
              </a:solidFill>
            </a:endParaRPr>
          </a:p>
        </p:txBody>
      </p:sp>
    </p:spTree>
    <p:extLst>
      <p:ext uri="{BB962C8B-B14F-4D97-AF65-F5344CB8AC3E}">
        <p14:creationId xmlns:p14="http://schemas.microsoft.com/office/powerpoint/2010/main" val="1243745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27</a:t>
            </a:fld>
            <a:endParaRPr lang="en-US" dirty="0"/>
          </a:p>
        </p:txBody>
      </p:sp>
      <p:sp>
        <p:nvSpPr>
          <p:cNvPr id="3" name="Title 2"/>
          <p:cNvSpPr>
            <a:spLocks noGrp="1"/>
          </p:cNvSpPr>
          <p:nvPr>
            <p:ph type="title"/>
          </p:nvPr>
        </p:nvSpPr>
        <p:spPr/>
        <p:txBody>
          <a:bodyPr/>
          <a:lstStyle/>
          <a:p>
            <a:r>
              <a:rPr lang="en-US" dirty="0" smtClean="0"/>
              <a:t>Operating Costs (2)</a:t>
            </a:r>
            <a:endParaRPr lang="en-US" dirty="0"/>
          </a:p>
        </p:txBody>
      </p:sp>
      <p:pic>
        <p:nvPicPr>
          <p:cNvPr id="8" name="Content Placeholder 7"/>
          <p:cNvPicPr>
            <a:picLocks noGrp="1" noChangeAspect="1"/>
          </p:cNvPicPr>
          <p:nvPr>
            <p:ph idx="1"/>
          </p:nvPr>
        </p:nvPicPr>
        <p:blipFill rotWithShape="1">
          <a:blip r:embed="rId2"/>
          <a:srcRect t="44238" b="4184"/>
          <a:stretch/>
        </p:blipFill>
        <p:spPr>
          <a:xfrm>
            <a:off x="371475" y="1828800"/>
            <a:ext cx="8427127" cy="3657600"/>
          </a:xfrm>
          <a:prstGeom prst="rect">
            <a:avLst/>
          </a:prstGeom>
        </p:spPr>
      </p:pic>
    </p:spTree>
    <p:extLst>
      <p:ext uri="{BB962C8B-B14F-4D97-AF65-F5344CB8AC3E}">
        <p14:creationId xmlns:p14="http://schemas.microsoft.com/office/powerpoint/2010/main" val="4067328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28</a:t>
            </a:fld>
            <a:endParaRPr lang="en-US" dirty="0"/>
          </a:p>
        </p:txBody>
      </p:sp>
      <p:sp>
        <p:nvSpPr>
          <p:cNvPr id="3" name="Title 2"/>
          <p:cNvSpPr>
            <a:spLocks noGrp="1"/>
          </p:cNvSpPr>
          <p:nvPr>
            <p:ph type="title"/>
          </p:nvPr>
        </p:nvSpPr>
        <p:spPr/>
        <p:txBody>
          <a:bodyPr/>
          <a:lstStyle/>
          <a:p>
            <a:r>
              <a:rPr lang="en-US" dirty="0"/>
              <a:t>Operating Costs – Annual Energy Use Savings</a:t>
            </a:r>
          </a:p>
        </p:txBody>
      </p:sp>
      <p:sp>
        <p:nvSpPr>
          <p:cNvPr id="4" name="Content Placeholder 3"/>
          <p:cNvSpPr>
            <a:spLocks noGrp="1"/>
          </p:cNvSpPr>
          <p:nvPr>
            <p:ph idx="1"/>
          </p:nvPr>
        </p:nvSpPr>
        <p:spPr>
          <a:xfrm>
            <a:off x="371475" y="1447800"/>
            <a:ext cx="8153400" cy="4525962"/>
          </a:xfrm>
        </p:spPr>
        <p:txBody>
          <a:bodyPr/>
          <a:lstStyle/>
          <a:p>
            <a:r>
              <a:rPr lang="en-US" sz="2400" dirty="0"/>
              <a:t>The base case efficiency is for 2021 and reflects the expected distribution of efficiency levels by product class – </a:t>
            </a:r>
            <a:r>
              <a:rPr lang="en-US" sz="2400" b="1" dirty="0"/>
              <a:t>NOT 80% </a:t>
            </a:r>
            <a:r>
              <a:rPr lang="en-US" sz="2400" b="1" dirty="0" err="1"/>
              <a:t>AFUE</a:t>
            </a:r>
            <a:endParaRPr lang="en-US" sz="2400" b="1" dirty="0"/>
          </a:p>
          <a:p>
            <a:r>
              <a:rPr lang="en-US" sz="2400" dirty="0" smtClean="0"/>
              <a:t>Direct Rebound Effects: some </a:t>
            </a:r>
            <a:r>
              <a:rPr lang="en-US" sz="2400" dirty="0"/>
              <a:t>consumers may use a higher-efficiency furnace more than a baseline one, thereby negating some or all of the energy </a:t>
            </a:r>
            <a:r>
              <a:rPr lang="en-US" sz="2400" dirty="0" smtClean="0"/>
              <a:t>savings.</a:t>
            </a:r>
          </a:p>
          <a:p>
            <a:pPr lvl="1"/>
            <a:r>
              <a:rPr lang="en-US" dirty="0" smtClean="0"/>
              <a:t>Zero economic impact:  Monetary </a:t>
            </a:r>
            <a:r>
              <a:rPr lang="en-US" dirty="0"/>
              <a:t>value </a:t>
            </a:r>
            <a:r>
              <a:rPr lang="en-US" dirty="0" smtClean="0"/>
              <a:t>due to increased comfort is similar to that of the </a:t>
            </a:r>
            <a:r>
              <a:rPr lang="en-US" dirty="0"/>
              <a:t>foregone energy savings</a:t>
            </a:r>
            <a:r>
              <a:rPr lang="en-US" dirty="0" smtClean="0"/>
              <a:t>.</a:t>
            </a:r>
          </a:p>
          <a:p>
            <a:endParaRPr lang="en-US" sz="2400" dirty="0" smtClean="0"/>
          </a:p>
          <a:p>
            <a:endParaRPr lang="en-US" sz="2400" dirty="0" smtClean="0"/>
          </a:p>
        </p:txBody>
      </p:sp>
      <p:pic>
        <p:nvPicPr>
          <p:cNvPr id="7" name="Picture 6"/>
          <p:cNvPicPr>
            <a:picLocks noChangeAspect="1"/>
          </p:cNvPicPr>
          <p:nvPr/>
        </p:nvPicPr>
        <p:blipFill>
          <a:blip r:embed="rId2"/>
          <a:stretch>
            <a:fillRect/>
          </a:stretch>
        </p:blipFill>
        <p:spPr>
          <a:xfrm>
            <a:off x="1447800" y="4541837"/>
            <a:ext cx="6553507" cy="1997075"/>
          </a:xfrm>
          <a:prstGeom prst="rect">
            <a:avLst/>
          </a:prstGeom>
        </p:spPr>
      </p:pic>
    </p:spTree>
    <p:extLst>
      <p:ext uri="{BB962C8B-B14F-4D97-AF65-F5344CB8AC3E}">
        <p14:creationId xmlns:p14="http://schemas.microsoft.com/office/powerpoint/2010/main" val="496093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29</a:t>
            </a:fld>
            <a:endParaRPr lang="en-US" dirty="0"/>
          </a:p>
        </p:txBody>
      </p:sp>
      <p:sp>
        <p:nvSpPr>
          <p:cNvPr id="3" name="Title 2"/>
          <p:cNvSpPr>
            <a:spLocks noGrp="1"/>
          </p:cNvSpPr>
          <p:nvPr>
            <p:ph type="title"/>
          </p:nvPr>
        </p:nvSpPr>
        <p:spPr/>
        <p:txBody>
          <a:bodyPr/>
          <a:lstStyle/>
          <a:p>
            <a:r>
              <a:rPr lang="en-US" dirty="0"/>
              <a:t>Operating Costs – Energy Prices</a:t>
            </a:r>
            <a:br>
              <a:rPr lang="en-US" dirty="0"/>
            </a:br>
            <a:endParaRPr lang="en-US" dirty="0"/>
          </a:p>
        </p:txBody>
      </p:sp>
      <p:sp>
        <p:nvSpPr>
          <p:cNvPr id="4" name="Content Placeholder 3"/>
          <p:cNvSpPr>
            <a:spLocks noGrp="1"/>
          </p:cNvSpPr>
          <p:nvPr>
            <p:ph idx="1"/>
          </p:nvPr>
        </p:nvSpPr>
        <p:spPr>
          <a:xfrm>
            <a:off x="371475" y="1447800"/>
            <a:ext cx="8153400" cy="4525962"/>
          </a:xfrm>
        </p:spPr>
        <p:txBody>
          <a:bodyPr/>
          <a:lstStyle/>
          <a:p>
            <a:r>
              <a:rPr lang="en-US" sz="2000" dirty="0"/>
              <a:t>Average Annual Energy </a:t>
            </a:r>
            <a:r>
              <a:rPr lang="en-US" sz="2000" dirty="0" smtClean="0"/>
              <a:t>Prices: </a:t>
            </a:r>
            <a:r>
              <a:rPr lang="en-US" sz="2000" dirty="0" err="1" smtClean="0"/>
              <a:t>EIA</a:t>
            </a:r>
            <a:r>
              <a:rPr lang="en-US" sz="2000" dirty="0" smtClean="0"/>
              <a:t> Data</a:t>
            </a:r>
          </a:p>
          <a:p>
            <a:r>
              <a:rPr lang="en-US" sz="2000" dirty="0"/>
              <a:t>Monthly Energy </a:t>
            </a:r>
            <a:r>
              <a:rPr lang="en-US" sz="2000" dirty="0" smtClean="0"/>
              <a:t>Prices = Average annual prices*Average </a:t>
            </a:r>
            <a:r>
              <a:rPr lang="en-US" sz="2000" dirty="0"/>
              <a:t>Monthly Energy </a:t>
            </a:r>
            <a:r>
              <a:rPr lang="en-US" sz="2000" dirty="0" smtClean="0"/>
              <a:t>Factors</a:t>
            </a:r>
          </a:p>
          <a:p>
            <a:r>
              <a:rPr lang="en-US" sz="2000" dirty="0"/>
              <a:t>Res Customer: seasonal marginal price </a:t>
            </a:r>
            <a:r>
              <a:rPr lang="en-US" sz="2000" dirty="0" smtClean="0"/>
              <a:t>factors applied to monthly energy prices</a:t>
            </a:r>
          </a:p>
          <a:p>
            <a:r>
              <a:rPr lang="en-US" sz="2000" dirty="0" smtClean="0"/>
              <a:t>Geographical Price Variations: adjustment factor based on the reported average energy price in RECS 2009 and </a:t>
            </a:r>
            <a:r>
              <a:rPr lang="en-US" sz="2000" dirty="0" err="1" smtClean="0"/>
              <a:t>CBECS</a:t>
            </a:r>
            <a:r>
              <a:rPr lang="en-US" sz="2000" dirty="0" smtClean="0"/>
              <a:t> 2003</a:t>
            </a:r>
          </a:p>
          <a:p>
            <a:r>
              <a:rPr lang="en-US" sz="2000" dirty="0" smtClean="0"/>
              <a:t>Future Prices:  annual energy price factors derived from the forecasts of annual average price changes in </a:t>
            </a:r>
            <a:r>
              <a:rPr lang="en-US" sz="2000" dirty="0" err="1" smtClean="0"/>
              <a:t>EIA’s</a:t>
            </a:r>
            <a:r>
              <a:rPr lang="en-US" sz="2000" dirty="0" smtClean="0"/>
              <a:t> </a:t>
            </a:r>
            <a:r>
              <a:rPr lang="en-US" sz="2000" i="1" dirty="0" err="1" smtClean="0"/>
              <a:t>AEO</a:t>
            </a:r>
            <a:r>
              <a:rPr lang="en-US" sz="2000" i="1" dirty="0" smtClean="0"/>
              <a:t> 2014.</a:t>
            </a:r>
            <a:endParaRPr lang="en-US" sz="2000" dirty="0" smtClean="0"/>
          </a:p>
        </p:txBody>
      </p:sp>
      <p:pic>
        <p:nvPicPr>
          <p:cNvPr id="5" name="Picture 4"/>
          <p:cNvPicPr>
            <a:picLocks noChangeAspect="1"/>
          </p:cNvPicPr>
          <p:nvPr/>
        </p:nvPicPr>
        <p:blipFill>
          <a:blip r:embed="rId2"/>
          <a:stretch>
            <a:fillRect/>
          </a:stretch>
        </p:blipFill>
        <p:spPr>
          <a:xfrm>
            <a:off x="1752600" y="4038599"/>
            <a:ext cx="5486400" cy="2647793"/>
          </a:xfrm>
          <a:prstGeom prst="rect">
            <a:avLst/>
          </a:prstGeom>
        </p:spPr>
      </p:pic>
    </p:spTree>
    <p:extLst>
      <p:ext uri="{BB962C8B-B14F-4D97-AF65-F5344CB8AC3E}">
        <p14:creationId xmlns:p14="http://schemas.microsoft.com/office/powerpoint/2010/main" val="247442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3</a:t>
            </a:fld>
            <a:endParaRPr lang="en-US" dirty="0"/>
          </a:p>
        </p:txBody>
      </p:sp>
      <p:sp>
        <p:nvSpPr>
          <p:cNvPr id="3" name="Title 2"/>
          <p:cNvSpPr>
            <a:spLocks noGrp="1"/>
          </p:cNvSpPr>
          <p:nvPr>
            <p:ph type="title"/>
          </p:nvPr>
        </p:nvSpPr>
        <p:spPr/>
        <p:txBody>
          <a:bodyPr/>
          <a:lstStyle/>
          <a:p>
            <a:r>
              <a:rPr lang="en-US" dirty="0" smtClean="0"/>
              <a:t>Market</a:t>
            </a:r>
            <a:endParaRPr lang="en-US" dirty="0"/>
          </a:p>
        </p:txBody>
      </p:sp>
      <p:sp>
        <p:nvSpPr>
          <p:cNvPr id="4" name="Content Placeholder 3"/>
          <p:cNvSpPr>
            <a:spLocks noGrp="1"/>
          </p:cNvSpPr>
          <p:nvPr>
            <p:ph idx="1"/>
          </p:nvPr>
        </p:nvSpPr>
        <p:spPr>
          <a:xfrm>
            <a:off x="371475" y="1371600"/>
            <a:ext cx="8153400" cy="4525962"/>
          </a:xfrm>
        </p:spPr>
        <p:txBody>
          <a:bodyPr/>
          <a:lstStyle/>
          <a:p>
            <a:r>
              <a:rPr lang="en-US" sz="2000" dirty="0" smtClean="0"/>
              <a:t>CA</a:t>
            </a:r>
            <a:r>
              <a:rPr lang="en-US" sz="2000" dirty="0"/>
              <a:t>: 10.52% of national Gas </a:t>
            </a:r>
            <a:r>
              <a:rPr lang="en-US" sz="2000" dirty="0" smtClean="0"/>
              <a:t>Furnace Shipments</a:t>
            </a:r>
          </a:p>
          <a:p>
            <a:r>
              <a:rPr lang="en-US" sz="2000" dirty="0" smtClean="0"/>
              <a:t>New Owner: product </a:t>
            </a:r>
            <a:r>
              <a:rPr lang="en-US" sz="2000" dirty="0"/>
              <a:t>switch/addition, similar to new construction installation</a:t>
            </a:r>
            <a:endParaRPr lang="en-US" sz="2000" dirty="0" smtClean="0"/>
          </a:p>
          <a:p>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1176657204"/>
              </p:ext>
            </p:extLst>
          </p:nvPr>
        </p:nvGraphicFramePr>
        <p:xfrm>
          <a:off x="1676400" y="2957279"/>
          <a:ext cx="5410200" cy="2966720"/>
        </p:xfrm>
        <a:graphic>
          <a:graphicData uri="http://schemas.openxmlformats.org/drawingml/2006/table">
            <a:tbl>
              <a:tblPr firstRow="1" bandRow="1">
                <a:tableStyleId>{9D7B26C5-4107-4FEC-AEDC-1716B250A1EF}</a:tableStyleId>
              </a:tblPr>
              <a:tblGrid>
                <a:gridCol w="2743200"/>
                <a:gridCol w="1600200"/>
                <a:gridCol w="1066800"/>
              </a:tblGrid>
              <a:tr h="370840">
                <a:tc>
                  <a:txBody>
                    <a:bodyPr/>
                    <a:lstStyle/>
                    <a:p>
                      <a:endParaRPr lang="en-US" sz="1600" dirty="0"/>
                    </a:p>
                  </a:txBody>
                  <a:tcPr/>
                </a:tc>
                <a:tc>
                  <a:txBody>
                    <a:bodyPr/>
                    <a:lstStyle/>
                    <a:p>
                      <a:pPr algn="ctr"/>
                      <a:r>
                        <a:rPr lang="en-US" sz="1800" dirty="0" err="1" smtClean="0">
                          <a:solidFill>
                            <a:schemeClr val="tx2">
                              <a:lumMod val="75000"/>
                            </a:schemeClr>
                          </a:solidFill>
                        </a:rPr>
                        <a:t>NWGF</a:t>
                      </a:r>
                      <a:endParaRPr lang="en-US" sz="1800" dirty="0">
                        <a:solidFill>
                          <a:schemeClr val="tx2">
                            <a:lumMod val="75000"/>
                          </a:schemeClr>
                        </a:solidFill>
                      </a:endParaRPr>
                    </a:p>
                  </a:txBody>
                  <a:tcPr/>
                </a:tc>
                <a:tc>
                  <a:txBody>
                    <a:bodyPr/>
                    <a:lstStyle/>
                    <a:p>
                      <a:pPr algn="ctr"/>
                      <a:r>
                        <a:rPr lang="en-US" sz="1800" dirty="0" err="1" smtClean="0">
                          <a:solidFill>
                            <a:schemeClr val="accent6">
                              <a:lumMod val="50000"/>
                            </a:schemeClr>
                          </a:solidFill>
                        </a:rPr>
                        <a:t>MHGF</a:t>
                      </a:r>
                      <a:endParaRPr lang="en-US" sz="1800" dirty="0">
                        <a:solidFill>
                          <a:schemeClr val="accent6">
                            <a:lumMod val="50000"/>
                          </a:schemeClr>
                        </a:solidFill>
                      </a:endParaRPr>
                    </a:p>
                  </a:txBody>
                  <a:tcPr/>
                </a:tc>
              </a:tr>
              <a:tr h="370840">
                <a:tc>
                  <a:txBody>
                    <a:bodyPr/>
                    <a:lstStyle/>
                    <a:p>
                      <a:r>
                        <a:rPr lang="en-US" sz="1600" b="1" dirty="0" smtClean="0"/>
                        <a:t>Residential</a:t>
                      </a:r>
                      <a:endParaRPr lang="en-US" sz="1600" b="1" dirty="0"/>
                    </a:p>
                  </a:txBody>
                  <a:tcPr>
                    <a:solidFill>
                      <a:schemeClr val="bg1">
                        <a:lumMod val="75000"/>
                        <a:alpha val="20000"/>
                      </a:schemeClr>
                    </a:solidFill>
                  </a:tcPr>
                </a:tc>
                <a:tc>
                  <a:txBody>
                    <a:bodyPr/>
                    <a:lstStyle/>
                    <a:p>
                      <a:pPr algn="ctr"/>
                      <a:r>
                        <a:rPr lang="en-US" sz="1600" b="1" dirty="0" smtClean="0">
                          <a:solidFill>
                            <a:schemeClr val="tx2">
                              <a:lumMod val="75000"/>
                            </a:schemeClr>
                          </a:solidFill>
                        </a:rPr>
                        <a:t>97%</a:t>
                      </a:r>
                      <a:endParaRPr lang="en-US" sz="1600" b="1" dirty="0">
                        <a:solidFill>
                          <a:schemeClr val="tx2">
                            <a:lumMod val="75000"/>
                          </a:schemeClr>
                        </a:solidFill>
                      </a:endParaRPr>
                    </a:p>
                  </a:txBody>
                  <a:tcPr anchor="ctr">
                    <a:solidFill>
                      <a:schemeClr val="bg1">
                        <a:lumMod val="75000"/>
                        <a:alpha val="20000"/>
                      </a:schemeClr>
                    </a:solidFill>
                  </a:tcPr>
                </a:tc>
                <a:tc>
                  <a:txBody>
                    <a:bodyPr/>
                    <a:lstStyle/>
                    <a:p>
                      <a:pPr algn="ctr"/>
                      <a:r>
                        <a:rPr lang="en-US" sz="1600" b="1" dirty="0" smtClean="0">
                          <a:solidFill>
                            <a:schemeClr val="accent6">
                              <a:lumMod val="50000"/>
                            </a:schemeClr>
                          </a:solidFill>
                        </a:rPr>
                        <a:t>100%</a:t>
                      </a:r>
                      <a:endParaRPr lang="en-US" sz="1600" b="1" dirty="0">
                        <a:solidFill>
                          <a:schemeClr val="accent6">
                            <a:lumMod val="50000"/>
                          </a:schemeClr>
                        </a:solidFill>
                      </a:endParaRPr>
                    </a:p>
                  </a:txBody>
                  <a:tcPr anchor="ctr">
                    <a:solidFill>
                      <a:schemeClr val="bg1">
                        <a:lumMod val="75000"/>
                        <a:alpha val="20000"/>
                      </a:schemeClr>
                    </a:solidFill>
                  </a:tcPr>
                </a:tc>
              </a:tr>
              <a:tr h="370840">
                <a:tc>
                  <a:txBody>
                    <a:bodyPr/>
                    <a:lstStyle/>
                    <a:p>
                      <a:r>
                        <a:rPr lang="en-US" sz="1600" b="1" dirty="0" smtClean="0"/>
                        <a:t>Commercial</a:t>
                      </a:r>
                      <a:endParaRPr lang="en-US" sz="1600" b="1" dirty="0"/>
                    </a:p>
                  </a:txBody>
                  <a:tcPr/>
                </a:tc>
                <a:tc>
                  <a:txBody>
                    <a:bodyPr/>
                    <a:lstStyle/>
                    <a:p>
                      <a:pPr algn="ctr"/>
                      <a:r>
                        <a:rPr lang="en-US" sz="1600" b="1" dirty="0" smtClean="0">
                          <a:solidFill>
                            <a:schemeClr val="tx2">
                              <a:lumMod val="75000"/>
                            </a:schemeClr>
                          </a:solidFill>
                        </a:rPr>
                        <a:t>3%</a:t>
                      </a:r>
                      <a:endParaRPr lang="en-US" sz="1600" b="1" dirty="0">
                        <a:solidFill>
                          <a:schemeClr val="tx2">
                            <a:lumMod val="75000"/>
                          </a:schemeClr>
                        </a:solidFill>
                      </a:endParaRPr>
                    </a:p>
                  </a:txBody>
                  <a:tcPr anchor="ctr"/>
                </a:tc>
                <a:tc>
                  <a:txBody>
                    <a:bodyPr/>
                    <a:lstStyle/>
                    <a:p>
                      <a:pPr algn="ctr"/>
                      <a:r>
                        <a:rPr lang="en-US" sz="1600" b="1" dirty="0" smtClean="0">
                          <a:solidFill>
                            <a:schemeClr val="accent6">
                              <a:lumMod val="50000"/>
                            </a:schemeClr>
                          </a:solidFill>
                        </a:rPr>
                        <a:t>0%</a:t>
                      </a:r>
                      <a:endParaRPr lang="en-US" sz="1600" b="1" dirty="0">
                        <a:solidFill>
                          <a:schemeClr val="accent6">
                            <a:lumMod val="50000"/>
                          </a:schemeClr>
                        </a:solidFill>
                      </a:endParaRPr>
                    </a:p>
                  </a:txBody>
                  <a:tcPr anchor="ctr"/>
                </a:tc>
              </a:tr>
              <a:tr h="370840">
                <a:tc>
                  <a:txBody>
                    <a:bodyPr/>
                    <a:lstStyle/>
                    <a:p>
                      <a:endParaRPr lang="en-US" sz="1600" dirty="0"/>
                    </a:p>
                  </a:txBody>
                  <a:tcPr>
                    <a:solidFill>
                      <a:schemeClr val="bg1">
                        <a:lumMod val="75000"/>
                        <a:alpha val="20000"/>
                      </a:schemeClr>
                    </a:solidFill>
                  </a:tcPr>
                </a:tc>
                <a:tc>
                  <a:txBody>
                    <a:bodyPr/>
                    <a:lstStyle/>
                    <a:p>
                      <a:pPr algn="ctr"/>
                      <a:endParaRPr lang="en-US" sz="1600" b="1" dirty="0">
                        <a:solidFill>
                          <a:schemeClr val="tx2">
                            <a:lumMod val="75000"/>
                          </a:schemeClr>
                        </a:solidFill>
                      </a:endParaRPr>
                    </a:p>
                  </a:txBody>
                  <a:tcPr anchor="ctr">
                    <a:solidFill>
                      <a:schemeClr val="bg1">
                        <a:lumMod val="75000"/>
                        <a:alpha val="20000"/>
                      </a:schemeClr>
                    </a:solidFill>
                  </a:tcPr>
                </a:tc>
                <a:tc>
                  <a:txBody>
                    <a:bodyPr/>
                    <a:lstStyle/>
                    <a:p>
                      <a:pPr algn="ctr"/>
                      <a:endParaRPr lang="en-US" sz="1600" b="1" dirty="0">
                        <a:solidFill>
                          <a:schemeClr val="accent6">
                            <a:lumMod val="50000"/>
                          </a:schemeClr>
                        </a:solidFill>
                      </a:endParaRPr>
                    </a:p>
                  </a:txBody>
                  <a:tcPr anchor="ctr">
                    <a:solidFill>
                      <a:schemeClr val="bg1">
                        <a:lumMod val="75000"/>
                        <a:alpha val="20000"/>
                      </a:schemeClr>
                    </a:solidFill>
                  </a:tcPr>
                </a:tc>
              </a:tr>
              <a:tr h="370840">
                <a:tc>
                  <a:txBody>
                    <a:bodyPr/>
                    <a:lstStyle/>
                    <a:p>
                      <a:r>
                        <a:rPr lang="en-US" sz="1600" b="1" dirty="0" smtClean="0"/>
                        <a:t>New</a:t>
                      </a:r>
                      <a:r>
                        <a:rPr lang="en-US" sz="1600" b="1" baseline="0" dirty="0" smtClean="0"/>
                        <a:t> Construction</a:t>
                      </a:r>
                      <a:endParaRPr lang="en-US" sz="1600" b="1" dirty="0"/>
                    </a:p>
                  </a:txBody>
                  <a:tcPr/>
                </a:tc>
                <a:tc>
                  <a:txBody>
                    <a:bodyPr/>
                    <a:lstStyle/>
                    <a:p>
                      <a:pPr algn="ctr"/>
                      <a:r>
                        <a:rPr lang="en-US" sz="1600" b="1" dirty="0" smtClean="0">
                          <a:solidFill>
                            <a:schemeClr val="tx2">
                              <a:lumMod val="75000"/>
                            </a:schemeClr>
                          </a:solidFill>
                        </a:rPr>
                        <a:t>25%</a:t>
                      </a:r>
                      <a:endParaRPr lang="en-US" sz="1600" b="1" dirty="0">
                        <a:solidFill>
                          <a:schemeClr val="tx2">
                            <a:lumMod val="75000"/>
                          </a:schemeClr>
                        </a:solidFill>
                      </a:endParaRPr>
                    </a:p>
                  </a:txBody>
                  <a:tcPr anchor="ctr"/>
                </a:tc>
                <a:tc>
                  <a:txBody>
                    <a:bodyPr/>
                    <a:lstStyle/>
                    <a:p>
                      <a:pPr algn="ctr"/>
                      <a:r>
                        <a:rPr lang="en-US" sz="1600" b="1" dirty="0" smtClean="0">
                          <a:solidFill>
                            <a:schemeClr val="accent6">
                              <a:lumMod val="50000"/>
                            </a:schemeClr>
                          </a:solidFill>
                        </a:rPr>
                        <a:t>50%</a:t>
                      </a:r>
                      <a:endParaRPr lang="en-US" sz="1600" b="1" dirty="0">
                        <a:solidFill>
                          <a:schemeClr val="accent6">
                            <a:lumMod val="50000"/>
                          </a:schemeClr>
                        </a:solidFill>
                      </a:endParaRPr>
                    </a:p>
                  </a:txBody>
                  <a:tcPr anchor="ct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Replacement</a:t>
                      </a:r>
                      <a:r>
                        <a:rPr lang="en-US" sz="1600" b="1" baseline="0" dirty="0" smtClean="0"/>
                        <a:t> &amp; New Owner</a:t>
                      </a:r>
                      <a:endParaRPr lang="en-US" sz="1600" b="1" dirty="0" smtClean="0"/>
                    </a:p>
                  </a:txBody>
                  <a:tcPr>
                    <a:solidFill>
                      <a:schemeClr val="bg1">
                        <a:lumMod val="75000"/>
                        <a:alpha val="20000"/>
                      </a:schemeClr>
                    </a:solidFill>
                  </a:tcPr>
                </a:tc>
                <a:tc>
                  <a:txBody>
                    <a:bodyPr/>
                    <a:lstStyle/>
                    <a:p>
                      <a:pPr algn="ctr"/>
                      <a:r>
                        <a:rPr lang="en-US" sz="1600" b="1" dirty="0" smtClean="0">
                          <a:solidFill>
                            <a:schemeClr val="tx2">
                              <a:lumMod val="75000"/>
                            </a:schemeClr>
                          </a:solidFill>
                        </a:rPr>
                        <a:t>75%</a:t>
                      </a:r>
                      <a:endParaRPr lang="en-US" sz="1600" b="1" dirty="0">
                        <a:solidFill>
                          <a:schemeClr val="tx2">
                            <a:lumMod val="75000"/>
                          </a:schemeClr>
                        </a:solidFill>
                      </a:endParaRPr>
                    </a:p>
                  </a:txBody>
                  <a:tcPr anchor="ctr">
                    <a:solidFill>
                      <a:schemeClr val="bg1">
                        <a:lumMod val="75000"/>
                        <a:alpha val="20000"/>
                      </a:schemeClr>
                    </a:solidFill>
                  </a:tcPr>
                </a:tc>
                <a:tc>
                  <a:txBody>
                    <a:bodyPr/>
                    <a:lstStyle/>
                    <a:p>
                      <a:pPr algn="ctr"/>
                      <a:r>
                        <a:rPr lang="en-US" sz="1600" b="1" dirty="0" smtClean="0">
                          <a:solidFill>
                            <a:schemeClr val="accent6">
                              <a:lumMod val="50000"/>
                            </a:schemeClr>
                          </a:solidFill>
                        </a:rPr>
                        <a:t>50%</a:t>
                      </a:r>
                      <a:endParaRPr lang="en-US" sz="1600" b="1" dirty="0">
                        <a:solidFill>
                          <a:schemeClr val="accent6">
                            <a:lumMod val="50000"/>
                          </a:schemeClr>
                        </a:solidFill>
                      </a:endParaRPr>
                    </a:p>
                  </a:txBody>
                  <a:tcPr anchor="ctr">
                    <a:solidFill>
                      <a:schemeClr val="bg1">
                        <a:lumMod val="75000"/>
                        <a:alpha val="20000"/>
                      </a:schemeClr>
                    </a:solidFill>
                  </a:tcPr>
                </a:tc>
              </a:tr>
              <a:tr h="370840">
                <a:tc>
                  <a:txBody>
                    <a:bodyPr/>
                    <a:lstStyle/>
                    <a:p>
                      <a:pPr algn="r"/>
                      <a:r>
                        <a:rPr lang="en-US" sz="1400" b="0" dirty="0" smtClean="0"/>
                        <a:t>Replacement</a:t>
                      </a:r>
                      <a:endParaRPr lang="en-US" sz="1400" b="0" dirty="0"/>
                    </a:p>
                  </a:txBody>
                  <a:tcPr>
                    <a:noFill/>
                  </a:tcPr>
                </a:tc>
                <a:tc>
                  <a:txBody>
                    <a:bodyPr/>
                    <a:lstStyle/>
                    <a:p>
                      <a:pPr algn="ctr"/>
                      <a:r>
                        <a:rPr lang="en-US" sz="1400" dirty="0" smtClean="0">
                          <a:solidFill>
                            <a:schemeClr val="tx2">
                              <a:lumMod val="75000"/>
                            </a:schemeClr>
                          </a:solidFill>
                        </a:rPr>
                        <a:t>67.5%</a:t>
                      </a:r>
                      <a:endParaRPr lang="en-US" sz="1400" dirty="0">
                        <a:solidFill>
                          <a:schemeClr val="tx2">
                            <a:lumMod val="75000"/>
                          </a:schemeClr>
                        </a:solidFill>
                      </a:endParaRPr>
                    </a:p>
                  </a:txBody>
                  <a:tcPr anchor="ctr">
                    <a:noFill/>
                  </a:tcPr>
                </a:tc>
                <a:tc>
                  <a:txBody>
                    <a:bodyPr/>
                    <a:lstStyle/>
                    <a:p>
                      <a:pPr algn="ctr"/>
                      <a:r>
                        <a:rPr lang="en-US" sz="1400" dirty="0" smtClean="0">
                          <a:solidFill>
                            <a:schemeClr val="accent6">
                              <a:lumMod val="50000"/>
                            </a:schemeClr>
                          </a:solidFill>
                        </a:rPr>
                        <a:t>50%</a:t>
                      </a:r>
                      <a:endParaRPr lang="en-US" sz="1400" dirty="0">
                        <a:solidFill>
                          <a:schemeClr val="accent6">
                            <a:lumMod val="50000"/>
                          </a:schemeClr>
                        </a:solidFill>
                      </a:endParaRPr>
                    </a:p>
                  </a:txBody>
                  <a:tcPr anchor="ctr">
                    <a:noFill/>
                  </a:tcPr>
                </a:tc>
              </a:tr>
              <a:tr h="370840">
                <a:tc>
                  <a:txBody>
                    <a:bodyPr/>
                    <a:lstStyle/>
                    <a:p>
                      <a:pPr algn="r"/>
                      <a:r>
                        <a:rPr lang="en-US" sz="1400" b="0" dirty="0" smtClean="0"/>
                        <a:t>New</a:t>
                      </a:r>
                      <a:r>
                        <a:rPr lang="en-US" sz="1400" b="0" baseline="0" dirty="0" smtClean="0"/>
                        <a:t> Owner</a:t>
                      </a:r>
                      <a:endParaRPr lang="en-US" sz="1400" b="0" dirty="0"/>
                    </a:p>
                  </a:txBody>
                  <a:tcPr>
                    <a:solidFill>
                      <a:schemeClr val="bg1">
                        <a:lumMod val="75000"/>
                        <a:alpha val="20000"/>
                      </a:schemeClr>
                    </a:solidFill>
                  </a:tcPr>
                </a:tc>
                <a:tc>
                  <a:txBody>
                    <a:bodyPr/>
                    <a:lstStyle/>
                    <a:p>
                      <a:pPr algn="ctr"/>
                      <a:r>
                        <a:rPr lang="en-US" sz="1400" dirty="0" smtClean="0">
                          <a:solidFill>
                            <a:schemeClr val="tx2">
                              <a:lumMod val="75000"/>
                            </a:schemeClr>
                          </a:solidFill>
                        </a:rPr>
                        <a:t>7.5%</a:t>
                      </a:r>
                      <a:endParaRPr lang="en-US" sz="1400" dirty="0">
                        <a:solidFill>
                          <a:schemeClr val="tx2">
                            <a:lumMod val="75000"/>
                          </a:schemeClr>
                        </a:solidFill>
                      </a:endParaRPr>
                    </a:p>
                  </a:txBody>
                  <a:tcPr anchor="ctr">
                    <a:solidFill>
                      <a:schemeClr val="bg1">
                        <a:lumMod val="75000"/>
                        <a:alpha val="20000"/>
                      </a:schemeClr>
                    </a:solidFill>
                  </a:tcPr>
                </a:tc>
                <a:tc>
                  <a:txBody>
                    <a:bodyPr/>
                    <a:lstStyle/>
                    <a:p>
                      <a:pPr algn="ctr"/>
                      <a:r>
                        <a:rPr lang="en-US" sz="1400" dirty="0" smtClean="0">
                          <a:solidFill>
                            <a:schemeClr val="accent6">
                              <a:lumMod val="50000"/>
                            </a:schemeClr>
                          </a:solidFill>
                        </a:rPr>
                        <a:t>0%</a:t>
                      </a:r>
                      <a:endParaRPr lang="en-US" sz="1400" dirty="0">
                        <a:solidFill>
                          <a:schemeClr val="accent6">
                            <a:lumMod val="50000"/>
                          </a:schemeClr>
                        </a:solidFill>
                      </a:endParaRPr>
                    </a:p>
                  </a:txBody>
                  <a:tcPr anchor="ctr">
                    <a:solidFill>
                      <a:schemeClr val="bg1">
                        <a:lumMod val="75000"/>
                        <a:alpha val="20000"/>
                      </a:schemeClr>
                    </a:solidFill>
                  </a:tcPr>
                </a:tc>
              </a:tr>
            </a:tbl>
          </a:graphicData>
        </a:graphic>
      </p:graphicFrame>
    </p:spTree>
    <p:extLst>
      <p:ext uri="{BB962C8B-B14F-4D97-AF65-F5344CB8AC3E}">
        <p14:creationId xmlns:p14="http://schemas.microsoft.com/office/powerpoint/2010/main" val="1293387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30</a:t>
            </a:fld>
            <a:endParaRPr lang="en-US" dirty="0"/>
          </a:p>
        </p:txBody>
      </p:sp>
      <p:sp>
        <p:nvSpPr>
          <p:cNvPr id="3" name="Title 2"/>
          <p:cNvSpPr>
            <a:spLocks noGrp="1"/>
          </p:cNvSpPr>
          <p:nvPr>
            <p:ph type="title"/>
          </p:nvPr>
        </p:nvSpPr>
        <p:spPr/>
        <p:txBody>
          <a:bodyPr/>
          <a:lstStyle/>
          <a:p>
            <a:r>
              <a:rPr lang="en-US" dirty="0"/>
              <a:t>Operating Costs – Repair Cost</a:t>
            </a:r>
          </a:p>
        </p:txBody>
      </p:sp>
      <p:pic>
        <p:nvPicPr>
          <p:cNvPr id="5" name="Content Placeholder 4"/>
          <p:cNvPicPr>
            <a:picLocks noGrp="1" noChangeAspect="1"/>
          </p:cNvPicPr>
          <p:nvPr>
            <p:ph idx="1"/>
          </p:nvPr>
        </p:nvPicPr>
        <p:blipFill>
          <a:blip r:embed="rId2"/>
          <a:stretch>
            <a:fillRect/>
          </a:stretch>
        </p:blipFill>
        <p:spPr>
          <a:xfrm>
            <a:off x="371475" y="2091604"/>
            <a:ext cx="8153400" cy="3238355"/>
          </a:xfrm>
          <a:prstGeom prst="rect">
            <a:avLst/>
          </a:prstGeom>
        </p:spPr>
      </p:pic>
    </p:spTree>
    <p:extLst>
      <p:ext uri="{BB962C8B-B14F-4D97-AF65-F5344CB8AC3E}">
        <p14:creationId xmlns:p14="http://schemas.microsoft.com/office/powerpoint/2010/main" val="1466739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31</a:t>
            </a:fld>
            <a:endParaRPr lang="en-US" dirty="0"/>
          </a:p>
        </p:txBody>
      </p:sp>
      <p:sp>
        <p:nvSpPr>
          <p:cNvPr id="3" name="Title 2"/>
          <p:cNvSpPr>
            <a:spLocks noGrp="1"/>
          </p:cNvSpPr>
          <p:nvPr>
            <p:ph type="title"/>
          </p:nvPr>
        </p:nvSpPr>
        <p:spPr/>
        <p:txBody>
          <a:bodyPr/>
          <a:lstStyle/>
          <a:p>
            <a:r>
              <a:rPr lang="en-US" dirty="0"/>
              <a:t>Operating Costs – Maintenance Cost</a:t>
            </a:r>
          </a:p>
        </p:txBody>
      </p:sp>
      <p:sp>
        <p:nvSpPr>
          <p:cNvPr id="4" name="Content Placeholder 3"/>
          <p:cNvSpPr>
            <a:spLocks noGrp="1"/>
          </p:cNvSpPr>
          <p:nvPr>
            <p:ph idx="1"/>
          </p:nvPr>
        </p:nvSpPr>
        <p:spPr>
          <a:xfrm>
            <a:off x="371475" y="1447800"/>
            <a:ext cx="8153400" cy="4525962"/>
          </a:xfrm>
        </p:spPr>
        <p:txBody>
          <a:bodyPr/>
          <a:lstStyle/>
          <a:p>
            <a:r>
              <a:rPr lang="en-US" sz="2400" dirty="0"/>
              <a:t>Labor hours and </a:t>
            </a:r>
            <a:r>
              <a:rPr lang="en-US" sz="2400" dirty="0" smtClean="0"/>
              <a:t>costs:  RS </a:t>
            </a:r>
            <a:r>
              <a:rPr lang="en-US" sz="2400" dirty="0"/>
              <a:t>Means data. </a:t>
            </a:r>
            <a:endParaRPr lang="en-US" sz="2400" dirty="0" smtClean="0"/>
          </a:p>
          <a:p>
            <a:r>
              <a:rPr lang="en-US" sz="2400" dirty="0" smtClean="0"/>
              <a:t>Frequency of maintenance: </a:t>
            </a:r>
          </a:p>
          <a:p>
            <a:pPr lvl="1"/>
            <a:r>
              <a:rPr lang="en-US" sz="2000" dirty="0" smtClean="0"/>
              <a:t>RECS </a:t>
            </a:r>
            <a:r>
              <a:rPr lang="en-US" sz="2000" dirty="0"/>
              <a:t>2009 </a:t>
            </a:r>
            <a:r>
              <a:rPr lang="en-US" sz="2000" dirty="0" smtClean="0"/>
              <a:t>data</a:t>
            </a:r>
          </a:p>
          <a:p>
            <a:pPr lvl="1"/>
            <a:r>
              <a:rPr lang="en-US" sz="2000" dirty="0" smtClean="0"/>
              <a:t>A </a:t>
            </a:r>
            <a:r>
              <a:rPr lang="en-US" sz="2000" dirty="0"/>
              <a:t>consumer </a:t>
            </a:r>
            <a:r>
              <a:rPr lang="en-US" sz="2000" dirty="0" smtClean="0"/>
              <a:t>survey on </a:t>
            </a:r>
            <a:r>
              <a:rPr lang="en-US" sz="2000" dirty="0"/>
              <a:t>the frequency with which owners of different types of furnaces perform maintenance</a:t>
            </a:r>
            <a:endParaRPr lang="en-US" sz="2000" dirty="0" smtClean="0"/>
          </a:p>
        </p:txBody>
      </p:sp>
      <p:pic>
        <p:nvPicPr>
          <p:cNvPr id="5" name="Picture 4"/>
          <p:cNvPicPr>
            <a:picLocks noChangeAspect="1"/>
          </p:cNvPicPr>
          <p:nvPr/>
        </p:nvPicPr>
        <p:blipFill>
          <a:blip r:embed="rId2"/>
          <a:stretch>
            <a:fillRect/>
          </a:stretch>
        </p:blipFill>
        <p:spPr>
          <a:xfrm>
            <a:off x="890882" y="3505200"/>
            <a:ext cx="7114586" cy="2943062"/>
          </a:xfrm>
          <a:prstGeom prst="rect">
            <a:avLst/>
          </a:prstGeom>
        </p:spPr>
      </p:pic>
    </p:spTree>
    <p:extLst>
      <p:ext uri="{BB962C8B-B14F-4D97-AF65-F5344CB8AC3E}">
        <p14:creationId xmlns:p14="http://schemas.microsoft.com/office/powerpoint/2010/main" val="2084205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32</a:t>
            </a:fld>
            <a:endParaRPr lang="en-US" dirty="0"/>
          </a:p>
        </p:txBody>
      </p:sp>
      <p:sp>
        <p:nvSpPr>
          <p:cNvPr id="3" name="Title 2"/>
          <p:cNvSpPr>
            <a:spLocks noGrp="1"/>
          </p:cNvSpPr>
          <p:nvPr>
            <p:ph type="title"/>
          </p:nvPr>
        </p:nvSpPr>
        <p:spPr/>
        <p:txBody>
          <a:bodyPr/>
          <a:lstStyle/>
          <a:p>
            <a:r>
              <a:rPr lang="en-US" dirty="0"/>
              <a:t>Operating Costs – </a:t>
            </a:r>
            <a:r>
              <a:rPr lang="en-US" dirty="0" smtClean="0"/>
              <a:t>Lifetime</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400" dirty="0"/>
              <a:t>Weibull </a:t>
            </a:r>
            <a:r>
              <a:rPr lang="en-US" sz="2400" dirty="0" smtClean="0"/>
              <a:t>distribution</a:t>
            </a:r>
          </a:p>
          <a:p>
            <a:r>
              <a:rPr lang="en-US" sz="2400" dirty="0" smtClean="0"/>
              <a:t>Same </a:t>
            </a:r>
            <a:r>
              <a:rPr lang="en-US" sz="2400" dirty="0"/>
              <a:t>across the different product classes and efficiency levels.</a:t>
            </a:r>
            <a:endParaRPr lang="en-US" sz="2400" dirty="0" smtClean="0"/>
          </a:p>
        </p:txBody>
      </p:sp>
      <p:pic>
        <p:nvPicPr>
          <p:cNvPr id="5" name="Picture 4"/>
          <p:cNvPicPr>
            <a:picLocks noChangeAspect="1"/>
          </p:cNvPicPr>
          <p:nvPr/>
        </p:nvPicPr>
        <p:blipFill>
          <a:blip r:embed="rId2"/>
          <a:stretch>
            <a:fillRect/>
          </a:stretch>
        </p:blipFill>
        <p:spPr>
          <a:xfrm>
            <a:off x="852803" y="4943545"/>
            <a:ext cx="7190743" cy="1159467"/>
          </a:xfrm>
          <a:prstGeom prst="rect">
            <a:avLst/>
          </a:prstGeom>
        </p:spPr>
      </p:pic>
      <p:pic>
        <p:nvPicPr>
          <p:cNvPr id="6" name="Picture 5"/>
          <p:cNvPicPr>
            <a:picLocks noChangeAspect="1"/>
          </p:cNvPicPr>
          <p:nvPr/>
        </p:nvPicPr>
        <p:blipFill>
          <a:blip r:embed="rId3"/>
          <a:stretch>
            <a:fillRect/>
          </a:stretch>
        </p:blipFill>
        <p:spPr>
          <a:xfrm>
            <a:off x="2895599" y="2743199"/>
            <a:ext cx="2684033" cy="1817757"/>
          </a:xfrm>
          <a:prstGeom prst="rect">
            <a:avLst/>
          </a:prstGeom>
        </p:spPr>
      </p:pic>
    </p:spTree>
    <p:extLst>
      <p:ext uri="{BB962C8B-B14F-4D97-AF65-F5344CB8AC3E}">
        <p14:creationId xmlns:p14="http://schemas.microsoft.com/office/powerpoint/2010/main" val="2585597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33</a:t>
            </a:fld>
            <a:endParaRPr lang="en-US" dirty="0"/>
          </a:p>
        </p:txBody>
      </p:sp>
      <p:sp>
        <p:nvSpPr>
          <p:cNvPr id="3" name="Title 2"/>
          <p:cNvSpPr>
            <a:spLocks noGrp="1"/>
          </p:cNvSpPr>
          <p:nvPr>
            <p:ph type="title"/>
          </p:nvPr>
        </p:nvSpPr>
        <p:spPr/>
        <p:txBody>
          <a:bodyPr/>
          <a:lstStyle/>
          <a:p>
            <a:r>
              <a:rPr lang="en-US" dirty="0"/>
              <a:t>Operating Costs – Discount Rates</a:t>
            </a:r>
          </a:p>
        </p:txBody>
      </p:sp>
      <p:sp>
        <p:nvSpPr>
          <p:cNvPr id="4" name="Content Placeholder 3"/>
          <p:cNvSpPr>
            <a:spLocks noGrp="1"/>
          </p:cNvSpPr>
          <p:nvPr>
            <p:ph idx="1"/>
          </p:nvPr>
        </p:nvSpPr>
        <p:spPr>
          <a:xfrm>
            <a:off x="371475" y="1447800"/>
            <a:ext cx="8153400" cy="4525962"/>
          </a:xfrm>
        </p:spPr>
        <p:txBody>
          <a:bodyPr/>
          <a:lstStyle/>
          <a:p>
            <a:r>
              <a:rPr lang="en-US" sz="2400" dirty="0" smtClean="0"/>
              <a:t>Estimate </a:t>
            </a:r>
            <a:r>
              <a:rPr lang="en-US" sz="2400" dirty="0"/>
              <a:t>a consumer’s opportunity cost of funds related to appliance energy cost savings and maintenance costs</a:t>
            </a:r>
          </a:p>
          <a:p>
            <a:pPr lvl="1"/>
            <a:r>
              <a:rPr lang="en-US" sz="2000" dirty="0" smtClean="0"/>
              <a:t>Federal </a:t>
            </a:r>
            <a:r>
              <a:rPr lang="en-US" sz="2000" dirty="0"/>
              <a:t>Reserve Board’s Survey of Consumer Finances (</a:t>
            </a:r>
            <a:r>
              <a:rPr lang="en-US" sz="2000" dirty="0" err="1"/>
              <a:t>SCF</a:t>
            </a:r>
            <a:r>
              <a:rPr lang="en-US" sz="2000" dirty="0" smtClean="0"/>
              <a:t>)</a:t>
            </a:r>
          </a:p>
          <a:p>
            <a:r>
              <a:rPr lang="en-US" sz="2400" dirty="0" smtClean="0"/>
              <a:t>Separate </a:t>
            </a:r>
            <a:r>
              <a:rPr lang="en-US" sz="2400" dirty="0"/>
              <a:t>discount rate distributions for six income </a:t>
            </a:r>
            <a:r>
              <a:rPr lang="en-US" sz="2400" dirty="0" smtClean="0"/>
              <a:t>groups</a:t>
            </a:r>
          </a:p>
          <a:p>
            <a:pPr lvl="1"/>
            <a:r>
              <a:rPr lang="en-US" sz="2000" dirty="0"/>
              <a:t>Shares of Debt and Asset </a:t>
            </a:r>
            <a:r>
              <a:rPr lang="en-US" sz="2000" dirty="0" smtClean="0"/>
              <a:t>Classes, rates </a:t>
            </a:r>
            <a:r>
              <a:rPr lang="en-US" sz="2000" dirty="0"/>
              <a:t>for </a:t>
            </a:r>
            <a:r>
              <a:rPr lang="en-US" sz="2000" dirty="0" smtClean="0"/>
              <a:t>types </a:t>
            </a:r>
            <a:r>
              <a:rPr lang="en-US" sz="2000" dirty="0"/>
              <a:t>of </a:t>
            </a:r>
            <a:r>
              <a:rPr lang="en-US" sz="2000" dirty="0" smtClean="0"/>
              <a:t>debt &amp; assets</a:t>
            </a:r>
          </a:p>
        </p:txBody>
      </p:sp>
      <p:pic>
        <p:nvPicPr>
          <p:cNvPr id="6" name="Picture 5"/>
          <p:cNvPicPr>
            <a:picLocks noChangeAspect="1"/>
          </p:cNvPicPr>
          <p:nvPr/>
        </p:nvPicPr>
        <p:blipFill rotWithShape="1">
          <a:blip r:embed="rId2"/>
          <a:srcRect l="-1943" t="54445" r="1943" b="-816"/>
          <a:stretch/>
        </p:blipFill>
        <p:spPr>
          <a:xfrm>
            <a:off x="1178872" y="4114800"/>
            <a:ext cx="5996572" cy="908582"/>
          </a:xfrm>
          <a:prstGeom prst="rect">
            <a:avLst/>
          </a:prstGeom>
        </p:spPr>
      </p:pic>
      <p:pic>
        <p:nvPicPr>
          <p:cNvPr id="5" name="Picture 4"/>
          <p:cNvPicPr>
            <a:picLocks noChangeAspect="1"/>
          </p:cNvPicPr>
          <p:nvPr/>
        </p:nvPicPr>
        <p:blipFill>
          <a:blip r:embed="rId3"/>
          <a:stretch>
            <a:fillRect/>
          </a:stretch>
        </p:blipFill>
        <p:spPr>
          <a:xfrm>
            <a:off x="1189758" y="5364162"/>
            <a:ext cx="2742479" cy="1219200"/>
          </a:xfrm>
          <a:prstGeom prst="rect">
            <a:avLst/>
          </a:prstGeom>
        </p:spPr>
      </p:pic>
      <p:pic>
        <p:nvPicPr>
          <p:cNvPr id="7" name="Picture 6"/>
          <p:cNvPicPr>
            <a:picLocks noChangeAspect="1"/>
          </p:cNvPicPr>
          <p:nvPr/>
        </p:nvPicPr>
        <p:blipFill>
          <a:blip r:embed="rId4"/>
          <a:stretch>
            <a:fillRect/>
          </a:stretch>
        </p:blipFill>
        <p:spPr>
          <a:xfrm>
            <a:off x="4722657" y="5284673"/>
            <a:ext cx="2761012" cy="1378178"/>
          </a:xfrm>
          <a:prstGeom prst="rect">
            <a:avLst/>
          </a:prstGeom>
        </p:spPr>
      </p:pic>
      <p:pic>
        <p:nvPicPr>
          <p:cNvPr id="8" name="Picture 7"/>
          <p:cNvPicPr>
            <a:picLocks noChangeAspect="1"/>
          </p:cNvPicPr>
          <p:nvPr/>
        </p:nvPicPr>
        <p:blipFill rotWithShape="1">
          <a:blip r:embed="rId2"/>
          <a:srcRect b="65816"/>
          <a:stretch/>
        </p:blipFill>
        <p:spPr>
          <a:xfrm>
            <a:off x="762000" y="3502090"/>
            <a:ext cx="5996572" cy="669802"/>
          </a:xfrm>
          <a:prstGeom prst="rect">
            <a:avLst/>
          </a:prstGeom>
        </p:spPr>
      </p:pic>
    </p:spTree>
    <p:extLst>
      <p:ext uri="{BB962C8B-B14F-4D97-AF65-F5344CB8AC3E}">
        <p14:creationId xmlns:p14="http://schemas.microsoft.com/office/powerpoint/2010/main" val="339138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34</a:t>
            </a:fld>
            <a:endParaRPr lang="en-US" dirty="0"/>
          </a:p>
        </p:txBody>
      </p:sp>
      <p:sp>
        <p:nvSpPr>
          <p:cNvPr id="3" name="Title 2"/>
          <p:cNvSpPr>
            <a:spLocks noGrp="1"/>
          </p:cNvSpPr>
          <p:nvPr>
            <p:ph type="title"/>
          </p:nvPr>
        </p:nvSpPr>
        <p:spPr>
          <a:xfrm>
            <a:off x="457200" y="996950"/>
            <a:ext cx="8229600" cy="647700"/>
          </a:xfrm>
        </p:spPr>
        <p:txBody>
          <a:bodyPr/>
          <a:lstStyle/>
          <a:p>
            <a:r>
              <a:rPr lang="en-US" dirty="0" smtClean="0"/>
              <a:t>Residential Furnace </a:t>
            </a:r>
            <a:r>
              <a:rPr lang="en-US" dirty="0" err="1" smtClean="0"/>
              <a:t>LCC</a:t>
            </a:r>
            <a:r>
              <a:rPr lang="en-US" dirty="0" smtClean="0"/>
              <a:t> Spreadsheet Flow Chart</a:t>
            </a:r>
            <a:endParaRPr lang="en-US" dirty="0"/>
          </a:p>
        </p:txBody>
      </p:sp>
      <p:pic>
        <p:nvPicPr>
          <p:cNvPr id="5" name="Content Placeholder 4"/>
          <p:cNvPicPr>
            <a:picLocks noGrp="1" noChangeAspect="1"/>
          </p:cNvPicPr>
          <p:nvPr>
            <p:ph idx="1"/>
          </p:nvPr>
        </p:nvPicPr>
        <p:blipFill rotWithShape="1">
          <a:blip r:embed="rId2"/>
          <a:srcRect l="4110" t="13469" r="6149" b="10768"/>
          <a:stretch/>
        </p:blipFill>
        <p:spPr>
          <a:xfrm>
            <a:off x="499748" y="1828800"/>
            <a:ext cx="8195733" cy="4191000"/>
          </a:xfrm>
          <a:prstGeom prst="rect">
            <a:avLst/>
          </a:prstGeom>
        </p:spPr>
      </p:pic>
      <p:sp>
        <p:nvSpPr>
          <p:cNvPr id="6" name="Oval 5"/>
          <p:cNvSpPr/>
          <p:nvPr/>
        </p:nvSpPr>
        <p:spPr>
          <a:xfrm>
            <a:off x="7627716" y="3924300"/>
            <a:ext cx="982884" cy="7620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838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35</a:t>
            </a:fld>
            <a:endParaRPr lang="en-US" dirty="0"/>
          </a:p>
        </p:txBody>
      </p:sp>
      <p:sp>
        <p:nvSpPr>
          <p:cNvPr id="3" name="Title 2"/>
          <p:cNvSpPr>
            <a:spLocks noGrp="1"/>
          </p:cNvSpPr>
          <p:nvPr>
            <p:ph type="title"/>
          </p:nvPr>
        </p:nvSpPr>
        <p:spPr/>
        <p:txBody>
          <a:bodyPr/>
          <a:lstStyle/>
          <a:p>
            <a:r>
              <a:rPr lang="en-US" dirty="0" smtClean="0"/>
              <a:t>Product Switching</a:t>
            </a:r>
            <a:endParaRPr lang="en-US" dirty="0"/>
          </a:p>
        </p:txBody>
      </p:sp>
      <p:sp>
        <p:nvSpPr>
          <p:cNvPr id="4" name="Content Placeholder 3"/>
          <p:cNvSpPr>
            <a:spLocks noGrp="1"/>
          </p:cNvSpPr>
          <p:nvPr>
            <p:ph idx="1"/>
          </p:nvPr>
        </p:nvSpPr>
        <p:spPr>
          <a:xfrm>
            <a:off x="371475" y="1447800"/>
            <a:ext cx="8153400" cy="4525962"/>
          </a:xfrm>
        </p:spPr>
        <p:txBody>
          <a:bodyPr/>
          <a:lstStyle/>
          <a:p>
            <a:r>
              <a:rPr lang="en-US" dirty="0" smtClean="0"/>
              <a:t>Customer response to </a:t>
            </a:r>
            <a:r>
              <a:rPr lang="en-US" dirty="0"/>
              <a:t>potential amended furnace </a:t>
            </a:r>
            <a:r>
              <a:rPr lang="en-US" dirty="0" smtClean="0"/>
              <a:t>standards</a:t>
            </a:r>
          </a:p>
          <a:p>
            <a:pPr marL="914400" lvl="1" indent="-457200">
              <a:buFont typeface="+mj-lt"/>
              <a:buAutoNum type="arabicPeriod"/>
            </a:pPr>
            <a:r>
              <a:rPr lang="en-US" dirty="0" smtClean="0"/>
              <a:t>the </a:t>
            </a:r>
            <a:r>
              <a:rPr lang="en-US" dirty="0"/>
              <a:t>furnace that meets a particular standard </a:t>
            </a:r>
            <a:r>
              <a:rPr lang="en-US" dirty="0" smtClean="0"/>
              <a:t>level</a:t>
            </a:r>
          </a:p>
          <a:p>
            <a:pPr marL="914400" lvl="1" indent="-457200">
              <a:buFont typeface="+mj-lt"/>
              <a:buAutoNum type="arabicPeriod"/>
            </a:pPr>
            <a:r>
              <a:rPr lang="en-US" dirty="0" smtClean="0"/>
              <a:t>a </a:t>
            </a:r>
            <a:r>
              <a:rPr lang="en-US" dirty="0"/>
              <a:t>heat pump, or </a:t>
            </a:r>
            <a:endParaRPr lang="en-US" dirty="0" smtClean="0"/>
          </a:p>
          <a:p>
            <a:pPr marL="914400" lvl="1" indent="-457200">
              <a:buFont typeface="+mj-lt"/>
              <a:buAutoNum type="arabicPeriod"/>
            </a:pPr>
            <a:r>
              <a:rPr lang="en-US" dirty="0" smtClean="0"/>
              <a:t>an </a:t>
            </a:r>
            <a:r>
              <a:rPr lang="en-US" dirty="0"/>
              <a:t>electric furnace. </a:t>
            </a:r>
            <a:endParaRPr lang="en-US" dirty="0" smtClean="0"/>
          </a:p>
          <a:p>
            <a:pPr marL="514350" indent="-457200"/>
            <a:r>
              <a:rPr lang="en-US" dirty="0" smtClean="0"/>
              <a:t>Allow for </a:t>
            </a:r>
            <a:r>
              <a:rPr lang="en-US" dirty="0"/>
              <a:t>the possibility </a:t>
            </a:r>
            <a:r>
              <a:rPr lang="en-US" dirty="0" smtClean="0"/>
              <a:t>of electric </a:t>
            </a:r>
            <a:r>
              <a:rPr lang="en-US" dirty="0"/>
              <a:t>water heater </a:t>
            </a:r>
            <a:r>
              <a:rPr lang="en-US" dirty="0" smtClean="0"/>
              <a:t>installation to avoid expensive </a:t>
            </a:r>
            <a:r>
              <a:rPr lang="en-US" dirty="0"/>
              <a:t>re-sizing of the vent system </a:t>
            </a:r>
            <a:endParaRPr lang="en-US" dirty="0" smtClean="0"/>
          </a:p>
        </p:txBody>
      </p:sp>
    </p:spTree>
    <p:extLst>
      <p:ext uri="{BB962C8B-B14F-4D97-AF65-F5344CB8AC3E}">
        <p14:creationId xmlns:p14="http://schemas.microsoft.com/office/powerpoint/2010/main" val="1296847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36</a:t>
            </a:fld>
            <a:endParaRPr lang="en-US" dirty="0"/>
          </a:p>
        </p:txBody>
      </p:sp>
      <p:sp>
        <p:nvSpPr>
          <p:cNvPr id="3" name="Title 2"/>
          <p:cNvSpPr>
            <a:spLocks noGrp="1"/>
          </p:cNvSpPr>
          <p:nvPr>
            <p:ph type="title"/>
          </p:nvPr>
        </p:nvSpPr>
        <p:spPr/>
        <p:txBody>
          <a:bodyPr/>
          <a:lstStyle/>
          <a:p>
            <a:r>
              <a:rPr lang="en-US" dirty="0" err="1" smtClean="0"/>
              <a:t>LCC</a:t>
            </a:r>
            <a:r>
              <a:rPr lang="en-US" dirty="0" smtClean="0"/>
              <a:t> Results - Average</a:t>
            </a:r>
            <a:endParaRPr lang="en-US" dirty="0"/>
          </a:p>
        </p:txBody>
      </p:sp>
      <p:sp>
        <p:nvSpPr>
          <p:cNvPr id="4" name="Content Placeholder 3"/>
          <p:cNvSpPr>
            <a:spLocks noGrp="1"/>
          </p:cNvSpPr>
          <p:nvPr>
            <p:ph idx="1"/>
          </p:nvPr>
        </p:nvSpPr>
        <p:spPr>
          <a:xfrm>
            <a:off x="371475" y="1447800"/>
            <a:ext cx="8153400" cy="4525962"/>
          </a:xfrm>
        </p:spPr>
        <p:txBody>
          <a:bodyPr/>
          <a:lstStyle/>
          <a:p>
            <a:endParaRPr lang="en-US" sz="2400" dirty="0" smtClean="0"/>
          </a:p>
          <a:p>
            <a:endParaRPr lang="en-US" sz="2400" dirty="0" smtClean="0"/>
          </a:p>
        </p:txBody>
      </p:sp>
      <p:pic>
        <p:nvPicPr>
          <p:cNvPr id="5" name="Picture 4"/>
          <p:cNvPicPr>
            <a:picLocks noChangeAspect="1"/>
          </p:cNvPicPr>
          <p:nvPr/>
        </p:nvPicPr>
        <p:blipFill>
          <a:blip r:embed="rId2"/>
          <a:stretch>
            <a:fillRect/>
          </a:stretch>
        </p:blipFill>
        <p:spPr>
          <a:xfrm>
            <a:off x="990600" y="1478902"/>
            <a:ext cx="6403710" cy="4921097"/>
          </a:xfrm>
          <a:prstGeom prst="rect">
            <a:avLst/>
          </a:prstGeom>
        </p:spPr>
      </p:pic>
    </p:spTree>
    <p:extLst>
      <p:ext uri="{BB962C8B-B14F-4D97-AF65-F5344CB8AC3E}">
        <p14:creationId xmlns:p14="http://schemas.microsoft.com/office/powerpoint/2010/main" val="137507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37</a:t>
            </a:fld>
            <a:endParaRPr lang="en-US" dirty="0"/>
          </a:p>
        </p:txBody>
      </p:sp>
      <p:sp>
        <p:nvSpPr>
          <p:cNvPr id="3" name="Title 2"/>
          <p:cNvSpPr>
            <a:spLocks noGrp="1"/>
          </p:cNvSpPr>
          <p:nvPr>
            <p:ph type="title"/>
          </p:nvPr>
        </p:nvSpPr>
        <p:spPr/>
        <p:txBody>
          <a:bodyPr/>
          <a:lstStyle/>
          <a:p>
            <a:r>
              <a:rPr lang="en-US" dirty="0" err="1" smtClean="0"/>
              <a:t>LCC</a:t>
            </a:r>
            <a:r>
              <a:rPr lang="en-US" dirty="0" smtClean="0"/>
              <a:t> Results - Distribution </a:t>
            </a:r>
            <a:endParaRPr lang="en-US" dirty="0"/>
          </a:p>
        </p:txBody>
      </p:sp>
      <p:sp>
        <p:nvSpPr>
          <p:cNvPr id="4" name="Content Placeholder 3"/>
          <p:cNvSpPr>
            <a:spLocks noGrp="1"/>
          </p:cNvSpPr>
          <p:nvPr>
            <p:ph idx="1"/>
          </p:nvPr>
        </p:nvSpPr>
        <p:spPr>
          <a:xfrm>
            <a:off x="371475" y="1447800"/>
            <a:ext cx="8153400" cy="4525962"/>
          </a:xfrm>
        </p:spPr>
        <p:txBody>
          <a:bodyPr/>
          <a:lstStyle/>
          <a:p>
            <a:endParaRPr lang="en-US" sz="2400" dirty="0" smtClean="0"/>
          </a:p>
          <a:p>
            <a:endParaRPr lang="en-US" sz="2400" dirty="0" smtClean="0"/>
          </a:p>
        </p:txBody>
      </p:sp>
      <p:pic>
        <p:nvPicPr>
          <p:cNvPr id="6" name="Picture 5"/>
          <p:cNvPicPr>
            <a:picLocks noChangeAspect="1"/>
          </p:cNvPicPr>
          <p:nvPr/>
        </p:nvPicPr>
        <p:blipFill>
          <a:blip r:embed="rId2"/>
          <a:stretch>
            <a:fillRect/>
          </a:stretch>
        </p:blipFill>
        <p:spPr>
          <a:xfrm>
            <a:off x="1295400" y="2057400"/>
            <a:ext cx="7063715" cy="3826405"/>
          </a:xfrm>
          <a:prstGeom prst="rect">
            <a:avLst/>
          </a:prstGeom>
        </p:spPr>
      </p:pic>
    </p:spTree>
    <p:extLst>
      <p:ext uri="{BB962C8B-B14F-4D97-AF65-F5344CB8AC3E}">
        <p14:creationId xmlns:p14="http://schemas.microsoft.com/office/powerpoint/2010/main" val="2111390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38</a:t>
            </a:fld>
            <a:endParaRPr lang="en-US" dirty="0"/>
          </a:p>
        </p:txBody>
      </p:sp>
      <p:sp>
        <p:nvSpPr>
          <p:cNvPr id="3" name="Title 2"/>
          <p:cNvSpPr>
            <a:spLocks noGrp="1"/>
          </p:cNvSpPr>
          <p:nvPr>
            <p:ph type="title"/>
          </p:nvPr>
        </p:nvSpPr>
        <p:spPr/>
        <p:txBody>
          <a:bodyPr/>
          <a:lstStyle/>
          <a:p>
            <a:r>
              <a:rPr lang="en-US" dirty="0" smtClean="0"/>
              <a:t>Impact Analysis – Trial Standard Levels (</a:t>
            </a:r>
            <a:r>
              <a:rPr lang="en-US" dirty="0" err="1" smtClean="0"/>
              <a:t>TSLs</a:t>
            </a:r>
            <a:r>
              <a:rPr lang="en-US" dirty="0" smtClean="0"/>
              <a:t>)</a:t>
            </a:r>
            <a:endParaRPr lang="en-US" dirty="0"/>
          </a:p>
        </p:txBody>
      </p:sp>
      <p:sp>
        <p:nvSpPr>
          <p:cNvPr id="4" name="Content Placeholder 3"/>
          <p:cNvSpPr>
            <a:spLocks noGrp="1"/>
          </p:cNvSpPr>
          <p:nvPr>
            <p:ph idx="1"/>
          </p:nvPr>
        </p:nvSpPr>
        <p:spPr>
          <a:xfrm>
            <a:off x="371475" y="1447800"/>
            <a:ext cx="8153400" cy="4525962"/>
          </a:xfrm>
        </p:spPr>
        <p:txBody>
          <a:bodyPr/>
          <a:lstStyle/>
          <a:p>
            <a:endParaRPr lang="en-US" sz="2400" dirty="0" smtClean="0"/>
          </a:p>
          <a:p>
            <a:endParaRPr lang="en-US" sz="2400" dirty="0" smtClean="0"/>
          </a:p>
        </p:txBody>
      </p:sp>
      <p:pic>
        <p:nvPicPr>
          <p:cNvPr id="7" name="Picture 6"/>
          <p:cNvPicPr>
            <a:picLocks noChangeAspect="1"/>
          </p:cNvPicPr>
          <p:nvPr/>
        </p:nvPicPr>
        <p:blipFill>
          <a:blip r:embed="rId2"/>
          <a:stretch>
            <a:fillRect/>
          </a:stretch>
        </p:blipFill>
        <p:spPr>
          <a:xfrm>
            <a:off x="685800" y="1726725"/>
            <a:ext cx="7010796" cy="3968111"/>
          </a:xfrm>
          <a:prstGeom prst="rect">
            <a:avLst/>
          </a:prstGeom>
        </p:spPr>
      </p:pic>
    </p:spTree>
    <p:extLst>
      <p:ext uri="{BB962C8B-B14F-4D97-AF65-F5344CB8AC3E}">
        <p14:creationId xmlns:p14="http://schemas.microsoft.com/office/powerpoint/2010/main" val="1407955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39</a:t>
            </a:fld>
            <a:endParaRPr lang="en-US" dirty="0"/>
          </a:p>
        </p:txBody>
      </p:sp>
      <p:sp>
        <p:nvSpPr>
          <p:cNvPr id="3" name="Title 2"/>
          <p:cNvSpPr>
            <a:spLocks noGrp="1"/>
          </p:cNvSpPr>
          <p:nvPr>
            <p:ph type="title"/>
          </p:nvPr>
        </p:nvSpPr>
        <p:spPr/>
        <p:txBody>
          <a:bodyPr/>
          <a:lstStyle/>
          <a:p>
            <a:r>
              <a:rPr lang="en-US" dirty="0"/>
              <a:t>Impact Analysis </a:t>
            </a:r>
          </a:p>
        </p:txBody>
      </p:sp>
      <p:sp>
        <p:nvSpPr>
          <p:cNvPr id="4" name="Content Placeholder 3"/>
          <p:cNvSpPr>
            <a:spLocks noGrp="1"/>
          </p:cNvSpPr>
          <p:nvPr>
            <p:ph idx="1"/>
          </p:nvPr>
        </p:nvSpPr>
        <p:spPr>
          <a:xfrm>
            <a:off x="371475" y="1447800"/>
            <a:ext cx="8153400" cy="4525962"/>
          </a:xfrm>
        </p:spPr>
        <p:txBody>
          <a:bodyPr/>
          <a:lstStyle/>
          <a:p>
            <a:r>
              <a:rPr lang="en-US" sz="2400" dirty="0" smtClean="0"/>
              <a:t>Projected Efficiency Trends -“</a:t>
            </a:r>
            <a:r>
              <a:rPr lang="en-US" sz="2400" dirty="0"/>
              <a:t>roll-up” scenario </a:t>
            </a:r>
            <a:endParaRPr lang="en-US" sz="2400" dirty="0" smtClean="0"/>
          </a:p>
          <a:p>
            <a:pPr lvl="1"/>
            <a:r>
              <a:rPr lang="en-US" sz="2000" dirty="0" smtClean="0"/>
              <a:t>Products </a:t>
            </a:r>
            <a:r>
              <a:rPr lang="en-US" sz="2000" b="1" dirty="0" smtClean="0"/>
              <a:t>not </a:t>
            </a:r>
            <a:r>
              <a:rPr lang="en-US" sz="2000" dirty="0" smtClean="0"/>
              <a:t>meeting </a:t>
            </a:r>
            <a:r>
              <a:rPr lang="en-US" sz="2000" dirty="0"/>
              <a:t>the </a:t>
            </a:r>
            <a:r>
              <a:rPr lang="en-US" sz="2000" dirty="0" smtClean="0"/>
              <a:t>standard: meet </a:t>
            </a:r>
            <a:r>
              <a:rPr lang="en-US" sz="2000" dirty="0"/>
              <a:t>the new standard </a:t>
            </a:r>
            <a:r>
              <a:rPr lang="en-US" sz="2000" dirty="0" smtClean="0"/>
              <a:t>level </a:t>
            </a:r>
          </a:p>
          <a:p>
            <a:pPr lvl="1"/>
            <a:r>
              <a:rPr lang="en-US" sz="2000" dirty="0"/>
              <a:t>Products </a:t>
            </a:r>
            <a:r>
              <a:rPr lang="en-US" sz="2000" dirty="0" smtClean="0"/>
              <a:t>meeting </a:t>
            </a:r>
            <a:r>
              <a:rPr lang="en-US" sz="2000" dirty="0"/>
              <a:t>the standard: </a:t>
            </a:r>
            <a:r>
              <a:rPr lang="en-US" sz="2000" dirty="0" smtClean="0"/>
              <a:t>not </a:t>
            </a:r>
            <a:r>
              <a:rPr lang="en-US" sz="2000" dirty="0"/>
              <a:t>be </a:t>
            </a:r>
            <a:r>
              <a:rPr lang="en-US" sz="2000" dirty="0" smtClean="0"/>
              <a:t>affected</a:t>
            </a:r>
          </a:p>
          <a:p>
            <a:r>
              <a:rPr lang="en-US" sz="2400" dirty="0" smtClean="0"/>
              <a:t>National Energy Savings</a:t>
            </a:r>
          </a:p>
          <a:p>
            <a:pPr lvl="1"/>
            <a:r>
              <a:rPr lang="en-US" sz="2000" dirty="0" smtClean="0"/>
              <a:t>Average </a:t>
            </a:r>
            <a:r>
              <a:rPr lang="en-US" sz="2000" dirty="0"/>
              <a:t>annual energy consumption per unit (</a:t>
            </a:r>
            <a:r>
              <a:rPr lang="en-US" sz="2000" dirty="0" err="1"/>
              <a:t>UEC</a:t>
            </a:r>
            <a:r>
              <a:rPr lang="en-US" sz="2000" dirty="0" smtClean="0"/>
              <a:t>)</a:t>
            </a:r>
            <a:endParaRPr lang="en-US" sz="2000" dirty="0"/>
          </a:p>
          <a:p>
            <a:pPr lvl="1"/>
            <a:r>
              <a:rPr lang="en-US" sz="2000" dirty="0" smtClean="0"/>
              <a:t>Shipments</a:t>
            </a:r>
            <a:endParaRPr lang="en-US" sz="2000" dirty="0"/>
          </a:p>
          <a:p>
            <a:pPr lvl="1"/>
            <a:r>
              <a:rPr lang="en-US" sz="2000" dirty="0"/>
              <a:t>P</a:t>
            </a:r>
            <a:r>
              <a:rPr lang="en-US" sz="2000" dirty="0" smtClean="0"/>
              <a:t>roduct </a:t>
            </a:r>
            <a:r>
              <a:rPr lang="en-US" sz="2000" dirty="0"/>
              <a:t>stock (</a:t>
            </a:r>
            <a:r>
              <a:rPr lang="en-US" sz="2000" dirty="0" err="1"/>
              <a:t>STOCKV</a:t>
            </a:r>
            <a:r>
              <a:rPr lang="en-US" sz="2000" dirty="0" smtClean="0"/>
              <a:t>)</a:t>
            </a:r>
            <a:endParaRPr lang="en-US" sz="2000" dirty="0"/>
          </a:p>
          <a:p>
            <a:pPr lvl="1"/>
            <a:r>
              <a:rPr lang="en-US" sz="2000" dirty="0"/>
              <a:t>A</a:t>
            </a:r>
            <a:r>
              <a:rPr lang="en-US" sz="2000" dirty="0" smtClean="0"/>
              <a:t>nnual </a:t>
            </a:r>
            <a:r>
              <a:rPr lang="en-US" sz="2000" dirty="0"/>
              <a:t>energy consumption for the Nation (AEC</a:t>
            </a:r>
            <a:r>
              <a:rPr lang="en-US" sz="2000" dirty="0" smtClean="0"/>
              <a:t>)</a:t>
            </a:r>
            <a:endParaRPr lang="en-US" sz="2000" dirty="0"/>
          </a:p>
          <a:p>
            <a:pPr lvl="1"/>
            <a:r>
              <a:rPr lang="en-US" sz="2000" dirty="0"/>
              <a:t>P</a:t>
            </a:r>
            <a:r>
              <a:rPr lang="en-US" sz="2000" dirty="0" smtClean="0"/>
              <a:t>ower </a:t>
            </a:r>
            <a:r>
              <a:rPr lang="en-US" sz="2000" dirty="0"/>
              <a:t>plant primary energy use factor (</a:t>
            </a:r>
            <a:r>
              <a:rPr lang="en-US" sz="2000" dirty="0" err="1"/>
              <a:t>src_conv</a:t>
            </a:r>
            <a:r>
              <a:rPr lang="en-US" sz="2000" dirty="0" smtClean="0"/>
              <a:t>)</a:t>
            </a:r>
          </a:p>
          <a:p>
            <a:r>
              <a:rPr lang="en-US" sz="2400" dirty="0" err="1" smtClean="0"/>
              <a:t>UEC</a:t>
            </a:r>
            <a:r>
              <a:rPr lang="en-US" sz="2400" dirty="0" smtClean="0"/>
              <a:t> based on Monte Carlo analysis results – weight average</a:t>
            </a:r>
          </a:p>
          <a:p>
            <a:r>
              <a:rPr lang="en-US" sz="2400" dirty="0" smtClean="0"/>
              <a:t>Baseline for CA is different</a:t>
            </a:r>
          </a:p>
          <a:p>
            <a:endParaRPr lang="en-US" sz="2400" dirty="0"/>
          </a:p>
        </p:txBody>
      </p:sp>
    </p:spTree>
    <p:extLst>
      <p:ext uri="{BB962C8B-B14F-4D97-AF65-F5344CB8AC3E}">
        <p14:creationId xmlns:p14="http://schemas.microsoft.com/office/powerpoint/2010/main" val="104305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4</a:t>
            </a:fld>
            <a:endParaRPr lang="en-US" dirty="0"/>
          </a:p>
        </p:txBody>
      </p:sp>
      <p:sp>
        <p:nvSpPr>
          <p:cNvPr id="3" name="Title 2"/>
          <p:cNvSpPr>
            <a:spLocks noGrp="1"/>
          </p:cNvSpPr>
          <p:nvPr>
            <p:ph type="title"/>
          </p:nvPr>
        </p:nvSpPr>
        <p:spPr/>
        <p:txBody>
          <a:bodyPr/>
          <a:lstStyle/>
          <a:p>
            <a:r>
              <a:rPr lang="en-US" dirty="0" smtClean="0"/>
              <a:t>Monte Carlo Method</a:t>
            </a:r>
            <a:endParaRPr lang="en-US" dirty="0"/>
          </a:p>
        </p:txBody>
      </p:sp>
      <p:sp>
        <p:nvSpPr>
          <p:cNvPr id="4" name="Content Placeholder 3"/>
          <p:cNvSpPr>
            <a:spLocks noGrp="1"/>
          </p:cNvSpPr>
          <p:nvPr>
            <p:ph idx="1"/>
          </p:nvPr>
        </p:nvSpPr>
        <p:spPr>
          <a:xfrm>
            <a:off x="371475" y="1447800"/>
            <a:ext cx="8153400" cy="4525962"/>
          </a:xfrm>
        </p:spPr>
        <p:txBody>
          <a:bodyPr/>
          <a:lstStyle/>
          <a:p>
            <a:r>
              <a:rPr lang="en-US" sz="2400" dirty="0" smtClean="0"/>
              <a:t>Reflect </a:t>
            </a:r>
            <a:r>
              <a:rPr lang="en-US" sz="2400" u="sng" dirty="0" smtClean="0"/>
              <a:t>Variability &amp; Uncertainty </a:t>
            </a:r>
            <a:r>
              <a:rPr lang="en-US" sz="2400" dirty="0" smtClean="0"/>
              <a:t>of furnace usage in buildings</a:t>
            </a:r>
            <a:r>
              <a:rPr lang="en-US" sz="2400" dirty="0" smtClean="0">
                <a:sym typeface="Wingdings" panose="05000000000000000000" pitchFamily="2" charset="2"/>
              </a:rPr>
              <a:t/>
            </a:r>
            <a:br>
              <a:rPr lang="en-US" sz="2400" dirty="0" smtClean="0">
                <a:sym typeface="Wingdings" panose="05000000000000000000" pitchFamily="2" charset="2"/>
              </a:rPr>
            </a:br>
            <a:endParaRPr lang="en-US" sz="2400" dirty="0" smtClean="0"/>
          </a:p>
          <a:p>
            <a:r>
              <a:rPr lang="en-US" sz="2400" dirty="0"/>
              <a:t>Traditional </a:t>
            </a:r>
            <a:r>
              <a:rPr lang="en-US" sz="2400" dirty="0" smtClean="0"/>
              <a:t>approach: prototype buildings with fixture energy use and cost information representing typical/average market conditions</a:t>
            </a:r>
            <a:br>
              <a:rPr lang="en-US" sz="2400" dirty="0" smtClean="0"/>
            </a:br>
            <a:r>
              <a:rPr lang="en-US" sz="2400" dirty="0" smtClean="0">
                <a:sym typeface="Wingdings" panose="05000000000000000000" pitchFamily="2" charset="2"/>
              </a:rPr>
              <a:t> Results reflect typical/average outcome</a:t>
            </a:r>
            <a:br>
              <a:rPr lang="en-US" sz="2400" dirty="0" smtClean="0">
                <a:sym typeface="Wingdings" panose="05000000000000000000" pitchFamily="2" charset="2"/>
              </a:rPr>
            </a:br>
            <a:endParaRPr lang="en-US" sz="2400" dirty="0" smtClean="0"/>
          </a:p>
          <a:p>
            <a:r>
              <a:rPr lang="en-US" sz="2400" dirty="0" smtClean="0"/>
              <a:t>Monte Carlo: random selected buildings and inputs</a:t>
            </a:r>
            <a:br>
              <a:rPr lang="en-US" sz="2400" dirty="0" smtClean="0"/>
            </a:br>
            <a:r>
              <a:rPr lang="en-US" sz="2400" dirty="0" smtClean="0">
                <a:sym typeface="Wingdings" panose="05000000000000000000" pitchFamily="2" charset="2"/>
              </a:rPr>
              <a:t> </a:t>
            </a:r>
            <a:r>
              <a:rPr lang="en-US" sz="2400" dirty="0">
                <a:sym typeface="Wingdings" panose="05000000000000000000" pitchFamily="2" charset="2"/>
              </a:rPr>
              <a:t>probability distributions of </a:t>
            </a:r>
            <a:r>
              <a:rPr lang="en-US" sz="2400" dirty="0" err="1">
                <a:sym typeface="Wingdings" panose="05000000000000000000" pitchFamily="2" charset="2"/>
              </a:rPr>
              <a:t>LCC</a:t>
            </a:r>
            <a:r>
              <a:rPr lang="en-US" sz="2400" dirty="0">
                <a:sym typeface="Wingdings" panose="05000000000000000000" pitchFamily="2" charset="2"/>
              </a:rPr>
              <a:t> and </a:t>
            </a:r>
            <a:r>
              <a:rPr lang="en-US" sz="2400" dirty="0" err="1" smtClean="0">
                <a:sym typeface="Wingdings" panose="05000000000000000000" pitchFamily="2" charset="2"/>
              </a:rPr>
              <a:t>PBP</a:t>
            </a:r>
            <a:r>
              <a:rPr lang="en-US" sz="2400" dirty="0" smtClean="0">
                <a:sym typeface="Wingdings" panose="05000000000000000000" pitchFamily="2" charset="2"/>
              </a:rPr>
              <a:t/>
            </a:r>
            <a:br>
              <a:rPr lang="en-US" sz="2400" dirty="0" smtClean="0">
                <a:sym typeface="Wingdings" panose="05000000000000000000" pitchFamily="2" charset="2"/>
              </a:rPr>
            </a:br>
            <a:r>
              <a:rPr lang="en-US" sz="2400" dirty="0" smtClean="0">
                <a:sym typeface="Wingdings" panose="05000000000000000000" pitchFamily="2" charset="2"/>
              </a:rPr>
              <a:t> show the fraction of market with </a:t>
            </a:r>
            <a:r>
              <a:rPr lang="en-US" sz="2400" dirty="0" err="1" smtClean="0">
                <a:sym typeface="Wingdings" panose="05000000000000000000" pitchFamily="2" charset="2"/>
              </a:rPr>
              <a:t>LCC</a:t>
            </a:r>
            <a:r>
              <a:rPr lang="en-US" sz="2400" dirty="0" smtClean="0">
                <a:sym typeface="Wingdings" panose="05000000000000000000" pitchFamily="2" charset="2"/>
              </a:rPr>
              <a:t> &gt; 0</a:t>
            </a:r>
            <a:endParaRPr lang="en-US" sz="2400" dirty="0" smtClean="0"/>
          </a:p>
          <a:p>
            <a:pPr lvl="1"/>
            <a:r>
              <a:rPr lang="en-US" sz="2000" dirty="0" smtClean="0"/>
              <a:t>Perform 10,000 calculations</a:t>
            </a:r>
          </a:p>
          <a:p>
            <a:pPr lvl="1"/>
            <a:r>
              <a:rPr lang="en-US" sz="2000" dirty="0" smtClean="0"/>
              <a:t>Each calculation is independent</a:t>
            </a:r>
          </a:p>
          <a:p>
            <a:r>
              <a:rPr lang="en-US" sz="2400" dirty="0" smtClean="0"/>
              <a:t>Analysis Tool: Excel </a:t>
            </a:r>
            <a:r>
              <a:rPr lang="en-US" sz="2400" dirty="0"/>
              <a:t>spreadsheets combined with Crystal </a:t>
            </a:r>
            <a:r>
              <a:rPr lang="en-US" sz="2400" dirty="0" smtClean="0"/>
              <a:t>Ball</a:t>
            </a:r>
          </a:p>
        </p:txBody>
      </p:sp>
    </p:spTree>
    <p:extLst>
      <p:ext uri="{BB962C8B-B14F-4D97-AF65-F5344CB8AC3E}">
        <p14:creationId xmlns:p14="http://schemas.microsoft.com/office/powerpoint/2010/main" val="1978226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40</a:t>
            </a:fld>
            <a:endParaRPr lang="en-US" dirty="0"/>
          </a:p>
        </p:txBody>
      </p:sp>
      <p:sp>
        <p:nvSpPr>
          <p:cNvPr id="3" name="Title 2"/>
          <p:cNvSpPr>
            <a:spLocks noGrp="1"/>
          </p:cNvSpPr>
          <p:nvPr>
            <p:ph type="title"/>
          </p:nvPr>
        </p:nvSpPr>
        <p:spPr/>
        <p:txBody>
          <a:bodyPr/>
          <a:lstStyle/>
          <a:p>
            <a:r>
              <a:rPr lang="en-US" dirty="0"/>
              <a:t>Impact Analysis </a:t>
            </a:r>
          </a:p>
        </p:txBody>
      </p:sp>
      <p:sp>
        <p:nvSpPr>
          <p:cNvPr id="4" name="Content Placeholder 3"/>
          <p:cNvSpPr>
            <a:spLocks noGrp="1"/>
          </p:cNvSpPr>
          <p:nvPr>
            <p:ph idx="1"/>
          </p:nvPr>
        </p:nvSpPr>
        <p:spPr>
          <a:xfrm>
            <a:off x="371475" y="1447800"/>
            <a:ext cx="8086726" cy="4525962"/>
          </a:xfrm>
        </p:spPr>
        <p:txBody>
          <a:bodyPr/>
          <a:lstStyle/>
          <a:p>
            <a:r>
              <a:rPr lang="en-US" sz="2400" dirty="0" smtClean="0"/>
              <a:t>Rebound </a:t>
            </a:r>
            <a:r>
              <a:rPr lang="en-US" sz="2400" dirty="0"/>
              <a:t>effect of </a:t>
            </a:r>
            <a:r>
              <a:rPr lang="en-US" sz="2400" dirty="0" smtClean="0"/>
              <a:t>15%</a:t>
            </a:r>
          </a:p>
          <a:p>
            <a:pPr lvl="1"/>
            <a:r>
              <a:rPr lang="en-US" sz="2000" dirty="0" smtClean="0"/>
              <a:t>15% of </a:t>
            </a:r>
            <a:r>
              <a:rPr lang="en-US" sz="2000" dirty="0"/>
              <a:t>the estimated </a:t>
            </a:r>
            <a:r>
              <a:rPr lang="en-US" sz="2000" dirty="0" smtClean="0"/>
              <a:t>savings not materialized</a:t>
            </a:r>
            <a:br>
              <a:rPr lang="en-US" sz="2000" dirty="0" smtClean="0"/>
            </a:br>
            <a:r>
              <a:rPr lang="en-US" sz="2000" dirty="0" smtClean="0"/>
              <a:t> </a:t>
            </a:r>
            <a:r>
              <a:rPr lang="en-US" sz="2000" dirty="0"/>
              <a:t>because of increased use of the </a:t>
            </a:r>
            <a:r>
              <a:rPr lang="en-US" sz="2000" dirty="0" smtClean="0"/>
              <a:t>product</a:t>
            </a:r>
          </a:p>
          <a:p>
            <a:r>
              <a:rPr lang="en-US" sz="2400" dirty="0" smtClean="0"/>
              <a:t>Site energy to primary (source) energy</a:t>
            </a:r>
          </a:p>
          <a:p>
            <a:r>
              <a:rPr lang="en-US" sz="2400" dirty="0"/>
              <a:t>Full-Fuel-Cycle </a:t>
            </a:r>
            <a:r>
              <a:rPr lang="en-US" sz="2400" dirty="0" smtClean="0"/>
              <a:t>energy factors</a:t>
            </a:r>
          </a:p>
          <a:p>
            <a:pPr lvl="1"/>
            <a:r>
              <a:rPr lang="en-US" sz="2000" dirty="0"/>
              <a:t>includes point-of-use (site) energy, the energy losses associated with generation, transmission, and distribution of electricity, and </a:t>
            </a:r>
            <a:endParaRPr lang="en-US" sz="2000" dirty="0" smtClean="0"/>
          </a:p>
          <a:p>
            <a:pPr lvl="1"/>
            <a:r>
              <a:rPr lang="en-US" sz="2000" dirty="0" smtClean="0"/>
              <a:t>Upstream activities: </a:t>
            </a:r>
            <a:r>
              <a:rPr lang="en-US" sz="2000" b="1" dirty="0" smtClean="0"/>
              <a:t>the</a:t>
            </a:r>
            <a:r>
              <a:rPr lang="en-US" sz="2000" dirty="0" smtClean="0"/>
              <a:t> </a:t>
            </a:r>
            <a:r>
              <a:rPr lang="en-US" sz="2000" b="1" dirty="0"/>
              <a:t>energy consumed in extracting, processing, and transporting or distributing primary fuels</a:t>
            </a:r>
            <a:r>
              <a:rPr lang="en-US" sz="2000" dirty="0"/>
              <a:t> </a:t>
            </a:r>
            <a:endParaRPr lang="en-US" sz="2000" dirty="0" smtClean="0"/>
          </a:p>
          <a:p>
            <a:endParaRPr lang="en-US" sz="2400" dirty="0" smtClean="0"/>
          </a:p>
          <a:p>
            <a:endParaRPr lang="en-US" sz="2400" dirty="0"/>
          </a:p>
        </p:txBody>
      </p:sp>
      <p:pic>
        <p:nvPicPr>
          <p:cNvPr id="5" name="Picture 4"/>
          <p:cNvPicPr>
            <a:picLocks noChangeAspect="1"/>
          </p:cNvPicPr>
          <p:nvPr/>
        </p:nvPicPr>
        <p:blipFill>
          <a:blip r:embed="rId2"/>
          <a:stretch>
            <a:fillRect/>
          </a:stretch>
        </p:blipFill>
        <p:spPr>
          <a:xfrm>
            <a:off x="5637478" y="1433804"/>
            <a:ext cx="3277922" cy="1918996"/>
          </a:xfrm>
          <a:prstGeom prst="rect">
            <a:avLst/>
          </a:prstGeom>
        </p:spPr>
      </p:pic>
      <p:pic>
        <p:nvPicPr>
          <p:cNvPr id="6" name="Picture 5"/>
          <p:cNvPicPr>
            <a:picLocks noChangeAspect="1"/>
          </p:cNvPicPr>
          <p:nvPr/>
        </p:nvPicPr>
        <p:blipFill>
          <a:blip r:embed="rId3"/>
          <a:stretch>
            <a:fillRect/>
          </a:stretch>
        </p:blipFill>
        <p:spPr>
          <a:xfrm>
            <a:off x="1143000" y="5093354"/>
            <a:ext cx="7470172" cy="880408"/>
          </a:xfrm>
          <a:prstGeom prst="rect">
            <a:avLst/>
          </a:prstGeom>
        </p:spPr>
      </p:pic>
    </p:spTree>
    <p:extLst>
      <p:ext uri="{BB962C8B-B14F-4D97-AF65-F5344CB8AC3E}">
        <p14:creationId xmlns:p14="http://schemas.microsoft.com/office/powerpoint/2010/main" val="746946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41</a:t>
            </a:fld>
            <a:endParaRPr lang="en-US" dirty="0"/>
          </a:p>
        </p:txBody>
      </p:sp>
      <p:sp>
        <p:nvSpPr>
          <p:cNvPr id="3" name="Title 2"/>
          <p:cNvSpPr>
            <a:spLocks noGrp="1"/>
          </p:cNvSpPr>
          <p:nvPr>
            <p:ph type="title"/>
          </p:nvPr>
        </p:nvSpPr>
        <p:spPr/>
        <p:txBody>
          <a:bodyPr/>
          <a:lstStyle/>
          <a:p>
            <a:r>
              <a:rPr lang="en-US" dirty="0" smtClean="0"/>
              <a:t>Impact Analysis – Results</a:t>
            </a:r>
            <a:endParaRPr lang="en-US" dirty="0"/>
          </a:p>
        </p:txBody>
      </p:sp>
      <p:pic>
        <p:nvPicPr>
          <p:cNvPr id="5" name="Picture 4"/>
          <p:cNvPicPr>
            <a:picLocks noChangeAspect="1"/>
          </p:cNvPicPr>
          <p:nvPr/>
        </p:nvPicPr>
        <p:blipFill>
          <a:blip r:embed="rId2"/>
          <a:stretch>
            <a:fillRect/>
          </a:stretch>
        </p:blipFill>
        <p:spPr>
          <a:xfrm>
            <a:off x="1066800" y="4648200"/>
            <a:ext cx="7052951" cy="174070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660680932"/>
              </p:ext>
            </p:extLst>
          </p:nvPr>
        </p:nvGraphicFramePr>
        <p:xfrm>
          <a:off x="1447800" y="2743200"/>
          <a:ext cx="3746500" cy="1036320"/>
        </p:xfrm>
        <a:graphic>
          <a:graphicData uri="http://schemas.openxmlformats.org/drawingml/2006/table">
            <a:tbl>
              <a:tblPr>
                <a:tableStyleId>{9D7B26C5-4107-4FEC-AEDC-1716B250A1EF}</a:tableStyleId>
              </a:tblPr>
              <a:tblGrid>
                <a:gridCol w="698500"/>
                <a:gridCol w="609600"/>
                <a:gridCol w="609600"/>
                <a:gridCol w="609600"/>
                <a:gridCol w="609600"/>
                <a:gridCol w="609600"/>
              </a:tblGrid>
              <a:tr h="182880">
                <a:tc>
                  <a:txBody>
                    <a:bodyPr/>
                    <a:lstStyle/>
                    <a:p>
                      <a:pPr algn="l" fontAlgn="b"/>
                      <a:r>
                        <a:rPr lang="en-US" sz="1800" b="1" u="none" strike="noStrike" dirty="0" err="1">
                          <a:effectLst/>
                        </a:rPr>
                        <a:t>TSL</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1</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2</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3</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4</a:t>
                      </a:r>
                      <a:endParaRPr lang="en-U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800" b="1" u="none" strike="noStrike" dirty="0">
                          <a:effectLst/>
                        </a:rPr>
                        <a:t>5</a:t>
                      </a:r>
                      <a:endParaRPr lang="en-US" sz="1800" b="1" i="0" u="none" strike="noStrike" dirty="0">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600" b="1" u="none" strike="noStrike" dirty="0" err="1">
                          <a:effectLst/>
                        </a:rPr>
                        <a:t>NWGF</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0.95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2.28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1.16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2.57</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3.60</a:t>
                      </a:r>
                      <a:endParaRPr lang="en-US" sz="16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600" b="1" u="none" strike="noStrike" dirty="0" err="1">
                          <a:effectLst/>
                        </a:rPr>
                        <a:t>MHGF</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0.13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0.14</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0.24</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0.26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0.28</a:t>
                      </a:r>
                      <a:endParaRPr lang="en-US" sz="1600" b="0" i="0" u="none" strike="noStrike" dirty="0">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600" b="1" u="none" strike="noStrike" dirty="0">
                          <a:effectLst/>
                        </a:rPr>
                        <a:t>Total</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1.07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2.42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1.40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2.83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3.87</a:t>
                      </a:r>
                      <a:endParaRPr lang="en-US" sz="16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
        <p:nvSpPr>
          <p:cNvPr id="11" name="Content Placeholder 3"/>
          <p:cNvSpPr>
            <a:spLocks noGrp="1"/>
          </p:cNvSpPr>
          <p:nvPr>
            <p:ph idx="1"/>
          </p:nvPr>
        </p:nvSpPr>
        <p:spPr>
          <a:xfrm>
            <a:off x="533400" y="1427687"/>
            <a:ext cx="6248400" cy="990600"/>
          </a:xfrm>
        </p:spPr>
        <p:txBody>
          <a:bodyPr/>
          <a:lstStyle/>
          <a:p>
            <a:r>
              <a:rPr lang="en-US" sz="2000" b="1" dirty="0" smtClean="0"/>
              <a:t>CA Annual Natural Gas Savings (</a:t>
            </a:r>
            <a:r>
              <a:rPr lang="en-US" sz="2000" b="1" dirty="0" err="1" smtClean="0"/>
              <a:t>MMT</a:t>
            </a:r>
            <a:r>
              <a:rPr lang="en-US" sz="2000" b="1" dirty="0" smtClean="0"/>
              <a:t>) in 2021</a:t>
            </a:r>
          </a:p>
          <a:p>
            <a:pPr lvl="1"/>
            <a:r>
              <a:rPr lang="en-US" sz="1800" dirty="0" smtClean="0"/>
              <a:t>10.5% of national savings</a:t>
            </a:r>
          </a:p>
          <a:p>
            <a:pPr lvl="1"/>
            <a:r>
              <a:rPr lang="en-US" sz="1800" dirty="0" smtClean="0"/>
              <a:t>Need further refinement based on CA baseline efficiency</a:t>
            </a:r>
          </a:p>
        </p:txBody>
      </p:sp>
    </p:spTree>
    <p:extLst>
      <p:ext uri="{BB962C8B-B14F-4D97-AF65-F5344CB8AC3E}">
        <p14:creationId xmlns:p14="http://schemas.microsoft.com/office/powerpoint/2010/main" val="1942588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42</a:t>
            </a:fld>
            <a:endParaRPr lang="en-US" dirty="0"/>
          </a:p>
        </p:txBody>
      </p:sp>
      <p:sp>
        <p:nvSpPr>
          <p:cNvPr id="3" name="Title 2"/>
          <p:cNvSpPr>
            <a:spLocks noGrp="1"/>
          </p:cNvSpPr>
          <p:nvPr>
            <p:ph type="title"/>
          </p:nvPr>
        </p:nvSpPr>
        <p:spPr/>
        <p:txBody>
          <a:bodyPr/>
          <a:lstStyle/>
          <a:p>
            <a:r>
              <a:rPr lang="en-US" dirty="0" smtClean="0"/>
              <a:t>Next Step</a:t>
            </a:r>
            <a:endParaRPr lang="en-US" dirty="0"/>
          </a:p>
        </p:txBody>
      </p:sp>
      <p:sp>
        <p:nvSpPr>
          <p:cNvPr id="11" name="Content Placeholder 3"/>
          <p:cNvSpPr>
            <a:spLocks noGrp="1"/>
          </p:cNvSpPr>
          <p:nvPr>
            <p:ph idx="1"/>
          </p:nvPr>
        </p:nvSpPr>
        <p:spPr>
          <a:xfrm>
            <a:off x="533400" y="1427686"/>
            <a:ext cx="6248400" cy="1925113"/>
          </a:xfrm>
        </p:spPr>
        <p:txBody>
          <a:bodyPr/>
          <a:lstStyle/>
          <a:p>
            <a:r>
              <a:rPr lang="en-US" sz="2400" dirty="0" smtClean="0"/>
              <a:t>CA specific </a:t>
            </a:r>
            <a:r>
              <a:rPr lang="en-US" sz="2400" dirty="0"/>
              <a:t>sensitivity </a:t>
            </a:r>
            <a:r>
              <a:rPr lang="en-US" sz="2400" dirty="0" smtClean="0"/>
              <a:t>runs</a:t>
            </a:r>
          </a:p>
          <a:p>
            <a:r>
              <a:rPr lang="en-US" sz="2400" dirty="0" smtClean="0"/>
              <a:t>CA specific input</a:t>
            </a:r>
          </a:p>
          <a:p>
            <a:pPr lvl="1"/>
            <a:r>
              <a:rPr lang="en-US" sz="2000" dirty="0" smtClean="0"/>
              <a:t>Natural gas cost – TDV values</a:t>
            </a:r>
            <a:endParaRPr lang="en-US" sz="2000" dirty="0"/>
          </a:p>
          <a:p>
            <a:r>
              <a:rPr lang="en-US" sz="2400" dirty="0" smtClean="0"/>
              <a:t>Refinement of CA impact analysis</a:t>
            </a:r>
          </a:p>
          <a:p>
            <a:endParaRPr lang="en-US" sz="2400" dirty="0" smtClean="0"/>
          </a:p>
        </p:txBody>
      </p:sp>
    </p:spTree>
    <p:extLst>
      <p:ext uri="{BB962C8B-B14F-4D97-AF65-F5344CB8AC3E}">
        <p14:creationId xmlns:p14="http://schemas.microsoft.com/office/powerpoint/2010/main" val="3184344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3352800"/>
            <a:ext cx="3013069" cy="707886"/>
          </a:xfrm>
          <a:prstGeom prst="rect">
            <a:avLst/>
          </a:prstGeom>
          <a:noFill/>
        </p:spPr>
        <p:txBody>
          <a:bodyPr wrap="none" rtlCol="0">
            <a:spAutoFit/>
          </a:bodyPr>
          <a:lstStyle/>
          <a:p>
            <a:r>
              <a:rPr lang="en-US" sz="2000" b="1" dirty="0" smtClean="0">
                <a:latin typeface="+mj-lt"/>
              </a:rPr>
              <a:t>Yanda Zhang</a:t>
            </a:r>
          </a:p>
          <a:p>
            <a:r>
              <a:rPr lang="en-US" sz="2000" dirty="0" smtClean="0">
                <a:latin typeface="+mj-lt"/>
              </a:rPr>
              <a:t>ydzhang@trcsolutions.com</a:t>
            </a:r>
            <a:endParaRPr lang="en-US" sz="2000" dirty="0">
              <a:latin typeface="+mj-lt"/>
            </a:endParaRPr>
          </a:p>
        </p:txBody>
      </p:sp>
    </p:spTree>
    <p:extLst>
      <p:ext uri="{BB962C8B-B14F-4D97-AF65-F5344CB8AC3E}">
        <p14:creationId xmlns:p14="http://schemas.microsoft.com/office/powerpoint/2010/main" val="180695533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5</a:t>
            </a:fld>
            <a:endParaRPr lang="en-US" dirty="0"/>
          </a:p>
        </p:txBody>
      </p:sp>
      <p:sp>
        <p:nvSpPr>
          <p:cNvPr id="3" name="Title 2"/>
          <p:cNvSpPr>
            <a:spLocks noGrp="1"/>
          </p:cNvSpPr>
          <p:nvPr>
            <p:ph type="title"/>
          </p:nvPr>
        </p:nvSpPr>
        <p:spPr>
          <a:xfrm>
            <a:off x="457200" y="996950"/>
            <a:ext cx="8229600" cy="647700"/>
          </a:xfrm>
        </p:spPr>
        <p:txBody>
          <a:bodyPr/>
          <a:lstStyle/>
          <a:p>
            <a:r>
              <a:rPr lang="en-US" dirty="0" smtClean="0"/>
              <a:t>Residential Furnace </a:t>
            </a:r>
            <a:r>
              <a:rPr lang="en-US" dirty="0" err="1" smtClean="0"/>
              <a:t>LCC</a:t>
            </a:r>
            <a:r>
              <a:rPr lang="en-US" dirty="0" smtClean="0"/>
              <a:t> Spreadsheet Flow Chart</a:t>
            </a:r>
            <a:endParaRPr lang="en-US" dirty="0"/>
          </a:p>
        </p:txBody>
      </p:sp>
      <p:pic>
        <p:nvPicPr>
          <p:cNvPr id="5" name="Content Placeholder 4"/>
          <p:cNvPicPr>
            <a:picLocks noGrp="1" noChangeAspect="1"/>
          </p:cNvPicPr>
          <p:nvPr>
            <p:ph idx="1"/>
          </p:nvPr>
        </p:nvPicPr>
        <p:blipFill rotWithShape="1">
          <a:blip r:embed="rId2"/>
          <a:srcRect l="4110" t="13469" r="6149" b="10768"/>
          <a:stretch/>
        </p:blipFill>
        <p:spPr>
          <a:xfrm>
            <a:off x="499748" y="1828800"/>
            <a:ext cx="8195733" cy="4191000"/>
          </a:xfrm>
          <a:prstGeom prst="rect">
            <a:avLst/>
          </a:prstGeom>
        </p:spPr>
      </p:pic>
      <p:sp>
        <p:nvSpPr>
          <p:cNvPr id="6" name="Oval 5"/>
          <p:cNvSpPr/>
          <p:nvPr/>
        </p:nvSpPr>
        <p:spPr>
          <a:xfrm>
            <a:off x="2971800" y="1905000"/>
            <a:ext cx="1143000" cy="9144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75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6</a:t>
            </a:fld>
            <a:endParaRPr lang="en-US" dirty="0"/>
          </a:p>
        </p:txBody>
      </p:sp>
      <p:sp>
        <p:nvSpPr>
          <p:cNvPr id="3" name="Title 2"/>
          <p:cNvSpPr>
            <a:spLocks noGrp="1"/>
          </p:cNvSpPr>
          <p:nvPr>
            <p:ph type="title"/>
          </p:nvPr>
        </p:nvSpPr>
        <p:spPr/>
        <p:txBody>
          <a:bodyPr/>
          <a:lstStyle/>
          <a:p>
            <a:r>
              <a:rPr lang="en-US" dirty="0"/>
              <a:t>Building Sample</a:t>
            </a:r>
          </a:p>
        </p:txBody>
      </p:sp>
      <p:sp>
        <p:nvSpPr>
          <p:cNvPr id="4" name="Content Placeholder 3"/>
          <p:cNvSpPr>
            <a:spLocks noGrp="1"/>
          </p:cNvSpPr>
          <p:nvPr>
            <p:ph idx="1"/>
          </p:nvPr>
        </p:nvSpPr>
        <p:spPr>
          <a:xfrm>
            <a:off x="371475" y="1307940"/>
            <a:ext cx="8543925" cy="5245260"/>
          </a:xfrm>
        </p:spPr>
        <p:txBody>
          <a:bodyPr/>
          <a:lstStyle/>
          <a:p>
            <a:r>
              <a:rPr lang="en-US" sz="2400" dirty="0"/>
              <a:t>RECS 2009: 12,083 </a:t>
            </a:r>
            <a:r>
              <a:rPr lang="en-US" sz="2400" dirty="0" smtClean="0"/>
              <a:t>homes /1606 in CA</a:t>
            </a:r>
            <a:endParaRPr lang="en-US" sz="2400" dirty="0"/>
          </a:p>
          <a:p>
            <a:r>
              <a:rPr lang="en-US" sz="2400" dirty="0" err="1"/>
              <a:t>CBECS</a:t>
            </a:r>
            <a:r>
              <a:rPr lang="en-US" sz="2400" dirty="0"/>
              <a:t> 2003: 5,215 buildings</a:t>
            </a:r>
          </a:p>
          <a:p>
            <a:r>
              <a:rPr lang="en-US" sz="2400" dirty="0"/>
              <a:t>Furnace population weights in </a:t>
            </a:r>
            <a:r>
              <a:rPr lang="en-US" sz="2400" dirty="0" smtClean="0"/>
              <a:t>2021</a:t>
            </a:r>
          </a:p>
          <a:p>
            <a:pPr lvl="1"/>
            <a:r>
              <a:rPr lang="en-US" sz="2000" dirty="0" smtClean="0"/>
              <a:t>How </a:t>
            </a:r>
            <a:r>
              <a:rPr lang="en-US" sz="2000" dirty="0"/>
              <a:t>representative a particular household is of other households in the distribution—either regionally or nation</a:t>
            </a:r>
            <a:endParaRPr lang="en-US" sz="2000" dirty="0" smtClean="0"/>
          </a:p>
          <a:p>
            <a:pPr lvl="1"/>
            <a:r>
              <a:rPr lang="en-US" sz="2000" dirty="0" smtClean="0"/>
              <a:t>The </a:t>
            </a:r>
            <a:r>
              <a:rPr lang="en-US" sz="2000" dirty="0"/>
              <a:t>selection of a household was based on its sample </a:t>
            </a:r>
            <a:r>
              <a:rPr lang="en-US" sz="2000" dirty="0" smtClean="0"/>
              <a:t>weight</a:t>
            </a:r>
            <a:endParaRPr lang="en-US" sz="2000" dirty="0"/>
          </a:p>
          <a:p>
            <a:r>
              <a:rPr lang="en-US" sz="2400" dirty="0" smtClean="0"/>
              <a:t>Building </a:t>
            </a:r>
            <a:r>
              <a:rPr lang="en-US" sz="2400" dirty="0"/>
              <a:t>heating </a:t>
            </a:r>
            <a:r>
              <a:rPr lang="en-US" sz="2400" dirty="0" smtClean="0"/>
              <a:t>load (</a:t>
            </a:r>
            <a:r>
              <a:rPr lang="en-US" sz="2400" dirty="0" err="1" smtClean="0"/>
              <a:t>BHL</a:t>
            </a:r>
            <a:r>
              <a:rPr lang="en-US" sz="2400" dirty="0" smtClean="0"/>
              <a:t>):</a:t>
            </a:r>
          </a:p>
          <a:p>
            <a:pPr lvl="1"/>
            <a:r>
              <a:rPr lang="en-US" sz="2000" dirty="0" smtClean="0"/>
              <a:t>RECS </a:t>
            </a:r>
            <a:r>
              <a:rPr lang="en-US" sz="2000" dirty="0"/>
              <a:t>and </a:t>
            </a:r>
            <a:r>
              <a:rPr lang="en-US" sz="2000" dirty="0" err="1"/>
              <a:t>CBEC</a:t>
            </a:r>
            <a:r>
              <a:rPr lang="en-US" sz="2000" dirty="0"/>
              <a:t> </a:t>
            </a:r>
            <a:r>
              <a:rPr lang="en-US" sz="2000" dirty="0" smtClean="0"/>
              <a:t>reported annual heating fuel </a:t>
            </a:r>
            <a:r>
              <a:rPr lang="en-US" sz="2000" dirty="0"/>
              <a:t>consumption </a:t>
            </a:r>
            <a:r>
              <a:rPr lang="en-US" sz="2000" dirty="0" smtClean="0"/>
              <a:t>and </a:t>
            </a:r>
            <a:r>
              <a:rPr lang="en-US" sz="2000" dirty="0" err="1" smtClean="0"/>
              <a:t>AFUE</a:t>
            </a:r>
            <a:endParaRPr lang="en-US" sz="2000" dirty="0"/>
          </a:p>
          <a:p>
            <a:pPr lvl="1"/>
            <a:r>
              <a:rPr lang="en-US" sz="2000" dirty="0" smtClean="0"/>
              <a:t>Building </a:t>
            </a:r>
            <a:r>
              <a:rPr lang="en-US" sz="2000" dirty="0"/>
              <a:t>shell efficiency </a:t>
            </a:r>
            <a:r>
              <a:rPr lang="en-US" sz="2000" dirty="0" smtClean="0"/>
              <a:t>index  adjustment (0.73 ~ 0.97)</a:t>
            </a:r>
            <a:br>
              <a:rPr lang="en-US" sz="2000" dirty="0" smtClean="0"/>
            </a:br>
            <a:r>
              <a:rPr lang="en-US" sz="2000" dirty="0" smtClean="0">
                <a:sym typeface="Wingdings" panose="05000000000000000000" pitchFamily="2" charset="2"/>
              </a:rPr>
              <a:t></a:t>
            </a:r>
            <a:r>
              <a:rPr lang="en-US" sz="2000" dirty="0" smtClean="0"/>
              <a:t> better building envelope in 2021</a:t>
            </a:r>
          </a:p>
          <a:p>
            <a:pPr lvl="1"/>
            <a:r>
              <a:rPr lang="en-US" sz="2000" dirty="0" smtClean="0"/>
              <a:t>Historic heating </a:t>
            </a:r>
            <a:r>
              <a:rPr lang="en-US" sz="2000" dirty="0"/>
              <a:t>degree days </a:t>
            </a:r>
            <a:r>
              <a:rPr lang="en-US" sz="2000" dirty="0" smtClean="0"/>
              <a:t>adjustment (0.94 – 1.05)</a:t>
            </a:r>
            <a:br>
              <a:rPr lang="en-US" sz="2000" dirty="0" smtClean="0"/>
            </a:br>
            <a:r>
              <a:rPr lang="en-US" sz="2000" dirty="0" smtClean="0">
                <a:sym typeface="Wingdings" panose="05000000000000000000" pitchFamily="2" charset="2"/>
              </a:rPr>
              <a:t> </a:t>
            </a:r>
            <a:r>
              <a:rPr lang="en-US" sz="2000" dirty="0" smtClean="0"/>
              <a:t>better reflect historic average climate</a:t>
            </a:r>
          </a:p>
          <a:p>
            <a:pPr lvl="1"/>
            <a:r>
              <a:rPr lang="en-US" sz="2000" dirty="0" smtClean="0"/>
              <a:t>Adjustment factors depend on building type, new construction vs replacement</a:t>
            </a:r>
          </a:p>
          <a:p>
            <a:r>
              <a:rPr lang="en-US" sz="2400" dirty="0" smtClean="0"/>
              <a:t>Furnace location</a:t>
            </a:r>
          </a:p>
          <a:p>
            <a:endParaRPr lang="en-US" dirty="0"/>
          </a:p>
        </p:txBody>
      </p:sp>
    </p:spTree>
    <p:extLst>
      <p:ext uri="{BB962C8B-B14F-4D97-AF65-F5344CB8AC3E}">
        <p14:creationId xmlns:p14="http://schemas.microsoft.com/office/powerpoint/2010/main" val="63122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7</a:t>
            </a:fld>
            <a:endParaRPr lang="en-US" dirty="0"/>
          </a:p>
        </p:txBody>
      </p:sp>
      <p:sp>
        <p:nvSpPr>
          <p:cNvPr id="3" name="Title 2"/>
          <p:cNvSpPr>
            <a:spLocks noGrp="1"/>
          </p:cNvSpPr>
          <p:nvPr>
            <p:ph type="title"/>
          </p:nvPr>
        </p:nvSpPr>
        <p:spPr/>
        <p:txBody>
          <a:bodyPr/>
          <a:lstStyle/>
          <a:p>
            <a:r>
              <a:rPr lang="en-US" dirty="0" smtClean="0"/>
              <a:t>CA Building </a:t>
            </a:r>
            <a:r>
              <a:rPr lang="en-US" dirty="0"/>
              <a:t>Sample</a:t>
            </a:r>
          </a:p>
        </p:txBody>
      </p:sp>
      <p:sp>
        <p:nvSpPr>
          <p:cNvPr id="4" name="Content Placeholder 3"/>
          <p:cNvSpPr>
            <a:spLocks noGrp="1"/>
          </p:cNvSpPr>
          <p:nvPr>
            <p:ph idx="1"/>
          </p:nvPr>
        </p:nvSpPr>
        <p:spPr>
          <a:xfrm>
            <a:off x="371475" y="1447800"/>
            <a:ext cx="8153400" cy="4525962"/>
          </a:xfrm>
        </p:spPr>
        <p:txBody>
          <a:bodyPr/>
          <a:lstStyle/>
          <a:p>
            <a:r>
              <a:rPr lang="en-US" sz="2400" dirty="0" smtClean="0"/>
              <a:t>Part of South region</a:t>
            </a:r>
          </a:p>
          <a:p>
            <a:pPr lvl="1"/>
            <a:r>
              <a:rPr lang="en-US" sz="2000" dirty="0"/>
              <a:t>DIVISION 10: Pacific Census Division (AK, CA, HI, OR, WA)</a:t>
            </a:r>
          </a:p>
          <a:p>
            <a:pPr lvl="1"/>
            <a:r>
              <a:rPr lang="en-US" sz="2000" dirty="0" err="1" smtClean="0"/>
              <a:t>REPORTABLE_DOMAIN</a:t>
            </a:r>
            <a:r>
              <a:rPr lang="en-US" sz="2000" dirty="0" smtClean="0"/>
              <a:t>: #26</a:t>
            </a:r>
          </a:p>
          <a:p>
            <a:pPr lvl="1"/>
            <a:r>
              <a:rPr lang="en-US" sz="2000" dirty="0" smtClean="0"/>
              <a:t>Weather station ID available for further location identity</a:t>
            </a:r>
          </a:p>
          <a:p>
            <a:r>
              <a:rPr lang="en-US" sz="2400" dirty="0" smtClean="0"/>
              <a:t>Total 1606 samples: 741 (46%) with natural gas for space heating </a:t>
            </a:r>
            <a:endParaRPr lang="en-US" sz="2400" dirty="0"/>
          </a:p>
          <a:p>
            <a:endParaRPr lang="en-US" sz="2400" dirty="0"/>
          </a:p>
        </p:txBody>
      </p:sp>
      <p:pic>
        <p:nvPicPr>
          <p:cNvPr id="5" name="Picture 4"/>
          <p:cNvPicPr>
            <a:picLocks noChangeAspect="1"/>
          </p:cNvPicPr>
          <p:nvPr/>
        </p:nvPicPr>
        <p:blipFill>
          <a:blip r:embed="rId2"/>
          <a:stretch>
            <a:fillRect/>
          </a:stretch>
        </p:blipFill>
        <p:spPr>
          <a:xfrm>
            <a:off x="482881" y="3708626"/>
            <a:ext cx="3962400" cy="2830286"/>
          </a:xfrm>
          <a:prstGeom prst="rect">
            <a:avLst/>
          </a:prstGeom>
        </p:spPr>
      </p:pic>
      <p:pic>
        <p:nvPicPr>
          <p:cNvPr id="6" name="Picture 5"/>
          <p:cNvPicPr>
            <a:picLocks noChangeAspect="1"/>
          </p:cNvPicPr>
          <p:nvPr/>
        </p:nvPicPr>
        <p:blipFill>
          <a:blip r:embed="rId3"/>
          <a:stretch>
            <a:fillRect/>
          </a:stretch>
        </p:blipFill>
        <p:spPr>
          <a:xfrm>
            <a:off x="4556687" y="3710781"/>
            <a:ext cx="3806860" cy="2578240"/>
          </a:xfrm>
          <a:prstGeom prst="rect">
            <a:avLst/>
          </a:prstGeom>
        </p:spPr>
      </p:pic>
    </p:spTree>
    <p:extLst>
      <p:ext uri="{BB962C8B-B14F-4D97-AF65-F5344CB8AC3E}">
        <p14:creationId xmlns:p14="http://schemas.microsoft.com/office/powerpoint/2010/main" val="2487052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8</a:t>
            </a:fld>
            <a:endParaRPr lang="en-US" dirty="0"/>
          </a:p>
        </p:txBody>
      </p:sp>
      <p:sp>
        <p:nvSpPr>
          <p:cNvPr id="3" name="Title 2"/>
          <p:cNvSpPr>
            <a:spLocks noGrp="1"/>
          </p:cNvSpPr>
          <p:nvPr>
            <p:ph type="title"/>
          </p:nvPr>
        </p:nvSpPr>
        <p:spPr/>
        <p:txBody>
          <a:bodyPr/>
          <a:lstStyle/>
          <a:p>
            <a:r>
              <a:rPr lang="en-US" dirty="0" smtClean="0"/>
              <a:t>CA Building </a:t>
            </a:r>
            <a:r>
              <a:rPr lang="en-US" dirty="0"/>
              <a:t>Sample</a:t>
            </a:r>
          </a:p>
        </p:txBody>
      </p:sp>
      <p:pic>
        <p:nvPicPr>
          <p:cNvPr id="7" name="Content Placeholder 6"/>
          <p:cNvPicPr>
            <a:picLocks noGrp="1" noChangeAspect="1"/>
          </p:cNvPicPr>
          <p:nvPr>
            <p:ph idx="1"/>
          </p:nvPr>
        </p:nvPicPr>
        <p:blipFill>
          <a:blip r:embed="rId2"/>
          <a:stretch>
            <a:fillRect/>
          </a:stretch>
        </p:blipFill>
        <p:spPr>
          <a:xfrm>
            <a:off x="228599" y="2514600"/>
            <a:ext cx="3976303" cy="2772640"/>
          </a:xfrm>
          <a:prstGeom prst="rect">
            <a:avLst/>
          </a:prstGeom>
        </p:spPr>
      </p:pic>
      <p:pic>
        <p:nvPicPr>
          <p:cNvPr id="8" name="Picture 7"/>
          <p:cNvPicPr>
            <a:picLocks noChangeAspect="1"/>
          </p:cNvPicPr>
          <p:nvPr/>
        </p:nvPicPr>
        <p:blipFill>
          <a:blip r:embed="rId3"/>
          <a:stretch>
            <a:fillRect/>
          </a:stretch>
        </p:blipFill>
        <p:spPr>
          <a:xfrm>
            <a:off x="4553608" y="1371600"/>
            <a:ext cx="4133192" cy="2550267"/>
          </a:xfrm>
          <a:prstGeom prst="rect">
            <a:avLst/>
          </a:prstGeom>
        </p:spPr>
      </p:pic>
      <p:pic>
        <p:nvPicPr>
          <p:cNvPr id="9" name="Picture 8"/>
          <p:cNvPicPr>
            <a:picLocks noChangeAspect="1"/>
          </p:cNvPicPr>
          <p:nvPr/>
        </p:nvPicPr>
        <p:blipFill>
          <a:blip r:embed="rId4"/>
          <a:stretch>
            <a:fillRect/>
          </a:stretch>
        </p:blipFill>
        <p:spPr>
          <a:xfrm>
            <a:off x="4543962" y="4114800"/>
            <a:ext cx="4295238" cy="2647289"/>
          </a:xfrm>
          <a:prstGeom prst="rect">
            <a:avLst/>
          </a:prstGeom>
        </p:spPr>
      </p:pic>
    </p:spTree>
    <p:extLst>
      <p:ext uri="{BB962C8B-B14F-4D97-AF65-F5344CB8AC3E}">
        <p14:creationId xmlns:p14="http://schemas.microsoft.com/office/powerpoint/2010/main" val="1448021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96D35B4-D7AE-4D85-A57B-B2B020E7A9A7}" type="slidenum">
              <a:rPr lang="en-US" smtClean="0"/>
              <a:pPr>
                <a:defRPr/>
              </a:pPr>
              <a:t>9</a:t>
            </a:fld>
            <a:endParaRPr lang="en-US" dirty="0"/>
          </a:p>
        </p:txBody>
      </p:sp>
      <p:sp>
        <p:nvSpPr>
          <p:cNvPr id="3" name="Title 2"/>
          <p:cNvSpPr>
            <a:spLocks noGrp="1"/>
          </p:cNvSpPr>
          <p:nvPr>
            <p:ph type="title"/>
          </p:nvPr>
        </p:nvSpPr>
        <p:spPr>
          <a:xfrm>
            <a:off x="457200" y="996950"/>
            <a:ext cx="8229600" cy="647700"/>
          </a:xfrm>
        </p:spPr>
        <p:txBody>
          <a:bodyPr/>
          <a:lstStyle/>
          <a:p>
            <a:r>
              <a:rPr lang="en-US" dirty="0" smtClean="0"/>
              <a:t>Two Major Components of </a:t>
            </a:r>
            <a:r>
              <a:rPr lang="en-US" dirty="0" err="1" smtClean="0"/>
              <a:t>LCC</a:t>
            </a:r>
            <a:r>
              <a:rPr lang="en-US" dirty="0" smtClean="0"/>
              <a:t> Calculation</a:t>
            </a:r>
            <a:endParaRPr lang="en-US" dirty="0"/>
          </a:p>
        </p:txBody>
      </p:sp>
      <p:pic>
        <p:nvPicPr>
          <p:cNvPr id="5" name="Content Placeholder 4"/>
          <p:cNvPicPr>
            <a:picLocks noGrp="1" noChangeAspect="1"/>
          </p:cNvPicPr>
          <p:nvPr>
            <p:ph idx="1"/>
          </p:nvPr>
        </p:nvPicPr>
        <p:blipFill rotWithShape="1">
          <a:blip r:embed="rId2"/>
          <a:srcRect l="4110" t="13469" r="6149" b="10768"/>
          <a:stretch/>
        </p:blipFill>
        <p:spPr>
          <a:xfrm>
            <a:off x="499748" y="1828800"/>
            <a:ext cx="8195733" cy="4191000"/>
          </a:xfrm>
          <a:prstGeom prst="rect">
            <a:avLst/>
          </a:prstGeom>
        </p:spPr>
      </p:pic>
      <p:sp>
        <p:nvSpPr>
          <p:cNvPr id="6" name="Oval 5"/>
          <p:cNvSpPr/>
          <p:nvPr/>
        </p:nvSpPr>
        <p:spPr>
          <a:xfrm>
            <a:off x="1828800" y="3913208"/>
            <a:ext cx="2286000" cy="7620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114800" y="3924300"/>
            <a:ext cx="3733800" cy="7620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2"/>
          <p:cNvSpPr txBox="1">
            <a:spLocks/>
          </p:cNvSpPr>
          <p:nvPr/>
        </p:nvSpPr>
        <p:spPr>
          <a:xfrm>
            <a:off x="556067" y="4675208"/>
            <a:ext cx="2545466" cy="647700"/>
          </a:xfrm>
          <a:prstGeom prst="rect">
            <a:avLst/>
          </a:prstGeom>
        </p:spPr>
        <p:txBody>
          <a:bodyPr/>
          <a:lstStyle>
            <a:lvl1pPr algn="l" defTabSz="457200" rtl="0" eaLnBrk="1" fontAlgn="base" hangingPunct="1">
              <a:spcBef>
                <a:spcPct val="0"/>
              </a:spcBef>
              <a:spcAft>
                <a:spcPct val="0"/>
              </a:spcAft>
              <a:defRPr sz="2500" b="1" kern="1200" baseline="0">
                <a:solidFill>
                  <a:srgbClr val="00557E"/>
                </a:solidFill>
                <a:latin typeface="Arial" pitchFamily="34" charset="0"/>
                <a:ea typeface="ＭＳ Ｐゴシック" pitchFamily="24" charset="-128"/>
                <a:cs typeface="ＭＳ Ｐゴシック" pitchFamily="24" charset="-128"/>
              </a:defRPr>
            </a:lvl1pPr>
            <a:lvl2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2pPr>
            <a:lvl3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3pPr>
            <a:lvl4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4pPr>
            <a:lvl5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5pPr>
            <a:lvl6pPr marL="4572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6pPr>
            <a:lvl7pPr marL="9144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7pPr>
            <a:lvl8pPr marL="13716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8pPr>
            <a:lvl9pPr marL="18288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9pPr>
          </a:lstStyle>
          <a:p>
            <a:r>
              <a:rPr lang="en-US" dirty="0" smtClean="0">
                <a:solidFill>
                  <a:srgbClr val="FF0000"/>
                </a:solidFill>
              </a:rPr>
              <a:t>Installed Costs</a:t>
            </a:r>
            <a:endParaRPr lang="en-US" dirty="0">
              <a:solidFill>
                <a:srgbClr val="FF0000"/>
              </a:solidFill>
            </a:endParaRPr>
          </a:p>
        </p:txBody>
      </p:sp>
      <p:sp>
        <p:nvSpPr>
          <p:cNvPr id="9" name="Title 2"/>
          <p:cNvSpPr txBox="1">
            <a:spLocks/>
          </p:cNvSpPr>
          <p:nvPr/>
        </p:nvSpPr>
        <p:spPr>
          <a:xfrm>
            <a:off x="5817411" y="3416300"/>
            <a:ext cx="3169534" cy="647700"/>
          </a:xfrm>
          <a:prstGeom prst="rect">
            <a:avLst/>
          </a:prstGeom>
        </p:spPr>
        <p:txBody>
          <a:bodyPr/>
          <a:lstStyle>
            <a:lvl1pPr algn="l" defTabSz="457200" rtl="0" eaLnBrk="1" fontAlgn="base" hangingPunct="1">
              <a:spcBef>
                <a:spcPct val="0"/>
              </a:spcBef>
              <a:spcAft>
                <a:spcPct val="0"/>
              </a:spcAft>
              <a:defRPr sz="2500" b="1" kern="1200" baseline="0">
                <a:solidFill>
                  <a:srgbClr val="00557E"/>
                </a:solidFill>
                <a:latin typeface="Arial" pitchFamily="34" charset="0"/>
                <a:ea typeface="ＭＳ Ｐゴシック" pitchFamily="24" charset="-128"/>
                <a:cs typeface="ＭＳ Ｐゴシック" pitchFamily="24" charset="-128"/>
              </a:defRPr>
            </a:lvl1pPr>
            <a:lvl2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2pPr>
            <a:lvl3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3pPr>
            <a:lvl4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4pPr>
            <a:lvl5pPr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5pPr>
            <a:lvl6pPr marL="4572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6pPr>
            <a:lvl7pPr marL="9144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7pPr>
            <a:lvl8pPr marL="13716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8pPr>
            <a:lvl9pPr marL="1828800" algn="ctr" defTabSz="457200" rtl="0" eaLnBrk="1" fontAlgn="base" hangingPunct="1">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9pPr>
          </a:lstStyle>
          <a:p>
            <a:r>
              <a:rPr lang="en-US" dirty="0" smtClean="0">
                <a:solidFill>
                  <a:srgbClr val="FF0000"/>
                </a:solidFill>
              </a:rPr>
              <a:t>Operating Costs</a:t>
            </a:r>
            <a:endParaRPr lang="en-US" dirty="0">
              <a:solidFill>
                <a:srgbClr val="FF0000"/>
              </a:solidFill>
            </a:endParaRPr>
          </a:p>
        </p:txBody>
      </p:sp>
    </p:spTree>
    <p:extLst>
      <p:ext uri="{BB962C8B-B14F-4D97-AF65-F5344CB8AC3E}">
        <p14:creationId xmlns:p14="http://schemas.microsoft.com/office/powerpoint/2010/main" val="3541127940"/>
      </p:ext>
    </p:extLst>
  </p:cSld>
  <p:clrMapOvr>
    <a:masterClrMapping/>
  </p:clrMapOvr>
</p:sld>
</file>

<file path=ppt/theme/theme1.xml><?xml version="1.0" encoding="utf-8"?>
<a:theme xmlns:a="http://schemas.openxmlformats.org/drawingml/2006/main" name="1_TRC CorporateTemplate (Internal 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00FFFF"/>
        </a:lt1>
        <a:dk2>
          <a:srgbClr val="1F497D"/>
        </a:dk2>
        <a:lt2>
          <a:srgbClr val="EEECE1"/>
        </a:lt2>
        <a:accent1>
          <a:srgbClr val="4F81BD"/>
        </a:accent1>
        <a:accent2>
          <a:srgbClr val="C0504D"/>
        </a:accent2>
        <a:accent3>
          <a:srgbClr val="AA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4 TRC PowerPoint Template -draft2" id="{6F968731-6F3E-483F-B9CF-5D757943995A}" vid="{0ED7B353-2836-4570-A3ED-BF356D7498B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EB435662BCEB47BBD83BD0933A752E" ma:contentTypeVersion="2" ma:contentTypeDescription="Create a new document." ma:contentTypeScope="" ma:versionID="24849355d23d09a214ed68b7d35d2fc5">
  <xsd:schema xmlns:xsd="http://www.w3.org/2001/XMLSchema" xmlns:xs="http://www.w3.org/2001/XMLSchema" xmlns:p="http://schemas.microsoft.com/office/2006/metadata/properties" targetNamespace="http://schemas.microsoft.com/office/2006/metadata/properties" ma:root="true" ma:fieldsID="945b1eb723395c1f2f5ab635b757ccd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CF416B-E56E-44C2-8F9C-8D682E396326}"/>
</file>

<file path=customXml/itemProps2.xml><?xml version="1.0" encoding="utf-8"?>
<ds:datastoreItem xmlns:ds="http://schemas.openxmlformats.org/officeDocument/2006/customXml" ds:itemID="{342A41B5-F6E7-4FC2-8103-1EF7856E6E40}"/>
</file>

<file path=customXml/itemProps3.xml><?xml version="1.0" encoding="utf-8"?>
<ds:datastoreItem xmlns:ds="http://schemas.openxmlformats.org/officeDocument/2006/customXml" ds:itemID="{AB0C36AF-3A30-44ED-B9C5-3F56E7DAAE83}"/>
</file>

<file path=docProps/app.xml><?xml version="1.0" encoding="utf-8"?>
<Properties xmlns="http://schemas.openxmlformats.org/officeDocument/2006/extended-properties" xmlns:vt="http://schemas.openxmlformats.org/officeDocument/2006/docPropsVTypes">
  <Template/>
  <TotalTime>1757</TotalTime>
  <Words>1524</Words>
  <Application>Microsoft Office PowerPoint</Application>
  <PresentationFormat>On-screen Show (4:3)</PresentationFormat>
  <Paragraphs>289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1_TRC CorporateTemplate (Internal Use)</vt:lpstr>
      <vt:lpstr>PowerPoint Presentation</vt:lpstr>
      <vt:lpstr>Products – Tech Level</vt:lpstr>
      <vt:lpstr>Market</vt:lpstr>
      <vt:lpstr>Monte Carlo Method</vt:lpstr>
      <vt:lpstr>Residential Furnace LCC Spreadsheet Flow Chart</vt:lpstr>
      <vt:lpstr>Building Sample</vt:lpstr>
      <vt:lpstr>CA Building Sample</vt:lpstr>
      <vt:lpstr>CA Building Sample</vt:lpstr>
      <vt:lpstr>Two Major Components of LCC Calculation</vt:lpstr>
      <vt:lpstr>Two Major Components of LCC Calculation</vt:lpstr>
      <vt:lpstr>Installed Cost – First Cost</vt:lpstr>
      <vt:lpstr>Installed Cost – Components</vt:lpstr>
      <vt:lpstr>Total Consumer Price – Product Prices</vt:lpstr>
      <vt:lpstr>Total Consumer Price – Shipping Cost</vt:lpstr>
      <vt:lpstr>Total Consumer Price – Markups</vt:lpstr>
      <vt:lpstr>Total Consumer Price – Shipping Cost</vt:lpstr>
      <vt:lpstr>Total Consumer Price – Future Product Cost</vt:lpstr>
      <vt:lpstr>Total Consumer Price – Average Prices</vt:lpstr>
      <vt:lpstr>Installed Cost – Installation Cost</vt:lpstr>
      <vt:lpstr>Installation Cost - NWGF Replacement </vt:lpstr>
      <vt:lpstr>Installation Cost - NWGF New Owner and NC</vt:lpstr>
      <vt:lpstr>Installation Cost – Average Values</vt:lpstr>
      <vt:lpstr>Installed Cost – Average Values</vt:lpstr>
      <vt:lpstr>Two Major Components of LCC Calculation</vt:lpstr>
      <vt:lpstr>Operating Costs – Components</vt:lpstr>
      <vt:lpstr>Operating Costs (1)</vt:lpstr>
      <vt:lpstr>Operating Costs (2)</vt:lpstr>
      <vt:lpstr>Operating Costs – Annual Energy Use Savings</vt:lpstr>
      <vt:lpstr>Operating Costs – Energy Prices </vt:lpstr>
      <vt:lpstr>Operating Costs – Repair Cost</vt:lpstr>
      <vt:lpstr>Operating Costs – Maintenance Cost</vt:lpstr>
      <vt:lpstr>Operating Costs – Lifetime</vt:lpstr>
      <vt:lpstr>Operating Costs – Discount Rates</vt:lpstr>
      <vt:lpstr>Residential Furnace LCC Spreadsheet Flow Chart</vt:lpstr>
      <vt:lpstr>Product Switching</vt:lpstr>
      <vt:lpstr>LCC Results - Average</vt:lpstr>
      <vt:lpstr>LCC Results - Distribution </vt:lpstr>
      <vt:lpstr>Impact Analysis – Trial Standard Levels (TSLs)</vt:lpstr>
      <vt:lpstr>Impact Analysis </vt:lpstr>
      <vt:lpstr>Impact Analysis </vt:lpstr>
      <vt:lpstr>Impact Analysis – Results</vt:lpstr>
      <vt:lpstr>Next Step</vt:lpstr>
      <vt:lpstr>PowerPoint Presentation</vt:lpstr>
    </vt:vector>
  </TitlesOfParts>
  <Company>Heschong Mahone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Saxena, Mudit</dc:creator>
  <cp:lastModifiedBy>Marshall B. Hunt</cp:lastModifiedBy>
  <cp:revision>90</cp:revision>
  <dcterms:created xsi:type="dcterms:W3CDTF">2015-02-20T17:31:18Z</dcterms:created>
  <dcterms:modified xsi:type="dcterms:W3CDTF">2015-03-06T19:40:54Z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0x010100C8EB435662BCEB47BBD83BD0933A752E</vt:lpwstr>
  </property>
</Properties>
</file>