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4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8" r:id="rId11"/>
  </p:sldIdLst>
  <p:sldSz cx="9144000" cy="5143500" type="screen16x9"/>
  <p:notesSz cx="6858000" cy="9144000"/>
  <p:embeddedFontLst>
    <p:embeddedFont>
      <p:font typeface="PT Sans Narrow" panose="020B0604020202020204" charset="0"/>
      <p:regular r:id="rId13"/>
      <p:bold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83" autoAdjust="0"/>
  </p:normalViewPr>
  <p:slideViewPr>
    <p:cSldViewPr snapToGrid="0">
      <p:cViewPr varScale="1">
        <p:scale>
          <a:sx n="100" d="100"/>
          <a:sy n="100" d="100"/>
        </p:scale>
        <p:origin x="9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being submitted to the CPUC</a:t>
            </a:r>
            <a:r>
              <a:rPr lang="en-US" baseline="0" dirty="0"/>
              <a:t> on behalf of the LGC/LGSEC via an established PA per the CPUC instruction. </a:t>
            </a:r>
            <a:r>
              <a:rPr lang="en-US" baseline="0" dirty="0" err="1"/>
              <a:t>SoCalREN</a:t>
            </a:r>
            <a:r>
              <a:rPr lang="en-US" baseline="0" dirty="0"/>
              <a:t> has offered to provide that function.  The proposal has been a joint effort of several agency, local government and non-profit representatives.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2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bruce@lgc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gsec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25" y="1550226"/>
            <a:ext cx="7136700" cy="119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Government Statewide Administration Business Plan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October 19, 2016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Presentation to the CAEECC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gonna</a:t>
            </a:r>
            <a:r>
              <a:rPr lang="en-US" dirty="0"/>
              <a:t> call?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contact:</a:t>
            </a:r>
          </a:p>
          <a:p>
            <a:pPr marL="914400">
              <a:spcAft>
                <a:spcPts val="600"/>
              </a:spcAft>
            </a:pPr>
            <a:r>
              <a:rPr lang="en-US" dirty="0"/>
              <a:t>Margaret Bruce</a:t>
            </a:r>
          </a:p>
          <a:p>
            <a:pPr marL="914400">
              <a:spcAft>
                <a:spcPts val="600"/>
              </a:spcAft>
            </a:pPr>
            <a:r>
              <a:rPr lang="en-US" dirty="0"/>
              <a:t>LGSEC Program Manager</a:t>
            </a:r>
          </a:p>
          <a:p>
            <a:pPr marL="914400">
              <a:spcAft>
                <a:spcPts val="600"/>
              </a:spcAft>
            </a:pPr>
            <a:r>
              <a:rPr lang="en-US" dirty="0">
                <a:hlinkClick r:id="rId2"/>
              </a:rPr>
              <a:t>mbruce@lgc.org</a:t>
            </a:r>
            <a:endParaRPr lang="en-US" dirty="0"/>
          </a:p>
          <a:p>
            <a:pPr marL="914400">
              <a:spcAft>
                <a:spcPts val="600"/>
              </a:spcAft>
            </a:pPr>
            <a:r>
              <a:rPr lang="en-US" dirty="0"/>
              <a:t>408-605-2761</a:t>
            </a:r>
          </a:p>
        </p:txBody>
      </p:sp>
    </p:spTree>
    <p:extLst>
      <p:ext uri="{BB962C8B-B14F-4D97-AF65-F5344CB8AC3E}">
        <p14:creationId xmlns:p14="http://schemas.microsoft.com/office/powerpoint/2010/main" val="101829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60671"/>
            <a:ext cx="8520600" cy="707400"/>
          </a:xfrm>
        </p:spPr>
        <p:txBody>
          <a:bodyPr/>
          <a:lstStyle/>
          <a:p>
            <a:r>
              <a:rPr lang="en-US" dirty="0"/>
              <a:t>Why are we proposing this?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0" y="921728"/>
            <a:ext cx="8520600" cy="4000315"/>
          </a:xfrm>
        </p:spPr>
        <p:txBody>
          <a:bodyPr/>
          <a:lstStyle/>
          <a:p>
            <a:r>
              <a:rPr lang="en-US" dirty="0"/>
              <a:t>Local governments have mandates to implement the state’s energy and climate objectives</a:t>
            </a:r>
          </a:p>
          <a:p>
            <a:r>
              <a:rPr lang="en-US" dirty="0"/>
              <a:t>Local governments are constrained because energy and climate funding is scattered across multiple agencies, each with different requirements for accessing funding</a:t>
            </a:r>
          </a:p>
          <a:p>
            <a:r>
              <a:rPr lang="en-US" dirty="0"/>
              <a:t>Local Government/IOU Partnerships are characterized by inconsistent contracting, budgets, data sharing, and cost-effectiveness metrics</a:t>
            </a:r>
          </a:p>
          <a:p>
            <a:r>
              <a:rPr lang="en-US" dirty="0"/>
              <a:t>Systemic changes creating a consistent and transparent program administration framework are what is needed to meet energy and climate mandates and goals </a:t>
            </a:r>
          </a:p>
        </p:txBody>
      </p:sp>
    </p:spTree>
    <p:extLst>
      <p:ext uri="{BB962C8B-B14F-4D97-AF65-F5344CB8AC3E}">
        <p14:creationId xmlns:p14="http://schemas.microsoft.com/office/powerpoint/2010/main" val="299318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100012"/>
            <a:ext cx="6236494" cy="48863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22081" y="3450431"/>
            <a:ext cx="1264444" cy="85010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01512"/>
            <a:ext cx="6350794" cy="48991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43537" y="792956"/>
            <a:ext cx="1264444" cy="85010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59287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are (some of) the Problems?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828675"/>
            <a:ext cx="8520600" cy="42362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LGPs are vessels for IOU plans and are typically not included in designing programs, but are held accountable for program performance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LGPs do not have consistent access to useful energy data</a:t>
            </a:r>
          </a:p>
          <a:p>
            <a:pPr lvl="0"/>
            <a:r>
              <a:rPr lang="en-US" dirty="0"/>
              <a:t>LGP contract terms, timeframes, budgets and performance metrics are inconsistent and there are no established mechanisms for contract modifications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LGP program funding can be capricious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LGPs are not integrated with other energy and climate programs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Each of the IOUs use different methods, metrics, accounting and budgeting processes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02138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So What?</a:t>
            </a:r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978694"/>
            <a:ext cx="8520600" cy="40290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Programs end up: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Inconsistent – Between IOU territories and from one program to another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Inefficient  or Limited in their Effectiveness: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Ham-strung by lack of access to data – impacting more than just LGPs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Delayed due to contract or budget issues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Unable to strategically coordinate and integrate related energy &amp; climate programs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Unable to combine funding from multiple sources and leverage IOU $$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The Proposal</a:t>
            </a:r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072362"/>
            <a:ext cx="8520600" cy="37559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Phased-in Statewide Administration: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Launch Year 1:  Build Operational Systems and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1 (Years 2-4):  Functional Optimization and Funding/Financing Expansion</a:t>
            </a:r>
          </a:p>
          <a:p>
            <a:pPr marL="741363" indent="-285750">
              <a:buFont typeface="Arial" panose="020B0604020202020204" pitchFamily="34" charset="0"/>
              <a:buChar char="•"/>
            </a:pPr>
            <a:r>
              <a:rPr lang="en-US" sz="1600" dirty="0"/>
              <a:t>Maintaining continuity of existing programs, contracts and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2 (Years 5 - 7): Strategic Development of Integrated Energy/GHG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3:  (Years 8-10): Merger of Regulatory/Non-Regulatory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85698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The Proposal</a:t>
            </a:r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882262"/>
            <a:ext cx="8520600" cy="41677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Statewide Model Strategy Elements –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One Realm Instead of four IOU Territories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Leverage LG energy, sustainability, climate action adaptation programs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Continuity, Consistency, and Enhanced Measurability and Refinement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Standardized, Enhanced and Responsible Data Access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Leveling of cross-LGP capacity and function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Remediation of Local Government Barriers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Promote LGP Constituency and Market Reach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Pilot Program, Program design clinics, Best-In-Class and BMP Library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23352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Next Steps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989234"/>
            <a:ext cx="8520600" cy="38460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Stakeholder Input: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CAEECC Webinar on October 27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LGSEC-Hosted Webinars on October 28, November 3 and November 9</a:t>
            </a:r>
          </a:p>
          <a:p>
            <a:pPr marL="457200" lvl="0"/>
            <a:r>
              <a:rPr lang="en-US" dirty="0"/>
              <a:t>	Please visit </a:t>
            </a:r>
            <a:r>
              <a:rPr lang="en-US" dirty="0">
                <a:hlinkClick r:id="rId3"/>
              </a:rPr>
              <a:t>http://www.lgsec.org/</a:t>
            </a:r>
            <a:r>
              <a:rPr lang="en-US" dirty="0"/>
              <a:t> for times and to register your 	participation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Document/s posted on the CAEECC website and to the LGSEC Website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Compiling stakeholder comments &amp; integrating them into document for January 2017 Submission to the CPUC</a:t>
            </a:r>
            <a:endParaRPr dirty="0"/>
          </a:p>
        </p:txBody>
      </p:sp>
      <p:sp>
        <p:nvSpPr>
          <p:cNvPr id="2" name="AutoShape 2" descr="Image result for steps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8050</TotalTime>
  <Words>462</Words>
  <Application>Microsoft Office PowerPoint</Application>
  <PresentationFormat>On-screen Show (16:9)</PresentationFormat>
  <Paragraphs>54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PT Sans Narrow</vt:lpstr>
      <vt:lpstr>Open Sans</vt:lpstr>
      <vt:lpstr>Arial</vt:lpstr>
      <vt:lpstr>tropic</vt:lpstr>
      <vt:lpstr>Local Government Statewide Administration Business Plan</vt:lpstr>
      <vt:lpstr>Why are we proposing this?</vt:lpstr>
      <vt:lpstr>PowerPoint Presentation</vt:lpstr>
      <vt:lpstr>PowerPoint Presentation</vt:lpstr>
      <vt:lpstr>What are (some of) the Problems?</vt:lpstr>
      <vt:lpstr>So What?</vt:lpstr>
      <vt:lpstr>The Proposal</vt:lpstr>
      <vt:lpstr>The Proposal</vt:lpstr>
      <vt:lpstr>Next Steps</vt:lpstr>
      <vt:lpstr>Who ya gonna call?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Statewide Administration Business Plan</dc:title>
  <cp:lastModifiedBy>Margaret Bruce</cp:lastModifiedBy>
  <cp:revision>23</cp:revision>
  <dcterms:modified xsi:type="dcterms:W3CDTF">2016-10-18T16:52:07Z</dcterms:modified>
</cp:coreProperties>
</file>