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2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D2064-05A7-4816-85B2-D64D91BA7459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A9165-B45E-4890-9B86-920BEF4B0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4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2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3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2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2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6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8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6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4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13920-7778-42CC-A524-A78325D81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Furnace LCC Considerations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Marshall Hunt, PE</a:t>
            </a:r>
          </a:p>
          <a:p>
            <a:r>
              <a:rPr lang="en-US" sz="2400" dirty="0" smtClean="0"/>
              <a:t>Pacific Gas &amp; Electric Company</a:t>
            </a:r>
          </a:p>
          <a:p>
            <a:r>
              <a:rPr lang="en-US" sz="2400" dirty="0" smtClean="0"/>
              <a:t>San Francisco, CA</a:t>
            </a:r>
          </a:p>
          <a:p>
            <a:r>
              <a:rPr lang="en-US" sz="2400" dirty="0" smtClean="0"/>
              <a:t>mbh9@pge.com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4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LCC Analysis is Detailed</a:t>
            </a:r>
            <a:endParaRPr lang="en-US" dirty="0"/>
          </a:p>
        </p:txBody>
      </p:sp>
      <p:pic>
        <p:nvPicPr>
          <p:cNvPr id="3114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59" y="1600200"/>
            <a:ext cx="85344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725759" y="11430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http://www.regulations.gov/#!documentDetail;D=EERE-2014-BT-STD-0031-0016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8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and Regional Impacts </a:t>
            </a:r>
            <a:br>
              <a:rPr lang="en-US" dirty="0" smtClean="0"/>
            </a:br>
            <a:r>
              <a:rPr lang="en-US" dirty="0" smtClean="0"/>
              <a:t>Are Analyzed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" y="1371600"/>
            <a:ext cx="89154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4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of Installation Cost Analysis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82001" cy="5019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7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2286000" cy="5516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Decision Tree </a:t>
            </a:r>
            <a:r>
              <a:rPr lang="en-US" sz="3200" dirty="0" smtClean="0"/>
              <a:t>for</a:t>
            </a:r>
            <a:r>
              <a:rPr lang="en-US" sz="4000" dirty="0" smtClean="0"/>
              <a:t> Monte </a:t>
            </a:r>
            <a:br>
              <a:rPr lang="en-US" sz="4000" dirty="0" smtClean="0"/>
            </a:br>
            <a:r>
              <a:rPr lang="en-US" sz="4000" dirty="0" smtClean="0"/>
              <a:t>Carlo Analysis</a:t>
            </a:r>
            <a:endParaRPr lang="en-US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"/>
            <a:ext cx="6761195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29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Without TSL 3 Californians </a:t>
            </a:r>
            <a:br>
              <a:rPr lang="en-US" dirty="0" smtClean="0"/>
            </a:br>
            <a:r>
              <a:rPr lang="en-US" dirty="0" smtClean="0"/>
              <a:t>Get No Benefit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5257800" cy="253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40758"/>
            <a:ext cx="5499100" cy="264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67400" y="1981200"/>
            <a:ext cx="2832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TSL 1 – A No Standard/ Standard without benefit to California consumers who are 10.5 % of the national market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2941" y="4419600"/>
            <a:ext cx="28321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TSL 3 – Benefits for California consumers who are 10.5 % of the national market, supports carbon reduction State Policy, will drive costs down and innovation 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2/19/2015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82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Split Incentives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1" y="14478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New single family home </a:t>
            </a:r>
            <a:r>
              <a:rPr lang="en-US" sz="2400" dirty="0"/>
              <a:t>c</a:t>
            </a:r>
            <a:r>
              <a:rPr lang="en-US" sz="2400" dirty="0" smtClean="0"/>
              <a:t>onstruction dominated by merchant builders who do not pay for heating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Approximately 40% of dwelling built in CA are apartments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Builders have market purchasing power that will drive down the cost of furnaces and the cost of installation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30 to 40% of single family homes are rented in CA and landlords have no incentive to install high efficiency furnaces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Lowering heating costs is a Consumer Protection 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Sealed combustion, condensing furnaces do not take combustion air from the dwelling providing a increased level of </a:t>
            </a:r>
            <a:r>
              <a:rPr lang="en-US" sz="2400" smtClean="0"/>
              <a:t>safety 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2/19/2015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13920-7778-42CC-A524-A78325D810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09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EB435662BCEB47BBD83BD0933A752E" ma:contentTypeVersion="2" ma:contentTypeDescription="Create a new document." ma:contentTypeScope="" ma:versionID="24849355d23d09a214ed68b7d35d2fc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45b1eb723395c1f2f5ab635b757ccd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95D4C5-C304-4ECB-829C-9491C51A88F2}"/>
</file>

<file path=customXml/itemProps2.xml><?xml version="1.0" encoding="utf-8"?>
<ds:datastoreItem xmlns:ds="http://schemas.openxmlformats.org/officeDocument/2006/customXml" ds:itemID="{1E94831A-276D-4D54-835C-E2329B84CCCB}"/>
</file>

<file path=customXml/itemProps3.xml><?xml version="1.0" encoding="utf-8"?>
<ds:datastoreItem xmlns:ds="http://schemas.openxmlformats.org/officeDocument/2006/customXml" ds:itemID="{DD1CC5F9-C5FB-4FD2-8B8A-03E020398634}"/>
</file>

<file path=docProps/app.xml><?xml version="1.0" encoding="utf-8"?>
<Properties xmlns="http://schemas.openxmlformats.org/officeDocument/2006/extended-properties" xmlns:vt="http://schemas.openxmlformats.org/officeDocument/2006/docPropsVTypes">
  <TotalTime>5409</TotalTime>
  <Words>202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Furnace LCC Considerations</vt:lpstr>
      <vt:lpstr>LCC Analysis is Detailed</vt:lpstr>
      <vt:lpstr>National and Regional Impacts  Are Analyzed</vt:lpstr>
      <vt:lpstr>Details of Installation Cost Analysis</vt:lpstr>
      <vt:lpstr>Decision Tree for Monte  Carlo Analysis</vt:lpstr>
      <vt:lpstr>Without TSL 3 Californians  Get No Benefit</vt:lpstr>
      <vt:lpstr>Addressing Split Incentives</vt:lpstr>
    </vt:vector>
  </TitlesOfParts>
  <Company>Pacific Gas and Electric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B. Hunt</dc:creator>
  <cp:lastModifiedBy>Marshall B. Hunt</cp:lastModifiedBy>
  <cp:revision>14</cp:revision>
  <dcterms:created xsi:type="dcterms:W3CDTF">2015-02-18T23:53:21Z</dcterms:created>
  <dcterms:modified xsi:type="dcterms:W3CDTF">2015-03-01T22:32:27Z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0x010100C8EB435662BCEB47BBD83BD0933A752E</vt:lpwstr>
  </property>
</Properties>
</file>