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3" r:id="rId3"/>
    <p:sldId id="257" r:id="rId4"/>
    <p:sldId id="265" r:id="rId5"/>
    <p:sldId id="260" r:id="rId6"/>
    <p:sldId id="261" r:id="rId7"/>
    <p:sldId id="268" r:id="rId8"/>
    <p:sldId id="267" r:id="rId9"/>
    <p:sldId id="269"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907" autoAdjust="0"/>
  </p:normalViewPr>
  <p:slideViewPr>
    <p:cSldViewPr>
      <p:cViewPr varScale="1">
        <p:scale>
          <a:sx n="89" d="100"/>
          <a:sy n="89" d="100"/>
        </p:scale>
        <p:origin x="1816"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4018E3-BE0C-4179-97BB-84CF200D336D}" type="datetimeFigureOut">
              <a:rPr lang="en-US" smtClean="0"/>
              <a:t>3/18/16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79873F-C8EC-4CC2-9B7E-5F1C89A3229B}" type="slidenum">
              <a:rPr lang="en-US" smtClean="0"/>
              <a:t>‹#›</a:t>
            </a:fld>
            <a:endParaRPr lang="en-US"/>
          </a:p>
        </p:txBody>
      </p:sp>
    </p:spTree>
    <p:extLst>
      <p:ext uri="{BB962C8B-B14F-4D97-AF65-F5344CB8AC3E}">
        <p14:creationId xmlns:p14="http://schemas.microsoft.com/office/powerpoint/2010/main" val="1017647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template is intended to guide Stage 2 BP development. If</a:t>
            </a:r>
            <a:r>
              <a:rPr lang="en-US" baseline="0" dirty="0" smtClean="0"/>
              <a:t> there are things missing, please let me know/add them in. Also, if it makes sense to combine with other PAs, feel free to do so. If a solution to a problem statement covers more than one administrators’ program, integrate it as you see fit. I could see that making sense for solutions to the multifamily problem statement, as one example. </a:t>
            </a:r>
            <a:endParaRPr lang="en-US" dirty="0"/>
          </a:p>
        </p:txBody>
      </p:sp>
      <p:sp>
        <p:nvSpPr>
          <p:cNvPr id="4" name="Slide Number Placeholder 3"/>
          <p:cNvSpPr>
            <a:spLocks noGrp="1"/>
          </p:cNvSpPr>
          <p:nvPr>
            <p:ph type="sldNum" sz="quarter" idx="10"/>
          </p:nvPr>
        </p:nvSpPr>
        <p:spPr/>
        <p:txBody>
          <a:bodyPr/>
          <a:lstStyle/>
          <a:p>
            <a:fld id="{3F79873F-C8EC-4CC2-9B7E-5F1C89A3229B}" type="slidenum">
              <a:rPr lang="en-US" smtClean="0"/>
              <a:t>1</a:t>
            </a:fld>
            <a:endParaRPr lang="en-US"/>
          </a:p>
        </p:txBody>
      </p:sp>
    </p:spTree>
    <p:extLst>
      <p:ext uri="{BB962C8B-B14F-4D97-AF65-F5344CB8AC3E}">
        <p14:creationId xmlns:p14="http://schemas.microsoft.com/office/powerpoint/2010/main" val="1062430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(this is the culmination</a:t>
            </a:r>
            <a:r>
              <a:rPr lang="en-US" baseline="0" dirty="0" smtClean="0"/>
              <a:t> of stage 1 work plus input) </a:t>
            </a:r>
            <a:r>
              <a:rPr lang="en-US" dirty="0" smtClean="0"/>
              <a:t>There was a request at the meeting for a full characterization of the market. Comment made that IOUs have done lots of audits that should be mined for potential.</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lvl="1"/>
            <a:r>
              <a:rPr lang="en-US" dirty="0" smtClean="0"/>
              <a:t>Single family (e.g., Owner-occupied,</a:t>
            </a:r>
            <a:r>
              <a:rPr lang="en-US" baseline="0" dirty="0" smtClean="0"/>
              <a:t> </a:t>
            </a:r>
            <a:r>
              <a:rPr lang="en-US" dirty="0" smtClean="0"/>
              <a:t>renter, middle income (if available), general income, climate zones, segmentation)</a:t>
            </a:r>
          </a:p>
          <a:p>
            <a:pPr marL="0" lvl="1"/>
            <a:endParaRPr lang="en-US" dirty="0" smtClean="0"/>
          </a:p>
          <a:p>
            <a:pPr marL="0" lvl="1"/>
            <a:r>
              <a:rPr lang="en-US" dirty="0" smtClean="0"/>
              <a:t>Commercial (e.g., Owner-occupied,</a:t>
            </a:r>
            <a:r>
              <a:rPr lang="en-US" baseline="0" dirty="0" smtClean="0"/>
              <a:t> </a:t>
            </a:r>
            <a:r>
              <a:rPr lang="en-US" dirty="0" smtClean="0"/>
              <a:t>renter, hospitality,</a:t>
            </a:r>
            <a:r>
              <a:rPr lang="en-US" baseline="0" dirty="0" smtClean="0"/>
              <a:t> health, retail, climate zones, segmentation, etc.) – account for non public universities and schools as well (unless the plan is to work with public on those customers).</a:t>
            </a:r>
            <a:endParaRPr lang="en-US" dirty="0" smtClean="0"/>
          </a:p>
          <a:p>
            <a:pPr marL="0" lvl="1"/>
            <a:endParaRPr lang="en-US" dirty="0" smtClean="0"/>
          </a:p>
          <a:p>
            <a:pPr marL="0" lvl="1"/>
            <a:r>
              <a:rPr lang="en-US" dirty="0" smtClean="0"/>
              <a:t>Integrate</a:t>
            </a:r>
            <a:r>
              <a:rPr lang="en-US" baseline="0" dirty="0" smtClean="0"/>
              <a:t> </a:t>
            </a:r>
            <a:r>
              <a:rPr lang="en-US" dirty="0" smtClean="0"/>
              <a:t>Jeanne</a:t>
            </a:r>
            <a:r>
              <a:rPr lang="en-US" baseline="0" dirty="0" smtClean="0"/>
              <a:t> Clinton’s 4 descriptions where feasible:</a:t>
            </a:r>
          </a:p>
          <a:p>
            <a:pPr lvl="0"/>
            <a:r>
              <a:rPr lang="en-US" sz="1200" kern="1200" dirty="0" smtClean="0">
                <a:solidFill>
                  <a:schemeClr val="tx1"/>
                </a:solidFill>
                <a:effectLst/>
                <a:latin typeface="+mn-lt"/>
                <a:ea typeface="+mn-ea"/>
                <a:cs typeface="+mn-cs"/>
              </a:rPr>
              <a:t>1.</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End use efficiency opportunity</a:t>
            </a:r>
          </a:p>
          <a:p>
            <a:pPr lvl="0"/>
            <a:r>
              <a:rPr lang="en-US" sz="1200" kern="1200" dirty="0" smtClean="0">
                <a:solidFill>
                  <a:schemeClr val="tx1"/>
                </a:solidFill>
                <a:effectLst/>
                <a:latin typeface="+mn-lt"/>
                <a:ea typeface="+mn-ea"/>
                <a:cs typeface="+mn-cs"/>
              </a:rPr>
              <a:t>2. Building type/Business Type</a:t>
            </a:r>
          </a:p>
          <a:p>
            <a:pPr lvl="0"/>
            <a:r>
              <a:rPr lang="en-US" sz="1200" kern="1200" dirty="0" smtClean="0">
                <a:solidFill>
                  <a:schemeClr val="tx1"/>
                </a:solidFill>
                <a:effectLst/>
                <a:latin typeface="+mn-lt"/>
                <a:ea typeface="+mn-ea"/>
                <a:cs typeface="+mn-cs"/>
              </a:rPr>
              <a:t>3. Owner structure/sophistication/motivation factors</a:t>
            </a:r>
          </a:p>
          <a:p>
            <a:pPr lvl="0"/>
            <a:r>
              <a:rPr lang="en-US" sz="1200" kern="1200" dirty="0" smtClean="0">
                <a:solidFill>
                  <a:schemeClr val="tx1"/>
                </a:solidFill>
                <a:effectLst/>
                <a:latin typeface="+mn-lt"/>
                <a:ea typeface="+mn-ea"/>
                <a:cs typeface="+mn-cs"/>
              </a:rPr>
              <a:t>4. Delivery/installation channels</a:t>
            </a:r>
          </a:p>
          <a:p>
            <a:pPr marL="0" lvl="1"/>
            <a:endParaRPr lang="en-US" dirty="0" smtClean="0"/>
          </a:p>
        </p:txBody>
      </p:sp>
      <p:sp>
        <p:nvSpPr>
          <p:cNvPr id="4" name="Slide Number Placeholder 3"/>
          <p:cNvSpPr>
            <a:spLocks noGrp="1"/>
          </p:cNvSpPr>
          <p:nvPr>
            <p:ph type="sldNum" sz="quarter" idx="10"/>
          </p:nvPr>
        </p:nvSpPr>
        <p:spPr/>
        <p:txBody>
          <a:bodyPr/>
          <a:lstStyle/>
          <a:p>
            <a:fld id="{3F79873F-C8EC-4CC2-9B7E-5F1C89A3229B}" type="slidenum">
              <a:rPr lang="en-US" smtClean="0"/>
              <a:t>2</a:t>
            </a:fld>
            <a:endParaRPr lang="en-US" dirty="0"/>
          </a:p>
        </p:txBody>
      </p:sp>
    </p:spTree>
    <p:extLst>
      <p:ext uri="{BB962C8B-B14F-4D97-AF65-F5344CB8AC3E}">
        <p14:creationId xmlns:p14="http://schemas.microsoft.com/office/powerpoint/2010/main" val="3856100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start of stage 2 work. Presume there would only be a few</a:t>
            </a:r>
            <a:r>
              <a:rPr lang="en-US" baseline="0" dirty="0" smtClean="0"/>
              <a:t> problem statements, but many observations. Also presume there will be different number of observations for the various problem statements. </a:t>
            </a:r>
            <a:endParaRPr lang="en-US" dirty="0"/>
          </a:p>
        </p:txBody>
      </p:sp>
      <p:sp>
        <p:nvSpPr>
          <p:cNvPr id="4" name="Slide Number Placeholder 3"/>
          <p:cNvSpPr>
            <a:spLocks noGrp="1"/>
          </p:cNvSpPr>
          <p:nvPr>
            <p:ph type="sldNum" sz="quarter" idx="10"/>
          </p:nvPr>
        </p:nvSpPr>
        <p:spPr/>
        <p:txBody>
          <a:bodyPr/>
          <a:lstStyle/>
          <a:p>
            <a:fld id="{3F79873F-C8EC-4CC2-9B7E-5F1C89A3229B}" type="slidenum">
              <a:rPr lang="en-US" smtClean="0"/>
              <a:t>3</a:t>
            </a:fld>
            <a:endParaRPr lang="en-US" dirty="0"/>
          </a:p>
        </p:txBody>
      </p:sp>
    </p:spTree>
    <p:extLst>
      <p:ext uri="{BB962C8B-B14F-4D97-AF65-F5344CB8AC3E}">
        <p14:creationId xmlns:p14="http://schemas.microsoft.com/office/powerpoint/2010/main" val="3944302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note after the idea if it’s new</a:t>
            </a:r>
            <a:r>
              <a:rPr lang="en-US" baseline="0" dirty="0" smtClean="0"/>
              <a:t> (N) or continuing (C) for stakeholders to understand which is which. It would also be helpful to be clear that the metric will be a good indicator of actually resolving the problem/barrier, and that there is a direct connection to measuring real progress.</a:t>
            </a:r>
          </a:p>
          <a:p>
            <a:endParaRPr lang="en-US" dirty="0"/>
          </a:p>
        </p:txBody>
      </p:sp>
      <p:sp>
        <p:nvSpPr>
          <p:cNvPr id="4" name="Slide Number Placeholder 3"/>
          <p:cNvSpPr>
            <a:spLocks noGrp="1"/>
          </p:cNvSpPr>
          <p:nvPr>
            <p:ph type="sldNum" sz="quarter" idx="10"/>
          </p:nvPr>
        </p:nvSpPr>
        <p:spPr/>
        <p:txBody>
          <a:bodyPr/>
          <a:lstStyle/>
          <a:p>
            <a:fld id="{3F79873F-C8EC-4CC2-9B7E-5F1C89A3229B}" type="slidenum">
              <a:rPr lang="en-US" smtClean="0"/>
              <a:t>4</a:t>
            </a:fld>
            <a:endParaRPr lang="en-US"/>
          </a:p>
        </p:txBody>
      </p:sp>
    </p:spTree>
    <p:extLst>
      <p:ext uri="{BB962C8B-B14F-4D97-AF65-F5344CB8AC3E}">
        <p14:creationId xmlns:p14="http://schemas.microsoft.com/office/powerpoint/2010/main" val="3861915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79873F-C8EC-4CC2-9B7E-5F1C89A3229B}" type="slidenum">
              <a:rPr lang="en-US" smtClean="0"/>
              <a:t>5</a:t>
            </a:fld>
            <a:endParaRPr lang="en-US"/>
          </a:p>
        </p:txBody>
      </p:sp>
    </p:spTree>
    <p:extLst>
      <p:ext uri="{BB962C8B-B14F-4D97-AF65-F5344CB8AC3E}">
        <p14:creationId xmlns:p14="http://schemas.microsoft.com/office/powerpoint/2010/main" val="468718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would be good within the </a:t>
            </a:r>
            <a:r>
              <a:rPr lang="en-US" dirty="0" err="1" smtClean="0"/>
              <a:t>ppt</a:t>
            </a:r>
            <a:r>
              <a:rPr lang="en-US" dirty="0" smtClean="0"/>
              <a:t> to explain where</a:t>
            </a:r>
            <a:r>
              <a:rPr lang="en-US" baseline="0" dirty="0" smtClean="0"/>
              <a:t> you developed the idea (industry partners, research). It would also help stakeholders understand why you think this is a good idea for CA if it is an idea from somewhere else. </a:t>
            </a:r>
            <a:endParaRPr lang="en-US" dirty="0"/>
          </a:p>
        </p:txBody>
      </p:sp>
      <p:sp>
        <p:nvSpPr>
          <p:cNvPr id="4" name="Slide Number Placeholder 3"/>
          <p:cNvSpPr>
            <a:spLocks noGrp="1"/>
          </p:cNvSpPr>
          <p:nvPr>
            <p:ph type="sldNum" sz="quarter" idx="10"/>
          </p:nvPr>
        </p:nvSpPr>
        <p:spPr/>
        <p:txBody>
          <a:bodyPr/>
          <a:lstStyle/>
          <a:p>
            <a:fld id="{3F79873F-C8EC-4CC2-9B7E-5F1C89A3229B}" type="slidenum">
              <a:rPr lang="en-US" smtClean="0"/>
              <a:t>6</a:t>
            </a:fld>
            <a:endParaRPr lang="en-US"/>
          </a:p>
        </p:txBody>
      </p:sp>
    </p:spTree>
    <p:extLst>
      <p:ext uri="{BB962C8B-B14F-4D97-AF65-F5344CB8AC3E}">
        <p14:creationId xmlns:p14="http://schemas.microsoft.com/office/powerpoint/2010/main" val="3567760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information would be helpful to paint the full picture. If it</a:t>
            </a:r>
            <a:r>
              <a:rPr lang="en-US" baseline="0" dirty="0" smtClean="0"/>
              <a:t> doesn’t make sense in an appendix, that’s fine.</a:t>
            </a:r>
            <a:endParaRPr lang="en-US" dirty="0"/>
          </a:p>
        </p:txBody>
      </p:sp>
      <p:sp>
        <p:nvSpPr>
          <p:cNvPr id="4" name="Slide Number Placeholder 3"/>
          <p:cNvSpPr>
            <a:spLocks noGrp="1"/>
          </p:cNvSpPr>
          <p:nvPr>
            <p:ph type="sldNum" sz="quarter" idx="10"/>
          </p:nvPr>
        </p:nvSpPr>
        <p:spPr/>
        <p:txBody>
          <a:bodyPr/>
          <a:lstStyle/>
          <a:p>
            <a:fld id="{3F79873F-C8EC-4CC2-9B7E-5F1C89A3229B}" type="slidenum">
              <a:rPr lang="en-US" smtClean="0"/>
              <a:t>7</a:t>
            </a:fld>
            <a:endParaRPr lang="en-US"/>
          </a:p>
        </p:txBody>
      </p:sp>
    </p:spTree>
    <p:extLst>
      <p:ext uri="{BB962C8B-B14F-4D97-AF65-F5344CB8AC3E}">
        <p14:creationId xmlns:p14="http://schemas.microsoft.com/office/powerpoint/2010/main" val="3567760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items are summarized from the 2/22 and 2/23 meetings</a:t>
            </a:r>
            <a:endParaRPr lang="en-US" dirty="0"/>
          </a:p>
        </p:txBody>
      </p:sp>
      <p:sp>
        <p:nvSpPr>
          <p:cNvPr id="4" name="Slide Number Placeholder 3"/>
          <p:cNvSpPr>
            <a:spLocks noGrp="1"/>
          </p:cNvSpPr>
          <p:nvPr>
            <p:ph type="sldNum" sz="quarter" idx="10"/>
          </p:nvPr>
        </p:nvSpPr>
        <p:spPr/>
        <p:txBody>
          <a:bodyPr/>
          <a:lstStyle/>
          <a:p>
            <a:fld id="{3F79873F-C8EC-4CC2-9B7E-5F1C89A3229B}" type="slidenum">
              <a:rPr lang="en-US" smtClean="0"/>
              <a:t>9</a:t>
            </a:fld>
            <a:endParaRPr lang="en-US"/>
          </a:p>
        </p:txBody>
      </p:sp>
    </p:spTree>
    <p:extLst>
      <p:ext uri="{BB962C8B-B14F-4D97-AF65-F5344CB8AC3E}">
        <p14:creationId xmlns:p14="http://schemas.microsoft.com/office/powerpoint/2010/main" val="1049615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items are summarized from the 2/22 and 2/23 meetings</a:t>
            </a:r>
            <a:endParaRPr lang="en-US" dirty="0"/>
          </a:p>
        </p:txBody>
      </p:sp>
      <p:sp>
        <p:nvSpPr>
          <p:cNvPr id="4" name="Slide Number Placeholder 3"/>
          <p:cNvSpPr>
            <a:spLocks noGrp="1"/>
          </p:cNvSpPr>
          <p:nvPr>
            <p:ph type="sldNum" sz="quarter" idx="10"/>
          </p:nvPr>
        </p:nvSpPr>
        <p:spPr/>
        <p:txBody>
          <a:bodyPr/>
          <a:lstStyle/>
          <a:p>
            <a:fld id="{3F79873F-C8EC-4CC2-9B7E-5F1C89A3229B}" type="slidenum">
              <a:rPr lang="en-US" smtClean="0"/>
              <a:t>10</a:t>
            </a:fld>
            <a:endParaRPr lang="en-US"/>
          </a:p>
        </p:txBody>
      </p:sp>
    </p:spTree>
    <p:extLst>
      <p:ext uri="{BB962C8B-B14F-4D97-AF65-F5344CB8AC3E}">
        <p14:creationId xmlns:p14="http://schemas.microsoft.com/office/powerpoint/2010/main" val="1049615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3C7371-55CA-49DE-800A-956170C52C50}" type="datetime1">
              <a:rPr lang="en-US" smtClean="0"/>
              <a:t>3/18/16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8F053-062E-48A7-8B71-8655E5981DE1}" type="slidenum">
              <a:rPr lang="en-US" smtClean="0"/>
              <a:t>‹#›</a:t>
            </a:fld>
            <a:endParaRPr lang="en-US"/>
          </a:p>
        </p:txBody>
      </p:sp>
    </p:spTree>
    <p:extLst>
      <p:ext uri="{BB962C8B-B14F-4D97-AF65-F5344CB8AC3E}">
        <p14:creationId xmlns:p14="http://schemas.microsoft.com/office/powerpoint/2010/main" val="400299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05D039-D1D4-466B-BD43-30C78DA2A9CD}" type="datetime1">
              <a:rPr lang="en-US" smtClean="0"/>
              <a:t>3/18/16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8F053-062E-48A7-8B71-8655E5981DE1}" type="slidenum">
              <a:rPr lang="en-US" smtClean="0"/>
              <a:t>‹#›</a:t>
            </a:fld>
            <a:endParaRPr lang="en-US"/>
          </a:p>
        </p:txBody>
      </p:sp>
    </p:spTree>
    <p:extLst>
      <p:ext uri="{BB962C8B-B14F-4D97-AF65-F5344CB8AC3E}">
        <p14:creationId xmlns:p14="http://schemas.microsoft.com/office/powerpoint/2010/main" val="1249126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627DE-EE81-450B-B34E-2D849C81CE2B}" type="datetime1">
              <a:rPr lang="en-US" smtClean="0"/>
              <a:t>3/18/16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8F053-062E-48A7-8B71-8655E5981DE1}" type="slidenum">
              <a:rPr lang="en-US" smtClean="0"/>
              <a:t>‹#›</a:t>
            </a:fld>
            <a:endParaRPr lang="en-US"/>
          </a:p>
        </p:txBody>
      </p:sp>
    </p:spTree>
    <p:extLst>
      <p:ext uri="{BB962C8B-B14F-4D97-AF65-F5344CB8AC3E}">
        <p14:creationId xmlns:p14="http://schemas.microsoft.com/office/powerpoint/2010/main" val="1943506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87A6DC-87EC-4FBC-8764-C87BB04E8DA5}" type="datetime1">
              <a:rPr lang="en-US" smtClean="0"/>
              <a:t>3/18/16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8F053-062E-48A7-8B71-8655E5981DE1}" type="slidenum">
              <a:rPr lang="en-US" smtClean="0"/>
              <a:t>‹#›</a:t>
            </a:fld>
            <a:endParaRPr lang="en-US"/>
          </a:p>
        </p:txBody>
      </p:sp>
    </p:spTree>
    <p:extLst>
      <p:ext uri="{BB962C8B-B14F-4D97-AF65-F5344CB8AC3E}">
        <p14:creationId xmlns:p14="http://schemas.microsoft.com/office/powerpoint/2010/main" val="2769919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087A0D-DB13-4732-AE7B-2CBDE9EECD61}" type="datetime1">
              <a:rPr lang="en-US" smtClean="0"/>
              <a:t>3/18/16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8F053-062E-48A7-8B71-8655E5981DE1}" type="slidenum">
              <a:rPr lang="en-US" smtClean="0"/>
              <a:t>‹#›</a:t>
            </a:fld>
            <a:endParaRPr lang="en-US"/>
          </a:p>
        </p:txBody>
      </p:sp>
    </p:spTree>
    <p:extLst>
      <p:ext uri="{BB962C8B-B14F-4D97-AF65-F5344CB8AC3E}">
        <p14:creationId xmlns:p14="http://schemas.microsoft.com/office/powerpoint/2010/main" val="2404220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1F563C-FE37-4BA3-B679-5F8387ACE119}" type="datetime1">
              <a:rPr lang="en-US" smtClean="0"/>
              <a:t>3/18/16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8F053-062E-48A7-8B71-8655E5981DE1}" type="slidenum">
              <a:rPr lang="en-US" smtClean="0"/>
              <a:t>‹#›</a:t>
            </a:fld>
            <a:endParaRPr lang="en-US"/>
          </a:p>
        </p:txBody>
      </p:sp>
    </p:spTree>
    <p:extLst>
      <p:ext uri="{BB962C8B-B14F-4D97-AF65-F5344CB8AC3E}">
        <p14:creationId xmlns:p14="http://schemas.microsoft.com/office/powerpoint/2010/main" val="1755070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49C3AF-23B6-485A-8201-7BC1F6BB9946}" type="datetime1">
              <a:rPr lang="en-US" smtClean="0"/>
              <a:t>3/18/16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38F053-062E-48A7-8B71-8655E5981DE1}" type="slidenum">
              <a:rPr lang="en-US" smtClean="0"/>
              <a:t>‹#›</a:t>
            </a:fld>
            <a:endParaRPr lang="en-US"/>
          </a:p>
        </p:txBody>
      </p:sp>
    </p:spTree>
    <p:extLst>
      <p:ext uri="{BB962C8B-B14F-4D97-AF65-F5344CB8AC3E}">
        <p14:creationId xmlns:p14="http://schemas.microsoft.com/office/powerpoint/2010/main" val="3347807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D628F6-8F16-47D0-92B1-94840E264726}" type="datetime1">
              <a:rPr lang="en-US" smtClean="0"/>
              <a:t>3/18/16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38F053-062E-48A7-8B71-8655E5981DE1}" type="slidenum">
              <a:rPr lang="en-US" smtClean="0"/>
              <a:t>‹#›</a:t>
            </a:fld>
            <a:endParaRPr lang="en-US"/>
          </a:p>
        </p:txBody>
      </p:sp>
    </p:spTree>
    <p:extLst>
      <p:ext uri="{BB962C8B-B14F-4D97-AF65-F5344CB8AC3E}">
        <p14:creationId xmlns:p14="http://schemas.microsoft.com/office/powerpoint/2010/main" val="2267950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6A8CCB-EAE1-435C-8EC0-5E08208ABD4D}" type="datetime1">
              <a:rPr lang="en-US" smtClean="0"/>
              <a:t>3/18/16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38F053-062E-48A7-8B71-8655E5981DE1}" type="slidenum">
              <a:rPr lang="en-US" smtClean="0"/>
              <a:t>‹#›</a:t>
            </a:fld>
            <a:endParaRPr lang="en-US"/>
          </a:p>
        </p:txBody>
      </p:sp>
    </p:spTree>
    <p:extLst>
      <p:ext uri="{BB962C8B-B14F-4D97-AF65-F5344CB8AC3E}">
        <p14:creationId xmlns:p14="http://schemas.microsoft.com/office/powerpoint/2010/main" val="3429172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582CA-0BDC-4655-A6F9-6F567282DFF5}" type="datetime1">
              <a:rPr lang="en-US" smtClean="0"/>
              <a:t>3/18/16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8F053-062E-48A7-8B71-8655E5981DE1}" type="slidenum">
              <a:rPr lang="en-US" smtClean="0"/>
              <a:t>‹#›</a:t>
            </a:fld>
            <a:endParaRPr lang="en-US"/>
          </a:p>
        </p:txBody>
      </p:sp>
    </p:spTree>
    <p:extLst>
      <p:ext uri="{BB962C8B-B14F-4D97-AF65-F5344CB8AC3E}">
        <p14:creationId xmlns:p14="http://schemas.microsoft.com/office/powerpoint/2010/main" val="3291521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AD611B-E196-47CA-92E3-EA1368996913}" type="datetime1">
              <a:rPr lang="en-US" smtClean="0"/>
              <a:t>3/18/16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8F053-062E-48A7-8B71-8655E5981DE1}" type="slidenum">
              <a:rPr lang="en-US" smtClean="0"/>
              <a:t>‹#›</a:t>
            </a:fld>
            <a:endParaRPr lang="en-US"/>
          </a:p>
        </p:txBody>
      </p:sp>
    </p:spTree>
    <p:extLst>
      <p:ext uri="{BB962C8B-B14F-4D97-AF65-F5344CB8AC3E}">
        <p14:creationId xmlns:p14="http://schemas.microsoft.com/office/powerpoint/2010/main" val="13518089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408152-C11C-4DC7-8962-491818CC0AA4}" type="datetime1">
              <a:rPr lang="en-US" smtClean="0"/>
              <a:t>3/18/16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38F053-062E-48A7-8B71-8655E5981DE1}" type="slidenum">
              <a:rPr lang="en-US" smtClean="0"/>
              <a:t>‹#›</a:t>
            </a:fld>
            <a:endParaRPr lang="en-US"/>
          </a:p>
        </p:txBody>
      </p:sp>
    </p:spTree>
    <p:extLst>
      <p:ext uri="{BB962C8B-B14F-4D97-AF65-F5344CB8AC3E}">
        <p14:creationId xmlns:p14="http://schemas.microsoft.com/office/powerpoint/2010/main" val="4007642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Template for the next SC meeting</a:t>
            </a:r>
            <a:endParaRPr lang="en-US" dirty="0"/>
          </a:p>
        </p:txBody>
      </p:sp>
      <p:sp>
        <p:nvSpPr>
          <p:cNvPr id="3" name="Subtitle 2"/>
          <p:cNvSpPr>
            <a:spLocks noGrp="1"/>
          </p:cNvSpPr>
          <p:nvPr>
            <p:ph type="subTitle" idx="1"/>
          </p:nvPr>
        </p:nvSpPr>
        <p:spPr/>
        <p:txBody>
          <a:bodyPr/>
          <a:lstStyle/>
          <a:p>
            <a:r>
              <a:rPr lang="en-US" smtClean="0"/>
              <a:t>DRAFT v.2</a:t>
            </a:r>
            <a:endParaRPr lang="en-US" dirty="0"/>
          </a:p>
        </p:txBody>
      </p:sp>
      <p:sp>
        <p:nvSpPr>
          <p:cNvPr id="4" name="Slide Number Placeholder 3"/>
          <p:cNvSpPr>
            <a:spLocks noGrp="1"/>
          </p:cNvSpPr>
          <p:nvPr>
            <p:ph type="sldNum" sz="quarter" idx="12"/>
          </p:nvPr>
        </p:nvSpPr>
        <p:spPr/>
        <p:txBody>
          <a:bodyPr/>
          <a:lstStyle/>
          <a:p>
            <a:fld id="{B538F053-062E-48A7-8B71-8655E5981DE1}" type="slidenum">
              <a:rPr lang="en-US" smtClean="0"/>
              <a:t>1</a:t>
            </a:fld>
            <a:endParaRPr lang="en-US" dirty="0"/>
          </a:p>
        </p:txBody>
      </p:sp>
    </p:spTree>
    <p:extLst>
      <p:ext uri="{BB962C8B-B14F-4D97-AF65-F5344CB8AC3E}">
        <p14:creationId xmlns:p14="http://schemas.microsoft.com/office/powerpoint/2010/main" val="2878308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Things to think about for Stage 3 </a:t>
            </a:r>
            <a:r>
              <a:rPr lang="en-US" dirty="0"/>
              <a:t>or possibly stage </a:t>
            </a:r>
            <a:r>
              <a:rPr lang="en-US" dirty="0" smtClean="0"/>
              <a:t>3 Cont.</a:t>
            </a:r>
            <a:endParaRPr lang="en-US" dirty="0"/>
          </a:p>
        </p:txBody>
      </p:sp>
      <p:sp>
        <p:nvSpPr>
          <p:cNvPr id="3" name="Content Placeholder 2"/>
          <p:cNvSpPr>
            <a:spLocks noGrp="1"/>
          </p:cNvSpPr>
          <p:nvPr>
            <p:ph idx="1"/>
          </p:nvPr>
        </p:nvSpPr>
        <p:spPr>
          <a:xfrm>
            <a:off x="0" y="1524000"/>
            <a:ext cx="9144000" cy="5562600"/>
          </a:xfrm>
        </p:spPr>
        <p:txBody>
          <a:bodyPr>
            <a:normAutofit fontScale="92500" lnSpcReduction="20000"/>
          </a:bodyPr>
          <a:lstStyle/>
          <a:p>
            <a:pPr lvl="0"/>
            <a:r>
              <a:rPr lang="en-US" dirty="0" smtClean="0"/>
              <a:t>Another </a:t>
            </a:r>
            <a:r>
              <a:rPr lang="en-US" dirty="0"/>
              <a:t>request was made for information in Business Plans (e.g. data regarding service territory, percentage of budget, expected potential savings) that would be helpful to implementers in bidding on programs</a:t>
            </a:r>
          </a:p>
          <a:p>
            <a:pPr lvl="0"/>
            <a:r>
              <a:rPr lang="en-US" dirty="0" smtClean="0"/>
              <a:t>Discussion </a:t>
            </a:r>
            <a:r>
              <a:rPr lang="en-US" dirty="0"/>
              <a:t>about how to build consensus about data gaps, e.g., what is a commercial building? And key definitions, especially what is “routine maintenance”? Data from market assessments and experience in the field may be helpful in answering these questions but there are gaps. Conversations with implementers and those in the market will provide valuable information. Is there a way to get data and document current business practices so that we can build a record of what “maintenance” is in California? </a:t>
            </a:r>
          </a:p>
        </p:txBody>
      </p:sp>
      <p:sp>
        <p:nvSpPr>
          <p:cNvPr id="4" name="Slide Number Placeholder 3"/>
          <p:cNvSpPr>
            <a:spLocks noGrp="1"/>
          </p:cNvSpPr>
          <p:nvPr>
            <p:ph type="sldNum" sz="quarter" idx="12"/>
          </p:nvPr>
        </p:nvSpPr>
        <p:spPr/>
        <p:txBody>
          <a:bodyPr/>
          <a:lstStyle/>
          <a:p>
            <a:fld id="{B538F053-062E-48A7-8B71-8655E5981DE1}" type="slidenum">
              <a:rPr lang="en-US" smtClean="0"/>
              <a:t>10</a:t>
            </a:fld>
            <a:endParaRPr lang="en-US"/>
          </a:p>
        </p:txBody>
      </p:sp>
    </p:spTree>
    <p:extLst>
      <p:ext uri="{BB962C8B-B14F-4D97-AF65-F5344CB8AC3E}">
        <p14:creationId xmlns:p14="http://schemas.microsoft.com/office/powerpoint/2010/main" val="2070437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44"/>
            <a:ext cx="9144000" cy="1605643"/>
          </a:xfrm>
        </p:spPr>
        <p:txBody>
          <a:bodyPr>
            <a:noAutofit/>
          </a:bodyPr>
          <a:lstStyle/>
          <a:p>
            <a:r>
              <a:rPr lang="en-US" sz="3000" dirty="0" smtClean="0"/>
              <a:t>What is the customer profile of the whole sector? </a:t>
            </a:r>
            <a:br>
              <a:rPr lang="en-US" sz="3000" dirty="0" smtClean="0"/>
            </a:br>
            <a:r>
              <a:rPr lang="en-US" sz="3000" dirty="0" smtClean="0"/>
              <a:t>[who are we dealing with and what have they been doing in the past? Setting the stage]</a:t>
            </a:r>
            <a:endParaRPr lang="en-US" sz="3000" dirty="0"/>
          </a:p>
        </p:txBody>
      </p:sp>
      <p:sp>
        <p:nvSpPr>
          <p:cNvPr id="3" name="Content Placeholder 2"/>
          <p:cNvSpPr>
            <a:spLocks noGrp="1"/>
          </p:cNvSpPr>
          <p:nvPr>
            <p:ph idx="1"/>
          </p:nvPr>
        </p:nvSpPr>
        <p:spPr>
          <a:xfrm>
            <a:off x="152400" y="1752600"/>
            <a:ext cx="8915400" cy="5791200"/>
          </a:xfrm>
        </p:spPr>
        <p:txBody>
          <a:bodyPr>
            <a:normAutofit/>
          </a:bodyPr>
          <a:lstStyle/>
          <a:p>
            <a:r>
              <a:rPr lang="en-US" dirty="0" smtClean="0"/>
              <a:t>Graph 1: sector all - % of portfolio savings and expenditures, etc.</a:t>
            </a:r>
          </a:p>
          <a:p>
            <a:r>
              <a:rPr lang="en-US" dirty="0" smtClean="0"/>
              <a:t>Graph 2: bar graph (s) to describe % of sector with profile breakdowns </a:t>
            </a:r>
          </a:p>
          <a:p>
            <a:r>
              <a:rPr lang="en-US" dirty="0"/>
              <a:t>Graph 3: % that have </a:t>
            </a:r>
            <a:r>
              <a:rPr lang="en-US" dirty="0" smtClean="0"/>
              <a:t>participated</a:t>
            </a:r>
          </a:p>
          <a:p>
            <a:r>
              <a:rPr lang="en-US" dirty="0"/>
              <a:t>Graph 4: If possible/useful, provide the most interesting mix/match data that are informing the PA plans</a:t>
            </a:r>
          </a:p>
          <a:p>
            <a:r>
              <a:rPr lang="en-US" dirty="0" smtClean="0"/>
              <a:t>(see notes for examples of breakdown)</a:t>
            </a:r>
          </a:p>
        </p:txBody>
      </p:sp>
      <p:sp>
        <p:nvSpPr>
          <p:cNvPr id="4" name="Slide Number Placeholder 3"/>
          <p:cNvSpPr>
            <a:spLocks noGrp="1"/>
          </p:cNvSpPr>
          <p:nvPr>
            <p:ph type="sldNum" sz="quarter" idx="12"/>
          </p:nvPr>
        </p:nvSpPr>
        <p:spPr/>
        <p:txBody>
          <a:bodyPr/>
          <a:lstStyle/>
          <a:p>
            <a:fld id="{B538F053-062E-48A7-8B71-8655E5981DE1}" type="slidenum">
              <a:rPr lang="en-US" smtClean="0"/>
              <a:t>2</a:t>
            </a:fld>
            <a:endParaRPr lang="en-US" dirty="0"/>
          </a:p>
        </p:txBody>
      </p:sp>
    </p:spTree>
    <p:extLst>
      <p:ext uri="{BB962C8B-B14F-4D97-AF65-F5344CB8AC3E}">
        <p14:creationId xmlns:p14="http://schemas.microsoft.com/office/powerpoint/2010/main" val="2775089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p:spPr>
        <p:txBody>
          <a:bodyPr>
            <a:noAutofit/>
          </a:bodyPr>
          <a:lstStyle/>
          <a:p>
            <a:r>
              <a:rPr lang="en-US" sz="3000" dirty="0" smtClean="0"/>
              <a:t>Topic 1: Problem Statement [after doing data analytics, this is what you observed as the overarching problem for that particular customer segment/</a:t>
            </a:r>
            <a:r>
              <a:rPr lang="en-US" sz="3000" dirty="0" err="1" smtClean="0"/>
              <a:t>subsegment</a:t>
            </a:r>
            <a:r>
              <a:rPr lang="en-US" sz="3000" dirty="0" smtClean="0"/>
              <a:t>]</a:t>
            </a:r>
            <a:endParaRPr lang="en-US" sz="3000"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b="1" dirty="0" smtClean="0"/>
              <a:t>[insert observation with cite to PA data/RASS/RSS/CEUS/ </a:t>
            </a:r>
            <a:r>
              <a:rPr lang="en-US" b="1" dirty="0"/>
              <a:t>impact </a:t>
            </a:r>
            <a:r>
              <a:rPr lang="en-US" b="1" dirty="0" err="1" smtClean="0"/>
              <a:t>evals</a:t>
            </a:r>
            <a:r>
              <a:rPr lang="en-US" b="1" dirty="0" smtClean="0"/>
              <a:t>, </a:t>
            </a:r>
            <a:r>
              <a:rPr lang="en-US" b="1" dirty="0"/>
              <a:t>market </a:t>
            </a:r>
            <a:r>
              <a:rPr lang="en-US" b="1" dirty="0" smtClean="0"/>
              <a:t>assessments, process studies, other evaluations or data sources, etc.]</a:t>
            </a:r>
            <a:r>
              <a:rPr lang="en-US" dirty="0" smtClean="0"/>
              <a:t> </a:t>
            </a:r>
          </a:p>
          <a:p>
            <a:pPr lvl="1"/>
            <a:r>
              <a:rPr lang="en-US" dirty="0" smtClean="0"/>
              <a:t>Observation 1 :There is a low participation rate in X</a:t>
            </a:r>
          </a:p>
          <a:p>
            <a:pPr lvl="1"/>
            <a:r>
              <a:rPr lang="en-US" dirty="0" smtClean="0"/>
              <a:t>Graph 1: Data to support observation 1</a:t>
            </a:r>
          </a:p>
          <a:p>
            <a:pPr lvl="1"/>
            <a:r>
              <a:rPr lang="en-US" dirty="0" smtClean="0"/>
              <a:t>Observation 2: Buildings are old</a:t>
            </a:r>
          </a:p>
          <a:p>
            <a:pPr lvl="1"/>
            <a:r>
              <a:rPr lang="en-US" dirty="0" smtClean="0"/>
              <a:t>Graph 2: Data to support observation 2 </a:t>
            </a:r>
            <a:endParaRPr lang="en-US" dirty="0"/>
          </a:p>
          <a:p>
            <a:pPr lvl="1"/>
            <a:r>
              <a:rPr lang="en-US" dirty="0" smtClean="0"/>
              <a:t>Observation 3: Different climate zones have different needs</a:t>
            </a:r>
          </a:p>
          <a:p>
            <a:pPr lvl="1"/>
            <a:r>
              <a:rPr lang="en-US" dirty="0" smtClean="0"/>
              <a:t>Graph 3: Data to support observation 3</a:t>
            </a:r>
          </a:p>
          <a:p>
            <a:pPr lvl="1"/>
            <a:r>
              <a:rPr lang="en-US" dirty="0" smtClean="0"/>
              <a:t>Etc. </a:t>
            </a:r>
          </a:p>
        </p:txBody>
      </p:sp>
      <p:sp>
        <p:nvSpPr>
          <p:cNvPr id="4" name="Slide Number Placeholder 3"/>
          <p:cNvSpPr>
            <a:spLocks noGrp="1"/>
          </p:cNvSpPr>
          <p:nvPr>
            <p:ph type="sldNum" sz="quarter" idx="12"/>
          </p:nvPr>
        </p:nvSpPr>
        <p:spPr/>
        <p:txBody>
          <a:bodyPr/>
          <a:lstStyle/>
          <a:p>
            <a:fld id="{B538F053-062E-48A7-8B71-8655E5981DE1}" type="slidenum">
              <a:rPr lang="en-US" smtClean="0"/>
              <a:t>3</a:t>
            </a:fld>
            <a:endParaRPr lang="en-US" dirty="0"/>
          </a:p>
        </p:txBody>
      </p:sp>
    </p:spTree>
    <p:extLst>
      <p:ext uri="{BB962C8B-B14F-4D97-AF65-F5344CB8AC3E}">
        <p14:creationId xmlns:p14="http://schemas.microsoft.com/office/powerpoint/2010/main" val="1357915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a:t>Topic 1: Possible </a:t>
            </a:r>
            <a:r>
              <a:rPr lang="en-US" dirty="0" smtClean="0"/>
              <a:t>Solutions </a:t>
            </a:r>
            <a:r>
              <a:rPr lang="en-US" dirty="0"/>
              <a:t>for Discussion and Metrics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3291132"/>
              </p:ext>
            </p:extLst>
          </p:nvPr>
        </p:nvGraphicFramePr>
        <p:xfrm>
          <a:off x="457200" y="1066800"/>
          <a:ext cx="8229600" cy="5334000"/>
        </p:xfrm>
        <a:graphic>
          <a:graphicData uri="http://schemas.openxmlformats.org/drawingml/2006/table">
            <a:tbl>
              <a:tblPr firstRow="1" bandRow="1">
                <a:tableStyleId>{5C22544A-7EE6-4342-B048-85BDC9FD1C3A}</a:tableStyleId>
              </a:tblPr>
              <a:tblGrid>
                <a:gridCol w="3657600"/>
                <a:gridCol w="4572000"/>
              </a:tblGrid>
              <a:tr h="958921">
                <a:tc>
                  <a:txBody>
                    <a:bodyPr/>
                    <a:lstStyle/>
                    <a:p>
                      <a:pPr algn="ctr"/>
                      <a:r>
                        <a:rPr lang="en-US" sz="3500" dirty="0" smtClean="0"/>
                        <a:t>Strategies</a:t>
                      </a:r>
                      <a:endParaRPr lang="en-US" sz="3500" dirty="0"/>
                    </a:p>
                  </a:txBody>
                  <a:tcPr/>
                </a:tc>
                <a:tc>
                  <a:txBody>
                    <a:bodyPr/>
                    <a:lstStyle/>
                    <a:p>
                      <a:pPr algn="ctr"/>
                      <a:r>
                        <a:rPr lang="en-US" sz="3500" dirty="0" smtClean="0"/>
                        <a:t>Metrics</a:t>
                      </a:r>
                      <a:endParaRPr lang="en-US" sz="3500" dirty="0"/>
                    </a:p>
                  </a:txBody>
                  <a:tcPr/>
                </a:tc>
              </a:tr>
              <a:tr h="1738045">
                <a:tc>
                  <a:txBody>
                    <a:bodyPr/>
                    <a:lstStyle/>
                    <a:p>
                      <a:r>
                        <a:rPr lang="en-US" sz="2000" dirty="0" smtClean="0"/>
                        <a:t>Work with new touchpoints  (N)</a:t>
                      </a:r>
                    </a:p>
                    <a:p>
                      <a:r>
                        <a:rPr lang="en-US" sz="2000" dirty="0" smtClean="0"/>
                        <a:t>[note</a:t>
                      </a:r>
                      <a:r>
                        <a:rPr lang="en-US" sz="2000" baseline="0" dirty="0" smtClean="0"/>
                        <a:t> if this replaces something else]</a:t>
                      </a:r>
                      <a:endParaRPr lang="en-US" sz="20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t>Year 1, THIS happens ,</a:t>
                      </a:r>
                      <a:r>
                        <a:rPr lang="en-US" sz="2000" baseline="0" dirty="0" smtClean="0"/>
                        <a:t> </a:t>
                      </a:r>
                      <a:r>
                        <a:rPr lang="en-US" sz="2000" dirty="0" smtClean="0"/>
                        <a:t>in Year 2, THAT happens </a:t>
                      </a:r>
                    </a:p>
                  </a:txBody>
                  <a:tcPr/>
                </a:tc>
              </a:tr>
              <a:tr h="1318517">
                <a:tc>
                  <a:txBody>
                    <a:bodyPr/>
                    <a:lstStyle/>
                    <a:p>
                      <a:r>
                        <a:rPr lang="en-US" sz="2000" dirty="0" smtClean="0"/>
                        <a:t>Expand xyz (C)</a:t>
                      </a:r>
                      <a:endParaRPr lang="en-US" sz="2000" dirty="0"/>
                    </a:p>
                  </a:txBody>
                  <a:tcPr/>
                </a:tc>
                <a:tc>
                  <a:txBody>
                    <a:bodyPr/>
                    <a:lstStyle/>
                    <a:p>
                      <a:r>
                        <a:rPr lang="en-US" sz="2000" dirty="0" err="1" smtClean="0"/>
                        <a:t>e.g</a:t>
                      </a:r>
                      <a:r>
                        <a:rPr lang="en-US" sz="2000" dirty="0" smtClean="0"/>
                        <a:t>….</a:t>
                      </a:r>
                      <a:endParaRPr lang="en-US" sz="2000" dirty="0"/>
                    </a:p>
                  </a:txBody>
                  <a:tcPr/>
                </a:tc>
              </a:tr>
              <a:tr h="1318517">
                <a:tc>
                  <a:txBody>
                    <a:bodyPr/>
                    <a:lstStyle/>
                    <a:p>
                      <a:r>
                        <a:rPr lang="en-US" sz="2000" dirty="0" smtClean="0"/>
                        <a:t>Build relationships with industry (N and C)</a:t>
                      </a:r>
                      <a:endParaRPr lang="en-US" sz="2000" dirty="0"/>
                    </a:p>
                  </a:txBody>
                  <a:tcPr/>
                </a:tc>
                <a:tc>
                  <a:txBody>
                    <a:bodyPr/>
                    <a:lstStyle/>
                    <a:p>
                      <a:r>
                        <a:rPr lang="en-US" sz="2000" dirty="0" err="1" smtClean="0"/>
                        <a:t>e.g</a:t>
                      </a:r>
                      <a:r>
                        <a:rPr lang="en-US" sz="2000" dirty="0" smtClean="0"/>
                        <a:t>….</a:t>
                      </a:r>
                      <a:endParaRPr lang="en-US" sz="2000" dirty="0"/>
                    </a:p>
                  </a:txBody>
                  <a:tcPr/>
                </a:tc>
              </a:tr>
            </a:tbl>
          </a:graphicData>
        </a:graphic>
      </p:graphicFrame>
      <p:sp>
        <p:nvSpPr>
          <p:cNvPr id="3" name="Slide Number Placeholder 2"/>
          <p:cNvSpPr>
            <a:spLocks noGrp="1"/>
          </p:cNvSpPr>
          <p:nvPr>
            <p:ph type="sldNum" sz="quarter" idx="12"/>
          </p:nvPr>
        </p:nvSpPr>
        <p:spPr/>
        <p:txBody>
          <a:bodyPr/>
          <a:lstStyle/>
          <a:p>
            <a:fld id="{B538F053-062E-48A7-8B71-8655E5981DE1}" type="slidenum">
              <a:rPr lang="en-US" smtClean="0"/>
              <a:t>4</a:t>
            </a:fld>
            <a:endParaRPr lang="en-US"/>
          </a:p>
        </p:txBody>
      </p:sp>
    </p:spTree>
    <p:extLst>
      <p:ext uri="{BB962C8B-B14F-4D97-AF65-F5344CB8AC3E}">
        <p14:creationId xmlns:p14="http://schemas.microsoft.com/office/powerpoint/2010/main" val="1700502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Topic 1: Key Industry and </a:t>
            </a:r>
            <a:r>
              <a:rPr lang="en-US" smtClean="0"/>
              <a:t>Other Partners</a:t>
            </a:r>
            <a:endParaRPr lang="en-US" dirty="0"/>
          </a:p>
        </p:txBody>
      </p:sp>
      <p:sp>
        <p:nvSpPr>
          <p:cNvPr id="3" name="Content Placeholder 2"/>
          <p:cNvSpPr>
            <a:spLocks noGrp="1"/>
          </p:cNvSpPr>
          <p:nvPr>
            <p:ph idx="1"/>
          </p:nvPr>
        </p:nvSpPr>
        <p:spPr>
          <a:xfrm>
            <a:off x="152400" y="1600200"/>
            <a:ext cx="8686800" cy="4876800"/>
          </a:xfrm>
        </p:spPr>
        <p:txBody>
          <a:bodyPr>
            <a:normAutofit/>
          </a:bodyPr>
          <a:lstStyle/>
          <a:p>
            <a:r>
              <a:rPr lang="en-US" b="1" dirty="0" smtClean="0"/>
              <a:t>[who is involved?]</a:t>
            </a:r>
          </a:p>
          <a:p>
            <a:r>
              <a:rPr lang="en-US" b="1" dirty="0"/>
              <a:t>[who </a:t>
            </a:r>
            <a:r>
              <a:rPr lang="en-US" b="1" dirty="0" smtClean="0"/>
              <a:t>will do what part?]</a:t>
            </a:r>
          </a:p>
          <a:p>
            <a:r>
              <a:rPr lang="en-US" b="1" dirty="0" smtClean="0"/>
              <a:t>[note re: bidding timing]</a:t>
            </a:r>
          </a:p>
          <a:p>
            <a:pPr lvl="1"/>
            <a:r>
              <a:rPr lang="en-US" dirty="0" smtClean="0"/>
              <a:t>Presume BPs will need to be approved prior to putting out for bid, so hard to say now what/when</a:t>
            </a:r>
          </a:p>
          <a:p>
            <a:pPr marL="457200" lvl="1"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B538F053-062E-48A7-8B71-8655E5981DE1}" type="slidenum">
              <a:rPr lang="en-US" smtClean="0"/>
              <a:t>5</a:t>
            </a:fld>
            <a:endParaRPr lang="en-US"/>
          </a:p>
        </p:txBody>
      </p:sp>
    </p:spTree>
    <p:extLst>
      <p:ext uri="{BB962C8B-B14F-4D97-AF65-F5344CB8AC3E}">
        <p14:creationId xmlns:p14="http://schemas.microsoft.com/office/powerpoint/2010/main" val="2906815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r>
              <a:rPr lang="en-US" b="1" dirty="0" smtClean="0"/>
              <a:t>[additional sources of ideas beyond what was indicated on slide 3]</a:t>
            </a:r>
          </a:p>
          <a:p>
            <a:pPr lvl="1"/>
            <a:r>
              <a:rPr lang="en-US" dirty="0" smtClean="0"/>
              <a:t>Industry discussions</a:t>
            </a:r>
          </a:p>
          <a:p>
            <a:pPr lvl="1"/>
            <a:r>
              <a:rPr lang="en-US" dirty="0" smtClean="0"/>
              <a:t>ACEEE next reports on new solutions</a:t>
            </a:r>
          </a:p>
          <a:p>
            <a:pPr lvl="1"/>
            <a:r>
              <a:rPr lang="en-US" dirty="0" err="1" smtClean="0"/>
              <a:t>Bestpractices</a:t>
            </a:r>
            <a:r>
              <a:rPr lang="en-US" dirty="0" smtClean="0"/>
              <a:t> webpage</a:t>
            </a:r>
          </a:p>
          <a:p>
            <a:pPr lvl="1"/>
            <a:r>
              <a:rPr lang="en-US" dirty="0" smtClean="0"/>
              <a:t>Consortium for energy efficiency</a:t>
            </a:r>
          </a:p>
          <a:p>
            <a:pPr lvl="1"/>
            <a:r>
              <a:rPr lang="en-US" dirty="0" smtClean="0"/>
              <a:t>Etc.</a:t>
            </a:r>
          </a:p>
          <a:p>
            <a:endParaRPr lang="en-US" dirty="0"/>
          </a:p>
        </p:txBody>
      </p:sp>
      <p:sp>
        <p:nvSpPr>
          <p:cNvPr id="4" name="Slide Number Placeholder 3"/>
          <p:cNvSpPr>
            <a:spLocks noGrp="1"/>
          </p:cNvSpPr>
          <p:nvPr>
            <p:ph type="sldNum" sz="quarter" idx="12"/>
          </p:nvPr>
        </p:nvSpPr>
        <p:spPr/>
        <p:txBody>
          <a:bodyPr/>
          <a:lstStyle/>
          <a:p>
            <a:fld id="{B538F053-062E-48A7-8B71-8655E5981DE1}" type="slidenum">
              <a:rPr lang="en-US" smtClean="0"/>
              <a:t>6</a:t>
            </a:fld>
            <a:endParaRPr lang="en-US"/>
          </a:p>
        </p:txBody>
      </p:sp>
    </p:spTree>
    <p:extLst>
      <p:ext uri="{BB962C8B-B14F-4D97-AF65-F5344CB8AC3E}">
        <p14:creationId xmlns:p14="http://schemas.microsoft.com/office/powerpoint/2010/main" val="1831725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[proposed cancellation of programs and replacement, if needed]</a:t>
            </a:r>
          </a:p>
          <a:p>
            <a:pPr lvl="1"/>
            <a:r>
              <a:rPr lang="en-US" dirty="0" smtClean="0"/>
              <a:t>Here (or if you prefer throughout the </a:t>
            </a:r>
            <a:r>
              <a:rPr lang="en-US" dirty="0" err="1" smtClean="0"/>
              <a:t>ppt</a:t>
            </a:r>
            <a:r>
              <a:rPr lang="en-US" dirty="0" smtClean="0"/>
              <a:t>) list those programs that are no longer proposed to continue and (a) why nothing is replacing it or (b) what it’s being replaced with and why. </a:t>
            </a:r>
          </a:p>
          <a:p>
            <a:pPr lvl="1"/>
            <a:r>
              <a:rPr lang="en-US" dirty="0" smtClean="0"/>
              <a:t>If there are themes about why certain programs are closing (e.g., </a:t>
            </a:r>
            <a:r>
              <a:rPr lang="en-US" dirty="0" err="1" smtClean="0"/>
              <a:t>RCx</a:t>
            </a:r>
            <a:r>
              <a:rPr lang="en-US" dirty="0" smtClean="0"/>
              <a:t> is not feasible under current rules) please make those clear as well as the policy issues could be taken up by the CC.</a:t>
            </a:r>
          </a:p>
          <a:p>
            <a:endParaRPr lang="en-US" dirty="0"/>
          </a:p>
        </p:txBody>
      </p:sp>
      <p:sp>
        <p:nvSpPr>
          <p:cNvPr id="4" name="Slide Number Placeholder 3"/>
          <p:cNvSpPr>
            <a:spLocks noGrp="1"/>
          </p:cNvSpPr>
          <p:nvPr>
            <p:ph type="sldNum" sz="quarter" idx="12"/>
          </p:nvPr>
        </p:nvSpPr>
        <p:spPr/>
        <p:txBody>
          <a:bodyPr/>
          <a:lstStyle/>
          <a:p>
            <a:fld id="{B538F053-062E-48A7-8B71-8655E5981DE1}" type="slidenum">
              <a:rPr lang="en-US" smtClean="0"/>
              <a:t>7</a:t>
            </a:fld>
            <a:endParaRPr lang="en-US"/>
          </a:p>
        </p:txBody>
      </p:sp>
    </p:spTree>
    <p:extLst>
      <p:ext uri="{BB962C8B-B14F-4D97-AF65-F5344CB8AC3E}">
        <p14:creationId xmlns:p14="http://schemas.microsoft.com/office/powerpoint/2010/main" val="642607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think about for Stage 2</a:t>
            </a:r>
            <a:endParaRPr lang="en-US" dirty="0"/>
          </a:p>
        </p:txBody>
      </p:sp>
      <p:sp>
        <p:nvSpPr>
          <p:cNvPr id="3" name="Content Placeholder 2"/>
          <p:cNvSpPr>
            <a:spLocks noGrp="1"/>
          </p:cNvSpPr>
          <p:nvPr>
            <p:ph idx="1"/>
          </p:nvPr>
        </p:nvSpPr>
        <p:spPr>
          <a:xfrm>
            <a:off x="228600" y="1447800"/>
            <a:ext cx="8763000" cy="4953000"/>
          </a:xfrm>
        </p:spPr>
        <p:txBody>
          <a:bodyPr>
            <a:normAutofit fontScale="92500" lnSpcReduction="10000"/>
          </a:bodyPr>
          <a:lstStyle/>
          <a:p>
            <a:r>
              <a:rPr lang="en-US" dirty="0" smtClean="0"/>
              <a:t>How best to present the cross-cutting overlap or overlap across sectors (e.g., schools and hospitals in commercial and public)</a:t>
            </a:r>
          </a:p>
          <a:p>
            <a:r>
              <a:rPr lang="en-US" dirty="0" smtClean="0"/>
              <a:t>How best to show the connection to EE strategic plan and AB 758 recommendations (e.g., a cross over bridge? Sub-bullets? Other?). Also consider 802, AB 793, other?</a:t>
            </a:r>
          </a:p>
          <a:p>
            <a:r>
              <a:rPr lang="en-US" dirty="0" smtClean="0"/>
              <a:t>How best to describe overlap and how that’s </a:t>
            </a:r>
            <a:r>
              <a:rPr lang="en-US" smtClean="0"/>
              <a:t>being addressed</a:t>
            </a:r>
            <a:endParaRPr lang="en-US" dirty="0" smtClean="0"/>
          </a:p>
          <a:p>
            <a:r>
              <a:rPr lang="en-US" dirty="0" smtClean="0"/>
              <a:t>Where does the plan for sharing data fit in (is it here in stage 2? or perhaps not until stage 3?)</a:t>
            </a:r>
          </a:p>
          <a:p>
            <a:endParaRPr lang="en-US" dirty="0" smtClean="0"/>
          </a:p>
        </p:txBody>
      </p:sp>
      <p:sp>
        <p:nvSpPr>
          <p:cNvPr id="4" name="Slide Number Placeholder 3"/>
          <p:cNvSpPr>
            <a:spLocks noGrp="1"/>
          </p:cNvSpPr>
          <p:nvPr>
            <p:ph type="sldNum" sz="quarter" idx="12"/>
          </p:nvPr>
        </p:nvSpPr>
        <p:spPr/>
        <p:txBody>
          <a:bodyPr/>
          <a:lstStyle/>
          <a:p>
            <a:fld id="{B538F053-062E-48A7-8B71-8655E5981DE1}" type="slidenum">
              <a:rPr lang="en-US" smtClean="0"/>
              <a:t>8</a:t>
            </a:fld>
            <a:endParaRPr lang="en-US"/>
          </a:p>
        </p:txBody>
      </p:sp>
    </p:spTree>
    <p:extLst>
      <p:ext uri="{BB962C8B-B14F-4D97-AF65-F5344CB8AC3E}">
        <p14:creationId xmlns:p14="http://schemas.microsoft.com/office/powerpoint/2010/main" val="2652685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Things to think about for Stage 2 or possibly stage 3</a:t>
            </a:r>
            <a:endParaRPr lang="en-US" dirty="0"/>
          </a:p>
        </p:txBody>
      </p:sp>
      <p:sp>
        <p:nvSpPr>
          <p:cNvPr id="3" name="Content Placeholder 2"/>
          <p:cNvSpPr>
            <a:spLocks noGrp="1"/>
          </p:cNvSpPr>
          <p:nvPr>
            <p:ph idx="1"/>
          </p:nvPr>
        </p:nvSpPr>
        <p:spPr>
          <a:xfrm>
            <a:off x="152400" y="1447800"/>
            <a:ext cx="8839200" cy="5410200"/>
          </a:xfrm>
        </p:spPr>
        <p:txBody>
          <a:bodyPr>
            <a:normAutofit fontScale="92500" lnSpcReduction="20000"/>
          </a:bodyPr>
          <a:lstStyle/>
          <a:p>
            <a:pPr lvl="0"/>
            <a:r>
              <a:rPr lang="en-US" dirty="0"/>
              <a:t>Include metrics like </a:t>
            </a:r>
            <a:r>
              <a:rPr lang="en-US" dirty="0" smtClean="0"/>
              <a:t>e.g., "</a:t>
            </a:r>
            <a:r>
              <a:rPr lang="en-US" dirty="0"/>
              <a:t>only 7,000 HH per year are in the program, but we believe the new strategy will get us to 15,000 in 2017 and up to about 40,000 per year by 2019.”  Or, “We’re only reaching 5% of the target customers now, but with this new strategy, we hope to reach 10% per year within a year of launch”</a:t>
            </a:r>
          </a:p>
          <a:p>
            <a:pPr lvl="0"/>
            <a:r>
              <a:rPr lang="en-US" dirty="0"/>
              <a:t>Can BPs include graphs showing trajectory of where PAs were 5-10 years ago, where they are today, and where they are expected to trend as a result of the proposed strategies (in terms of market and program impacts) as they relate to any substantive goal expressed.</a:t>
            </a:r>
          </a:p>
          <a:p>
            <a:pPr lvl="0"/>
            <a:r>
              <a:rPr lang="en-US" dirty="0"/>
              <a:t>Request to include percentage of stock that programs will affect</a:t>
            </a:r>
            <a:r>
              <a:rPr lang="en-US" dirty="0" smtClean="0"/>
              <a:t>.</a:t>
            </a:r>
            <a:endParaRPr lang="en-US" dirty="0"/>
          </a:p>
        </p:txBody>
      </p:sp>
      <p:sp>
        <p:nvSpPr>
          <p:cNvPr id="4" name="Slide Number Placeholder 3"/>
          <p:cNvSpPr>
            <a:spLocks noGrp="1"/>
          </p:cNvSpPr>
          <p:nvPr>
            <p:ph type="sldNum" sz="quarter" idx="12"/>
          </p:nvPr>
        </p:nvSpPr>
        <p:spPr/>
        <p:txBody>
          <a:bodyPr/>
          <a:lstStyle/>
          <a:p>
            <a:fld id="{B538F053-062E-48A7-8B71-8655E5981DE1}" type="slidenum">
              <a:rPr lang="en-US" smtClean="0"/>
              <a:t>9</a:t>
            </a:fld>
            <a:endParaRPr lang="en-US"/>
          </a:p>
        </p:txBody>
      </p:sp>
    </p:spTree>
    <p:extLst>
      <p:ext uri="{BB962C8B-B14F-4D97-AF65-F5344CB8AC3E}">
        <p14:creationId xmlns:p14="http://schemas.microsoft.com/office/powerpoint/2010/main" val="2263628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TotalTime>
  <Words>1121</Words>
  <Application>Microsoft Macintosh PowerPoint</Application>
  <PresentationFormat>On-screen Show (4:3)</PresentationFormat>
  <Paragraphs>92</Paragraphs>
  <Slides>10</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Template for the next SC meeting</vt:lpstr>
      <vt:lpstr>What is the customer profile of the whole sector?  [who are we dealing with and what have they been doing in the past? Setting the stage]</vt:lpstr>
      <vt:lpstr>Topic 1: Problem Statement [after doing data analytics, this is what you observed as the overarching problem for that particular customer segment/subsegment]</vt:lpstr>
      <vt:lpstr>Topic 1: Possible Solutions for Discussion and Metrics</vt:lpstr>
      <vt:lpstr>Topic 1: Key Industry and Other Partners</vt:lpstr>
      <vt:lpstr>Appendix</vt:lpstr>
      <vt:lpstr>Appendix</vt:lpstr>
      <vt:lpstr>Things to think about for Stage 2</vt:lpstr>
      <vt:lpstr>Things to think about for Stage 2 or possibly stage 3</vt:lpstr>
      <vt:lpstr>Things to think about for Stage 3 or possibly stage 3 Cont.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for the next SC meeting</dc:title>
  <dc:creator>Ettenson, Lara</dc:creator>
  <cp:lastModifiedBy>Whitney Pope</cp:lastModifiedBy>
  <cp:revision>99</cp:revision>
  <dcterms:created xsi:type="dcterms:W3CDTF">2016-02-24T04:07:55Z</dcterms:created>
  <dcterms:modified xsi:type="dcterms:W3CDTF">2016-03-18T21:29:41Z</dcterms:modified>
</cp:coreProperties>
</file>