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4"/>
  </p:sldMasterIdLst>
  <p:notesMasterIdLst>
    <p:notesMasterId r:id="rId15"/>
  </p:notesMasterIdLst>
  <p:sldIdLst>
    <p:sldId id="422" r:id="rId5"/>
    <p:sldId id="428" r:id="rId6"/>
    <p:sldId id="477" r:id="rId7"/>
    <p:sldId id="432" r:id="rId8"/>
    <p:sldId id="442" r:id="rId9"/>
    <p:sldId id="474" r:id="rId10"/>
    <p:sldId id="475" r:id="rId11"/>
    <p:sldId id="476" r:id="rId12"/>
    <p:sldId id="473" r:id="rId13"/>
    <p:sldId id="41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6322CF-C343-4651-B3AF-6C80FB2EAE1D}">
          <p14:sldIdLst>
            <p14:sldId id="422"/>
            <p14:sldId id="428"/>
            <p14:sldId id="477"/>
            <p14:sldId id="432"/>
            <p14:sldId id="442"/>
            <p14:sldId id="474"/>
            <p14:sldId id="475"/>
            <p14:sldId id="476"/>
            <p14:sldId id="473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004165"/>
    <a:srgbClr val="5D92C3"/>
    <a:srgbClr val="738639"/>
    <a:srgbClr val="595959"/>
    <a:srgbClr val="60351D"/>
    <a:srgbClr val="5B5617"/>
    <a:srgbClr val="B2541A"/>
    <a:srgbClr val="002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728" autoAdjust="0"/>
  </p:normalViewPr>
  <p:slideViewPr>
    <p:cSldViewPr>
      <p:cViewPr varScale="1">
        <p:scale>
          <a:sx n="85" d="100"/>
          <a:sy n="85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3250A7-7CB1-44B5-8C26-935D839BC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trc-companies-inc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hyperlink" Target="http://www.youtube.com/user/trccompanie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witter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openxmlformats.org/officeDocument/2006/relationships/hyperlink" Target="http://blog.trcsolutions.com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8203" r="19221" b="7762"/>
          <a:stretch/>
        </p:blipFill>
        <p:spPr bwMode="auto">
          <a:xfrm>
            <a:off x="3189208" y="2139950"/>
            <a:ext cx="2674144" cy="1782763"/>
          </a:xfrm>
          <a:prstGeom prst="rect">
            <a:avLst/>
          </a:prstGeom>
          <a:noFill/>
          <a:ln w="127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28031" r="4222" b="15137"/>
          <a:stretch/>
        </p:blipFill>
        <p:spPr bwMode="auto">
          <a:xfrm>
            <a:off x="6031468" y="2139950"/>
            <a:ext cx="2895600" cy="1773238"/>
          </a:xfrm>
          <a:prstGeom prst="rect">
            <a:avLst/>
          </a:prstGeom>
          <a:noFill/>
          <a:ln w="127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t="8739" r="603" b="13163"/>
          <a:stretch/>
        </p:blipFill>
        <p:spPr bwMode="auto">
          <a:xfrm>
            <a:off x="258765" y="2136775"/>
            <a:ext cx="280720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95" y="6459068"/>
            <a:ext cx="152400" cy="152400"/>
          </a:xfrm>
          <a:prstGeom prst="rect">
            <a:avLst/>
          </a:prstGeom>
        </p:spPr>
      </p:pic>
      <p:pic>
        <p:nvPicPr>
          <p:cNvPr id="13" name="Picture 12" descr="C:\High Quality Images\Artworks (Vectors)\Web Buttons &amp; Graphics\Social Media Icons\16x16 Icons\linkedin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5906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10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96" y="6459068"/>
            <a:ext cx="152400" cy="152400"/>
          </a:xfrm>
          <a:prstGeom prst="rect">
            <a:avLst/>
          </a:prstGeom>
        </p:spPr>
      </p:pic>
      <p:pic>
        <p:nvPicPr>
          <p:cNvPr id="20" name="Picture 19">
            <a:hlinkClick r:id="rId12"/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459068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600200"/>
            <a:ext cx="6124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62A20E6-ACDA-49E7-8AFA-04AFEAA99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8275" y="2133600"/>
            <a:ext cx="4911725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400" baseline="0"/>
            </a:lvl5pPr>
          </a:lstStyle>
          <a:p>
            <a:pPr lvl="0"/>
            <a:r>
              <a:rPr lang="en-US" dirty="0" smtClean="0"/>
              <a:t>Second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4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3690938" y="222250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>
                <a:solidFill>
                  <a:prstClr val="black"/>
                </a:solidFill>
                <a:latin typeface="Helvetica Condensed" pitchFamily="34" charset="0"/>
                <a:cs typeface="Arial" charset="0"/>
              </a:rPr>
              <a:t>Questions?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0" y="2930525"/>
            <a:ext cx="48768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568575"/>
            <a:ext cx="35353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B8F62EA-9DE8-49C8-BF5D-0DDDDEB2F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9099" y="774700"/>
            <a:ext cx="8229600" cy="520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00557E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9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3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5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693EB5D2-2F45-478C-9795-463F38ACA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21525" cy="520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5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>
              <a:defRPr sz="2400">
                <a:solidFill>
                  <a:srgbClr val="4F4F4F"/>
                </a:solidFill>
                <a:latin typeface="+mj-lt"/>
                <a:cs typeface="Arial" pitchFamily="34" charset="0"/>
              </a:defRPr>
            </a:lvl2pPr>
            <a:lvl3pPr>
              <a:defRPr sz="2200" baseline="0">
                <a:solidFill>
                  <a:srgbClr val="4F4F4F"/>
                </a:solidFill>
                <a:latin typeface="+mj-lt"/>
                <a:cs typeface="Arial" pitchFamily="34" charset="0"/>
              </a:defRPr>
            </a:lvl3pPr>
            <a:lvl4pPr>
              <a:defRPr sz="1800" baseline="0">
                <a:solidFill>
                  <a:srgbClr val="4F4F4F"/>
                </a:solidFill>
                <a:latin typeface="+mj-lt"/>
                <a:cs typeface="Arial" pitchFamily="34" charset="0"/>
              </a:defRPr>
            </a:lvl4pPr>
            <a:lvl5pPr>
              <a:defRPr sz="1600" baseline="0">
                <a:solidFill>
                  <a:srgbClr val="4F4F4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D92C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D92C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fld id="{AF08E28F-005D-46C9-82AC-E5F9623EFE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21525" cy="520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4165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1475" y="622301"/>
            <a:ext cx="7121525" cy="6731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0557E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608667"/>
            <a:ext cx="4343400" cy="452596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1pPr>
            <a:lvl2pPr>
              <a:defRPr sz="240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2pPr>
            <a:lvl3pPr>
              <a:defRPr sz="22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3pPr>
            <a:lvl4pPr>
              <a:defRPr sz="18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2766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144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898989"/>
                </a:solidFill>
                <a:latin typeface="Calibri" pitchFamily="20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0" y="1608667"/>
            <a:ext cx="43434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1pPr>
            <a:lvl2pPr>
              <a:defRPr sz="240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2pPr>
            <a:lvl3pPr>
              <a:defRPr sz="22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3pPr>
            <a:lvl4pPr>
              <a:defRPr sz="18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4F4F4F"/>
                </a:solidFill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vironmenta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90894" cy="6858000"/>
          </a:xfrm>
          <a:prstGeom prst="rect">
            <a:avLst/>
          </a:prstGeom>
          <a:gradFill>
            <a:gsLst>
              <a:gs pos="32000">
                <a:srgbClr val="7A853B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1584352" y="1702136"/>
            <a:ext cx="38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Environmental</a:t>
            </a:r>
            <a:endParaRPr lang="en-US" sz="3200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8"/>
          <a:stretch/>
        </p:blipFill>
        <p:spPr>
          <a:xfrm>
            <a:off x="3657599" y="1435100"/>
            <a:ext cx="2422525" cy="1509268"/>
          </a:xfrm>
          <a:prstGeom prst="rect">
            <a:avLst/>
          </a:prstGeom>
          <a:ln w="1905">
            <a:solidFill>
              <a:schemeClr val="bg1">
                <a:lumMod val="8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3905" r="8840" b="10359"/>
          <a:stretch/>
        </p:blipFill>
        <p:spPr>
          <a:xfrm>
            <a:off x="6282690" y="1435608"/>
            <a:ext cx="2423160" cy="1508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3" t="14397" b="40893"/>
          <a:stretch/>
        </p:blipFill>
        <p:spPr>
          <a:xfrm>
            <a:off x="996950" y="1435608"/>
            <a:ext cx="2423922" cy="149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r="10259" b="18477"/>
          <a:stretch/>
        </p:blipFill>
        <p:spPr>
          <a:xfrm>
            <a:off x="995881" y="1435100"/>
            <a:ext cx="2426329" cy="150727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95881" y="6356350"/>
            <a:ext cx="5084244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6595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  <p15:guide id="2" pos="3830">
          <p15:clr>
            <a:srgbClr val="FBAE40"/>
          </p15:clr>
        </p15:guide>
        <p15:guide id="3" pos="2304">
          <p15:clr>
            <a:srgbClr val="FBAE40"/>
          </p15:clr>
        </p15:guide>
        <p15:guide id="4" pos="2154">
          <p15:clr>
            <a:srgbClr val="FBAE40"/>
          </p15:clr>
        </p15:guide>
        <p15:guide id="5" pos="628">
          <p15:clr>
            <a:srgbClr val="FBAE40"/>
          </p15:clr>
        </p15:guide>
        <p15:guide id="6" pos="3957">
          <p15:clr>
            <a:srgbClr val="FBAE40"/>
          </p15:clr>
        </p15:guide>
        <p15:guide id="7" pos="5484">
          <p15:clr>
            <a:srgbClr val="FBAE40"/>
          </p15:clr>
        </p15:guide>
        <p15:guide id="8" orient="horz" pos="904">
          <p15:clr>
            <a:srgbClr val="FBAE40"/>
          </p15:clr>
        </p15:guide>
        <p15:guide id="9" orient="horz" pos="1855">
          <p15:clr>
            <a:srgbClr val="FBAE40"/>
          </p15:clr>
        </p15:guide>
        <p15:guide id="10" orient="horz" pos="2157">
          <p15:clr>
            <a:srgbClr val="FBAE40"/>
          </p15:clr>
        </p15:guide>
        <p15:guide id="11" pos="2936">
          <p15:clr>
            <a:srgbClr val="FBAE40"/>
          </p15:clr>
        </p15:guide>
        <p15:guide id="12" pos="31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ergy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690894" cy="6858000"/>
          </a:xfrm>
          <a:prstGeom prst="rect">
            <a:avLst/>
          </a:prstGeom>
          <a:gradFill>
            <a:gsLst>
              <a:gs pos="32000">
                <a:srgbClr val="CF8B2A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959663" y="1077447"/>
            <a:ext cx="2565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Energy</a:t>
            </a:r>
            <a:endParaRPr lang="en-US" sz="3200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8695" r="1400" b="16029"/>
          <a:stretch/>
        </p:blipFill>
        <p:spPr>
          <a:xfrm>
            <a:off x="1022366" y="1403287"/>
            <a:ext cx="2408222" cy="1548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552" b="9719"/>
          <a:stretch/>
        </p:blipFill>
        <p:spPr>
          <a:xfrm>
            <a:off x="6310265" y="1403287"/>
            <a:ext cx="2525446" cy="1539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2" y="1420179"/>
            <a:ext cx="2426167" cy="1522287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95881" y="6356350"/>
            <a:ext cx="5084244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1534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928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884">
          <p15:clr>
            <a:srgbClr val="FBAE40"/>
          </p15:clr>
        </p15:guide>
        <p15:guide id="4" orient="horz" pos="1853">
          <p15:clr>
            <a:srgbClr val="FBAE40"/>
          </p15:clr>
        </p15:guide>
        <p15:guide id="5" pos="2315">
          <p15:clr>
            <a:srgbClr val="FBAE40"/>
          </p15:clr>
        </p15:guide>
        <p15:guide id="6" pos="2161">
          <p15:clr>
            <a:srgbClr val="FBAE40"/>
          </p15:clr>
        </p15:guide>
        <p15:guide id="7" pos="3832">
          <p15:clr>
            <a:srgbClr val="FBAE40"/>
          </p15:clr>
        </p15:guide>
        <p15:guide id="8" pos="3975">
          <p15:clr>
            <a:srgbClr val="FBAE40"/>
          </p15:clr>
        </p15:guide>
        <p15:guide id="9" pos="624">
          <p15:clr>
            <a:srgbClr val="FBAE40"/>
          </p15:clr>
        </p15:guide>
        <p15:guide id="10" pos="31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rastructure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82713"/>
            <a:ext cx="78819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r="3576"/>
          <a:stretch/>
        </p:blipFill>
        <p:spPr>
          <a:xfrm>
            <a:off x="3608547" y="1417638"/>
            <a:ext cx="2516028" cy="15580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"/>
            <a:ext cx="690894" cy="7513777"/>
          </a:xfrm>
          <a:prstGeom prst="rect">
            <a:avLst/>
          </a:prstGeom>
          <a:gradFill>
            <a:gsLst>
              <a:gs pos="32000">
                <a:srgbClr val="683064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1530031" y="1647815"/>
            <a:ext cx="370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Infrastructure</a:t>
            </a:r>
            <a:endParaRPr lang="en-US" sz="3200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95881" y="6356350"/>
            <a:ext cx="5084244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60275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">
          <p15:clr>
            <a:srgbClr val="FBAE40"/>
          </p15:clr>
        </p15:guide>
        <p15:guide id="3" pos="5472">
          <p15:clr>
            <a:srgbClr val="FBAE40"/>
          </p15:clr>
        </p15:guide>
        <p15:guide id="4" pos="3117">
          <p15:clr>
            <a:srgbClr val="FBAE40"/>
          </p15:clr>
        </p15:guide>
        <p15:guide id="5" pos="293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1475" y="774700"/>
            <a:ext cx="8229600" cy="605866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00557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89593" y="1708522"/>
            <a:ext cx="4911725" cy="685800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800" baseline="0">
                <a:latin typeface="+mn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400" baseline="0"/>
            </a:lvl5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7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1475" y="779463"/>
            <a:ext cx="8229600" cy="647700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00557E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2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a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7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774700"/>
            <a:ext cx="8229600" cy="779462"/>
          </a:xfrm>
          <a:prstGeom prst="rect">
            <a:avLst/>
          </a:prstGeom>
        </p:spPr>
        <p:txBody>
          <a:bodyPr/>
          <a:lstStyle>
            <a:lvl1pPr>
              <a:defRPr sz="2500" baseline="0">
                <a:solidFill>
                  <a:srgbClr val="00557E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2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aseline="0">
                <a:solidFill>
                  <a:srgbClr val="4F4F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258B917-C21E-42A7-A480-82AE4EF55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fld id="{5576E107-F9AA-4F3E-BE90-9A2DB04264CD}" type="datetime1">
              <a:rPr lang="en-US"/>
              <a:pPr>
                <a:defRPr/>
              </a:pPr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fld id="{A7D1F0DC-5A24-4FBA-AC78-821C728A4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8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677" r:id="rId15"/>
    <p:sldLayoutId id="214748367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52018" y="2994025"/>
            <a:ext cx="7772400" cy="12192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pitchFamily="24" charset="-128"/>
                <a:cs typeface="ＭＳ Ｐゴシック" pitchFamily="2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r>
              <a:rPr lang="en-US" dirty="0" smtClean="0">
                <a:solidFill>
                  <a:srgbClr val="004165"/>
                </a:solidFill>
                <a:latin typeface="Gill Sans MT" panose="020B0502020104020203" pitchFamily="34" charset="0"/>
              </a:rPr>
              <a:t>DOE Residential Furnace Standard Development</a:t>
            </a:r>
          </a:p>
          <a:p>
            <a:endParaRPr lang="en-US" dirty="0" smtClean="0">
              <a:solidFill>
                <a:srgbClr val="004165"/>
              </a:solidFill>
              <a:latin typeface="Gill Sans MT" panose="020B0502020104020203" pitchFamily="34" charset="0"/>
            </a:endParaRPr>
          </a:p>
          <a:p>
            <a:r>
              <a:rPr lang="en-US" sz="2400" dirty="0" err="1" smtClean="0">
                <a:solidFill>
                  <a:srgbClr val="004165"/>
                </a:solidFill>
                <a:latin typeface="Gill Sans MT" panose="020B0502020104020203" pitchFamily="34" charset="0"/>
              </a:rPr>
              <a:t>LCC</a:t>
            </a:r>
            <a:r>
              <a:rPr lang="en-US" sz="2400" dirty="0" smtClean="0">
                <a:solidFill>
                  <a:srgbClr val="004165"/>
                </a:solidFill>
                <a:latin typeface="Gill Sans MT" panose="020B0502020104020203" pitchFamily="34" charset="0"/>
              </a:rPr>
              <a:t> for California</a:t>
            </a:r>
          </a:p>
          <a:p>
            <a:r>
              <a:rPr lang="en-US" sz="2400" dirty="0" smtClean="0">
                <a:solidFill>
                  <a:srgbClr val="004165"/>
                </a:solidFill>
                <a:latin typeface="Gill Sans MT" panose="020B0502020104020203" pitchFamily="34" charset="0"/>
              </a:rPr>
              <a:t>California Building Samples</a:t>
            </a:r>
            <a:endParaRPr lang="en-US" sz="2400" dirty="0">
              <a:solidFill>
                <a:srgbClr val="004165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34228" y="51816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endParaRPr lang="en-US" sz="2400" dirty="0" smtClean="0"/>
          </a:p>
          <a:p>
            <a:pPr marL="0" indent="0" algn="r">
              <a:buFont typeface="Arial" charset="0"/>
              <a:buNone/>
            </a:pPr>
            <a:r>
              <a:rPr lang="en-US" sz="2000" dirty="0" smtClean="0"/>
              <a:t>Farhad Farahmand &amp; Yanda Zhang</a:t>
            </a:r>
          </a:p>
          <a:p>
            <a:pPr marL="0" indent="0" algn="r">
              <a:buFont typeface="Arial" charset="0"/>
              <a:buNone/>
            </a:pPr>
            <a:r>
              <a:rPr lang="en-US" sz="2000" dirty="0" smtClean="0"/>
              <a:t>June 2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62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352800"/>
            <a:ext cx="3013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Yanda Zhang</a:t>
            </a:r>
          </a:p>
          <a:p>
            <a:r>
              <a:rPr lang="en-US" sz="2000" dirty="0" smtClean="0">
                <a:latin typeface="+mj-lt"/>
              </a:rPr>
              <a:t>ydzhang@trcsolutions.com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69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Building </a:t>
            </a:r>
            <a:r>
              <a:rPr lang="en-US" dirty="0"/>
              <a:t>Sample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5" y="1447800"/>
            <a:ext cx="8153400" cy="4525962"/>
          </a:xfrm>
        </p:spPr>
        <p:txBody>
          <a:bodyPr/>
          <a:lstStyle/>
          <a:p>
            <a:r>
              <a:rPr lang="en-US" sz="2400" dirty="0" smtClean="0"/>
              <a:t>Part of South region</a:t>
            </a:r>
          </a:p>
          <a:p>
            <a:pPr lvl="1"/>
            <a:r>
              <a:rPr lang="en-US" sz="2000" dirty="0"/>
              <a:t>DIVISION 10: Pacific Census Division (AK, CA, HI, OR, WA)</a:t>
            </a:r>
          </a:p>
          <a:p>
            <a:pPr lvl="1"/>
            <a:r>
              <a:rPr lang="en-US" sz="2000" dirty="0" err="1" smtClean="0"/>
              <a:t>REPORTABLE_DOMAIN</a:t>
            </a:r>
            <a:r>
              <a:rPr lang="en-US" sz="2000" dirty="0" smtClean="0"/>
              <a:t>: #26</a:t>
            </a:r>
          </a:p>
          <a:p>
            <a:pPr lvl="1"/>
            <a:r>
              <a:rPr lang="en-US" sz="2000" dirty="0" smtClean="0"/>
              <a:t>Weather station ID available for further location identity</a:t>
            </a:r>
          </a:p>
          <a:p>
            <a:r>
              <a:rPr lang="en-US" sz="2400" dirty="0" smtClean="0"/>
              <a:t>Total 1606 samples: 741 (46%) with natural gas for space heating</a:t>
            </a:r>
          </a:p>
          <a:p>
            <a:r>
              <a:rPr lang="en-US" sz="2400" dirty="0"/>
              <a:t>406 Homes &lt; 900 </a:t>
            </a:r>
            <a:r>
              <a:rPr lang="en-US" sz="2400" dirty="0" err="1"/>
              <a:t>ft</a:t>
            </a:r>
            <a:r>
              <a:rPr lang="en-US" sz="2400" baseline="30000" dirty="0" err="1"/>
              <a:t>2</a:t>
            </a:r>
            <a:endParaRPr lang="en-US" sz="2400" dirty="0"/>
          </a:p>
          <a:p>
            <a:pPr lvl="1"/>
            <a:r>
              <a:rPr lang="en-US" sz="2000" dirty="0"/>
              <a:t>99% of these are single family </a:t>
            </a:r>
            <a:r>
              <a:rPr lang="en-US" sz="2000" dirty="0" smtClean="0"/>
              <a:t>homes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05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5" y="1447800"/>
            <a:ext cx="8153400" cy="4525962"/>
          </a:xfrm>
        </p:spPr>
        <p:txBody>
          <a:bodyPr/>
          <a:lstStyle/>
          <a:p>
            <a:r>
              <a:rPr lang="en-US" sz="2400" dirty="0" smtClean="0"/>
              <a:t>Part of South region</a:t>
            </a:r>
          </a:p>
          <a:p>
            <a:pPr lvl="1"/>
            <a:r>
              <a:rPr lang="en-US" sz="2000" dirty="0"/>
              <a:t>DIVISION 10: Pacific Census Division (AK, CA, HI, OR, WA)</a:t>
            </a:r>
          </a:p>
          <a:p>
            <a:pPr lvl="1"/>
            <a:r>
              <a:rPr lang="en-US" sz="2000" dirty="0" err="1" smtClean="0"/>
              <a:t>REPORTABLE_DOMAIN</a:t>
            </a:r>
            <a:r>
              <a:rPr lang="en-US" sz="2000" dirty="0" smtClean="0"/>
              <a:t>: #26</a:t>
            </a:r>
          </a:p>
          <a:p>
            <a:pPr lvl="1"/>
            <a:r>
              <a:rPr lang="en-US" sz="2000" dirty="0" smtClean="0"/>
              <a:t>Weather station ID available for further location identity</a:t>
            </a:r>
          </a:p>
          <a:p>
            <a:r>
              <a:rPr lang="en-US" sz="2400" dirty="0" smtClean="0"/>
              <a:t>Total 1606 samples: 741 (46%) with natural gas for space heating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1" y="3708626"/>
            <a:ext cx="3962400" cy="2830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687" y="3710781"/>
            <a:ext cx="3806860" cy="25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2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Building </a:t>
            </a:r>
            <a:r>
              <a:rPr lang="en-US" dirty="0"/>
              <a:t>Sample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2514600"/>
            <a:ext cx="3976303" cy="27726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08" y="1371600"/>
            <a:ext cx="4133192" cy="25502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962" y="4114800"/>
            <a:ext cx="4295238" cy="264728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80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475" y="583406"/>
            <a:ext cx="7121525" cy="673100"/>
          </a:xfrm>
        </p:spPr>
        <p:txBody>
          <a:bodyPr/>
          <a:lstStyle/>
          <a:p>
            <a:r>
              <a:rPr lang="en-US" dirty="0"/>
              <a:t>DOE Weighing </a:t>
            </a:r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5" y="1447800"/>
            <a:ext cx="8153400" cy="4525962"/>
          </a:xfrm>
        </p:spPr>
        <p:txBody>
          <a:bodyPr/>
          <a:lstStyle/>
          <a:p>
            <a:r>
              <a:rPr lang="en-US" dirty="0" smtClean="0"/>
              <a:t>Distinguishes between weatherized and non-weatherized gas furnaces</a:t>
            </a:r>
          </a:p>
          <a:p>
            <a:r>
              <a:rPr lang="en-US" dirty="0" smtClean="0"/>
              <a:t>Accounts for buildings with multiple furnaces</a:t>
            </a:r>
          </a:p>
          <a:p>
            <a:r>
              <a:rPr lang="en-US" dirty="0" smtClean="0"/>
              <a:t>Matches historical and projected furnace shipments by region (CA is alone)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3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475" y="583406"/>
            <a:ext cx="7121525" cy="673100"/>
          </a:xfrm>
        </p:spPr>
        <p:txBody>
          <a:bodyPr/>
          <a:lstStyle/>
          <a:p>
            <a:r>
              <a:rPr lang="en-US" dirty="0" smtClean="0"/>
              <a:t>Sample Weighs Too Heavily on South 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5" y="5160035"/>
            <a:ext cx="8153400" cy="1828800"/>
          </a:xfrm>
        </p:spPr>
        <p:txBody>
          <a:bodyPr/>
          <a:lstStyle/>
          <a:p>
            <a:r>
              <a:rPr lang="en-US" sz="2400" dirty="0" err="1" smtClean="0"/>
              <a:t>CZs</a:t>
            </a:r>
            <a:r>
              <a:rPr lang="en-US" sz="2400" dirty="0" smtClean="0"/>
              <a:t> 1 and 4 are underrepresented</a:t>
            </a:r>
          </a:p>
          <a:p>
            <a:r>
              <a:rPr lang="en-US" sz="2400" dirty="0" err="1" smtClean="0"/>
              <a:t>CZ7</a:t>
            </a:r>
            <a:r>
              <a:rPr lang="en-US" sz="2400" dirty="0" smtClean="0"/>
              <a:t> is overrepresented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75062"/>
            <a:ext cx="5937794" cy="346641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0" y="5304437"/>
            <a:ext cx="556260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Please add a bar to show weighted sample distribution</a:t>
            </a:r>
          </a:p>
          <a:p>
            <a:r>
              <a:rPr lang="en-US" dirty="0" smtClean="0"/>
              <a:t>Add another bar to show existing CA home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475" y="583406"/>
            <a:ext cx="7121525" cy="673100"/>
          </a:xfrm>
        </p:spPr>
        <p:txBody>
          <a:bodyPr/>
          <a:lstStyle/>
          <a:p>
            <a:r>
              <a:rPr lang="en-US" dirty="0" smtClean="0"/>
              <a:t>CA Shows </a:t>
            </a:r>
            <a:r>
              <a:rPr lang="en-US" dirty="0" smtClean="0"/>
              <a:t>Comparatively </a:t>
            </a:r>
            <a:r>
              <a:rPr lang="en-US" dirty="0" smtClean="0"/>
              <a:t>Mild Heating Climate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5" y="1447800"/>
            <a:ext cx="8153400" cy="2438400"/>
          </a:xfrm>
        </p:spPr>
        <p:txBody>
          <a:bodyPr/>
          <a:lstStyle/>
          <a:p>
            <a:r>
              <a:rPr lang="en-US" sz="2400" dirty="0"/>
              <a:t>Larger Southern CA sample</a:t>
            </a:r>
          </a:p>
          <a:p>
            <a:pPr lvl="1"/>
            <a:r>
              <a:rPr lang="en-US" sz="2000" dirty="0"/>
              <a:t>1036 points from SoCal</a:t>
            </a:r>
          </a:p>
          <a:p>
            <a:pPr lvl="1"/>
            <a:r>
              <a:rPr lang="en-US" sz="2000" dirty="0"/>
              <a:t>570 from </a:t>
            </a:r>
            <a:r>
              <a:rPr lang="en-US" sz="2000" dirty="0" err="1"/>
              <a:t>NorCal</a:t>
            </a:r>
            <a:endParaRPr lang="en-US" sz="2000" dirty="0"/>
          </a:p>
          <a:p>
            <a:r>
              <a:rPr lang="en-US" sz="2400" dirty="0" smtClean="0"/>
              <a:t>Weighted </a:t>
            </a:r>
            <a:r>
              <a:rPr lang="en-US" sz="2400" dirty="0" smtClean="0"/>
              <a:t>Average </a:t>
            </a:r>
            <a:r>
              <a:rPr lang="en-US" sz="2400" dirty="0" err="1" smtClean="0"/>
              <a:t>HDD65</a:t>
            </a:r>
            <a:endParaRPr lang="en-US" sz="2400" dirty="0" smtClean="0"/>
          </a:p>
          <a:p>
            <a:pPr lvl="1"/>
            <a:r>
              <a:rPr lang="en-US" sz="2000" dirty="0" smtClean="0"/>
              <a:t>Southern US = </a:t>
            </a:r>
            <a:r>
              <a:rPr lang="en-US" sz="2000" dirty="0" smtClean="0"/>
              <a:t>2408 HDD</a:t>
            </a:r>
            <a:endParaRPr lang="en-US" sz="2000" dirty="0" smtClean="0"/>
          </a:p>
          <a:p>
            <a:pPr lvl="1"/>
            <a:r>
              <a:rPr lang="en-US" sz="2000" dirty="0" smtClean="0"/>
              <a:t>CA = </a:t>
            </a:r>
            <a:r>
              <a:rPr lang="en-US" sz="2000" dirty="0" smtClean="0"/>
              <a:t>1855 HDD</a:t>
            </a:r>
            <a:endParaRPr lang="en-US" sz="2000" dirty="0" smtClean="0"/>
          </a:p>
          <a:p>
            <a:r>
              <a:rPr lang="en-US" sz="2400" dirty="0" err="1" smtClean="0"/>
              <a:t>HDD65</a:t>
            </a:r>
            <a:r>
              <a:rPr lang="en-US" sz="2400" dirty="0" smtClean="0"/>
              <a:t> </a:t>
            </a:r>
            <a:r>
              <a:rPr lang="en-US" sz="2400" dirty="0" smtClean="0"/>
              <a:t>aligns with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heating demand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48000"/>
            <a:ext cx="4915505" cy="337179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61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475" y="583406"/>
            <a:ext cx="7121525" cy="673100"/>
          </a:xfrm>
        </p:spPr>
        <p:txBody>
          <a:bodyPr/>
          <a:lstStyle/>
          <a:p>
            <a:r>
              <a:rPr lang="en-US" dirty="0" smtClean="0"/>
              <a:t>Increasing Energy Efficiency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5" y="1447800"/>
            <a:ext cx="8153400" cy="2438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334462" cy="3511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67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Furnace Installation Location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380806" y="1371600"/>
            <a:ext cx="7848794" cy="16764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Explain how location distribution was developed (quote source reference)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2895600" cy="4545473"/>
          </a:xfrm>
        </p:spPr>
        <p:txBody>
          <a:bodyPr/>
          <a:lstStyle/>
          <a:p>
            <a:r>
              <a:rPr lang="en-US" dirty="0" smtClean="0"/>
              <a:t>Most installation locations indoors, crawl space, or garage</a:t>
            </a:r>
          </a:p>
          <a:p>
            <a:r>
              <a:rPr lang="en-US" dirty="0" smtClean="0"/>
              <a:t>No correlation to climate zone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828800"/>
            <a:ext cx="5533877" cy="446927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93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C CorporateTemplate (Internal Us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00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4 TRC PowerPoint Template -draft2" id="{6F968731-6F3E-483F-B9CF-5D757943995A}" vid="{0ED7B353-2836-4570-A3ED-BF356D7498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B435662BCEB47BBD83BD0933A752E" ma:contentTypeVersion="2" ma:contentTypeDescription="Create a new document." ma:contentTypeScope="" ma:versionID="24849355d23d09a214ed68b7d35d2f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45b1eb723395c1f2f5ab635b757cc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ADAAC3-0F1B-4630-9306-13F692A54EC6}"/>
</file>

<file path=customXml/itemProps2.xml><?xml version="1.0" encoding="utf-8"?>
<ds:datastoreItem xmlns:ds="http://schemas.openxmlformats.org/officeDocument/2006/customXml" ds:itemID="{AB0C36AF-3A30-44ED-B9C5-3F56E7DAAE83}"/>
</file>

<file path=customXml/itemProps3.xml><?xml version="1.0" encoding="utf-8"?>
<ds:datastoreItem xmlns:ds="http://schemas.openxmlformats.org/officeDocument/2006/customXml" ds:itemID="{342A41B5-F6E7-4FC2-8103-1EF7856E6E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273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Gill Sans MT</vt:lpstr>
      <vt:lpstr>Helvetica Condensed</vt:lpstr>
      <vt:lpstr>Wingdings</vt:lpstr>
      <vt:lpstr>1_TRC CorporateTemplate (Internal Use)</vt:lpstr>
      <vt:lpstr>PowerPoint Presentation</vt:lpstr>
      <vt:lpstr>CA Building Sample</vt:lpstr>
      <vt:lpstr>Home Size</vt:lpstr>
      <vt:lpstr>CA Building Sample</vt:lpstr>
      <vt:lpstr>DOE Weighing Factor</vt:lpstr>
      <vt:lpstr>Sample Weighs Too Heavily on South CA</vt:lpstr>
      <vt:lpstr>CA Shows Comparatively Mild Heating Climate</vt:lpstr>
      <vt:lpstr>Increasing Energy Efficiency </vt:lpstr>
      <vt:lpstr>Furnace Installation Location</vt:lpstr>
      <vt:lpstr>PowerPoint Presentation</vt:lpstr>
    </vt:vector>
  </TitlesOfParts>
  <Company>Heschong Mahone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Saxena, Mudit</dc:creator>
  <cp:lastModifiedBy>Farahmand, Farhad</cp:lastModifiedBy>
  <cp:revision>110</cp:revision>
  <dcterms:created xsi:type="dcterms:W3CDTF">2015-02-20T17:31:18Z</dcterms:created>
  <dcterms:modified xsi:type="dcterms:W3CDTF">2015-06-08T22:58:17Z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0x010100C8EB435662BCEB47BBD83BD0933A752E</vt:lpwstr>
  </property>
</Properties>
</file>