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542" r:id="rId3"/>
    <p:sldId id="543" r:id="rId4"/>
    <p:sldId id="544" r:id="rId5"/>
    <p:sldId id="541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90C"/>
    <a:srgbClr val="CD4310"/>
    <a:srgbClr val="E66E08"/>
    <a:srgbClr val="609000"/>
    <a:srgbClr val="5D8C00"/>
    <a:srgbClr val="578200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42" autoAdjust="0"/>
    <p:restoredTop sz="50000" autoAdjust="0"/>
  </p:normalViewPr>
  <p:slideViewPr>
    <p:cSldViewPr snapToObjects="1">
      <p:cViewPr varScale="1">
        <p:scale>
          <a:sx n="90" d="100"/>
          <a:sy n="90" d="100"/>
        </p:scale>
        <p:origin x="217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0310"/>
    </p:cViewPr>
  </p:sorterViewPr>
  <p:notesViewPr>
    <p:cSldViewPr snapToObjects="1">
      <p:cViewPr varScale="1">
        <p:scale>
          <a:sx n="82" d="100"/>
          <a:sy n="82" d="100"/>
        </p:scale>
        <p:origin x="3198" y="10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EDCA8C-066B-4D28-B26E-9A6B9A536F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00194-9183-4ED0-8DC2-DDF14B9A34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D593023-AF4F-4B6D-8880-A6E91469F3D1}" type="datetimeFigureOut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5C844-5C76-488F-9018-B5B5C17673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1104D-169E-4623-B597-F05F542884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821A1E-F8B5-45D2-8C20-0FC186318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4B831D-77DB-415F-A816-46F5E5D87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AEEDC3-509F-4A1D-B156-21ACC9F651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640FBDA-3298-4C63-AD1B-4145040097DF}" type="datetimeFigureOut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C01ABEB-5C8D-40D7-AD54-9AC6E472D4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FE9859-03DE-442E-B4ED-AC8D930F5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8638" cy="418306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6F67A-4BC6-420C-A728-5EA544B3DD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5E93-83C8-4D19-9298-EBAAEEB227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D17CC4-E1CA-4261-B6C9-0D1D2C710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DB0DFBB4-9FD5-43EB-ADFF-8F741C4AD4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9C3F052-BE62-4DE2-ACD1-71F2CFB8C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ED0202F-7F6E-4E54-A56D-C5C09AD7A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768CEC-9011-41CC-9583-55C93F7A39C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puc.ca.gov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PU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C_ColorSeal_PowerPoint">
            <a:extLst>
              <a:ext uri="{FF2B5EF4-FFF2-40B4-BE49-F238E27FC236}">
                <a16:creationId xmlns:a16="http://schemas.microsoft.com/office/drawing/2014/main" id="{88BC217B-4C11-4BAF-82BA-8673745DA1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7363"/>
            <a:ext cx="243840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BA00C77-43AB-4415-A793-24FC1EE8CAA3}"/>
              </a:ext>
            </a:extLst>
          </p:cNvPr>
          <p:cNvSpPr txBox="1">
            <a:spLocks/>
          </p:cNvSpPr>
          <p:nvPr userDrawn="1"/>
        </p:nvSpPr>
        <p:spPr>
          <a:xfrm>
            <a:off x="1371600" y="6019800"/>
            <a:ext cx="64008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800" b="1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California Public Utilities Commission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919163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 b="1" i="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19E7F8-299B-4273-8C25-E4521DF9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101A-F786-4803-8C75-91630CBC314B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9ECC5D-5FA3-4123-91C2-E0A58A4F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84B7-085F-44A3-B172-8745C0742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26F0B7-9BD8-4297-BA5B-C0CC4044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8281-38B3-4D19-9EC6-31514A8D3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38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388937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14C60F-171B-4833-9C91-06438AAD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4758-E787-4B99-A124-116A9F94CE0B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042930-6869-44D5-8978-21BBDCFF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9CEBD-0604-4EF3-992D-C5A6674F2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ED317-7BB4-4407-9702-68121D45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1692-4357-4C87-8741-758B70D23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271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933C1-A6DD-4623-9ECD-B8483B5E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6DC0-5175-4571-929C-125B4A2E23FF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EC09B-0BB3-49F1-BAC4-EBC7A815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C6D2-AAE9-4B4F-93E8-7712B5853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6012E-2B9F-471F-9183-4CDBC00A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9BE1-F684-4CC8-BB8A-D0A4A4AD9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79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2266-FA0A-4975-AB55-AA42E084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4642-E587-42F5-83B4-CA8FD1368BE3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12086-B552-42DE-BA1E-9D2A7729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09E6-25B4-4175-901C-487F0989F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17198-FB0B-4B00-BA53-7423241B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D6F0-569C-410A-B704-296C9026F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983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31DEF2D-B037-4730-AE0D-A400DA78E3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86000" y="990600"/>
            <a:ext cx="3886200" cy="12620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+mn-lt"/>
                <a:cs typeface="Arial" charset="0"/>
              </a:rPr>
              <a:t>Thank you!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+mn-lt"/>
                <a:cs typeface="Arial" charset="0"/>
              </a:rPr>
              <a:t>For Additional Information: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  <a:cs typeface="Arial" charset="0"/>
                <a:hlinkClick r:id="rId2"/>
              </a:rPr>
              <a:t>www.cpuc.ca.gov</a:t>
            </a:r>
            <a:endParaRPr lang="en-US" sz="2400" b="1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cs typeface="Arial" charset="0"/>
              </a:rPr>
              <a:t>(Search: Resource Adequacy History)</a:t>
            </a:r>
          </a:p>
        </p:txBody>
      </p:sp>
      <p:pic>
        <p:nvPicPr>
          <p:cNvPr id="3" name="Picture 3" descr="cpuc-building-2">
            <a:extLst>
              <a:ext uri="{FF2B5EF4-FFF2-40B4-BE49-F238E27FC236}">
                <a16:creationId xmlns:a16="http://schemas.microsoft.com/office/drawing/2014/main" id="{9E71019A-AC34-44A0-9AFF-7B1CDC116B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259263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03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A34-2B0A-4DE8-A619-22786743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9A9B-BA07-4AA8-A28D-599CE4B7F526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CC0B3-856F-41C2-8302-0E969098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EBF35-1580-4FBB-94D0-D3EE2457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2542-CCCD-40CE-8169-0BB1C2935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6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5A7E-C7E0-4F4E-A88F-A425FC98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5986-60C5-494A-887E-0DA0E044A4BD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56E6E-249C-4C83-AE7B-A801CD76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17EB-D991-48CB-9FAE-D6A79775A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FB989-FDB4-4E4F-8872-DE17550C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0E65-B0D8-45BB-89BC-44D77BB2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56243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6B840-82FD-4E1B-94E3-1253633F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41D5-3080-4846-B3FA-3322D2F4D969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B2C56-9022-48B2-AC6B-AB9B3912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4E24-BB64-4116-8566-4B662036E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DBF0D-6788-4F74-B487-F838D8F5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114B-6083-4561-A3D0-8CB1E9886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5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338CA-29FD-4C06-BDCB-24B6F51A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E06A-02EF-4D59-8E25-15F250418A29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2A8BA-9109-4C70-9754-D189D871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77466-EBCD-49A6-9A8F-552107CF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92C4-D829-4A13-BF4F-B230B4F6C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74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45EFDC-E401-4373-A4F4-9B781B68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6947-8D22-424F-B205-DC0C3D39D9D9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A85B1-6812-4CF7-B470-24ED917B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F2FF-FA35-4F0E-BD4B-AE58674B8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E38668-391B-43B5-A3F4-EFA81C1C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9181-F636-4E80-877C-C5AED7E55F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1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3584575" cy="3581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3584448" cy="715962"/>
          </a:xfrm>
          <a:solidFill>
            <a:schemeClr val="accent6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743200"/>
            <a:ext cx="3582988" cy="3581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3584575" cy="715962"/>
          </a:xfrm>
          <a:solidFill>
            <a:schemeClr val="accent6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6CD66E-F688-4A35-937C-A8C1AF4C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50D1-2D1D-491C-A26E-051C566F60B9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30626B-1099-48B9-9B11-97E645AA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75AB-923D-49C7-B04F-22500DC7B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7DAAE0-1D7A-4E7F-86F8-3A53DA51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E15F-A1D0-4DB9-8E2B-0BDBE7BF8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11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C0A9456-7DE1-4346-880E-2A18BFC0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C449-8DB4-4E92-9707-E303D996CFE7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F8B1884-25C0-43EB-9AA4-8CAAE8DB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8E82-5F5C-4C65-9EBB-AF74BF443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B7657-EFF2-42D6-A08E-ECF53CA1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C893-67FF-4D4A-BD18-97343CD3F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75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357A50D-7CB6-47A2-8566-24FAFD7C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C0C1A-433D-496E-855E-29253F949210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0A9743-BED3-459E-8412-4781B4DC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7AF4-4B01-4B31-B417-D79CFF801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C58089-EBAC-4C2E-B303-723B990B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BFC38-D4D7-4219-90FE-EC557FB15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87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">
            <a:extLst>
              <a:ext uri="{FF2B5EF4-FFF2-40B4-BE49-F238E27FC236}">
                <a16:creationId xmlns:a16="http://schemas.microsoft.com/office/drawing/2014/main" id="{ABC56DFA-34F3-460D-94D0-736A8B7E3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D52A7F9-F8B6-445C-BB06-64CD8E2DEB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FA73E615-34FA-46A9-8EC4-BC7744DCCE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2B48-A9F0-4575-8B97-8F8A1E8CA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503FB-A92E-4EA1-A0CB-FCC6F32FF9D7}" type="datetime1">
              <a:rPr lang="en-US"/>
              <a:pPr>
                <a:defRPr/>
              </a:pPr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35A0F-B442-40B9-97D3-3EDAAFD80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5B9890-18A2-4884-81CE-59BE36E04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BDE0B-5911-49D4-AD5D-534F8466B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6356350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5BB0CC-EDB1-45C1-A02D-48B8076A3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1" r:id="rId1"/>
    <p:sldLayoutId id="2147484882" r:id="rId2"/>
    <p:sldLayoutId id="2147484871" r:id="rId3"/>
    <p:sldLayoutId id="2147484872" r:id="rId4"/>
    <p:sldLayoutId id="2147484883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  <p:sldLayoutId id="2147484879" r:id="rId12"/>
    <p:sldLayoutId id="2147484880" r:id="rId13"/>
    <p:sldLayoutId id="214748488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rgbClr val="376092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ts val="3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id="{DC990BA0-7354-4C86-B9D3-08F06CA53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9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Energy Efficiency Market Transformation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E2404-2725-4A87-BEBD-9C22A3921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4419600"/>
            <a:ext cx="8991600" cy="16764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/>
              <a:t>Market Transformation Working Meeting</a:t>
            </a:r>
          </a:p>
          <a:p>
            <a:pPr>
              <a:defRPr/>
            </a:pPr>
            <a:r>
              <a:rPr lang="en-US" sz="2200" dirty="0"/>
              <a:t>Christie Torok, August 11, 2020</a:t>
            </a:r>
            <a:br>
              <a:rPr lang="en-US" sz="2200" dirty="0"/>
            </a:b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B1D6-A326-486B-B39D-843C733D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en-US" dirty="0"/>
              <a:t>MTA Solicitation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E80EC-37A0-49D9-BEF4-1EBEBDE9B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8114B-6083-4561-A3D0-8CB1E9886A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6AAFB7-ACF4-4A3D-BDE4-4291BC269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968875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5, 2019: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Commission Decision on Market Transformation and RENs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 4,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Notice inviting stakeholders to submit applications/proposals to participate in solicitation scoring committee and RFP development process.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 18, 2020: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Applications to participate in solicitation MTA Scoring Committee due to CPUC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 25, 2020: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MTA Scoring Committee membership finalized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September 2, 2020: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MTA Scoring Committee Kickoff Meeting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September 25, 2020: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RFP and scoring rubric finalized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September 29, 2020 PG&amp;E PRG: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 RFP and scoring rubric to PG&amp;E’s PRG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 6, 2020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 comments on RFP and scoring rubric due from PRG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 20,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PG&amp;E releases MTA RFP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 29,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Bidders Conference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86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78A3-4670-41D9-9C58-CBA3D0CD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14400"/>
            <a:ext cx="8686800" cy="990600"/>
          </a:xfrm>
        </p:spPr>
        <p:txBody>
          <a:bodyPr/>
          <a:lstStyle/>
          <a:p>
            <a:r>
              <a:rPr lang="en-US" sz="3600" dirty="0"/>
              <a:t>MTA Solicitation Schedule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B6291-0308-4135-A263-CDEF737B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752600"/>
            <a:ext cx="8229600" cy="3992563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 9, 2020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Bidders submit questions to PG&amp;E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 16, 2020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Responses to bidder questions due to PG&amp;E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 17,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Answers to questions posted on RFP website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 23, 2020: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Bidders submit a statement of Intent to Bid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 24,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Bidders submit second round of questions to PG&amp;E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1, 2020: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Responses to bidder questions due to PG&amp;E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2,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Answers to second round of questions posted on RFP website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3,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Interview guide and scoring rubric compiled by Commission staff distributed to MTA Scoring Committee for review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8, 2020: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MTA Scoring Committee meeting to discuss interview guide and scoring rubric. Written feedback due from MTA Scoring Committee.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F7405-890E-48F7-A3A3-04FB14F8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8114B-6083-4561-A3D0-8CB1E9886AC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46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2C9B-44D2-4BCD-B431-10FE5EDF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MTA Solicitation Schedule (Continued)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832FF-EB82-4666-A7A6-098089AA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8942"/>
            <a:ext cx="8229600" cy="3992563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17,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Final interview guide and scoring rubric distributed to MTA Scoring Committee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21, 2020: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RFP responses due to PG&amp;E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22, 2020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Scores due to CPUC from MTA Scoring Committee (one set from each group)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29, 2020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Bidders moving to interview stage announced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Weeks of February 1 and 8: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Interviews with selected bidders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February 9, 2021: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Interview scores due from MTA Scoring Committee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February 24, 2021: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Proposed Decision regarding contract mailed for 30-day comment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March/April, 2021: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Vote at Commission meeting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1596C-2739-4DFF-B411-435CAC08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8114B-6083-4561-A3D0-8CB1E9886AC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81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D55A-3DF2-47A7-8DB2-6AFB74CF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Current Goal-Setting and Attribution</a:t>
            </a:r>
            <a:br>
              <a:rPr lang="en-US" dirty="0"/>
            </a:br>
            <a:endParaRPr 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EC0943B-A9E3-41DF-87DE-2E241E0187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9DFB4BB5-A408-4941-8A9A-A6FCB0385A6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7114C8-F7AB-4CC0-9E2A-7DE5777B1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111686"/>
            <a:ext cx="7924800" cy="5746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ified CPUC">
      <a:dk1>
        <a:srgbClr val="000000"/>
      </a:dk1>
      <a:lt1>
        <a:srgbClr val="FFFFFF"/>
      </a:lt1>
      <a:dk2>
        <a:srgbClr val="631F01"/>
      </a:dk2>
      <a:lt2>
        <a:srgbClr val="669900"/>
      </a:lt2>
      <a:accent1>
        <a:srgbClr val="BBE0E3"/>
      </a:accent1>
      <a:accent2>
        <a:srgbClr val="4F81BD"/>
      </a:accent2>
      <a:accent3>
        <a:srgbClr val="CCCC00"/>
      </a:accent3>
      <a:accent4>
        <a:srgbClr val="B41818"/>
      </a:accent4>
      <a:accent5>
        <a:srgbClr val="582E70"/>
      </a:accent5>
      <a:accent6>
        <a:srgbClr val="FF99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6905</TotalTime>
  <Words>419</Words>
  <Application>Microsoft Macintosh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Wingdings</vt:lpstr>
      <vt:lpstr>Office Theme</vt:lpstr>
      <vt:lpstr>Energy Efficiency Market Transformation</vt:lpstr>
      <vt:lpstr>MTA Solicitation Schedule</vt:lpstr>
      <vt:lpstr>MTA Solicitation Schedule (Continued)</vt:lpstr>
      <vt:lpstr>MTA Solicitation Schedule (Continued)</vt:lpstr>
      <vt:lpstr>Current Goal-Setting and Attribution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Gubman</dc:creator>
  <cp:lastModifiedBy>Susan Rivo</cp:lastModifiedBy>
  <cp:revision>547</cp:revision>
  <cp:lastPrinted>2013-10-09T20:31:41Z</cp:lastPrinted>
  <dcterms:created xsi:type="dcterms:W3CDTF">2013-08-15T18:24:31Z</dcterms:created>
  <dcterms:modified xsi:type="dcterms:W3CDTF">2020-08-11T04:22:01Z</dcterms:modified>
</cp:coreProperties>
</file>