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808" r:id="rId5"/>
    <p:sldId id="258" r:id="rId6"/>
    <p:sldId id="262" r:id="rId7"/>
    <p:sldId id="263" r:id="rId8"/>
    <p:sldId id="809" r:id="rId9"/>
    <p:sldId id="264" r:id="rId10"/>
    <p:sldId id="267" r:id="rId11"/>
    <p:sldId id="26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76E"/>
    <a:srgbClr val="767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03D7-ABC1-9A41-8C7B-E56874F12E3B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2F712-7224-1143-A93F-EE857066D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700">
                <a:latin typeface="Arial"/>
                <a:cs typeface="Arial"/>
              </a:rPr>
              <a:t>Available Resource Assessment, Define Target Audience  </a:t>
            </a:r>
          </a:p>
          <a:p>
            <a:pPr lvl="3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700">
                <a:latin typeface="Arial"/>
                <a:cs typeface="Arial"/>
              </a:rPr>
              <a:t> Assess Target Audience Training Needs and Define Core Training Needs </a:t>
            </a:r>
          </a:p>
          <a:p>
            <a:pPr lvl="3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700">
                <a:latin typeface="Arial"/>
                <a:cs typeface="Arial"/>
              </a:rPr>
              <a:t>Build Instructor Bureau  and Develop and Customize Training Offering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2F712-7224-1143-A93F-EE857066D1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20B432-0CB9-134C-BB69-F4083D9D2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3889" y="511286"/>
            <a:ext cx="1447800" cy="1333500"/>
          </a:xfrm>
          <a:prstGeom prst="rect">
            <a:avLst/>
          </a:prstGeom>
          <a:noFill/>
        </p:spPr>
      </p:pic>
      <p:pic>
        <p:nvPicPr>
          <p:cNvPr id="5" name="Picture 4" descr="A picture containing person, indoor, table, food&#10;&#10;Description automatically generated">
            <a:extLst>
              <a:ext uri="{FF2B5EF4-FFF2-40B4-BE49-F238E27FC236}">
                <a16:creationId xmlns:a16="http://schemas.microsoft.com/office/drawing/2014/main" id="{6C5B6887-79AF-BF4B-A49C-A08429AB9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1" t="2115" b="-1349"/>
          <a:stretch/>
        </p:blipFill>
        <p:spPr>
          <a:xfrm>
            <a:off x="0" y="3581758"/>
            <a:ext cx="12192000" cy="3202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5B6AB-7936-1547-8CAA-C7CAF696D9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0760" y="511286"/>
            <a:ext cx="9144000" cy="1546114"/>
          </a:xfrm>
          <a:effectLst/>
        </p:spPr>
        <p:txBody>
          <a:bodyPr anchor="b"/>
          <a:lstStyle>
            <a:lvl1pPr algn="l">
              <a:defRPr sz="6000">
                <a:solidFill>
                  <a:srgbClr val="32476E"/>
                </a:solidFill>
              </a:defRPr>
            </a:lvl1pPr>
          </a:lstStyle>
          <a:p>
            <a:r>
              <a:rPr lang="en-US"/>
              <a:t>Main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7540F-A91D-3843-93B0-555446CD7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0760" y="2185262"/>
            <a:ext cx="9144000" cy="533304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4000" i="1">
                <a:solidFill>
                  <a:srgbClr val="32476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BBC03C5-BE53-BA4F-9BFC-F2241820C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760" y="2718566"/>
            <a:ext cx="8537575" cy="4826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32476E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5996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2B8A-101F-6542-9889-4A118F31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476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BD8E-9F0A-B14D-A098-D56734BC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87214-C9A6-134C-A15A-9914770D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120" y="5427663"/>
            <a:ext cx="81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2775F0-C9C6-5D47-A0BD-806AB6107702}"/>
              </a:ext>
            </a:extLst>
          </p:cNvPr>
          <p:cNvSpPr/>
          <p:nvPr userDrawn="1"/>
        </p:nvSpPr>
        <p:spPr>
          <a:xfrm>
            <a:off x="0" y="0"/>
            <a:ext cx="12192000" cy="6746240"/>
          </a:xfrm>
          <a:prstGeom prst="rect">
            <a:avLst/>
          </a:prstGeom>
          <a:solidFill>
            <a:srgbClr val="76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8668F-2EFE-914B-B947-8D317575B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770" y="3429000"/>
            <a:ext cx="7651750" cy="2852737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</a:t>
            </a:r>
            <a:br>
              <a:rPr lang="en-US"/>
            </a:br>
            <a:r>
              <a:rPr lang="en-US"/>
              <a:t>Title Goes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BEED3D2-88B6-F343-985F-36AA7A9BB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43" y="576263"/>
            <a:ext cx="1447799" cy="13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6793-AEFF-D843-9785-75EE25E7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79728-8652-2D4B-AB26-631243ED0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55B35-C8B3-3045-851E-12888D95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70CB4-685A-1145-B30B-FABE0F5D6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120" y="5427663"/>
            <a:ext cx="81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9595-C8EC-4E45-BAA5-11CC77CB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EB778-ADBD-1942-9A56-272948D5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47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D4075-E045-C74A-B1BE-851A8DFB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1AC5-E4EC-384A-86F3-EAAA8120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47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70F0A-F040-404B-939F-9986C42D2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7D306-52A5-B64C-80A0-D2DF519E9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120" y="5427663"/>
            <a:ext cx="81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9035-180A-ED4E-A2B6-7EDAA009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C89A2-604F-4749-92BF-8E8B482B3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120" y="5427663"/>
            <a:ext cx="81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B7DB75-2181-5045-8D5F-CFF4F5C3A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120" y="5427663"/>
            <a:ext cx="81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4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224D-3D74-2E44-B3F6-7F9B09A6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D8B2-1A60-3748-99E2-7275CDEC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A9F52-E8CE-8446-A0AC-4AEB4414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07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A004-DD77-BB45-9201-ACB014F1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5DAF2-BB83-6143-AB55-66D0809F5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2E199-65CC-8149-8282-E059B57F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6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ADE8E-7FD3-5244-96D6-ADCB0CC3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5C7BD-5EE1-AF42-B3EC-7B7DC7F67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CA186-2B60-6744-90DE-C2AAD6C9927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746240"/>
            <a:ext cx="12192000" cy="1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247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3360"/>
        </a:lnSpc>
        <a:spcBef>
          <a:spcPts val="1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336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336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336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336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a.tellez@ventura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FC3B68-5D81-4151-9349-31B7C814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1"/>
          <a:stretch/>
        </p:blipFill>
        <p:spPr>
          <a:xfrm>
            <a:off x="877455" y="4695342"/>
            <a:ext cx="2733598" cy="1325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A39949-BC13-44C1-A917-564FA12BF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2"/>
          <a:stretch/>
        </p:blipFill>
        <p:spPr>
          <a:xfrm>
            <a:off x="4624605" y="4682104"/>
            <a:ext cx="1861770" cy="1325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02FDB5-6B35-4E21-849A-79B672F10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83"/>
          <a:stretch/>
        </p:blipFill>
        <p:spPr>
          <a:xfrm>
            <a:off x="7499928" y="4733320"/>
            <a:ext cx="1599399" cy="12743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310C07-767D-41AC-A000-3036AAF3DEF6}"/>
              </a:ext>
            </a:extLst>
          </p:cNvPr>
          <p:cNvSpPr txBox="1">
            <a:spLocks/>
          </p:cNvSpPr>
          <p:nvPr/>
        </p:nvSpPr>
        <p:spPr>
          <a:xfrm>
            <a:off x="1000760" y="511286"/>
            <a:ext cx="9144000" cy="1546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4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/>
              <a:t>2020 </a:t>
            </a:r>
            <a:r>
              <a:rPr lang="en-US" sz="6000" err="1"/>
              <a:t>ABAL</a:t>
            </a:r>
            <a:r>
              <a:rPr lang="en-US" sz="6000"/>
              <a:t> Overview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B48FD0-8C99-48CE-98B3-9AA9154E5D2E}"/>
              </a:ext>
            </a:extLst>
          </p:cNvPr>
          <p:cNvSpPr txBox="1">
            <a:spLocks/>
          </p:cNvSpPr>
          <p:nvPr/>
        </p:nvSpPr>
        <p:spPr>
          <a:xfrm>
            <a:off x="1102360" y="2169864"/>
            <a:ext cx="9144000" cy="53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336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i="1">
                <a:solidFill>
                  <a:srgbClr val="32476E"/>
                </a:solidFill>
              </a:rPr>
              <a:t>Tri-County</a:t>
            </a:r>
            <a:r>
              <a:rPr lang="en-US" sz="3100" i="1"/>
              <a:t> </a:t>
            </a:r>
            <a:r>
              <a:rPr lang="en-US" sz="3100" i="1">
                <a:solidFill>
                  <a:srgbClr val="32476E"/>
                </a:solidFill>
              </a:rPr>
              <a:t>Regional</a:t>
            </a:r>
            <a:r>
              <a:rPr lang="en-US" sz="3100" i="1"/>
              <a:t> </a:t>
            </a:r>
            <a:r>
              <a:rPr lang="en-US" sz="3100" i="1">
                <a:solidFill>
                  <a:srgbClr val="32476E"/>
                </a:solidFill>
              </a:rPr>
              <a:t>Energy</a:t>
            </a:r>
            <a:r>
              <a:rPr lang="en-US" sz="3100" i="1"/>
              <a:t> </a:t>
            </a:r>
            <a:r>
              <a:rPr lang="en-US" sz="3100" i="1">
                <a:solidFill>
                  <a:srgbClr val="32476E"/>
                </a:solidFill>
              </a:rPr>
              <a:t>Network (3C-REN)</a:t>
            </a:r>
            <a:endParaRPr lang="en-US" sz="3100" i="1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DB0311A-A2C5-4336-A54F-8CEED2E5AE7F}"/>
              </a:ext>
            </a:extLst>
          </p:cNvPr>
          <p:cNvSpPr txBox="1">
            <a:spLocks/>
          </p:cNvSpPr>
          <p:nvPr/>
        </p:nvSpPr>
        <p:spPr>
          <a:xfrm>
            <a:off x="1102360" y="2703168"/>
            <a:ext cx="8537575" cy="48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336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336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>
                <a:solidFill>
                  <a:srgbClr val="32476E"/>
                </a:solidFill>
              </a:rPr>
              <a:t>August</a:t>
            </a:r>
            <a:r>
              <a:rPr lang="en-US"/>
              <a:t> </a:t>
            </a:r>
            <a:r>
              <a:rPr lang="en-US" sz="2500">
                <a:solidFill>
                  <a:srgbClr val="32476E"/>
                </a:solidFill>
              </a:rPr>
              <a:t>5,</a:t>
            </a:r>
            <a:r>
              <a:rPr lang="en-US"/>
              <a:t> </a:t>
            </a:r>
            <a:r>
              <a:rPr lang="en-US" sz="2500">
                <a:solidFill>
                  <a:srgbClr val="32476E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8695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2021 Budget &amp; Cost-Effectiveness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F27-1148-AD41-8361-9426174F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8045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FF4F7-0DEA-45BE-83F9-B51ADE0533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1" y="1199965"/>
            <a:ext cx="7974496" cy="5455671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24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Cost-Effectiveness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F27-1148-AD41-8361-9426174F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06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100000"/>
              </a:lnSpc>
              <a:buClr>
                <a:srgbClr val="94B6D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latin typeface="Arial"/>
                <a:cs typeface="Arial"/>
              </a:rPr>
              <a:t>The TRC forecast is &lt; 1.25, and the challenges with the portfolio forecast relates to the allowed REN scope which targets hard-to-reach customers and has a limited portfolio.</a:t>
            </a:r>
          </a:p>
          <a:p>
            <a:pPr lvl="1" defTabSz="457200">
              <a:lnSpc>
                <a:spcPct val="100000"/>
              </a:lnSpc>
              <a:buClr>
                <a:srgbClr val="94B6D2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latin typeface="Arial"/>
                <a:cs typeface="Arial"/>
              </a:rPr>
              <a:t>TRC forecast shows that REN will increase cost-effectiveness over time.</a:t>
            </a:r>
          </a:p>
          <a:p>
            <a:pPr lvl="2"/>
            <a:r>
              <a:rPr lang="en-US" sz="2400">
                <a:latin typeface="Arial"/>
                <a:cs typeface="Arial"/>
              </a:rPr>
              <a:t>Projected 2021 TRC will be 0.23, matching the forecast of .023 in 2020 and PAC will be 0.30 up from forecast of 0.26 for 2020 </a:t>
            </a:r>
            <a:endParaRPr lang="en-US" sz="24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9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Portfolio/Program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F27-1148-AD41-8361-9426174F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06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3500"/>
              <a:t>RES DI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2400">
                <a:latin typeface="Arial"/>
                <a:cs typeface="Arial"/>
              </a:rPr>
              <a:t>Single-family provides energy and behavior change education, installation of simple energy saving measures to build interest and deliver a pathway to deeper savings by offering co-pay options for more substantial upgrades</a:t>
            </a:r>
          </a:p>
          <a:p>
            <a:pPr lvl="3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2200">
                <a:latin typeface="Arial"/>
                <a:cs typeface="Arial"/>
              </a:rPr>
              <a:t>Continue to offer virtual assessments and self-install packages in combination with in-person visits and installs as allowed with evolving COVID situation</a:t>
            </a:r>
          </a:p>
          <a:p>
            <a:pPr lvl="3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C8FF1-40EB-475D-A416-B339015B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050" y="1404818"/>
            <a:ext cx="1534130" cy="15341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8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Portfolio/Program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F27-1148-AD41-8361-9426174F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503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900">
                <a:latin typeface="Arial"/>
                <a:cs typeface="Arial"/>
              </a:rPr>
              <a:t>RES DI - Continued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ZW" sz="2400">
                <a:latin typeface="Arial"/>
                <a:cs typeface="Arial"/>
              </a:rPr>
              <a:t>In 2021, 3C-REN will launch multi-family subprogram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ZW" sz="2400">
                <a:latin typeface="Arial"/>
                <a:cs typeface="Arial"/>
              </a:rPr>
              <a:t>Research and design phase is currently underway.  </a:t>
            </a:r>
            <a:endParaRPr lang="en-ZW"/>
          </a:p>
          <a:p>
            <a:pPr lvl="3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ZW" sz="2200">
                <a:latin typeface="Arial"/>
                <a:cs typeface="Arial"/>
              </a:rPr>
              <a:t>market characterization – local building attributes, technology adoption barriers, climate zone considerations, split incentive and marketing and outreach options. 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ZW" sz="2400">
                <a:latin typeface="Arial"/>
                <a:cs typeface="Arial"/>
              </a:rPr>
              <a:t> Scheduled to release a request for proposals in late 2020.</a:t>
            </a:r>
            <a:r>
              <a:rPr lang="en-ZW">
                <a:latin typeface="Arial"/>
                <a:cs typeface="Arial"/>
              </a:rPr>
              <a:t> </a:t>
            </a:r>
            <a:endParaRPr lang="en-US" sz="24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C8FF1-40EB-475D-A416-B339015B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050" y="1404818"/>
            <a:ext cx="1534130" cy="15341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87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Portfolio/Program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F27-1148-AD41-8361-9426174F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506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900">
                <a:latin typeface="Arial"/>
                <a:cs typeface="Arial"/>
              </a:rPr>
              <a:t>WE&amp;T and C&amp;S</a:t>
            </a:r>
            <a:endParaRPr lang="en-US"/>
          </a:p>
          <a:p>
            <a:pPr marL="1200150" lvl="2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Continue online trainings during COVID</a:t>
            </a:r>
          </a:p>
          <a:p>
            <a:pPr marL="1200150" lvl="2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Continue online Regional Codes Forums</a:t>
            </a:r>
          </a:p>
          <a:p>
            <a:pPr marL="1200150" lvl="2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Hosting trainings in collaboration with IOUs</a:t>
            </a:r>
          </a:p>
          <a:p>
            <a:pPr marL="1200150" lvl="2" indent="-285750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200">
                <a:solidFill>
                  <a:srgbClr val="000000"/>
                </a:solidFill>
                <a:latin typeface="Arial"/>
                <a:cs typeface="Arial"/>
              </a:rPr>
              <a:t>Continue to develop unique training opportunities outside of IOUs</a:t>
            </a:r>
            <a:endParaRPr lang="en-US" sz="2200">
              <a:latin typeface="Arial"/>
              <a:cs typeface="Arial"/>
            </a:endParaRPr>
          </a:p>
          <a:p>
            <a:pPr lvl="2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r>
              <a:rPr lang="en-US" sz="2200">
                <a:latin typeface="Arial"/>
                <a:cs typeface="Arial"/>
              </a:rPr>
              <a:t>3C-REN has identified the need to provide workforce training and education to underserved and disadvantaged workers in the region</a:t>
            </a:r>
          </a:p>
          <a:p>
            <a:pPr lvl="2" defTabSz="457200">
              <a:lnSpc>
                <a:spcPct val="100000"/>
              </a:lnSpc>
              <a:spcBef>
                <a:spcPts val="1000"/>
              </a:spcBef>
              <a:buClr>
                <a:srgbClr val="94B6D2"/>
              </a:buClr>
              <a:buSzPct val="80000"/>
              <a:buFont typeface="Wingdings 3" charset="2"/>
              <a:buChar char=""/>
            </a:pPr>
            <a:endParaRPr lang="en-US" sz="160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91834-6124-479D-B9C9-FEB1C266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51" y="472441"/>
            <a:ext cx="1672333" cy="16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REN Criteria (D. 12-11-015)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3F5E42E-F770-487C-8005-A73293F8D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866728"/>
              </p:ext>
            </p:extLst>
          </p:nvPr>
        </p:nvGraphicFramePr>
        <p:xfrm>
          <a:off x="1083594" y="1844040"/>
          <a:ext cx="8601943" cy="34449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9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2030"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Activities</a:t>
                      </a:r>
                      <a:r>
                        <a:rPr lang="en-US" sz="1600" baseline="0"/>
                        <a:t> that </a:t>
                      </a:r>
                      <a:r>
                        <a:rPr lang="en-US" sz="1600"/>
                        <a:t> IOUs cannot or does not intend to undertake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Activities</a:t>
                      </a:r>
                      <a:r>
                        <a:rPr lang="en-US" sz="1600" baseline="0"/>
                        <a:t> in </a:t>
                      </a:r>
                      <a:r>
                        <a:rPr lang="en-US" sz="1600"/>
                        <a:t>Hard-to-Reach Markets whether or not there</a:t>
                      </a:r>
                      <a:r>
                        <a:rPr lang="en-US" sz="1600" baseline="0"/>
                        <a:t> is an overlapping IOU program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Piloting activities where there is no IOU</a:t>
                      </a:r>
                      <a:r>
                        <a:rPr lang="en-US" sz="1600" baseline="0"/>
                        <a:t> program offering and where there is potential for scalability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5">
                <a:tc>
                  <a:txBody>
                    <a:bodyPr/>
                    <a:lstStyle/>
                    <a:p>
                      <a:r>
                        <a:rPr lang="en-US"/>
                        <a:t>Residential DI 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Codes &amp; Standards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35">
                <a:tc>
                  <a:txBody>
                    <a:bodyPr/>
                    <a:lstStyle/>
                    <a:p>
                      <a:r>
                        <a:rPr lang="en-US"/>
                        <a:t>WE&amp;T</a:t>
                      </a:r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ym typeface="Wingdings" panose="05000000000000000000" pitchFamily="2" charset="2"/>
                        </a:rPr>
                        <a:t></a:t>
                      </a:r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7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9AD6-8CD0-E04F-8CCC-7256C433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REN Criteria (D. 12-11-015)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E8D6BE-6FAB-4D44-8DEC-6076F6D2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171" y="2354861"/>
            <a:ext cx="6347714" cy="2203821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JCM was updated and filed</a:t>
            </a:r>
          </a:p>
          <a:p>
            <a:pPr lvl="1"/>
            <a:r>
              <a:rPr lang="en-US" sz="2800"/>
              <a:t>Check in and coordination calls</a:t>
            </a:r>
          </a:p>
          <a:p>
            <a:pPr lvl="1"/>
            <a:r>
              <a:rPr lang="en-US" sz="2800"/>
              <a:t>Programs complement IOU’s </a:t>
            </a:r>
          </a:p>
        </p:txBody>
      </p:sp>
    </p:spTree>
    <p:extLst>
      <p:ext uri="{BB962C8B-B14F-4D97-AF65-F5344CB8AC3E}">
        <p14:creationId xmlns:p14="http://schemas.microsoft.com/office/powerpoint/2010/main" val="306093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59BA-2535-5A41-9DBA-27635AAA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52" y="3013363"/>
            <a:ext cx="7651750" cy="2852737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/>
              <a:t>Alejandra Téllez</a:t>
            </a:r>
            <a:br>
              <a:rPr lang="en-US"/>
            </a:b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alejandra.tellez@ventura.org</a:t>
            </a:r>
            <a:br>
              <a:rPr lang="en-US"/>
            </a:br>
            <a:r>
              <a:rPr lang="en-US"/>
              <a:t>805-654-3835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470AF-724C-4526-96B7-49C5BAE28EC4}"/>
              </a:ext>
            </a:extLst>
          </p:cNvPr>
          <p:cNvSpPr txBox="1"/>
          <p:nvPr/>
        </p:nvSpPr>
        <p:spPr>
          <a:xfrm>
            <a:off x="4712854" y="1182253"/>
            <a:ext cx="4708237" cy="932873"/>
          </a:xfrm>
          <a:prstGeom prst="rect">
            <a:avLst/>
          </a:prstGeom>
          <a:effectLst/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5000" b="1" i="0"/>
          </a:p>
        </p:txBody>
      </p:sp>
    </p:spTree>
    <p:extLst>
      <p:ext uri="{BB962C8B-B14F-4D97-AF65-F5344CB8AC3E}">
        <p14:creationId xmlns:p14="http://schemas.microsoft.com/office/powerpoint/2010/main" val="204384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effectLst/>
      </a:spPr>
      <a:bodyPr vert="horz" lIns="91440" tIns="45720" rIns="91440" bIns="45720" rtlCol="0">
        <a:noAutofit/>
      </a:bodyPr>
      <a:lstStyle>
        <a:defPPr algn="l">
          <a:defRPr sz="250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a39ac2-2b2f-4a82-a6f3-15a428bbe6f4">
      <UserInfo>
        <DisplayName>Helson, Erica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64EE5F8D7BD4EB6250893D0A69685" ma:contentTypeVersion="12" ma:contentTypeDescription="Create a new document." ma:contentTypeScope="" ma:versionID="34ec305e3ba896787d32e738f86b735e">
  <xsd:schema xmlns:xsd="http://www.w3.org/2001/XMLSchema" xmlns:xs="http://www.w3.org/2001/XMLSchema" xmlns:p="http://schemas.microsoft.com/office/2006/metadata/properties" xmlns:ns2="d7fd6bec-b76d-4c13-a52c-e745b280b385" xmlns:ns3="e1a39ac2-2b2f-4a82-a6f3-15a428bbe6f4" targetNamespace="http://schemas.microsoft.com/office/2006/metadata/properties" ma:root="true" ma:fieldsID="22ca9e422c50230d531375794377e946" ns2:_="" ns3:_="">
    <xsd:import namespace="d7fd6bec-b76d-4c13-a52c-e745b280b385"/>
    <xsd:import namespace="e1a39ac2-2b2f-4a82-a6f3-15a428bbe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d6bec-b76d-4c13-a52c-e745b280b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39ac2-2b2f-4a82-a6f3-15a428bbe6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27502-04F8-4E9B-910C-1A4E4E41917D}">
  <ds:schemaRefs>
    <ds:schemaRef ds:uri="d7fd6bec-b76d-4c13-a52c-e745b280b385"/>
    <ds:schemaRef ds:uri="e1a39ac2-2b2f-4a82-a6f3-15a428bbe6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41B53E-CEFD-4FBB-A1C6-E5DAFEE0AE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1E12A-7195-4723-8D2B-572543433D31}">
  <ds:schemaRefs>
    <ds:schemaRef ds:uri="d7fd6bec-b76d-4c13-a52c-e745b280b385"/>
    <ds:schemaRef ds:uri="e1a39ac2-2b2f-4a82-a6f3-15a428bbe6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430</Words>
  <Application>Microsoft Macintosh PowerPoint</Application>
  <PresentationFormat>Widescreen</PresentationFormat>
  <Paragraphs>56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3</vt:lpstr>
      <vt:lpstr>Office Theme</vt:lpstr>
      <vt:lpstr>PowerPoint Presentation</vt:lpstr>
      <vt:lpstr>2021 Budget &amp; Cost-Effectiveness</vt:lpstr>
      <vt:lpstr>Cost-Effectiveness Challenges </vt:lpstr>
      <vt:lpstr>Proposed Portfolio/Program Changes</vt:lpstr>
      <vt:lpstr>Proposed Portfolio/Program Changes</vt:lpstr>
      <vt:lpstr>Proposed Portfolio/Program Changes</vt:lpstr>
      <vt:lpstr>Meeting REN Criteria (D. 12-11-015)</vt:lpstr>
      <vt:lpstr>Meeting REN Criteria (D. 12-11-015)</vt:lpstr>
      <vt:lpstr> Alejandra Téllez alejandra.tellez@ventura.org 805-654-3835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Madeleine Salem</dc:creator>
  <cp:lastModifiedBy>Jonathan Raab</cp:lastModifiedBy>
  <cp:revision>2</cp:revision>
  <dcterms:created xsi:type="dcterms:W3CDTF">2020-02-14T23:36:40Z</dcterms:created>
  <dcterms:modified xsi:type="dcterms:W3CDTF">2020-07-28T20:07:37Z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0x010100B5C64EE5F8D7BD4EB6250893D0A69685</vt:lpwstr>
  </property>
</Properties>
</file>