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50" r:id="rId1"/>
  </p:sldMasterIdLst>
  <p:notesMasterIdLst>
    <p:notesMasterId r:id="rId9"/>
  </p:notesMasterIdLst>
  <p:sldIdLst>
    <p:sldId id="258" r:id="rId2"/>
    <p:sldId id="259" r:id="rId3"/>
    <p:sldId id="260" r:id="rId4"/>
    <p:sldId id="257" r:id="rId5"/>
    <p:sldId id="261" r:id="rId6"/>
    <p:sldId id="263"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p:restoredTop sz="94620"/>
  </p:normalViewPr>
  <p:slideViewPr>
    <p:cSldViewPr snapToGrid="0" snapToObjects="1">
      <p:cViewPr varScale="1">
        <p:scale>
          <a:sx n="76" d="100"/>
          <a:sy n="76" d="100"/>
        </p:scale>
        <p:origin x="20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1BB8E-EB6D-1C43-9D52-C09C3E260060}" type="datetimeFigureOut">
              <a:rPr lang="en-US" smtClean="0"/>
              <a:t>2/22/19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76310F-467E-844E-ACEB-CDFE8135DC02}" type="slidenum">
              <a:rPr lang="en-US" smtClean="0"/>
              <a:t>‹#›</a:t>
            </a:fld>
            <a:endParaRPr lang="en-US"/>
          </a:p>
        </p:txBody>
      </p:sp>
    </p:spTree>
    <p:extLst>
      <p:ext uri="{BB962C8B-B14F-4D97-AF65-F5344CB8AC3E}">
        <p14:creationId xmlns:p14="http://schemas.microsoft.com/office/powerpoint/2010/main" val="4058782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8841A3-9EDE-6648-A46D-08DFF7DFE9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1918070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313735326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31705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20561986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7132482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130157798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236450820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8020090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1E2D69-CF10-E540-A708-AB0C66D8182E}"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223366672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C210D1-A832-844D-BBB7-DC55E17D14E6}" type="datetime1">
              <a:rPr lang="en-US" smtClean="0"/>
              <a:t>2/22/19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238897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1E2D69-CF10-E540-A708-AB0C66D8182E}" type="datetime1">
              <a:rPr lang="en-US" smtClean="0"/>
              <a:t>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79627072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1E2D69-CF10-E540-A708-AB0C66D8182E}" type="datetime1">
              <a:rPr lang="en-US" smtClean="0"/>
              <a:t>2/22/19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67658700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97CFA7-339A-CF40-B014-011D4ABF4FFD}" type="datetime1">
              <a:rPr lang="en-US" smtClean="0"/>
              <a:t>2/22/19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16144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7EB94-D4C0-3549-AB0F-7A1074B686A2}" type="datetime1">
              <a:rPr lang="en-US" smtClean="0"/>
              <a:t>2/22/19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1666273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61E2D69-CF10-E540-A708-AB0C66D8182E}" type="datetime1">
              <a:rPr lang="en-US" smtClean="0"/>
              <a:t>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373920514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1E2D69-CF10-E540-A708-AB0C66D8182E}" type="datetime1">
              <a:rPr lang="en-US" smtClean="0"/>
              <a:t>2/22/19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95A9D2-DC6A-1648-9E2F-9D0DB6DFC906}" type="slidenum">
              <a:rPr lang="en-US" smtClean="0"/>
              <a:t>‹#›</a:t>
            </a:fld>
            <a:endParaRPr lang="en-US"/>
          </a:p>
        </p:txBody>
      </p:sp>
    </p:spTree>
    <p:extLst>
      <p:ext uri="{BB962C8B-B14F-4D97-AF65-F5344CB8AC3E}">
        <p14:creationId xmlns:p14="http://schemas.microsoft.com/office/powerpoint/2010/main" val="379428303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1E2D69-CF10-E540-A708-AB0C66D8182E}" type="datetime1">
              <a:rPr lang="en-US" smtClean="0"/>
              <a:t>2/22/19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95A9D2-DC6A-1648-9E2F-9D0DB6DFC906}" type="slidenum">
              <a:rPr lang="en-US" smtClean="0"/>
              <a:t>‹#›</a:t>
            </a:fld>
            <a:endParaRPr lang="en-US"/>
          </a:p>
        </p:txBody>
      </p:sp>
    </p:spTree>
    <p:extLst>
      <p:ext uri="{BB962C8B-B14F-4D97-AF65-F5344CB8AC3E}">
        <p14:creationId xmlns:p14="http://schemas.microsoft.com/office/powerpoint/2010/main" val="3714667809"/>
      </p:ext>
    </p:extLst>
  </p:cSld>
  <p:clrMap bg1="lt1" tx1="dk1" bg2="lt2" tx2="dk2" accent1="accent1" accent2="accent2" accent3="accent3" accent4="accent4" accent5="accent5" accent6="accent6" hlink="hlink" folHlink="folHlink"/>
  <p:sldLayoutIdLst>
    <p:sldLayoutId id="2147484151" r:id="rId1"/>
    <p:sldLayoutId id="2147484152" r:id="rId2"/>
    <p:sldLayoutId id="2147484153" r:id="rId3"/>
    <p:sldLayoutId id="2147484154" r:id="rId4"/>
    <p:sldLayoutId id="2147484155" r:id="rId5"/>
    <p:sldLayoutId id="2147484156" r:id="rId6"/>
    <p:sldLayoutId id="2147484157" r:id="rId7"/>
    <p:sldLayoutId id="2147484158" r:id="rId8"/>
    <p:sldLayoutId id="2147484159" r:id="rId9"/>
    <p:sldLayoutId id="2147484160" r:id="rId10"/>
    <p:sldLayoutId id="2147484161" r:id="rId11"/>
    <p:sldLayoutId id="2147484162" r:id="rId12"/>
    <p:sldLayoutId id="2147484163" r:id="rId13"/>
    <p:sldLayoutId id="2147484164" r:id="rId14"/>
    <p:sldLayoutId id="2147484165" r:id="rId15"/>
    <p:sldLayoutId id="214748416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tel:18-10-00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0E70-321A-5540-9FDC-7C8B4821DF87}"/>
              </a:ext>
            </a:extLst>
          </p:cNvPr>
          <p:cNvSpPr>
            <a:spLocks noGrp="1"/>
          </p:cNvSpPr>
          <p:nvPr>
            <p:ph type="ctrTitle"/>
          </p:nvPr>
        </p:nvSpPr>
        <p:spPr/>
        <p:txBody>
          <a:bodyPr>
            <a:normAutofit fontScale="90000"/>
          </a:bodyPr>
          <a:lstStyle/>
          <a:p>
            <a:r>
              <a:rPr lang="en-US" dirty="0"/>
              <a:t>Section 4: CAEECC Planning</a:t>
            </a:r>
          </a:p>
        </p:txBody>
      </p:sp>
      <p:sp>
        <p:nvSpPr>
          <p:cNvPr id="3" name="Subtitle 2">
            <a:extLst>
              <a:ext uri="{FF2B5EF4-FFF2-40B4-BE49-F238E27FC236}">
                <a16:creationId xmlns:a16="http://schemas.microsoft.com/office/drawing/2014/main" id="{7D742A4E-A8C8-3445-BF2C-3D692B0522DD}"/>
              </a:ext>
            </a:extLst>
          </p:cNvPr>
          <p:cNvSpPr>
            <a:spLocks noGrp="1"/>
          </p:cNvSpPr>
          <p:nvPr>
            <p:ph type="subTitle" idx="1"/>
          </p:nvPr>
        </p:nvSpPr>
        <p:spPr/>
        <p:txBody>
          <a:bodyPr>
            <a:normAutofit fontScale="92500" lnSpcReduction="10000"/>
          </a:bodyPr>
          <a:lstStyle/>
          <a:p>
            <a:r>
              <a:rPr lang="en-US" dirty="0"/>
              <a:t>Full Quarterly CAEECC Mtg.</a:t>
            </a:r>
          </a:p>
          <a:p>
            <a:r>
              <a:rPr lang="en-US" dirty="0"/>
              <a:t>Dr. Jonathan </a:t>
            </a:r>
            <a:r>
              <a:rPr lang="en-US" dirty="0" err="1"/>
              <a:t>Raab</a:t>
            </a:r>
            <a:r>
              <a:rPr lang="en-US" dirty="0"/>
              <a:t>, </a:t>
            </a:r>
            <a:r>
              <a:rPr lang="en-US" dirty="0" err="1"/>
              <a:t>Raab</a:t>
            </a:r>
            <a:r>
              <a:rPr lang="en-US" dirty="0"/>
              <a:t> Associates</a:t>
            </a:r>
          </a:p>
          <a:p>
            <a:r>
              <a:rPr lang="en-US" dirty="0"/>
              <a:t>February 28, 2019</a:t>
            </a:r>
          </a:p>
        </p:txBody>
      </p:sp>
    </p:spTree>
    <p:extLst>
      <p:ext uri="{BB962C8B-B14F-4D97-AF65-F5344CB8AC3E}">
        <p14:creationId xmlns:p14="http://schemas.microsoft.com/office/powerpoint/2010/main" val="3976490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0A95-093A-D548-A6E3-8A05E7E8EF66}"/>
              </a:ext>
            </a:extLst>
          </p:cNvPr>
          <p:cNvSpPr>
            <a:spLocks noGrp="1"/>
          </p:cNvSpPr>
          <p:nvPr>
            <p:ph type="title"/>
          </p:nvPr>
        </p:nvSpPr>
        <p:spPr/>
        <p:txBody>
          <a:bodyPr/>
          <a:lstStyle/>
          <a:p>
            <a:r>
              <a:rPr lang="en-US" dirty="0"/>
              <a:t>CAEECC Planning Topics</a:t>
            </a:r>
          </a:p>
        </p:txBody>
      </p:sp>
      <p:sp>
        <p:nvSpPr>
          <p:cNvPr id="3" name="Content Placeholder 2">
            <a:extLst>
              <a:ext uri="{FF2B5EF4-FFF2-40B4-BE49-F238E27FC236}">
                <a16:creationId xmlns:a16="http://schemas.microsoft.com/office/drawing/2014/main" id="{BA2A5259-BE72-6644-9C22-AB1303DD78FF}"/>
              </a:ext>
            </a:extLst>
          </p:cNvPr>
          <p:cNvSpPr>
            <a:spLocks noGrp="1"/>
          </p:cNvSpPr>
          <p:nvPr>
            <p:ph idx="1"/>
          </p:nvPr>
        </p:nvSpPr>
        <p:spPr/>
        <p:txBody>
          <a:bodyPr/>
          <a:lstStyle/>
          <a:p>
            <a:r>
              <a:rPr lang="en-US" i="1" dirty="0"/>
              <a:t>Potential agenda topics for June meeting</a:t>
            </a:r>
          </a:p>
          <a:p>
            <a:r>
              <a:rPr lang="en-US" i="1" dirty="0"/>
              <a:t>Structuring the August ABAL related meeting</a:t>
            </a:r>
          </a:p>
          <a:p>
            <a:r>
              <a:rPr lang="en-US" i="1" dirty="0"/>
              <a:t>Approach/timing for CAEECC Disadvantaged Workers/Workforce Standards per D.</a:t>
            </a:r>
            <a:r>
              <a:rPr lang="en-US" i="1" dirty="0">
                <a:hlinkClick r:id="rId2"/>
              </a:rPr>
              <a:t>18-10-008</a:t>
            </a:r>
            <a:endParaRPr lang="en-US" i="1" dirty="0"/>
          </a:p>
          <a:p>
            <a:r>
              <a:rPr lang="en-US" i="1" dirty="0"/>
              <a:t>CAEECC Evaluation</a:t>
            </a:r>
          </a:p>
          <a:p>
            <a:r>
              <a:rPr lang="en-US" i="1" dirty="0"/>
              <a:t>CAEECC Co-Chairs</a:t>
            </a:r>
            <a:endParaRPr lang="en-US" dirty="0"/>
          </a:p>
        </p:txBody>
      </p:sp>
      <p:sp>
        <p:nvSpPr>
          <p:cNvPr id="4" name="Slide Number Placeholder 3">
            <a:extLst>
              <a:ext uri="{FF2B5EF4-FFF2-40B4-BE49-F238E27FC236}">
                <a16:creationId xmlns:a16="http://schemas.microsoft.com/office/drawing/2014/main" id="{CF51A8AA-0C4C-EB4A-9795-BB450D42BF2D}"/>
              </a:ext>
            </a:extLst>
          </p:cNvPr>
          <p:cNvSpPr>
            <a:spLocks noGrp="1"/>
          </p:cNvSpPr>
          <p:nvPr>
            <p:ph type="sldNum" sz="quarter" idx="12"/>
          </p:nvPr>
        </p:nvSpPr>
        <p:spPr/>
        <p:txBody>
          <a:bodyPr/>
          <a:lstStyle/>
          <a:p>
            <a:fld id="{6E95A9D2-DC6A-1648-9E2F-9D0DB6DFC906}" type="slidenum">
              <a:rPr lang="en-US" smtClean="0"/>
              <a:t>2</a:t>
            </a:fld>
            <a:endParaRPr lang="en-US"/>
          </a:p>
        </p:txBody>
      </p:sp>
    </p:spTree>
    <p:extLst>
      <p:ext uri="{BB962C8B-B14F-4D97-AF65-F5344CB8AC3E}">
        <p14:creationId xmlns:p14="http://schemas.microsoft.com/office/powerpoint/2010/main" val="223282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1FE95-5FEB-B946-B809-FE77F54CA3DD}"/>
              </a:ext>
            </a:extLst>
          </p:cNvPr>
          <p:cNvSpPr>
            <a:spLocks noGrp="1"/>
          </p:cNvSpPr>
          <p:nvPr>
            <p:ph type="title"/>
          </p:nvPr>
        </p:nvSpPr>
        <p:spPr/>
        <p:txBody>
          <a:bodyPr>
            <a:normAutofit/>
          </a:bodyPr>
          <a:lstStyle/>
          <a:p>
            <a:r>
              <a:rPr lang="en-US" dirty="0"/>
              <a:t>Potential Topics for June CAEECC Quarterly</a:t>
            </a:r>
          </a:p>
        </p:txBody>
      </p:sp>
      <p:sp>
        <p:nvSpPr>
          <p:cNvPr id="3" name="Content Placeholder 2">
            <a:extLst>
              <a:ext uri="{FF2B5EF4-FFF2-40B4-BE49-F238E27FC236}">
                <a16:creationId xmlns:a16="http://schemas.microsoft.com/office/drawing/2014/main" id="{D2858D12-F429-9A45-ADD6-1ACE3FD0C4ED}"/>
              </a:ext>
            </a:extLst>
          </p:cNvPr>
          <p:cNvSpPr>
            <a:spLocks noGrp="1"/>
          </p:cNvSpPr>
          <p:nvPr>
            <p:ph idx="1"/>
          </p:nvPr>
        </p:nvSpPr>
        <p:spPr/>
        <p:txBody>
          <a:bodyPr>
            <a:normAutofit/>
          </a:bodyPr>
          <a:lstStyle/>
          <a:p>
            <a:r>
              <a:rPr lang="en-US" dirty="0"/>
              <a:t>Discussions/Planning</a:t>
            </a:r>
          </a:p>
          <a:p>
            <a:pPr lvl="1"/>
            <a:r>
              <a:rPr lang="en-US" dirty="0"/>
              <a:t>CAEECC Facilitators Report (recommendations)</a:t>
            </a:r>
          </a:p>
          <a:p>
            <a:pPr lvl="1"/>
            <a:r>
              <a:rPr lang="en-US" dirty="0"/>
              <a:t>ABALs and August CAEECC  meeting</a:t>
            </a:r>
          </a:p>
          <a:p>
            <a:pPr lvl="1"/>
            <a:r>
              <a:rPr lang="en-US" dirty="0"/>
              <a:t>Other?</a:t>
            </a:r>
          </a:p>
          <a:p>
            <a:r>
              <a:rPr lang="en-US" dirty="0"/>
              <a:t>Updates</a:t>
            </a:r>
          </a:p>
          <a:p>
            <a:pPr lvl="1"/>
            <a:r>
              <a:rPr lang="en-US" dirty="0"/>
              <a:t>Third Party Implementation</a:t>
            </a:r>
          </a:p>
          <a:p>
            <a:pPr lvl="1"/>
            <a:r>
              <a:rPr lang="en-US" dirty="0"/>
              <a:t>Other?</a:t>
            </a:r>
          </a:p>
          <a:p>
            <a:r>
              <a:rPr lang="en-US" dirty="0"/>
              <a:t>Note: Depending on topics, may convert from face-to-face to phone meeting</a:t>
            </a:r>
          </a:p>
          <a:p>
            <a:pPr marL="457200" lvl="1" indent="0">
              <a:buNone/>
            </a:pPr>
            <a:endParaRPr lang="en-US" dirty="0"/>
          </a:p>
        </p:txBody>
      </p:sp>
      <p:sp>
        <p:nvSpPr>
          <p:cNvPr id="4" name="Slide Number Placeholder 3">
            <a:extLst>
              <a:ext uri="{FF2B5EF4-FFF2-40B4-BE49-F238E27FC236}">
                <a16:creationId xmlns:a16="http://schemas.microsoft.com/office/drawing/2014/main" id="{16566606-5A77-364B-9EB6-8475C29EB366}"/>
              </a:ext>
            </a:extLst>
          </p:cNvPr>
          <p:cNvSpPr>
            <a:spLocks noGrp="1"/>
          </p:cNvSpPr>
          <p:nvPr>
            <p:ph type="sldNum" sz="quarter" idx="12"/>
          </p:nvPr>
        </p:nvSpPr>
        <p:spPr/>
        <p:txBody>
          <a:bodyPr/>
          <a:lstStyle/>
          <a:p>
            <a:fld id="{6E95A9D2-DC6A-1648-9E2F-9D0DB6DFC906}" type="slidenum">
              <a:rPr lang="en-US" smtClean="0"/>
              <a:t>3</a:t>
            </a:fld>
            <a:endParaRPr lang="en-US"/>
          </a:p>
        </p:txBody>
      </p:sp>
    </p:spTree>
    <p:extLst>
      <p:ext uri="{BB962C8B-B14F-4D97-AF65-F5344CB8AC3E}">
        <p14:creationId xmlns:p14="http://schemas.microsoft.com/office/powerpoint/2010/main" val="153686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8839-4AA5-114D-8F52-EDD3441B2502}"/>
              </a:ext>
            </a:extLst>
          </p:cNvPr>
          <p:cNvSpPr>
            <a:spLocks noGrp="1"/>
          </p:cNvSpPr>
          <p:nvPr>
            <p:ph type="title"/>
          </p:nvPr>
        </p:nvSpPr>
        <p:spPr/>
        <p:txBody>
          <a:bodyPr>
            <a:normAutofit/>
          </a:bodyPr>
          <a:lstStyle/>
          <a:p>
            <a:r>
              <a:rPr lang="en-US" dirty="0"/>
              <a:t>Structuring CAEECC ABAL Meeting: Options</a:t>
            </a:r>
          </a:p>
        </p:txBody>
      </p:sp>
      <p:sp>
        <p:nvSpPr>
          <p:cNvPr id="3" name="Content Placeholder 2">
            <a:extLst>
              <a:ext uri="{FF2B5EF4-FFF2-40B4-BE49-F238E27FC236}">
                <a16:creationId xmlns:a16="http://schemas.microsoft.com/office/drawing/2014/main" id="{533ADCD6-B7F3-2C46-A0C0-A1199381E6F6}"/>
              </a:ext>
            </a:extLst>
          </p:cNvPr>
          <p:cNvSpPr>
            <a:spLocks noGrp="1"/>
          </p:cNvSpPr>
          <p:nvPr>
            <p:ph idx="1"/>
          </p:nvPr>
        </p:nvSpPr>
        <p:spPr/>
        <p:txBody>
          <a:bodyPr>
            <a:normAutofit fontScale="92500" lnSpcReduction="10000"/>
          </a:bodyPr>
          <a:lstStyle/>
          <a:p>
            <a:r>
              <a:rPr lang="en-US" dirty="0"/>
              <a:t>Option 1: Status Quo (like 2018) </a:t>
            </a:r>
          </a:p>
          <a:p>
            <a:pPr lvl="1"/>
            <a:r>
              <a:rPr lang="en-US" dirty="0"/>
              <a:t>Go through each PA’s draft–short presentation; Q&amp;A; and discussion/feedback</a:t>
            </a:r>
          </a:p>
          <a:p>
            <a:pPr lvl="2"/>
            <a:r>
              <a:rPr lang="en-US" dirty="0"/>
              <a:t>Preliminary cost-effectiveness analysis results</a:t>
            </a:r>
            <a:endParaRPr lang="en-US" sz="2400" dirty="0"/>
          </a:p>
          <a:p>
            <a:pPr lvl="2"/>
            <a:r>
              <a:rPr lang="en-US" dirty="0"/>
              <a:t>Portfolio change strategies</a:t>
            </a:r>
          </a:p>
          <a:p>
            <a:r>
              <a:rPr lang="en-US" dirty="0"/>
              <a:t>Option 2: By Major Topic/Sector</a:t>
            </a:r>
          </a:p>
          <a:p>
            <a:pPr lvl="1"/>
            <a:r>
              <a:rPr lang="en-US" dirty="0"/>
              <a:t>Cost-Effectiveness Results—For all PAs</a:t>
            </a:r>
          </a:p>
          <a:p>
            <a:pPr lvl="1"/>
            <a:r>
              <a:rPr lang="en-US" dirty="0"/>
              <a:t>Portfolio change strategies—one sector at a time, for all PAs</a:t>
            </a:r>
          </a:p>
          <a:p>
            <a:r>
              <a:rPr lang="en-US" dirty="0"/>
              <a:t>Option 3A/3B: By Region</a:t>
            </a:r>
          </a:p>
          <a:p>
            <a:pPr lvl="1"/>
            <a:r>
              <a:rPr lang="en-US" dirty="0"/>
              <a:t>All PAs in Southern then Northern CA; either whole draft ABAL Option 1) or by Major Topic/Sector </a:t>
            </a:r>
            <a:r>
              <a:rPr lang="en-US"/>
              <a:t>(Options 2)</a:t>
            </a:r>
            <a:endParaRPr lang="en-US" dirty="0"/>
          </a:p>
          <a:p>
            <a:r>
              <a:rPr lang="en-US" dirty="0"/>
              <a:t>Option 4: Any of the options above but potentially with interactive break-outs for some portion of day—e.g., by sector or region</a:t>
            </a:r>
          </a:p>
          <a:p>
            <a:endParaRPr lang="en-US" dirty="0"/>
          </a:p>
        </p:txBody>
      </p:sp>
      <p:sp>
        <p:nvSpPr>
          <p:cNvPr id="4" name="Slide Number Placeholder 3">
            <a:extLst>
              <a:ext uri="{FF2B5EF4-FFF2-40B4-BE49-F238E27FC236}">
                <a16:creationId xmlns:a16="http://schemas.microsoft.com/office/drawing/2014/main" id="{2D34808F-C85C-D84B-AB98-349707FD0D1F}"/>
              </a:ext>
            </a:extLst>
          </p:cNvPr>
          <p:cNvSpPr>
            <a:spLocks noGrp="1"/>
          </p:cNvSpPr>
          <p:nvPr>
            <p:ph type="sldNum" sz="quarter" idx="12"/>
          </p:nvPr>
        </p:nvSpPr>
        <p:spPr/>
        <p:txBody>
          <a:bodyPr/>
          <a:lstStyle/>
          <a:p>
            <a:fld id="{6E95A9D2-DC6A-1648-9E2F-9D0DB6DFC906}" type="slidenum">
              <a:rPr lang="en-US" smtClean="0"/>
              <a:t>4</a:t>
            </a:fld>
            <a:endParaRPr lang="en-US"/>
          </a:p>
        </p:txBody>
      </p:sp>
    </p:spTree>
    <p:extLst>
      <p:ext uri="{BB962C8B-B14F-4D97-AF65-F5344CB8AC3E}">
        <p14:creationId xmlns:p14="http://schemas.microsoft.com/office/powerpoint/2010/main" val="2726617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59DB-BF4F-5C4F-99FD-F6D36CDEAD55}"/>
              </a:ext>
            </a:extLst>
          </p:cNvPr>
          <p:cNvSpPr>
            <a:spLocks noGrp="1"/>
          </p:cNvSpPr>
          <p:nvPr>
            <p:ph type="title"/>
          </p:nvPr>
        </p:nvSpPr>
        <p:spPr/>
        <p:txBody>
          <a:bodyPr>
            <a:normAutofit/>
          </a:bodyPr>
          <a:lstStyle/>
          <a:p>
            <a:r>
              <a:rPr lang="en-US" dirty="0"/>
              <a:t>CAEECC Disadvantaged Workers/Workforce Standards</a:t>
            </a:r>
          </a:p>
        </p:txBody>
      </p:sp>
      <p:sp>
        <p:nvSpPr>
          <p:cNvPr id="3" name="Content Placeholder 2">
            <a:extLst>
              <a:ext uri="{FF2B5EF4-FFF2-40B4-BE49-F238E27FC236}">
                <a16:creationId xmlns:a16="http://schemas.microsoft.com/office/drawing/2014/main" id="{4081B94C-F289-B848-AE7D-AD6A5BB6FF03}"/>
              </a:ext>
            </a:extLst>
          </p:cNvPr>
          <p:cNvSpPr>
            <a:spLocks noGrp="1"/>
          </p:cNvSpPr>
          <p:nvPr>
            <p:ph idx="1"/>
          </p:nvPr>
        </p:nvSpPr>
        <p:spPr/>
        <p:txBody>
          <a:bodyPr>
            <a:normAutofit fontScale="92500" lnSpcReduction="10000"/>
          </a:bodyPr>
          <a:lstStyle/>
          <a:p>
            <a:r>
              <a:rPr lang="en-US" dirty="0"/>
              <a:t>11. Program administrators should be authorized to file a Tier 2 advice letter to propose to add lighting controls certification providers in the future in addition to CALCTP, as long as the certification program has characteristics equivalent to CALCTP (such as, not manufacturer-specific). </a:t>
            </a:r>
            <a:r>
              <a:rPr lang="en-US" dirty="0">
                <a:solidFill>
                  <a:schemeClr val="tx1"/>
                </a:solidFill>
                <a:highlight>
                  <a:srgbClr val="FFFF00"/>
                </a:highlight>
              </a:rPr>
              <a:t>It is reasonable to request that the CAEECC convene a stakeholder discussion about any additional lighting controls certification to be proposed prior the an (sic) advice letter being filed</a:t>
            </a:r>
            <a:r>
              <a:rPr lang="en-US">
                <a:solidFill>
                  <a:schemeClr val="tx1"/>
                </a:solidFill>
                <a:highlight>
                  <a:srgbClr val="FFFF00"/>
                </a:highlight>
              </a:rPr>
              <a:t>. </a:t>
            </a:r>
            <a:endParaRPr lang="en-US" i="1" dirty="0"/>
          </a:p>
          <a:p>
            <a:r>
              <a:rPr lang="en-US" i="1" dirty="0"/>
              <a:t>15. </a:t>
            </a:r>
            <a:r>
              <a:rPr lang="en-US" i="1" dirty="0">
                <a:highlight>
                  <a:srgbClr val="FFFF00"/>
                </a:highlight>
              </a:rPr>
              <a:t>The Commission should request that the CAEECC convene a stakeholder process no later than July 1, 2020 to discuss experience with implementation of the workforce standards and the potential to extend these or new standards to additional programs or projects. If consensus is reached, any PA is invited to make an additional proposal to the Commission by no later than January 1, 2021. </a:t>
            </a:r>
            <a:r>
              <a:rPr lang="en-US" dirty="0"/>
              <a:t>Decision 18-10-008 October 11, 2018 (Issued 10/22/18) </a:t>
            </a:r>
          </a:p>
          <a:p>
            <a:r>
              <a:rPr lang="en-US" dirty="0"/>
              <a:t>When would be the best time window to undertake this effort?</a:t>
            </a:r>
          </a:p>
          <a:p>
            <a:r>
              <a:rPr lang="en-US" dirty="0"/>
              <a:t>What would be the likely areas of focus/sub-topics?</a:t>
            </a:r>
          </a:p>
          <a:p>
            <a:endParaRPr lang="en-US" dirty="0"/>
          </a:p>
        </p:txBody>
      </p:sp>
      <p:sp>
        <p:nvSpPr>
          <p:cNvPr id="4" name="Slide Number Placeholder 3">
            <a:extLst>
              <a:ext uri="{FF2B5EF4-FFF2-40B4-BE49-F238E27FC236}">
                <a16:creationId xmlns:a16="http://schemas.microsoft.com/office/drawing/2014/main" id="{D66D30E2-2ADF-CA4E-9067-31FFFBE9E76C}"/>
              </a:ext>
            </a:extLst>
          </p:cNvPr>
          <p:cNvSpPr>
            <a:spLocks noGrp="1"/>
          </p:cNvSpPr>
          <p:nvPr>
            <p:ph type="sldNum" sz="quarter" idx="12"/>
          </p:nvPr>
        </p:nvSpPr>
        <p:spPr/>
        <p:txBody>
          <a:bodyPr/>
          <a:lstStyle/>
          <a:p>
            <a:fld id="{6E95A9D2-DC6A-1648-9E2F-9D0DB6DFC906}" type="slidenum">
              <a:rPr lang="en-US" smtClean="0"/>
              <a:t>5</a:t>
            </a:fld>
            <a:endParaRPr lang="en-US"/>
          </a:p>
        </p:txBody>
      </p:sp>
    </p:spTree>
    <p:extLst>
      <p:ext uri="{BB962C8B-B14F-4D97-AF65-F5344CB8AC3E}">
        <p14:creationId xmlns:p14="http://schemas.microsoft.com/office/powerpoint/2010/main" val="114374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CAEECC Evaluation Framework</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On-Going Tracking Metrics</a:t>
            </a:r>
          </a:p>
          <a:p>
            <a:pPr marL="514350" indent="-514350">
              <a:buFont typeface="+mj-lt"/>
              <a:buAutoNum type="arabicPeriod"/>
            </a:pPr>
            <a:r>
              <a:rPr lang="en-US" dirty="0">
                <a:solidFill>
                  <a:srgbClr val="FF0000"/>
                </a:solidFill>
              </a:rPr>
              <a:t>Post-Meeting (series) Surveys</a:t>
            </a:r>
          </a:p>
          <a:p>
            <a:pPr marL="514350" indent="-514350">
              <a:buFont typeface="+mj-lt"/>
              <a:buAutoNum type="arabicPeriod"/>
            </a:pPr>
            <a:r>
              <a:rPr lang="en-US" dirty="0"/>
              <a:t>Analysis of Substantive Accomplishments of Full CAEECC Meetings, Working Groups, and Workshops</a:t>
            </a:r>
          </a:p>
          <a:p>
            <a:pPr marL="514350" indent="-514350">
              <a:buFont typeface="+mj-lt"/>
              <a:buAutoNum type="arabicPeriod"/>
            </a:pPr>
            <a:r>
              <a:rPr lang="en-US" dirty="0">
                <a:solidFill>
                  <a:srgbClr val="FF0000"/>
                </a:solidFill>
              </a:rPr>
              <a:t>Periodic (e.g., annually) In-Depth Discussions/Interviews w/CAEECC Members/Proxies and CPUC</a:t>
            </a:r>
            <a:r>
              <a:rPr lang="en-US" dirty="0"/>
              <a:t> </a:t>
            </a:r>
          </a:p>
          <a:p>
            <a:pPr lvl="1"/>
            <a:r>
              <a:rPr lang="en-US" dirty="0"/>
              <a:t>Plan to conduct interviews post-filing MTWG Recommendations document</a:t>
            </a:r>
          </a:p>
          <a:p>
            <a:r>
              <a:rPr lang="en-US" dirty="0"/>
              <a:t>Note: Evaluation Facilitator Report to CPUC will be based on all of the above; originally due end of March but will be requesting extension to end of April (to be able to reflect on MTWG)</a:t>
            </a:r>
          </a:p>
        </p:txBody>
      </p:sp>
      <p:sp>
        <p:nvSpPr>
          <p:cNvPr id="4" name="Slide Number Placeholder 3"/>
          <p:cNvSpPr>
            <a:spLocks noGrp="1"/>
          </p:cNvSpPr>
          <p:nvPr>
            <p:ph type="sldNum" sz="quarter" idx="12"/>
          </p:nvPr>
        </p:nvSpPr>
        <p:spPr/>
        <p:txBody>
          <a:bodyPr/>
          <a:lstStyle/>
          <a:p>
            <a:fld id="{4EC17C8E-698E-AE4B-9B2A-D90A88C09101}" type="slidenum">
              <a:rPr lang="en-US" smtClean="0"/>
              <a:t>6</a:t>
            </a:fld>
            <a:endParaRPr lang="en-US"/>
          </a:p>
        </p:txBody>
      </p:sp>
    </p:spTree>
    <p:extLst>
      <p:ext uri="{BB962C8B-B14F-4D97-AF65-F5344CB8AC3E}">
        <p14:creationId xmlns:p14="http://schemas.microsoft.com/office/powerpoint/2010/main" val="550048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F1A78-7EE2-E94B-B5F2-126314A4B722}"/>
              </a:ext>
            </a:extLst>
          </p:cNvPr>
          <p:cNvSpPr>
            <a:spLocks noGrp="1"/>
          </p:cNvSpPr>
          <p:nvPr>
            <p:ph type="title"/>
          </p:nvPr>
        </p:nvSpPr>
        <p:spPr/>
        <p:txBody>
          <a:bodyPr/>
          <a:lstStyle/>
          <a:p>
            <a:r>
              <a:rPr lang="en-US" dirty="0"/>
              <a:t>CAEECC Co-Chairs</a:t>
            </a:r>
          </a:p>
        </p:txBody>
      </p:sp>
      <p:sp>
        <p:nvSpPr>
          <p:cNvPr id="3" name="Content Placeholder 2">
            <a:extLst>
              <a:ext uri="{FF2B5EF4-FFF2-40B4-BE49-F238E27FC236}">
                <a16:creationId xmlns:a16="http://schemas.microsoft.com/office/drawing/2014/main" id="{92B16BB2-DB80-854A-A79B-81FC386686FF}"/>
              </a:ext>
            </a:extLst>
          </p:cNvPr>
          <p:cNvSpPr>
            <a:spLocks noGrp="1"/>
          </p:cNvSpPr>
          <p:nvPr>
            <p:ph idx="1"/>
          </p:nvPr>
        </p:nvSpPr>
        <p:spPr/>
        <p:txBody>
          <a:bodyPr>
            <a:normAutofit/>
          </a:bodyPr>
          <a:lstStyle/>
          <a:p>
            <a:r>
              <a:rPr lang="en-US" i="1" dirty="0"/>
              <a:t>Co-Chairs will be approved annually by the Members. If a Co-Chair does not complete his or her term (either voluntarily or as a result of removal by the Members for cause), the Members will need to select a replacement [consistent with the </a:t>
            </a:r>
            <a:r>
              <a:rPr lang="en-US" i="1" dirty="0" err="1"/>
              <a:t>groundrules</a:t>
            </a:r>
            <a:r>
              <a:rPr lang="en-US" i="1" dirty="0"/>
              <a:t> below] and the replacement will serve for the duration of the annual term.</a:t>
            </a:r>
          </a:p>
          <a:p>
            <a:pPr lvl="1"/>
            <a:r>
              <a:rPr lang="en-US" i="1" dirty="0"/>
              <a:t>Members agreed that the position of Co-Chair should be held by an individual, and that if a replacement is needed, the decision should come back to the CAEECC. [Facilitators Note: CAEECC didn’t, however, put in place a process for maternity leave.]</a:t>
            </a:r>
          </a:p>
          <a:p>
            <a:r>
              <a:rPr lang="en-US" dirty="0"/>
              <a:t>Lara and Erin were approved at our February 15, 2018 CAEECC mtg.</a:t>
            </a:r>
          </a:p>
          <a:p>
            <a:r>
              <a:rPr lang="en-US" dirty="0"/>
              <a:t>PA and Non-PA Co-Chairs for this next year?</a:t>
            </a:r>
          </a:p>
          <a:p>
            <a:endParaRPr lang="en-US" dirty="0"/>
          </a:p>
        </p:txBody>
      </p:sp>
      <p:sp>
        <p:nvSpPr>
          <p:cNvPr id="4" name="Slide Number Placeholder 3">
            <a:extLst>
              <a:ext uri="{FF2B5EF4-FFF2-40B4-BE49-F238E27FC236}">
                <a16:creationId xmlns:a16="http://schemas.microsoft.com/office/drawing/2014/main" id="{ADB66F39-010A-1440-BB12-00DC1573327E}"/>
              </a:ext>
            </a:extLst>
          </p:cNvPr>
          <p:cNvSpPr>
            <a:spLocks noGrp="1"/>
          </p:cNvSpPr>
          <p:nvPr>
            <p:ph type="sldNum" sz="quarter" idx="12"/>
          </p:nvPr>
        </p:nvSpPr>
        <p:spPr/>
        <p:txBody>
          <a:bodyPr/>
          <a:lstStyle/>
          <a:p>
            <a:fld id="{6E95A9D2-DC6A-1648-9E2F-9D0DB6DFC906}" type="slidenum">
              <a:rPr lang="en-US" smtClean="0"/>
              <a:t>7</a:t>
            </a:fld>
            <a:endParaRPr lang="en-US"/>
          </a:p>
        </p:txBody>
      </p:sp>
    </p:spTree>
    <p:extLst>
      <p:ext uri="{BB962C8B-B14F-4D97-AF65-F5344CB8AC3E}">
        <p14:creationId xmlns:p14="http://schemas.microsoft.com/office/powerpoint/2010/main" val="12575108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{69ABE3DA-16F5-6F4C-8A42-0FEB83E49193}tf10001060</Template>
  <TotalTime>1331</TotalTime>
  <Words>643</Words>
  <Application>Microsoft Macintosh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Section 4: CAEECC Planning</vt:lpstr>
      <vt:lpstr>CAEECC Planning Topics</vt:lpstr>
      <vt:lpstr>Potential Topics for June CAEECC Quarterly</vt:lpstr>
      <vt:lpstr>Structuring CAEECC ABAL Meeting: Options</vt:lpstr>
      <vt:lpstr>CAEECC Disadvantaged Workers/Workforce Standards</vt:lpstr>
      <vt:lpstr>CAEECC Evaluation Framework</vt:lpstr>
      <vt:lpstr>CAEECC Co-Chairs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Raab</dc:creator>
  <cp:lastModifiedBy>Susan Rivo</cp:lastModifiedBy>
  <cp:revision>9</cp:revision>
  <dcterms:created xsi:type="dcterms:W3CDTF">2019-02-20T16:50:13Z</dcterms:created>
  <dcterms:modified xsi:type="dcterms:W3CDTF">2019-02-22T21:11:23Z</dcterms:modified>
</cp:coreProperties>
</file>