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3"/>
  </p:notesMasterIdLst>
  <p:sldIdLst>
    <p:sldId id="256" r:id="rId2"/>
    <p:sldId id="257" r:id="rId3"/>
    <p:sldId id="285" r:id="rId4"/>
    <p:sldId id="273" r:id="rId5"/>
    <p:sldId id="275" r:id="rId6"/>
    <p:sldId id="276" r:id="rId7"/>
    <p:sldId id="259" r:id="rId8"/>
    <p:sldId id="269" r:id="rId9"/>
    <p:sldId id="277" r:id="rId10"/>
    <p:sldId id="278" r:id="rId11"/>
    <p:sldId id="264" r:id="rId12"/>
    <p:sldId id="265" r:id="rId13"/>
    <p:sldId id="260" r:id="rId14"/>
    <p:sldId id="270" r:id="rId15"/>
    <p:sldId id="283" r:id="rId16"/>
    <p:sldId id="266" r:id="rId17"/>
    <p:sldId id="280" r:id="rId18"/>
    <p:sldId id="282" r:id="rId19"/>
    <p:sldId id="281" r:id="rId20"/>
    <p:sldId id="262" r:id="rId21"/>
    <p:sldId id="286" r:id="rId22"/>
    <p:sldId id="284" r:id="rId23"/>
    <p:sldId id="287" r:id="rId24"/>
    <p:sldId id="290" r:id="rId25"/>
    <p:sldId id="293" r:id="rId26"/>
    <p:sldId id="298" r:id="rId27"/>
    <p:sldId id="297" r:id="rId28"/>
    <p:sldId id="294" r:id="rId29"/>
    <p:sldId id="295" r:id="rId30"/>
    <p:sldId id="296" r:id="rId31"/>
    <p:sldId id="291" r:id="rId32"/>
    <p:sldId id="292" r:id="rId33"/>
    <p:sldId id="288" r:id="rId34"/>
    <p:sldId id="263" r:id="rId35"/>
    <p:sldId id="271" r:id="rId36"/>
    <p:sldId id="299" r:id="rId37"/>
    <p:sldId id="289" r:id="rId38"/>
    <p:sldId id="300" r:id="rId39"/>
    <p:sldId id="267" r:id="rId40"/>
    <p:sldId id="274" r:id="rId41"/>
    <p:sldId id="26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96"/>
    <p:restoredTop sz="95859"/>
  </p:normalViewPr>
  <p:slideViewPr>
    <p:cSldViewPr snapToGrid="0" snapToObjects="1">
      <p:cViewPr>
        <p:scale>
          <a:sx n="90" d="100"/>
          <a:sy n="90" d="100"/>
        </p:scale>
        <p:origin x="1144" y="1984"/>
      </p:cViewPr>
      <p:guideLst/>
    </p:cSldViewPr>
  </p:slideViewPr>
  <p:outlineViewPr>
    <p:cViewPr>
      <p:scale>
        <a:sx n="33" d="100"/>
        <a:sy n="33" d="100"/>
      </p:scale>
      <p:origin x="0" y="-913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54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84CF0-56D0-B44C-8575-4F9BAF8327A1}" type="doc">
      <dgm:prSet loTypeId="urn:microsoft.com/office/officeart/2005/8/layout/StepDownProcess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47C810-AC08-4549-8D49-CE31BCA9F92B}">
      <dgm:prSet/>
      <dgm:spPr/>
      <dgm:t>
        <a:bodyPr/>
        <a:lstStyle/>
        <a:p>
          <a:r>
            <a:rPr lang="en-US" dirty="0"/>
            <a:t>Upstream Data removed</a:t>
          </a:r>
        </a:p>
      </dgm:t>
    </dgm:pt>
    <dgm:pt modelId="{D56BF1E4-D12F-B641-ADDD-CB207B0A348C}" type="parTrans" cxnId="{908BB430-14F8-EB4C-86D1-01C2B227C683}">
      <dgm:prSet/>
      <dgm:spPr/>
      <dgm:t>
        <a:bodyPr/>
        <a:lstStyle/>
        <a:p>
          <a:endParaRPr lang="en-US"/>
        </a:p>
      </dgm:t>
    </dgm:pt>
    <dgm:pt modelId="{F629ACC2-7CAC-B94B-84F2-FDAAFF20EE9E}" type="sibTrans" cxnId="{908BB430-14F8-EB4C-86D1-01C2B227C683}">
      <dgm:prSet/>
      <dgm:spPr/>
      <dgm:t>
        <a:bodyPr/>
        <a:lstStyle/>
        <a:p>
          <a:endParaRPr lang="en-US"/>
        </a:p>
      </dgm:t>
    </dgm:pt>
    <dgm:pt modelId="{1F0B72D6-F1BF-C146-93F1-4040234D1F95}">
      <dgm:prSet custT="1"/>
      <dgm:spPr/>
      <dgm:t>
        <a:bodyPr/>
        <a:lstStyle/>
        <a:p>
          <a:r>
            <a:rPr lang="en-US" sz="1800" dirty="0"/>
            <a:t>365,218 claims</a:t>
          </a:r>
          <a:r>
            <a:rPr lang="en-US" sz="1600" dirty="0"/>
            <a:t> </a:t>
          </a:r>
          <a:r>
            <a:rPr lang="en-US" sz="1800" dirty="0"/>
            <a:t>remaining</a:t>
          </a:r>
          <a:endParaRPr lang="en-US" sz="1600" dirty="0"/>
        </a:p>
      </dgm:t>
    </dgm:pt>
    <dgm:pt modelId="{B16E8197-634F-AF44-98DE-A68C675D6445}" type="parTrans" cxnId="{A41E9F10-0734-6A4D-B45E-131A9EB582C0}">
      <dgm:prSet/>
      <dgm:spPr/>
      <dgm:t>
        <a:bodyPr/>
        <a:lstStyle/>
        <a:p>
          <a:endParaRPr lang="en-US"/>
        </a:p>
      </dgm:t>
    </dgm:pt>
    <dgm:pt modelId="{ACD9C980-CB20-AD4F-BB3F-7644D92DB3B3}" type="sibTrans" cxnId="{A41E9F10-0734-6A4D-B45E-131A9EB582C0}">
      <dgm:prSet/>
      <dgm:spPr/>
      <dgm:t>
        <a:bodyPr/>
        <a:lstStyle/>
        <a:p>
          <a:endParaRPr lang="en-US"/>
        </a:p>
      </dgm:t>
    </dgm:pt>
    <dgm:pt modelId="{FB74FBF4-6381-FC47-BC87-B254B85808BD}">
      <dgm:prSet/>
      <dgm:spPr/>
      <dgm:t>
        <a:bodyPr/>
        <a:lstStyle/>
        <a:p>
          <a:r>
            <a:rPr lang="en-US"/>
            <a:t>Removed claims with no SiteID</a:t>
          </a:r>
        </a:p>
      </dgm:t>
    </dgm:pt>
    <dgm:pt modelId="{98E5EAC2-0B0C-6A4E-9867-621BC2043A51}" type="parTrans" cxnId="{4653549A-68C1-1949-8FE3-18B0C4D530CC}">
      <dgm:prSet/>
      <dgm:spPr/>
      <dgm:t>
        <a:bodyPr/>
        <a:lstStyle/>
        <a:p>
          <a:endParaRPr lang="en-US"/>
        </a:p>
      </dgm:t>
    </dgm:pt>
    <dgm:pt modelId="{06481E5B-B17E-3948-A265-F343750196D5}" type="sibTrans" cxnId="{4653549A-68C1-1949-8FE3-18B0C4D530CC}">
      <dgm:prSet/>
      <dgm:spPr/>
      <dgm:t>
        <a:bodyPr/>
        <a:lstStyle/>
        <a:p>
          <a:endParaRPr lang="en-US"/>
        </a:p>
      </dgm:t>
    </dgm:pt>
    <dgm:pt modelId="{583F5A02-AB9A-7849-ACC6-447A66186C56}">
      <dgm:prSet custT="1"/>
      <dgm:spPr/>
      <dgm:t>
        <a:bodyPr/>
        <a:lstStyle/>
        <a:p>
          <a:r>
            <a:rPr lang="en-US" sz="1800" dirty="0"/>
            <a:t>358,160 claims remaining</a:t>
          </a:r>
        </a:p>
      </dgm:t>
    </dgm:pt>
    <dgm:pt modelId="{29CFD58F-825E-504B-A94D-4D82D39CD6CC}" type="parTrans" cxnId="{36C9B93E-0CBF-2F4B-96EA-DEDDA4D9E00D}">
      <dgm:prSet/>
      <dgm:spPr/>
      <dgm:t>
        <a:bodyPr/>
        <a:lstStyle/>
        <a:p>
          <a:endParaRPr lang="en-US"/>
        </a:p>
      </dgm:t>
    </dgm:pt>
    <dgm:pt modelId="{0C415CC0-8124-A04B-877E-21DA03D82B8F}" type="sibTrans" cxnId="{36C9B93E-0CBF-2F4B-96EA-DEDDA4D9E00D}">
      <dgm:prSet/>
      <dgm:spPr/>
      <dgm:t>
        <a:bodyPr/>
        <a:lstStyle/>
        <a:p>
          <a:endParaRPr lang="en-US"/>
        </a:p>
      </dgm:t>
    </dgm:pt>
    <dgm:pt modelId="{731D529D-391A-2542-A269-510E5C0C5529}">
      <dgm:prSet/>
      <dgm:spPr/>
      <dgm:t>
        <a:bodyPr/>
        <a:lstStyle/>
        <a:p>
          <a:r>
            <a:rPr lang="en-US" dirty="0"/>
            <a:t>Removed claims with </a:t>
          </a:r>
          <a:r>
            <a:rPr lang="en-US" dirty="0" err="1"/>
            <a:t>Residential_Flag_y</a:t>
          </a:r>
          <a:endParaRPr lang="en-US" dirty="0"/>
        </a:p>
      </dgm:t>
    </dgm:pt>
    <dgm:pt modelId="{17DB1DE8-3F31-4940-A69C-9B63A4850087}" type="parTrans" cxnId="{4D35EB20-0B0B-5D4F-B0FF-878C9ACBF0F5}">
      <dgm:prSet/>
      <dgm:spPr/>
      <dgm:t>
        <a:bodyPr/>
        <a:lstStyle/>
        <a:p>
          <a:endParaRPr lang="en-US"/>
        </a:p>
      </dgm:t>
    </dgm:pt>
    <dgm:pt modelId="{38C89434-8791-8948-8E95-AD9C9F72899A}" type="sibTrans" cxnId="{4D35EB20-0B0B-5D4F-B0FF-878C9ACBF0F5}">
      <dgm:prSet/>
      <dgm:spPr/>
      <dgm:t>
        <a:bodyPr/>
        <a:lstStyle/>
        <a:p>
          <a:endParaRPr lang="en-US"/>
        </a:p>
      </dgm:t>
    </dgm:pt>
    <dgm:pt modelId="{8F94620B-C762-6146-871E-D080BE3989AA}">
      <dgm:prSet/>
      <dgm:spPr/>
      <dgm:t>
        <a:bodyPr/>
        <a:lstStyle/>
        <a:p>
          <a:r>
            <a:rPr lang="en-US" dirty="0"/>
            <a:t>343,220 claims remaining</a:t>
          </a:r>
        </a:p>
      </dgm:t>
    </dgm:pt>
    <dgm:pt modelId="{2BCAFA3F-F4BB-214B-80FA-18BF0077AF59}" type="parTrans" cxnId="{2FBEF758-82A7-E540-8BA7-81318A084C5A}">
      <dgm:prSet/>
      <dgm:spPr/>
      <dgm:t>
        <a:bodyPr/>
        <a:lstStyle/>
        <a:p>
          <a:endParaRPr lang="en-US"/>
        </a:p>
      </dgm:t>
    </dgm:pt>
    <dgm:pt modelId="{61BEED5F-1839-0E45-A3E1-97C38D8E5300}" type="sibTrans" cxnId="{2FBEF758-82A7-E540-8BA7-81318A084C5A}">
      <dgm:prSet/>
      <dgm:spPr/>
      <dgm:t>
        <a:bodyPr/>
        <a:lstStyle/>
        <a:p>
          <a:endParaRPr lang="en-US"/>
        </a:p>
      </dgm:t>
    </dgm:pt>
    <dgm:pt modelId="{2DC33C8A-1265-DC42-BCE0-F02FEB53FAC8}" type="pres">
      <dgm:prSet presAssocID="{9EF84CF0-56D0-B44C-8575-4F9BAF8327A1}" presName="rootnode" presStyleCnt="0">
        <dgm:presLayoutVars>
          <dgm:chMax/>
          <dgm:chPref/>
          <dgm:dir/>
          <dgm:animLvl val="lvl"/>
        </dgm:presLayoutVars>
      </dgm:prSet>
      <dgm:spPr/>
    </dgm:pt>
    <dgm:pt modelId="{C927506C-3932-1E4A-851C-4F480FD52ADF}" type="pres">
      <dgm:prSet presAssocID="{3547C810-AC08-4549-8D49-CE31BCA9F92B}" presName="composite" presStyleCnt="0"/>
      <dgm:spPr/>
    </dgm:pt>
    <dgm:pt modelId="{3C1A01F6-9052-394A-A363-37EE0C74EDA7}" type="pres">
      <dgm:prSet presAssocID="{3547C810-AC08-4549-8D49-CE31BCA9F92B}" presName="bentUpArrow1" presStyleLbl="alignImgPlace1" presStyleIdx="0" presStyleCnt="2"/>
      <dgm:spPr/>
    </dgm:pt>
    <dgm:pt modelId="{5B4477F3-E2CE-7246-95EF-6B3708F09EEE}" type="pres">
      <dgm:prSet presAssocID="{3547C810-AC08-4549-8D49-CE31BCA9F92B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D0A5C907-3C34-7E47-A68C-25231D72F1A7}" type="pres">
      <dgm:prSet presAssocID="{3547C810-AC08-4549-8D49-CE31BCA9F92B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5858D94-825A-D543-B3CE-4014277DA711}" type="pres">
      <dgm:prSet presAssocID="{F629ACC2-7CAC-B94B-84F2-FDAAFF20EE9E}" presName="sibTrans" presStyleCnt="0"/>
      <dgm:spPr/>
    </dgm:pt>
    <dgm:pt modelId="{2D409B8B-3A09-F54E-A597-03D2973BFF73}" type="pres">
      <dgm:prSet presAssocID="{FB74FBF4-6381-FC47-BC87-B254B85808BD}" presName="composite" presStyleCnt="0"/>
      <dgm:spPr/>
    </dgm:pt>
    <dgm:pt modelId="{1295C54C-26AC-C24B-ADA2-CDC8A1592062}" type="pres">
      <dgm:prSet presAssocID="{FB74FBF4-6381-FC47-BC87-B254B85808BD}" presName="bentUpArrow1" presStyleLbl="alignImgPlace1" presStyleIdx="1" presStyleCnt="2"/>
      <dgm:spPr/>
    </dgm:pt>
    <dgm:pt modelId="{15C06685-F22B-FE40-803A-547937F144B5}" type="pres">
      <dgm:prSet presAssocID="{FB74FBF4-6381-FC47-BC87-B254B85808B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A68E59A0-A46C-DC4C-8449-A5229D53D08A}" type="pres">
      <dgm:prSet presAssocID="{FB74FBF4-6381-FC47-BC87-B254B85808B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704CCCB-2737-7046-8192-B1BBC00F9474}" type="pres">
      <dgm:prSet presAssocID="{06481E5B-B17E-3948-A265-F343750196D5}" presName="sibTrans" presStyleCnt="0"/>
      <dgm:spPr/>
    </dgm:pt>
    <dgm:pt modelId="{575ADD59-149D-4E49-96F3-F220D9C1683D}" type="pres">
      <dgm:prSet presAssocID="{731D529D-391A-2542-A269-510E5C0C5529}" presName="composite" presStyleCnt="0"/>
      <dgm:spPr/>
    </dgm:pt>
    <dgm:pt modelId="{E883D31D-2EE1-A943-B887-62A39FF3F05F}" type="pres">
      <dgm:prSet presAssocID="{731D529D-391A-2542-A269-510E5C0C552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BC631DD3-3E1F-E145-A235-C6F5FEA14755}" type="pres">
      <dgm:prSet presAssocID="{731D529D-391A-2542-A269-510E5C0C552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41E9F10-0734-6A4D-B45E-131A9EB582C0}" srcId="{3547C810-AC08-4549-8D49-CE31BCA9F92B}" destId="{1F0B72D6-F1BF-C146-93F1-4040234D1F95}" srcOrd="0" destOrd="0" parTransId="{B16E8197-634F-AF44-98DE-A68C675D6445}" sibTransId="{ACD9C980-CB20-AD4F-BB3F-7644D92DB3B3}"/>
    <dgm:cxn modelId="{4D35EB20-0B0B-5D4F-B0FF-878C9ACBF0F5}" srcId="{9EF84CF0-56D0-B44C-8575-4F9BAF8327A1}" destId="{731D529D-391A-2542-A269-510E5C0C5529}" srcOrd="2" destOrd="0" parTransId="{17DB1DE8-3F31-4940-A69C-9B63A4850087}" sibTransId="{38C89434-8791-8948-8E95-AD9C9F72899A}"/>
    <dgm:cxn modelId="{908BB430-14F8-EB4C-86D1-01C2B227C683}" srcId="{9EF84CF0-56D0-B44C-8575-4F9BAF8327A1}" destId="{3547C810-AC08-4549-8D49-CE31BCA9F92B}" srcOrd="0" destOrd="0" parTransId="{D56BF1E4-D12F-B641-ADDD-CB207B0A348C}" sibTransId="{F629ACC2-7CAC-B94B-84F2-FDAAFF20EE9E}"/>
    <dgm:cxn modelId="{6A574834-BF6D-E84C-8527-881D3160020E}" type="presOf" srcId="{FB74FBF4-6381-FC47-BC87-B254B85808BD}" destId="{15C06685-F22B-FE40-803A-547937F144B5}" srcOrd="0" destOrd="0" presId="urn:microsoft.com/office/officeart/2005/8/layout/StepDownProcess"/>
    <dgm:cxn modelId="{36C9B93E-0CBF-2F4B-96EA-DEDDA4D9E00D}" srcId="{FB74FBF4-6381-FC47-BC87-B254B85808BD}" destId="{583F5A02-AB9A-7849-ACC6-447A66186C56}" srcOrd="0" destOrd="0" parTransId="{29CFD58F-825E-504B-A94D-4D82D39CD6CC}" sibTransId="{0C415CC0-8124-A04B-877E-21DA03D82B8F}"/>
    <dgm:cxn modelId="{1ABAE541-CFDE-D247-96FE-217C2DEC5D2D}" type="presOf" srcId="{3547C810-AC08-4549-8D49-CE31BCA9F92B}" destId="{5B4477F3-E2CE-7246-95EF-6B3708F09EEE}" srcOrd="0" destOrd="0" presId="urn:microsoft.com/office/officeart/2005/8/layout/StepDownProcess"/>
    <dgm:cxn modelId="{2FBEF758-82A7-E540-8BA7-81318A084C5A}" srcId="{731D529D-391A-2542-A269-510E5C0C5529}" destId="{8F94620B-C762-6146-871E-D080BE3989AA}" srcOrd="0" destOrd="0" parTransId="{2BCAFA3F-F4BB-214B-80FA-18BF0077AF59}" sibTransId="{61BEED5F-1839-0E45-A3E1-97C38D8E5300}"/>
    <dgm:cxn modelId="{9887C063-E0FF-B842-A5EF-B4DEE8A25D74}" type="presOf" srcId="{583F5A02-AB9A-7849-ACC6-447A66186C56}" destId="{A68E59A0-A46C-DC4C-8449-A5229D53D08A}" srcOrd="0" destOrd="0" presId="urn:microsoft.com/office/officeart/2005/8/layout/StepDownProcess"/>
    <dgm:cxn modelId="{9EC0818D-4791-3842-94E4-769FF73A2130}" type="presOf" srcId="{9EF84CF0-56D0-B44C-8575-4F9BAF8327A1}" destId="{2DC33C8A-1265-DC42-BCE0-F02FEB53FAC8}" srcOrd="0" destOrd="0" presId="urn:microsoft.com/office/officeart/2005/8/layout/StepDownProcess"/>
    <dgm:cxn modelId="{C9E44499-9ED9-384B-84C8-6F8E9C97E28F}" type="presOf" srcId="{1F0B72D6-F1BF-C146-93F1-4040234D1F95}" destId="{D0A5C907-3C34-7E47-A68C-25231D72F1A7}" srcOrd="0" destOrd="0" presId="urn:microsoft.com/office/officeart/2005/8/layout/StepDownProcess"/>
    <dgm:cxn modelId="{4653549A-68C1-1949-8FE3-18B0C4D530CC}" srcId="{9EF84CF0-56D0-B44C-8575-4F9BAF8327A1}" destId="{FB74FBF4-6381-FC47-BC87-B254B85808BD}" srcOrd="1" destOrd="0" parTransId="{98E5EAC2-0B0C-6A4E-9867-621BC2043A51}" sibTransId="{06481E5B-B17E-3948-A265-F343750196D5}"/>
    <dgm:cxn modelId="{C4D925A6-25BB-5446-BDEA-B7EBE98BB2E5}" type="presOf" srcId="{731D529D-391A-2542-A269-510E5C0C5529}" destId="{E883D31D-2EE1-A943-B887-62A39FF3F05F}" srcOrd="0" destOrd="0" presId="urn:microsoft.com/office/officeart/2005/8/layout/StepDownProcess"/>
    <dgm:cxn modelId="{FCD52BE7-2EEA-644D-9095-A34991BDCA73}" type="presOf" srcId="{8F94620B-C762-6146-871E-D080BE3989AA}" destId="{BC631DD3-3E1F-E145-A235-C6F5FEA14755}" srcOrd="0" destOrd="0" presId="urn:microsoft.com/office/officeart/2005/8/layout/StepDownProcess"/>
    <dgm:cxn modelId="{054D202E-F112-354F-9C7B-0A8F1C81E90E}" type="presParOf" srcId="{2DC33C8A-1265-DC42-BCE0-F02FEB53FAC8}" destId="{C927506C-3932-1E4A-851C-4F480FD52ADF}" srcOrd="0" destOrd="0" presId="urn:microsoft.com/office/officeart/2005/8/layout/StepDownProcess"/>
    <dgm:cxn modelId="{07BAE0A0-23B3-F94F-83CF-E4F425A7C357}" type="presParOf" srcId="{C927506C-3932-1E4A-851C-4F480FD52ADF}" destId="{3C1A01F6-9052-394A-A363-37EE0C74EDA7}" srcOrd="0" destOrd="0" presId="urn:microsoft.com/office/officeart/2005/8/layout/StepDownProcess"/>
    <dgm:cxn modelId="{9D8A10A5-B54E-6D4B-9C96-E675DCB144A1}" type="presParOf" srcId="{C927506C-3932-1E4A-851C-4F480FD52ADF}" destId="{5B4477F3-E2CE-7246-95EF-6B3708F09EEE}" srcOrd="1" destOrd="0" presId="urn:microsoft.com/office/officeart/2005/8/layout/StepDownProcess"/>
    <dgm:cxn modelId="{4A311A40-1237-974D-8742-23EB5CFD7B46}" type="presParOf" srcId="{C927506C-3932-1E4A-851C-4F480FD52ADF}" destId="{D0A5C907-3C34-7E47-A68C-25231D72F1A7}" srcOrd="2" destOrd="0" presId="urn:microsoft.com/office/officeart/2005/8/layout/StepDownProcess"/>
    <dgm:cxn modelId="{7D01C7F9-FC46-5B43-B04C-754EB167EC24}" type="presParOf" srcId="{2DC33C8A-1265-DC42-BCE0-F02FEB53FAC8}" destId="{F5858D94-825A-D543-B3CE-4014277DA711}" srcOrd="1" destOrd="0" presId="urn:microsoft.com/office/officeart/2005/8/layout/StepDownProcess"/>
    <dgm:cxn modelId="{58CA0036-E2DE-B448-9DFB-233DE7C75C92}" type="presParOf" srcId="{2DC33C8A-1265-DC42-BCE0-F02FEB53FAC8}" destId="{2D409B8B-3A09-F54E-A597-03D2973BFF73}" srcOrd="2" destOrd="0" presId="urn:microsoft.com/office/officeart/2005/8/layout/StepDownProcess"/>
    <dgm:cxn modelId="{75FEAEB5-1B03-1B46-8490-CE2262B31331}" type="presParOf" srcId="{2D409B8B-3A09-F54E-A597-03D2973BFF73}" destId="{1295C54C-26AC-C24B-ADA2-CDC8A1592062}" srcOrd="0" destOrd="0" presId="urn:microsoft.com/office/officeart/2005/8/layout/StepDownProcess"/>
    <dgm:cxn modelId="{D5F68F82-5433-5B41-8EF8-05F214C7E482}" type="presParOf" srcId="{2D409B8B-3A09-F54E-A597-03D2973BFF73}" destId="{15C06685-F22B-FE40-803A-547937F144B5}" srcOrd="1" destOrd="0" presId="urn:microsoft.com/office/officeart/2005/8/layout/StepDownProcess"/>
    <dgm:cxn modelId="{7513D273-3D10-544B-9AB3-2E02E9B57E95}" type="presParOf" srcId="{2D409B8B-3A09-F54E-A597-03D2973BFF73}" destId="{A68E59A0-A46C-DC4C-8449-A5229D53D08A}" srcOrd="2" destOrd="0" presId="urn:microsoft.com/office/officeart/2005/8/layout/StepDownProcess"/>
    <dgm:cxn modelId="{1D709A00-6772-F642-9669-0FE504DF3636}" type="presParOf" srcId="{2DC33C8A-1265-DC42-BCE0-F02FEB53FAC8}" destId="{9704CCCB-2737-7046-8192-B1BBC00F9474}" srcOrd="3" destOrd="0" presId="urn:microsoft.com/office/officeart/2005/8/layout/StepDownProcess"/>
    <dgm:cxn modelId="{502C245D-B7C0-4247-B3E8-374142415A33}" type="presParOf" srcId="{2DC33C8A-1265-DC42-BCE0-F02FEB53FAC8}" destId="{575ADD59-149D-4E49-96F3-F220D9C1683D}" srcOrd="4" destOrd="0" presId="urn:microsoft.com/office/officeart/2005/8/layout/StepDownProcess"/>
    <dgm:cxn modelId="{D9610E94-F4D9-D345-B98C-14606935F88C}" type="presParOf" srcId="{575ADD59-149D-4E49-96F3-F220D9C1683D}" destId="{E883D31D-2EE1-A943-B887-62A39FF3F05F}" srcOrd="0" destOrd="0" presId="urn:microsoft.com/office/officeart/2005/8/layout/StepDownProcess"/>
    <dgm:cxn modelId="{F4E939E5-02BD-2E44-B096-817BA2A3DDBD}" type="presParOf" srcId="{575ADD59-149D-4E49-96F3-F220D9C1683D}" destId="{BC631DD3-3E1F-E145-A235-C6F5FEA1475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A01F6-9052-394A-A363-37EE0C74EDA7}">
      <dsp:nvSpPr>
        <dsp:cNvPr id="0" name=""/>
        <dsp:cNvSpPr/>
      </dsp:nvSpPr>
      <dsp:spPr>
        <a:xfrm rot="5400000">
          <a:off x="565921" y="1271326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4477F3-E2CE-7246-95EF-6B3708F09EEE}">
      <dsp:nvSpPr>
        <dsp:cNvPr id="0" name=""/>
        <dsp:cNvSpPr/>
      </dsp:nvSpPr>
      <dsp:spPr>
        <a:xfrm>
          <a:off x="268029" y="24930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Upstream Data removed</a:t>
          </a:r>
        </a:p>
      </dsp:txBody>
      <dsp:txXfrm>
        <a:off x="332717" y="89618"/>
        <a:ext cx="1763416" cy="1195517"/>
      </dsp:txXfrm>
    </dsp:sp>
    <dsp:sp modelId="{D0A5C907-3C34-7E47-A68C-25231D72F1A7}">
      <dsp:nvSpPr>
        <dsp:cNvPr id="0" name=""/>
        <dsp:cNvSpPr/>
      </dsp:nvSpPr>
      <dsp:spPr>
        <a:xfrm>
          <a:off x="2160821" y="151288"/>
          <a:ext cx="137663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365,218 claims</a:t>
          </a:r>
          <a:r>
            <a:rPr lang="en-US" sz="1600" kern="1200" dirty="0"/>
            <a:t> </a:t>
          </a:r>
          <a:r>
            <a:rPr lang="en-US" sz="1800" kern="1200" dirty="0"/>
            <a:t>remaining</a:t>
          </a:r>
          <a:endParaRPr lang="en-US" sz="1600" kern="1200" dirty="0"/>
        </a:p>
      </dsp:txBody>
      <dsp:txXfrm>
        <a:off x="2160821" y="151288"/>
        <a:ext cx="1376636" cy="1070837"/>
      </dsp:txXfrm>
    </dsp:sp>
    <dsp:sp modelId="{1295C54C-26AC-C24B-ADA2-CDC8A1592062}">
      <dsp:nvSpPr>
        <dsp:cNvPr id="0" name=""/>
        <dsp:cNvSpPr/>
      </dsp:nvSpPr>
      <dsp:spPr>
        <a:xfrm rot="5400000">
          <a:off x="2135247" y="2759619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C06685-F22B-FE40-803A-547937F144B5}">
      <dsp:nvSpPr>
        <dsp:cNvPr id="0" name=""/>
        <dsp:cNvSpPr/>
      </dsp:nvSpPr>
      <dsp:spPr>
        <a:xfrm>
          <a:off x="1837355" y="1513222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Removed claims with no SiteID</a:t>
          </a:r>
        </a:p>
      </dsp:txBody>
      <dsp:txXfrm>
        <a:off x="1902043" y="1577910"/>
        <a:ext cx="1763416" cy="1195517"/>
      </dsp:txXfrm>
    </dsp:sp>
    <dsp:sp modelId="{A68E59A0-A46C-DC4C-8449-A5229D53D08A}">
      <dsp:nvSpPr>
        <dsp:cNvPr id="0" name=""/>
        <dsp:cNvSpPr/>
      </dsp:nvSpPr>
      <dsp:spPr>
        <a:xfrm>
          <a:off x="3730147" y="1639581"/>
          <a:ext cx="137663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358,160 claims remaining</a:t>
          </a:r>
        </a:p>
      </dsp:txBody>
      <dsp:txXfrm>
        <a:off x="3730147" y="1639581"/>
        <a:ext cx="1376636" cy="1070837"/>
      </dsp:txXfrm>
    </dsp:sp>
    <dsp:sp modelId="{E883D31D-2EE1-A943-B887-62A39FF3F05F}">
      <dsp:nvSpPr>
        <dsp:cNvPr id="0" name=""/>
        <dsp:cNvSpPr/>
      </dsp:nvSpPr>
      <dsp:spPr>
        <a:xfrm>
          <a:off x="3406680" y="3001514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Removed claims with </a:t>
          </a:r>
          <a:r>
            <a:rPr lang="en-US" sz="1700" kern="1200" dirty="0" err="1"/>
            <a:t>Residential_Flag_y</a:t>
          </a:r>
          <a:endParaRPr lang="en-US" sz="1700" kern="1200" dirty="0"/>
        </a:p>
      </dsp:txBody>
      <dsp:txXfrm>
        <a:off x="3471368" y="3066202"/>
        <a:ext cx="1763416" cy="1195517"/>
      </dsp:txXfrm>
    </dsp:sp>
    <dsp:sp modelId="{BC631DD3-3E1F-E145-A235-C6F5FEA14755}">
      <dsp:nvSpPr>
        <dsp:cNvPr id="0" name=""/>
        <dsp:cNvSpPr/>
      </dsp:nvSpPr>
      <dsp:spPr>
        <a:xfrm>
          <a:off x="5299473" y="3127873"/>
          <a:ext cx="137663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343,220 claims remaining</a:t>
          </a:r>
        </a:p>
      </dsp:txBody>
      <dsp:txXfrm>
        <a:off x="5299473" y="3127873"/>
        <a:ext cx="1376636" cy="1070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EBC23-EFEE-1741-9D6A-AD1939B2A112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DB73B-58D0-4849-8944-EE20C7000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5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DB73B-58D0-4849-8944-EE20C700002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2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0DA69-B83A-2D43-B924-C670C7F9F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119F2-35A8-844D-AC7D-F36611C40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DE115-0E0E-284A-A3CE-3B8731686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CC978-A959-FA4D-BC0A-3405FAD3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AFD57-C91A-FA41-97ED-E5FC274B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2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3901D-8E8B-1A41-BBAA-4FAA0ACC1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59A35-782B-3D4A-860F-582C828D5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098E2-AD34-A849-A6EA-B887B976A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ECCA3-BB56-A649-BC98-8037290A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6492E-8B8D-C143-AD33-6E72BAE0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1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80A24F-1011-8347-A91F-EFB3F4F17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2E5C4-C9AB-924D-B5B5-AE91F6631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7A3CC-AE92-2947-BE05-62C8F806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6C900-7F2C-0042-B343-6E6973E6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710CD-C595-1743-976E-1E7292522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7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9E9A-974D-C340-A39B-C2905D9B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CAE42-6747-AE4F-995E-BFED06763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099B4-473D-C74C-AA25-33CCDC335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CF0F0-F9FC-8D4E-AF86-2D2968E11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8D05A-D47B-0444-95D1-F5A734F13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4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E933-A304-7C43-9B42-1C03B109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ABB20-4721-214B-8025-127EF5F6E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AD1A4-D8BE-2F44-AF4A-33B59A55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7D60D-D01B-EB4C-9F23-0D260875A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0875A-CAEB-1E4E-A97F-5239BE84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7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8EDE-8319-2E43-997A-88887B35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9FC1F-84D1-C440-8058-E619604DB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76311-245C-EE46-86AB-9FB0DBC48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4312A-20E5-F540-8A8A-A31CDDBC7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C89F2-A60A-8A49-97C3-40EC681C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6099A-ECDD-144B-A82B-D5880C82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2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87AA-CA61-B24F-909E-C23BEF91F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58488-2472-2F48-8E32-7E307DB03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1A2F0-FBB8-BE4B-9B00-EFB2504E6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30D43D-854B-3B43-A145-19251CDC8A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296297-E962-4045-BD70-843EE4EF73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6ED5EB-2A79-6240-9C28-6B3A20E03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3234E8-19C6-CF4A-A881-591CF0DE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9098E1-74AB-9441-8AC6-58F368EC4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A827-36AD-DE43-8440-6ADC152EF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496380-8C41-8744-A397-10D94AD8B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3D6FF2-8289-6C47-847C-6EF33AC1A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BDB09-D33F-EB46-952E-B418A9E9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8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899BA-737D-0347-9D7F-2667C2E7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3D409-54A2-FD4E-9EA1-70B34988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AE96D-A3E8-504E-9790-A22D1A4B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1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B57AB-EEC7-2448-BBF6-356D6BB41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BBFA5-28D9-844A-9E03-1E0E96E3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2B95E-3161-B042-86C0-846581118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4E261-60DC-CE4B-BF9A-87A4DCC0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BE4F1-C26A-F74E-A35B-25DB5E1B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C9345-744D-5544-882A-290098C2D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EA9D5-934E-2742-8F8F-86496EE26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64D797-F5B9-9147-AEFB-CF9B3ED0C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6EF6A-453C-1545-B393-AAE0A6EDA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9F71E-F5BF-C54D-9A33-D69CCB10D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81327-AEBF-F547-A46A-9D3838D2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907E1-F015-7C4B-A3E0-8D663412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7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7800C3-C574-CA42-BD7B-4747BF46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71CC3-F9F7-D841-8147-CB97A9C10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69DD0-6EDD-E744-8AE4-6F437DE5A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2205A-128B-AA45-9263-2D0D599BD06E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1122A-85A4-EF47-BB9C-FA4C6604F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37346-E658-2843-9C08-A47AC16D6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4836F-73ED-DF44-BDB4-F469EEA7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2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B518-06D7-3748-B9D7-C136B33477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UWG Meeting on SMB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D4059-28F4-0742-81A9-F6ECADDDAF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December 17,, 2020</a:t>
            </a:r>
          </a:p>
        </p:txBody>
      </p:sp>
    </p:spTree>
    <p:extLst>
      <p:ext uri="{BB962C8B-B14F-4D97-AF65-F5344CB8AC3E}">
        <p14:creationId xmlns:p14="http://schemas.microsoft.com/office/powerpoint/2010/main" val="4133007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4C34E-EF4E-824F-B3BC-361E4A1B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en-US" sz="4000"/>
              <a:t>SMB vs Public Non-res Claims: Totals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C09B342-4A48-4E4F-916B-9FFB3E595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662833"/>
              </p:ext>
            </p:extLst>
          </p:nvPr>
        </p:nvGraphicFramePr>
        <p:xfrm>
          <a:off x="1504105" y="1837990"/>
          <a:ext cx="9180741" cy="4365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6024">
                  <a:extLst>
                    <a:ext uri="{9D8B030D-6E8A-4147-A177-3AD203B41FA5}">
                      <a16:colId xmlns:a16="http://schemas.microsoft.com/office/drawing/2014/main" val="1196838949"/>
                    </a:ext>
                  </a:extLst>
                </a:gridCol>
                <a:gridCol w="2176010">
                  <a:extLst>
                    <a:ext uri="{9D8B030D-6E8A-4147-A177-3AD203B41FA5}">
                      <a16:colId xmlns:a16="http://schemas.microsoft.com/office/drawing/2014/main" val="3894542763"/>
                    </a:ext>
                  </a:extLst>
                </a:gridCol>
                <a:gridCol w="2053341">
                  <a:extLst>
                    <a:ext uri="{9D8B030D-6E8A-4147-A177-3AD203B41FA5}">
                      <a16:colId xmlns:a16="http://schemas.microsoft.com/office/drawing/2014/main" val="1290701992"/>
                    </a:ext>
                  </a:extLst>
                </a:gridCol>
                <a:gridCol w="1305366">
                  <a:extLst>
                    <a:ext uri="{9D8B030D-6E8A-4147-A177-3AD203B41FA5}">
                      <a16:colId xmlns:a16="http://schemas.microsoft.com/office/drawing/2014/main" val="4055298209"/>
                    </a:ext>
                  </a:extLst>
                </a:gridCol>
              </a:tblGrid>
              <a:tr h="361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Measure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>
                          <a:effectLst/>
                        </a:rPr>
                        <a:t>Public Non-res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>
                          <a:effectLst/>
                        </a:rPr>
                        <a:t>SMB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>
                          <a:effectLst/>
                        </a:rPr>
                        <a:t>% of Public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extLst>
                  <a:ext uri="{0D108BD9-81ED-4DB2-BD59-A6C34878D82A}">
                    <a16:rowId xmlns:a16="http://schemas.microsoft.com/office/drawing/2014/main" val="404595761"/>
                  </a:ext>
                </a:extLst>
              </a:tr>
              <a:tr h="64949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Claims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                   637,993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            343,220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>
                          <a:effectLst/>
                        </a:rPr>
                        <a:t>54%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extLst>
                  <a:ext uri="{0D108BD9-81ED-4DB2-BD59-A6C34878D82A}">
                    <a16:rowId xmlns:a16="http://schemas.microsoft.com/office/drawing/2014/main" val="897696098"/>
                  </a:ext>
                </a:extLst>
              </a:tr>
              <a:tr h="361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 err="1">
                          <a:effectLst/>
                        </a:rPr>
                        <a:t>TotalGrossIncentive</a:t>
                      </a:r>
                      <a:endParaRPr lang="en-US" sz="19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(Gross Cust Cost – Net Cust Cost)</a:t>
                      </a: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$      4,394,339,000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$       280,144,500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>
                          <a:effectLst/>
                        </a:rPr>
                        <a:t>6%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extLst>
                  <a:ext uri="{0D108BD9-81ED-4DB2-BD59-A6C34878D82A}">
                    <a16:rowId xmlns:a16="http://schemas.microsoft.com/office/drawing/2014/main" val="1473494481"/>
                  </a:ext>
                </a:extLst>
              </a:tr>
              <a:tr h="361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 err="1">
                          <a:effectLst/>
                        </a:rPr>
                        <a:t>TotalGrossMeasureCost</a:t>
                      </a:r>
                      <a:endParaRPr lang="en-US" sz="19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 (Gross Customer Cost)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$      7,589,578,000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$       786,808,600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>
                          <a:effectLst/>
                        </a:rPr>
                        <a:t>10%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extLst>
                  <a:ext uri="{0D108BD9-81ED-4DB2-BD59-A6C34878D82A}">
                    <a16:rowId xmlns:a16="http://schemas.microsoft.com/office/drawing/2014/main" val="2689311940"/>
                  </a:ext>
                </a:extLst>
              </a:tr>
              <a:tr h="361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First Year Gross kWh 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    7,303,062,000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  1,050,008,000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>
                          <a:effectLst/>
                        </a:rPr>
                        <a:t>14%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extLst>
                  <a:ext uri="{0D108BD9-81ED-4DB2-BD59-A6C34878D82A}">
                    <a16:rowId xmlns:a16="http://schemas.microsoft.com/office/drawing/2014/main" val="406394619"/>
                  </a:ext>
                </a:extLst>
              </a:tr>
              <a:tr h="361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First Year Gross Therm 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       197,878,600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       40,807,650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>
                          <a:effectLst/>
                        </a:rPr>
                        <a:t>21%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extLst>
                  <a:ext uri="{0D108BD9-81ED-4DB2-BD59-A6C34878D82A}">
                    <a16:rowId xmlns:a16="http://schemas.microsoft.com/office/drawing/2014/main" val="3334687232"/>
                  </a:ext>
                </a:extLst>
              </a:tr>
              <a:tr h="361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Lifecycle Gross kWh    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  90,481,160,000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  9,597,375,000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>
                          <a:effectLst/>
                        </a:rPr>
                        <a:t>11%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extLst>
                  <a:ext uri="{0D108BD9-81ED-4DB2-BD59-A6C34878D82A}">
                    <a16:rowId xmlns:a16="http://schemas.microsoft.com/office/drawing/2014/main" val="1709663522"/>
                  </a:ext>
                </a:extLst>
              </a:tr>
              <a:tr h="361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Lifecycle Gross </a:t>
                      </a:r>
                      <a:r>
                        <a:rPr lang="en-US" sz="1900" u="none" strike="noStrike" dirty="0" err="1">
                          <a:effectLst/>
                        </a:rPr>
                        <a:t>Therm</a:t>
                      </a:r>
                      <a:r>
                        <a:rPr lang="en-US" sz="1900" u="none" strike="noStrike" dirty="0">
                          <a:effectLst/>
                        </a:rPr>
                        <a:t>     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    2,584,501,000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     438,162,800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>
                          <a:effectLst/>
                        </a:rPr>
                        <a:t>17%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extLst>
                  <a:ext uri="{0D108BD9-81ED-4DB2-BD59-A6C34878D82A}">
                    <a16:rowId xmlns:a16="http://schemas.microsoft.com/office/drawing/2014/main" val="4150489605"/>
                  </a:ext>
                </a:extLst>
              </a:tr>
              <a:tr h="361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First Year Gross Energy (kWh)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  13,100,904,980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  2,245,672,145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>
                          <a:effectLst/>
                        </a:rPr>
                        <a:t>17%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extLst>
                  <a:ext uri="{0D108BD9-81ED-4DB2-BD59-A6C34878D82A}">
                    <a16:rowId xmlns:a16="http://schemas.microsoft.com/office/drawing/2014/main" val="144768977"/>
                  </a:ext>
                </a:extLst>
              </a:tr>
              <a:tr h="361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Lifecycle Gross Energy (kWh)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166,207,039,300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     22,435,545,040 </a:t>
                      </a:r>
                      <a:endParaRPr lang="en-US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u="none" strike="noStrike" dirty="0">
                          <a:effectLst/>
                        </a:rPr>
                        <a:t>13%</a:t>
                      </a:r>
                      <a:endParaRPr 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021" marR="15021" marT="15021" marB="0" anchor="b"/>
                </a:tc>
                <a:extLst>
                  <a:ext uri="{0D108BD9-81ED-4DB2-BD59-A6C34878D82A}">
                    <a16:rowId xmlns:a16="http://schemas.microsoft.com/office/drawing/2014/main" val="405290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862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0B058-56BA-6547-A981-97DD8B542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SMB: Small Business Classification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3DF244-2FEA-134F-B937-EEA5E2142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fields: </a:t>
            </a:r>
            <a:r>
              <a:rPr lang="en-US" b="1" dirty="0" err="1"/>
              <a:t>RateScheduleElec</a:t>
            </a:r>
            <a:r>
              <a:rPr lang="en-US" b="1" dirty="0"/>
              <a:t>, </a:t>
            </a:r>
            <a:r>
              <a:rPr lang="en-US" b="1" dirty="0" err="1"/>
              <a:t>RateScheduleGas</a:t>
            </a:r>
            <a:endParaRPr lang="en-US" b="1" dirty="0"/>
          </a:p>
          <a:p>
            <a:pPr lvl="1"/>
            <a:r>
              <a:rPr lang="en-US" dirty="0"/>
              <a:t>Not validated, but </a:t>
            </a:r>
            <a:r>
              <a:rPr lang="en-US" b="1" dirty="0">
                <a:solidFill>
                  <a:srgbClr val="FF0000"/>
                </a:solidFill>
              </a:rPr>
              <a:t>based on submitter discretion</a:t>
            </a:r>
          </a:p>
          <a:p>
            <a:r>
              <a:rPr lang="en-US" dirty="0"/>
              <a:t>Possible Values</a:t>
            </a:r>
          </a:p>
          <a:p>
            <a:pPr lvl="1"/>
            <a:r>
              <a:rPr lang="en-US" dirty="0"/>
              <a:t>Residential</a:t>
            </a:r>
          </a:p>
          <a:p>
            <a:pPr lvl="1"/>
            <a:r>
              <a:rPr lang="en-US" dirty="0"/>
              <a:t>Small Commercial</a:t>
            </a:r>
          </a:p>
          <a:p>
            <a:pPr lvl="1"/>
            <a:r>
              <a:rPr lang="en-US" dirty="0"/>
              <a:t>Commercial</a:t>
            </a:r>
          </a:p>
          <a:p>
            <a:pPr lvl="1"/>
            <a:r>
              <a:rPr lang="en-US" dirty="0"/>
              <a:t>Large Commercial</a:t>
            </a:r>
          </a:p>
          <a:p>
            <a:pPr lvl="1"/>
            <a:r>
              <a:rPr lang="en-US" dirty="0"/>
              <a:t>Small Industrial  (ELEC ONLY)</a:t>
            </a:r>
          </a:p>
          <a:p>
            <a:pPr lvl="1"/>
            <a:r>
              <a:rPr lang="en-US" dirty="0"/>
              <a:t>Agricultural (ELEC ONLY)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09DD36-EA2F-7A43-B552-B3F3ED11FEB7}"/>
              </a:ext>
            </a:extLst>
          </p:cNvPr>
          <p:cNvSpPr txBox="1"/>
          <p:nvPr/>
        </p:nvSpPr>
        <p:spPr>
          <a:xfrm>
            <a:off x="5729468" y="3498574"/>
            <a:ext cx="5775767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Small Business Classification Used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Small Commercial </a:t>
            </a:r>
          </a:p>
          <a:p>
            <a:pPr algn="ctr"/>
            <a:r>
              <a:rPr lang="en-US" sz="2800" dirty="0"/>
              <a:t>for</a:t>
            </a:r>
          </a:p>
          <a:p>
            <a:pPr algn="ctr"/>
            <a:r>
              <a:rPr lang="en-US" sz="2800" dirty="0"/>
              <a:t>Elec </a:t>
            </a:r>
            <a:r>
              <a:rPr lang="en-US" sz="2800" b="1" u="sng" dirty="0"/>
              <a:t>OR</a:t>
            </a:r>
            <a:r>
              <a:rPr lang="en-US" sz="2800" dirty="0"/>
              <a:t> Gas</a:t>
            </a:r>
          </a:p>
        </p:txBody>
      </p:sp>
    </p:spTree>
    <p:extLst>
      <p:ext uri="{BB962C8B-B14F-4D97-AF65-F5344CB8AC3E}">
        <p14:creationId xmlns:p14="http://schemas.microsoft.com/office/powerpoint/2010/main" val="22334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6B2E-D158-E84F-A5D5-20DBD4BCE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SMB Claims: Small Business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E58FE-1009-AA4E-A403-84ED34391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2" y="5292201"/>
            <a:ext cx="10515600" cy="1325563"/>
          </a:xfrm>
        </p:spPr>
        <p:txBody>
          <a:bodyPr/>
          <a:lstStyle/>
          <a:p>
            <a:r>
              <a:rPr lang="en-US" dirty="0"/>
              <a:t>108,243 Claims or 31.5% of all claims</a:t>
            </a:r>
          </a:p>
          <a:p>
            <a:r>
              <a:rPr lang="en-US" dirty="0"/>
              <a:t>27.9% of unique sites</a:t>
            </a:r>
          </a:p>
          <a:p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6D079798-9DE0-6248-B675-9DF6DF0B8E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026119"/>
              </p:ext>
            </p:extLst>
          </p:nvPr>
        </p:nvGraphicFramePr>
        <p:xfrm>
          <a:off x="838200" y="1565799"/>
          <a:ext cx="8263792" cy="328755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53253">
                  <a:extLst>
                    <a:ext uri="{9D8B030D-6E8A-4147-A177-3AD203B41FA5}">
                      <a16:colId xmlns:a16="http://schemas.microsoft.com/office/drawing/2014/main" val="3381487922"/>
                    </a:ext>
                  </a:extLst>
                </a:gridCol>
                <a:gridCol w="1690213">
                  <a:extLst>
                    <a:ext uri="{9D8B030D-6E8A-4147-A177-3AD203B41FA5}">
                      <a16:colId xmlns:a16="http://schemas.microsoft.com/office/drawing/2014/main" val="3205371147"/>
                    </a:ext>
                  </a:extLst>
                </a:gridCol>
                <a:gridCol w="1728626">
                  <a:extLst>
                    <a:ext uri="{9D8B030D-6E8A-4147-A177-3AD203B41FA5}">
                      <a16:colId xmlns:a16="http://schemas.microsoft.com/office/drawing/2014/main" val="3145068794"/>
                    </a:ext>
                  </a:extLst>
                </a:gridCol>
                <a:gridCol w="1747832">
                  <a:extLst>
                    <a:ext uri="{9D8B030D-6E8A-4147-A177-3AD203B41FA5}">
                      <a16:colId xmlns:a16="http://schemas.microsoft.com/office/drawing/2014/main" val="3741600967"/>
                    </a:ext>
                  </a:extLst>
                </a:gridCol>
                <a:gridCol w="1843868">
                  <a:extLst>
                    <a:ext uri="{9D8B030D-6E8A-4147-A177-3AD203B41FA5}">
                      <a16:colId xmlns:a16="http://schemas.microsoft.com/office/drawing/2014/main" val="636525158"/>
                    </a:ext>
                  </a:extLst>
                </a:gridCol>
              </a:tblGrid>
              <a:tr h="9366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Gross Measure Cost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Gross  Incentive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1st </a:t>
                      </a:r>
                      <a:r>
                        <a:rPr lang="en-US" sz="1800" b="1" u="none" strike="noStrike" dirty="0" err="1">
                          <a:effectLst/>
                        </a:rPr>
                        <a:t>Yr</a:t>
                      </a:r>
                      <a:r>
                        <a:rPr lang="en-US" sz="1800" b="1" u="none" strike="noStrike" dirty="0">
                          <a:effectLst/>
                        </a:rPr>
                        <a:t> Energy (Elec + Gas, kWh)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Lifecycle Energy (Elec + Gas, kWh)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729515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sum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259,469,800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83,037,940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826,937,800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8,286,665,000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385547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mean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   2,397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       767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      7,640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     76,556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7911621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std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26,730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   7,464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 184,413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2,324,790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5072202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min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   (60,490)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  (604,903)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160099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25%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         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              -  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7862712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        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       140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            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           305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841477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75%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      405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            338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      1,632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         12,303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0568743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max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3,846,403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$     1,491,942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 39,930,930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</a:rPr>
                        <a:t>      559,033,000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47720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38E7E78-24E9-324D-BF93-011CB9977FF9}"/>
              </a:ext>
            </a:extLst>
          </p:cNvPr>
          <p:cNvSpPr txBox="1">
            <a:spLocks/>
          </p:cNvSpPr>
          <p:nvPr/>
        </p:nvSpPr>
        <p:spPr>
          <a:xfrm>
            <a:off x="6613769" y="5187071"/>
            <a:ext cx="4976446" cy="1733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29.6% of Gross Incentives</a:t>
            </a:r>
          </a:p>
          <a:p>
            <a:r>
              <a:rPr lang="en-US"/>
              <a:t>33.0% of Gross Measure Costs</a:t>
            </a:r>
          </a:p>
          <a:p>
            <a:r>
              <a:rPr lang="en-US"/>
              <a:t>33.0% of Gross Energy Savings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43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57863-A199-2C41-BC35-09B80921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Claims Data Variables –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2D199-3DC2-8849-A3AE-B56FC995D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Participation Counts </a:t>
            </a:r>
          </a:p>
          <a:p>
            <a:pPr lvl="1"/>
            <a:r>
              <a:rPr lang="en-US" dirty="0"/>
              <a:t>Unique </a:t>
            </a:r>
            <a:r>
              <a:rPr lang="en-US" dirty="0" err="1"/>
              <a:t>SiteIDs</a:t>
            </a:r>
            <a:r>
              <a:rPr lang="en-US" dirty="0"/>
              <a:t> by </a:t>
            </a:r>
            <a:r>
              <a:rPr lang="en-US" dirty="0" err="1"/>
              <a:t>ZipCode</a:t>
            </a:r>
            <a:endParaRPr lang="en-US" dirty="0"/>
          </a:p>
          <a:p>
            <a:pPr lvl="1"/>
            <a:r>
              <a:rPr lang="en-US" dirty="0"/>
              <a:t>Total Unique Sites </a:t>
            </a:r>
          </a:p>
          <a:p>
            <a:pPr lvl="1"/>
            <a:r>
              <a:rPr lang="en-US" dirty="0"/>
              <a:t>Small Business Unique Sites</a:t>
            </a:r>
          </a:p>
          <a:p>
            <a:pPr lvl="1"/>
            <a:r>
              <a:rPr lang="en-US" dirty="0"/>
              <a:t>Small Business Penetration = Small Business Unique Sites / Total Unique Sites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30E7A5-F14C-4240-A50D-BBDFF571CDB0}"/>
              </a:ext>
            </a:extLst>
          </p:cNvPr>
          <p:cNvSpPr txBox="1"/>
          <p:nvPr/>
        </p:nvSpPr>
        <p:spPr>
          <a:xfrm>
            <a:off x="2931448" y="4287700"/>
            <a:ext cx="71911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Unique Sites:</a:t>
            </a:r>
          </a:p>
          <a:p>
            <a:r>
              <a:rPr lang="en-US" sz="3600" dirty="0"/>
              <a:t>25,124 Small Business of 89,945 Total</a:t>
            </a:r>
          </a:p>
          <a:p>
            <a:r>
              <a:rPr lang="en-US" sz="3600" dirty="0"/>
              <a:t>Small Business in 713 of 1,429 zips</a:t>
            </a:r>
          </a:p>
        </p:txBody>
      </p:sp>
    </p:spTree>
    <p:extLst>
      <p:ext uri="{BB962C8B-B14F-4D97-AF65-F5344CB8AC3E}">
        <p14:creationId xmlns:p14="http://schemas.microsoft.com/office/powerpoint/2010/main" val="1900117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65205-6FF4-BB45-8720-10900D71A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Bifurcation of Zips within SMB Participation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C81F2A-A374-1441-B770-15BC6CF917D3}"/>
              </a:ext>
            </a:extLst>
          </p:cNvPr>
          <p:cNvSpPr txBox="1"/>
          <p:nvPr/>
        </p:nvSpPr>
        <p:spPr>
          <a:xfrm>
            <a:off x="7227733" y="5453582"/>
            <a:ext cx="4743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Unique participants that are “SMB” as a percent </a:t>
            </a:r>
          </a:p>
          <a:p>
            <a:pPr algn="ctr"/>
            <a:r>
              <a:rPr lang="en-US" dirty="0"/>
              <a:t>of all Participants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FFEDC7-F22F-0143-8713-EB7D79071794}"/>
              </a:ext>
            </a:extLst>
          </p:cNvPr>
          <p:cNvSpPr txBox="1"/>
          <p:nvPr/>
        </p:nvSpPr>
        <p:spPr>
          <a:xfrm>
            <a:off x="1019908" y="1643773"/>
            <a:ext cx="4888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Scatter of Small Biz Counts vs Total Counts by Zip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FCE3F2-18BC-184E-9517-10DEBD25A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947983"/>
            <a:ext cx="5875405" cy="37457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9E7F2B-0C82-F448-AB6A-8D717B4859B3}"/>
              </a:ext>
            </a:extLst>
          </p:cNvPr>
          <p:cNvSpPr txBox="1"/>
          <p:nvPr/>
        </p:nvSpPr>
        <p:spPr>
          <a:xfrm>
            <a:off x="7373809" y="2907161"/>
            <a:ext cx="4271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70% </a:t>
            </a:r>
            <a:r>
              <a:rPr lang="en-US" dirty="0"/>
              <a:t>of zips with any Small Business sites have at least </a:t>
            </a:r>
            <a:r>
              <a:rPr lang="en-US" b="1" u="sng" dirty="0">
                <a:solidFill>
                  <a:schemeClr val="accent2"/>
                </a:solidFill>
              </a:rPr>
              <a:t>90% Small Biz Penetration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55C544-6A9E-1B42-96E9-E2AB12B5E4FC}"/>
              </a:ext>
            </a:extLst>
          </p:cNvPr>
          <p:cNvSpPr txBox="1"/>
          <p:nvPr/>
        </p:nvSpPr>
        <p:spPr>
          <a:xfrm>
            <a:off x="7373809" y="3857701"/>
            <a:ext cx="4271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49% </a:t>
            </a:r>
            <a:r>
              <a:rPr lang="en-US" dirty="0"/>
              <a:t>of zips with any Small Busines sites have at least </a:t>
            </a:r>
            <a:r>
              <a:rPr lang="en-US" b="1" u="sng" dirty="0">
                <a:solidFill>
                  <a:schemeClr val="accent2"/>
                </a:solidFill>
              </a:rPr>
              <a:t>99% Small Biz Penetration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3947A9-B738-4E4E-9E22-9A1879AE3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854" y="1984081"/>
            <a:ext cx="5738899" cy="38601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A72345B-2B5B-2F45-8F7D-7F71673CC964}"/>
              </a:ext>
            </a:extLst>
          </p:cNvPr>
          <p:cNvSpPr txBox="1"/>
          <p:nvPr/>
        </p:nvSpPr>
        <p:spPr>
          <a:xfrm>
            <a:off x="6866539" y="1643773"/>
            <a:ext cx="5104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Histogram Count of Zip-Codes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73E33F-768D-2A4D-B8E6-41B81E16D5A8}"/>
              </a:ext>
            </a:extLst>
          </p:cNvPr>
          <p:cNvSpPr txBox="1"/>
          <p:nvPr/>
        </p:nvSpPr>
        <p:spPr>
          <a:xfrm>
            <a:off x="1043354" y="2274618"/>
            <a:ext cx="4271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Clear </a:t>
            </a:r>
            <a:r>
              <a:rPr lang="en-US" b="1" dirty="0">
                <a:solidFill>
                  <a:schemeClr val="accent2"/>
                </a:solidFill>
              </a:rPr>
              <a:t>bifurcation</a:t>
            </a:r>
            <a:r>
              <a:rPr lang="en-US" dirty="0"/>
              <a:t> in zip codes between ”small commercial” customers and others</a:t>
            </a:r>
            <a:endParaRPr lang="en-US" u="sn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AEC84A-3063-7A49-A539-E50176259025}"/>
              </a:ext>
            </a:extLst>
          </p:cNvPr>
          <p:cNvSpPr txBox="1"/>
          <p:nvPr/>
        </p:nvSpPr>
        <p:spPr>
          <a:xfrm>
            <a:off x="7373811" y="2234610"/>
            <a:ext cx="4271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50% </a:t>
            </a:r>
            <a:r>
              <a:rPr lang="en-US" dirty="0"/>
              <a:t>of zips had </a:t>
            </a:r>
            <a:r>
              <a:rPr lang="en-US" b="1" u="sng" dirty="0">
                <a:solidFill>
                  <a:schemeClr val="accent2"/>
                </a:solidFill>
              </a:rPr>
              <a:t>no</a:t>
            </a:r>
            <a:r>
              <a:rPr lang="en-US" dirty="0"/>
              <a:t> Small Business sites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BE1690-63D3-8844-A0C2-2E99E7F54249}"/>
              </a:ext>
            </a:extLst>
          </p:cNvPr>
          <p:cNvSpPr txBox="1"/>
          <p:nvPr/>
        </p:nvSpPr>
        <p:spPr>
          <a:xfrm rot="16200000">
            <a:off x="-651061" y="3858402"/>
            <a:ext cx="22913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Small Business </a:t>
            </a:r>
            <a:r>
              <a:rPr lang="en-US" b="1" dirty="0" err="1"/>
              <a:t>SiteIDs</a:t>
            </a:r>
            <a:endParaRPr lang="en-US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F4E6C3-1A91-AE42-9C60-4FF2F24288FD}"/>
              </a:ext>
            </a:extLst>
          </p:cNvPr>
          <p:cNvSpPr txBox="1"/>
          <p:nvPr/>
        </p:nvSpPr>
        <p:spPr>
          <a:xfrm>
            <a:off x="2318470" y="5592081"/>
            <a:ext cx="135870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Total </a:t>
            </a:r>
            <a:r>
              <a:rPr lang="en-US" b="1" dirty="0" err="1"/>
              <a:t>SiteIDs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005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E6BAD-4CB8-144A-AA0B-459C1EBE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Bifurcation traced to PGE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79CA6-FBE6-4D4A-B4A7-6C939E3A1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680" y="2389202"/>
            <a:ext cx="6662582" cy="23113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PGE </a:t>
            </a:r>
            <a:r>
              <a:rPr lang="en-US" b="1" u="sng" dirty="0">
                <a:solidFill>
                  <a:srgbClr val="FF0000"/>
                </a:solidFill>
              </a:rPr>
              <a:t>only</a:t>
            </a:r>
            <a:r>
              <a:rPr lang="en-US" dirty="0"/>
              <a:t> PA to use ”Small Commercial” designation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Most of PGE activity for ”Small Commercial”</a:t>
            </a:r>
          </a:p>
          <a:p>
            <a:pPr marL="0" indent="0">
              <a:buNone/>
            </a:pPr>
            <a:r>
              <a:rPr lang="en-US" dirty="0"/>
              <a:t>  - 25,125 of 28,018 sites (90%)</a:t>
            </a:r>
            <a:br>
              <a:rPr lang="en-US" dirty="0"/>
            </a:br>
            <a:endParaRPr lang="en-US" dirty="0"/>
          </a:p>
          <a:p>
            <a:endParaRPr lang="en-US" b="1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463543E-EAEF-5D4E-AAC1-8952A6D60B6C}"/>
              </a:ext>
            </a:extLst>
          </p:cNvPr>
          <p:cNvGrpSpPr/>
          <p:nvPr/>
        </p:nvGrpSpPr>
        <p:grpSpPr>
          <a:xfrm>
            <a:off x="403380" y="1932652"/>
            <a:ext cx="5100704" cy="4254738"/>
            <a:chOff x="1303493" y="2561302"/>
            <a:chExt cx="5100704" cy="4254738"/>
          </a:xfrm>
        </p:grpSpPr>
        <p:pic>
          <p:nvPicPr>
            <p:cNvPr id="6148" name="Picture 4">
              <a:extLst>
                <a:ext uri="{FF2B5EF4-FFF2-40B4-BE49-F238E27FC236}">
                  <a16:creationId xmlns:a16="http://schemas.microsoft.com/office/drawing/2014/main" id="{9298A0E7-7C9D-7F4F-9C27-1796162A3D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3493" y="2930634"/>
              <a:ext cx="4940300" cy="314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E6E7744-CF02-6147-8479-A21D3B6C7A8B}"/>
                </a:ext>
              </a:extLst>
            </p:cNvPr>
            <p:cNvSpPr txBox="1"/>
            <p:nvPr/>
          </p:nvSpPr>
          <p:spPr>
            <a:xfrm>
              <a:off x="1660526" y="6169709"/>
              <a:ext cx="47436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Unique participants that are “SMB” as a percent </a:t>
              </a:r>
            </a:p>
            <a:p>
              <a:pPr algn="ctr"/>
              <a:r>
                <a:rPr lang="en-US" dirty="0"/>
                <a:t>of all Participants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F4C69C8-7543-A04A-A3E6-F3164511F399}"/>
                </a:ext>
              </a:extLst>
            </p:cNvPr>
            <p:cNvSpPr/>
            <p:nvPr/>
          </p:nvSpPr>
          <p:spPr>
            <a:xfrm>
              <a:off x="1968719" y="2561302"/>
              <a:ext cx="41272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/>
                <a:t>Histogram Count of Zip-Codes – PGE Only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1208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57863-A199-2C41-BC35-09B80921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Claims Data Variables – Investment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2D199-3DC2-8849-A3AE-B56FC995D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040"/>
            <a:ext cx="10515600" cy="4351338"/>
          </a:xfrm>
        </p:spPr>
        <p:txBody>
          <a:bodyPr/>
          <a:lstStyle/>
          <a:p>
            <a:r>
              <a:rPr lang="en-US" dirty="0"/>
              <a:t>Gross Incentive amounts</a:t>
            </a:r>
          </a:p>
          <a:p>
            <a:r>
              <a:rPr lang="en-US" dirty="0"/>
              <a:t>Gross Measure Costs</a:t>
            </a:r>
          </a:p>
          <a:p>
            <a:r>
              <a:rPr lang="en-US" dirty="0"/>
              <a:t>Percent of Cost Covered = Gross Incentive / Gross Measure Cost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878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19772-F9C5-2C47-AE21-E369EFDC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of Cost Covered – All SMB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E9C8D-7DB6-154C-888F-0C77C2FA2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8422"/>
            <a:ext cx="10515600" cy="120028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Large barrier </a:t>
            </a:r>
            <a:r>
              <a:rPr lang="en-US" dirty="0"/>
              <a:t>for participation within SMB is </a:t>
            </a:r>
            <a:r>
              <a:rPr lang="en-US" b="1" dirty="0"/>
              <a:t>up-front cost.</a:t>
            </a:r>
          </a:p>
          <a:p>
            <a:pPr marL="0" indent="0" algn="ctr">
              <a:buNone/>
            </a:pPr>
            <a:r>
              <a:rPr lang="en-US" i="1" dirty="0">
                <a:solidFill>
                  <a:schemeClr val="accent2"/>
                </a:solidFill>
              </a:rPr>
              <a:t>The </a:t>
            </a:r>
            <a:r>
              <a:rPr lang="en-US" b="1" i="1" dirty="0">
                <a:solidFill>
                  <a:schemeClr val="accent2"/>
                </a:solidFill>
              </a:rPr>
              <a:t>higher</a:t>
            </a:r>
            <a:r>
              <a:rPr lang="en-US" i="1" dirty="0">
                <a:solidFill>
                  <a:schemeClr val="accent2"/>
                </a:solidFill>
              </a:rPr>
              <a:t> the incentive incentive as a percent of costs the </a:t>
            </a:r>
            <a:r>
              <a:rPr lang="en-US" b="1" i="1" u="sng" dirty="0">
                <a:solidFill>
                  <a:schemeClr val="accent2"/>
                </a:solidFill>
              </a:rPr>
              <a:t>better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1AC733-1859-1045-85D2-294450333290}"/>
              </a:ext>
            </a:extLst>
          </p:cNvPr>
          <p:cNvSpPr txBox="1"/>
          <p:nvPr/>
        </p:nvSpPr>
        <p:spPr>
          <a:xfrm>
            <a:off x="1209810" y="6347924"/>
            <a:ext cx="3191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of Cost Covered by Incentive*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FF38FB-DB1B-D64D-BA0F-A70688154549}"/>
              </a:ext>
            </a:extLst>
          </p:cNvPr>
          <p:cNvSpPr txBox="1"/>
          <p:nvPr/>
        </p:nvSpPr>
        <p:spPr>
          <a:xfrm>
            <a:off x="79746" y="2731068"/>
            <a:ext cx="518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All SMB Claims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1DB0FF-1335-0A4A-B571-CE2EBC306DEB}"/>
              </a:ext>
            </a:extLst>
          </p:cNvPr>
          <p:cNvSpPr txBox="1"/>
          <p:nvPr/>
        </p:nvSpPr>
        <p:spPr>
          <a:xfrm rot="16200000">
            <a:off x="10572945" y="5149070"/>
            <a:ext cx="2882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*Ignores values above 100%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A1B1F9A-B806-2A48-B355-B56F7311D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46" y="3111123"/>
            <a:ext cx="5181600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6E32E76-192B-704E-ABA0-C1D8982D0E38}"/>
              </a:ext>
            </a:extLst>
          </p:cNvPr>
          <p:cNvSpPr txBox="1"/>
          <p:nvPr/>
        </p:nvSpPr>
        <p:spPr>
          <a:xfrm>
            <a:off x="5261345" y="3279982"/>
            <a:ext cx="60924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Majority (56%) of claims have 99%+ incentive as percent of cost, probably direct install programs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Wide range of incentive levels otherwise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2129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D2B89-7CA6-EE49-AF8F-6BAF92DB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Most PAs have similar Incentive Approaches</a:t>
            </a:r>
          </a:p>
        </p:txBody>
      </p:sp>
      <p:pic>
        <p:nvPicPr>
          <p:cNvPr id="5128" name="Picture 8">
            <a:extLst>
              <a:ext uri="{FF2B5EF4-FFF2-40B4-BE49-F238E27FC236}">
                <a16:creationId xmlns:a16="http://schemas.microsoft.com/office/drawing/2014/main" id="{54FB2E95-79EB-8448-ABD2-2B81AF80D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0713" y="1107850"/>
            <a:ext cx="4424362" cy="272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E5DFCC7-5E57-F448-8041-13B245CA7568}"/>
              </a:ext>
            </a:extLst>
          </p:cNvPr>
          <p:cNvSpPr txBox="1"/>
          <p:nvPr/>
        </p:nvSpPr>
        <p:spPr>
          <a:xfrm>
            <a:off x="6438901" y="116752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SDGE</a:t>
            </a:r>
          </a:p>
        </p:txBody>
      </p:sp>
      <p:pic>
        <p:nvPicPr>
          <p:cNvPr id="5130" name="Picture 10">
            <a:extLst>
              <a:ext uri="{FF2B5EF4-FFF2-40B4-BE49-F238E27FC236}">
                <a16:creationId xmlns:a16="http://schemas.microsoft.com/office/drawing/2014/main" id="{C9111661-6D92-C643-83E0-178CF8052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7257" y="1074832"/>
            <a:ext cx="4424362" cy="27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F21D1D6-CC4E-FC41-868C-F7CEB21E1D40}"/>
              </a:ext>
            </a:extLst>
          </p:cNvPr>
          <p:cNvSpPr txBox="1"/>
          <p:nvPr/>
        </p:nvSpPr>
        <p:spPr>
          <a:xfrm>
            <a:off x="1622137" y="1191106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AC2F1D-097C-B64E-8A8D-16FB99D83D8C}"/>
              </a:ext>
            </a:extLst>
          </p:cNvPr>
          <p:cNvSpPr txBox="1"/>
          <p:nvPr/>
        </p:nvSpPr>
        <p:spPr>
          <a:xfrm>
            <a:off x="1622137" y="3716383"/>
            <a:ext cx="3191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of Cost Covered by Incentive*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76858B3-8B13-644F-BED9-864E3C1909A6}"/>
              </a:ext>
            </a:extLst>
          </p:cNvPr>
          <p:cNvSpPr txBox="1"/>
          <p:nvPr/>
        </p:nvSpPr>
        <p:spPr>
          <a:xfrm>
            <a:off x="6745940" y="3712319"/>
            <a:ext cx="3191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of Cost Covered by Incentive*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AFB230C-05D2-4640-AA01-D9E45104FB26}"/>
              </a:ext>
            </a:extLst>
          </p:cNvPr>
          <p:cNvGrpSpPr/>
          <p:nvPr/>
        </p:nvGrpSpPr>
        <p:grpSpPr>
          <a:xfrm>
            <a:off x="5702810" y="4081651"/>
            <a:ext cx="4424362" cy="2940754"/>
            <a:chOff x="3316800" y="3959634"/>
            <a:chExt cx="4424362" cy="2940754"/>
          </a:xfrm>
        </p:grpSpPr>
        <p:pic>
          <p:nvPicPr>
            <p:cNvPr id="5122" name="Picture 2">
              <a:extLst>
                <a:ext uri="{FF2B5EF4-FFF2-40B4-BE49-F238E27FC236}">
                  <a16:creationId xmlns:a16="http://schemas.microsoft.com/office/drawing/2014/main" id="{4E12F548-CC63-DF4D-A2CC-15433AFD5E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6800" y="3959634"/>
              <a:ext cx="4424362" cy="2729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AE6F5DB-78E3-B946-AC7F-AC237CB2A6F6}"/>
                </a:ext>
              </a:extLst>
            </p:cNvPr>
            <p:cNvSpPr txBox="1"/>
            <p:nvPr/>
          </p:nvSpPr>
          <p:spPr>
            <a:xfrm>
              <a:off x="3991481" y="4081651"/>
              <a:ext cx="557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SCG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2AE035-A0DE-594F-8BB9-8FF28BD0D57E}"/>
                </a:ext>
              </a:extLst>
            </p:cNvPr>
            <p:cNvSpPr txBox="1"/>
            <p:nvPr/>
          </p:nvSpPr>
          <p:spPr>
            <a:xfrm>
              <a:off x="4346287" y="6531056"/>
              <a:ext cx="3191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% of Cost Covered by Incentive*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F4ABF8E-15A1-054C-8C66-B02E0061C8CA}"/>
              </a:ext>
            </a:extLst>
          </p:cNvPr>
          <p:cNvSpPr txBox="1"/>
          <p:nvPr/>
        </p:nvSpPr>
        <p:spPr>
          <a:xfrm rot="16200000">
            <a:off x="10572945" y="5149070"/>
            <a:ext cx="2882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*Ignores values above 100%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6E6079-4392-3441-BFDE-ACEBB5577353}"/>
              </a:ext>
            </a:extLst>
          </p:cNvPr>
          <p:cNvSpPr txBox="1"/>
          <p:nvPr/>
        </p:nvSpPr>
        <p:spPr>
          <a:xfrm>
            <a:off x="553565" y="4658467"/>
            <a:ext cx="5021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SCE does mostly </a:t>
            </a:r>
            <a:r>
              <a:rPr lang="en-US" sz="2400" b="1" i="1" u="sng" dirty="0">
                <a:solidFill>
                  <a:schemeClr val="accent6"/>
                </a:solidFill>
              </a:rPr>
              <a:t>100%</a:t>
            </a:r>
          </a:p>
          <a:p>
            <a:pPr algn="ctr"/>
            <a:endParaRPr lang="en-US" sz="2400" i="1" dirty="0"/>
          </a:p>
          <a:p>
            <a:pPr algn="ctr"/>
            <a:r>
              <a:rPr lang="en-US" sz="2400" i="1" dirty="0"/>
              <a:t>SDGE and SCG also have a grouping of incentives around </a:t>
            </a:r>
            <a:r>
              <a:rPr lang="en-US" sz="2400" b="1" i="1" u="sng" dirty="0">
                <a:solidFill>
                  <a:schemeClr val="accent2"/>
                </a:solidFill>
              </a:rPr>
              <a:t>50%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47FC054-978F-3D47-BAAF-278BB7BC0CFF}"/>
              </a:ext>
            </a:extLst>
          </p:cNvPr>
          <p:cNvSpPr/>
          <p:nvPr/>
        </p:nvSpPr>
        <p:spPr>
          <a:xfrm>
            <a:off x="4814101" y="1107850"/>
            <a:ext cx="517518" cy="2729457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CBAF64D-7AFD-7441-B940-E31BE1CCADDB}"/>
              </a:ext>
            </a:extLst>
          </p:cNvPr>
          <p:cNvSpPr/>
          <p:nvPr/>
        </p:nvSpPr>
        <p:spPr>
          <a:xfrm>
            <a:off x="7937148" y="2433414"/>
            <a:ext cx="698069" cy="1325564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A5712F1-609D-AF44-A8BF-E8615B150B0A}"/>
              </a:ext>
            </a:extLst>
          </p:cNvPr>
          <p:cNvSpPr/>
          <p:nvPr/>
        </p:nvSpPr>
        <p:spPr>
          <a:xfrm>
            <a:off x="7937148" y="5254597"/>
            <a:ext cx="563915" cy="1556511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9A876E35-70DF-4A43-9365-E921D14AE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050928"/>
            <a:ext cx="4940300" cy="31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419772-F9C5-2C47-AE21-E369EFDC9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 of Cost Covered - PGE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E9C8D-7DB6-154C-888F-0C77C2FA2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187" y="5653074"/>
            <a:ext cx="10515600" cy="1200285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Small Business customers seem to be </a:t>
            </a:r>
            <a:r>
              <a:rPr lang="en-US" b="1" i="1" u="sng" dirty="0">
                <a:solidFill>
                  <a:schemeClr val="accent2"/>
                </a:solidFill>
              </a:rPr>
              <a:t>missing higher incentive levels</a:t>
            </a:r>
          </a:p>
          <a:p>
            <a:pPr marL="0" indent="0" algn="ctr">
              <a:buNone/>
            </a:pPr>
            <a:r>
              <a:rPr lang="en-US" i="1" dirty="0"/>
              <a:t>Instead, have </a:t>
            </a:r>
            <a:r>
              <a:rPr lang="en-US" b="1" i="1" dirty="0">
                <a:solidFill>
                  <a:schemeClr val="accent2"/>
                </a:solidFill>
              </a:rPr>
              <a:t>15% </a:t>
            </a:r>
            <a:r>
              <a:rPr lang="en-US" i="1" dirty="0"/>
              <a:t>of claims </a:t>
            </a:r>
            <a:r>
              <a:rPr lang="en-US" b="1" i="1" dirty="0">
                <a:solidFill>
                  <a:schemeClr val="accent2"/>
                </a:solidFill>
              </a:rPr>
              <a:t>without any incentive. </a:t>
            </a:r>
            <a:endParaRPr lang="en-US" b="1" i="1" u="sng" dirty="0">
              <a:solidFill>
                <a:schemeClr val="accent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14295A-C1D9-1E4D-883B-A60EC073B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9556" y="2031878"/>
            <a:ext cx="5016500" cy="3187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1AC733-1859-1045-85D2-294450333290}"/>
              </a:ext>
            </a:extLst>
          </p:cNvPr>
          <p:cNvSpPr txBox="1"/>
          <p:nvPr/>
        </p:nvSpPr>
        <p:spPr>
          <a:xfrm>
            <a:off x="1215443" y="5200528"/>
            <a:ext cx="3191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of Cost Covered by Incentive*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188E22-C223-B449-9B9E-C12D702BD56D}"/>
              </a:ext>
            </a:extLst>
          </p:cNvPr>
          <p:cNvSpPr txBox="1"/>
          <p:nvPr/>
        </p:nvSpPr>
        <p:spPr>
          <a:xfrm>
            <a:off x="7639690" y="5200528"/>
            <a:ext cx="3198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% of Cost Covered by Incentive*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FF38FB-DB1B-D64D-BA0F-A70688154549}"/>
              </a:ext>
            </a:extLst>
          </p:cNvPr>
          <p:cNvSpPr txBox="1"/>
          <p:nvPr/>
        </p:nvSpPr>
        <p:spPr>
          <a:xfrm>
            <a:off x="1367843" y="2217805"/>
            <a:ext cx="251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Non-”Small Commercial”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B9FF54-8713-074F-AECB-C05C9A2B8AA9}"/>
              </a:ext>
            </a:extLst>
          </p:cNvPr>
          <p:cNvSpPr txBox="1"/>
          <p:nvPr/>
        </p:nvSpPr>
        <p:spPr>
          <a:xfrm>
            <a:off x="8034710" y="2247846"/>
            <a:ext cx="205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”Small Commercial”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1DB0FF-1335-0A4A-B571-CE2EBC306DEB}"/>
              </a:ext>
            </a:extLst>
          </p:cNvPr>
          <p:cNvSpPr txBox="1"/>
          <p:nvPr/>
        </p:nvSpPr>
        <p:spPr>
          <a:xfrm rot="16200000">
            <a:off x="10572945" y="5149070"/>
            <a:ext cx="2882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*Ignores values above 100% 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0ED9977-1E90-7444-B699-7DCD03A545E2}"/>
              </a:ext>
            </a:extLst>
          </p:cNvPr>
          <p:cNvSpPr txBox="1">
            <a:spLocks/>
          </p:cNvSpPr>
          <p:nvPr/>
        </p:nvSpPr>
        <p:spPr>
          <a:xfrm>
            <a:off x="931756" y="1524041"/>
            <a:ext cx="10515600" cy="1200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/>
              <a:t>PGE not doing direct install? Maybe related to data provided</a:t>
            </a:r>
          </a:p>
        </p:txBody>
      </p:sp>
    </p:spTree>
    <p:extLst>
      <p:ext uri="{BB962C8B-B14F-4D97-AF65-F5344CB8AC3E}">
        <p14:creationId xmlns:p14="http://schemas.microsoft.com/office/powerpoint/2010/main" val="29463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831F-9FAD-EF40-AD18-6079B7EC2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Overview</a:t>
            </a:r>
          </a:p>
        </p:txBody>
      </p:sp>
      <p:sp>
        <p:nvSpPr>
          <p:cNvPr id="7" name="Decision 6">
            <a:extLst>
              <a:ext uri="{FF2B5EF4-FFF2-40B4-BE49-F238E27FC236}">
                <a16:creationId xmlns:a16="http://schemas.microsoft.com/office/drawing/2014/main" id="{3B847643-F0EA-CA41-810F-E90ADDACFB3C}"/>
              </a:ext>
            </a:extLst>
          </p:cNvPr>
          <p:cNvSpPr/>
          <p:nvPr/>
        </p:nvSpPr>
        <p:spPr>
          <a:xfrm>
            <a:off x="5982883" y="3914173"/>
            <a:ext cx="1690101" cy="112943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ZIP</a:t>
            </a:r>
          </a:p>
        </p:txBody>
      </p: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E29A6B5D-6536-8149-91CD-D61B13C800C1}"/>
              </a:ext>
            </a:extLst>
          </p:cNvPr>
          <p:cNvCxnSpPr>
            <a:cxnSpLocks/>
            <a:stCxn id="26" idx="3"/>
            <a:endCxn id="7" idx="1"/>
          </p:cNvCxnSpPr>
          <p:nvPr/>
        </p:nvCxnSpPr>
        <p:spPr>
          <a:xfrm>
            <a:off x="4654107" y="4474775"/>
            <a:ext cx="1328776" cy="41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n 11">
            <a:extLst>
              <a:ext uri="{FF2B5EF4-FFF2-40B4-BE49-F238E27FC236}">
                <a16:creationId xmlns:a16="http://schemas.microsoft.com/office/drawing/2014/main" id="{3C5E3FA5-9323-3B41-BF01-FBF399CF8FD3}"/>
              </a:ext>
            </a:extLst>
          </p:cNvPr>
          <p:cNvSpPr/>
          <p:nvPr/>
        </p:nvSpPr>
        <p:spPr>
          <a:xfrm>
            <a:off x="8777593" y="2096309"/>
            <a:ext cx="1779373" cy="165555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American Community Survey (ACS)</a:t>
            </a:r>
          </a:p>
        </p:txBody>
      </p:sp>
      <p:sp>
        <p:nvSpPr>
          <p:cNvPr id="13" name="Can 12">
            <a:extLst>
              <a:ext uri="{FF2B5EF4-FFF2-40B4-BE49-F238E27FC236}">
                <a16:creationId xmlns:a16="http://schemas.microsoft.com/office/drawing/2014/main" id="{501501A1-7E75-AA49-B357-3F62F1D9AFD5}"/>
              </a:ext>
            </a:extLst>
          </p:cNvPr>
          <p:cNvSpPr/>
          <p:nvPr/>
        </p:nvSpPr>
        <p:spPr>
          <a:xfrm>
            <a:off x="8781087" y="5071353"/>
            <a:ext cx="1779373" cy="165555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County Business Patterns (CBP)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AEC08F55-0889-3249-8DC6-4D6C4B925CF1}"/>
              </a:ext>
            </a:extLst>
          </p:cNvPr>
          <p:cNvSpPr/>
          <p:nvPr/>
        </p:nvSpPr>
        <p:spPr>
          <a:xfrm>
            <a:off x="2696191" y="5519377"/>
            <a:ext cx="2224216" cy="101325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Claims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DACE3507-B91A-6745-B2D4-1A56DDB404B7}"/>
              </a:ext>
            </a:extLst>
          </p:cNvPr>
          <p:cNvSpPr/>
          <p:nvPr/>
        </p:nvSpPr>
        <p:spPr>
          <a:xfrm>
            <a:off x="2693505" y="2503115"/>
            <a:ext cx="2224216" cy="101325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Sites</a:t>
            </a:r>
          </a:p>
        </p:txBody>
      </p:sp>
      <p:sp>
        <p:nvSpPr>
          <p:cNvPr id="22" name="Can 21">
            <a:extLst>
              <a:ext uri="{FF2B5EF4-FFF2-40B4-BE49-F238E27FC236}">
                <a16:creationId xmlns:a16="http://schemas.microsoft.com/office/drawing/2014/main" id="{FE47470D-2C62-0C4B-9537-0AC24DFD35F3}"/>
              </a:ext>
            </a:extLst>
          </p:cNvPr>
          <p:cNvSpPr/>
          <p:nvPr/>
        </p:nvSpPr>
        <p:spPr>
          <a:xfrm>
            <a:off x="232936" y="3234720"/>
            <a:ext cx="1779373" cy="165555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CEDAR</a:t>
            </a:r>
          </a:p>
          <a:p>
            <a:pPr algn="ctr"/>
            <a:r>
              <a:rPr lang="en-US" dirty="0"/>
              <a:t>Data Request</a:t>
            </a: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F8CFE6A8-965B-B646-B8F6-B9B1E1E3A2D8}"/>
              </a:ext>
            </a:extLst>
          </p:cNvPr>
          <p:cNvCxnSpPr>
            <a:cxnSpLocks/>
            <a:stCxn id="12" idx="3"/>
            <a:endCxn id="7" idx="3"/>
          </p:cNvCxnSpPr>
          <p:nvPr/>
        </p:nvCxnSpPr>
        <p:spPr>
          <a:xfrm rot="5400000">
            <a:off x="8306619" y="3118232"/>
            <a:ext cx="727026" cy="19942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ecision 25">
            <a:extLst>
              <a:ext uri="{FF2B5EF4-FFF2-40B4-BE49-F238E27FC236}">
                <a16:creationId xmlns:a16="http://schemas.microsoft.com/office/drawing/2014/main" id="{B550B3BB-EE24-7B41-BD0C-CA06F7DEEF38}"/>
              </a:ext>
            </a:extLst>
          </p:cNvPr>
          <p:cNvSpPr/>
          <p:nvPr/>
        </p:nvSpPr>
        <p:spPr>
          <a:xfrm>
            <a:off x="2964006" y="3910055"/>
            <a:ext cx="1690101" cy="112943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SITEID</a:t>
            </a:r>
          </a:p>
        </p:txBody>
      </p: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986A177D-8A33-9741-8175-94F7BF4AD4F0}"/>
              </a:ext>
            </a:extLst>
          </p:cNvPr>
          <p:cNvCxnSpPr>
            <a:cxnSpLocks/>
            <a:stCxn id="13" idx="1"/>
            <a:endCxn id="7" idx="3"/>
          </p:cNvCxnSpPr>
          <p:nvPr/>
        </p:nvCxnSpPr>
        <p:spPr>
          <a:xfrm rot="16200000" flipV="1">
            <a:off x="8375649" y="3776228"/>
            <a:ext cx="592460" cy="19977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E273BA18-9B61-044A-8C70-F88BDAAF8764}"/>
              </a:ext>
            </a:extLst>
          </p:cNvPr>
          <p:cNvCxnSpPr>
            <a:cxnSpLocks/>
            <a:stCxn id="22" idx="4"/>
            <a:endCxn id="21" idx="5"/>
          </p:cNvCxnSpPr>
          <p:nvPr/>
        </p:nvCxnSpPr>
        <p:spPr>
          <a:xfrm flipV="1">
            <a:off x="2012309" y="3009742"/>
            <a:ext cx="807853" cy="10527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1961B7D5-1ADE-1B4F-8E6F-DE33E826DC47}"/>
              </a:ext>
            </a:extLst>
          </p:cNvPr>
          <p:cNvCxnSpPr>
            <a:cxnSpLocks/>
            <a:stCxn id="22" idx="4"/>
            <a:endCxn id="20" idx="5"/>
          </p:cNvCxnSpPr>
          <p:nvPr/>
        </p:nvCxnSpPr>
        <p:spPr>
          <a:xfrm>
            <a:off x="2012309" y="4062499"/>
            <a:ext cx="810539" cy="196350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FBEC90EF-DD77-AC46-8AD9-755DC66AD12C}"/>
              </a:ext>
            </a:extLst>
          </p:cNvPr>
          <p:cNvCxnSpPr>
            <a:cxnSpLocks/>
            <a:stCxn id="21" idx="4"/>
            <a:endCxn id="26" idx="0"/>
          </p:cNvCxnSpPr>
          <p:nvPr/>
        </p:nvCxnSpPr>
        <p:spPr>
          <a:xfrm rot="16200000" flipH="1">
            <a:off x="3610492" y="3711490"/>
            <a:ext cx="393686" cy="344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B6D9A0AA-5BC0-E142-B4E7-4F6931FE6B96}"/>
              </a:ext>
            </a:extLst>
          </p:cNvPr>
          <p:cNvCxnSpPr>
            <a:cxnSpLocks/>
            <a:stCxn id="20" idx="0"/>
            <a:endCxn id="26" idx="2"/>
          </p:cNvCxnSpPr>
          <p:nvPr/>
        </p:nvCxnSpPr>
        <p:spPr>
          <a:xfrm rot="5400000" flipH="1" flipV="1">
            <a:off x="3568737" y="5279057"/>
            <a:ext cx="479883" cy="75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arallelogram 47">
            <a:extLst>
              <a:ext uri="{FF2B5EF4-FFF2-40B4-BE49-F238E27FC236}">
                <a16:creationId xmlns:a16="http://schemas.microsoft.com/office/drawing/2014/main" id="{6547C5DB-DC95-2548-A679-AE87AF74D1EE}"/>
              </a:ext>
            </a:extLst>
          </p:cNvPr>
          <p:cNvSpPr/>
          <p:nvPr/>
        </p:nvSpPr>
        <p:spPr>
          <a:xfrm>
            <a:off x="5715825" y="1041155"/>
            <a:ext cx="2224216" cy="1013254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SMB Data Set</a:t>
            </a:r>
          </a:p>
        </p:txBody>
      </p: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613B8BEB-9E33-A345-83F5-BC9CC5ADA137}"/>
              </a:ext>
            </a:extLst>
          </p:cNvPr>
          <p:cNvCxnSpPr>
            <a:cxnSpLocks/>
            <a:stCxn id="7" idx="0"/>
            <a:endCxn id="48" idx="4"/>
          </p:cNvCxnSpPr>
          <p:nvPr/>
        </p:nvCxnSpPr>
        <p:spPr>
          <a:xfrm rot="16200000" flipV="1">
            <a:off x="5898052" y="2984290"/>
            <a:ext cx="1859764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223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E2F55-B881-0C45-B928-2311D3916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Claims Data Variable - Savings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447D7-A4B8-2843-AF35-601464E48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Accounting for gas and electric savings</a:t>
            </a:r>
          </a:p>
          <a:p>
            <a:pPr lvl="1"/>
            <a:r>
              <a:rPr lang="en-US" dirty="0"/>
              <a:t>Converted gas savings to kWh (29.3 kWh/</a:t>
            </a:r>
            <a:r>
              <a:rPr lang="en-US" dirty="0" err="1"/>
              <a:t>therm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Combines electric and gas for a more holistic analysis</a:t>
            </a:r>
          </a:p>
          <a:p>
            <a:pPr lvl="1"/>
            <a:r>
              <a:rPr lang="en-US" dirty="0"/>
              <a:t>Accounts for fuel switching projects </a:t>
            </a:r>
          </a:p>
          <a:p>
            <a:r>
              <a:rPr lang="en-US" dirty="0">
                <a:solidFill>
                  <a:schemeClr val="accent2"/>
                </a:solidFill>
              </a:rPr>
              <a:t>Not yet examined in depth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50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EBF239-505D-D644-BC52-FE566508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Bringing in ACS/CBP Data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5D91F-2E0C-EB42-A822-6ADA35858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01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054DF93-55CE-7E42-B7F3-371FB0316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Data Included - CBP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467E093-1405-2740-9D23-A03107944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County Business Patterns (CBP) 2018 Data</a:t>
            </a:r>
          </a:p>
          <a:p>
            <a:r>
              <a:rPr lang="en-US" dirty="0"/>
              <a:t>Number of establishments Total</a:t>
            </a:r>
          </a:p>
          <a:p>
            <a:r>
              <a:rPr lang="en-US" b="1" dirty="0"/>
              <a:t>Penetration of </a:t>
            </a:r>
            <a:r>
              <a:rPr lang="en-US" b="1" dirty="0" err="1"/>
              <a:t>SiteIDs</a:t>
            </a:r>
            <a:r>
              <a:rPr lang="en-US" b="1" dirty="0"/>
              <a:t> = </a:t>
            </a:r>
            <a:r>
              <a:rPr lang="en-US" b="1" dirty="0" err="1"/>
              <a:t>SiteIDs</a:t>
            </a:r>
            <a:r>
              <a:rPr lang="en-US" b="1" dirty="0"/>
              <a:t> / Number of Establishments (MAIN VARIABLE)</a:t>
            </a:r>
          </a:p>
          <a:p>
            <a:pPr lvl="1"/>
            <a:r>
              <a:rPr lang="en-US" dirty="0"/>
              <a:t>A few zips with more Site IDs than establishments in Zip (used 100% for this instance)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11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5323-EBF4-734E-BFF0-BBB718CC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Data Included – ACS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8BEA6-25A4-CB43-9F5B-A8B4D709B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American Community Survey (ACS) – 2018 Data</a:t>
            </a:r>
          </a:p>
          <a:p>
            <a:r>
              <a:rPr lang="en-US" dirty="0"/>
              <a:t>Percent of people living below the poverty line</a:t>
            </a:r>
          </a:p>
          <a:p>
            <a:r>
              <a:rPr lang="en-US" dirty="0"/>
              <a:t>Measures of ethnic composition</a:t>
            </a:r>
          </a:p>
          <a:p>
            <a:pPr lvl="1"/>
            <a:r>
              <a:rPr lang="en-US" dirty="0"/>
              <a:t>% African American </a:t>
            </a:r>
          </a:p>
          <a:p>
            <a:pPr lvl="1"/>
            <a:r>
              <a:rPr lang="en-US" dirty="0"/>
              <a:t>% Hispanic</a:t>
            </a:r>
          </a:p>
          <a:p>
            <a:pPr lvl="1"/>
            <a:r>
              <a:rPr lang="en-US" dirty="0"/>
              <a:t>% American Indian &amp; Alaska Native (Native American)</a:t>
            </a:r>
          </a:p>
          <a:p>
            <a:r>
              <a:rPr lang="en-US" dirty="0"/>
              <a:t>Population over 65</a:t>
            </a:r>
          </a:p>
          <a:p>
            <a:r>
              <a:rPr lang="en-US" dirty="0"/>
              <a:t>Average Household Size</a:t>
            </a:r>
          </a:p>
          <a:p>
            <a:r>
              <a:rPr lang="en-US" dirty="0"/>
              <a:t>% of total households with Income and benefit that fall within a range:</a:t>
            </a:r>
          </a:p>
          <a:p>
            <a:pPr lvl="1"/>
            <a:r>
              <a:rPr lang="en-US" dirty="0"/>
              <a:t>$50k - $75k</a:t>
            </a:r>
          </a:p>
        </p:txBody>
      </p:sp>
    </p:spTree>
    <p:extLst>
      <p:ext uri="{BB962C8B-B14F-4D97-AF65-F5344CB8AC3E}">
        <p14:creationId xmlns:p14="http://schemas.microsoft.com/office/powerpoint/2010/main" val="1679485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8F20B-F322-6F41-AD5F-3371B942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Regressions Run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B5F6B-61CC-CF4A-BA70-252E965E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Dependent Variable: % Penetration of </a:t>
            </a:r>
            <a:r>
              <a:rPr lang="en-US" dirty="0" err="1"/>
              <a:t>SiteIDs</a:t>
            </a:r>
            <a:endParaRPr lang="en-US" dirty="0"/>
          </a:p>
          <a:p>
            <a:r>
              <a:rPr lang="en-US" dirty="0"/>
              <a:t>Independent Variables: CBP and ACS variables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9B5E9F-3352-BE46-9265-BA403D3C7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71799"/>
            <a:ext cx="9991328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41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able&#10;&#10;Description automatically generated">
            <a:extLst>
              <a:ext uri="{FF2B5EF4-FFF2-40B4-BE49-F238E27FC236}">
                <a16:creationId xmlns:a16="http://schemas.microsoft.com/office/drawing/2014/main" id="{B2790E2F-826E-044F-8353-4839E0CE0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48765"/>
            <a:ext cx="9436100" cy="3124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9C3F3B-5E70-7345-BE5D-E4100AE8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% Hispanic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455384-BA19-A94B-ABD2-230641076E84}"/>
              </a:ext>
            </a:extLst>
          </p:cNvPr>
          <p:cNvSpPr txBox="1"/>
          <p:nvPr/>
        </p:nvSpPr>
        <p:spPr>
          <a:xfrm>
            <a:off x="838200" y="1856571"/>
            <a:ext cx="3397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Statistically Significant at 99.9% CI</a:t>
            </a:r>
          </a:p>
          <a:p>
            <a:endParaRPr lang="en-US" i="1" dirty="0"/>
          </a:p>
          <a:p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Higher % Hispanic correlates with</a:t>
            </a:r>
          </a:p>
          <a:p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higher penetration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EA8866-D9B1-AA4F-A47F-F0E116DCC170}"/>
              </a:ext>
            </a:extLst>
          </p:cNvPr>
          <p:cNvSpPr txBox="1"/>
          <p:nvPr/>
        </p:nvSpPr>
        <p:spPr>
          <a:xfrm>
            <a:off x="838200" y="1299805"/>
            <a:ext cx="2537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>
                <a:solidFill>
                  <a:schemeClr val="accent2"/>
                </a:solidFill>
              </a:rPr>
              <a:t>Most explanatory power</a:t>
            </a:r>
          </a:p>
        </p:txBody>
      </p:sp>
      <p:pic>
        <p:nvPicPr>
          <p:cNvPr id="12" name="Picture 11" descr="Chart, scatter chart&#10;&#10;Description automatically generated">
            <a:extLst>
              <a:ext uri="{FF2B5EF4-FFF2-40B4-BE49-F238E27FC236}">
                <a16:creationId xmlns:a16="http://schemas.microsoft.com/office/drawing/2014/main" id="{8E0CD470-BA18-DD48-8B2E-E4AD4D97F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692" y="285035"/>
            <a:ext cx="5903358" cy="408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907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7C24F-38E9-D245-924D-3A3217004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Establishments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33562A-75DF-924B-AEC2-236056F23705}"/>
              </a:ext>
            </a:extLst>
          </p:cNvPr>
          <p:cNvSpPr txBox="1"/>
          <p:nvPr/>
        </p:nvSpPr>
        <p:spPr>
          <a:xfrm>
            <a:off x="838200" y="1690688"/>
            <a:ext cx="4769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Statistically Significant at 99.9% CI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FF0000"/>
                </a:solidFill>
              </a:rPr>
              <a:t>Higher number of establishments correlate with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lower penetration</a:t>
            </a:r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212330AE-06A4-D549-9DD9-F1E6A8E6A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92462"/>
            <a:ext cx="6972300" cy="3594100"/>
          </a:xfrm>
          <a:prstGeom prst="rect">
            <a:avLst/>
          </a:prstGeom>
        </p:spPr>
      </p:pic>
      <p:pic>
        <p:nvPicPr>
          <p:cNvPr id="11" name="Picture 10" descr="Chart, scatter chart&#10;&#10;Description automatically generated">
            <a:extLst>
              <a:ext uri="{FF2B5EF4-FFF2-40B4-BE49-F238E27FC236}">
                <a16:creationId xmlns:a16="http://schemas.microsoft.com/office/drawing/2014/main" id="{19680C57-DFAC-AE47-B490-6B8BBA03F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19" y="657225"/>
            <a:ext cx="60706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43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D319D-CC1E-4544-8696-FFC2FF3EC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Household Avg Size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54EB37-7BFF-8940-8581-1ABC8BDEC6E3}"/>
              </a:ext>
            </a:extLst>
          </p:cNvPr>
          <p:cNvSpPr txBox="1"/>
          <p:nvPr/>
        </p:nvSpPr>
        <p:spPr>
          <a:xfrm>
            <a:off x="838200" y="1690688"/>
            <a:ext cx="41960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Statistically Significant at 99.9% CI</a:t>
            </a:r>
          </a:p>
          <a:p>
            <a:endParaRPr lang="en-US" i="1" dirty="0"/>
          </a:p>
          <a:p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Higher household averages correlate with</a:t>
            </a:r>
          </a:p>
          <a:p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higher penetration</a:t>
            </a:r>
          </a:p>
        </p:txBody>
      </p: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80FD15BA-B769-FE42-96A8-D3466DA7C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572" y="3044825"/>
            <a:ext cx="6070600" cy="3124200"/>
          </a:xfrm>
          <a:prstGeom prst="rect">
            <a:avLst/>
          </a:prstGeom>
        </p:spPr>
      </p:pic>
      <p:pic>
        <p:nvPicPr>
          <p:cNvPr id="13" name="Picture 12" descr="Chart, scatter chart&#10;&#10;Description automatically generated">
            <a:extLst>
              <a:ext uri="{FF2B5EF4-FFF2-40B4-BE49-F238E27FC236}">
                <a16:creationId xmlns:a16="http://schemas.microsoft.com/office/drawing/2014/main" id="{843DA61A-D84F-C649-BE10-57C3EF6CB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6550" y="365125"/>
            <a:ext cx="65024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3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1E3DE-0FB0-AE4A-9948-11764991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Over 65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B3C813-447B-2845-9BFF-41C853BE5B4F}"/>
              </a:ext>
            </a:extLst>
          </p:cNvPr>
          <p:cNvSpPr txBox="1"/>
          <p:nvPr/>
        </p:nvSpPr>
        <p:spPr>
          <a:xfrm>
            <a:off x="838200" y="1856571"/>
            <a:ext cx="41776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Statistically Significant at 99.9% CI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FF0000"/>
                </a:solidFill>
              </a:rPr>
              <a:t>Higher population over 65 correlates with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lower penetration</a:t>
            </a:r>
          </a:p>
        </p:txBody>
      </p:sp>
      <p:pic>
        <p:nvPicPr>
          <p:cNvPr id="12" name="Picture 11" descr="Table&#10;&#10;Description automatically generated">
            <a:extLst>
              <a:ext uri="{FF2B5EF4-FFF2-40B4-BE49-F238E27FC236}">
                <a16:creationId xmlns:a16="http://schemas.microsoft.com/office/drawing/2014/main" id="{66463592-2B81-0040-A4C6-6FE2BC0AA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68675"/>
            <a:ext cx="8661400" cy="3124200"/>
          </a:xfrm>
          <a:prstGeom prst="rect">
            <a:avLst/>
          </a:prstGeom>
        </p:spPr>
      </p:pic>
      <p:pic>
        <p:nvPicPr>
          <p:cNvPr id="14" name="Picture 13" descr="Chart, scatter chart&#10;&#10;Description automatically generated">
            <a:extLst>
              <a:ext uri="{FF2B5EF4-FFF2-40B4-BE49-F238E27FC236}">
                <a16:creationId xmlns:a16="http://schemas.microsoft.com/office/drawing/2014/main" id="{1856F293-6395-1E4C-B899-62A69F996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738" y="504815"/>
            <a:ext cx="64135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597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33B6D-E074-444B-AE74-75D34EB4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Payroll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FFDF81-9DAC-904F-8A12-D174473293D4}"/>
              </a:ext>
            </a:extLst>
          </p:cNvPr>
          <p:cNvSpPr txBox="1"/>
          <p:nvPr/>
        </p:nvSpPr>
        <p:spPr>
          <a:xfrm>
            <a:off x="838200" y="1856571"/>
            <a:ext cx="3543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Statistically Significant at 99.9% CI</a:t>
            </a:r>
          </a:p>
          <a:p>
            <a:endParaRPr lang="en-US" i="1" dirty="0"/>
          </a:p>
          <a:p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Higher total payroll correlates with</a:t>
            </a:r>
          </a:p>
          <a:p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lower penetration</a:t>
            </a:r>
          </a:p>
        </p:txBody>
      </p:sp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33232E03-E2DD-6546-B264-5FFE05255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29000"/>
            <a:ext cx="8483600" cy="3124200"/>
          </a:xfrm>
          <a:prstGeom prst="rect">
            <a:avLst/>
          </a:prstGeom>
        </p:spPr>
      </p:pic>
      <p:pic>
        <p:nvPicPr>
          <p:cNvPr id="12" name="Picture 11" descr="Chart, scatter chart&#10;&#10;Description automatically generated">
            <a:extLst>
              <a:ext uri="{FF2B5EF4-FFF2-40B4-BE49-F238E27FC236}">
                <a16:creationId xmlns:a16="http://schemas.microsoft.com/office/drawing/2014/main" id="{721E3F6A-C2B4-DF49-A516-E60F56D69A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409" y="365125"/>
            <a:ext cx="6677016" cy="370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7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EBF239-505D-D644-BC52-FE566508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CEDARS Data Analysis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5D91F-2E0C-EB42-A822-6ADA35858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881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234D679F-30B6-434C-976B-BFB29EE1C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57575"/>
            <a:ext cx="6070600" cy="3124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5888CA-09F7-954D-931D-FF2A76B10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$50—$75k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F26ED6-3843-F846-81EF-13F4FD7D48D7}"/>
              </a:ext>
            </a:extLst>
          </p:cNvPr>
          <p:cNvSpPr txBox="1"/>
          <p:nvPr/>
        </p:nvSpPr>
        <p:spPr>
          <a:xfrm>
            <a:off x="838200" y="1856571"/>
            <a:ext cx="43793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Statistically Significant at 99.9% CI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FF0000"/>
                </a:solidFill>
              </a:rPr>
              <a:t>Higher counts of households correlates with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higher penetration</a:t>
            </a:r>
          </a:p>
        </p:txBody>
      </p:sp>
      <p:pic>
        <p:nvPicPr>
          <p:cNvPr id="9" name="Picture 8" descr="Chart, scatter chart&#10;&#10;Description automatically generated">
            <a:extLst>
              <a:ext uri="{FF2B5EF4-FFF2-40B4-BE49-F238E27FC236}">
                <a16:creationId xmlns:a16="http://schemas.microsoft.com/office/drawing/2014/main" id="{673017F5-1C28-BE43-BA2A-3E1A43FAA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540" y="220662"/>
            <a:ext cx="6896100" cy="38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0774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9DD6-0AC7-E841-AD49-D46B0BE7C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% African American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8B01C4-3C58-1145-A660-E61465193E82}"/>
              </a:ext>
            </a:extLst>
          </p:cNvPr>
          <p:cNvSpPr txBox="1"/>
          <p:nvPr/>
        </p:nvSpPr>
        <p:spPr>
          <a:xfrm>
            <a:off x="838200" y="1856571"/>
            <a:ext cx="42421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Statistically Significant at 95% CI</a:t>
            </a:r>
          </a:p>
          <a:p>
            <a:endParaRPr lang="en-US" i="1" dirty="0"/>
          </a:p>
          <a:p>
            <a:r>
              <a:rPr lang="en-US" b="1" i="1" dirty="0">
                <a:solidFill>
                  <a:srgbClr val="FF0000"/>
                </a:solidFill>
              </a:rPr>
              <a:t>Higher % African American correlates with</a:t>
            </a:r>
          </a:p>
          <a:p>
            <a:r>
              <a:rPr lang="en-US" b="1" i="1" dirty="0" err="1">
                <a:solidFill>
                  <a:srgbClr val="FF0000"/>
                </a:solidFill>
              </a:rPr>
              <a:t>Iower</a:t>
            </a:r>
            <a:r>
              <a:rPr lang="en-US" b="1" i="1" dirty="0">
                <a:solidFill>
                  <a:srgbClr val="FF0000"/>
                </a:solidFill>
              </a:rPr>
              <a:t> penetration</a:t>
            </a:r>
          </a:p>
        </p:txBody>
      </p:sp>
      <p:pic>
        <p:nvPicPr>
          <p:cNvPr id="16" name="Picture 15" descr="Table&#10;&#10;Description automatically generated">
            <a:extLst>
              <a:ext uri="{FF2B5EF4-FFF2-40B4-BE49-F238E27FC236}">
                <a16:creationId xmlns:a16="http://schemas.microsoft.com/office/drawing/2014/main" id="{E05247DC-A6D9-644A-B29D-11B54BDD2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09975"/>
            <a:ext cx="9410700" cy="3124200"/>
          </a:xfrm>
          <a:prstGeom prst="rect">
            <a:avLst/>
          </a:prstGeom>
        </p:spPr>
      </p:pic>
      <p:pic>
        <p:nvPicPr>
          <p:cNvPr id="18" name="Picture 17" descr="Chart, scatter chart&#10;&#10;Description automatically generated">
            <a:extLst>
              <a:ext uri="{FF2B5EF4-FFF2-40B4-BE49-F238E27FC236}">
                <a16:creationId xmlns:a16="http://schemas.microsoft.com/office/drawing/2014/main" id="{E1B32A92-4E44-0F48-B0E9-F3A5D4519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38" y="123825"/>
            <a:ext cx="5562600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738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FB97A-C687-EE40-91AE-B3BFC65E5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% Native American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96761-0439-014D-AFBE-0902AD69984D}"/>
              </a:ext>
            </a:extLst>
          </p:cNvPr>
          <p:cNvSpPr txBox="1"/>
          <p:nvPr/>
        </p:nvSpPr>
        <p:spPr>
          <a:xfrm>
            <a:off x="838200" y="1856571"/>
            <a:ext cx="4187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Statistically Significant at 95% CI</a:t>
            </a:r>
          </a:p>
          <a:p>
            <a:endParaRPr lang="en-US" i="1" dirty="0"/>
          </a:p>
          <a:p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Higher % Native American correlates with</a:t>
            </a:r>
          </a:p>
          <a:p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higher penetration</a:t>
            </a:r>
          </a:p>
        </p:txBody>
      </p: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38D6B640-7C0B-D547-84E1-E288B01BD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86776"/>
            <a:ext cx="9436100" cy="3124200"/>
          </a:xfrm>
          <a:prstGeom prst="rect">
            <a:avLst/>
          </a:prstGeom>
        </p:spPr>
      </p:pic>
      <p:pic>
        <p:nvPicPr>
          <p:cNvPr id="13" name="Picture 12" descr="Chart, scatter chart&#10;&#10;Description automatically generated">
            <a:extLst>
              <a:ext uri="{FF2B5EF4-FFF2-40B4-BE49-F238E27FC236}">
                <a16:creationId xmlns:a16="http://schemas.microsoft.com/office/drawing/2014/main" id="{B306B84A-A056-2448-9662-45C616C3A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1535"/>
            <a:ext cx="57658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533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EBF239-505D-D644-BC52-FE566508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Variable Exploration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5D91F-2E0C-EB42-A822-6ADA35858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470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6935D-4B19-3E41-93D0-D7618F96E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Business Patterns (CBP)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6E56D-A72F-1A46-A205-730510D127E5}"/>
              </a:ext>
            </a:extLst>
          </p:cNvPr>
          <p:cNvSpPr>
            <a:spLocks noGrp="1"/>
          </p:cNvSpPr>
          <p:nvPr>
            <p:ph idx="1"/>
          </p:nvPr>
        </p:nvSpPr>
        <p:spPr>
          <a:ln w="28575">
            <a:noFill/>
          </a:ln>
        </p:spPr>
        <p:txBody>
          <a:bodyPr/>
          <a:lstStyle/>
          <a:p>
            <a:r>
              <a:rPr lang="en-US" dirty="0"/>
              <a:t>Number of establishments by employee range</a:t>
            </a:r>
          </a:p>
          <a:p>
            <a:pPr lvl="1"/>
            <a:r>
              <a:rPr lang="en-US" dirty="0"/>
              <a:t>&lt;5</a:t>
            </a:r>
          </a:p>
          <a:p>
            <a:pPr lvl="1"/>
            <a:r>
              <a:rPr lang="en-US" dirty="0"/>
              <a:t>5-9</a:t>
            </a:r>
          </a:p>
          <a:p>
            <a:pPr lvl="1"/>
            <a:r>
              <a:rPr lang="en-US" dirty="0"/>
              <a:t>10-19</a:t>
            </a:r>
          </a:p>
          <a:p>
            <a:pPr lvl="1"/>
            <a:r>
              <a:rPr lang="en-US" dirty="0"/>
              <a:t>20-49</a:t>
            </a:r>
          </a:p>
          <a:p>
            <a:pPr lvl="1"/>
            <a:r>
              <a:rPr lang="en-US" dirty="0"/>
              <a:t>50-99</a:t>
            </a:r>
          </a:p>
          <a:p>
            <a:pPr lvl="1"/>
            <a:r>
              <a:rPr lang="en-US" dirty="0"/>
              <a:t>100-249</a:t>
            </a:r>
          </a:p>
          <a:p>
            <a:pPr lvl="1"/>
            <a:r>
              <a:rPr lang="en-US" dirty="0"/>
              <a:t>250+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9E15EFCE-DF6A-8D44-9A97-475904792F48}"/>
              </a:ext>
            </a:extLst>
          </p:cNvPr>
          <p:cNvSpPr/>
          <p:nvPr/>
        </p:nvSpPr>
        <p:spPr>
          <a:xfrm>
            <a:off x="2988517" y="2305920"/>
            <a:ext cx="388027" cy="1474813"/>
          </a:xfrm>
          <a:prstGeom prst="rightBrac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A1BCE6E4-E245-4F4F-9ED1-7A48C740DF64}"/>
              </a:ext>
            </a:extLst>
          </p:cNvPr>
          <p:cNvSpPr/>
          <p:nvPr/>
        </p:nvSpPr>
        <p:spPr>
          <a:xfrm>
            <a:off x="3147544" y="3915670"/>
            <a:ext cx="400311" cy="651543"/>
          </a:xfrm>
          <a:prstGeom prst="rightBrac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A6E093B3-A7BD-C54E-AFBC-F753FB39AE6F}"/>
              </a:ext>
            </a:extLst>
          </p:cNvPr>
          <p:cNvSpPr/>
          <p:nvPr/>
        </p:nvSpPr>
        <p:spPr>
          <a:xfrm>
            <a:off x="3438584" y="4567213"/>
            <a:ext cx="326477" cy="36987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437294-83BB-3F4B-B8C8-99B95941838B}"/>
              </a:ext>
            </a:extLst>
          </p:cNvPr>
          <p:cNvSpPr txBox="1"/>
          <p:nvPr/>
        </p:nvSpPr>
        <p:spPr>
          <a:xfrm>
            <a:off x="3438584" y="2796309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6"/>
                </a:solidFill>
              </a:rPr>
              <a:t>Small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699E07-B5E1-C246-9349-572080611498}"/>
              </a:ext>
            </a:extLst>
          </p:cNvPr>
          <p:cNvSpPr txBox="1"/>
          <p:nvPr/>
        </p:nvSpPr>
        <p:spPr>
          <a:xfrm>
            <a:off x="3618856" y="4011149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</a:rPr>
              <a:t>Medium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9E4DEE-F55C-E148-91A5-F3B2D041EA01}"/>
              </a:ext>
            </a:extLst>
          </p:cNvPr>
          <p:cNvSpPr txBox="1"/>
          <p:nvPr/>
        </p:nvSpPr>
        <p:spPr>
          <a:xfrm>
            <a:off x="3946830" y="4536975"/>
            <a:ext cx="757580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Large</a:t>
            </a:r>
          </a:p>
        </p:txBody>
      </p:sp>
    </p:spTree>
    <p:extLst>
      <p:ext uri="{BB962C8B-B14F-4D97-AF65-F5344CB8AC3E}">
        <p14:creationId xmlns:p14="http://schemas.microsoft.com/office/powerpoint/2010/main" val="2784973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4B38-50F6-184E-8059-0F961470E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Community Survey (ACS)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4AC49-7AA3-E542-A5F9-C39E72C1D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income ranges</a:t>
            </a:r>
          </a:p>
          <a:p>
            <a:r>
              <a:rPr lang="en-US" dirty="0"/>
              <a:t>Other ethnic groups</a:t>
            </a:r>
          </a:p>
          <a:p>
            <a:r>
              <a:rPr lang="en-US" dirty="0"/>
              <a:t>Immigrant status</a:t>
            </a:r>
          </a:p>
        </p:txBody>
      </p:sp>
    </p:spTree>
    <p:extLst>
      <p:ext uri="{BB962C8B-B14F-4D97-AF65-F5344CB8AC3E}">
        <p14:creationId xmlns:p14="http://schemas.microsoft.com/office/powerpoint/2010/main" val="6943036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A324C-5AA7-1F4F-8849-6C804584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DCC97-707F-B74F-96CE-9E7443C15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Examine other variables such as</a:t>
            </a:r>
          </a:p>
          <a:p>
            <a:pPr lvl="1"/>
            <a:r>
              <a:rPr lang="en-US" dirty="0"/>
              <a:t>Rebate amount</a:t>
            </a:r>
          </a:p>
          <a:p>
            <a:pPr lvl="1"/>
            <a:r>
              <a:rPr lang="en-US" dirty="0"/>
              <a:t>% of cost covered by rebate</a:t>
            </a:r>
          </a:p>
          <a:p>
            <a:pPr lvl="1"/>
            <a:r>
              <a:rPr lang="en-US" dirty="0"/>
              <a:t>Savings amount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75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EBF239-505D-D644-BC52-FE5665089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Next Steps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5D91F-2E0C-EB42-A822-6ADA35858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324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3513D3-0634-5747-9041-1B153EF85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To Date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6B0727-2C22-5A4B-9843-83F254B9B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better understanding of data available</a:t>
            </a:r>
          </a:p>
          <a:p>
            <a:r>
              <a:rPr lang="en-US" dirty="0"/>
              <a:t>Data formatted in way that can be used for in-depth statistical analysis</a:t>
            </a:r>
          </a:p>
          <a:p>
            <a:r>
              <a:rPr lang="en-US" dirty="0"/>
              <a:t>Initial pass at statistical analysis started with promising results</a:t>
            </a:r>
          </a:p>
        </p:txBody>
      </p:sp>
    </p:spTree>
    <p:extLst>
      <p:ext uri="{BB962C8B-B14F-4D97-AF65-F5344CB8AC3E}">
        <p14:creationId xmlns:p14="http://schemas.microsoft.com/office/powerpoint/2010/main" val="129511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3E827-F9DE-8948-9E5D-5AC0EC88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1B369-81D6-F749-B154-DE35370F3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755" y="1690688"/>
            <a:ext cx="10515600" cy="4351338"/>
          </a:xfrm>
        </p:spPr>
        <p:txBody>
          <a:bodyPr/>
          <a:lstStyle/>
          <a:p>
            <a:r>
              <a:rPr lang="en-US" dirty="0"/>
              <a:t>Review correlations additional between ACS/CBP data and Claims Data</a:t>
            </a:r>
          </a:p>
          <a:p>
            <a:r>
              <a:rPr lang="en-US" dirty="0"/>
              <a:t>Perform multivariate regression analysis on data</a:t>
            </a:r>
          </a:p>
          <a:p>
            <a:r>
              <a:rPr lang="en-US" dirty="0"/>
              <a:t>Provide summary presentation of results</a:t>
            </a:r>
          </a:p>
        </p:txBody>
      </p:sp>
    </p:spTree>
    <p:extLst>
      <p:ext uri="{BB962C8B-B14F-4D97-AF65-F5344CB8AC3E}">
        <p14:creationId xmlns:p14="http://schemas.microsoft.com/office/powerpoint/2010/main" val="82733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94C69-0743-8F40-A61E-0641538A2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CEDARS: Claims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488EE-436A-6846-80FF-42B753FBE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 relates to a measure/project and has its associated:</a:t>
            </a:r>
          </a:p>
          <a:p>
            <a:pPr lvl="1"/>
            <a:r>
              <a:rPr lang="en-US" dirty="0"/>
              <a:t>Program</a:t>
            </a:r>
          </a:p>
          <a:p>
            <a:pPr lvl="1"/>
            <a:r>
              <a:rPr lang="en-US" dirty="0"/>
              <a:t>Site info</a:t>
            </a:r>
          </a:p>
          <a:p>
            <a:pPr lvl="1"/>
            <a:r>
              <a:rPr lang="en-US" dirty="0"/>
              <a:t>Costs</a:t>
            </a:r>
          </a:p>
          <a:p>
            <a:pPr lvl="1"/>
            <a:r>
              <a:rPr lang="en-US" dirty="0"/>
              <a:t>Savings</a:t>
            </a:r>
          </a:p>
          <a:p>
            <a:pPr lvl="1"/>
            <a:r>
              <a:rPr lang="en-US" dirty="0"/>
              <a:t>Incentives</a:t>
            </a:r>
          </a:p>
          <a:p>
            <a:pPr lvl="1"/>
            <a:r>
              <a:rPr lang="en-US" dirty="0"/>
              <a:t>Cost-effectiveness</a:t>
            </a:r>
          </a:p>
          <a:p>
            <a:pPr lvl="1"/>
            <a:r>
              <a:rPr lang="en-US" dirty="0"/>
              <a:t>Other categorical data</a:t>
            </a:r>
          </a:p>
        </p:txBody>
      </p:sp>
    </p:spTree>
    <p:extLst>
      <p:ext uri="{BB962C8B-B14F-4D97-AF65-F5344CB8AC3E}">
        <p14:creationId xmlns:p14="http://schemas.microsoft.com/office/powerpoint/2010/main" val="20662671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FD457-A6A0-B240-962C-9B640DFCD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Overview of Data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7A453-4212-6645-B327-8F292995D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538"/>
            <a:ext cx="10515600" cy="4351338"/>
          </a:xfrm>
        </p:spPr>
        <p:txBody>
          <a:bodyPr/>
          <a:lstStyle/>
          <a:p>
            <a:r>
              <a:rPr lang="en-US" dirty="0"/>
              <a:t>Claims Data</a:t>
            </a:r>
          </a:p>
          <a:p>
            <a:pPr lvl="1"/>
            <a:r>
              <a:rPr lang="en-US" dirty="0"/>
              <a:t>Public Data does not include site information to compare to other data sources</a:t>
            </a:r>
          </a:p>
          <a:p>
            <a:pPr lvl="1"/>
            <a:r>
              <a:rPr lang="en-US" dirty="0"/>
              <a:t>Public data does not have clear documentation of how fields are derived from submission files</a:t>
            </a:r>
          </a:p>
          <a:p>
            <a:pPr lvl="2"/>
            <a:r>
              <a:rPr lang="en-US" dirty="0"/>
              <a:t>Upstream issue</a:t>
            </a:r>
          </a:p>
          <a:p>
            <a:pPr lvl="2"/>
            <a:r>
              <a:rPr lang="en-US" dirty="0"/>
              <a:t>Incentive issue</a:t>
            </a:r>
          </a:p>
          <a:p>
            <a:pPr lvl="2"/>
            <a:r>
              <a:rPr lang="en-US" dirty="0"/>
              <a:t>Sectors and rate classes</a:t>
            </a:r>
          </a:p>
          <a:p>
            <a:pPr lvl="1"/>
            <a:r>
              <a:rPr lang="en-US" dirty="0"/>
              <a:t>Getting raw submitted data was difficult, and selection criteria unclear</a:t>
            </a:r>
          </a:p>
          <a:p>
            <a:pPr lvl="1"/>
            <a:r>
              <a:rPr lang="en-US" dirty="0"/>
              <a:t>Submitted data does not provide consistent mapping for rate classes or sectors</a:t>
            </a:r>
          </a:p>
          <a:p>
            <a:r>
              <a:rPr lang="en-US" dirty="0"/>
              <a:t>ACS/CBP</a:t>
            </a:r>
          </a:p>
          <a:p>
            <a:pPr lvl="1"/>
            <a:r>
              <a:rPr lang="en-US" dirty="0"/>
              <a:t>Requires zip-code level values</a:t>
            </a:r>
          </a:p>
          <a:p>
            <a:pPr lvl="1"/>
            <a:r>
              <a:rPr lang="en-US" dirty="0"/>
              <a:t>Not all data is available for all zips</a:t>
            </a:r>
          </a:p>
        </p:txBody>
      </p:sp>
    </p:spTree>
    <p:extLst>
      <p:ext uri="{BB962C8B-B14F-4D97-AF65-F5344CB8AC3E}">
        <p14:creationId xmlns:p14="http://schemas.microsoft.com/office/powerpoint/2010/main" val="10063782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CDE3B-9139-9645-B974-9B6CBC1B8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70A4C-0CED-8B45-A77D-BAB6F5661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first full statistical analysis - 1/15</a:t>
            </a:r>
          </a:p>
          <a:p>
            <a:pPr lvl="1"/>
            <a:r>
              <a:rPr lang="en-US" dirty="0"/>
              <a:t>Results in presentation form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i="1" dirty="0"/>
              <a:t>Feedback from group on most valuable way to present findings.</a:t>
            </a:r>
          </a:p>
        </p:txBody>
      </p:sp>
    </p:spTree>
    <p:extLst>
      <p:ext uri="{BB962C8B-B14F-4D97-AF65-F5344CB8AC3E}">
        <p14:creationId xmlns:p14="http://schemas.microsoft.com/office/powerpoint/2010/main" val="418344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F4BC5-BC99-8D48-8967-6DE5BB8F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CEDARS: Public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AA4B0-B938-4B45-ACC9-DDA5A7E7F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 privacy concerns, public CEDARS claims are scrubbed from what was is filed by program administrators (PAs)</a:t>
            </a:r>
          </a:p>
          <a:p>
            <a:r>
              <a:rPr lang="en-US" dirty="0"/>
              <a:t>Primary difference is that public data set does NOT include site-specific details, such as:</a:t>
            </a:r>
          </a:p>
          <a:p>
            <a:pPr lvl="1"/>
            <a:r>
              <a:rPr lang="en-US" dirty="0"/>
              <a:t>City</a:t>
            </a:r>
          </a:p>
          <a:p>
            <a:pPr lvl="1"/>
            <a:r>
              <a:rPr lang="en-US" dirty="0"/>
              <a:t>Zip-code</a:t>
            </a:r>
          </a:p>
          <a:p>
            <a:pPr lvl="1"/>
            <a:r>
              <a:rPr lang="en-US" dirty="0"/>
              <a:t>North American Industry Classification System Code (NAICS Code)</a:t>
            </a:r>
          </a:p>
          <a:p>
            <a:r>
              <a:rPr lang="en-US" dirty="0"/>
              <a:t>Other data is either renamed or summarized/classified slightly differently (i.e. downstream flag in private, </a:t>
            </a:r>
          </a:p>
          <a:p>
            <a:r>
              <a:rPr lang="en-US" b="1" dirty="0">
                <a:solidFill>
                  <a:srgbClr val="FF0000"/>
                </a:solidFill>
              </a:rPr>
              <a:t>Makes it nearly impossible to compare data with anything other than State- or PA-level  alternate data sources</a:t>
            </a:r>
          </a:p>
        </p:txBody>
      </p:sp>
    </p:spTree>
    <p:extLst>
      <p:ext uri="{BB962C8B-B14F-4D97-AF65-F5344CB8AC3E}">
        <p14:creationId xmlns:p14="http://schemas.microsoft.com/office/powerpoint/2010/main" val="247871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EE58-1DD1-564D-BA1A-56CAD3D3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CEDARS: Data Used in SMB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4389F-25F5-5146-A8B7-851091090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request for small and medium business data to CPUC</a:t>
            </a:r>
          </a:p>
          <a:p>
            <a:r>
              <a:rPr lang="en-US" dirty="0"/>
              <a:t>Obtained un-scrubbed claims data for the following PAs:</a:t>
            </a:r>
          </a:p>
          <a:p>
            <a:pPr lvl="1"/>
            <a:r>
              <a:rPr lang="en-US" dirty="0"/>
              <a:t>Pacific Gas and Electric (PGE)</a:t>
            </a:r>
          </a:p>
          <a:p>
            <a:pPr lvl="1"/>
            <a:r>
              <a:rPr lang="en-US" dirty="0"/>
              <a:t>Southern California Edison (SCE)</a:t>
            </a:r>
          </a:p>
          <a:p>
            <a:pPr lvl="1"/>
            <a:r>
              <a:rPr lang="en-US" dirty="0"/>
              <a:t>Southern California Gas (SCG)</a:t>
            </a:r>
          </a:p>
          <a:p>
            <a:pPr lvl="1"/>
            <a:r>
              <a:rPr lang="en-US" dirty="0"/>
              <a:t>San Diego Gas and Electric (SDGE)</a:t>
            </a:r>
          </a:p>
          <a:p>
            <a:r>
              <a:rPr lang="en-US" dirty="0"/>
              <a:t>Allows Zip-code level analysis</a:t>
            </a:r>
          </a:p>
          <a:p>
            <a:r>
              <a:rPr lang="en-US" b="1" dirty="0">
                <a:solidFill>
                  <a:srgbClr val="FF0000"/>
                </a:solidFill>
              </a:rPr>
              <a:t>Unclear on exactly how the sub-set of data was selected to be ‘SMB’</a:t>
            </a:r>
          </a:p>
          <a:p>
            <a:pPr marL="457200" lvl="1" indent="0">
              <a:buNone/>
            </a:pPr>
            <a:br>
              <a:rPr lang="en-US" dirty="0"/>
            </a:b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5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0D864-2887-2C4E-BD80-801A66DA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SMB Claims Data Cleanup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32032-FD8E-2C41-8EFC-C392B7B2B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87" y="1980440"/>
            <a:ext cx="4528930" cy="4351338"/>
          </a:xfrm>
        </p:spPr>
        <p:txBody>
          <a:bodyPr>
            <a:normAutofit/>
          </a:bodyPr>
          <a:lstStyle/>
          <a:p>
            <a:r>
              <a:rPr lang="en-US" dirty="0"/>
              <a:t>Initial Claims Data combined with Site Data</a:t>
            </a:r>
          </a:p>
          <a:p>
            <a:pPr lvl="1"/>
            <a:r>
              <a:rPr lang="en-US" dirty="0"/>
              <a:t>Claims from data request</a:t>
            </a:r>
          </a:p>
          <a:p>
            <a:pPr lvl="1"/>
            <a:r>
              <a:rPr lang="en-US" dirty="0"/>
              <a:t>Data from 2017 to 2019</a:t>
            </a:r>
          </a:p>
          <a:p>
            <a:pPr lvl="1"/>
            <a:r>
              <a:rPr lang="en-US" dirty="0"/>
              <a:t>505,500 unique claims</a:t>
            </a:r>
          </a:p>
          <a:p>
            <a:pPr lvl="1"/>
            <a:endParaRPr lang="en-US" dirty="0"/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458B0A26-D47D-7945-957B-2096D56069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286136"/>
              </p:ext>
            </p:extLst>
          </p:nvPr>
        </p:nvGraphicFramePr>
        <p:xfrm>
          <a:off x="4605130" y="1835564"/>
          <a:ext cx="694413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423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424C1-23A6-9F41-A00A-E56C1B7F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SMB Claims Data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FB152-08EB-3747-B4D8-FDE0CD60B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5143"/>
            <a:ext cx="10755923" cy="14877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89,945 unique sites</a:t>
            </a:r>
          </a:p>
          <a:p>
            <a:r>
              <a:rPr lang="en-US" dirty="0"/>
              <a:t>98% of data has some sort of NAICS code</a:t>
            </a:r>
          </a:p>
          <a:p>
            <a:r>
              <a:rPr lang="en-US" dirty="0"/>
              <a:t>1,429 of 2,586 zip codes in CA represented (56%)</a:t>
            </a:r>
          </a:p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9BD16A-91C3-5541-BF49-AA1434623D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371051"/>
              </p:ext>
            </p:extLst>
          </p:nvPr>
        </p:nvGraphicFramePr>
        <p:xfrm>
          <a:off x="838200" y="1565799"/>
          <a:ext cx="8531030" cy="32734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53253">
                  <a:extLst>
                    <a:ext uri="{9D8B030D-6E8A-4147-A177-3AD203B41FA5}">
                      <a16:colId xmlns:a16="http://schemas.microsoft.com/office/drawing/2014/main" val="3381487922"/>
                    </a:ext>
                  </a:extLst>
                </a:gridCol>
                <a:gridCol w="1957451">
                  <a:extLst>
                    <a:ext uri="{9D8B030D-6E8A-4147-A177-3AD203B41FA5}">
                      <a16:colId xmlns:a16="http://schemas.microsoft.com/office/drawing/2014/main" val="3205371147"/>
                    </a:ext>
                  </a:extLst>
                </a:gridCol>
                <a:gridCol w="1728626">
                  <a:extLst>
                    <a:ext uri="{9D8B030D-6E8A-4147-A177-3AD203B41FA5}">
                      <a16:colId xmlns:a16="http://schemas.microsoft.com/office/drawing/2014/main" val="3145068794"/>
                    </a:ext>
                  </a:extLst>
                </a:gridCol>
                <a:gridCol w="1747832">
                  <a:extLst>
                    <a:ext uri="{9D8B030D-6E8A-4147-A177-3AD203B41FA5}">
                      <a16:colId xmlns:a16="http://schemas.microsoft.com/office/drawing/2014/main" val="3741600967"/>
                    </a:ext>
                  </a:extLst>
                </a:gridCol>
                <a:gridCol w="1843868">
                  <a:extLst>
                    <a:ext uri="{9D8B030D-6E8A-4147-A177-3AD203B41FA5}">
                      <a16:colId xmlns:a16="http://schemas.microsoft.com/office/drawing/2014/main" val="636525158"/>
                    </a:ext>
                  </a:extLst>
                </a:gridCol>
              </a:tblGrid>
              <a:tr h="936677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Gross Measure Cost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Gross  Incentive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1st </a:t>
                      </a:r>
                      <a:r>
                        <a:rPr lang="en-US" sz="1800" b="1" u="none" strike="noStrike" dirty="0" err="1">
                          <a:effectLst/>
                        </a:rPr>
                        <a:t>Yr</a:t>
                      </a:r>
                      <a:r>
                        <a:rPr lang="en-US" sz="1800" b="1" u="none" strike="noStrike" dirty="0">
                          <a:effectLst/>
                        </a:rPr>
                        <a:t> Energy (Elec + Gas, kWh)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Lifecycle Energy (Elec + Gas, kWh)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729515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sum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786,808,600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 280,144,500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2,245,672,000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22,435,550,000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385547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mean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          2,292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              816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             6,543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               65,368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7911621"/>
                  </a:ext>
                </a:extLst>
              </a:tr>
              <a:tr h="152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std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       45,438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          7,213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        128,084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          1,598,279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5072202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min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            (2,586)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       (32,676)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       (137,387)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         (686,934)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160099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25%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                  25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                   50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                     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                    10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7862712"/>
                  </a:ext>
                </a:extLst>
              </a:tr>
              <a:tr h="28972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             151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              139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                   288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               1,262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841477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75%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$                800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              591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             1,523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            10,736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0568743"/>
                  </a:ext>
                </a:extLst>
              </a:tr>
              <a:tr h="293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max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18,583,750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$     1,654,976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      39,930,930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     559,033,000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47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28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AACB1-9C1D-F847-B0CC-2FFF93A6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SMB vs. Public Claims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F7F7F-FE34-5343-9B7C-0E9975B8F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385"/>
            <a:ext cx="10515600" cy="4351338"/>
          </a:xfrm>
        </p:spPr>
        <p:txBody>
          <a:bodyPr/>
          <a:lstStyle/>
          <a:p>
            <a:r>
              <a:rPr lang="en-US" dirty="0"/>
              <a:t>Years 2017-2019 Public claims: 3,495,364 </a:t>
            </a:r>
          </a:p>
          <a:p>
            <a:r>
              <a:rPr lang="en-US" dirty="0">
                <a:solidFill>
                  <a:srgbClr val="FF0000"/>
                </a:solidFill>
              </a:rPr>
              <a:t>Downstream classification issue</a:t>
            </a:r>
          </a:p>
          <a:p>
            <a:pPr lvl="1"/>
            <a:r>
              <a:rPr lang="en-US" dirty="0"/>
              <a:t>SMB data has “</a:t>
            </a:r>
            <a:r>
              <a:rPr lang="en-US" dirty="0" err="1"/>
              <a:t>UpstreamFlag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Public data has three flags (Downstream Flag, Midstream Flag, Upstream Flag)</a:t>
            </a:r>
          </a:p>
          <a:p>
            <a:pPr lvl="2"/>
            <a:r>
              <a:rPr lang="en-US" dirty="0"/>
              <a:t>Not mutually exclusive (393k claims with all three as True)</a:t>
            </a:r>
          </a:p>
          <a:p>
            <a:r>
              <a:rPr lang="en-US" dirty="0">
                <a:solidFill>
                  <a:srgbClr val="FF0000"/>
                </a:solidFill>
              </a:rPr>
              <a:t>Incentive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issue</a:t>
            </a:r>
          </a:p>
          <a:p>
            <a:pPr lvl="1"/>
            <a:r>
              <a:rPr lang="en-US" dirty="0" err="1"/>
              <a:t>TotalGrossIncentive</a:t>
            </a:r>
            <a:r>
              <a:rPr lang="en-US" dirty="0"/>
              <a:t> not in Public data</a:t>
            </a:r>
          </a:p>
          <a:p>
            <a:pPr lvl="1"/>
            <a:r>
              <a:rPr lang="en-US" dirty="0"/>
              <a:t>Proxy using Gross Customer Cost – Net Customer Cost?</a:t>
            </a:r>
          </a:p>
          <a:p>
            <a:r>
              <a:rPr lang="en-US" dirty="0"/>
              <a:t>Comparison to SMB claims by filtering public data in the following ways:</a:t>
            </a:r>
          </a:p>
          <a:p>
            <a:pPr lvl="1"/>
            <a:r>
              <a:rPr lang="en-US" dirty="0"/>
              <a:t>Only claims for PAs in SMB Data Set: 3,475,662</a:t>
            </a:r>
          </a:p>
          <a:p>
            <a:pPr lvl="1"/>
            <a:r>
              <a:rPr lang="en-US" dirty="0"/>
              <a:t>Primary Sector </a:t>
            </a:r>
            <a:r>
              <a:rPr lang="en-US" b="1" dirty="0"/>
              <a:t>NOT </a:t>
            </a:r>
            <a:r>
              <a:rPr lang="en-US" dirty="0"/>
              <a:t>“Residential”: 637,993 claims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10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1784</Words>
  <Application>Microsoft Macintosh PowerPoint</Application>
  <PresentationFormat>Widescreen</PresentationFormat>
  <Paragraphs>398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Helvetica Neue</vt:lpstr>
      <vt:lpstr>Office Theme</vt:lpstr>
      <vt:lpstr>UWG Meeting on SMB Analysis</vt:lpstr>
      <vt:lpstr>Data Overview</vt:lpstr>
      <vt:lpstr>CEDARS Data Analysis</vt:lpstr>
      <vt:lpstr>CEDARS: Claims Overview</vt:lpstr>
      <vt:lpstr>CEDARS: Public Data</vt:lpstr>
      <vt:lpstr>CEDARS: Data Used in SMB Analysis</vt:lpstr>
      <vt:lpstr>SMB Claims Data Cleanup</vt:lpstr>
      <vt:lpstr>SMB Claims Data Summary</vt:lpstr>
      <vt:lpstr>SMB vs. Public Claims Data</vt:lpstr>
      <vt:lpstr>SMB vs Public Non-res Claims: Totals</vt:lpstr>
      <vt:lpstr>SMB: Small Business Classification</vt:lpstr>
      <vt:lpstr>SMB Claims: Small Business Overview</vt:lpstr>
      <vt:lpstr>Claims Data Variables – Participation</vt:lpstr>
      <vt:lpstr>Bifurcation of Zips within SMB Participation</vt:lpstr>
      <vt:lpstr>Bifurcation traced to PGE</vt:lpstr>
      <vt:lpstr>Claims Data Variables – Investment Flow</vt:lpstr>
      <vt:lpstr>Percent of Cost Covered – All SMB Data</vt:lpstr>
      <vt:lpstr>Most PAs have similar Incentive Approaches</vt:lpstr>
      <vt:lpstr>Percent of Cost Covered - PGE</vt:lpstr>
      <vt:lpstr>Claims Data Variable - Savings </vt:lpstr>
      <vt:lpstr>Bringing in ACS/CBP Data</vt:lpstr>
      <vt:lpstr>Initial Data Included - CBP</vt:lpstr>
      <vt:lpstr>Initial Data Included – ACS</vt:lpstr>
      <vt:lpstr>Regressions Run</vt:lpstr>
      <vt:lpstr>% Hispanic</vt:lpstr>
      <vt:lpstr>Total Establishments</vt:lpstr>
      <vt:lpstr>Household Avg Size</vt:lpstr>
      <vt:lpstr>Population Over 65</vt:lpstr>
      <vt:lpstr>Total Payroll</vt:lpstr>
      <vt:lpstr>Income $50—$75k</vt:lpstr>
      <vt:lpstr>% African American</vt:lpstr>
      <vt:lpstr>% Native American</vt:lpstr>
      <vt:lpstr>Future Variable Exploration</vt:lpstr>
      <vt:lpstr>County Business Patterns (CBP)</vt:lpstr>
      <vt:lpstr>American Community Survey (ACS)</vt:lpstr>
      <vt:lpstr>Claims</vt:lpstr>
      <vt:lpstr>Summary and Next Steps</vt:lpstr>
      <vt:lpstr>Progress To Date</vt:lpstr>
      <vt:lpstr>Next Steps</vt:lpstr>
      <vt:lpstr>Overview of Data Challenges</vt:lpstr>
      <vt:lpstr>Schedule 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UWG Meeting on SMB Analysis</dc:title>
  <dc:creator>Theodore Love</dc:creator>
  <cp:lastModifiedBy>Theodore Love</cp:lastModifiedBy>
  <cp:revision>22</cp:revision>
  <dcterms:created xsi:type="dcterms:W3CDTF">2020-12-17T02:05:32Z</dcterms:created>
  <dcterms:modified xsi:type="dcterms:W3CDTF">2020-12-17T05:31:51Z</dcterms:modified>
</cp:coreProperties>
</file>