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8" r:id="rId5"/>
    <p:sldId id="264" r:id="rId6"/>
    <p:sldId id="257" r:id="rId7"/>
    <p:sldId id="265" r:id="rId8"/>
    <p:sldId id="263" r:id="rId9"/>
    <p:sldId id="26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89"/>
  </p:normalViewPr>
  <p:slideViewPr>
    <p:cSldViewPr snapToGrid="0" snapToObjects="1">
      <p:cViewPr varScale="1">
        <p:scale>
          <a:sx n="83" d="100"/>
          <a:sy n="83" d="100"/>
        </p:scale>
        <p:origin x="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0954-03F1-784C-8F0B-B34AA0435927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8642-5E64-8A4F-8CE4-E897E58A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0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540D-B73F-9742-8866-6449A28AFD3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1624B-9AD5-A54A-9E6E-8653114F7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0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9876-B804-F24E-88B5-BB1616154EE0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531B-4F31-DE41-8208-673ECE0D3B88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B506-36CD-CE4E-B0E0-E0F7F1CCFB0B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E151-577F-C54C-9B34-7E1E57252EA3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4E4-195B-C84F-AC90-6B3B80B3284B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7E19-4096-DD4A-9AEE-4EF16C2681D2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46FA-36BD-A242-A34D-C7934FC92F3E}" type="datetime1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E1A5-052F-4642-9E69-CB36B935125C}" type="datetime1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ADDD-FC40-8143-81FC-55A2AE0E0E05}" type="datetime1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DA9A-4F16-B645-BDF2-62842B08ABD3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EB7D-CA99-5043-B0DC-4FF88DA1A55E}" type="datetime1">
              <a:rPr lang="en-US" smtClean="0"/>
              <a:t>12/12/18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DDAA39-460D-6F4D-9D25-D93D4B994F8E}" type="datetime1">
              <a:rPr lang="en-US" smtClean="0"/>
              <a:t>12/12/18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Session IV: CAEECC Planning</a:t>
            </a:r>
            <a:br>
              <a:rPr lang="en-US" sz="4800"/>
            </a:br>
            <a:r>
              <a:rPr lang="en-US" sz="3600"/>
              <a:t>(Revised at Meeting</a:t>
            </a:r>
            <a:r>
              <a:rPr lang="en-US" sz="3200" dirty="0"/>
              <a:t>)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Jonathan Raab, Raab Associates</a:t>
            </a:r>
          </a:p>
          <a:p>
            <a:r>
              <a:rPr lang="en-US" dirty="0"/>
              <a:t>CAEECC Facilitator</a:t>
            </a:r>
          </a:p>
          <a:p>
            <a:r>
              <a:rPr lang="en-US" dirty="0"/>
              <a:t>December 6,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Analysis of Substantive </a:t>
            </a:r>
            <a:br>
              <a:rPr lang="en-US" sz="3200" dirty="0"/>
            </a:br>
            <a:r>
              <a:rPr lang="en-US" sz="3200" dirty="0"/>
              <a:t>Issues/CAEECC Accomplishments--TBD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Assess what was the substantive value added thru the CAEECC process</a:t>
            </a:r>
          </a:p>
          <a:p>
            <a:r>
              <a:rPr lang="en-US" dirty="0"/>
              <a:t>Tracking of Issue Progression </a:t>
            </a:r>
            <a:r>
              <a:rPr lang="en-US"/>
              <a:t>and Resolution</a:t>
            </a:r>
            <a:endParaRPr lang="en-US" dirty="0"/>
          </a:p>
          <a:p>
            <a:pPr lvl="1"/>
            <a:r>
              <a:rPr lang="en-US" dirty="0"/>
              <a:t>Initial Proposal(s) (by whom, and when in CAEECC process)</a:t>
            </a:r>
          </a:p>
          <a:p>
            <a:pPr lvl="1"/>
            <a:r>
              <a:rPr lang="en-US" dirty="0"/>
              <a:t>Alternatives Proposals Discussed at CAEECC (and by whom)</a:t>
            </a:r>
          </a:p>
          <a:p>
            <a:pPr lvl="1"/>
            <a:r>
              <a:rPr lang="en-US" dirty="0"/>
              <a:t>Final Dispensation of Issue (at CAEECC; what was submitted by PAs to CPUC if applicable; comments by CAEECC Members; CPUC decision)</a:t>
            </a:r>
          </a:p>
          <a:p>
            <a:r>
              <a:rPr lang="en-US" dirty="0"/>
              <a:t>Post-Meeting(s) Issue Survey of Participants</a:t>
            </a:r>
          </a:p>
          <a:p>
            <a:r>
              <a:rPr lang="en-US" dirty="0"/>
              <a:t>Annual Interview of Members/Proxies, CPUC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3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Periodic (e.g., annually) In-Depth Discussions/Interviews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interviews of each CAEECC Member (with their proxies); and CPUC</a:t>
            </a:r>
          </a:p>
          <a:p>
            <a:r>
              <a:rPr lang="en-US" dirty="0"/>
              <a:t>Develop interview protocol focused on overall CAEECC processes and substantive accomplishments for the year, plus get input and feedback on potential refinements/improvements</a:t>
            </a:r>
          </a:p>
          <a:p>
            <a:r>
              <a:rPr lang="en-US" b="1" dirty="0"/>
              <a:t>Interviews in January—approximately half hour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2019 Full Quarterly CAEECC Dates &amp; Locations</a:t>
            </a:r>
          </a:p>
          <a:p>
            <a:r>
              <a:rPr lang="en-US" sz="3200" dirty="0"/>
              <a:t>CAEECC 2019 </a:t>
            </a:r>
            <a:r>
              <a:rPr lang="en-US" sz="3200" dirty="0" err="1"/>
              <a:t>Workplan</a:t>
            </a:r>
            <a:endParaRPr lang="en-US" sz="3200" dirty="0"/>
          </a:p>
          <a:p>
            <a:r>
              <a:rPr lang="en-US" sz="3200" dirty="0"/>
              <a:t>CAEECC Evaluation Plans</a:t>
            </a:r>
          </a:p>
          <a:p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Note: These are the 3 sub-agenda items scheduled from 11:45 to 12:15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8765"/>
            <a:ext cx="8534400" cy="901425"/>
          </a:xfrm>
        </p:spPr>
        <p:txBody>
          <a:bodyPr>
            <a:normAutofit fontScale="90000"/>
          </a:bodyPr>
          <a:lstStyle/>
          <a:p>
            <a:r>
              <a:rPr lang="en-US" dirty="0"/>
              <a:t>Full Quarterly CAEECC Meetings:</a:t>
            </a:r>
            <a:br>
              <a:rPr lang="en-US" dirty="0"/>
            </a:br>
            <a:r>
              <a:rPr lang="en-US" dirty="0"/>
              <a:t>Proposed Dates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3336"/>
            <a:ext cx="8503920" cy="4275711"/>
          </a:xfrm>
        </p:spPr>
        <p:txBody>
          <a:bodyPr>
            <a:normAutofit/>
          </a:bodyPr>
          <a:lstStyle/>
          <a:p>
            <a:r>
              <a:rPr lang="en-US" sz="2800" dirty="0"/>
              <a:t>#1:	February 28 (San Francisco) (Note proposing last MT WG on 2/27 in S.F.)</a:t>
            </a:r>
          </a:p>
          <a:p>
            <a:r>
              <a:rPr lang="en-US" sz="2800" dirty="0"/>
              <a:t>#2: June 27 (S.CA)</a:t>
            </a:r>
          </a:p>
          <a:p>
            <a:r>
              <a:rPr lang="en-US" sz="2800" dirty="0"/>
              <a:t>#3 (pre-ABAL filing)</a:t>
            </a:r>
          </a:p>
          <a:p>
            <a:pPr lvl="1"/>
            <a:r>
              <a:rPr lang="en-US" sz="2800" dirty="0"/>
              <a:t>Option 1 (Co-Chairs--one mtg.)—8/7 (San Francisco)</a:t>
            </a:r>
          </a:p>
          <a:p>
            <a:pPr lvl="1"/>
            <a:r>
              <a:rPr lang="en-US" sz="2800" dirty="0"/>
              <a:t>Option 2 (ED--two mtgs.)—7/24 (San Francisco); 8/14 (S.CA)</a:t>
            </a:r>
          </a:p>
          <a:p>
            <a:r>
              <a:rPr lang="en-US" sz="2800" dirty="0"/>
              <a:t>#4: November 21 (S.CA)</a:t>
            </a:r>
          </a:p>
        </p:txBody>
      </p:sp>
    </p:spTree>
    <p:extLst>
      <p:ext uri="{BB962C8B-B14F-4D97-AF65-F5344CB8AC3E}">
        <p14:creationId xmlns:p14="http://schemas.microsoft.com/office/powerpoint/2010/main" val="213355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CAEECC </a:t>
            </a:r>
            <a:r>
              <a:rPr lang="en-US" dirty="0" err="1"/>
              <a:t>Workplan</a:t>
            </a:r>
            <a:r>
              <a:rPr lang="en-US" dirty="0"/>
              <a:t>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Full Quarterly CAEECC Mtgs. (ABALs, progress in 3</a:t>
            </a:r>
            <a:r>
              <a:rPr lang="en-US" sz="2800" baseline="30000" dirty="0"/>
              <a:t>rd</a:t>
            </a:r>
            <a:r>
              <a:rPr lang="en-US" sz="2800" dirty="0"/>
              <a:t> Party RFPS, other topics TBD)</a:t>
            </a:r>
          </a:p>
          <a:p>
            <a:r>
              <a:rPr lang="en-US" sz="2800" dirty="0"/>
              <a:t>Market Transformation Working Group</a:t>
            </a:r>
          </a:p>
          <a:p>
            <a:r>
              <a:rPr lang="en-US" sz="2800" dirty="0"/>
              <a:t>Intellectual Property (internal fire wall issue &amp; ED potential request)</a:t>
            </a:r>
          </a:p>
          <a:p>
            <a:r>
              <a:rPr lang="en-US" sz="2800" dirty="0"/>
              <a:t>Disadvantaged Workers/</a:t>
            </a:r>
            <a:r>
              <a:rPr lang="en-US" sz="2800"/>
              <a:t>Workforce Standards </a:t>
            </a:r>
            <a:endParaRPr lang="en-US" sz="2800" dirty="0"/>
          </a:p>
          <a:p>
            <a:r>
              <a:rPr lang="en-US" sz="2800" dirty="0"/>
              <a:t>EM&amp;V/M&amp;V</a:t>
            </a:r>
          </a:p>
          <a:p>
            <a:r>
              <a:rPr lang="en-US" sz="2800" dirty="0"/>
              <a:t>Other Full CAEECC/Workshop/Working Group Topics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CPUC Directive on Evaluating Collaboration in CAEECC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8" y="1569203"/>
            <a:ext cx="7620000" cy="4800600"/>
          </a:xfrm>
        </p:spPr>
        <p:txBody>
          <a:bodyPr>
            <a:normAutofit fontScale="40000" lnSpcReduction="20000"/>
          </a:bodyPr>
          <a:lstStyle/>
          <a:p>
            <a:r>
              <a:rPr lang="en-US" sz="5900" i="1" dirty="0"/>
              <a:t>We direct the CAEECC facilitator to provide an assessment of collaboration in the CAEECC process, including </a:t>
            </a:r>
            <a:r>
              <a:rPr lang="en-US" sz="5900" i="1" dirty="0" err="1"/>
              <a:t>PAs’</a:t>
            </a:r>
            <a:r>
              <a:rPr lang="en-US" sz="5900" i="1" dirty="0"/>
              <a:t> responsiveness to stakeholder input and all stakeholders’ (including the program administrators) flexibility in reaching outcomes that are mutually agreeable.</a:t>
            </a:r>
          </a:p>
          <a:p>
            <a:r>
              <a:rPr lang="en-US" sz="5900" i="1" dirty="0"/>
              <a:t>The facilitator may also make specific recommendations for process or structural modifications that would facilitate collaboration in the CAEECC process.</a:t>
            </a:r>
          </a:p>
          <a:p>
            <a:r>
              <a:rPr lang="en-US" sz="5900" i="1" dirty="0"/>
              <a:t>Based on the facilitator’s assessment, we may consider whether to direct the CAEECC to implement modifications to its structure and/or process…</a:t>
            </a:r>
          </a:p>
          <a:p>
            <a:r>
              <a:rPr lang="en-US" sz="5900" i="1" dirty="0"/>
              <a:t>Due at CPUC March 31, 2019</a:t>
            </a:r>
          </a:p>
          <a:p>
            <a:r>
              <a:rPr lang="en-US" sz="5900" dirty="0"/>
              <a:t>Plus evaluation makes sense for continuous improvements of CAEECC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On-Going Tracking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Post-Meeting (series)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Substantive Accomplishments of Full CAEECC Meetings, Working Groups, and Workshops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Periodic (e.g., annually) In-Depth Discussions/Interviews w/CAEECC Members/Proxies and CPUC </a:t>
            </a:r>
          </a:p>
          <a:p>
            <a:r>
              <a:rPr lang="en-US" dirty="0"/>
              <a:t>Note: Evaluation for March 2019 Facilitator Report to CPUC will be based on 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Metrics (examples)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  <a:p>
            <a:pPr lvl="1"/>
            <a:r>
              <a:rPr lang="en-US" dirty="0"/>
              <a:t>8/21 Full CAEEC—110 total; 100% CAEECC Members In-Person</a:t>
            </a:r>
          </a:p>
          <a:p>
            <a:pPr lvl="1"/>
            <a:r>
              <a:rPr lang="en-US" dirty="0"/>
              <a:t>12/6 Full CAEECC—TBD</a:t>
            </a:r>
          </a:p>
          <a:p>
            <a:r>
              <a:rPr lang="en-US" dirty="0"/>
              <a:t>Timely Preparation/Posting</a:t>
            </a:r>
          </a:p>
          <a:p>
            <a:pPr lvl="1"/>
            <a:r>
              <a:rPr lang="en-US" dirty="0"/>
              <a:t>12/6 Full CAEECC—</a:t>
            </a:r>
            <a:r>
              <a:rPr lang="en-US" dirty="0">
                <a:solidFill>
                  <a:srgbClr val="2F2B20"/>
                </a:solidFill>
              </a:rPr>
              <a:t>100% </a:t>
            </a:r>
            <a:r>
              <a:rPr lang="en-US" dirty="0"/>
              <a:t>documents posted at least one week before mtg. (but a couple subsequently tweaked slightly and reposted)</a:t>
            </a:r>
          </a:p>
          <a:p>
            <a:r>
              <a:rPr lang="en-US" dirty="0"/>
              <a:t>Timely Feedback</a:t>
            </a:r>
          </a:p>
          <a:p>
            <a:pPr lvl="1"/>
            <a:r>
              <a:rPr lang="en-US" dirty="0"/>
              <a:t>MT WG—Approximately 2/3 respond to doodle poll on scheduling January/February mtg.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Post-Meeting Surveys—Results Positive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100" dirty="0"/>
              <a:t>Scale 1-6)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917690"/>
              </p:ext>
            </p:extLst>
          </p:nvPr>
        </p:nvGraphicFramePr>
        <p:xfrm>
          <a:off x="457200" y="1600200"/>
          <a:ext cx="7620000" cy="5009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59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Quarterly CAEECC (8/21/18)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Implementation Workshop (9/17/18)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Objectives of mtg. were clear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Objective of mtg. were accomplished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Presentations clear &amp; helpful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Meeting summary was accurate and helpful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 were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esponsive to input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Members (including PAs) flexible in seeking mutually agreeable outcomes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Facilitators effective in running meetings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Overall--Meeting was successful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Post-Meeting Surveys—But Response Rates Low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513637"/>
              </p:ext>
            </p:extLst>
          </p:nvPr>
        </p:nvGraphicFramePr>
        <p:xfrm>
          <a:off x="316079" y="1949808"/>
          <a:ext cx="7620000" cy="262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359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Quarterly CAEECC (8/21/18)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Implementation Workshop (9/17/18)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# of Registrants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# of Responses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Member Responses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 Response Rate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NA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97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626</Words>
  <Application>Microsoft Macintosh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Session IV: CAEECC Planning (Revised at Meeting) </vt:lpstr>
      <vt:lpstr>Outline</vt:lpstr>
      <vt:lpstr>Full Quarterly CAEECC Meetings: Proposed Dates for 2019</vt:lpstr>
      <vt:lpstr>CAEECC Workplan 2019</vt:lpstr>
      <vt:lpstr> CPUC Directive on Evaluating Collaboration in CAEECC Process </vt:lpstr>
      <vt:lpstr>Evaluation Framework</vt:lpstr>
      <vt:lpstr>Tracking Metrics (examples)</vt:lpstr>
      <vt:lpstr>Post-Meeting Surveys—Results Positive  (Scale 1-6)</vt:lpstr>
      <vt:lpstr>Post-Meeting Surveys—But Response Rates Low</vt:lpstr>
      <vt:lpstr>Analysis of Substantive  Issues/CAEECC Accomplishments--TBD  </vt:lpstr>
      <vt:lpstr>Periodic (e.g., annually) In-Depth Discussions/Interviews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Susan Rivo</cp:lastModifiedBy>
  <cp:revision>32</cp:revision>
  <dcterms:created xsi:type="dcterms:W3CDTF">2018-07-17T12:28:00Z</dcterms:created>
  <dcterms:modified xsi:type="dcterms:W3CDTF">2018-12-12T20:26:32Z</dcterms:modified>
</cp:coreProperties>
</file>