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27" r:id="rId2"/>
    <p:sldMasterId id="2147483740" r:id="rId3"/>
    <p:sldMasterId id="2147483753" r:id="rId4"/>
  </p:sldMasterIdLst>
  <p:notesMasterIdLst>
    <p:notesMasterId r:id="rId61"/>
  </p:notesMasterIdLst>
  <p:sldIdLst>
    <p:sldId id="256" r:id="rId5"/>
    <p:sldId id="8037" r:id="rId6"/>
    <p:sldId id="8016" r:id="rId7"/>
    <p:sldId id="260" r:id="rId8"/>
    <p:sldId id="8053" r:id="rId9"/>
    <p:sldId id="8054" r:id="rId10"/>
    <p:sldId id="8018" r:id="rId11"/>
    <p:sldId id="7959" r:id="rId12"/>
    <p:sldId id="7986" r:id="rId13"/>
    <p:sldId id="8055" r:id="rId14"/>
    <p:sldId id="8017" r:id="rId15"/>
    <p:sldId id="8031" r:id="rId16"/>
    <p:sldId id="781" r:id="rId17"/>
    <p:sldId id="8003" r:id="rId18"/>
    <p:sldId id="8032" r:id="rId19"/>
    <p:sldId id="8033" r:id="rId20"/>
    <p:sldId id="8042" r:id="rId21"/>
    <p:sldId id="8035" r:id="rId22"/>
    <p:sldId id="8005" r:id="rId23"/>
    <p:sldId id="8036" r:id="rId24"/>
    <p:sldId id="413" r:id="rId25"/>
    <p:sldId id="8038" r:id="rId26"/>
    <p:sldId id="284" r:id="rId27"/>
    <p:sldId id="266" r:id="rId28"/>
    <p:sldId id="815" r:id="rId29"/>
    <p:sldId id="816" r:id="rId30"/>
    <p:sldId id="820" r:id="rId31"/>
    <p:sldId id="822" r:id="rId32"/>
    <p:sldId id="823" r:id="rId33"/>
    <p:sldId id="821" r:id="rId34"/>
    <p:sldId id="8047" r:id="rId35"/>
    <p:sldId id="8008" r:id="rId36"/>
    <p:sldId id="8049" r:id="rId37"/>
    <p:sldId id="8050" r:id="rId38"/>
    <p:sldId id="752" r:id="rId39"/>
    <p:sldId id="8012" r:id="rId40"/>
    <p:sldId id="7957" r:id="rId41"/>
    <p:sldId id="8020" r:id="rId42"/>
    <p:sldId id="267" r:id="rId43"/>
    <p:sldId id="8052" r:id="rId44"/>
    <p:sldId id="8029" r:id="rId45"/>
    <p:sldId id="8002" r:id="rId46"/>
    <p:sldId id="8021" r:id="rId47"/>
    <p:sldId id="8044" r:id="rId48"/>
    <p:sldId id="8048" r:id="rId49"/>
    <p:sldId id="8022" r:id="rId50"/>
    <p:sldId id="8045" r:id="rId51"/>
    <p:sldId id="8026" r:id="rId52"/>
    <p:sldId id="8030" r:id="rId53"/>
    <p:sldId id="8056" r:id="rId54"/>
    <p:sldId id="8040" r:id="rId55"/>
    <p:sldId id="8041" r:id="rId56"/>
    <p:sldId id="7935" r:id="rId57"/>
    <p:sldId id="8010" r:id="rId58"/>
    <p:sldId id="8059" r:id="rId59"/>
    <p:sldId id="806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0638F-9579-E893-0197-38D95CB74D80}" name="Katherine Mckeague Abrams" initials="KMA" userId="S::kaab3536@colorado.edu::c3c02ecd-6fd1-430a-90d4-b8672eff30c5" providerId="AD"/>
  <p188:author id="{CF1F729B-D796-5577-3C39-B3D5EF5CEA7B}" name="Lara Ettenson" initials="A" userId="Lara Ettens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B41"/>
    <a:srgbClr val="E8A469"/>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4"/>
    <p:restoredTop sz="85578"/>
  </p:normalViewPr>
  <p:slideViewPr>
    <p:cSldViewPr snapToGrid="0" snapToObjects="1">
      <p:cViewPr varScale="1">
        <p:scale>
          <a:sx n="109" d="100"/>
          <a:sy n="109" d="100"/>
        </p:scale>
        <p:origin x="4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2B5038-898A-48DC-AC18-DCC411A73C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7A62B73-AFDF-4D0E-A365-383026B0DB4F}">
      <dgm:prSet custT="1"/>
      <dgm:spPr/>
      <dgm:t>
        <a:bodyPr anchor="ct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Working Group Member &amp; Facilitation Team Introductions</a:t>
          </a:r>
        </a:p>
      </dgm:t>
    </dgm:pt>
    <dgm:pt modelId="{1CC7CDF1-770E-44D6-8A3E-CFEC5AA71D1B}" type="parTrans" cxnId="{F2081B9A-4B4B-46AA-9E0C-82B0A16817DB}">
      <dgm:prSet/>
      <dgm:spPr/>
      <dgm:t>
        <a:bodyPr/>
        <a:lstStyle/>
        <a:p>
          <a:endParaRPr lang="en-US"/>
        </a:p>
      </dgm:t>
    </dgm:pt>
    <dgm:pt modelId="{017B540F-ED63-430C-8F11-0990954E1A96}" type="sibTrans" cxnId="{F2081B9A-4B4B-46AA-9E0C-82B0A16817DB}">
      <dgm:prSet/>
      <dgm:spPr/>
      <dgm:t>
        <a:bodyPr/>
        <a:lstStyle/>
        <a:p>
          <a:endParaRPr lang="en-US"/>
        </a:p>
      </dgm:t>
    </dgm:pt>
    <dgm:pt modelId="{77C4C590-46B1-DD4A-99F2-6BFE6C9B1394}">
      <dgm:prSet custT="1"/>
      <dgm:spPr/>
      <dgm:t>
        <a:bodyPr anchor="ctr"/>
        <a:lstStyle/>
        <a:p>
          <a:r>
            <a:rPr lang="en-US" sz="2400" dirty="0">
              <a:latin typeface="Goudy Old Style" panose="02020502050305020303" pitchFamily="18" charset="77"/>
            </a:rPr>
            <a:t>Non-CAEECC WG members Disclosures </a:t>
          </a:r>
        </a:p>
      </dgm:t>
    </dgm:pt>
    <dgm:pt modelId="{892A891F-E914-3243-9283-630E34B6C54C}" type="parTrans" cxnId="{A61130ED-C480-E140-9DA0-024A7BAA3062}">
      <dgm:prSet/>
      <dgm:spPr/>
      <dgm:t>
        <a:bodyPr/>
        <a:lstStyle/>
        <a:p>
          <a:endParaRPr lang="en-US"/>
        </a:p>
      </dgm:t>
    </dgm:pt>
    <dgm:pt modelId="{26A2250B-B65F-A34A-BCB6-A3A43E70F6E5}" type="sibTrans" cxnId="{A61130ED-C480-E140-9DA0-024A7BAA3062}">
      <dgm:prSet/>
      <dgm:spPr/>
      <dgm:t>
        <a:bodyPr/>
        <a:lstStyle/>
        <a:p>
          <a:endParaRPr lang="en-US"/>
        </a:p>
      </dgm:t>
    </dgm:pt>
    <dgm:pt modelId="{72F75A64-9D14-B04C-AB16-2E62CA82F973}" type="pres">
      <dgm:prSet presAssocID="{402B5038-898A-48DC-AC18-DCC411A73CE5}" presName="vert0" presStyleCnt="0">
        <dgm:presLayoutVars>
          <dgm:dir/>
          <dgm:animOne val="branch"/>
          <dgm:animLvl val="lvl"/>
        </dgm:presLayoutVars>
      </dgm:prSet>
      <dgm:spPr/>
    </dgm:pt>
    <dgm:pt modelId="{B1BE9552-52F7-1C48-B1BA-6256A4B5AF3F}" type="pres">
      <dgm:prSet presAssocID="{C7A62B73-AFDF-4D0E-A365-383026B0DB4F}" presName="thickLine" presStyleLbl="alignNode1" presStyleIdx="0" presStyleCnt="2"/>
      <dgm:spPr/>
    </dgm:pt>
    <dgm:pt modelId="{E46B5C1F-CB6B-F140-997F-F3624E7AB301}" type="pres">
      <dgm:prSet presAssocID="{C7A62B73-AFDF-4D0E-A365-383026B0DB4F}" presName="horz1" presStyleCnt="0"/>
      <dgm:spPr/>
    </dgm:pt>
    <dgm:pt modelId="{423862AB-3EEE-FC4C-AA89-2CA9B2688BDE}" type="pres">
      <dgm:prSet presAssocID="{C7A62B73-AFDF-4D0E-A365-383026B0DB4F}" presName="tx1" presStyleLbl="revTx" presStyleIdx="0" presStyleCnt="2"/>
      <dgm:spPr/>
    </dgm:pt>
    <dgm:pt modelId="{14A3C5AA-0CD2-A043-9983-89A42301257F}" type="pres">
      <dgm:prSet presAssocID="{C7A62B73-AFDF-4D0E-A365-383026B0DB4F}" presName="vert1" presStyleCnt="0"/>
      <dgm:spPr/>
    </dgm:pt>
    <dgm:pt modelId="{134F1A40-53EE-494B-A048-C3ACAAD6D92B}" type="pres">
      <dgm:prSet presAssocID="{77C4C590-46B1-DD4A-99F2-6BFE6C9B1394}" presName="thickLine" presStyleLbl="alignNode1" presStyleIdx="1" presStyleCnt="2"/>
      <dgm:spPr/>
    </dgm:pt>
    <dgm:pt modelId="{682ED41E-D42F-B844-90B5-9814CF3FA5C3}" type="pres">
      <dgm:prSet presAssocID="{77C4C590-46B1-DD4A-99F2-6BFE6C9B1394}" presName="horz1" presStyleCnt="0"/>
      <dgm:spPr/>
    </dgm:pt>
    <dgm:pt modelId="{EDBB661C-7342-434F-A63D-EDB6AA94742A}" type="pres">
      <dgm:prSet presAssocID="{77C4C590-46B1-DD4A-99F2-6BFE6C9B1394}" presName="tx1" presStyleLbl="revTx" presStyleIdx="1" presStyleCnt="2"/>
      <dgm:spPr/>
    </dgm:pt>
    <dgm:pt modelId="{EA1DF899-D4B8-D744-AAE7-875D5514F5EA}" type="pres">
      <dgm:prSet presAssocID="{77C4C590-46B1-DD4A-99F2-6BFE6C9B1394}" presName="vert1" presStyleCnt="0"/>
      <dgm:spPr/>
    </dgm:pt>
  </dgm:ptLst>
  <dgm:cxnLst>
    <dgm:cxn modelId="{3DE1D953-B01A-374C-A277-C6F6C7C13995}" type="presOf" srcId="{77C4C590-46B1-DD4A-99F2-6BFE6C9B1394}" destId="{EDBB661C-7342-434F-A63D-EDB6AA94742A}" srcOrd="0" destOrd="0" presId="urn:microsoft.com/office/officeart/2008/layout/LinedList"/>
    <dgm:cxn modelId="{F2081B9A-4B4B-46AA-9E0C-82B0A16817DB}" srcId="{402B5038-898A-48DC-AC18-DCC411A73CE5}" destId="{C7A62B73-AFDF-4D0E-A365-383026B0DB4F}" srcOrd="0" destOrd="0" parTransId="{1CC7CDF1-770E-44D6-8A3E-CFEC5AA71D1B}" sibTransId="{017B540F-ED63-430C-8F11-0990954E1A96}"/>
    <dgm:cxn modelId="{D5C424C1-1BA8-5C4C-BF86-0CE371216847}" type="presOf" srcId="{C7A62B73-AFDF-4D0E-A365-383026B0DB4F}" destId="{423862AB-3EEE-FC4C-AA89-2CA9B2688BDE}" srcOrd="0" destOrd="0" presId="urn:microsoft.com/office/officeart/2008/layout/LinedList"/>
    <dgm:cxn modelId="{A61130ED-C480-E140-9DA0-024A7BAA3062}" srcId="{402B5038-898A-48DC-AC18-DCC411A73CE5}" destId="{77C4C590-46B1-DD4A-99F2-6BFE6C9B1394}" srcOrd="1" destOrd="0" parTransId="{892A891F-E914-3243-9283-630E34B6C54C}" sibTransId="{26A2250B-B65F-A34A-BCB6-A3A43E70F6E5}"/>
    <dgm:cxn modelId="{60EE09F9-42B5-504E-B4BC-EC59C303D451}" type="presOf" srcId="{402B5038-898A-48DC-AC18-DCC411A73CE5}" destId="{72F75A64-9D14-B04C-AB16-2E62CA82F973}" srcOrd="0" destOrd="0" presId="urn:microsoft.com/office/officeart/2008/layout/LinedList"/>
    <dgm:cxn modelId="{9010972C-DCF5-9946-AB3B-3770036B4037}" type="presParOf" srcId="{72F75A64-9D14-B04C-AB16-2E62CA82F973}" destId="{B1BE9552-52F7-1C48-B1BA-6256A4B5AF3F}" srcOrd="0" destOrd="0" presId="urn:microsoft.com/office/officeart/2008/layout/LinedList"/>
    <dgm:cxn modelId="{4AA04E68-FB02-1A44-8FAB-CBE551C4AEF9}" type="presParOf" srcId="{72F75A64-9D14-B04C-AB16-2E62CA82F973}" destId="{E46B5C1F-CB6B-F140-997F-F3624E7AB301}" srcOrd="1" destOrd="0" presId="urn:microsoft.com/office/officeart/2008/layout/LinedList"/>
    <dgm:cxn modelId="{71FB1FE1-5EDA-1948-B467-7D76A4EBA230}" type="presParOf" srcId="{E46B5C1F-CB6B-F140-997F-F3624E7AB301}" destId="{423862AB-3EEE-FC4C-AA89-2CA9B2688BDE}" srcOrd="0" destOrd="0" presId="urn:microsoft.com/office/officeart/2008/layout/LinedList"/>
    <dgm:cxn modelId="{3BAD7504-C61C-CC43-A139-A289DEE09EE5}" type="presParOf" srcId="{E46B5C1F-CB6B-F140-997F-F3624E7AB301}" destId="{14A3C5AA-0CD2-A043-9983-89A42301257F}" srcOrd="1" destOrd="0" presId="urn:microsoft.com/office/officeart/2008/layout/LinedList"/>
    <dgm:cxn modelId="{02322A00-292A-B245-9F9B-6FA280033BD1}" type="presParOf" srcId="{72F75A64-9D14-B04C-AB16-2E62CA82F973}" destId="{134F1A40-53EE-494B-A048-C3ACAAD6D92B}" srcOrd="2" destOrd="0" presId="urn:microsoft.com/office/officeart/2008/layout/LinedList"/>
    <dgm:cxn modelId="{467AE5DA-81C4-8A45-B075-F47E15804AA0}" type="presParOf" srcId="{72F75A64-9D14-B04C-AB16-2E62CA82F973}" destId="{682ED41E-D42F-B844-90B5-9814CF3FA5C3}" srcOrd="3" destOrd="0" presId="urn:microsoft.com/office/officeart/2008/layout/LinedList"/>
    <dgm:cxn modelId="{8D0226F8-D4DD-024F-ABD5-82AA34B05CF2}" type="presParOf" srcId="{682ED41E-D42F-B844-90B5-9814CF3FA5C3}" destId="{EDBB661C-7342-434F-A63D-EDB6AA94742A}" srcOrd="0" destOrd="0" presId="urn:microsoft.com/office/officeart/2008/layout/LinedList"/>
    <dgm:cxn modelId="{10CF45A7-F480-734F-AE21-71441930EFD7}" type="presParOf" srcId="{682ED41E-D42F-B844-90B5-9814CF3FA5C3}" destId="{EA1DF899-D4B8-D744-AAE7-875D5514F5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FB1FAF-9CCC-4321-94F4-4943AD1F083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26EE059-1757-C745-97D9-0B8FDBF636A1}">
      <dgm:prSet custT="1"/>
      <dgm:spPr/>
      <dgm:t>
        <a:bodyPr/>
        <a:lstStyle/>
        <a:p>
          <a:pPr>
            <a:buFont typeface="+mj-lt"/>
            <a:buAutoNum type="alphaUcParenR"/>
          </a:pPr>
          <a:r>
            <a:rPr lang="en-US" sz="2400" dirty="0">
              <a:latin typeface="Goudy Old Style" panose="02020502050305020303" pitchFamily="18" charset="77"/>
            </a:rPr>
            <a:t>Debrief where ended up and how meeting went</a:t>
          </a:r>
        </a:p>
      </dgm:t>
    </dgm:pt>
    <dgm:pt modelId="{C907C74C-774E-B94C-9433-47C0747BB21A}" type="parTrans" cxnId="{089BB00F-7BDF-3244-9A92-B4970B80E862}">
      <dgm:prSet/>
      <dgm:spPr/>
      <dgm:t>
        <a:bodyPr/>
        <a:lstStyle/>
        <a:p>
          <a:endParaRPr lang="en-US"/>
        </a:p>
      </dgm:t>
    </dgm:pt>
    <dgm:pt modelId="{9921AD14-9C8D-724A-8E96-C33E742FA7F6}" type="sibTrans" cxnId="{089BB00F-7BDF-3244-9A92-B4970B80E862}">
      <dgm:prSet/>
      <dgm:spPr/>
      <dgm:t>
        <a:bodyPr/>
        <a:lstStyle/>
        <a:p>
          <a:endParaRPr lang="en-US"/>
        </a:p>
      </dgm:t>
    </dgm:pt>
    <dgm:pt modelId="{153F1B9F-D28C-3446-8174-23A4BEE7C210}">
      <dgm:prSet custT="1"/>
      <dgm:spPr/>
      <dgm:t>
        <a:bodyPr/>
        <a:lstStyle/>
        <a:p>
          <a:pPr>
            <a:buFont typeface="+mj-lt"/>
            <a:buAutoNum type="alphaUcParenR"/>
          </a:pPr>
          <a:r>
            <a:rPr lang="en-US" sz="2400">
              <a:latin typeface="Goudy Old Style" panose="02020502050305020303" pitchFamily="18" charset="77"/>
            </a:rPr>
            <a:t>Identify clear next steps including homework assignment</a:t>
          </a:r>
        </a:p>
      </dgm:t>
    </dgm:pt>
    <dgm:pt modelId="{25CA515F-6921-374F-894B-4F1A95FB2277}" type="parTrans" cxnId="{57712064-5536-A546-B616-9744B17192DA}">
      <dgm:prSet/>
      <dgm:spPr/>
      <dgm:t>
        <a:bodyPr/>
        <a:lstStyle/>
        <a:p>
          <a:endParaRPr lang="en-US"/>
        </a:p>
      </dgm:t>
    </dgm:pt>
    <dgm:pt modelId="{C20DC233-EFF0-F84E-B622-A55E9CD2926F}" type="sibTrans" cxnId="{57712064-5536-A546-B616-9744B17192DA}">
      <dgm:prSet/>
      <dgm:spPr/>
      <dgm:t>
        <a:bodyPr/>
        <a:lstStyle/>
        <a:p>
          <a:endParaRPr lang="en-US"/>
        </a:p>
      </dgm:t>
    </dgm:pt>
    <dgm:pt modelId="{8558B527-25F8-A64B-80DE-154F7698588D}">
      <dgm:prSet custT="1"/>
      <dgm:spPr/>
      <dgm:t>
        <a:bodyPr/>
        <a:lstStyle/>
        <a:p>
          <a:r>
            <a:rPr lang="en-US" sz="2400">
              <a:latin typeface="Goudy Old Style" panose="02020502050305020303" pitchFamily="18" charset="77"/>
            </a:rPr>
            <a:t>Discuss sub-WGs, if appropriate</a:t>
          </a:r>
        </a:p>
      </dgm:t>
    </dgm:pt>
    <dgm:pt modelId="{A0537854-721C-C849-A0F5-0446492AB829}" type="parTrans" cxnId="{CF5D1F63-C526-8548-B446-C5ED803C3423}">
      <dgm:prSet/>
      <dgm:spPr/>
      <dgm:t>
        <a:bodyPr/>
        <a:lstStyle/>
        <a:p>
          <a:endParaRPr lang="en-US"/>
        </a:p>
      </dgm:t>
    </dgm:pt>
    <dgm:pt modelId="{39BC69BC-F936-2341-A3C6-5A32E3F1ABAB}" type="sibTrans" cxnId="{CF5D1F63-C526-8548-B446-C5ED803C3423}">
      <dgm:prSet/>
      <dgm:spPr/>
      <dgm:t>
        <a:bodyPr/>
        <a:lstStyle/>
        <a:p>
          <a:endParaRPr lang="en-US"/>
        </a:p>
      </dgm:t>
    </dgm:pt>
    <dgm:pt modelId="{E9D81845-1232-8E4B-8B67-E5689EDF0724}" type="pres">
      <dgm:prSet presAssocID="{A8FB1FAF-9CCC-4321-94F4-4943AD1F083A}" presName="vert0" presStyleCnt="0">
        <dgm:presLayoutVars>
          <dgm:dir/>
          <dgm:animOne val="branch"/>
          <dgm:animLvl val="lvl"/>
        </dgm:presLayoutVars>
      </dgm:prSet>
      <dgm:spPr/>
    </dgm:pt>
    <dgm:pt modelId="{D381FC0E-1737-4941-87EE-66552188715C}" type="pres">
      <dgm:prSet presAssocID="{226EE059-1757-C745-97D9-0B8FDBF636A1}" presName="thickLine" presStyleLbl="alignNode1" presStyleIdx="0" presStyleCnt="3"/>
      <dgm:spPr/>
    </dgm:pt>
    <dgm:pt modelId="{52958251-539C-0641-A2F7-9E3A80BE559B}" type="pres">
      <dgm:prSet presAssocID="{226EE059-1757-C745-97D9-0B8FDBF636A1}" presName="horz1" presStyleCnt="0"/>
      <dgm:spPr/>
    </dgm:pt>
    <dgm:pt modelId="{47474CFD-4310-B847-B649-F3C488577DB5}" type="pres">
      <dgm:prSet presAssocID="{226EE059-1757-C745-97D9-0B8FDBF636A1}" presName="tx1" presStyleLbl="revTx" presStyleIdx="0" presStyleCnt="3"/>
      <dgm:spPr/>
    </dgm:pt>
    <dgm:pt modelId="{AF32E55A-D7ED-234F-B18E-0FD07920559F}" type="pres">
      <dgm:prSet presAssocID="{226EE059-1757-C745-97D9-0B8FDBF636A1}" presName="vert1" presStyleCnt="0"/>
      <dgm:spPr/>
    </dgm:pt>
    <dgm:pt modelId="{E6C15A8B-72EA-BF42-B046-2CB0450268AC}" type="pres">
      <dgm:prSet presAssocID="{153F1B9F-D28C-3446-8174-23A4BEE7C210}" presName="thickLine" presStyleLbl="alignNode1" presStyleIdx="1" presStyleCnt="3"/>
      <dgm:spPr/>
    </dgm:pt>
    <dgm:pt modelId="{83504347-B3F7-7044-8660-703329EDE0C1}" type="pres">
      <dgm:prSet presAssocID="{153F1B9F-D28C-3446-8174-23A4BEE7C210}" presName="horz1" presStyleCnt="0"/>
      <dgm:spPr/>
    </dgm:pt>
    <dgm:pt modelId="{810B7F00-6BC5-864C-8202-A70BC1A82638}" type="pres">
      <dgm:prSet presAssocID="{153F1B9F-D28C-3446-8174-23A4BEE7C210}" presName="tx1" presStyleLbl="revTx" presStyleIdx="1" presStyleCnt="3"/>
      <dgm:spPr/>
    </dgm:pt>
    <dgm:pt modelId="{8CAC0E77-60E1-9747-A2B4-4F7B10C4E8CE}" type="pres">
      <dgm:prSet presAssocID="{153F1B9F-D28C-3446-8174-23A4BEE7C210}" presName="vert1" presStyleCnt="0"/>
      <dgm:spPr/>
    </dgm:pt>
    <dgm:pt modelId="{9A051064-6D01-7441-8390-76BF64AED311}" type="pres">
      <dgm:prSet presAssocID="{8558B527-25F8-A64B-80DE-154F7698588D}" presName="thickLine" presStyleLbl="alignNode1" presStyleIdx="2" presStyleCnt="3"/>
      <dgm:spPr/>
    </dgm:pt>
    <dgm:pt modelId="{680E1EF0-F139-0344-AE08-E334902174C6}" type="pres">
      <dgm:prSet presAssocID="{8558B527-25F8-A64B-80DE-154F7698588D}" presName="horz1" presStyleCnt="0"/>
      <dgm:spPr/>
    </dgm:pt>
    <dgm:pt modelId="{EED09B10-8DDF-CC4B-861F-6E90DFEE92BA}" type="pres">
      <dgm:prSet presAssocID="{8558B527-25F8-A64B-80DE-154F7698588D}" presName="tx1" presStyleLbl="revTx" presStyleIdx="2" presStyleCnt="3"/>
      <dgm:spPr/>
    </dgm:pt>
    <dgm:pt modelId="{3FA44DEA-8505-C242-955C-2BC77F4CDBE5}" type="pres">
      <dgm:prSet presAssocID="{8558B527-25F8-A64B-80DE-154F7698588D}" presName="vert1" presStyleCnt="0"/>
      <dgm:spPr/>
    </dgm:pt>
  </dgm:ptLst>
  <dgm:cxnLst>
    <dgm:cxn modelId="{089BB00F-7BDF-3244-9A92-B4970B80E862}" srcId="{A8FB1FAF-9CCC-4321-94F4-4943AD1F083A}" destId="{226EE059-1757-C745-97D9-0B8FDBF636A1}" srcOrd="0" destOrd="0" parTransId="{C907C74C-774E-B94C-9433-47C0747BB21A}" sibTransId="{9921AD14-9C8D-724A-8E96-C33E742FA7F6}"/>
    <dgm:cxn modelId="{1676623D-CC62-614D-AC77-FE0AA01235FB}" type="presOf" srcId="{8558B527-25F8-A64B-80DE-154F7698588D}" destId="{EED09B10-8DDF-CC4B-861F-6E90DFEE92BA}" srcOrd="0" destOrd="0" presId="urn:microsoft.com/office/officeart/2008/layout/LinedList"/>
    <dgm:cxn modelId="{5704775B-CFD7-FF48-9D43-A81BA6779E8E}" type="presOf" srcId="{226EE059-1757-C745-97D9-0B8FDBF636A1}" destId="{47474CFD-4310-B847-B649-F3C488577DB5}" srcOrd="0" destOrd="0" presId="urn:microsoft.com/office/officeart/2008/layout/LinedList"/>
    <dgm:cxn modelId="{CF5D1F63-C526-8548-B446-C5ED803C3423}" srcId="{A8FB1FAF-9CCC-4321-94F4-4943AD1F083A}" destId="{8558B527-25F8-A64B-80DE-154F7698588D}" srcOrd="2" destOrd="0" parTransId="{A0537854-721C-C849-A0F5-0446492AB829}" sibTransId="{39BC69BC-F936-2341-A3C6-5A32E3F1ABAB}"/>
    <dgm:cxn modelId="{57712064-5536-A546-B616-9744B17192DA}" srcId="{A8FB1FAF-9CCC-4321-94F4-4943AD1F083A}" destId="{153F1B9F-D28C-3446-8174-23A4BEE7C210}" srcOrd="1" destOrd="0" parTransId="{25CA515F-6921-374F-894B-4F1A95FB2277}" sibTransId="{C20DC233-EFF0-F84E-B622-A55E9CD2926F}"/>
    <dgm:cxn modelId="{8F59989C-3620-4B4F-A188-40BAC41EDF85}" type="presOf" srcId="{A8FB1FAF-9CCC-4321-94F4-4943AD1F083A}" destId="{E9D81845-1232-8E4B-8B67-E5689EDF0724}" srcOrd="0" destOrd="0" presId="urn:microsoft.com/office/officeart/2008/layout/LinedList"/>
    <dgm:cxn modelId="{93F327B6-3BD7-8E40-A2E0-82E8E5721582}" type="presOf" srcId="{153F1B9F-D28C-3446-8174-23A4BEE7C210}" destId="{810B7F00-6BC5-864C-8202-A70BC1A82638}" srcOrd="0" destOrd="0" presId="urn:microsoft.com/office/officeart/2008/layout/LinedList"/>
    <dgm:cxn modelId="{57F33D4D-9946-F347-A117-9F3DEED21861}" type="presParOf" srcId="{E9D81845-1232-8E4B-8B67-E5689EDF0724}" destId="{D381FC0E-1737-4941-87EE-66552188715C}" srcOrd="0" destOrd="0" presId="urn:microsoft.com/office/officeart/2008/layout/LinedList"/>
    <dgm:cxn modelId="{F45A8C3C-2BED-764A-B942-D91AA0F0CC69}" type="presParOf" srcId="{E9D81845-1232-8E4B-8B67-E5689EDF0724}" destId="{52958251-539C-0641-A2F7-9E3A80BE559B}" srcOrd="1" destOrd="0" presId="urn:microsoft.com/office/officeart/2008/layout/LinedList"/>
    <dgm:cxn modelId="{62E86A6D-5187-394E-BC11-793C571BC29E}" type="presParOf" srcId="{52958251-539C-0641-A2F7-9E3A80BE559B}" destId="{47474CFD-4310-B847-B649-F3C488577DB5}" srcOrd="0" destOrd="0" presId="urn:microsoft.com/office/officeart/2008/layout/LinedList"/>
    <dgm:cxn modelId="{80B3CBA0-9E3B-0149-BBF1-54D6C516DBC7}" type="presParOf" srcId="{52958251-539C-0641-A2F7-9E3A80BE559B}" destId="{AF32E55A-D7ED-234F-B18E-0FD07920559F}" srcOrd="1" destOrd="0" presId="urn:microsoft.com/office/officeart/2008/layout/LinedList"/>
    <dgm:cxn modelId="{5AFD03F8-5C74-F042-B726-BC3BCAD18748}" type="presParOf" srcId="{E9D81845-1232-8E4B-8B67-E5689EDF0724}" destId="{E6C15A8B-72EA-BF42-B046-2CB0450268AC}" srcOrd="2" destOrd="0" presId="urn:microsoft.com/office/officeart/2008/layout/LinedList"/>
    <dgm:cxn modelId="{833DB78B-5F9B-4F4E-885B-492C72DCB91C}" type="presParOf" srcId="{E9D81845-1232-8E4B-8B67-E5689EDF0724}" destId="{83504347-B3F7-7044-8660-703329EDE0C1}" srcOrd="3" destOrd="0" presId="urn:microsoft.com/office/officeart/2008/layout/LinedList"/>
    <dgm:cxn modelId="{170A60BE-7EC5-C643-8672-46C90A0EF7C2}" type="presParOf" srcId="{83504347-B3F7-7044-8660-703329EDE0C1}" destId="{810B7F00-6BC5-864C-8202-A70BC1A82638}" srcOrd="0" destOrd="0" presId="urn:microsoft.com/office/officeart/2008/layout/LinedList"/>
    <dgm:cxn modelId="{60635501-4A6E-8C41-8CB7-C0B26F64C9F4}" type="presParOf" srcId="{83504347-B3F7-7044-8660-703329EDE0C1}" destId="{8CAC0E77-60E1-9747-A2B4-4F7B10C4E8CE}" srcOrd="1" destOrd="0" presId="urn:microsoft.com/office/officeart/2008/layout/LinedList"/>
    <dgm:cxn modelId="{41088FF3-D0A3-7B40-B9A4-408F8B08584B}" type="presParOf" srcId="{E9D81845-1232-8E4B-8B67-E5689EDF0724}" destId="{9A051064-6D01-7441-8390-76BF64AED311}" srcOrd="4" destOrd="0" presId="urn:microsoft.com/office/officeart/2008/layout/LinedList"/>
    <dgm:cxn modelId="{14DDDE4B-ED30-0C4D-9E8B-68D6445D1450}" type="presParOf" srcId="{E9D81845-1232-8E4B-8B67-E5689EDF0724}" destId="{680E1EF0-F139-0344-AE08-E334902174C6}" srcOrd="5" destOrd="0" presId="urn:microsoft.com/office/officeart/2008/layout/LinedList"/>
    <dgm:cxn modelId="{5E30FAA5-9B65-5145-9881-9E11FB7C24B5}" type="presParOf" srcId="{680E1EF0-F139-0344-AE08-E334902174C6}" destId="{EED09B10-8DDF-CC4B-861F-6E90DFEE92BA}" srcOrd="0" destOrd="0" presId="urn:microsoft.com/office/officeart/2008/layout/LinedList"/>
    <dgm:cxn modelId="{DA341195-6FD2-E94A-AFE7-1A9E2EA3083A}" type="presParOf" srcId="{680E1EF0-F139-0344-AE08-E334902174C6}" destId="{3FA44DEA-8505-C242-955C-2BC77F4CDBE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644C26-3F7E-498E-AF79-EEC27AAB76D8}"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E4C89C08-675E-48AD-B636-7134C09B3BD8}">
      <dgm:prSet/>
      <dgm:spPr/>
      <dgm:t>
        <a:bodyPr/>
        <a:lstStyle/>
        <a:p>
          <a:r>
            <a:rPr lang="en-US"/>
            <a:t>Katie Abrams, SESC: Facilitator</a:t>
          </a:r>
        </a:p>
      </dgm:t>
    </dgm:pt>
    <dgm:pt modelId="{AA455491-1DAB-40A4-AD7A-AFD48F3569F3}" type="parTrans" cxnId="{F5BE43E6-C653-4919-AD3D-EB815ADE2F54}">
      <dgm:prSet/>
      <dgm:spPr/>
      <dgm:t>
        <a:bodyPr/>
        <a:lstStyle/>
        <a:p>
          <a:endParaRPr lang="en-US"/>
        </a:p>
      </dgm:t>
    </dgm:pt>
    <dgm:pt modelId="{14EFE057-0514-4FF9-90B9-1E24C6A14E60}" type="sibTrans" cxnId="{F5BE43E6-C653-4919-AD3D-EB815ADE2F54}">
      <dgm:prSet/>
      <dgm:spPr/>
      <dgm:t>
        <a:bodyPr/>
        <a:lstStyle/>
        <a:p>
          <a:endParaRPr lang="en-US"/>
        </a:p>
      </dgm:t>
    </dgm:pt>
    <dgm:pt modelId="{C60E2153-A6B2-4218-826A-55AB1E86B53D}">
      <dgm:prSet/>
      <dgm:spPr/>
      <dgm:t>
        <a:bodyPr/>
        <a:lstStyle/>
        <a:p>
          <a:r>
            <a:rPr lang="en-US"/>
            <a:t>Lara Ettenson, NRDC: CAEECC Co-Chair </a:t>
          </a:r>
        </a:p>
      </dgm:t>
    </dgm:pt>
    <dgm:pt modelId="{D74E8008-AFDA-4BA2-9A31-8BB76495988F}" type="parTrans" cxnId="{3B64231D-18E0-41EF-AD54-24B421407FC8}">
      <dgm:prSet/>
      <dgm:spPr/>
      <dgm:t>
        <a:bodyPr/>
        <a:lstStyle/>
        <a:p>
          <a:endParaRPr lang="en-US"/>
        </a:p>
      </dgm:t>
    </dgm:pt>
    <dgm:pt modelId="{E63D5AD5-DB73-4CF2-8AD4-4C1AF62593CF}" type="sibTrans" cxnId="{3B64231D-18E0-41EF-AD54-24B421407FC8}">
      <dgm:prSet/>
      <dgm:spPr/>
      <dgm:t>
        <a:bodyPr/>
        <a:lstStyle/>
        <a:p>
          <a:endParaRPr lang="en-US"/>
        </a:p>
      </dgm:t>
    </dgm:pt>
    <dgm:pt modelId="{F4C2BCAF-255F-47B8-9CAA-A97885C48748}">
      <dgm:prSet/>
      <dgm:spPr/>
      <dgm:t>
        <a:bodyPr/>
        <a:lstStyle/>
        <a:p>
          <a:r>
            <a:rPr lang="en-US"/>
            <a:t>Susan Rivo, Raab Associates: Operations Wizard</a:t>
          </a:r>
        </a:p>
      </dgm:t>
    </dgm:pt>
    <dgm:pt modelId="{80DE282B-9900-46ED-B7DC-98D778FE38BF}" type="parTrans" cxnId="{5B3A0C4C-CF3E-454F-8FE0-B74781B70594}">
      <dgm:prSet/>
      <dgm:spPr/>
      <dgm:t>
        <a:bodyPr/>
        <a:lstStyle/>
        <a:p>
          <a:endParaRPr lang="en-US"/>
        </a:p>
      </dgm:t>
    </dgm:pt>
    <dgm:pt modelId="{C0EB7BD7-3123-48D8-8AC9-CAEC7DDFEEF2}" type="sibTrans" cxnId="{5B3A0C4C-CF3E-454F-8FE0-B74781B70594}">
      <dgm:prSet/>
      <dgm:spPr/>
      <dgm:t>
        <a:bodyPr/>
        <a:lstStyle/>
        <a:p>
          <a:endParaRPr lang="en-US"/>
        </a:p>
      </dgm:t>
    </dgm:pt>
    <dgm:pt modelId="{03A4A66B-F1A6-49FD-820E-3554537EC1C6}">
      <dgm:prSet/>
      <dgm:spPr/>
      <dgm:t>
        <a:bodyPr/>
        <a:lstStyle/>
        <a:p>
          <a:r>
            <a:rPr lang="en-US"/>
            <a:t>Jonathan Raab, Raab Associates, Senior Advisor</a:t>
          </a:r>
        </a:p>
      </dgm:t>
    </dgm:pt>
    <dgm:pt modelId="{ECA476D7-E386-4E3D-A590-CFE7FFE0B604}" type="parTrans" cxnId="{C6573754-3495-477D-BDD2-9071C936CAD5}">
      <dgm:prSet/>
      <dgm:spPr/>
      <dgm:t>
        <a:bodyPr/>
        <a:lstStyle/>
        <a:p>
          <a:endParaRPr lang="en-US"/>
        </a:p>
      </dgm:t>
    </dgm:pt>
    <dgm:pt modelId="{E62ED61A-4B49-4936-915C-1754C22FEC5B}" type="sibTrans" cxnId="{C6573754-3495-477D-BDD2-9071C936CAD5}">
      <dgm:prSet/>
      <dgm:spPr/>
      <dgm:t>
        <a:bodyPr/>
        <a:lstStyle/>
        <a:p>
          <a:endParaRPr lang="en-US"/>
        </a:p>
      </dgm:t>
    </dgm:pt>
    <dgm:pt modelId="{476F469C-AB2B-DE42-B85E-FBD1AE9EB3E9}" type="pres">
      <dgm:prSet presAssocID="{71644C26-3F7E-498E-AF79-EEC27AAB76D8}" presName="matrix" presStyleCnt="0">
        <dgm:presLayoutVars>
          <dgm:chMax val="1"/>
          <dgm:dir/>
          <dgm:resizeHandles val="exact"/>
        </dgm:presLayoutVars>
      </dgm:prSet>
      <dgm:spPr/>
    </dgm:pt>
    <dgm:pt modelId="{1A9B121D-31DC-4941-85CC-3C2332C581CC}" type="pres">
      <dgm:prSet presAssocID="{71644C26-3F7E-498E-AF79-EEC27AAB76D8}" presName="diamond" presStyleLbl="bgShp" presStyleIdx="0" presStyleCnt="1"/>
      <dgm:spPr/>
    </dgm:pt>
    <dgm:pt modelId="{51798A66-7984-DE48-AF92-497EA83F8A82}" type="pres">
      <dgm:prSet presAssocID="{71644C26-3F7E-498E-AF79-EEC27AAB76D8}" presName="quad1" presStyleLbl="node1" presStyleIdx="0" presStyleCnt="4">
        <dgm:presLayoutVars>
          <dgm:chMax val="0"/>
          <dgm:chPref val="0"/>
          <dgm:bulletEnabled val="1"/>
        </dgm:presLayoutVars>
      </dgm:prSet>
      <dgm:spPr/>
    </dgm:pt>
    <dgm:pt modelId="{4833523B-87E5-2F4D-A562-8D7E5C6120D4}" type="pres">
      <dgm:prSet presAssocID="{71644C26-3F7E-498E-AF79-EEC27AAB76D8}" presName="quad2" presStyleLbl="node1" presStyleIdx="1" presStyleCnt="4">
        <dgm:presLayoutVars>
          <dgm:chMax val="0"/>
          <dgm:chPref val="0"/>
          <dgm:bulletEnabled val="1"/>
        </dgm:presLayoutVars>
      </dgm:prSet>
      <dgm:spPr/>
    </dgm:pt>
    <dgm:pt modelId="{7B605A9E-EF90-FE41-AAC9-583A459CA421}" type="pres">
      <dgm:prSet presAssocID="{71644C26-3F7E-498E-AF79-EEC27AAB76D8}" presName="quad3" presStyleLbl="node1" presStyleIdx="2" presStyleCnt="4">
        <dgm:presLayoutVars>
          <dgm:chMax val="0"/>
          <dgm:chPref val="0"/>
          <dgm:bulletEnabled val="1"/>
        </dgm:presLayoutVars>
      </dgm:prSet>
      <dgm:spPr/>
    </dgm:pt>
    <dgm:pt modelId="{5D3F9B41-A208-2642-867E-A27E78F21B20}" type="pres">
      <dgm:prSet presAssocID="{71644C26-3F7E-498E-AF79-EEC27AAB76D8}" presName="quad4" presStyleLbl="node1" presStyleIdx="3" presStyleCnt="4">
        <dgm:presLayoutVars>
          <dgm:chMax val="0"/>
          <dgm:chPref val="0"/>
          <dgm:bulletEnabled val="1"/>
        </dgm:presLayoutVars>
      </dgm:prSet>
      <dgm:spPr/>
    </dgm:pt>
  </dgm:ptLst>
  <dgm:cxnLst>
    <dgm:cxn modelId="{E236BB11-9B80-0E4D-B597-A0554C8216F9}" type="presOf" srcId="{03A4A66B-F1A6-49FD-820E-3554537EC1C6}" destId="{5D3F9B41-A208-2642-867E-A27E78F21B20}" srcOrd="0" destOrd="0" presId="urn:microsoft.com/office/officeart/2005/8/layout/matrix3"/>
    <dgm:cxn modelId="{7D963D12-25C1-6B4D-920D-58A8CA553A99}" type="presOf" srcId="{F4C2BCAF-255F-47B8-9CAA-A97885C48748}" destId="{7B605A9E-EF90-FE41-AAC9-583A459CA421}" srcOrd="0" destOrd="0" presId="urn:microsoft.com/office/officeart/2005/8/layout/matrix3"/>
    <dgm:cxn modelId="{3B64231D-18E0-41EF-AD54-24B421407FC8}" srcId="{71644C26-3F7E-498E-AF79-EEC27AAB76D8}" destId="{C60E2153-A6B2-4218-826A-55AB1E86B53D}" srcOrd="1" destOrd="0" parTransId="{D74E8008-AFDA-4BA2-9A31-8BB76495988F}" sibTransId="{E63D5AD5-DB73-4CF2-8AD4-4C1AF62593CF}"/>
    <dgm:cxn modelId="{DEDBBB1D-DE7A-034F-A3C7-15AB40DDFEAF}" type="presOf" srcId="{E4C89C08-675E-48AD-B636-7134C09B3BD8}" destId="{51798A66-7984-DE48-AF92-497EA83F8A82}" srcOrd="0" destOrd="0" presId="urn:microsoft.com/office/officeart/2005/8/layout/matrix3"/>
    <dgm:cxn modelId="{92B1A84A-A9D4-7845-B099-10DA1E42D037}" type="presOf" srcId="{C60E2153-A6B2-4218-826A-55AB1E86B53D}" destId="{4833523B-87E5-2F4D-A562-8D7E5C6120D4}" srcOrd="0" destOrd="0" presId="urn:microsoft.com/office/officeart/2005/8/layout/matrix3"/>
    <dgm:cxn modelId="{5B3A0C4C-CF3E-454F-8FE0-B74781B70594}" srcId="{71644C26-3F7E-498E-AF79-EEC27AAB76D8}" destId="{F4C2BCAF-255F-47B8-9CAA-A97885C48748}" srcOrd="2" destOrd="0" parTransId="{80DE282B-9900-46ED-B7DC-98D778FE38BF}" sibTransId="{C0EB7BD7-3123-48D8-8AC9-CAEC7DDFEEF2}"/>
    <dgm:cxn modelId="{C6573754-3495-477D-BDD2-9071C936CAD5}" srcId="{71644C26-3F7E-498E-AF79-EEC27AAB76D8}" destId="{03A4A66B-F1A6-49FD-820E-3554537EC1C6}" srcOrd="3" destOrd="0" parTransId="{ECA476D7-E386-4E3D-A590-CFE7FFE0B604}" sibTransId="{E62ED61A-4B49-4936-915C-1754C22FEC5B}"/>
    <dgm:cxn modelId="{F5BE43E6-C653-4919-AD3D-EB815ADE2F54}" srcId="{71644C26-3F7E-498E-AF79-EEC27AAB76D8}" destId="{E4C89C08-675E-48AD-B636-7134C09B3BD8}" srcOrd="0" destOrd="0" parTransId="{AA455491-1DAB-40A4-AD7A-AFD48F3569F3}" sibTransId="{14EFE057-0514-4FF9-90B9-1E24C6A14E60}"/>
    <dgm:cxn modelId="{F532BCEA-8243-4D4B-B3EF-0DC0157DFDD3}" type="presOf" srcId="{71644C26-3F7E-498E-AF79-EEC27AAB76D8}" destId="{476F469C-AB2B-DE42-B85E-FBD1AE9EB3E9}" srcOrd="0" destOrd="0" presId="urn:microsoft.com/office/officeart/2005/8/layout/matrix3"/>
    <dgm:cxn modelId="{96ACC6DD-67AF-2E4A-B23A-D1B89435D2DE}" type="presParOf" srcId="{476F469C-AB2B-DE42-B85E-FBD1AE9EB3E9}" destId="{1A9B121D-31DC-4941-85CC-3C2332C581CC}" srcOrd="0" destOrd="0" presId="urn:microsoft.com/office/officeart/2005/8/layout/matrix3"/>
    <dgm:cxn modelId="{E2E6B8A7-A7FF-BF4A-811C-60D8A30B3B4B}" type="presParOf" srcId="{476F469C-AB2B-DE42-B85E-FBD1AE9EB3E9}" destId="{51798A66-7984-DE48-AF92-497EA83F8A82}" srcOrd="1" destOrd="0" presId="urn:microsoft.com/office/officeart/2005/8/layout/matrix3"/>
    <dgm:cxn modelId="{C6B78180-D414-064C-B656-B594CBB638B0}" type="presParOf" srcId="{476F469C-AB2B-DE42-B85E-FBD1AE9EB3E9}" destId="{4833523B-87E5-2F4D-A562-8D7E5C6120D4}" srcOrd="2" destOrd="0" presId="urn:microsoft.com/office/officeart/2005/8/layout/matrix3"/>
    <dgm:cxn modelId="{F3B82DD1-4D05-BC4F-B506-70E8DF97F548}" type="presParOf" srcId="{476F469C-AB2B-DE42-B85E-FBD1AE9EB3E9}" destId="{7B605A9E-EF90-FE41-AAC9-583A459CA421}" srcOrd="3" destOrd="0" presId="urn:microsoft.com/office/officeart/2005/8/layout/matrix3"/>
    <dgm:cxn modelId="{8CE92A0B-4218-F247-B5E6-8141D6500ED1}" type="presParOf" srcId="{476F469C-AB2B-DE42-B85E-FBD1AE9EB3E9}" destId="{5D3F9B41-A208-2642-867E-A27E78F21B2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2B5038-898A-48DC-AC18-DCC411A73C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7A62B73-AFDF-4D0E-A365-383026B0DB4F}">
      <dgm:prSet custT="1"/>
      <dgm:spPr/>
      <dgm:t>
        <a:bodyPr anchor="ct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Review WG Charge, Scope, Approach, Timeline, Key Questions, Deliverable</a:t>
          </a:r>
          <a:endParaRPr lang="en-US" sz="2400" kern="1200" dirty="0">
            <a:solidFill>
              <a:srgbClr val="000000">
                <a:hueOff val="0"/>
                <a:satOff val="0"/>
                <a:lumOff val="0"/>
                <a:alphaOff val="0"/>
              </a:srgbClr>
            </a:solidFill>
            <a:latin typeface="Goudy Old Style" panose="02020502050305020303" pitchFamily="18" charset="77"/>
            <a:ea typeface="+mn-ea"/>
            <a:cs typeface="+mn-cs"/>
          </a:endParaRPr>
        </a:p>
      </dgm:t>
    </dgm:pt>
    <dgm:pt modelId="{1CC7CDF1-770E-44D6-8A3E-CFEC5AA71D1B}" type="parTrans" cxnId="{F2081B9A-4B4B-46AA-9E0C-82B0A16817DB}">
      <dgm:prSet/>
      <dgm:spPr/>
      <dgm:t>
        <a:bodyPr/>
        <a:lstStyle/>
        <a:p>
          <a:endParaRPr lang="en-US"/>
        </a:p>
      </dgm:t>
    </dgm:pt>
    <dgm:pt modelId="{017B540F-ED63-430C-8F11-0990954E1A96}" type="sibTrans" cxnId="{F2081B9A-4B4B-46AA-9E0C-82B0A16817DB}">
      <dgm:prSet/>
      <dgm:spPr/>
      <dgm:t>
        <a:bodyPr/>
        <a:lstStyle/>
        <a:p>
          <a:endParaRPr lang="en-US"/>
        </a:p>
      </dgm:t>
    </dgm:pt>
    <dgm:pt modelId="{CCEF5DC5-3EB7-6846-8AB4-8C1E5D186849}">
      <dgm:prSet custT="1"/>
      <dgm:spPr/>
      <dgm:t>
        <a:bodyPr anchor="ct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Groundrules &amp; Meeting Norms</a:t>
          </a:r>
          <a:endParaRPr lang="en-US" sz="2400" kern="1200" dirty="0">
            <a:solidFill>
              <a:srgbClr val="000000">
                <a:hueOff val="0"/>
                <a:satOff val="0"/>
                <a:lumOff val="0"/>
                <a:alphaOff val="0"/>
              </a:srgbClr>
            </a:solidFill>
            <a:latin typeface="Goudy Old Style" panose="02020502050305020303" pitchFamily="18" charset="77"/>
            <a:ea typeface="+mn-ea"/>
            <a:cs typeface="+mn-cs"/>
          </a:endParaRPr>
        </a:p>
        <a:p>
          <a:pPr marL="0" lvl="0" indent="0" algn="l" defTabSz="1066800">
            <a:lnSpc>
              <a:spcPct val="90000"/>
            </a:lnSpc>
            <a:spcBef>
              <a:spcPct val="0"/>
            </a:spcBef>
            <a:spcAft>
              <a:spcPct val="35000"/>
            </a:spcAft>
            <a:buNone/>
          </a:pPr>
          <a:endParaRPr lang="en-US" sz="2400" kern="1200" dirty="0">
            <a:solidFill>
              <a:srgbClr val="000000">
                <a:hueOff val="0"/>
                <a:satOff val="0"/>
                <a:lumOff val="0"/>
                <a:alphaOff val="0"/>
              </a:srgbClr>
            </a:solidFill>
            <a:latin typeface="Goudy Old Style" panose="02020502050305020303" pitchFamily="18" charset="77"/>
            <a:ea typeface="+mn-ea"/>
            <a:cs typeface="+mn-cs"/>
          </a:endParaRPr>
        </a:p>
      </dgm:t>
    </dgm:pt>
    <dgm:pt modelId="{FB245200-596C-AC4A-823A-D07F3B44FC7E}" type="parTrans" cxnId="{9B0B4095-048F-6C48-B860-AF4D53E5983E}">
      <dgm:prSet/>
      <dgm:spPr/>
      <dgm:t>
        <a:bodyPr/>
        <a:lstStyle/>
        <a:p>
          <a:endParaRPr lang="en-US"/>
        </a:p>
      </dgm:t>
    </dgm:pt>
    <dgm:pt modelId="{6E75B684-984E-2048-A2F2-C63425EF3F1C}" type="sibTrans" cxnId="{9B0B4095-048F-6C48-B860-AF4D53E5983E}">
      <dgm:prSet/>
      <dgm:spPr/>
      <dgm:t>
        <a:bodyPr/>
        <a:lstStyle/>
        <a:p>
          <a:endParaRPr lang="en-US"/>
        </a:p>
      </dgm:t>
    </dgm:pt>
    <dgm:pt modelId="{72F75A64-9D14-B04C-AB16-2E62CA82F973}" type="pres">
      <dgm:prSet presAssocID="{402B5038-898A-48DC-AC18-DCC411A73CE5}" presName="vert0" presStyleCnt="0">
        <dgm:presLayoutVars>
          <dgm:dir/>
          <dgm:animOne val="branch"/>
          <dgm:animLvl val="lvl"/>
        </dgm:presLayoutVars>
      </dgm:prSet>
      <dgm:spPr/>
    </dgm:pt>
    <dgm:pt modelId="{B1BE9552-52F7-1C48-B1BA-6256A4B5AF3F}" type="pres">
      <dgm:prSet presAssocID="{C7A62B73-AFDF-4D0E-A365-383026B0DB4F}" presName="thickLine" presStyleLbl="alignNode1" presStyleIdx="0" presStyleCnt="2"/>
      <dgm:spPr/>
    </dgm:pt>
    <dgm:pt modelId="{E46B5C1F-CB6B-F140-997F-F3624E7AB301}" type="pres">
      <dgm:prSet presAssocID="{C7A62B73-AFDF-4D0E-A365-383026B0DB4F}" presName="horz1" presStyleCnt="0"/>
      <dgm:spPr/>
    </dgm:pt>
    <dgm:pt modelId="{423862AB-3EEE-FC4C-AA89-2CA9B2688BDE}" type="pres">
      <dgm:prSet presAssocID="{C7A62B73-AFDF-4D0E-A365-383026B0DB4F}" presName="tx1" presStyleLbl="revTx" presStyleIdx="0" presStyleCnt="2"/>
      <dgm:spPr/>
    </dgm:pt>
    <dgm:pt modelId="{14A3C5AA-0CD2-A043-9983-89A42301257F}" type="pres">
      <dgm:prSet presAssocID="{C7A62B73-AFDF-4D0E-A365-383026B0DB4F}" presName="vert1" presStyleCnt="0"/>
      <dgm:spPr/>
    </dgm:pt>
    <dgm:pt modelId="{3292ED03-09D0-514D-9C32-50CC08D5977A}" type="pres">
      <dgm:prSet presAssocID="{CCEF5DC5-3EB7-6846-8AB4-8C1E5D186849}" presName="thickLine" presStyleLbl="alignNode1" presStyleIdx="1" presStyleCnt="2"/>
      <dgm:spPr/>
    </dgm:pt>
    <dgm:pt modelId="{B57E6F9E-3F67-0740-8968-CEB65408417D}" type="pres">
      <dgm:prSet presAssocID="{CCEF5DC5-3EB7-6846-8AB4-8C1E5D186849}" presName="horz1" presStyleCnt="0"/>
      <dgm:spPr/>
    </dgm:pt>
    <dgm:pt modelId="{0E8C236C-A4EA-EE4E-B6A3-A276BF83900C}" type="pres">
      <dgm:prSet presAssocID="{CCEF5DC5-3EB7-6846-8AB4-8C1E5D186849}" presName="tx1" presStyleLbl="revTx" presStyleIdx="1" presStyleCnt="2"/>
      <dgm:spPr/>
    </dgm:pt>
    <dgm:pt modelId="{06E1C538-A7DE-CB4A-BA35-B8B399F5BD7A}" type="pres">
      <dgm:prSet presAssocID="{CCEF5DC5-3EB7-6846-8AB4-8C1E5D186849}" presName="vert1" presStyleCnt="0"/>
      <dgm:spPr/>
    </dgm:pt>
  </dgm:ptLst>
  <dgm:cxnLst>
    <dgm:cxn modelId="{90955B3D-B757-E449-9049-3C4A39262812}" type="presOf" srcId="{CCEF5DC5-3EB7-6846-8AB4-8C1E5D186849}" destId="{0E8C236C-A4EA-EE4E-B6A3-A276BF83900C}" srcOrd="0" destOrd="0" presId="urn:microsoft.com/office/officeart/2008/layout/LinedList"/>
    <dgm:cxn modelId="{9B0B4095-048F-6C48-B860-AF4D53E5983E}" srcId="{402B5038-898A-48DC-AC18-DCC411A73CE5}" destId="{CCEF5DC5-3EB7-6846-8AB4-8C1E5D186849}" srcOrd="1" destOrd="0" parTransId="{FB245200-596C-AC4A-823A-D07F3B44FC7E}" sibTransId="{6E75B684-984E-2048-A2F2-C63425EF3F1C}"/>
    <dgm:cxn modelId="{F2081B9A-4B4B-46AA-9E0C-82B0A16817DB}" srcId="{402B5038-898A-48DC-AC18-DCC411A73CE5}" destId="{C7A62B73-AFDF-4D0E-A365-383026B0DB4F}" srcOrd="0" destOrd="0" parTransId="{1CC7CDF1-770E-44D6-8A3E-CFEC5AA71D1B}" sibTransId="{017B540F-ED63-430C-8F11-0990954E1A96}"/>
    <dgm:cxn modelId="{D5C424C1-1BA8-5C4C-BF86-0CE371216847}" type="presOf" srcId="{C7A62B73-AFDF-4D0E-A365-383026B0DB4F}" destId="{423862AB-3EEE-FC4C-AA89-2CA9B2688BDE}" srcOrd="0" destOrd="0" presId="urn:microsoft.com/office/officeart/2008/layout/LinedList"/>
    <dgm:cxn modelId="{60EE09F9-42B5-504E-B4BC-EC59C303D451}" type="presOf" srcId="{402B5038-898A-48DC-AC18-DCC411A73CE5}" destId="{72F75A64-9D14-B04C-AB16-2E62CA82F973}" srcOrd="0" destOrd="0" presId="urn:microsoft.com/office/officeart/2008/layout/LinedList"/>
    <dgm:cxn modelId="{9010972C-DCF5-9946-AB3B-3770036B4037}" type="presParOf" srcId="{72F75A64-9D14-B04C-AB16-2E62CA82F973}" destId="{B1BE9552-52F7-1C48-B1BA-6256A4B5AF3F}" srcOrd="0" destOrd="0" presId="urn:microsoft.com/office/officeart/2008/layout/LinedList"/>
    <dgm:cxn modelId="{4AA04E68-FB02-1A44-8FAB-CBE551C4AEF9}" type="presParOf" srcId="{72F75A64-9D14-B04C-AB16-2E62CA82F973}" destId="{E46B5C1F-CB6B-F140-997F-F3624E7AB301}" srcOrd="1" destOrd="0" presId="urn:microsoft.com/office/officeart/2008/layout/LinedList"/>
    <dgm:cxn modelId="{71FB1FE1-5EDA-1948-B467-7D76A4EBA230}" type="presParOf" srcId="{E46B5C1F-CB6B-F140-997F-F3624E7AB301}" destId="{423862AB-3EEE-FC4C-AA89-2CA9B2688BDE}" srcOrd="0" destOrd="0" presId="urn:microsoft.com/office/officeart/2008/layout/LinedList"/>
    <dgm:cxn modelId="{3BAD7504-C61C-CC43-A139-A289DEE09EE5}" type="presParOf" srcId="{E46B5C1F-CB6B-F140-997F-F3624E7AB301}" destId="{14A3C5AA-0CD2-A043-9983-89A42301257F}" srcOrd="1" destOrd="0" presId="urn:microsoft.com/office/officeart/2008/layout/LinedList"/>
    <dgm:cxn modelId="{4141494F-E850-0D4C-A8E4-6F56AE63CC67}" type="presParOf" srcId="{72F75A64-9D14-B04C-AB16-2E62CA82F973}" destId="{3292ED03-09D0-514D-9C32-50CC08D5977A}" srcOrd="2" destOrd="0" presId="urn:microsoft.com/office/officeart/2008/layout/LinedList"/>
    <dgm:cxn modelId="{443868FC-5EB0-DA46-8807-1FC0D46E4FD8}" type="presParOf" srcId="{72F75A64-9D14-B04C-AB16-2E62CA82F973}" destId="{B57E6F9E-3F67-0740-8968-CEB65408417D}" srcOrd="3" destOrd="0" presId="urn:microsoft.com/office/officeart/2008/layout/LinedList"/>
    <dgm:cxn modelId="{776CAC24-8A7B-044A-89EB-20CB2E31DDF3}" type="presParOf" srcId="{B57E6F9E-3F67-0740-8968-CEB65408417D}" destId="{0E8C236C-A4EA-EE4E-B6A3-A276BF83900C}" srcOrd="0" destOrd="0" presId="urn:microsoft.com/office/officeart/2008/layout/LinedList"/>
    <dgm:cxn modelId="{737C3C58-63D8-B549-B0E7-C175876CF0D2}" type="presParOf" srcId="{B57E6F9E-3F67-0740-8968-CEB65408417D}" destId="{06E1C538-A7DE-CB4A-BA35-B8B399F5BD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5AFF81-5CCA-4C74-A820-35278143B14E}"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E5314754-0C72-48FC-9EC9-2C95B61F6BF3}">
      <dgm:prSet custT="1"/>
      <dgm:spPr>
        <a:solidFill>
          <a:schemeClr val="accent1"/>
        </a:solidFill>
      </dgm:spPr>
      <dgm:t>
        <a:bodyPr/>
        <a:lstStyle/>
        <a:p>
          <a:pPr>
            <a:lnSpc>
              <a:spcPct val="100000"/>
            </a:lnSpc>
          </a:pPr>
          <a:r>
            <a:rPr lang="en-US" sz="2000" b="1" dirty="0">
              <a:latin typeface="Goudy Old Style" panose="02020502050305020303" pitchFamily="18" charset="77"/>
            </a:rPr>
            <a:t>Review CAEECC membership</a:t>
          </a:r>
          <a:r>
            <a:rPr lang="en-US" sz="2000" dirty="0">
              <a:latin typeface="Goudy Old Style" panose="02020502050305020303" pitchFamily="18" charset="77"/>
            </a:rPr>
            <a:t> including composition of the </a:t>
          </a:r>
          <a:r>
            <a:rPr lang="en-US" sz="2000" i="1" dirty="0">
              <a:latin typeface="Goudy Old Style" panose="02020502050305020303" pitchFamily="18" charset="77"/>
            </a:rPr>
            <a:t>organizations</a:t>
          </a:r>
          <a:r>
            <a:rPr lang="en-US" sz="2000" dirty="0">
              <a:latin typeface="Goudy Old Style" panose="02020502050305020303" pitchFamily="18" charset="77"/>
            </a:rPr>
            <a:t> on CAEECC, as well as diversity of </a:t>
          </a:r>
          <a:r>
            <a:rPr lang="en-US" sz="2000" i="1" dirty="0">
              <a:latin typeface="Goudy Old Style" panose="02020502050305020303" pitchFamily="18" charset="77"/>
            </a:rPr>
            <a:t>Member representatives</a:t>
          </a:r>
          <a:r>
            <a:rPr lang="en-US" sz="2000" dirty="0">
              <a:latin typeface="Goudy Old Style" panose="02020502050305020303" pitchFamily="18" charset="77"/>
            </a:rPr>
            <a:t>. Identify next steps to address any composition and diversity issues, including overcoming any identified barriers to participation.</a:t>
          </a:r>
        </a:p>
      </dgm:t>
    </dgm:pt>
    <dgm:pt modelId="{695087A1-359A-4DD3-853D-8C9FD8ACBB9A}" type="parTrans" cxnId="{F2CC12BF-9CF4-43AB-9C90-3DB45C22B4A8}">
      <dgm:prSet/>
      <dgm:spPr/>
      <dgm:t>
        <a:bodyPr/>
        <a:lstStyle/>
        <a:p>
          <a:endParaRPr lang="en-US"/>
        </a:p>
      </dgm:t>
    </dgm:pt>
    <dgm:pt modelId="{385A7A1C-468B-41C4-A42A-1DA8BE496AAE}" type="sibTrans" cxnId="{F2CC12BF-9CF4-43AB-9C90-3DB45C22B4A8}">
      <dgm:prSet/>
      <dgm:spPr/>
      <dgm:t>
        <a:bodyPr/>
        <a:lstStyle/>
        <a:p>
          <a:endParaRPr lang="en-US"/>
        </a:p>
      </dgm:t>
    </dgm:pt>
    <dgm:pt modelId="{B109D676-6320-410C-AF42-102B9D63C419}">
      <dgm:prSet custT="1"/>
      <dgm:spPr/>
      <dgm:t>
        <a:bodyPr/>
        <a:lstStyle/>
        <a:p>
          <a:pPr>
            <a:lnSpc>
              <a:spcPct val="100000"/>
            </a:lnSpc>
          </a:pPr>
          <a:r>
            <a:rPr lang="en-US" sz="2000" b="1" dirty="0">
              <a:latin typeface="Goudy Old Style" panose="02020502050305020303" pitchFamily="18" charset="77"/>
            </a:rPr>
            <a:t>Recommend additional ways to create a more diverse</a:t>
          </a:r>
          <a:r>
            <a:rPr lang="en-US" sz="2000" b="1">
              <a:latin typeface="Goudy Old Style" panose="02020502050305020303" pitchFamily="18" charset="77"/>
            </a:rPr>
            <a:t>, equitable, </a:t>
          </a:r>
          <a:r>
            <a:rPr lang="en-US" sz="2000" b="1" dirty="0">
              <a:latin typeface="Goudy Old Style" panose="02020502050305020303" pitchFamily="18" charset="77"/>
            </a:rPr>
            <a:t>inclusive and accessible CAEECC collaborative </a:t>
          </a:r>
          <a:r>
            <a:rPr lang="en-US" sz="2000" dirty="0">
              <a:latin typeface="Goudy Old Style" panose="02020502050305020303" pitchFamily="18" charset="77"/>
            </a:rPr>
            <a:t>to (a) allow for easier participation from a wider array of stakeholders and (b) to</a:t>
          </a:r>
          <a:r>
            <a:rPr lang="en-US" sz="2000" b="1" dirty="0">
              <a:latin typeface="Goudy Old Style" panose="02020502050305020303" pitchFamily="18" charset="77"/>
            </a:rPr>
            <a:t> </a:t>
          </a:r>
          <a:r>
            <a:rPr lang="en-US" sz="2000" dirty="0">
              <a:latin typeface="Goudy Old Style" panose="02020502050305020303" pitchFamily="18" charset="77"/>
            </a:rPr>
            <a:t>create a space to ensure that CAEECC’s recommendations on policies and programs are grounded based on input from by a more inclusive and diverse group.</a:t>
          </a:r>
        </a:p>
      </dgm:t>
    </dgm:pt>
    <dgm:pt modelId="{6B9C7F53-06D4-4DE3-8A1C-778376289334}" type="sibTrans" cxnId="{FCE73EB4-F109-4D5D-8BC8-48CCFAE11A10}">
      <dgm:prSet/>
      <dgm:spPr/>
      <dgm:t>
        <a:bodyPr/>
        <a:lstStyle/>
        <a:p>
          <a:endParaRPr lang="en-US"/>
        </a:p>
      </dgm:t>
    </dgm:pt>
    <dgm:pt modelId="{4E111F22-0103-4B56-A9D7-C236A47A5017}" type="parTrans" cxnId="{FCE73EB4-F109-4D5D-8BC8-48CCFAE11A10}">
      <dgm:prSet/>
      <dgm:spPr/>
      <dgm:t>
        <a:bodyPr/>
        <a:lstStyle/>
        <a:p>
          <a:endParaRPr lang="en-US"/>
        </a:p>
      </dgm:t>
    </dgm:pt>
    <dgm:pt modelId="{F22D996D-1134-42CE-96C5-0FCA9E9966C2}" type="pres">
      <dgm:prSet presAssocID="{FC5AFF81-5CCA-4C74-A820-35278143B14E}" presName="root" presStyleCnt="0">
        <dgm:presLayoutVars>
          <dgm:dir/>
          <dgm:resizeHandles val="exact"/>
        </dgm:presLayoutVars>
      </dgm:prSet>
      <dgm:spPr/>
    </dgm:pt>
    <dgm:pt modelId="{4366BE59-C5FB-4EB8-9902-80C8CC853ADC}" type="pres">
      <dgm:prSet presAssocID="{E5314754-0C72-48FC-9EC9-2C95B61F6BF3}" presName="compNode" presStyleCnt="0"/>
      <dgm:spPr/>
    </dgm:pt>
    <dgm:pt modelId="{E6E63F86-1675-4198-835C-9E719A0F3FB6}" type="pres">
      <dgm:prSet presAssocID="{E5314754-0C72-48FC-9EC9-2C95B61F6BF3}" presName="bgRect" presStyleLbl="bgShp" presStyleIdx="0" presStyleCnt="2" custScaleY="151335"/>
      <dgm:spPr>
        <a:solidFill>
          <a:schemeClr val="accent1"/>
        </a:solidFill>
      </dgm:spPr>
    </dgm:pt>
    <dgm:pt modelId="{112776F3-1B08-4ECA-AE70-5A701450114A}" type="pres">
      <dgm:prSet presAssocID="{E5314754-0C72-48FC-9EC9-2C95B61F6BF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Org Chart"/>
        </a:ext>
      </dgm:extLst>
    </dgm:pt>
    <dgm:pt modelId="{7C3DB532-7506-4E4B-8D5D-B16E4705C2D0}" type="pres">
      <dgm:prSet presAssocID="{E5314754-0C72-48FC-9EC9-2C95B61F6BF3}" presName="spaceRect" presStyleCnt="0"/>
      <dgm:spPr/>
    </dgm:pt>
    <dgm:pt modelId="{EA38266E-5935-48C5-B4FC-9C53F6C2193A}" type="pres">
      <dgm:prSet presAssocID="{E5314754-0C72-48FC-9EC9-2C95B61F6BF3}" presName="parTx" presStyleLbl="revTx" presStyleIdx="0" presStyleCnt="2" custLinFactNeighborX="10" custLinFactNeighborY="-16969">
        <dgm:presLayoutVars>
          <dgm:chMax val="0"/>
          <dgm:chPref val="0"/>
        </dgm:presLayoutVars>
      </dgm:prSet>
      <dgm:spPr/>
    </dgm:pt>
    <dgm:pt modelId="{A79ED51F-34F9-48C5-AAB2-07911D9D60AD}" type="pres">
      <dgm:prSet presAssocID="{385A7A1C-468B-41C4-A42A-1DA8BE496AAE}" presName="sibTrans" presStyleCnt="0"/>
      <dgm:spPr/>
    </dgm:pt>
    <dgm:pt modelId="{4906683F-680F-4808-8070-23009BCD002E}" type="pres">
      <dgm:prSet presAssocID="{B109D676-6320-410C-AF42-102B9D63C419}" presName="compNode" presStyleCnt="0"/>
      <dgm:spPr/>
    </dgm:pt>
    <dgm:pt modelId="{30D2CB45-4F28-46E3-8991-C6EAF457235F}" type="pres">
      <dgm:prSet presAssocID="{B109D676-6320-410C-AF42-102B9D63C419}" presName="bgRect" presStyleLbl="bgShp" presStyleIdx="1" presStyleCnt="2" custScaleY="200428"/>
      <dgm:spPr>
        <a:solidFill>
          <a:schemeClr val="accent1"/>
        </a:solidFill>
      </dgm:spPr>
    </dgm:pt>
    <dgm:pt modelId="{01F57041-AB41-4218-953F-C451E27C3116}" type="pres">
      <dgm:prSet presAssocID="{B109D676-6320-410C-AF42-102B9D63C419}" presName="iconRect" presStyleLbl="nod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esentation with Checklist"/>
        </a:ext>
      </dgm:extLst>
    </dgm:pt>
    <dgm:pt modelId="{26D28E3E-4B5A-41A1-8DA9-E6696E7E7AB6}" type="pres">
      <dgm:prSet presAssocID="{B109D676-6320-410C-AF42-102B9D63C419}" presName="spaceRect" presStyleCnt="0"/>
      <dgm:spPr/>
    </dgm:pt>
    <dgm:pt modelId="{82A60D2B-E1C5-4803-BD4C-F13F18E41614}" type="pres">
      <dgm:prSet presAssocID="{B109D676-6320-410C-AF42-102B9D63C419}" presName="parTx" presStyleLbl="revTx" presStyleIdx="1" presStyleCnt="2">
        <dgm:presLayoutVars>
          <dgm:chMax val="0"/>
          <dgm:chPref val="0"/>
        </dgm:presLayoutVars>
      </dgm:prSet>
      <dgm:spPr/>
    </dgm:pt>
  </dgm:ptLst>
  <dgm:cxnLst>
    <dgm:cxn modelId="{8F130A36-2E49-4891-9962-BC80E96C0568}" type="presOf" srcId="{B109D676-6320-410C-AF42-102B9D63C419}" destId="{82A60D2B-E1C5-4803-BD4C-F13F18E41614}" srcOrd="0" destOrd="0" presId="urn:microsoft.com/office/officeart/2018/2/layout/IconVerticalSolidList"/>
    <dgm:cxn modelId="{64FCE347-B71E-463F-A893-07824E27E920}" type="presOf" srcId="{E5314754-0C72-48FC-9EC9-2C95B61F6BF3}" destId="{EA38266E-5935-48C5-B4FC-9C53F6C2193A}" srcOrd="0" destOrd="0" presId="urn:microsoft.com/office/officeart/2018/2/layout/IconVerticalSolidList"/>
    <dgm:cxn modelId="{FCE73EB4-F109-4D5D-8BC8-48CCFAE11A10}" srcId="{FC5AFF81-5CCA-4C74-A820-35278143B14E}" destId="{B109D676-6320-410C-AF42-102B9D63C419}" srcOrd="1" destOrd="0" parTransId="{4E111F22-0103-4B56-A9D7-C236A47A5017}" sibTransId="{6B9C7F53-06D4-4DE3-8A1C-778376289334}"/>
    <dgm:cxn modelId="{F2CC12BF-9CF4-43AB-9C90-3DB45C22B4A8}" srcId="{FC5AFF81-5CCA-4C74-A820-35278143B14E}" destId="{E5314754-0C72-48FC-9EC9-2C95B61F6BF3}" srcOrd="0" destOrd="0" parTransId="{695087A1-359A-4DD3-853D-8C9FD8ACBB9A}" sibTransId="{385A7A1C-468B-41C4-A42A-1DA8BE496AAE}"/>
    <dgm:cxn modelId="{D8238BEF-31A6-4878-A2F9-D2C6E039DEEC}" type="presOf" srcId="{FC5AFF81-5CCA-4C74-A820-35278143B14E}" destId="{F22D996D-1134-42CE-96C5-0FCA9E9966C2}" srcOrd="0" destOrd="0" presId="urn:microsoft.com/office/officeart/2018/2/layout/IconVerticalSolidList"/>
    <dgm:cxn modelId="{4B199BA0-C43C-4E1C-9125-278B65000C4C}" type="presParOf" srcId="{F22D996D-1134-42CE-96C5-0FCA9E9966C2}" destId="{4366BE59-C5FB-4EB8-9902-80C8CC853ADC}" srcOrd="0" destOrd="0" presId="urn:microsoft.com/office/officeart/2018/2/layout/IconVerticalSolidList"/>
    <dgm:cxn modelId="{0FCD4EEB-A782-409C-9EBC-B96B8B5252C0}" type="presParOf" srcId="{4366BE59-C5FB-4EB8-9902-80C8CC853ADC}" destId="{E6E63F86-1675-4198-835C-9E719A0F3FB6}" srcOrd="0" destOrd="0" presId="urn:microsoft.com/office/officeart/2018/2/layout/IconVerticalSolidList"/>
    <dgm:cxn modelId="{E9ED06B4-DE50-4A16-8438-63FE6AAF3EFF}" type="presParOf" srcId="{4366BE59-C5FB-4EB8-9902-80C8CC853ADC}" destId="{112776F3-1B08-4ECA-AE70-5A701450114A}" srcOrd="1" destOrd="0" presId="urn:microsoft.com/office/officeart/2018/2/layout/IconVerticalSolidList"/>
    <dgm:cxn modelId="{BD708100-C3E3-4C8D-B836-33D73B3DA054}" type="presParOf" srcId="{4366BE59-C5FB-4EB8-9902-80C8CC853ADC}" destId="{7C3DB532-7506-4E4B-8D5D-B16E4705C2D0}" srcOrd="2" destOrd="0" presId="urn:microsoft.com/office/officeart/2018/2/layout/IconVerticalSolidList"/>
    <dgm:cxn modelId="{F45CB56C-6D8B-4E4D-BA46-C3BB9E99F81F}" type="presParOf" srcId="{4366BE59-C5FB-4EB8-9902-80C8CC853ADC}" destId="{EA38266E-5935-48C5-B4FC-9C53F6C2193A}" srcOrd="3" destOrd="0" presId="urn:microsoft.com/office/officeart/2018/2/layout/IconVerticalSolidList"/>
    <dgm:cxn modelId="{3AB5F751-7937-4F78-B72F-3A482832AE43}" type="presParOf" srcId="{F22D996D-1134-42CE-96C5-0FCA9E9966C2}" destId="{A79ED51F-34F9-48C5-AAB2-07911D9D60AD}" srcOrd="1" destOrd="0" presId="urn:microsoft.com/office/officeart/2018/2/layout/IconVerticalSolidList"/>
    <dgm:cxn modelId="{CCE8F1E4-ECA7-4F6A-8B4B-F5DD7C66D332}" type="presParOf" srcId="{F22D996D-1134-42CE-96C5-0FCA9E9966C2}" destId="{4906683F-680F-4808-8070-23009BCD002E}" srcOrd="2" destOrd="0" presId="urn:microsoft.com/office/officeart/2018/2/layout/IconVerticalSolidList"/>
    <dgm:cxn modelId="{75E0063B-7EC7-4EA3-8145-D3FE68DF638F}" type="presParOf" srcId="{4906683F-680F-4808-8070-23009BCD002E}" destId="{30D2CB45-4F28-46E3-8991-C6EAF457235F}" srcOrd="0" destOrd="0" presId="urn:microsoft.com/office/officeart/2018/2/layout/IconVerticalSolidList"/>
    <dgm:cxn modelId="{E3696263-8C55-466B-A670-01F531A70778}" type="presParOf" srcId="{4906683F-680F-4808-8070-23009BCD002E}" destId="{01F57041-AB41-4218-953F-C451E27C3116}" srcOrd="1" destOrd="0" presId="urn:microsoft.com/office/officeart/2018/2/layout/IconVerticalSolidList"/>
    <dgm:cxn modelId="{CEBC9D0C-A4AF-467E-B359-99B62010C94D}" type="presParOf" srcId="{4906683F-680F-4808-8070-23009BCD002E}" destId="{26D28E3E-4B5A-41A1-8DA9-E6696E7E7AB6}" srcOrd="2" destOrd="0" presId="urn:microsoft.com/office/officeart/2018/2/layout/IconVerticalSolidList"/>
    <dgm:cxn modelId="{AAD57404-B117-42F0-B162-0B91618B5D70}" type="presParOf" srcId="{4906683F-680F-4808-8070-23009BCD002E}" destId="{82A60D2B-E1C5-4803-BD4C-F13F18E416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2B5038-898A-48DC-AC18-DCC411A73C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9345ABB-F162-8B4B-BC52-730AE9F57E51}">
      <dgm:prSet custT="1"/>
      <dgm:spPr/>
      <dgm:t>
        <a:bodyPr/>
        <a:lstStyle/>
        <a:p>
          <a:pPr>
            <a:buClr>
              <a:srgbClr val="000000"/>
            </a:buClr>
            <a:buFont typeface="+mj-lt"/>
            <a:buAutoNum type="alphaUcParenR"/>
          </a:pPr>
          <a:r>
            <a:rPr lang="en-US" sz="2400">
              <a:latin typeface="Goudy Old Style" panose="02020502050305020303" pitchFamily="18" charset="77"/>
            </a:rPr>
            <a:t>Overview of relevant DEI terms</a:t>
          </a:r>
        </a:p>
      </dgm:t>
    </dgm:pt>
    <dgm:pt modelId="{B5FD334C-0538-F34F-8313-9CBB041B5B1E}" type="parTrans" cxnId="{F72B3CCC-525F-9247-BE31-090476302B4E}">
      <dgm:prSet/>
      <dgm:spPr/>
      <dgm:t>
        <a:bodyPr/>
        <a:lstStyle/>
        <a:p>
          <a:endParaRPr lang="en-US"/>
        </a:p>
      </dgm:t>
    </dgm:pt>
    <dgm:pt modelId="{77C3CA1E-7A84-6E49-AA5A-4C369820668E}" type="sibTrans" cxnId="{F72B3CCC-525F-9247-BE31-090476302B4E}">
      <dgm:prSet/>
      <dgm:spPr/>
      <dgm:t>
        <a:bodyPr/>
        <a:lstStyle/>
        <a:p>
          <a:endParaRPr lang="en-US"/>
        </a:p>
      </dgm:t>
    </dgm:pt>
    <dgm:pt modelId="{FA5785C7-69C2-724D-AEB7-24B4180A45A3}">
      <dgm:prSet custT="1"/>
      <dgm:spPr/>
      <dgm:t>
        <a:bodyPr/>
        <a:lstStyle/>
        <a:p>
          <a:pPr>
            <a:buClr>
              <a:srgbClr val="000000"/>
            </a:buClr>
            <a:buFont typeface="+mj-lt"/>
            <a:buAutoNum type="alphaUcParenR"/>
          </a:pPr>
          <a:r>
            <a:rPr lang="en-US" sz="2400">
              <a:latin typeface="Goudy Old Style" panose="02020502050305020303" pitchFamily="18" charset="77"/>
            </a:rPr>
            <a:t>CPUC DEI Efforts, and Environmental &amp; Social Justice Action Plan 2.0</a:t>
          </a:r>
        </a:p>
      </dgm:t>
    </dgm:pt>
    <dgm:pt modelId="{2DA71920-25BB-C74D-A797-BF2277B68615}" type="parTrans" cxnId="{5ADF2267-AA1E-AC43-9717-1BFE96BAB32E}">
      <dgm:prSet/>
      <dgm:spPr/>
      <dgm:t>
        <a:bodyPr/>
        <a:lstStyle/>
        <a:p>
          <a:endParaRPr lang="en-US"/>
        </a:p>
      </dgm:t>
    </dgm:pt>
    <dgm:pt modelId="{C0553B2D-84B8-074C-975E-38FD4DCD1D5F}" type="sibTrans" cxnId="{5ADF2267-AA1E-AC43-9717-1BFE96BAB32E}">
      <dgm:prSet/>
      <dgm:spPr/>
      <dgm:t>
        <a:bodyPr/>
        <a:lstStyle/>
        <a:p>
          <a:endParaRPr lang="en-US"/>
        </a:p>
      </dgm:t>
    </dgm:pt>
    <dgm:pt modelId="{9C14624E-7F1C-F54F-8C4C-5DC6D5E062A0}">
      <dgm:prSet custT="1"/>
      <dgm:spPr/>
      <dgm:t>
        <a:bodyPr/>
        <a:lstStyle/>
        <a:p>
          <a:r>
            <a:rPr lang="en-US" sz="2400">
              <a:latin typeface="Goudy Old Style" panose="02020502050305020303" pitchFamily="18" charset="77"/>
            </a:rPr>
            <a:t>Initial presentation on best practices, challenges, and successes in other jurisdictions and similar organizations (regarding Composition and DEI)</a:t>
          </a:r>
        </a:p>
      </dgm:t>
    </dgm:pt>
    <dgm:pt modelId="{9B6A2727-FB05-2841-8B13-4BD90C9F3F3E}" type="parTrans" cxnId="{8B43834E-FD32-9845-A8EE-B1A20AF201E2}">
      <dgm:prSet/>
      <dgm:spPr/>
      <dgm:t>
        <a:bodyPr/>
        <a:lstStyle/>
        <a:p>
          <a:endParaRPr lang="en-US"/>
        </a:p>
      </dgm:t>
    </dgm:pt>
    <dgm:pt modelId="{82E03C85-1905-7449-9B6B-48E9F4001F02}" type="sibTrans" cxnId="{8B43834E-FD32-9845-A8EE-B1A20AF201E2}">
      <dgm:prSet/>
      <dgm:spPr/>
      <dgm:t>
        <a:bodyPr/>
        <a:lstStyle/>
        <a:p>
          <a:endParaRPr lang="en-US"/>
        </a:p>
      </dgm:t>
    </dgm:pt>
    <dgm:pt modelId="{72F75A64-9D14-B04C-AB16-2E62CA82F973}" type="pres">
      <dgm:prSet presAssocID="{402B5038-898A-48DC-AC18-DCC411A73CE5}" presName="vert0" presStyleCnt="0">
        <dgm:presLayoutVars>
          <dgm:dir/>
          <dgm:animOne val="branch"/>
          <dgm:animLvl val="lvl"/>
        </dgm:presLayoutVars>
      </dgm:prSet>
      <dgm:spPr/>
    </dgm:pt>
    <dgm:pt modelId="{656B9B9C-34D9-5C4E-9B6A-F3BB4D27B8A8}" type="pres">
      <dgm:prSet presAssocID="{89345ABB-F162-8B4B-BC52-730AE9F57E51}" presName="thickLine" presStyleLbl="alignNode1" presStyleIdx="0" presStyleCnt="3"/>
      <dgm:spPr/>
    </dgm:pt>
    <dgm:pt modelId="{87A02B10-BAFD-C445-BE66-4016D5B89FEA}" type="pres">
      <dgm:prSet presAssocID="{89345ABB-F162-8B4B-BC52-730AE9F57E51}" presName="horz1" presStyleCnt="0"/>
      <dgm:spPr/>
    </dgm:pt>
    <dgm:pt modelId="{C23AB0D4-B2EE-5549-B4D8-DEB8D4B42C11}" type="pres">
      <dgm:prSet presAssocID="{89345ABB-F162-8B4B-BC52-730AE9F57E51}" presName="tx1" presStyleLbl="revTx" presStyleIdx="0" presStyleCnt="3"/>
      <dgm:spPr/>
    </dgm:pt>
    <dgm:pt modelId="{69DDCB22-1192-284A-80F5-31D73F31D063}" type="pres">
      <dgm:prSet presAssocID="{89345ABB-F162-8B4B-BC52-730AE9F57E51}" presName="vert1" presStyleCnt="0"/>
      <dgm:spPr/>
    </dgm:pt>
    <dgm:pt modelId="{A1F3E80D-EE6D-4A43-AF11-FB02B755685E}" type="pres">
      <dgm:prSet presAssocID="{FA5785C7-69C2-724D-AEB7-24B4180A45A3}" presName="thickLine" presStyleLbl="alignNode1" presStyleIdx="1" presStyleCnt="3"/>
      <dgm:spPr/>
    </dgm:pt>
    <dgm:pt modelId="{D9331EDC-845D-4B40-A7B9-BC9F8460004B}" type="pres">
      <dgm:prSet presAssocID="{FA5785C7-69C2-724D-AEB7-24B4180A45A3}" presName="horz1" presStyleCnt="0"/>
      <dgm:spPr/>
    </dgm:pt>
    <dgm:pt modelId="{DB50A847-3283-1747-BF70-ADBCFDC9D482}" type="pres">
      <dgm:prSet presAssocID="{FA5785C7-69C2-724D-AEB7-24B4180A45A3}" presName="tx1" presStyleLbl="revTx" presStyleIdx="1" presStyleCnt="3"/>
      <dgm:spPr/>
    </dgm:pt>
    <dgm:pt modelId="{0B17B4C9-1FBA-D343-B4D8-B4D7C89952C1}" type="pres">
      <dgm:prSet presAssocID="{FA5785C7-69C2-724D-AEB7-24B4180A45A3}" presName="vert1" presStyleCnt="0"/>
      <dgm:spPr/>
    </dgm:pt>
    <dgm:pt modelId="{CB75453D-92B2-1141-B039-63DD3CC5A11D}" type="pres">
      <dgm:prSet presAssocID="{9C14624E-7F1C-F54F-8C4C-5DC6D5E062A0}" presName="thickLine" presStyleLbl="alignNode1" presStyleIdx="2" presStyleCnt="3"/>
      <dgm:spPr/>
    </dgm:pt>
    <dgm:pt modelId="{6A4C5676-D6E8-904A-B062-C76B2B56719E}" type="pres">
      <dgm:prSet presAssocID="{9C14624E-7F1C-F54F-8C4C-5DC6D5E062A0}" presName="horz1" presStyleCnt="0"/>
      <dgm:spPr/>
    </dgm:pt>
    <dgm:pt modelId="{242D1F40-EC17-3147-9A7A-9CFF3393EC9F}" type="pres">
      <dgm:prSet presAssocID="{9C14624E-7F1C-F54F-8C4C-5DC6D5E062A0}" presName="tx1" presStyleLbl="revTx" presStyleIdx="2" presStyleCnt="3"/>
      <dgm:spPr/>
    </dgm:pt>
    <dgm:pt modelId="{73E770BF-273D-0F44-AF32-FB1C1E9EFA9F}" type="pres">
      <dgm:prSet presAssocID="{9C14624E-7F1C-F54F-8C4C-5DC6D5E062A0}" presName="vert1" presStyleCnt="0"/>
      <dgm:spPr/>
    </dgm:pt>
  </dgm:ptLst>
  <dgm:cxnLst>
    <dgm:cxn modelId="{BCCBBF4B-5756-AE44-829C-5A51AE08FFB8}" type="presOf" srcId="{FA5785C7-69C2-724D-AEB7-24B4180A45A3}" destId="{DB50A847-3283-1747-BF70-ADBCFDC9D482}" srcOrd="0" destOrd="0" presId="urn:microsoft.com/office/officeart/2008/layout/LinedList"/>
    <dgm:cxn modelId="{8B43834E-FD32-9845-A8EE-B1A20AF201E2}" srcId="{402B5038-898A-48DC-AC18-DCC411A73CE5}" destId="{9C14624E-7F1C-F54F-8C4C-5DC6D5E062A0}" srcOrd="2" destOrd="0" parTransId="{9B6A2727-FB05-2841-8B13-4BD90C9F3F3E}" sibTransId="{82E03C85-1905-7449-9B6B-48E9F4001F02}"/>
    <dgm:cxn modelId="{5ADF2267-AA1E-AC43-9717-1BFE96BAB32E}" srcId="{402B5038-898A-48DC-AC18-DCC411A73CE5}" destId="{FA5785C7-69C2-724D-AEB7-24B4180A45A3}" srcOrd="1" destOrd="0" parTransId="{2DA71920-25BB-C74D-A797-BF2277B68615}" sibTransId="{C0553B2D-84B8-074C-975E-38FD4DCD1D5F}"/>
    <dgm:cxn modelId="{C0732B6F-772A-0045-BB72-6FF3222D53F1}" type="presOf" srcId="{9C14624E-7F1C-F54F-8C4C-5DC6D5E062A0}" destId="{242D1F40-EC17-3147-9A7A-9CFF3393EC9F}" srcOrd="0" destOrd="0" presId="urn:microsoft.com/office/officeart/2008/layout/LinedList"/>
    <dgm:cxn modelId="{765F2483-6CB2-D247-9A8B-02004F101303}" type="presOf" srcId="{89345ABB-F162-8B4B-BC52-730AE9F57E51}" destId="{C23AB0D4-B2EE-5549-B4D8-DEB8D4B42C11}" srcOrd="0" destOrd="0" presId="urn:microsoft.com/office/officeart/2008/layout/LinedList"/>
    <dgm:cxn modelId="{F72B3CCC-525F-9247-BE31-090476302B4E}" srcId="{402B5038-898A-48DC-AC18-DCC411A73CE5}" destId="{89345ABB-F162-8B4B-BC52-730AE9F57E51}" srcOrd="0" destOrd="0" parTransId="{B5FD334C-0538-F34F-8313-9CBB041B5B1E}" sibTransId="{77C3CA1E-7A84-6E49-AA5A-4C369820668E}"/>
    <dgm:cxn modelId="{60EE09F9-42B5-504E-B4BC-EC59C303D451}" type="presOf" srcId="{402B5038-898A-48DC-AC18-DCC411A73CE5}" destId="{72F75A64-9D14-B04C-AB16-2E62CA82F973}" srcOrd="0" destOrd="0" presId="urn:microsoft.com/office/officeart/2008/layout/LinedList"/>
    <dgm:cxn modelId="{BF9BD3E5-D95D-6C4D-89B6-3DE331513465}" type="presParOf" srcId="{72F75A64-9D14-B04C-AB16-2E62CA82F973}" destId="{656B9B9C-34D9-5C4E-9B6A-F3BB4D27B8A8}" srcOrd="0" destOrd="0" presId="urn:microsoft.com/office/officeart/2008/layout/LinedList"/>
    <dgm:cxn modelId="{452BBEC8-0CC1-CE47-9A8C-156EF2052725}" type="presParOf" srcId="{72F75A64-9D14-B04C-AB16-2E62CA82F973}" destId="{87A02B10-BAFD-C445-BE66-4016D5B89FEA}" srcOrd="1" destOrd="0" presId="urn:microsoft.com/office/officeart/2008/layout/LinedList"/>
    <dgm:cxn modelId="{F5BA702C-6705-0E47-AF22-AA632A8AA228}" type="presParOf" srcId="{87A02B10-BAFD-C445-BE66-4016D5B89FEA}" destId="{C23AB0D4-B2EE-5549-B4D8-DEB8D4B42C11}" srcOrd="0" destOrd="0" presId="urn:microsoft.com/office/officeart/2008/layout/LinedList"/>
    <dgm:cxn modelId="{9D231705-0EA9-3842-9DBA-E257532424D7}" type="presParOf" srcId="{87A02B10-BAFD-C445-BE66-4016D5B89FEA}" destId="{69DDCB22-1192-284A-80F5-31D73F31D063}" srcOrd="1" destOrd="0" presId="urn:microsoft.com/office/officeart/2008/layout/LinedList"/>
    <dgm:cxn modelId="{C221CCC3-49EB-104E-BE71-64967462632F}" type="presParOf" srcId="{72F75A64-9D14-B04C-AB16-2E62CA82F973}" destId="{A1F3E80D-EE6D-4A43-AF11-FB02B755685E}" srcOrd="2" destOrd="0" presId="urn:microsoft.com/office/officeart/2008/layout/LinedList"/>
    <dgm:cxn modelId="{85B280C5-E9FE-E247-B5CE-1C54C8E7F950}" type="presParOf" srcId="{72F75A64-9D14-B04C-AB16-2E62CA82F973}" destId="{D9331EDC-845D-4B40-A7B9-BC9F8460004B}" srcOrd="3" destOrd="0" presId="urn:microsoft.com/office/officeart/2008/layout/LinedList"/>
    <dgm:cxn modelId="{1EA2509B-8CA2-8347-899D-15B8EA15243B}" type="presParOf" srcId="{D9331EDC-845D-4B40-A7B9-BC9F8460004B}" destId="{DB50A847-3283-1747-BF70-ADBCFDC9D482}" srcOrd="0" destOrd="0" presId="urn:microsoft.com/office/officeart/2008/layout/LinedList"/>
    <dgm:cxn modelId="{D93F2B6F-544D-7447-9C80-756737E26F6E}" type="presParOf" srcId="{D9331EDC-845D-4B40-A7B9-BC9F8460004B}" destId="{0B17B4C9-1FBA-D343-B4D8-B4D7C89952C1}" srcOrd="1" destOrd="0" presId="urn:microsoft.com/office/officeart/2008/layout/LinedList"/>
    <dgm:cxn modelId="{50CD452D-152B-884B-94D6-B4E7C6BA3FC5}" type="presParOf" srcId="{72F75A64-9D14-B04C-AB16-2E62CA82F973}" destId="{CB75453D-92B2-1141-B039-63DD3CC5A11D}" srcOrd="4" destOrd="0" presId="urn:microsoft.com/office/officeart/2008/layout/LinedList"/>
    <dgm:cxn modelId="{8E359FB4-5A08-7F48-AFE0-9142A0EC6CCF}" type="presParOf" srcId="{72F75A64-9D14-B04C-AB16-2E62CA82F973}" destId="{6A4C5676-D6E8-904A-B062-C76B2B56719E}" srcOrd="5" destOrd="0" presId="urn:microsoft.com/office/officeart/2008/layout/LinedList"/>
    <dgm:cxn modelId="{738296DD-74B9-454C-BDC7-98A3873B1564}" type="presParOf" srcId="{6A4C5676-D6E8-904A-B062-C76B2B56719E}" destId="{242D1F40-EC17-3147-9A7A-9CFF3393EC9F}" srcOrd="0" destOrd="0" presId="urn:microsoft.com/office/officeart/2008/layout/LinedList"/>
    <dgm:cxn modelId="{160079D7-1E7F-1541-AA31-426CF7DE53BA}" type="presParOf" srcId="{6A4C5676-D6E8-904A-B062-C76B2B56719E}" destId="{73E770BF-273D-0F44-AF32-FB1C1E9EFA9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953262-E172-4A53-B3D9-169C1F489065}" type="doc">
      <dgm:prSet loTypeId="urn:microsoft.com/office/officeart/2008/layout/RadialCluster" loCatId="relationship" qsTypeId="urn:microsoft.com/office/officeart/2005/8/quickstyle/simple3" qsCatId="simple" csTypeId="urn:microsoft.com/office/officeart/2005/8/colors/colorful1" csCatId="colorful" phldr="1"/>
      <dgm:spPr/>
      <dgm:t>
        <a:bodyPr/>
        <a:lstStyle/>
        <a:p>
          <a:endParaRPr lang="en-US"/>
        </a:p>
      </dgm:t>
    </dgm:pt>
    <dgm:pt modelId="{22C0E6E1-CDFE-4732-8581-BE6A9FBE61D4}">
      <dgm:prSet phldrT="[Text]"/>
      <dgm:spPr/>
      <dgm:t>
        <a:bodyPr/>
        <a:lstStyle/>
        <a:p>
          <a:r>
            <a:rPr lang="en-US" b="1" cap="small" baseline="0" dirty="0"/>
            <a:t>Cultivating Diversity</a:t>
          </a:r>
        </a:p>
      </dgm:t>
    </dgm:pt>
    <dgm:pt modelId="{46387C70-4CCE-47FF-AABA-8B0B3DE12141}" type="parTrans" cxnId="{640D0AA9-DF5E-4EFF-8928-CA5463A37539}">
      <dgm:prSet/>
      <dgm:spPr/>
      <dgm:t>
        <a:bodyPr/>
        <a:lstStyle/>
        <a:p>
          <a:endParaRPr lang="en-US"/>
        </a:p>
      </dgm:t>
    </dgm:pt>
    <dgm:pt modelId="{5ACC48A9-B46B-430D-987F-EAC965D4AB99}" type="sibTrans" cxnId="{640D0AA9-DF5E-4EFF-8928-CA5463A37539}">
      <dgm:prSet/>
      <dgm:spPr/>
      <dgm:t>
        <a:bodyPr/>
        <a:lstStyle/>
        <a:p>
          <a:endParaRPr lang="en-US"/>
        </a:p>
      </dgm:t>
    </dgm:pt>
    <dgm:pt modelId="{5CC0BB88-4321-4EA3-873E-AF79E7FE0AD6}">
      <dgm:prSet phldrT="[Text]" custT="1"/>
      <dgm:spPr/>
      <dgm:t>
        <a:bodyPr/>
        <a:lstStyle/>
        <a:p>
          <a:r>
            <a:rPr lang="en-US" sz="1600" b="1" dirty="0"/>
            <a:t>Structure</a:t>
          </a:r>
          <a:r>
            <a:rPr lang="en-US" sz="1700" dirty="0"/>
            <a:t> </a:t>
          </a:r>
          <a:r>
            <a:rPr lang="en-US" sz="1400" dirty="0"/>
            <a:t>adopting a structure that supports learning from one another</a:t>
          </a:r>
        </a:p>
      </dgm:t>
    </dgm:pt>
    <dgm:pt modelId="{307EA41E-63BA-4C1D-A6B0-B8C4217C9580}" type="parTrans" cxnId="{CAEF7C68-9FF0-4661-8FEE-F43678A38C5B}">
      <dgm:prSet/>
      <dgm:spPr/>
      <dgm:t>
        <a:bodyPr/>
        <a:lstStyle/>
        <a:p>
          <a:endParaRPr lang="en-US"/>
        </a:p>
      </dgm:t>
    </dgm:pt>
    <dgm:pt modelId="{0C9D2AF7-CBF3-454A-8027-C5FEF97903D7}" type="sibTrans" cxnId="{CAEF7C68-9FF0-4661-8FEE-F43678A38C5B}">
      <dgm:prSet/>
      <dgm:spPr/>
      <dgm:t>
        <a:bodyPr/>
        <a:lstStyle/>
        <a:p>
          <a:endParaRPr lang="en-US"/>
        </a:p>
      </dgm:t>
    </dgm:pt>
    <dgm:pt modelId="{FAAD9DEC-C9BA-440F-9693-C630058823A2}">
      <dgm:prSet phldrT="[Text]" custT="1"/>
      <dgm:spPr/>
      <dgm:t>
        <a:bodyPr/>
        <a:lstStyle/>
        <a:p>
          <a:r>
            <a:rPr lang="en-US" sz="1600" b="1" dirty="0"/>
            <a:t>Climate</a:t>
          </a:r>
          <a:r>
            <a:rPr lang="en-US" sz="1700" dirty="0"/>
            <a:t> </a:t>
          </a:r>
          <a:r>
            <a:rPr lang="en-US" sz="1400" dirty="0"/>
            <a:t>cultivating a climate that facilitates learning from one another</a:t>
          </a:r>
        </a:p>
      </dgm:t>
    </dgm:pt>
    <dgm:pt modelId="{8CCD2868-22D3-420C-B8F7-2C851141BA0B}" type="parTrans" cxnId="{77894A12-09C0-4AB2-AE15-5BC7B631CF75}">
      <dgm:prSet/>
      <dgm:spPr/>
      <dgm:t>
        <a:bodyPr/>
        <a:lstStyle/>
        <a:p>
          <a:endParaRPr lang="en-US"/>
        </a:p>
      </dgm:t>
    </dgm:pt>
    <dgm:pt modelId="{88CFDAC8-B62D-48DB-882E-571F67934D53}" type="sibTrans" cxnId="{77894A12-09C0-4AB2-AE15-5BC7B631CF75}">
      <dgm:prSet/>
      <dgm:spPr/>
      <dgm:t>
        <a:bodyPr/>
        <a:lstStyle/>
        <a:p>
          <a:endParaRPr lang="en-US"/>
        </a:p>
      </dgm:t>
    </dgm:pt>
    <dgm:pt modelId="{CE66AAB4-BAA6-4DD4-982B-0E3A3E29F6E6}">
      <dgm:prSet phldrT="[Text]"/>
      <dgm:spPr/>
      <dgm:t>
        <a:bodyPr/>
        <a:lstStyle/>
        <a:p>
          <a:r>
            <a:rPr lang="en-US" b="1" dirty="0"/>
            <a:t>Navigating Complexity </a:t>
          </a:r>
          <a:r>
            <a:rPr lang="en-US" dirty="0"/>
            <a:t>developing a capacity to address complex DEI topics</a:t>
          </a:r>
        </a:p>
      </dgm:t>
    </dgm:pt>
    <dgm:pt modelId="{A191EB06-D0E7-470E-A068-E384F5C44711}" type="parTrans" cxnId="{DF8CE3B5-C46C-4450-A875-115F9B40BDA6}">
      <dgm:prSet/>
      <dgm:spPr/>
      <dgm:t>
        <a:bodyPr/>
        <a:lstStyle/>
        <a:p>
          <a:endParaRPr lang="en-US"/>
        </a:p>
      </dgm:t>
    </dgm:pt>
    <dgm:pt modelId="{1042E0C6-C756-469E-B25F-B49275AAAF33}" type="sibTrans" cxnId="{DF8CE3B5-C46C-4450-A875-115F9B40BDA6}">
      <dgm:prSet/>
      <dgm:spPr/>
      <dgm:t>
        <a:bodyPr/>
        <a:lstStyle/>
        <a:p>
          <a:endParaRPr lang="en-US"/>
        </a:p>
      </dgm:t>
    </dgm:pt>
    <dgm:pt modelId="{A077BE47-6C3E-4DC6-A9B3-F016D969D550}">
      <dgm:prSet phldrT="[Text]" custT="1"/>
      <dgm:spPr/>
      <dgm:t>
        <a:bodyPr/>
        <a:lstStyle/>
        <a:p>
          <a:r>
            <a:rPr lang="en-US" sz="1600" b="1" u="none" dirty="0"/>
            <a:t>Social Learning </a:t>
          </a:r>
          <a:r>
            <a:rPr lang="en-US" sz="1400" dirty="0"/>
            <a:t>approaching learning as a social, mostly informal process</a:t>
          </a:r>
        </a:p>
      </dgm:t>
    </dgm:pt>
    <dgm:pt modelId="{98C79DA8-1AE3-431B-A280-0452F723F740}" type="parTrans" cxnId="{20DC6028-3DBB-4277-AB8F-4F016CFC1B44}">
      <dgm:prSet/>
      <dgm:spPr/>
      <dgm:t>
        <a:bodyPr/>
        <a:lstStyle/>
        <a:p>
          <a:endParaRPr lang="en-US"/>
        </a:p>
      </dgm:t>
    </dgm:pt>
    <dgm:pt modelId="{57C0F476-4274-481E-967C-D457BCBDE5E0}" type="sibTrans" cxnId="{20DC6028-3DBB-4277-AB8F-4F016CFC1B44}">
      <dgm:prSet/>
      <dgm:spPr/>
      <dgm:t>
        <a:bodyPr/>
        <a:lstStyle/>
        <a:p>
          <a:endParaRPr lang="en-US"/>
        </a:p>
      </dgm:t>
    </dgm:pt>
    <dgm:pt modelId="{88B7DAE0-B57E-45A1-9115-8E83571805D6}" type="pres">
      <dgm:prSet presAssocID="{DE953262-E172-4A53-B3D9-169C1F489065}" presName="Name0" presStyleCnt="0">
        <dgm:presLayoutVars>
          <dgm:chMax val="1"/>
          <dgm:chPref val="1"/>
          <dgm:dir/>
          <dgm:animOne val="branch"/>
          <dgm:animLvl val="lvl"/>
        </dgm:presLayoutVars>
      </dgm:prSet>
      <dgm:spPr/>
    </dgm:pt>
    <dgm:pt modelId="{CAD3B282-3FE3-4FA6-840A-C5274D7D7E89}" type="pres">
      <dgm:prSet presAssocID="{22C0E6E1-CDFE-4732-8581-BE6A9FBE61D4}" presName="singleCycle" presStyleCnt="0"/>
      <dgm:spPr/>
    </dgm:pt>
    <dgm:pt modelId="{C01F2F27-9452-4DC0-BCF0-39FB01CA8B7D}" type="pres">
      <dgm:prSet presAssocID="{22C0E6E1-CDFE-4732-8581-BE6A9FBE61D4}" presName="singleCenter" presStyleLbl="node1" presStyleIdx="0" presStyleCnt="5" custScaleX="172779" custScaleY="140783">
        <dgm:presLayoutVars>
          <dgm:chMax val="7"/>
          <dgm:chPref val="7"/>
        </dgm:presLayoutVars>
      </dgm:prSet>
      <dgm:spPr/>
    </dgm:pt>
    <dgm:pt modelId="{D1D64F0E-6692-48BE-8C08-F630112A9862}" type="pres">
      <dgm:prSet presAssocID="{307EA41E-63BA-4C1D-A6B0-B8C4217C9580}" presName="Name56" presStyleLbl="parChTrans1D2" presStyleIdx="0" presStyleCnt="4"/>
      <dgm:spPr/>
    </dgm:pt>
    <dgm:pt modelId="{BAABA76F-7EC5-4C17-8D31-377D3B5AACAB}" type="pres">
      <dgm:prSet presAssocID="{5CC0BB88-4321-4EA3-873E-AF79E7FE0AD6}" presName="text0" presStyleLbl="node1" presStyleIdx="1" presStyleCnt="5" custScaleX="170250" custScaleY="170250" custRadScaleRad="178074" custRadScaleInc="-145663">
        <dgm:presLayoutVars>
          <dgm:bulletEnabled val="1"/>
        </dgm:presLayoutVars>
      </dgm:prSet>
      <dgm:spPr/>
    </dgm:pt>
    <dgm:pt modelId="{91EBBC23-1D1F-4446-AEF9-70D4EFC437F1}" type="pres">
      <dgm:prSet presAssocID="{8CCD2868-22D3-420C-B8F7-2C851141BA0B}" presName="Name56" presStyleLbl="parChTrans1D2" presStyleIdx="1" presStyleCnt="4"/>
      <dgm:spPr/>
    </dgm:pt>
    <dgm:pt modelId="{C1A118A6-1302-4BC3-81E7-2DB6D83E4DCD}" type="pres">
      <dgm:prSet presAssocID="{FAAD9DEC-C9BA-440F-9693-C630058823A2}" presName="text0" presStyleLbl="node1" presStyleIdx="2" presStyleCnt="5" custScaleX="170250" custScaleY="170250" custRadScaleRad="179163" custRadScaleInc="-53986">
        <dgm:presLayoutVars>
          <dgm:bulletEnabled val="1"/>
        </dgm:presLayoutVars>
      </dgm:prSet>
      <dgm:spPr/>
    </dgm:pt>
    <dgm:pt modelId="{5682FCD5-E6AF-4825-970F-766D6DD5B938}" type="pres">
      <dgm:prSet presAssocID="{A191EB06-D0E7-470E-A068-E384F5C44711}" presName="Name56" presStyleLbl="parChTrans1D2" presStyleIdx="2" presStyleCnt="4"/>
      <dgm:spPr/>
    </dgm:pt>
    <dgm:pt modelId="{52340C34-A28A-4BC0-A08A-88507FB8E86C}" type="pres">
      <dgm:prSet presAssocID="{CE66AAB4-BAA6-4DD4-982B-0E3A3E29F6E6}" presName="text0" presStyleLbl="node1" presStyleIdx="3" presStyleCnt="5" custScaleX="170250" custScaleY="170250" custRadScaleRad="178216" custRadScaleInc="146179">
        <dgm:presLayoutVars>
          <dgm:bulletEnabled val="1"/>
        </dgm:presLayoutVars>
      </dgm:prSet>
      <dgm:spPr/>
    </dgm:pt>
    <dgm:pt modelId="{DF695F65-3FF6-4BAF-B1CA-47B103B44547}" type="pres">
      <dgm:prSet presAssocID="{98C79DA8-1AE3-431B-A280-0452F723F740}" presName="Name56" presStyleLbl="parChTrans1D2" presStyleIdx="3" presStyleCnt="4"/>
      <dgm:spPr/>
    </dgm:pt>
    <dgm:pt modelId="{A9861E8F-AA23-4B4F-8454-8E293D23F68C}" type="pres">
      <dgm:prSet presAssocID="{A077BE47-6C3E-4DC6-A9B3-F016D969D550}" presName="text0" presStyleLbl="node1" presStyleIdx="4" presStyleCnt="5" custScaleX="170250" custScaleY="170250" custRadScaleRad="178006" custRadScaleInc="-345036">
        <dgm:presLayoutVars>
          <dgm:bulletEnabled val="1"/>
        </dgm:presLayoutVars>
      </dgm:prSet>
      <dgm:spPr/>
    </dgm:pt>
  </dgm:ptLst>
  <dgm:cxnLst>
    <dgm:cxn modelId="{EA7B3C0E-8BA6-41D1-89E1-DBD33C0F3042}" type="presOf" srcId="{5CC0BB88-4321-4EA3-873E-AF79E7FE0AD6}" destId="{BAABA76F-7EC5-4C17-8D31-377D3B5AACAB}" srcOrd="0" destOrd="0" presId="urn:microsoft.com/office/officeart/2008/layout/RadialCluster"/>
    <dgm:cxn modelId="{77894A12-09C0-4AB2-AE15-5BC7B631CF75}" srcId="{22C0E6E1-CDFE-4732-8581-BE6A9FBE61D4}" destId="{FAAD9DEC-C9BA-440F-9693-C630058823A2}" srcOrd="1" destOrd="0" parTransId="{8CCD2868-22D3-420C-B8F7-2C851141BA0B}" sibTransId="{88CFDAC8-B62D-48DB-882E-571F67934D53}"/>
    <dgm:cxn modelId="{E6071C18-FA99-456F-A415-A0036B447C76}" type="presOf" srcId="{FAAD9DEC-C9BA-440F-9693-C630058823A2}" destId="{C1A118A6-1302-4BC3-81E7-2DB6D83E4DCD}" srcOrd="0" destOrd="0" presId="urn:microsoft.com/office/officeart/2008/layout/RadialCluster"/>
    <dgm:cxn modelId="{9BCF4322-87D8-43A4-9A18-452D5251D528}" type="presOf" srcId="{22C0E6E1-CDFE-4732-8581-BE6A9FBE61D4}" destId="{C01F2F27-9452-4DC0-BCF0-39FB01CA8B7D}" srcOrd="0" destOrd="0" presId="urn:microsoft.com/office/officeart/2008/layout/RadialCluster"/>
    <dgm:cxn modelId="{B375A523-2962-46B2-AE99-CE8FD5D31D47}" type="presOf" srcId="{307EA41E-63BA-4C1D-A6B0-B8C4217C9580}" destId="{D1D64F0E-6692-48BE-8C08-F630112A9862}" srcOrd="0" destOrd="0" presId="urn:microsoft.com/office/officeart/2008/layout/RadialCluster"/>
    <dgm:cxn modelId="{20DC6028-3DBB-4277-AB8F-4F016CFC1B44}" srcId="{22C0E6E1-CDFE-4732-8581-BE6A9FBE61D4}" destId="{A077BE47-6C3E-4DC6-A9B3-F016D969D550}" srcOrd="3" destOrd="0" parTransId="{98C79DA8-1AE3-431B-A280-0452F723F740}" sibTransId="{57C0F476-4274-481E-967C-D457BCBDE5E0}"/>
    <dgm:cxn modelId="{CAEF7C68-9FF0-4661-8FEE-F43678A38C5B}" srcId="{22C0E6E1-CDFE-4732-8581-BE6A9FBE61D4}" destId="{5CC0BB88-4321-4EA3-873E-AF79E7FE0AD6}" srcOrd="0" destOrd="0" parTransId="{307EA41E-63BA-4C1D-A6B0-B8C4217C9580}" sibTransId="{0C9D2AF7-CBF3-454A-8027-C5FEF97903D7}"/>
    <dgm:cxn modelId="{3DC73273-84B4-4042-BDF2-C9DEC1514700}" type="presOf" srcId="{DE953262-E172-4A53-B3D9-169C1F489065}" destId="{88B7DAE0-B57E-45A1-9115-8E83571805D6}" srcOrd="0" destOrd="0" presId="urn:microsoft.com/office/officeart/2008/layout/RadialCluster"/>
    <dgm:cxn modelId="{B5035287-BBD4-4A00-99DB-41396998960C}" type="presOf" srcId="{8CCD2868-22D3-420C-B8F7-2C851141BA0B}" destId="{91EBBC23-1D1F-4446-AEF9-70D4EFC437F1}" srcOrd="0" destOrd="0" presId="urn:microsoft.com/office/officeart/2008/layout/RadialCluster"/>
    <dgm:cxn modelId="{640D0AA9-DF5E-4EFF-8928-CA5463A37539}" srcId="{DE953262-E172-4A53-B3D9-169C1F489065}" destId="{22C0E6E1-CDFE-4732-8581-BE6A9FBE61D4}" srcOrd="0" destOrd="0" parTransId="{46387C70-4CCE-47FF-AABA-8B0B3DE12141}" sibTransId="{5ACC48A9-B46B-430D-987F-EAC965D4AB99}"/>
    <dgm:cxn modelId="{DF8CE3B5-C46C-4450-A875-115F9B40BDA6}" srcId="{22C0E6E1-CDFE-4732-8581-BE6A9FBE61D4}" destId="{CE66AAB4-BAA6-4DD4-982B-0E3A3E29F6E6}" srcOrd="2" destOrd="0" parTransId="{A191EB06-D0E7-470E-A068-E384F5C44711}" sibTransId="{1042E0C6-C756-469E-B25F-B49275AAAF33}"/>
    <dgm:cxn modelId="{51C01DBB-D0A1-4539-A555-D31CF97F8F36}" type="presOf" srcId="{A077BE47-6C3E-4DC6-A9B3-F016D969D550}" destId="{A9861E8F-AA23-4B4F-8454-8E293D23F68C}" srcOrd="0" destOrd="0" presId="urn:microsoft.com/office/officeart/2008/layout/RadialCluster"/>
    <dgm:cxn modelId="{AA1D09C5-1DEE-4296-A979-39FD281A015F}" type="presOf" srcId="{CE66AAB4-BAA6-4DD4-982B-0E3A3E29F6E6}" destId="{52340C34-A28A-4BC0-A08A-88507FB8E86C}" srcOrd="0" destOrd="0" presId="urn:microsoft.com/office/officeart/2008/layout/RadialCluster"/>
    <dgm:cxn modelId="{3F0DF7DD-A353-4A53-B2F9-48CB91085E22}" type="presOf" srcId="{A191EB06-D0E7-470E-A068-E384F5C44711}" destId="{5682FCD5-E6AF-4825-970F-766D6DD5B938}" srcOrd="0" destOrd="0" presId="urn:microsoft.com/office/officeart/2008/layout/RadialCluster"/>
    <dgm:cxn modelId="{3F547FF1-9C0B-46E8-8D2B-798CBF70860C}" type="presOf" srcId="{98C79DA8-1AE3-431B-A280-0452F723F740}" destId="{DF695F65-3FF6-4BAF-B1CA-47B103B44547}" srcOrd="0" destOrd="0" presId="urn:microsoft.com/office/officeart/2008/layout/RadialCluster"/>
    <dgm:cxn modelId="{886C2DC9-2786-4B3F-BED6-806F89A0AB19}" type="presParOf" srcId="{88B7DAE0-B57E-45A1-9115-8E83571805D6}" destId="{CAD3B282-3FE3-4FA6-840A-C5274D7D7E89}" srcOrd="0" destOrd="0" presId="urn:microsoft.com/office/officeart/2008/layout/RadialCluster"/>
    <dgm:cxn modelId="{DFD75701-EE14-4D50-BAB1-65CF773D5FF1}" type="presParOf" srcId="{CAD3B282-3FE3-4FA6-840A-C5274D7D7E89}" destId="{C01F2F27-9452-4DC0-BCF0-39FB01CA8B7D}" srcOrd="0" destOrd="0" presId="urn:microsoft.com/office/officeart/2008/layout/RadialCluster"/>
    <dgm:cxn modelId="{890FD045-BCA1-4FE7-940A-1CFB6E8D53BB}" type="presParOf" srcId="{CAD3B282-3FE3-4FA6-840A-C5274D7D7E89}" destId="{D1D64F0E-6692-48BE-8C08-F630112A9862}" srcOrd="1" destOrd="0" presId="urn:microsoft.com/office/officeart/2008/layout/RadialCluster"/>
    <dgm:cxn modelId="{DEEA5BFA-8F21-4133-957B-F55A2B169E87}" type="presParOf" srcId="{CAD3B282-3FE3-4FA6-840A-C5274D7D7E89}" destId="{BAABA76F-7EC5-4C17-8D31-377D3B5AACAB}" srcOrd="2" destOrd="0" presId="urn:microsoft.com/office/officeart/2008/layout/RadialCluster"/>
    <dgm:cxn modelId="{C49BE10D-DD55-4E8A-BE4B-374BB2E5978C}" type="presParOf" srcId="{CAD3B282-3FE3-4FA6-840A-C5274D7D7E89}" destId="{91EBBC23-1D1F-4446-AEF9-70D4EFC437F1}" srcOrd="3" destOrd="0" presId="urn:microsoft.com/office/officeart/2008/layout/RadialCluster"/>
    <dgm:cxn modelId="{B6CE7866-E74C-43C1-8048-BE8984B91637}" type="presParOf" srcId="{CAD3B282-3FE3-4FA6-840A-C5274D7D7E89}" destId="{C1A118A6-1302-4BC3-81E7-2DB6D83E4DCD}" srcOrd="4" destOrd="0" presId="urn:microsoft.com/office/officeart/2008/layout/RadialCluster"/>
    <dgm:cxn modelId="{AA9093C4-DA95-4985-B46B-9459B8D1D60E}" type="presParOf" srcId="{CAD3B282-3FE3-4FA6-840A-C5274D7D7E89}" destId="{5682FCD5-E6AF-4825-970F-766D6DD5B938}" srcOrd="5" destOrd="0" presId="urn:microsoft.com/office/officeart/2008/layout/RadialCluster"/>
    <dgm:cxn modelId="{F614AC60-11AB-4401-A108-D8F46E62D6AF}" type="presParOf" srcId="{CAD3B282-3FE3-4FA6-840A-C5274D7D7E89}" destId="{52340C34-A28A-4BC0-A08A-88507FB8E86C}" srcOrd="6" destOrd="0" presId="urn:microsoft.com/office/officeart/2008/layout/RadialCluster"/>
    <dgm:cxn modelId="{7791A29D-D7C2-441A-B48D-9E26631B866B}" type="presParOf" srcId="{CAD3B282-3FE3-4FA6-840A-C5274D7D7E89}" destId="{DF695F65-3FF6-4BAF-B1CA-47B103B44547}" srcOrd="7" destOrd="0" presId="urn:microsoft.com/office/officeart/2008/layout/RadialCluster"/>
    <dgm:cxn modelId="{B027F3CF-EDEC-4F90-B378-79E5E5237D56}" type="presParOf" srcId="{CAD3B282-3FE3-4FA6-840A-C5274D7D7E89}" destId="{A9861E8F-AA23-4B4F-8454-8E293D23F68C}"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2B5038-898A-48DC-AC18-DCC411A73C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54C66EE-DA72-CA41-ABB9-16D7B59A0FCD}">
      <dgm:prSet custT="1"/>
      <dgm:spPr/>
      <dgm:t>
        <a:bodyPr/>
        <a:lstStyle/>
        <a:p>
          <a:pPr>
            <a:buClr>
              <a:srgbClr val="000000"/>
            </a:buClr>
            <a:buFont typeface="+mj-lt"/>
            <a:buAutoNum type="alphaUcParenR"/>
          </a:pPr>
          <a:r>
            <a:rPr lang="en-US" sz="2400">
              <a:latin typeface="Goudy Old Style" panose="02020502050305020303" pitchFamily="18" charset="77"/>
            </a:rPr>
            <a:t>Discuss what we mean by diversity</a:t>
          </a:r>
        </a:p>
      </dgm:t>
    </dgm:pt>
    <dgm:pt modelId="{44E19785-2381-8B40-9CD1-DE0C530E0DDD}" type="parTrans" cxnId="{738CB4CC-39DC-DE49-B8D8-1386CE429CCA}">
      <dgm:prSet/>
      <dgm:spPr/>
      <dgm:t>
        <a:bodyPr/>
        <a:lstStyle/>
        <a:p>
          <a:endParaRPr lang="en-US"/>
        </a:p>
      </dgm:t>
    </dgm:pt>
    <dgm:pt modelId="{8B3B8729-140A-3447-A51B-42E381D21326}" type="sibTrans" cxnId="{738CB4CC-39DC-DE49-B8D8-1386CE429CCA}">
      <dgm:prSet/>
      <dgm:spPr/>
      <dgm:t>
        <a:bodyPr/>
        <a:lstStyle/>
        <a:p>
          <a:endParaRPr lang="en-US"/>
        </a:p>
      </dgm:t>
    </dgm:pt>
    <dgm:pt modelId="{BFD240DB-AAEA-7F41-877A-18AA9E9577A2}">
      <dgm:prSet custT="1"/>
      <dgm:spPr/>
      <dgm:t>
        <a:bodyPr/>
        <a:lstStyle/>
        <a:p>
          <a:pPr>
            <a:buClr>
              <a:srgbClr val="000000"/>
            </a:buClr>
            <a:buFont typeface="+mj-lt"/>
            <a:buAutoNum type="alphaUcParenR"/>
          </a:pPr>
          <a:r>
            <a:rPr lang="en-US" sz="2400" dirty="0">
              <a:latin typeface="Goudy Old Style" panose="02020502050305020303" pitchFamily="18" charset="77"/>
            </a:rPr>
            <a:t>Discuss the types of equity and inclusion efforts this WG would like to recommend to the CAEECC*</a:t>
          </a:r>
        </a:p>
      </dgm:t>
    </dgm:pt>
    <dgm:pt modelId="{1DB9420B-AA7B-9645-B08D-DF37037E205A}" type="parTrans" cxnId="{1BF2E5E9-640D-8B45-A1D6-E34DAB5336B4}">
      <dgm:prSet/>
      <dgm:spPr/>
      <dgm:t>
        <a:bodyPr/>
        <a:lstStyle/>
        <a:p>
          <a:endParaRPr lang="en-US"/>
        </a:p>
      </dgm:t>
    </dgm:pt>
    <dgm:pt modelId="{C84ADBD6-8D22-134F-997C-87F8F409DBA1}" type="sibTrans" cxnId="{1BF2E5E9-640D-8B45-A1D6-E34DAB5336B4}">
      <dgm:prSet/>
      <dgm:spPr/>
      <dgm:t>
        <a:bodyPr/>
        <a:lstStyle/>
        <a:p>
          <a:endParaRPr lang="en-US"/>
        </a:p>
      </dgm:t>
    </dgm:pt>
    <dgm:pt modelId="{958F519B-1D68-8A45-8BBC-2518AC12B993}">
      <dgm:prSet custT="1"/>
      <dgm:spPr/>
      <dgm:t>
        <a:bodyPr/>
        <a:lstStyle/>
        <a:p>
          <a:pPr>
            <a:buClr>
              <a:srgbClr val="000000"/>
            </a:buClr>
            <a:buFont typeface="+mj-lt"/>
            <a:buAutoNum type="alphaUcParenR"/>
          </a:pPr>
          <a:r>
            <a:rPr lang="en-US" sz="2400">
              <a:latin typeface="Goudy Old Style" panose="02020502050305020303" pitchFamily="18" charset="77"/>
            </a:rPr>
            <a:t>Discuss any missing voices from this WG</a:t>
          </a:r>
        </a:p>
      </dgm:t>
    </dgm:pt>
    <dgm:pt modelId="{BA541F66-DFE1-F94F-93A3-28B2EA592977}" type="parTrans" cxnId="{8CB4A4C2-F31A-8747-9466-4B5F2BC12339}">
      <dgm:prSet/>
      <dgm:spPr/>
      <dgm:t>
        <a:bodyPr/>
        <a:lstStyle/>
        <a:p>
          <a:endParaRPr lang="en-US"/>
        </a:p>
      </dgm:t>
    </dgm:pt>
    <dgm:pt modelId="{5E9C583C-D081-E540-8117-0253AE2A3FC3}" type="sibTrans" cxnId="{8CB4A4C2-F31A-8747-9466-4B5F2BC12339}">
      <dgm:prSet/>
      <dgm:spPr/>
      <dgm:t>
        <a:bodyPr/>
        <a:lstStyle/>
        <a:p>
          <a:endParaRPr lang="en-US"/>
        </a:p>
      </dgm:t>
    </dgm:pt>
    <dgm:pt modelId="{D63AF05C-AD90-8241-9F0E-C3485BDF24F0}">
      <dgm:prSet custT="1"/>
      <dgm:spPr/>
      <dgm:t>
        <a:bodyPr/>
        <a:lstStyle/>
        <a:p>
          <a:r>
            <a:rPr lang="en-US" sz="2400" dirty="0">
              <a:latin typeface="Goudy Old Style" panose="02020502050305020303" pitchFamily="18" charset="77"/>
            </a:rPr>
            <a:t>Review &amp; revise proposed roadmap for developing DEI recommendations </a:t>
          </a:r>
        </a:p>
      </dgm:t>
    </dgm:pt>
    <dgm:pt modelId="{CF5563A3-DC95-8247-86C8-DFFFCB424078}" type="parTrans" cxnId="{0570F4E4-8BB9-634C-8625-8DA4CB8155F1}">
      <dgm:prSet/>
      <dgm:spPr/>
      <dgm:t>
        <a:bodyPr/>
        <a:lstStyle/>
        <a:p>
          <a:endParaRPr lang="en-US"/>
        </a:p>
      </dgm:t>
    </dgm:pt>
    <dgm:pt modelId="{01275382-DEC1-7348-9CC6-0ADA24AD0756}" type="sibTrans" cxnId="{0570F4E4-8BB9-634C-8625-8DA4CB8155F1}">
      <dgm:prSet/>
      <dgm:spPr/>
      <dgm:t>
        <a:bodyPr/>
        <a:lstStyle/>
        <a:p>
          <a:endParaRPr lang="en-US"/>
        </a:p>
      </dgm:t>
    </dgm:pt>
    <dgm:pt modelId="{72F75A64-9D14-B04C-AB16-2E62CA82F973}" type="pres">
      <dgm:prSet presAssocID="{402B5038-898A-48DC-AC18-DCC411A73CE5}" presName="vert0" presStyleCnt="0">
        <dgm:presLayoutVars>
          <dgm:dir/>
          <dgm:animOne val="branch"/>
          <dgm:animLvl val="lvl"/>
        </dgm:presLayoutVars>
      </dgm:prSet>
      <dgm:spPr/>
    </dgm:pt>
    <dgm:pt modelId="{91DB8BCC-BDC4-9341-8FF5-B6DC6FD522A6}" type="pres">
      <dgm:prSet presAssocID="{454C66EE-DA72-CA41-ABB9-16D7B59A0FCD}" presName="thickLine" presStyleLbl="alignNode1" presStyleIdx="0" presStyleCnt="4"/>
      <dgm:spPr/>
    </dgm:pt>
    <dgm:pt modelId="{11EF7A30-FA29-944F-9463-62EA2048EA18}" type="pres">
      <dgm:prSet presAssocID="{454C66EE-DA72-CA41-ABB9-16D7B59A0FCD}" presName="horz1" presStyleCnt="0"/>
      <dgm:spPr/>
    </dgm:pt>
    <dgm:pt modelId="{607DD102-E49F-614C-BCE4-08846FF9FEC3}" type="pres">
      <dgm:prSet presAssocID="{454C66EE-DA72-CA41-ABB9-16D7B59A0FCD}" presName="tx1" presStyleLbl="revTx" presStyleIdx="0" presStyleCnt="4"/>
      <dgm:spPr/>
    </dgm:pt>
    <dgm:pt modelId="{BEF4FF3F-A6F1-C046-8333-190C62D0FF67}" type="pres">
      <dgm:prSet presAssocID="{454C66EE-DA72-CA41-ABB9-16D7B59A0FCD}" presName="vert1" presStyleCnt="0"/>
      <dgm:spPr/>
    </dgm:pt>
    <dgm:pt modelId="{DEEAE2AF-89BB-B846-91DF-0294C1C53F3C}" type="pres">
      <dgm:prSet presAssocID="{BFD240DB-AAEA-7F41-877A-18AA9E9577A2}" presName="thickLine" presStyleLbl="alignNode1" presStyleIdx="1" presStyleCnt="4"/>
      <dgm:spPr/>
    </dgm:pt>
    <dgm:pt modelId="{5BFD7B3D-CB28-1140-A005-26F2C934121E}" type="pres">
      <dgm:prSet presAssocID="{BFD240DB-AAEA-7F41-877A-18AA9E9577A2}" presName="horz1" presStyleCnt="0"/>
      <dgm:spPr/>
    </dgm:pt>
    <dgm:pt modelId="{D5CA03BE-920B-8747-87FC-635D7966C4FD}" type="pres">
      <dgm:prSet presAssocID="{BFD240DB-AAEA-7F41-877A-18AA9E9577A2}" presName="tx1" presStyleLbl="revTx" presStyleIdx="1" presStyleCnt="4"/>
      <dgm:spPr/>
    </dgm:pt>
    <dgm:pt modelId="{B7D69182-CB78-684E-A1F5-C4144A14E799}" type="pres">
      <dgm:prSet presAssocID="{BFD240DB-AAEA-7F41-877A-18AA9E9577A2}" presName="vert1" presStyleCnt="0"/>
      <dgm:spPr/>
    </dgm:pt>
    <dgm:pt modelId="{D9EE65C7-B720-584F-AB34-7BE1C4720451}" type="pres">
      <dgm:prSet presAssocID="{958F519B-1D68-8A45-8BBC-2518AC12B993}" presName="thickLine" presStyleLbl="alignNode1" presStyleIdx="2" presStyleCnt="4"/>
      <dgm:spPr/>
    </dgm:pt>
    <dgm:pt modelId="{648F446B-A221-EE46-BE5D-FE47E5168E49}" type="pres">
      <dgm:prSet presAssocID="{958F519B-1D68-8A45-8BBC-2518AC12B993}" presName="horz1" presStyleCnt="0"/>
      <dgm:spPr/>
    </dgm:pt>
    <dgm:pt modelId="{161092ED-844D-D041-86CD-9D3A5DED3DE6}" type="pres">
      <dgm:prSet presAssocID="{958F519B-1D68-8A45-8BBC-2518AC12B993}" presName="tx1" presStyleLbl="revTx" presStyleIdx="2" presStyleCnt="4"/>
      <dgm:spPr/>
    </dgm:pt>
    <dgm:pt modelId="{164E06C5-6B2D-D246-A06B-B8FC98B84864}" type="pres">
      <dgm:prSet presAssocID="{958F519B-1D68-8A45-8BBC-2518AC12B993}" presName="vert1" presStyleCnt="0"/>
      <dgm:spPr/>
    </dgm:pt>
    <dgm:pt modelId="{983A0261-3EE3-C14C-AD0D-8182540A6BAA}" type="pres">
      <dgm:prSet presAssocID="{D63AF05C-AD90-8241-9F0E-C3485BDF24F0}" presName="thickLine" presStyleLbl="alignNode1" presStyleIdx="3" presStyleCnt="4"/>
      <dgm:spPr/>
    </dgm:pt>
    <dgm:pt modelId="{7BD22304-94BC-4F47-9C39-F9B7029E68C5}" type="pres">
      <dgm:prSet presAssocID="{D63AF05C-AD90-8241-9F0E-C3485BDF24F0}" presName="horz1" presStyleCnt="0"/>
      <dgm:spPr/>
    </dgm:pt>
    <dgm:pt modelId="{B65D8D30-E4C8-B240-845E-8CFACD3BD093}" type="pres">
      <dgm:prSet presAssocID="{D63AF05C-AD90-8241-9F0E-C3485BDF24F0}" presName="tx1" presStyleLbl="revTx" presStyleIdx="3" presStyleCnt="4"/>
      <dgm:spPr/>
    </dgm:pt>
    <dgm:pt modelId="{A9F0F901-A5B1-B249-BDA4-E574BB3831A5}" type="pres">
      <dgm:prSet presAssocID="{D63AF05C-AD90-8241-9F0E-C3485BDF24F0}" presName="vert1" presStyleCnt="0"/>
      <dgm:spPr/>
    </dgm:pt>
  </dgm:ptLst>
  <dgm:cxnLst>
    <dgm:cxn modelId="{6492EE1F-E30C-D845-952C-541FC6A6D0D5}" type="presOf" srcId="{958F519B-1D68-8A45-8BBC-2518AC12B993}" destId="{161092ED-844D-D041-86CD-9D3A5DED3DE6}" srcOrd="0" destOrd="0" presId="urn:microsoft.com/office/officeart/2008/layout/LinedList"/>
    <dgm:cxn modelId="{5E2A0425-DBD9-BE40-8772-5FD3CA30C54B}" type="presOf" srcId="{D63AF05C-AD90-8241-9F0E-C3485BDF24F0}" destId="{B65D8D30-E4C8-B240-845E-8CFACD3BD093}" srcOrd="0" destOrd="0" presId="urn:microsoft.com/office/officeart/2008/layout/LinedList"/>
    <dgm:cxn modelId="{8318DB78-5EC8-7C45-BECB-CCA52529F56D}" type="presOf" srcId="{BFD240DB-AAEA-7F41-877A-18AA9E9577A2}" destId="{D5CA03BE-920B-8747-87FC-635D7966C4FD}" srcOrd="0" destOrd="0" presId="urn:microsoft.com/office/officeart/2008/layout/LinedList"/>
    <dgm:cxn modelId="{B319AFBF-69C4-7144-A9A6-B78019D116B8}" type="presOf" srcId="{454C66EE-DA72-CA41-ABB9-16D7B59A0FCD}" destId="{607DD102-E49F-614C-BCE4-08846FF9FEC3}" srcOrd="0" destOrd="0" presId="urn:microsoft.com/office/officeart/2008/layout/LinedList"/>
    <dgm:cxn modelId="{8CB4A4C2-F31A-8747-9466-4B5F2BC12339}" srcId="{402B5038-898A-48DC-AC18-DCC411A73CE5}" destId="{958F519B-1D68-8A45-8BBC-2518AC12B993}" srcOrd="2" destOrd="0" parTransId="{BA541F66-DFE1-F94F-93A3-28B2EA592977}" sibTransId="{5E9C583C-D081-E540-8117-0253AE2A3FC3}"/>
    <dgm:cxn modelId="{738CB4CC-39DC-DE49-B8D8-1386CE429CCA}" srcId="{402B5038-898A-48DC-AC18-DCC411A73CE5}" destId="{454C66EE-DA72-CA41-ABB9-16D7B59A0FCD}" srcOrd="0" destOrd="0" parTransId="{44E19785-2381-8B40-9CD1-DE0C530E0DDD}" sibTransId="{8B3B8729-140A-3447-A51B-42E381D21326}"/>
    <dgm:cxn modelId="{0570F4E4-8BB9-634C-8625-8DA4CB8155F1}" srcId="{402B5038-898A-48DC-AC18-DCC411A73CE5}" destId="{D63AF05C-AD90-8241-9F0E-C3485BDF24F0}" srcOrd="3" destOrd="0" parTransId="{CF5563A3-DC95-8247-86C8-DFFFCB424078}" sibTransId="{01275382-DEC1-7348-9CC6-0ADA24AD0756}"/>
    <dgm:cxn modelId="{1BF2E5E9-640D-8B45-A1D6-E34DAB5336B4}" srcId="{402B5038-898A-48DC-AC18-DCC411A73CE5}" destId="{BFD240DB-AAEA-7F41-877A-18AA9E9577A2}" srcOrd="1" destOrd="0" parTransId="{1DB9420B-AA7B-9645-B08D-DF37037E205A}" sibTransId="{C84ADBD6-8D22-134F-997C-87F8F409DBA1}"/>
    <dgm:cxn modelId="{60EE09F9-42B5-504E-B4BC-EC59C303D451}" type="presOf" srcId="{402B5038-898A-48DC-AC18-DCC411A73CE5}" destId="{72F75A64-9D14-B04C-AB16-2E62CA82F973}" srcOrd="0" destOrd="0" presId="urn:microsoft.com/office/officeart/2008/layout/LinedList"/>
    <dgm:cxn modelId="{564132D0-68A0-4343-A414-CEA2A9A31C21}" type="presParOf" srcId="{72F75A64-9D14-B04C-AB16-2E62CA82F973}" destId="{91DB8BCC-BDC4-9341-8FF5-B6DC6FD522A6}" srcOrd="0" destOrd="0" presId="urn:microsoft.com/office/officeart/2008/layout/LinedList"/>
    <dgm:cxn modelId="{0461BB4C-72BC-474C-A5BC-2ECDA137948D}" type="presParOf" srcId="{72F75A64-9D14-B04C-AB16-2E62CA82F973}" destId="{11EF7A30-FA29-944F-9463-62EA2048EA18}" srcOrd="1" destOrd="0" presId="urn:microsoft.com/office/officeart/2008/layout/LinedList"/>
    <dgm:cxn modelId="{4BAF9BA9-B9CC-A647-82FD-D4B0D7AED1CE}" type="presParOf" srcId="{11EF7A30-FA29-944F-9463-62EA2048EA18}" destId="{607DD102-E49F-614C-BCE4-08846FF9FEC3}" srcOrd="0" destOrd="0" presId="urn:microsoft.com/office/officeart/2008/layout/LinedList"/>
    <dgm:cxn modelId="{A356A363-2EBF-B344-B195-F7501F8A2177}" type="presParOf" srcId="{11EF7A30-FA29-944F-9463-62EA2048EA18}" destId="{BEF4FF3F-A6F1-C046-8333-190C62D0FF67}" srcOrd="1" destOrd="0" presId="urn:microsoft.com/office/officeart/2008/layout/LinedList"/>
    <dgm:cxn modelId="{70ACFFF6-2DE2-2E48-A369-7C73985B8137}" type="presParOf" srcId="{72F75A64-9D14-B04C-AB16-2E62CA82F973}" destId="{DEEAE2AF-89BB-B846-91DF-0294C1C53F3C}" srcOrd="2" destOrd="0" presId="urn:microsoft.com/office/officeart/2008/layout/LinedList"/>
    <dgm:cxn modelId="{BAB8F256-C872-4844-A862-BCAB01A69305}" type="presParOf" srcId="{72F75A64-9D14-B04C-AB16-2E62CA82F973}" destId="{5BFD7B3D-CB28-1140-A005-26F2C934121E}" srcOrd="3" destOrd="0" presId="urn:microsoft.com/office/officeart/2008/layout/LinedList"/>
    <dgm:cxn modelId="{263624AE-B8A9-0E44-BA9E-8B4E90F6B227}" type="presParOf" srcId="{5BFD7B3D-CB28-1140-A005-26F2C934121E}" destId="{D5CA03BE-920B-8747-87FC-635D7966C4FD}" srcOrd="0" destOrd="0" presId="urn:microsoft.com/office/officeart/2008/layout/LinedList"/>
    <dgm:cxn modelId="{A09C4BAE-BB2F-0148-9032-AF82AA44CC79}" type="presParOf" srcId="{5BFD7B3D-CB28-1140-A005-26F2C934121E}" destId="{B7D69182-CB78-684E-A1F5-C4144A14E799}" srcOrd="1" destOrd="0" presId="urn:microsoft.com/office/officeart/2008/layout/LinedList"/>
    <dgm:cxn modelId="{FAC006F0-2969-414B-8FF8-C6609E57BCBC}" type="presParOf" srcId="{72F75A64-9D14-B04C-AB16-2E62CA82F973}" destId="{D9EE65C7-B720-584F-AB34-7BE1C4720451}" srcOrd="4" destOrd="0" presId="urn:microsoft.com/office/officeart/2008/layout/LinedList"/>
    <dgm:cxn modelId="{3E8C4FB3-5B5A-5C46-9D22-8F64D33482FF}" type="presParOf" srcId="{72F75A64-9D14-B04C-AB16-2E62CA82F973}" destId="{648F446B-A221-EE46-BE5D-FE47E5168E49}" srcOrd="5" destOrd="0" presId="urn:microsoft.com/office/officeart/2008/layout/LinedList"/>
    <dgm:cxn modelId="{625D97D9-39E9-254A-B57B-ECB90FA0C812}" type="presParOf" srcId="{648F446B-A221-EE46-BE5D-FE47E5168E49}" destId="{161092ED-844D-D041-86CD-9D3A5DED3DE6}" srcOrd="0" destOrd="0" presId="urn:microsoft.com/office/officeart/2008/layout/LinedList"/>
    <dgm:cxn modelId="{D0B01FC2-F05E-5547-85B2-5F1A9477E630}" type="presParOf" srcId="{648F446B-A221-EE46-BE5D-FE47E5168E49}" destId="{164E06C5-6B2D-D246-A06B-B8FC98B84864}" srcOrd="1" destOrd="0" presId="urn:microsoft.com/office/officeart/2008/layout/LinedList"/>
    <dgm:cxn modelId="{826D2C66-40CF-E34F-ADA4-42A8B9EAB984}" type="presParOf" srcId="{72F75A64-9D14-B04C-AB16-2E62CA82F973}" destId="{983A0261-3EE3-C14C-AD0D-8182540A6BAA}" srcOrd="6" destOrd="0" presId="urn:microsoft.com/office/officeart/2008/layout/LinedList"/>
    <dgm:cxn modelId="{ABB05DC0-39E1-CF43-B8DD-C671571A7711}" type="presParOf" srcId="{72F75A64-9D14-B04C-AB16-2E62CA82F973}" destId="{7BD22304-94BC-4F47-9C39-F9B7029E68C5}" srcOrd="7" destOrd="0" presId="urn:microsoft.com/office/officeart/2008/layout/LinedList"/>
    <dgm:cxn modelId="{6712D173-25AB-CF47-92B5-324535088356}" type="presParOf" srcId="{7BD22304-94BC-4F47-9C39-F9B7029E68C5}" destId="{B65D8D30-E4C8-B240-845E-8CFACD3BD093}" srcOrd="0" destOrd="0" presId="urn:microsoft.com/office/officeart/2008/layout/LinedList"/>
    <dgm:cxn modelId="{DE3D3881-0764-0A4B-967F-3EB29B35E9D6}" type="presParOf" srcId="{7BD22304-94BC-4F47-9C39-F9B7029E68C5}" destId="{A9F0F901-A5B1-B249-BDA4-E574BB3831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FB1FAF-9CCC-4321-94F4-4943AD1F083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D900615-0A32-8E4A-BBE2-3774485C5649}">
      <dgm:prSet custT="1"/>
      <dgm:spPr/>
      <dgm:t>
        <a:bodyPr/>
        <a:lstStyle/>
        <a:p>
          <a:pPr>
            <a:buFont typeface="+mj-lt"/>
            <a:buAutoNum type="alphaUcParenR"/>
          </a:pPr>
          <a:r>
            <a:rPr lang="en-US" sz="2400" dirty="0">
              <a:latin typeface="Goudy Old Style" panose="02020502050305020303" pitchFamily="18" charset="77"/>
            </a:rPr>
            <a:t>Discuss and agree on the vision/goal of evaluating CAEECC membership *</a:t>
          </a:r>
        </a:p>
      </dgm:t>
    </dgm:pt>
    <dgm:pt modelId="{44F510D7-A764-D740-B7E7-F0A3F10429B2}" type="parTrans" cxnId="{7B5F61BE-63BD-9948-89E9-5FD53CABEA4F}">
      <dgm:prSet/>
      <dgm:spPr/>
      <dgm:t>
        <a:bodyPr/>
        <a:lstStyle/>
        <a:p>
          <a:endParaRPr lang="en-US"/>
        </a:p>
      </dgm:t>
    </dgm:pt>
    <dgm:pt modelId="{06F6FCCE-5706-EC4C-B890-E3939117C7EA}" type="sibTrans" cxnId="{7B5F61BE-63BD-9948-89E9-5FD53CABEA4F}">
      <dgm:prSet/>
      <dgm:spPr/>
      <dgm:t>
        <a:bodyPr/>
        <a:lstStyle/>
        <a:p>
          <a:endParaRPr lang="en-US"/>
        </a:p>
      </dgm:t>
    </dgm:pt>
    <dgm:pt modelId="{3D6C0D2B-850E-7B4F-9AA4-1464DBD52C56}">
      <dgm:prSet custT="1"/>
      <dgm:spPr/>
      <dgm:t>
        <a:bodyPr/>
        <a:lstStyle/>
        <a:p>
          <a:pPr>
            <a:buFont typeface="+mj-lt"/>
            <a:buAutoNum type="alphaUcParenR"/>
          </a:pPr>
          <a:r>
            <a:rPr lang="en-US" sz="2400" dirty="0">
              <a:latin typeface="Goudy Old Style" panose="02020502050305020303" pitchFamily="18" charset="77"/>
            </a:rPr>
            <a:t>Discuss how to assess/evaluate composition</a:t>
          </a:r>
        </a:p>
      </dgm:t>
    </dgm:pt>
    <dgm:pt modelId="{4F408A42-8EC8-364F-BF69-D17A263E8808}" type="parTrans" cxnId="{E8EA9AE5-46FF-1345-B579-5D3FB6DF872F}">
      <dgm:prSet/>
      <dgm:spPr/>
      <dgm:t>
        <a:bodyPr/>
        <a:lstStyle/>
        <a:p>
          <a:endParaRPr lang="en-US"/>
        </a:p>
      </dgm:t>
    </dgm:pt>
    <dgm:pt modelId="{F7FB56E8-421F-094C-AF0F-9790C5D41AEA}" type="sibTrans" cxnId="{E8EA9AE5-46FF-1345-B579-5D3FB6DF872F}">
      <dgm:prSet/>
      <dgm:spPr/>
      <dgm:t>
        <a:bodyPr/>
        <a:lstStyle/>
        <a:p>
          <a:endParaRPr lang="en-US"/>
        </a:p>
      </dgm:t>
    </dgm:pt>
    <dgm:pt modelId="{D4B0630A-B1D5-5E4B-9A8F-591FF62E8F71}">
      <dgm:prSet custT="1"/>
      <dgm:spPr/>
      <dgm:t>
        <a:bodyPr/>
        <a:lstStyle/>
        <a:p>
          <a:r>
            <a:rPr lang="en-US" sz="2400">
              <a:latin typeface="Goudy Old Style" panose="02020502050305020303" pitchFamily="18" charset="77"/>
            </a:rPr>
            <a:t>Review &amp; revise proposed roadmap for developing membership composition recommendations</a:t>
          </a:r>
        </a:p>
      </dgm:t>
    </dgm:pt>
    <dgm:pt modelId="{3D0AD874-4112-304E-8E9B-4181D301B6C7}" type="parTrans" cxnId="{0CA49A71-A6A3-374B-9ED2-E2EC360FF3BF}">
      <dgm:prSet/>
      <dgm:spPr/>
      <dgm:t>
        <a:bodyPr/>
        <a:lstStyle/>
        <a:p>
          <a:endParaRPr lang="en-US"/>
        </a:p>
      </dgm:t>
    </dgm:pt>
    <dgm:pt modelId="{B0D3403A-E0DD-C14A-9AB5-38A069AA73F5}" type="sibTrans" cxnId="{0CA49A71-A6A3-374B-9ED2-E2EC360FF3BF}">
      <dgm:prSet/>
      <dgm:spPr/>
      <dgm:t>
        <a:bodyPr/>
        <a:lstStyle/>
        <a:p>
          <a:endParaRPr lang="en-US"/>
        </a:p>
      </dgm:t>
    </dgm:pt>
    <dgm:pt modelId="{E9D81845-1232-8E4B-8B67-E5689EDF0724}" type="pres">
      <dgm:prSet presAssocID="{A8FB1FAF-9CCC-4321-94F4-4943AD1F083A}" presName="vert0" presStyleCnt="0">
        <dgm:presLayoutVars>
          <dgm:dir/>
          <dgm:animOne val="branch"/>
          <dgm:animLvl val="lvl"/>
        </dgm:presLayoutVars>
      </dgm:prSet>
      <dgm:spPr/>
    </dgm:pt>
    <dgm:pt modelId="{7E047545-226A-6C4C-BB86-7636133E3912}" type="pres">
      <dgm:prSet presAssocID="{5D900615-0A32-8E4A-BBE2-3774485C5649}" presName="thickLine" presStyleLbl="alignNode1" presStyleIdx="0" presStyleCnt="3"/>
      <dgm:spPr/>
    </dgm:pt>
    <dgm:pt modelId="{137E5055-897E-E640-8ED7-4E46D513C286}" type="pres">
      <dgm:prSet presAssocID="{5D900615-0A32-8E4A-BBE2-3774485C5649}" presName="horz1" presStyleCnt="0"/>
      <dgm:spPr/>
    </dgm:pt>
    <dgm:pt modelId="{5148D931-413C-D34F-8CEF-86C59DB50424}" type="pres">
      <dgm:prSet presAssocID="{5D900615-0A32-8E4A-BBE2-3774485C5649}" presName="tx1" presStyleLbl="revTx" presStyleIdx="0" presStyleCnt="3"/>
      <dgm:spPr/>
    </dgm:pt>
    <dgm:pt modelId="{D03B447E-5F02-6C46-A511-195CDE682928}" type="pres">
      <dgm:prSet presAssocID="{5D900615-0A32-8E4A-BBE2-3774485C5649}" presName="vert1" presStyleCnt="0"/>
      <dgm:spPr/>
    </dgm:pt>
    <dgm:pt modelId="{075C9C87-CCB5-0348-A74D-8D12A50C4E91}" type="pres">
      <dgm:prSet presAssocID="{3D6C0D2B-850E-7B4F-9AA4-1464DBD52C56}" presName="thickLine" presStyleLbl="alignNode1" presStyleIdx="1" presStyleCnt="3"/>
      <dgm:spPr/>
    </dgm:pt>
    <dgm:pt modelId="{274107B2-9742-8547-A120-6B2FE5E8C7E3}" type="pres">
      <dgm:prSet presAssocID="{3D6C0D2B-850E-7B4F-9AA4-1464DBD52C56}" presName="horz1" presStyleCnt="0"/>
      <dgm:spPr/>
    </dgm:pt>
    <dgm:pt modelId="{93119E75-DBD4-F241-9887-C478D3CAEF52}" type="pres">
      <dgm:prSet presAssocID="{3D6C0D2B-850E-7B4F-9AA4-1464DBD52C56}" presName="tx1" presStyleLbl="revTx" presStyleIdx="1" presStyleCnt="3"/>
      <dgm:spPr/>
    </dgm:pt>
    <dgm:pt modelId="{036FF9C7-FC82-1347-8845-5053554C888E}" type="pres">
      <dgm:prSet presAssocID="{3D6C0D2B-850E-7B4F-9AA4-1464DBD52C56}" presName="vert1" presStyleCnt="0"/>
      <dgm:spPr/>
    </dgm:pt>
    <dgm:pt modelId="{73A62F02-4474-5F48-9E15-6A36B2B1C16F}" type="pres">
      <dgm:prSet presAssocID="{D4B0630A-B1D5-5E4B-9A8F-591FF62E8F71}" presName="thickLine" presStyleLbl="alignNode1" presStyleIdx="2" presStyleCnt="3"/>
      <dgm:spPr/>
    </dgm:pt>
    <dgm:pt modelId="{402EDD54-DB9D-2A43-A9D1-D6AACE706470}" type="pres">
      <dgm:prSet presAssocID="{D4B0630A-B1D5-5E4B-9A8F-591FF62E8F71}" presName="horz1" presStyleCnt="0"/>
      <dgm:spPr/>
    </dgm:pt>
    <dgm:pt modelId="{E9943079-AA9E-3146-A921-F31784DFB3B7}" type="pres">
      <dgm:prSet presAssocID="{D4B0630A-B1D5-5E4B-9A8F-591FF62E8F71}" presName="tx1" presStyleLbl="revTx" presStyleIdx="2" presStyleCnt="3"/>
      <dgm:spPr/>
    </dgm:pt>
    <dgm:pt modelId="{9E3D0BB3-2011-0141-9EF2-C4C2C020A019}" type="pres">
      <dgm:prSet presAssocID="{D4B0630A-B1D5-5E4B-9A8F-591FF62E8F71}" presName="vert1" presStyleCnt="0"/>
      <dgm:spPr/>
    </dgm:pt>
  </dgm:ptLst>
  <dgm:cxnLst>
    <dgm:cxn modelId="{0249FF04-8066-FC4B-AFCA-CFC28CD0C5DF}" type="presOf" srcId="{3D6C0D2B-850E-7B4F-9AA4-1464DBD52C56}" destId="{93119E75-DBD4-F241-9887-C478D3CAEF52}" srcOrd="0" destOrd="0" presId="urn:microsoft.com/office/officeart/2008/layout/LinedList"/>
    <dgm:cxn modelId="{0CA49A71-A6A3-374B-9ED2-E2EC360FF3BF}" srcId="{A8FB1FAF-9CCC-4321-94F4-4943AD1F083A}" destId="{D4B0630A-B1D5-5E4B-9A8F-591FF62E8F71}" srcOrd="2" destOrd="0" parTransId="{3D0AD874-4112-304E-8E9B-4181D301B6C7}" sibTransId="{B0D3403A-E0DD-C14A-9AB5-38A069AA73F5}"/>
    <dgm:cxn modelId="{3FEB4B90-9AC2-514F-91E1-C2F5FE5A8A58}" type="presOf" srcId="{5D900615-0A32-8E4A-BBE2-3774485C5649}" destId="{5148D931-413C-D34F-8CEF-86C59DB50424}" srcOrd="0" destOrd="0" presId="urn:microsoft.com/office/officeart/2008/layout/LinedList"/>
    <dgm:cxn modelId="{8F59989C-3620-4B4F-A188-40BAC41EDF85}" type="presOf" srcId="{A8FB1FAF-9CCC-4321-94F4-4943AD1F083A}" destId="{E9D81845-1232-8E4B-8B67-E5689EDF0724}" srcOrd="0" destOrd="0" presId="urn:microsoft.com/office/officeart/2008/layout/LinedList"/>
    <dgm:cxn modelId="{3CDC0A9E-2F50-ED49-97F5-6D85117B533B}" type="presOf" srcId="{D4B0630A-B1D5-5E4B-9A8F-591FF62E8F71}" destId="{E9943079-AA9E-3146-A921-F31784DFB3B7}" srcOrd="0" destOrd="0" presId="urn:microsoft.com/office/officeart/2008/layout/LinedList"/>
    <dgm:cxn modelId="{7B5F61BE-63BD-9948-89E9-5FD53CABEA4F}" srcId="{A8FB1FAF-9CCC-4321-94F4-4943AD1F083A}" destId="{5D900615-0A32-8E4A-BBE2-3774485C5649}" srcOrd="0" destOrd="0" parTransId="{44F510D7-A764-D740-B7E7-F0A3F10429B2}" sibTransId="{06F6FCCE-5706-EC4C-B890-E3939117C7EA}"/>
    <dgm:cxn modelId="{E8EA9AE5-46FF-1345-B579-5D3FB6DF872F}" srcId="{A8FB1FAF-9CCC-4321-94F4-4943AD1F083A}" destId="{3D6C0D2B-850E-7B4F-9AA4-1464DBD52C56}" srcOrd="1" destOrd="0" parTransId="{4F408A42-8EC8-364F-BF69-D17A263E8808}" sibTransId="{F7FB56E8-421F-094C-AF0F-9790C5D41AEA}"/>
    <dgm:cxn modelId="{FF389254-1648-BB4D-9383-5246C63730B9}" type="presParOf" srcId="{E9D81845-1232-8E4B-8B67-E5689EDF0724}" destId="{7E047545-226A-6C4C-BB86-7636133E3912}" srcOrd="0" destOrd="0" presId="urn:microsoft.com/office/officeart/2008/layout/LinedList"/>
    <dgm:cxn modelId="{0E28CD84-B43B-144A-AA5C-33E677D26048}" type="presParOf" srcId="{E9D81845-1232-8E4B-8B67-E5689EDF0724}" destId="{137E5055-897E-E640-8ED7-4E46D513C286}" srcOrd="1" destOrd="0" presId="urn:microsoft.com/office/officeart/2008/layout/LinedList"/>
    <dgm:cxn modelId="{A334CD1C-41E1-B64C-8B3D-C487DFF7EA47}" type="presParOf" srcId="{137E5055-897E-E640-8ED7-4E46D513C286}" destId="{5148D931-413C-D34F-8CEF-86C59DB50424}" srcOrd="0" destOrd="0" presId="urn:microsoft.com/office/officeart/2008/layout/LinedList"/>
    <dgm:cxn modelId="{DFB07D26-C5D4-1542-85EE-D1C4C4BED59F}" type="presParOf" srcId="{137E5055-897E-E640-8ED7-4E46D513C286}" destId="{D03B447E-5F02-6C46-A511-195CDE682928}" srcOrd="1" destOrd="0" presId="urn:microsoft.com/office/officeart/2008/layout/LinedList"/>
    <dgm:cxn modelId="{884AD088-0F22-794D-91AD-B887F53C1A18}" type="presParOf" srcId="{E9D81845-1232-8E4B-8B67-E5689EDF0724}" destId="{075C9C87-CCB5-0348-A74D-8D12A50C4E91}" srcOrd="2" destOrd="0" presId="urn:microsoft.com/office/officeart/2008/layout/LinedList"/>
    <dgm:cxn modelId="{C617B0EF-49F1-E546-97D2-5919E022ED17}" type="presParOf" srcId="{E9D81845-1232-8E4B-8B67-E5689EDF0724}" destId="{274107B2-9742-8547-A120-6B2FE5E8C7E3}" srcOrd="3" destOrd="0" presId="urn:microsoft.com/office/officeart/2008/layout/LinedList"/>
    <dgm:cxn modelId="{B1E99CA9-2A07-7B4D-8688-FBFFFD8B9898}" type="presParOf" srcId="{274107B2-9742-8547-A120-6B2FE5E8C7E3}" destId="{93119E75-DBD4-F241-9887-C478D3CAEF52}" srcOrd="0" destOrd="0" presId="urn:microsoft.com/office/officeart/2008/layout/LinedList"/>
    <dgm:cxn modelId="{CBF5653E-4E68-D44D-8676-FCCF185AB6CA}" type="presParOf" srcId="{274107B2-9742-8547-A120-6B2FE5E8C7E3}" destId="{036FF9C7-FC82-1347-8845-5053554C888E}" srcOrd="1" destOrd="0" presId="urn:microsoft.com/office/officeart/2008/layout/LinedList"/>
    <dgm:cxn modelId="{7A4281EC-4944-4048-A3D0-81E0C4A5DC91}" type="presParOf" srcId="{E9D81845-1232-8E4B-8B67-E5689EDF0724}" destId="{73A62F02-4474-5F48-9E15-6A36B2B1C16F}" srcOrd="4" destOrd="0" presId="urn:microsoft.com/office/officeart/2008/layout/LinedList"/>
    <dgm:cxn modelId="{F2300EEF-2EDB-B145-BB23-04E000A37ED9}" type="presParOf" srcId="{E9D81845-1232-8E4B-8B67-E5689EDF0724}" destId="{402EDD54-DB9D-2A43-A9D1-D6AACE706470}" srcOrd="5" destOrd="0" presId="urn:microsoft.com/office/officeart/2008/layout/LinedList"/>
    <dgm:cxn modelId="{F26ABF20-943D-5046-AE79-F25BEB5A7A75}" type="presParOf" srcId="{402EDD54-DB9D-2A43-A9D1-D6AACE706470}" destId="{E9943079-AA9E-3146-A921-F31784DFB3B7}" srcOrd="0" destOrd="0" presId="urn:microsoft.com/office/officeart/2008/layout/LinedList"/>
    <dgm:cxn modelId="{EA69543E-1AA3-E44D-8099-FF975A2523D7}" type="presParOf" srcId="{402EDD54-DB9D-2A43-A9D1-D6AACE706470}" destId="{9E3D0BB3-2011-0141-9EF2-C4C2C020A01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889FCA-0AB0-453B-AEE3-6AF0C6B45DBB}"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50926290-DC3B-49D1-AE2D-0D3B48AC38A2}">
      <dgm:prSet phldrT="[Text]"/>
      <dgm:spPr/>
      <dgm:t>
        <a:bodyPr/>
        <a:lstStyle/>
        <a:p>
          <a:r>
            <a:rPr lang="en-US" dirty="0">
              <a:latin typeface="Goudy Old Style" panose="02020502050305020303" pitchFamily="18" charset="77"/>
            </a:rPr>
            <a:t>Advocates    (6)</a:t>
          </a:r>
        </a:p>
      </dgm:t>
    </dgm:pt>
    <dgm:pt modelId="{36B9DBB4-07DF-4811-8772-2E835BF592F1}" type="parTrans" cxnId="{FBEAE218-03DD-43F4-BA13-ED4BB1CA4C6F}">
      <dgm:prSet/>
      <dgm:spPr/>
      <dgm:t>
        <a:bodyPr/>
        <a:lstStyle/>
        <a:p>
          <a:endParaRPr lang="en-US"/>
        </a:p>
      </dgm:t>
    </dgm:pt>
    <dgm:pt modelId="{5A32644C-72DE-444D-8036-A439906B8449}" type="sibTrans" cxnId="{FBEAE218-03DD-43F4-BA13-ED4BB1CA4C6F}">
      <dgm:prSet/>
      <dgm:spPr/>
      <dgm:t>
        <a:bodyPr/>
        <a:lstStyle/>
        <a:p>
          <a:endParaRPr lang="en-US"/>
        </a:p>
      </dgm:t>
    </dgm:pt>
    <dgm:pt modelId="{1BE8C861-7B90-42BF-8B00-03121E20D86D}">
      <dgm:prSet phldrT="[Text]"/>
      <dgm:spPr/>
      <dgm:t>
        <a:bodyPr/>
        <a:lstStyle/>
        <a:p>
          <a:r>
            <a:rPr lang="en-US" dirty="0">
              <a:latin typeface="Goudy Old Style" panose="02020502050305020303" pitchFamily="18" charset="77"/>
            </a:rPr>
            <a:t>Implementers (5)</a:t>
          </a:r>
        </a:p>
      </dgm:t>
    </dgm:pt>
    <dgm:pt modelId="{276083EE-87F6-4E63-896D-BA773BB966C7}" type="parTrans" cxnId="{8D3B97FE-DD82-48E8-8C67-9A375B12D449}">
      <dgm:prSet/>
      <dgm:spPr/>
      <dgm:t>
        <a:bodyPr/>
        <a:lstStyle/>
        <a:p>
          <a:endParaRPr lang="en-US"/>
        </a:p>
      </dgm:t>
    </dgm:pt>
    <dgm:pt modelId="{8B4D5F06-5F22-4BCF-8409-46D307C04A93}" type="sibTrans" cxnId="{8D3B97FE-DD82-48E8-8C67-9A375B12D449}">
      <dgm:prSet/>
      <dgm:spPr/>
      <dgm:t>
        <a:bodyPr/>
        <a:lstStyle/>
        <a:p>
          <a:endParaRPr lang="en-US"/>
        </a:p>
      </dgm:t>
    </dgm:pt>
    <dgm:pt modelId="{202FD5A6-50E3-4E36-B5C2-CCD933D746EC}">
      <dgm:prSet phldrT="[Text]"/>
      <dgm:spPr/>
      <dgm:t>
        <a:bodyPr/>
        <a:lstStyle/>
        <a:p>
          <a:r>
            <a:rPr lang="en-US" dirty="0">
              <a:latin typeface="Goudy Old Style" panose="02020502050305020303" pitchFamily="18" charset="77"/>
            </a:rPr>
            <a:t>Program Administrators               (10)</a:t>
          </a:r>
        </a:p>
      </dgm:t>
    </dgm:pt>
    <dgm:pt modelId="{EB18793A-3012-4EC5-BFFE-2F43A07E3681}" type="parTrans" cxnId="{4E4D1337-D61D-44A8-A6AF-EB9D1968948E}">
      <dgm:prSet/>
      <dgm:spPr/>
      <dgm:t>
        <a:bodyPr/>
        <a:lstStyle/>
        <a:p>
          <a:endParaRPr lang="en-US"/>
        </a:p>
      </dgm:t>
    </dgm:pt>
    <dgm:pt modelId="{D3B19AE5-5234-4D6D-A1FA-2DF7DFBE9915}" type="sibTrans" cxnId="{4E4D1337-D61D-44A8-A6AF-EB9D1968948E}">
      <dgm:prSet/>
      <dgm:spPr/>
      <dgm:t>
        <a:bodyPr/>
        <a:lstStyle/>
        <a:p>
          <a:endParaRPr lang="en-US"/>
        </a:p>
      </dgm:t>
    </dgm:pt>
    <dgm:pt modelId="{17286AB8-24DA-43E2-94D7-B20DD469CEC0}">
      <dgm:prSet phldrT="[Text]"/>
      <dgm:spPr/>
      <dgm:t>
        <a:bodyPr/>
        <a:lstStyle/>
        <a:p>
          <a:r>
            <a:rPr lang="en-US" dirty="0">
              <a:latin typeface="Goudy Old Style" panose="02020502050305020303" pitchFamily="18" charset="77"/>
            </a:rPr>
            <a:t>Government (4)</a:t>
          </a:r>
        </a:p>
      </dgm:t>
    </dgm:pt>
    <dgm:pt modelId="{C95FE58B-2B78-4130-9F90-8D98DA4B3C39}" type="parTrans" cxnId="{DDBAFD92-9598-4F5A-B0EA-FC583A02D265}">
      <dgm:prSet/>
      <dgm:spPr/>
      <dgm:t>
        <a:bodyPr/>
        <a:lstStyle/>
        <a:p>
          <a:endParaRPr lang="en-US"/>
        </a:p>
      </dgm:t>
    </dgm:pt>
    <dgm:pt modelId="{5086A8E7-2D23-468B-8DE1-D6628931CBE5}" type="sibTrans" cxnId="{DDBAFD92-9598-4F5A-B0EA-FC583A02D265}">
      <dgm:prSet/>
      <dgm:spPr/>
      <dgm:t>
        <a:bodyPr/>
        <a:lstStyle/>
        <a:p>
          <a:endParaRPr lang="en-US"/>
        </a:p>
      </dgm:t>
    </dgm:pt>
    <dgm:pt modelId="{5268F7F5-0087-4F99-A1A2-7A0AE091E023}" type="pres">
      <dgm:prSet presAssocID="{16889FCA-0AB0-453B-AEE3-6AF0C6B45DBB}" presName="matrix" presStyleCnt="0">
        <dgm:presLayoutVars>
          <dgm:chMax val="1"/>
          <dgm:dir/>
          <dgm:resizeHandles val="exact"/>
        </dgm:presLayoutVars>
      </dgm:prSet>
      <dgm:spPr/>
    </dgm:pt>
    <dgm:pt modelId="{4A7AF629-C959-4D1E-AC67-FE54E85B2D00}" type="pres">
      <dgm:prSet presAssocID="{16889FCA-0AB0-453B-AEE3-6AF0C6B45DBB}" presName="axisShape" presStyleLbl="bgShp" presStyleIdx="0" presStyleCnt="1" custLinFactNeighborY="-302"/>
      <dgm:spPr/>
    </dgm:pt>
    <dgm:pt modelId="{0A235DEA-4BBF-4AA7-B4FD-D727C0D22C9D}" type="pres">
      <dgm:prSet presAssocID="{16889FCA-0AB0-453B-AEE3-6AF0C6B45DBB}" presName="rect1" presStyleLbl="node1" presStyleIdx="0" presStyleCnt="4" custLinFactNeighborX="2308" custLinFactNeighborY="-4530">
        <dgm:presLayoutVars>
          <dgm:chMax val="0"/>
          <dgm:chPref val="0"/>
          <dgm:bulletEnabled val="1"/>
        </dgm:presLayoutVars>
      </dgm:prSet>
      <dgm:spPr/>
    </dgm:pt>
    <dgm:pt modelId="{874DC51B-92F6-410C-91D6-867CD7B726AC}" type="pres">
      <dgm:prSet presAssocID="{16889FCA-0AB0-453B-AEE3-6AF0C6B45DBB}" presName="rect2" presStyleLbl="node1" presStyleIdx="1" presStyleCnt="4" custLinFactNeighborX="-2308" custLinFactNeighborY="-4530">
        <dgm:presLayoutVars>
          <dgm:chMax val="0"/>
          <dgm:chPref val="0"/>
          <dgm:bulletEnabled val="1"/>
        </dgm:presLayoutVars>
      </dgm:prSet>
      <dgm:spPr/>
    </dgm:pt>
    <dgm:pt modelId="{CF19D031-20CB-4357-ACD0-C6EDBB5D8DD4}" type="pres">
      <dgm:prSet presAssocID="{16889FCA-0AB0-453B-AEE3-6AF0C6B45DBB}" presName="rect3" presStyleLbl="node1" presStyleIdx="2" presStyleCnt="4" custLinFactNeighborX="2308" custLinFactNeighborY="-2265">
        <dgm:presLayoutVars>
          <dgm:chMax val="0"/>
          <dgm:chPref val="0"/>
          <dgm:bulletEnabled val="1"/>
        </dgm:presLayoutVars>
      </dgm:prSet>
      <dgm:spPr/>
    </dgm:pt>
    <dgm:pt modelId="{E61FA967-13A2-4528-8EEA-C5DE8D1BFC06}" type="pres">
      <dgm:prSet presAssocID="{16889FCA-0AB0-453B-AEE3-6AF0C6B45DBB}" presName="rect4" presStyleLbl="node1" presStyleIdx="3" presStyleCnt="4" custLinFactNeighborX="-2308" custLinFactNeighborY="-2265">
        <dgm:presLayoutVars>
          <dgm:chMax val="0"/>
          <dgm:chPref val="0"/>
          <dgm:bulletEnabled val="1"/>
        </dgm:presLayoutVars>
      </dgm:prSet>
      <dgm:spPr/>
    </dgm:pt>
  </dgm:ptLst>
  <dgm:cxnLst>
    <dgm:cxn modelId="{FBEAE218-03DD-43F4-BA13-ED4BB1CA4C6F}" srcId="{16889FCA-0AB0-453B-AEE3-6AF0C6B45DBB}" destId="{50926290-DC3B-49D1-AE2D-0D3B48AC38A2}" srcOrd="0" destOrd="0" parTransId="{36B9DBB4-07DF-4811-8772-2E835BF592F1}" sibTransId="{5A32644C-72DE-444D-8036-A439906B8449}"/>
    <dgm:cxn modelId="{4E4D1337-D61D-44A8-A6AF-EB9D1968948E}" srcId="{16889FCA-0AB0-453B-AEE3-6AF0C6B45DBB}" destId="{202FD5A6-50E3-4E36-B5C2-CCD933D746EC}" srcOrd="2" destOrd="0" parTransId="{EB18793A-3012-4EC5-BFFE-2F43A07E3681}" sibTransId="{D3B19AE5-5234-4D6D-A1FA-2DF7DFBE9915}"/>
    <dgm:cxn modelId="{7965194E-87A5-49D7-9E5B-483467F88023}" type="presOf" srcId="{16889FCA-0AB0-453B-AEE3-6AF0C6B45DBB}" destId="{5268F7F5-0087-4F99-A1A2-7A0AE091E023}" srcOrd="0" destOrd="0" presId="urn:microsoft.com/office/officeart/2005/8/layout/matrix2"/>
    <dgm:cxn modelId="{DDBAFD92-9598-4F5A-B0EA-FC583A02D265}" srcId="{16889FCA-0AB0-453B-AEE3-6AF0C6B45DBB}" destId="{17286AB8-24DA-43E2-94D7-B20DD469CEC0}" srcOrd="3" destOrd="0" parTransId="{C95FE58B-2B78-4130-9F90-8D98DA4B3C39}" sibTransId="{5086A8E7-2D23-468B-8DE1-D6628931CBE5}"/>
    <dgm:cxn modelId="{DF5883B9-0677-4688-A480-D20B3D6646B9}" type="presOf" srcId="{17286AB8-24DA-43E2-94D7-B20DD469CEC0}" destId="{E61FA967-13A2-4528-8EEA-C5DE8D1BFC06}" srcOrd="0" destOrd="0" presId="urn:microsoft.com/office/officeart/2005/8/layout/matrix2"/>
    <dgm:cxn modelId="{0BE0E4C9-A7CC-4007-B8DF-F9BF13650578}" type="presOf" srcId="{202FD5A6-50E3-4E36-B5C2-CCD933D746EC}" destId="{CF19D031-20CB-4357-ACD0-C6EDBB5D8DD4}" srcOrd="0" destOrd="0" presId="urn:microsoft.com/office/officeart/2005/8/layout/matrix2"/>
    <dgm:cxn modelId="{E77000F0-A20E-46E1-8C77-F8CA26B971CF}" type="presOf" srcId="{1BE8C861-7B90-42BF-8B00-03121E20D86D}" destId="{874DC51B-92F6-410C-91D6-867CD7B726AC}" srcOrd="0" destOrd="0" presId="urn:microsoft.com/office/officeart/2005/8/layout/matrix2"/>
    <dgm:cxn modelId="{C410C1FA-E7FD-46AA-B5F5-78A627A19EC1}" type="presOf" srcId="{50926290-DC3B-49D1-AE2D-0D3B48AC38A2}" destId="{0A235DEA-4BBF-4AA7-B4FD-D727C0D22C9D}" srcOrd="0" destOrd="0" presId="urn:microsoft.com/office/officeart/2005/8/layout/matrix2"/>
    <dgm:cxn modelId="{8D3B97FE-DD82-48E8-8C67-9A375B12D449}" srcId="{16889FCA-0AB0-453B-AEE3-6AF0C6B45DBB}" destId="{1BE8C861-7B90-42BF-8B00-03121E20D86D}" srcOrd="1" destOrd="0" parTransId="{276083EE-87F6-4E63-896D-BA773BB966C7}" sibTransId="{8B4D5F06-5F22-4BCF-8409-46D307C04A93}"/>
    <dgm:cxn modelId="{8EB107B7-B4A1-4687-9B42-F07393BDD48E}" type="presParOf" srcId="{5268F7F5-0087-4F99-A1A2-7A0AE091E023}" destId="{4A7AF629-C959-4D1E-AC67-FE54E85B2D00}" srcOrd="0" destOrd="0" presId="urn:microsoft.com/office/officeart/2005/8/layout/matrix2"/>
    <dgm:cxn modelId="{1C0E89AF-217D-4C51-BB37-177B82E027D4}" type="presParOf" srcId="{5268F7F5-0087-4F99-A1A2-7A0AE091E023}" destId="{0A235DEA-4BBF-4AA7-B4FD-D727C0D22C9D}" srcOrd="1" destOrd="0" presId="urn:microsoft.com/office/officeart/2005/8/layout/matrix2"/>
    <dgm:cxn modelId="{8A3E2753-97BA-4368-AE8B-E888E98F1311}" type="presParOf" srcId="{5268F7F5-0087-4F99-A1A2-7A0AE091E023}" destId="{874DC51B-92F6-410C-91D6-867CD7B726AC}" srcOrd="2" destOrd="0" presId="urn:microsoft.com/office/officeart/2005/8/layout/matrix2"/>
    <dgm:cxn modelId="{4C075C06-7B33-4B1A-8AFC-87ABD8117071}" type="presParOf" srcId="{5268F7F5-0087-4F99-A1A2-7A0AE091E023}" destId="{CF19D031-20CB-4357-ACD0-C6EDBB5D8DD4}" srcOrd="3" destOrd="0" presId="urn:microsoft.com/office/officeart/2005/8/layout/matrix2"/>
    <dgm:cxn modelId="{C6AC4DD3-A97E-4CE3-BCAD-4ED5B426852B}" type="presParOf" srcId="{5268F7F5-0087-4F99-A1A2-7A0AE091E023}" destId="{E61FA967-13A2-4528-8EEA-C5DE8D1BFC06}"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E9552-52F7-1C48-B1BA-6256A4B5AF3F}">
      <dsp:nvSpPr>
        <dsp:cNvPr id="0" name=""/>
        <dsp:cNvSpPr/>
      </dsp:nvSpPr>
      <dsp:spPr>
        <a:xfrm>
          <a:off x="0" y="0"/>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862AB-3EEE-FC4C-AA89-2CA9B2688BDE}">
      <dsp:nvSpPr>
        <dsp:cNvPr id="0" name=""/>
        <dsp:cNvSpPr/>
      </dsp:nvSpPr>
      <dsp:spPr>
        <a:xfrm>
          <a:off x="0" y="0"/>
          <a:ext cx="3453197" cy="238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Working Group Member &amp; Facilitation Team Introductions</a:t>
          </a:r>
        </a:p>
      </dsp:txBody>
      <dsp:txXfrm>
        <a:off x="0" y="0"/>
        <a:ext cx="3453197" cy="2382951"/>
      </dsp:txXfrm>
    </dsp:sp>
    <dsp:sp modelId="{134F1A40-53EE-494B-A048-C3ACAAD6D92B}">
      <dsp:nvSpPr>
        <dsp:cNvPr id="0" name=""/>
        <dsp:cNvSpPr/>
      </dsp:nvSpPr>
      <dsp:spPr>
        <a:xfrm>
          <a:off x="0" y="2382951"/>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BB661C-7342-434F-A63D-EDB6AA94742A}">
      <dsp:nvSpPr>
        <dsp:cNvPr id="0" name=""/>
        <dsp:cNvSpPr/>
      </dsp:nvSpPr>
      <dsp:spPr>
        <a:xfrm>
          <a:off x="0" y="2382951"/>
          <a:ext cx="3453197" cy="238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Non-CAEECC WG members Disclosures </a:t>
          </a:r>
        </a:p>
      </dsp:txBody>
      <dsp:txXfrm>
        <a:off x="0" y="2382951"/>
        <a:ext cx="3453197" cy="23829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1FC0E-1737-4941-87EE-66552188715C}">
      <dsp:nvSpPr>
        <dsp:cNvPr id="0" name=""/>
        <dsp:cNvSpPr/>
      </dsp:nvSpPr>
      <dsp:spPr>
        <a:xfrm>
          <a:off x="0" y="2042"/>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474CFD-4310-B847-B649-F3C488577DB5}">
      <dsp:nvSpPr>
        <dsp:cNvPr id="0" name=""/>
        <dsp:cNvSpPr/>
      </dsp:nvSpPr>
      <dsp:spPr>
        <a:xfrm>
          <a:off x="0" y="2042"/>
          <a:ext cx="3932237" cy="1393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latin typeface="Goudy Old Style" panose="02020502050305020303" pitchFamily="18" charset="77"/>
            </a:rPr>
            <a:t>Debrief where ended up and how meeting went</a:t>
          </a:r>
        </a:p>
      </dsp:txBody>
      <dsp:txXfrm>
        <a:off x="0" y="2042"/>
        <a:ext cx="3932237" cy="1393298"/>
      </dsp:txXfrm>
    </dsp:sp>
    <dsp:sp modelId="{E6C15A8B-72EA-BF42-B046-2CB0450268AC}">
      <dsp:nvSpPr>
        <dsp:cNvPr id="0" name=""/>
        <dsp:cNvSpPr/>
      </dsp:nvSpPr>
      <dsp:spPr>
        <a:xfrm>
          <a:off x="0" y="1395340"/>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0B7F00-6BC5-864C-8202-A70BC1A82638}">
      <dsp:nvSpPr>
        <dsp:cNvPr id="0" name=""/>
        <dsp:cNvSpPr/>
      </dsp:nvSpPr>
      <dsp:spPr>
        <a:xfrm>
          <a:off x="0" y="1395340"/>
          <a:ext cx="3932237" cy="1393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a:latin typeface="Goudy Old Style" panose="02020502050305020303" pitchFamily="18" charset="77"/>
            </a:rPr>
            <a:t>Identify clear next steps including homework assignment</a:t>
          </a:r>
        </a:p>
      </dsp:txBody>
      <dsp:txXfrm>
        <a:off x="0" y="1395340"/>
        <a:ext cx="3932237" cy="1393298"/>
      </dsp:txXfrm>
    </dsp:sp>
    <dsp:sp modelId="{9A051064-6D01-7441-8390-76BF64AED311}">
      <dsp:nvSpPr>
        <dsp:cNvPr id="0" name=""/>
        <dsp:cNvSpPr/>
      </dsp:nvSpPr>
      <dsp:spPr>
        <a:xfrm>
          <a:off x="0" y="2788639"/>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D09B10-8DDF-CC4B-861F-6E90DFEE92BA}">
      <dsp:nvSpPr>
        <dsp:cNvPr id="0" name=""/>
        <dsp:cNvSpPr/>
      </dsp:nvSpPr>
      <dsp:spPr>
        <a:xfrm>
          <a:off x="0" y="2788639"/>
          <a:ext cx="3932237" cy="1393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Goudy Old Style" panose="02020502050305020303" pitchFamily="18" charset="77"/>
            </a:rPr>
            <a:t>Discuss sub-WGs, if appropriate</a:t>
          </a:r>
        </a:p>
      </dsp:txBody>
      <dsp:txXfrm>
        <a:off x="0" y="2788639"/>
        <a:ext cx="3932237" cy="1393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B121D-31DC-4941-85CC-3C2332C581CC}">
      <dsp:nvSpPr>
        <dsp:cNvPr id="0" name=""/>
        <dsp:cNvSpPr/>
      </dsp:nvSpPr>
      <dsp:spPr>
        <a:xfrm>
          <a:off x="312737" y="0"/>
          <a:ext cx="5470525" cy="547052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798A66-7984-DE48-AF92-497EA83F8A82}">
      <dsp:nvSpPr>
        <dsp:cNvPr id="0" name=""/>
        <dsp:cNvSpPr/>
      </dsp:nvSpPr>
      <dsp:spPr>
        <a:xfrm>
          <a:off x="832437" y="519699"/>
          <a:ext cx="2133504" cy="21335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Katie Abrams, SESC: Facilitator</a:t>
          </a:r>
        </a:p>
      </dsp:txBody>
      <dsp:txXfrm>
        <a:off x="936586" y="623848"/>
        <a:ext cx="1925206" cy="1925206"/>
      </dsp:txXfrm>
    </dsp:sp>
    <dsp:sp modelId="{4833523B-87E5-2F4D-A562-8D7E5C6120D4}">
      <dsp:nvSpPr>
        <dsp:cNvPr id="0" name=""/>
        <dsp:cNvSpPr/>
      </dsp:nvSpPr>
      <dsp:spPr>
        <a:xfrm>
          <a:off x="3130057" y="519699"/>
          <a:ext cx="2133504" cy="213350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Lara Ettenson, NRDC: CAEECC Co-Chair </a:t>
          </a:r>
        </a:p>
      </dsp:txBody>
      <dsp:txXfrm>
        <a:off x="3234206" y="623848"/>
        <a:ext cx="1925206" cy="1925206"/>
      </dsp:txXfrm>
    </dsp:sp>
    <dsp:sp modelId="{7B605A9E-EF90-FE41-AAC9-583A459CA421}">
      <dsp:nvSpPr>
        <dsp:cNvPr id="0" name=""/>
        <dsp:cNvSpPr/>
      </dsp:nvSpPr>
      <dsp:spPr>
        <a:xfrm>
          <a:off x="832437" y="2817320"/>
          <a:ext cx="2133504" cy="213350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Susan Rivo, Raab Associates: Operations Wizard</a:t>
          </a:r>
        </a:p>
      </dsp:txBody>
      <dsp:txXfrm>
        <a:off x="936586" y="2921469"/>
        <a:ext cx="1925206" cy="1925206"/>
      </dsp:txXfrm>
    </dsp:sp>
    <dsp:sp modelId="{5D3F9B41-A208-2642-867E-A27E78F21B20}">
      <dsp:nvSpPr>
        <dsp:cNvPr id="0" name=""/>
        <dsp:cNvSpPr/>
      </dsp:nvSpPr>
      <dsp:spPr>
        <a:xfrm>
          <a:off x="3130057" y="2817320"/>
          <a:ext cx="2133504" cy="21335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Jonathan Raab, Raab Associates, Senior Advisor</a:t>
          </a:r>
        </a:p>
      </dsp:txBody>
      <dsp:txXfrm>
        <a:off x="3234206" y="2921469"/>
        <a:ext cx="1925206" cy="1925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E9552-52F7-1C48-B1BA-6256A4B5AF3F}">
      <dsp:nvSpPr>
        <dsp:cNvPr id="0" name=""/>
        <dsp:cNvSpPr/>
      </dsp:nvSpPr>
      <dsp:spPr>
        <a:xfrm>
          <a:off x="0" y="0"/>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862AB-3EEE-FC4C-AA89-2CA9B2688BDE}">
      <dsp:nvSpPr>
        <dsp:cNvPr id="0" name=""/>
        <dsp:cNvSpPr/>
      </dsp:nvSpPr>
      <dsp:spPr>
        <a:xfrm>
          <a:off x="0" y="0"/>
          <a:ext cx="3453197" cy="238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Review WG Charge, Scope, Approach, Timeline, Key Questions, Deliverable</a:t>
          </a:r>
          <a:endParaRPr lang="en-US" sz="2400" kern="1200" dirty="0">
            <a:solidFill>
              <a:srgbClr val="000000">
                <a:hueOff val="0"/>
                <a:satOff val="0"/>
                <a:lumOff val="0"/>
                <a:alphaOff val="0"/>
              </a:srgbClr>
            </a:solidFill>
            <a:latin typeface="Goudy Old Style" panose="02020502050305020303" pitchFamily="18" charset="77"/>
            <a:ea typeface="+mn-ea"/>
            <a:cs typeface="+mn-cs"/>
          </a:endParaRPr>
        </a:p>
      </dsp:txBody>
      <dsp:txXfrm>
        <a:off x="0" y="0"/>
        <a:ext cx="3453197" cy="2382951"/>
      </dsp:txXfrm>
    </dsp:sp>
    <dsp:sp modelId="{3292ED03-09D0-514D-9C32-50CC08D5977A}">
      <dsp:nvSpPr>
        <dsp:cNvPr id="0" name=""/>
        <dsp:cNvSpPr/>
      </dsp:nvSpPr>
      <dsp:spPr>
        <a:xfrm>
          <a:off x="0" y="2382951"/>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8C236C-A4EA-EE4E-B6A3-A276BF83900C}">
      <dsp:nvSpPr>
        <dsp:cNvPr id="0" name=""/>
        <dsp:cNvSpPr/>
      </dsp:nvSpPr>
      <dsp:spPr>
        <a:xfrm>
          <a:off x="0" y="2382951"/>
          <a:ext cx="3453197" cy="238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Groundrules &amp; Meeting Norms</a:t>
          </a:r>
          <a:endParaRPr lang="en-US" sz="2400" kern="1200" dirty="0">
            <a:solidFill>
              <a:srgbClr val="000000">
                <a:hueOff val="0"/>
                <a:satOff val="0"/>
                <a:lumOff val="0"/>
                <a:alphaOff val="0"/>
              </a:srgbClr>
            </a:solidFill>
            <a:latin typeface="Goudy Old Style" panose="02020502050305020303" pitchFamily="18" charset="77"/>
            <a:ea typeface="+mn-ea"/>
            <a:cs typeface="+mn-cs"/>
          </a:endParaRPr>
        </a:p>
        <a:p>
          <a:pPr marL="0" lvl="0" indent="0" algn="l" defTabSz="1066800">
            <a:lnSpc>
              <a:spcPct val="90000"/>
            </a:lnSpc>
            <a:spcBef>
              <a:spcPct val="0"/>
            </a:spcBef>
            <a:spcAft>
              <a:spcPct val="35000"/>
            </a:spcAft>
            <a:buNone/>
          </a:pPr>
          <a:endParaRPr lang="en-US" sz="2400" kern="1200" dirty="0">
            <a:solidFill>
              <a:srgbClr val="000000">
                <a:hueOff val="0"/>
                <a:satOff val="0"/>
                <a:lumOff val="0"/>
                <a:alphaOff val="0"/>
              </a:srgbClr>
            </a:solidFill>
            <a:latin typeface="Goudy Old Style" panose="02020502050305020303" pitchFamily="18" charset="77"/>
            <a:ea typeface="+mn-ea"/>
            <a:cs typeface="+mn-cs"/>
          </a:endParaRPr>
        </a:p>
      </dsp:txBody>
      <dsp:txXfrm>
        <a:off x="0" y="2382951"/>
        <a:ext cx="3453197" cy="23829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63F86-1675-4198-835C-9E719A0F3FB6}">
      <dsp:nvSpPr>
        <dsp:cNvPr id="0" name=""/>
        <dsp:cNvSpPr/>
      </dsp:nvSpPr>
      <dsp:spPr>
        <a:xfrm>
          <a:off x="0" y="565422"/>
          <a:ext cx="10774078" cy="1851802"/>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112776F3-1B08-4ECA-AE70-5A701450114A}">
      <dsp:nvSpPr>
        <dsp:cNvPr id="0" name=""/>
        <dsp:cNvSpPr/>
      </dsp:nvSpPr>
      <dsp:spPr>
        <a:xfrm>
          <a:off x="370152" y="1154821"/>
          <a:ext cx="673662" cy="6730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38266E-5935-48C5-B4FC-9C53F6C2193A}">
      <dsp:nvSpPr>
        <dsp:cNvPr id="0" name=""/>
        <dsp:cNvSpPr/>
      </dsp:nvSpPr>
      <dsp:spPr>
        <a:xfrm>
          <a:off x="1414885" y="617326"/>
          <a:ext cx="9182456" cy="1545021"/>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163515" tIns="163515" rIns="163515" bIns="163515"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Goudy Old Style" panose="02020502050305020303" pitchFamily="18" charset="77"/>
            </a:rPr>
            <a:t>Review CAEECC membership</a:t>
          </a:r>
          <a:r>
            <a:rPr lang="en-US" sz="2000" kern="1200" dirty="0">
              <a:latin typeface="Goudy Old Style" panose="02020502050305020303" pitchFamily="18" charset="77"/>
            </a:rPr>
            <a:t> including composition of the </a:t>
          </a:r>
          <a:r>
            <a:rPr lang="en-US" sz="2000" i="1" kern="1200" dirty="0">
              <a:latin typeface="Goudy Old Style" panose="02020502050305020303" pitchFamily="18" charset="77"/>
            </a:rPr>
            <a:t>organizations</a:t>
          </a:r>
          <a:r>
            <a:rPr lang="en-US" sz="2000" kern="1200" dirty="0">
              <a:latin typeface="Goudy Old Style" panose="02020502050305020303" pitchFamily="18" charset="77"/>
            </a:rPr>
            <a:t> on CAEECC, as well as diversity of </a:t>
          </a:r>
          <a:r>
            <a:rPr lang="en-US" sz="2000" i="1" kern="1200" dirty="0">
              <a:latin typeface="Goudy Old Style" panose="02020502050305020303" pitchFamily="18" charset="77"/>
            </a:rPr>
            <a:t>Member representatives</a:t>
          </a:r>
          <a:r>
            <a:rPr lang="en-US" sz="2000" kern="1200" dirty="0">
              <a:latin typeface="Goudy Old Style" panose="02020502050305020303" pitchFamily="18" charset="77"/>
            </a:rPr>
            <a:t>. Identify next steps to address any composition and diversity issues, including overcoming any identified barriers to participation.</a:t>
          </a:r>
        </a:p>
      </dsp:txBody>
      <dsp:txXfrm>
        <a:off x="1414885" y="617326"/>
        <a:ext cx="9182456" cy="1545021"/>
      </dsp:txXfrm>
    </dsp:sp>
    <dsp:sp modelId="{30D2CB45-4F28-46E3-8991-C6EAF457235F}">
      <dsp:nvSpPr>
        <dsp:cNvPr id="0" name=""/>
        <dsp:cNvSpPr/>
      </dsp:nvSpPr>
      <dsp:spPr>
        <a:xfrm>
          <a:off x="0" y="2767860"/>
          <a:ext cx="10774078" cy="2452526"/>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01F57041-AB41-4218-953F-C451E27C3116}">
      <dsp:nvSpPr>
        <dsp:cNvPr id="0" name=""/>
        <dsp:cNvSpPr/>
      </dsp:nvSpPr>
      <dsp:spPr>
        <a:xfrm>
          <a:off x="370152" y="3657621"/>
          <a:ext cx="673662" cy="673004"/>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A60D2B-E1C5-4803-BD4C-F13F18E41614}">
      <dsp:nvSpPr>
        <dsp:cNvPr id="0" name=""/>
        <dsp:cNvSpPr/>
      </dsp:nvSpPr>
      <dsp:spPr>
        <a:xfrm>
          <a:off x="1413967" y="3382301"/>
          <a:ext cx="9182456" cy="1545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5" tIns="163515" rIns="163515" bIns="163515"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Goudy Old Style" panose="02020502050305020303" pitchFamily="18" charset="77"/>
            </a:rPr>
            <a:t>Recommend additional ways to create a more diverse</a:t>
          </a:r>
          <a:r>
            <a:rPr lang="en-US" sz="2000" b="1" kern="1200">
              <a:latin typeface="Goudy Old Style" panose="02020502050305020303" pitchFamily="18" charset="77"/>
            </a:rPr>
            <a:t>, equitable, </a:t>
          </a:r>
          <a:r>
            <a:rPr lang="en-US" sz="2000" b="1" kern="1200" dirty="0">
              <a:latin typeface="Goudy Old Style" panose="02020502050305020303" pitchFamily="18" charset="77"/>
            </a:rPr>
            <a:t>inclusive and accessible CAEECC collaborative </a:t>
          </a:r>
          <a:r>
            <a:rPr lang="en-US" sz="2000" kern="1200" dirty="0">
              <a:latin typeface="Goudy Old Style" panose="02020502050305020303" pitchFamily="18" charset="77"/>
            </a:rPr>
            <a:t>to (a) allow for easier participation from a wider array of stakeholders and (b) to</a:t>
          </a:r>
          <a:r>
            <a:rPr lang="en-US" sz="2000" b="1" kern="1200" dirty="0">
              <a:latin typeface="Goudy Old Style" panose="02020502050305020303" pitchFamily="18" charset="77"/>
            </a:rPr>
            <a:t> </a:t>
          </a:r>
          <a:r>
            <a:rPr lang="en-US" sz="2000" kern="1200" dirty="0">
              <a:latin typeface="Goudy Old Style" panose="02020502050305020303" pitchFamily="18" charset="77"/>
            </a:rPr>
            <a:t>create a space to ensure that CAEECC’s recommendations on policies and programs are grounded based on input from by a more inclusive and diverse group.</a:t>
          </a:r>
        </a:p>
      </dsp:txBody>
      <dsp:txXfrm>
        <a:off x="1413967" y="3382301"/>
        <a:ext cx="9182456" cy="15450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B9B9C-34D9-5C4E-9B6A-F3BB4D27B8A8}">
      <dsp:nvSpPr>
        <dsp:cNvPr id="0" name=""/>
        <dsp:cNvSpPr/>
      </dsp:nvSpPr>
      <dsp:spPr>
        <a:xfrm>
          <a:off x="0" y="2327"/>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AB0D4-B2EE-5549-B4D8-DEB8D4B42C11}">
      <dsp:nvSpPr>
        <dsp:cNvPr id="0" name=""/>
        <dsp:cNvSpPr/>
      </dsp:nvSpPr>
      <dsp:spPr>
        <a:xfrm>
          <a:off x="0" y="2327"/>
          <a:ext cx="3453197" cy="1587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Clr>
              <a:srgbClr val="000000"/>
            </a:buClr>
            <a:buFont typeface="+mj-lt"/>
            <a:buNone/>
          </a:pPr>
          <a:r>
            <a:rPr lang="en-US" sz="2400" kern="1200">
              <a:latin typeface="Goudy Old Style" panose="02020502050305020303" pitchFamily="18" charset="77"/>
            </a:rPr>
            <a:t>Overview of relevant DEI terms</a:t>
          </a:r>
        </a:p>
      </dsp:txBody>
      <dsp:txXfrm>
        <a:off x="0" y="2327"/>
        <a:ext cx="3453197" cy="1587082"/>
      </dsp:txXfrm>
    </dsp:sp>
    <dsp:sp modelId="{A1F3E80D-EE6D-4A43-AF11-FB02B755685E}">
      <dsp:nvSpPr>
        <dsp:cNvPr id="0" name=""/>
        <dsp:cNvSpPr/>
      </dsp:nvSpPr>
      <dsp:spPr>
        <a:xfrm>
          <a:off x="0" y="1589409"/>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50A847-3283-1747-BF70-ADBCFDC9D482}">
      <dsp:nvSpPr>
        <dsp:cNvPr id="0" name=""/>
        <dsp:cNvSpPr/>
      </dsp:nvSpPr>
      <dsp:spPr>
        <a:xfrm>
          <a:off x="0" y="1589409"/>
          <a:ext cx="3453197" cy="1587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Clr>
              <a:srgbClr val="000000"/>
            </a:buClr>
            <a:buFont typeface="+mj-lt"/>
            <a:buNone/>
          </a:pPr>
          <a:r>
            <a:rPr lang="en-US" sz="2400" kern="1200">
              <a:latin typeface="Goudy Old Style" panose="02020502050305020303" pitchFamily="18" charset="77"/>
            </a:rPr>
            <a:t>CPUC DEI Efforts, and Environmental &amp; Social Justice Action Plan 2.0</a:t>
          </a:r>
        </a:p>
      </dsp:txBody>
      <dsp:txXfrm>
        <a:off x="0" y="1589409"/>
        <a:ext cx="3453197" cy="1587082"/>
      </dsp:txXfrm>
    </dsp:sp>
    <dsp:sp modelId="{CB75453D-92B2-1141-B039-63DD3CC5A11D}">
      <dsp:nvSpPr>
        <dsp:cNvPr id="0" name=""/>
        <dsp:cNvSpPr/>
      </dsp:nvSpPr>
      <dsp:spPr>
        <a:xfrm>
          <a:off x="0" y="3176492"/>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2D1F40-EC17-3147-9A7A-9CFF3393EC9F}">
      <dsp:nvSpPr>
        <dsp:cNvPr id="0" name=""/>
        <dsp:cNvSpPr/>
      </dsp:nvSpPr>
      <dsp:spPr>
        <a:xfrm>
          <a:off x="0" y="3176492"/>
          <a:ext cx="3453197" cy="1587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Goudy Old Style" panose="02020502050305020303" pitchFamily="18" charset="77"/>
            </a:rPr>
            <a:t>Initial presentation on best practices, challenges, and successes in other jurisdictions and similar organizations (regarding Composition and DEI)</a:t>
          </a:r>
        </a:p>
      </dsp:txBody>
      <dsp:txXfrm>
        <a:off x="0" y="3176492"/>
        <a:ext cx="3453197" cy="15870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F2F27-9452-4DC0-BCF0-39FB01CA8B7D}">
      <dsp:nvSpPr>
        <dsp:cNvPr id="0" name=""/>
        <dsp:cNvSpPr/>
      </dsp:nvSpPr>
      <dsp:spPr>
        <a:xfrm>
          <a:off x="2067631" y="1656571"/>
          <a:ext cx="2972944" cy="24224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b="1" kern="1200" cap="small" baseline="0" dirty="0"/>
            <a:t>Cultivating Diversity</a:t>
          </a:r>
        </a:p>
      </dsp:txBody>
      <dsp:txXfrm>
        <a:off x="2185883" y="1774823"/>
        <a:ext cx="2736440" cy="2185896"/>
      </dsp:txXfrm>
    </dsp:sp>
    <dsp:sp modelId="{D1D64F0E-6692-48BE-8C08-F630112A9862}">
      <dsp:nvSpPr>
        <dsp:cNvPr id="0" name=""/>
        <dsp:cNvSpPr/>
      </dsp:nvSpPr>
      <dsp:spPr>
        <a:xfrm rot="12796690">
          <a:off x="1952427" y="1857723"/>
          <a:ext cx="125493" cy="0"/>
        </a:xfrm>
        <a:custGeom>
          <a:avLst/>
          <a:gdLst/>
          <a:ahLst/>
          <a:cxnLst/>
          <a:rect l="0" t="0" r="0" b="0"/>
          <a:pathLst>
            <a:path>
              <a:moveTo>
                <a:pt x="0" y="0"/>
              </a:moveTo>
              <a:lnTo>
                <a:pt x="12549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ABA76F-7EC5-4C17-8D31-377D3B5AACAB}">
      <dsp:nvSpPr>
        <dsp:cNvPr id="0" name=""/>
        <dsp:cNvSpPr/>
      </dsp:nvSpPr>
      <dsp:spPr>
        <a:xfrm>
          <a:off x="0" y="197838"/>
          <a:ext cx="1962717" cy="1962717"/>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dirty="0"/>
            <a:t>Structure</a:t>
          </a:r>
          <a:r>
            <a:rPr lang="en-US" sz="1700" kern="1200" dirty="0"/>
            <a:t> </a:t>
          </a:r>
          <a:r>
            <a:rPr lang="en-US" sz="1400" kern="1200" dirty="0"/>
            <a:t>adopting a structure that supports learning from one another</a:t>
          </a:r>
        </a:p>
      </dsp:txBody>
      <dsp:txXfrm>
        <a:off x="95812" y="293650"/>
        <a:ext cx="1771093" cy="1771093"/>
      </dsp:txXfrm>
    </dsp:sp>
    <dsp:sp modelId="{91EBBC23-1D1F-4446-AEF9-70D4EFC437F1}">
      <dsp:nvSpPr>
        <dsp:cNvPr id="0" name=""/>
        <dsp:cNvSpPr/>
      </dsp:nvSpPr>
      <dsp:spPr>
        <a:xfrm rot="19603291">
          <a:off x="5030286" y="1857711"/>
          <a:ext cx="125494" cy="0"/>
        </a:xfrm>
        <a:custGeom>
          <a:avLst/>
          <a:gdLst/>
          <a:ahLst/>
          <a:cxnLst/>
          <a:rect l="0" t="0" r="0" b="0"/>
          <a:pathLst>
            <a:path>
              <a:moveTo>
                <a:pt x="0" y="0"/>
              </a:moveTo>
              <a:lnTo>
                <a:pt x="12549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A118A6-1302-4BC3-81E7-2DB6D83E4DCD}">
      <dsp:nvSpPr>
        <dsp:cNvPr id="0" name=""/>
        <dsp:cNvSpPr/>
      </dsp:nvSpPr>
      <dsp:spPr>
        <a:xfrm>
          <a:off x="5145490" y="197818"/>
          <a:ext cx="1962717" cy="196271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dirty="0"/>
            <a:t>Climate</a:t>
          </a:r>
          <a:r>
            <a:rPr lang="en-US" sz="1700" kern="1200" dirty="0"/>
            <a:t> </a:t>
          </a:r>
          <a:r>
            <a:rPr lang="en-US" sz="1400" kern="1200" dirty="0"/>
            <a:t>cultivating a climate that facilitates learning from one another</a:t>
          </a:r>
        </a:p>
      </dsp:txBody>
      <dsp:txXfrm>
        <a:off x="5241302" y="293630"/>
        <a:ext cx="1771093" cy="1771093"/>
      </dsp:txXfrm>
    </dsp:sp>
    <dsp:sp modelId="{5682FCD5-E6AF-4825-970F-766D6DD5B938}">
      <dsp:nvSpPr>
        <dsp:cNvPr id="0" name=""/>
        <dsp:cNvSpPr/>
      </dsp:nvSpPr>
      <dsp:spPr>
        <a:xfrm rot="8816163">
          <a:off x="1952580" y="3869607"/>
          <a:ext cx="125187" cy="0"/>
        </a:xfrm>
        <a:custGeom>
          <a:avLst/>
          <a:gdLst/>
          <a:ahLst/>
          <a:cxnLst/>
          <a:rect l="0" t="0" r="0" b="0"/>
          <a:pathLst>
            <a:path>
              <a:moveTo>
                <a:pt x="0" y="0"/>
              </a:moveTo>
              <a:lnTo>
                <a:pt x="125187"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340C34-A28A-4BC0-A08A-88507FB8E86C}">
      <dsp:nvSpPr>
        <dsp:cNvPr id="0" name=""/>
        <dsp:cNvSpPr/>
      </dsp:nvSpPr>
      <dsp:spPr>
        <a:xfrm>
          <a:off x="0" y="3561258"/>
          <a:ext cx="1962717" cy="1962717"/>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dirty="0"/>
            <a:t>Navigating Complexity </a:t>
          </a:r>
          <a:r>
            <a:rPr lang="en-US" sz="1600" kern="1200" dirty="0"/>
            <a:t>developing a capacity to address complex DEI topics</a:t>
          </a:r>
        </a:p>
      </dsp:txBody>
      <dsp:txXfrm>
        <a:off x="95812" y="3657070"/>
        <a:ext cx="1771093" cy="1771093"/>
      </dsp:txXfrm>
    </dsp:sp>
    <dsp:sp modelId="{DF695F65-3FF6-4BAF-B1CA-47B103B44547}">
      <dsp:nvSpPr>
        <dsp:cNvPr id="0" name=""/>
        <dsp:cNvSpPr/>
      </dsp:nvSpPr>
      <dsp:spPr>
        <a:xfrm rot="2013089">
          <a:off x="5030088" y="3888356"/>
          <a:ext cx="125889" cy="0"/>
        </a:xfrm>
        <a:custGeom>
          <a:avLst/>
          <a:gdLst/>
          <a:ahLst/>
          <a:cxnLst/>
          <a:rect l="0" t="0" r="0" b="0"/>
          <a:pathLst>
            <a:path>
              <a:moveTo>
                <a:pt x="0" y="0"/>
              </a:moveTo>
              <a:lnTo>
                <a:pt x="12588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861E8F-AA23-4B4F-8454-8E293D23F68C}">
      <dsp:nvSpPr>
        <dsp:cNvPr id="0" name=""/>
        <dsp:cNvSpPr/>
      </dsp:nvSpPr>
      <dsp:spPr>
        <a:xfrm>
          <a:off x="5145490" y="3592602"/>
          <a:ext cx="1962717" cy="1962717"/>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u="none" kern="1200" dirty="0"/>
            <a:t>Social Learning </a:t>
          </a:r>
          <a:r>
            <a:rPr lang="en-US" sz="1400" kern="1200" dirty="0"/>
            <a:t>approaching learning as a social, mostly informal process</a:t>
          </a:r>
        </a:p>
      </dsp:txBody>
      <dsp:txXfrm>
        <a:off x="5241302" y="3688414"/>
        <a:ext cx="1771093" cy="17710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B8BCC-BDC4-9341-8FF5-B6DC6FD522A6}">
      <dsp:nvSpPr>
        <dsp:cNvPr id="0" name=""/>
        <dsp:cNvSpPr/>
      </dsp:nvSpPr>
      <dsp:spPr>
        <a:xfrm>
          <a:off x="0" y="0"/>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DD102-E49F-614C-BCE4-08846FF9FEC3}">
      <dsp:nvSpPr>
        <dsp:cNvPr id="0" name=""/>
        <dsp:cNvSpPr/>
      </dsp:nvSpPr>
      <dsp:spPr>
        <a:xfrm>
          <a:off x="0" y="0"/>
          <a:ext cx="3932237" cy="144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Clr>
              <a:srgbClr val="000000"/>
            </a:buClr>
            <a:buFont typeface="+mj-lt"/>
            <a:buNone/>
          </a:pPr>
          <a:r>
            <a:rPr lang="en-US" sz="2400" kern="1200">
              <a:latin typeface="Goudy Old Style" panose="02020502050305020303" pitchFamily="18" charset="77"/>
            </a:rPr>
            <a:t>Discuss what we mean by diversity</a:t>
          </a:r>
        </a:p>
      </dsp:txBody>
      <dsp:txXfrm>
        <a:off x="0" y="0"/>
        <a:ext cx="3932237" cy="1449784"/>
      </dsp:txXfrm>
    </dsp:sp>
    <dsp:sp modelId="{DEEAE2AF-89BB-B846-91DF-0294C1C53F3C}">
      <dsp:nvSpPr>
        <dsp:cNvPr id="0" name=""/>
        <dsp:cNvSpPr/>
      </dsp:nvSpPr>
      <dsp:spPr>
        <a:xfrm>
          <a:off x="0" y="1449783"/>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A03BE-920B-8747-87FC-635D7966C4FD}">
      <dsp:nvSpPr>
        <dsp:cNvPr id="0" name=""/>
        <dsp:cNvSpPr/>
      </dsp:nvSpPr>
      <dsp:spPr>
        <a:xfrm>
          <a:off x="0" y="1449784"/>
          <a:ext cx="3932237" cy="144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Clr>
              <a:srgbClr val="000000"/>
            </a:buClr>
            <a:buFont typeface="+mj-lt"/>
            <a:buNone/>
          </a:pPr>
          <a:r>
            <a:rPr lang="en-US" sz="2400" kern="1200" dirty="0">
              <a:latin typeface="Goudy Old Style" panose="02020502050305020303" pitchFamily="18" charset="77"/>
            </a:rPr>
            <a:t>Discuss the types of equity and inclusion efforts this WG would like to recommend to the CAEECC*</a:t>
          </a:r>
        </a:p>
      </dsp:txBody>
      <dsp:txXfrm>
        <a:off x="0" y="1449784"/>
        <a:ext cx="3932237" cy="1449784"/>
      </dsp:txXfrm>
    </dsp:sp>
    <dsp:sp modelId="{D9EE65C7-B720-584F-AB34-7BE1C4720451}">
      <dsp:nvSpPr>
        <dsp:cNvPr id="0" name=""/>
        <dsp:cNvSpPr/>
      </dsp:nvSpPr>
      <dsp:spPr>
        <a:xfrm>
          <a:off x="0" y="2899567"/>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1092ED-844D-D041-86CD-9D3A5DED3DE6}">
      <dsp:nvSpPr>
        <dsp:cNvPr id="0" name=""/>
        <dsp:cNvSpPr/>
      </dsp:nvSpPr>
      <dsp:spPr>
        <a:xfrm>
          <a:off x="0" y="2899568"/>
          <a:ext cx="3932237" cy="144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Clr>
              <a:srgbClr val="000000"/>
            </a:buClr>
            <a:buFont typeface="+mj-lt"/>
            <a:buNone/>
          </a:pPr>
          <a:r>
            <a:rPr lang="en-US" sz="2400" kern="1200">
              <a:latin typeface="Goudy Old Style" panose="02020502050305020303" pitchFamily="18" charset="77"/>
            </a:rPr>
            <a:t>Discuss any missing voices from this WG</a:t>
          </a:r>
        </a:p>
      </dsp:txBody>
      <dsp:txXfrm>
        <a:off x="0" y="2899568"/>
        <a:ext cx="3932237" cy="1449784"/>
      </dsp:txXfrm>
    </dsp:sp>
    <dsp:sp modelId="{983A0261-3EE3-C14C-AD0D-8182540A6BAA}">
      <dsp:nvSpPr>
        <dsp:cNvPr id="0" name=""/>
        <dsp:cNvSpPr/>
      </dsp:nvSpPr>
      <dsp:spPr>
        <a:xfrm>
          <a:off x="0" y="4349352"/>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D8D30-E4C8-B240-845E-8CFACD3BD093}">
      <dsp:nvSpPr>
        <dsp:cNvPr id="0" name=""/>
        <dsp:cNvSpPr/>
      </dsp:nvSpPr>
      <dsp:spPr>
        <a:xfrm>
          <a:off x="0" y="4349352"/>
          <a:ext cx="3932237" cy="144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Review &amp; revise proposed roadmap for developing DEI recommendations </a:t>
          </a:r>
        </a:p>
      </dsp:txBody>
      <dsp:txXfrm>
        <a:off x="0" y="4349352"/>
        <a:ext cx="3932237" cy="14497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47545-226A-6C4C-BB86-7636133E3912}">
      <dsp:nvSpPr>
        <dsp:cNvPr id="0" name=""/>
        <dsp:cNvSpPr/>
      </dsp:nvSpPr>
      <dsp:spPr>
        <a:xfrm>
          <a:off x="0" y="2042"/>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48D931-413C-D34F-8CEF-86C59DB50424}">
      <dsp:nvSpPr>
        <dsp:cNvPr id="0" name=""/>
        <dsp:cNvSpPr/>
      </dsp:nvSpPr>
      <dsp:spPr>
        <a:xfrm>
          <a:off x="0" y="2042"/>
          <a:ext cx="3932237" cy="1393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latin typeface="Goudy Old Style" panose="02020502050305020303" pitchFamily="18" charset="77"/>
            </a:rPr>
            <a:t>Discuss and agree on the vision/goal of evaluating CAEECC membership *</a:t>
          </a:r>
        </a:p>
      </dsp:txBody>
      <dsp:txXfrm>
        <a:off x="0" y="2042"/>
        <a:ext cx="3932237" cy="1393298"/>
      </dsp:txXfrm>
    </dsp:sp>
    <dsp:sp modelId="{075C9C87-CCB5-0348-A74D-8D12A50C4E91}">
      <dsp:nvSpPr>
        <dsp:cNvPr id="0" name=""/>
        <dsp:cNvSpPr/>
      </dsp:nvSpPr>
      <dsp:spPr>
        <a:xfrm>
          <a:off x="0" y="1395340"/>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119E75-DBD4-F241-9887-C478D3CAEF52}">
      <dsp:nvSpPr>
        <dsp:cNvPr id="0" name=""/>
        <dsp:cNvSpPr/>
      </dsp:nvSpPr>
      <dsp:spPr>
        <a:xfrm>
          <a:off x="0" y="1395340"/>
          <a:ext cx="3932237" cy="1393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latin typeface="Goudy Old Style" panose="02020502050305020303" pitchFamily="18" charset="77"/>
            </a:rPr>
            <a:t>Discuss how to assess/evaluate composition</a:t>
          </a:r>
        </a:p>
      </dsp:txBody>
      <dsp:txXfrm>
        <a:off x="0" y="1395340"/>
        <a:ext cx="3932237" cy="1393298"/>
      </dsp:txXfrm>
    </dsp:sp>
    <dsp:sp modelId="{73A62F02-4474-5F48-9E15-6A36B2B1C16F}">
      <dsp:nvSpPr>
        <dsp:cNvPr id="0" name=""/>
        <dsp:cNvSpPr/>
      </dsp:nvSpPr>
      <dsp:spPr>
        <a:xfrm>
          <a:off x="0" y="2788639"/>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943079-AA9E-3146-A921-F31784DFB3B7}">
      <dsp:nvSpPr>
        <dsp:cNvPr id="0" name=""/>
        <dsp:cNvSpPr/>
      </dsp:nvSpPr>
      <dsp:spPr>
        <a:xfrm>
          <a:off x="0" y="2788639"/>
          <a:ext cx="3932237" cy="1393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Goudy Old Style" panose="02020502050305020303" pitchFamily="18" charset="77"/>
            </a:rPr>
            <a:t>Review &amp; revise proposed roadmap for developing membership composition recommendations</a:t>
          </a:r>
        </a:p>
      </dsp:txBody>
      <dsp:txXfrm>
        <a:off x="0" y="2788639"/>
        <a:ext cx="3932237" cy="13932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AF629-C959-4D1E-AC67-FE54E85B2D00}">
      <dsp:nvSpPr>
        <dsp:cNvPr id="0" name=""/>
        <dsp:cNvSpPr/>
      </dsp:nvSpPr>
      <dsp:spPr>
        <a:xfrm>
          <a:off x="1866049" y="0"/>
          <a:ext cx="4885520" cy="488552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235DEA-4BBF-4AA7-B4FD-D727C0D22C9D}">
      <dsp:nvSpPr>
        <dsp:cNvPr id="0" name=""/>
        <dsp:cNvSpPr/>
      </dsp:nvSpPr>
      <dsp:spPr>
        <a:xfrm>
          <a:off x="2228710" y="229033"/>
          <a:ext cx="1954208" cy="19542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oudy Old Style" panose="02020502050305020303" pitchFamily="18" charset="77"/>
            </a:rPr>
            <a:t>Advocates    (6)</a:t>
          </a:r>
        </a:p>
      </dsp:txBody>
      <dsp:txXfrm>
        <a:off x="2324107" y="324430"/>
        <a:ext cx="1763414" cy="1763414"/>
      </dsp:txXfrm>
    </dsp:sp>
    <dsp:sp modelId="{874DC51B-92F6-410C-91D6-867CD7B726AC}">
      <dsp:nvSpPr>
        <dsp:cNvPr id="0" name=""/>
        <dsp:cNvSpPr/>
      </dsp:nvSpPr>
      <dsp:spPr>
        <a:xfrm>
          <a:off x="4434699" y="229033"/>
          <a:ext cx="1954208" cy="19542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oudy Old Style" panose="02020502050305020303" pitchFamily="18" charset="77"/>
            </a:rPr>
            <a:t>Implementers (5)</a:t>
          </a:r>
        </a:p>
      </dsp:txBody>
      <dsp:txXfrm>
        <a:off x="4530096" y="324430"/>
        <a:ext cx="1763414" cy="1763414"/>
      </dsp:txXfrm>
    </dsp:sp>
    <dsp:sp modelId="{CF19D031-20CB-4357-ACD0-C6EDBB5D8DD4}">
      <dsp:nvSpPr>
        <dsp:cNvPr id="0" name=""/>
        <dsp:cNvSpPr/>
      </dsp:nvSpPr>
      <dsp:spPr>
        <a:xfrm>
          <a:off x="2228710" y="2569490"/>
          <a:ext cx="1954208" cy="19542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oudy Old Style" panose="02020502050305020303" pitchFamily="18" charset="77"/>
            </a:rPr>
            <a:t>Program Administrators               (10)</a:t>
          </a:r>
        </a:p>
      </dsp:txBody>
      <dsp:txXfrm>
        <a:off x="2324107" y="2664887"/>
        <a:ext cx="1763414" cy="1763414"/>
      </dsp:txXfrm>
    </dsp:sp>
    <dsp:sp modelId="{E61FA967-13A2-4528-8EEA-C5DE8D1BFC06}">
      <dsp:nvSpPr>
        <dsp:cNvPr id="0" name=""/>
        <dsp:cNvSpPr/>
      </dsp:nvSpPr>
      <dsp:spPr>
        <a:xfrm>
          <a:off x="4434699" y="2569490"/>
          <a:ext cx="1954208" cy="19542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oudy Old Style" panose="02020502050305020303" pitchFamily="18" charset="77"/>
            </a:rPr>
            <a:t>Government (4)</a:t>
          </a:r>
        </a:p>
      </dsp:txBody>
      <dsp:txXfrm>
        <a:off x="4530096" y="2664887"/>
        <a:ext cx="1763414" cy="176341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00BB1-47C1-C842-85FF-EE0C436D154B}"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F8F4F-1637-9E48-B8A1-2B0B52D3A401}" type="slidenum">
              <a:rPr lang="en-US" smtClean="0"/>
              <a:t>‹#›</a:t>
            </a:fld>
            <a:endParaRPr lang="en-US"/>
          </a:p>
        </p:txBody>
      </p:sp>
    </p:spTree>
    <p:extLst>
      <p:ext uri="{BB962C8B-B14F-4D97-AF65-F5344CB8AC3E}">
        <p14:creationId xmlns:p14="http://schemas.microsoft.com/office/powerpoint/2010/main" val="307665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Pilot for rest of mtg and WG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15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099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Calibri" panose="020F0502020204030204" pitchFamily="34" charset="0"/>
              <a:buChar char="-"/>
            </a:pPr>
            <a:endParaRPr lang="en-US" sz="3200" dirty="0">
              <a:cs typeface="Times New Roman" panose="02020603050405020304" pitchFamily="18" charset="0"/>
            </a:endParaRPr>
          </a:p>
          <a:p>
            <a:pPr marL="800100" marR="0" lvl="1" indent="-342900">
              <a:spcBef>
                <a:spcPts val="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ESJ Action Plan (2019)</a:t>
            </a:r>
          </a:p>
          <a:p>
            <a:pPr marL="800100" marR="0" lvl="1" indent="-342900">
              <a:spcBef>
                <a:spcPts val="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ESJ Action Plan Status Report (2020)</a:t>
            </a:r>
          </a:p>
          <a:p>
            <a:pPr marL="800100" marR="0" lvl="1" indent="-342900">
              <a:spcBef>
                <a:spcPts val="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ESJ Workshop Materials &amp; Recordings (2021)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93BA6-EF46-45B8-A900-2811081110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448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Calibri" panose="020F0502020204030204" pitchFamily="34" charset="0"/>
              <a:buChar char="-"/>
            </a:pPr>
            <a:endParaRPr lang="en-US" sz="3200" dirty="0">
              <a:cs typeface="Times New Roman" panose="02020603050405020304" pitchFamily="18" charset="0"/>
            </a:endParaRPr>
          </a:p>
          <a:p>
            <a:pPr marL="800100" marR="0" lvl="1" indent="-342900">
              <a:spcBef>
                <a:spcPts val="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ESJ Action Plan (2019)</a:t>
            </a:r>
          </a:p>
          <a:p>
            <a:pPr marL="800100" marR="0" lvl="1" indent="-342900">
              <a:spcBef>
                <a:spcPts val="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ESJ Action Plan Status Report (2020)</a:t>
            </a:r>
          </a:p>
          <a:p>
            <a:pPr marL="800100" marR="0" lvl="1" indent="-342900">
              <a:spcBef>
                <a:spcPts val="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ESJ Workshop Materials &amp; Recordings (2021)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93BA6-EF46-45B8-A900-2811081110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64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F8F4F-1637-9E48-B8A1-2B0B52D3A4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918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023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Example strategies: </a:t>
            </a:r>
            <a:r>
              <a:rPr lang="en-US" i="1" dirty="0"/>
              <a:t>Organizational level</a:t>
            </a:r>
            <a:r>
              <a:rPr lang="en-US" dirty="0"/>
              <a:t>: Evaluation of underrepresented, missing, and/or over-represented organizations CAEECC membership </a:t>
            </a:r>
            <a:endParaRPr lang="en-US" sz="2400" dirty="0"/>
          </a:p>
          <a:p>
            <a:pPr lvl="1"/>
            <a:r>
              <a:rPr lang="en-US" i="1" dirty="0"/>
              <a:t>Individual level</a:t>
            </a:r>
            <a:r>
              <a:rPr lang="en-US" dirty="0"/>
              <a:t>: Develop strategy to collect data on diversity of individual representatives</a:t>
            </a:r>
          </a:p>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47</a:t>
            </a:fld>
            <a:endParaRPr lang="en-US"/>
          </a:p>
        </p:txBody>
      </p:sp>
    </p:spTree>
    <p:extLst>
      <p:ext uri="{BB962C8B-B14F-4D97-AF65-F5344CB8AC3E}">
        <p14:creationId xmlns:p14="http://schemas.microsoft.com/office/powerpoint/2010/main" val="3638154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mtgs will be virtual, and 9-approx. 1pm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424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Process: defining options, eliciting constructive feedback, clarifying and narrowing points of divergence, seeking consensus where feasible, and documenting points of convergence and any remaining divergence.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substantive discussions, if a Member cannot agree to support a substantive option under consideration, that member should explain why and propose a specific alternative that they can support.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F8F4F-1637-9E48-B8A1-2B0B52D3A4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29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here for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18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44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mtgs will be virtual, and 9-approx. 1pm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633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dirty="0"/>
          </a:p>
        </p:txBody>
      </p:sp>
      <p:sp>
        <p:nvSpPr>
          <p:cNvPr id="36868" name="Slide Number Placeholder 3"/>
          <p:cNvSpPr>
            <a:spLocks noGrp="1"/>
          </p:cNvSpPr>
          <p:nvPr>
            <p:ph type="sldNum" sz="quarter" idx="5"/>
          </p:nvPr>
        </p:nvSpPr>
        <p:spPr>
          <a:xfrm>
            <a:off x="4008705" y="8921946"/>
            <a:ext cx="3066733" cy="4696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10" tIns="47055" rIns="94110" bIns="47055"/>
          <a:lstStyle>
            <a:lvl1pPr defTabSz="940257" eaLnBrk="0" hangingPunct="0">
              <a:defRPr>
                <a:solidFill>
                  <a:schemeClr val="tx1"/>
                </a:solidFill>
                <a:latin typeface="Arial" charset="0"/>
              </a:defRPr>
            </a:lvl1pPr>
            <a:lvl2pPr marL="743311" indent="-285889" defTabSz="940257" eaLnBrk="0" hangingPunct="0">
              <a:defRPr>
                <a:solidFill>
                  <a:schemeClr val="tx1"/>
                </a:solidFill>
                <a:latin typeface="Arial" charset="0"/>
              </a:defRPr>
            </a:lvl2pPr>
            <a:lvl3pPr marL="1143554" indent="-228711" defTabSz="940257" eaLnBrk="0" hangingPunct="0">
              <a:defRPr>
                <a:solidFill>
                  <a:schemeClr val="tx1"/>
                </a:solidFill>
                <a:latin typeface="Arial" charset="0"/>
              </a:defRPr>
            </a:lvl3pPr>
            <a:lvl4pPr marL="1600976" indent="-228711" defTabSz="940257" eaLnBrk="0" hangingPunct="0">
              <a:defRPr>
                <a:solidFill>
                  <a:schemeClr val="tx1"/>
                </a:solidFill>
                <a:latin typeface="Arial" charset="0"/>
              </a:defRPr>
            </a:lvl4pPr>
            <a:lvl5pPr marL="2058399" indent="-228711" defTabSz="940257" eaLnBrk="0" hangingPunct="0">
              <a:defRPr>
                <a:solidFill>
                  <a:schemeClr val="tx1"/>
                </a:solidFill>
                <a:latin typeface="Arial" charset="0"/>
              </a:defRPr>
            </a:lvl5pPr>
            <a:lvl6pPr marL="2515821" indent="-228711" defTabSz="940257" eaLnBrk="0" fontAlgn="base" hangingPunct="0">
              <a:spcBef>
                <a:spcPct val="0"/>
              </a:spcBef>
              <a:spcAft>
                <a:spcPct val="0"/>
              </a:spcAft>
              <a:defRPr>
                <a:solidFill>
                  <a:schemeClr val="tx1"/>
                </a:solidFill>
                <a:latin typeface="Arial" charset="0"/>
              </a:defRPr>
            </a:lvl6pPr>
            <a:lvl7pPr marL="2973243" indent="-228711" defTabSz="940257" eaLnBrk="0" fontAlgn="base" hangingPunct="0">
              <a:spcBef>
                <a:spcPct val="0"/>
              </a:spcBef>
              <a:spcAft>
                <a:spcPct val="0"/>
              </a:spcAft>
              <a:defRPr>
                <a:solidFill>
                  <a:schemeClr val="tx1"/>
                </a:solidFill>
                <a:latin typeface="Arial" charset="0"/>
              </a:defRPr>
            </a:lvl7pPr>
            <a:lvl8pPr marL="3430664" indent="-228711" defTabSz="940257" eaLnBrk="0" fontAlgn="base" hangingPunct="0">
              <a:spcBef>
                <a:spcPct val="0"/>
              </a:spcBef>
              <a:spcAft>
                <a:spcPct val="0"/>
              </a:spcAft>
              <a:defRPr>
                <a:solidFill>
                  <a:schemeClr val="tx1"/>
                </a:solidFill>
                <a:latin typeface="Arial" charset="0"/>
              </a:defRPr>
            </a:lvl8pPr>
            <a:lvl9pPr marL="3888086" indent="-228711" defTabSz="940257" eaLnBrk="0" fontAlgn="base" hangingPunct="0">
              <a:spcBef>
                <a:spcPct val="0"/>
              </a:spcBef>
              <a:spcAft>
                <a:spcPct val="0"/>
              </a:spcAft>
              <a:defRPr>
                <a:solidFill>
                  <a:schemeClr val="tx1"/>
                </a:solidFill>
                <a:latin typeface="Arial" charset="0"/>
              </a:defRPr>
            </a:lvl9pPr>
          </a:lstStyle>
          <a:p>
            <a:pPr eaLnBrk="1" hangingPunct="1"/>
            <a:fld id="{85CF4342-004E-459D-B4CE-8F40DEFD8F68}" type="slidenum">
              <a:rPr lang="en-US" smtClean="0"/>
              <a:pPr eaLnBrk="1" hangingPunct="1"/>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dirty="0"/>
          </a:p>
        </p:txBody>
      </p:sp>
      <p:sp>
        <p:nvSpPr>
          <p:cNvPr id="36868" name="Slide Number Placeholder 3"/>
          <p:cNvSpPr>
            <a:spLocks noGrp="1"/>
          </p:cNvSpPr>
          <p:nvPr>
            <p:ph type="sldNum" sz="quarter" idx="5"/>
          </p:nvPr>
        </p:nvSpPr>
        <p:spPr>
          <a:xfrm>
            <a:off x="4008705" y="8921946"/>
            <a:ext cx="3066733" cy="4696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10" tIns="47055" rIns="94110" bIns="47055"/>
          <a:lstStyle>
            <a:lvl1pPr defTabSz="940257" eaLnBrk="0" hangingPunct="0">
              <a:defRPr>
                <a:solidFill>
                  <a:schemeClr val="tx1"/>
                </a:solidFill>
                <a:latin typeface="Arial" charset="0"/>
              </a:defRPr>
            </a:lvl1pPr>
            <a:lvl2pPr marL="743311" indent="-285889" defTabSz="940257" eaLnBrk="0" hangingPunct="0">
              <a:defRPr>
                <a:solidFill>
                  <a:schemeClr val="tx1"/>
                </a:solidFill>
                <a:latin typeface="Arial" charset="0"/>
              </a:defRPr>
            </a:lvl2pPr>
            <a:lvl3pPr marL="1143554" indent="-228711" defTabSz="940257" eaLnBrk="0" hangingPunct="0">
              <a:defRPr>
                <a:solidFill>
                  <a:schemeClr val="tx1"/>
                </a:solidFill>
                <a:latin typeface="Arial" charset="0"/>
              </a:defRPr>
            </a:lvl3pPr>
            <a:lvl4pPr marL="1600976" indent="-228711" defTabSz="940257" eaLnBrk="0" hangingPunct="0">
              <a:defRPr>
                <a:solidFill>
                  <a:schemeClr val="tx1"/>
                </a:solidFill>
                <a:latin typeface="Arial" charset="0"/>
              </a:defRPr>
            </a:lvl4pPr>
            <a:lvl5pPr marL="2058399" indent="-228711" defTabSz="940257" eaLnBrk="0" hangingPunct="0">
              <a:defRPr>
                <a:solidFill>
                  <a:schemeClr val="tx1"/>
                </a:solidFill>
                <a:latin typeface="Arial" charset="0"/>
              </a:defRPr>
            </a:lvl5pPr>
            <a:lvl6pPr marL="2515821" indent="-228711" defTabSz="940257" eaLnBrk="0" fontAlgn="base" hangingPunct="0">
              <a:spcBef>
                <a:spcPct val="0"/>
              </a:spcBef>
              <a:spcAft>
                <a:spcPct val="0"/>
              </a:spcAft>
              <a:defRPr>
                <a:solidFill>
                  <a:schemeClr val="tx1"/>
                </a:solidFill>
                <a:latin typeface="Arial" charset="0"/>
              </a:defRPr>
            </a:lvl6pPr>
            <a:lvl7pPr marL="2973243" indent="-228711" defTabSz="940257" eaLnBrk="0" fontAlgn="base" hangingPunct="0">
              <a:spcBef>
                <a:spcPct val="0"/>
              </a:spcBef>
              <a:spcAft>
                <a:spcPct val="0"/>
              </a:spcAft>
              <a:defRPr>
                <a:solidFill>
                  <a:schemeClr val="tx1"/>
                </a:solidFill>
                <a:latin typeface="Arial" charset="0"/>
              </a:defRPr>
            </a:lvl7pPr>
            <a:lvl8pPr marL="3430664" indent="-228711" defTabSz="940257" eaLnBrk="0" fontAlgn="base" hangingPunct="0">
              <a:spcBef>
                <a:spcPct val="0"/>
              </a:spcBef>
              <a:spcAft>
                <a:spcPct val="0"/>
              </a:spcAft>
              <a:defRPr>
                <a:solidFill>
                  <a:schemeClr val="tx1"/>
                </a:solidFill>
                <a:latin typeface="Arial" charset="0"/>
              </a:defRPr>
            </a:lvl8pPr>
            <a:lvl9pPr marL="3888086" indent="-228711" defTabSz="940257" eaLnBrk="0" fontAlgn="base" hangingPunct="0">
              <a:spcBef>
                <a:spcPct val="0"/>
              </a:spcBef>
              <a:spcAft>
                <a:spcPct val="0"/>
              </a:spcAft>
              <a:defRPr>
                <a:solidFill>
                  <a:schemeClr val="tx1"/>
                </a:solidFill>
                <a:latin typeface="Arial" charset="0"/>
              </a:defRPr>
            </a:lvl9pPr>
          </a:lstStyle>
          <a:p>
            <a:pPr eaLnBrk="1" hangingPunct="1"/>
            <a:fld id="{85CF4342-004E-459D-B4CE-8F40DEFD8F68}" type="slidenum">
              <a:rPr lang="en-US" smtClean="0"/>
              <a:pPr eaLnBrk="1" hangingPunct="1"/>
              <a:t>22</a:t>
            </a:fld>
            <a:endParaRPr lang="en-US"/>
          </a:p>
        </p:txBody>
      </p:sp>
    </p:spTree>
    <p:extLst>
      <p:ext uri="{BB962C8B-B14F-4D97-AF65-F5344CB8AC3E}">
        <p14:creationId xmlns:p14="http://schemas.microsoft.com/office/powerpoint/2010/main" val="2025541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 https://www.wilmingtonwire.com/wp-content/uploads/2014/02/unnamed-2-668x437.jpg </a:t>
            </a:r>
          </a:p>
          <a:p>
            <a:r>
              <a:rPr lang="en-US" dirty="0"/>
              <a:t>Citation - https://www.epa.gov/environmentaljustice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661591-958A-470B-81BC-49075FF230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899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https://interactioninstitute.org/wp-content/uploads/2016/01/IISC_EqualityEquity.png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883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3A273BB5-26AD-834B-ACAB-6D0FA2F1E69A}" type="datetime1">
              <a:rPr lang="en-US" smtClean="0"/>
              <a:t>1/12/22</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22989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2AF30D8-40CC-574F-886D-B978B126D77E}" type="datetime1">
              <a:rPr lang="en-US" smtClean="0"/>
              <a:t>1/12/22</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9748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D8879C4E-1C91-BE47-9502-45A8CDC07C42}" type="datetime1">
              <a:rPr lang="en-US" smtClean="0"/>
              <a:t>1/12/22</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965118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January 12,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88816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January 12,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42414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January 12,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73420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January 12,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589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January 12,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3283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January 12,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83668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January 12,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7050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January 12,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4932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A96D54F9-F2A1-5940-B550-5B26621FC96E}" type="datetime1">
              <a:rPr lang="en-US" smtClean="0"/>
              <a:t>1/12/22</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2356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January 12,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1210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January 12,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46741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January 12,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55555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January 12,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13827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January 12,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317411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January 12,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40861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January 12,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346267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January 12,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98451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January 12,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0086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January 12,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64332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4EEE1B95-76EE-6544-9A64-EFD86339DE2B}" type="datetime1">
              <a:rPr lang="en-US" smtClean="0"/>
              <a:t>1/12/22</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6395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January 12,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111877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January 12,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35643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January 12,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54102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January 12,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772787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January 12,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566676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January 12,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2359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January 12,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377442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January 12,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39513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January 12, 2022</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91126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January 12,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7960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A1AA3630-D987-A440-9A82-88291BBCEE49}" type="datetime1">
              <a:rPr lang="en-US" smtClean="0"/>
              <a:t>1/12/22</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21364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January 12,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2176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January 12,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545262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January 12,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186651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January 12,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601454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January 12,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750325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January 12,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953715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January 12,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413101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January 12,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6627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FE53007E-C477-3F4C-B847-367DA7F3CDEB}" type="datetime1">
              <a:rPr lang="en-US" smtClean="0"/>
              <a:t>1/12/22</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7193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646897CB-7204-5B4C-B0E0-2FCE5FB1A85E}" type="datetime1">
              <a:rPr lang="en-US" smtClean="0"/>
              <a:t>1/12/22</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20258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BC48D7E4-EFE0-874E-B694-F7AC6741C127}" type="datetime1">
              <a:rPr lang="en-US" smtClean="0"/>
              <a:t>1/12/22</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8028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5240F9F9-4BC6-FB46-9FD6-D8B6FB6F48E4}" type="datetime1">
              <a:rPr lang="en-US" smtClean="0"/>
              <a:t>1/12/22</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0336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1B0C7E99-1BCF-C24A-BD9D-9CF70AF2EAA0}" type="datetime1">
              <a:rPr lang="en-US" smtClean="0"/>
              <a:t>1/12/22</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86476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0FC963C0-DD12-7B40-B158-44ED36A566D2}" type="datetime1">
              <a:rPr lang="en-US" smtClean="0"/>
              <a:t>1/12/22</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5403689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5" r:id="rId6"/>
    <p:sldLayoutId id="2147483720" r:id="rId7"/>
    <p:sldLayoutId id="2147483721" r:id="rId8"/>
    <p:sldLayoutId id="2147483722" r:id="rId9"/>
    <p:sldLayoutId id="2147483724" r:id="rId10"/>
    <p:sldLayoutId id="2147483723" r:id="rId11"/>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January 12,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22770851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January 12,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30994731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January 12, 2022</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61022462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nterest.com/pin/561472278548240474/?d=t&amp;mt=login"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hyperlink" Target="https://www.caeecc.org/cdei-working-grou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aeecc.org/cdei-working-grou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puc.ca.gov/news-and-updates/newsroom/environmental-and-social-justice-action-pla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hyperlink" Target="https://www.menti.com/86qfdz7p6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1.xml"/><Relationship Id="rId1" Type="http://schemas.openxmlformats.org/officeDocument/2006/relationships/tags" Target="../tags/tag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2" Type="http://schemas.openxmlformats.org/officeDocument/2006/relationships/hyperlink" Target="https://www.washington.edu/research/or/office-of-research-diversity-equity-and-inclusion/dei-definitions/" TargetMode="Externa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hyperlink" Target="https://www.cpuc.ca.gov/ESJActionPlan"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hyperlink" Target="https://www.caeecc.org/members"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hyperlink" Target="https://www.pinterest.com/pin/561472278548240474/?d=t&amp;mt=login"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www.caeecc.org/equity-metrics-working-group-meeting" TargetMode="External"/><Relationship Id="rId2" Type="http://schemas.openxmlformats.org/officeDocument/2006/relationships/hyperlink" Target="https://www.caeecc.org/underserved-working-group-2020"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hyperlink" Target="https://urldefense.com/v3/__https:/www.cpuc.ca.gov/consumer-support/financial-assistance-savings-and-discounts/energy-savings-assistance__;!!NO21cQ!SXRHj8hg0xyxWQUNmi11iXV_mrdHWCAXiazTW-RdhVXxa_jZ6ZMYCfL3vdMm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ful 3D rendering of triangles">
            <a:extLst>
              <a:ext uri="{FF2B5EF4-FFF2-40B4-BE49-F238E27FC236}">
                <a16:creationId xmlns:a16="http://schemas.microsoft.com/office/drawing/2014/main" id="{E1933832-7908-413F-B1DA-2CAEDD3BB9DF}"/>
              </a:ext>
            </a:extLst>
          </p:cNvPr>
          <p:cNvPicPr>
            <a:picLocks noChangeAspect="1"/>
          </p:cNvPicPr>
          <p:nvPr/>
        </p:nvPicPr>
        <p:blipFill rotWithShape="1">
          <a:blip r:embed="rId2"/>
          <a:srcRect l="18320" r="35325" b="-1"/>
          <a:stretch/>
        </p:blipFill>
        <p:spPr>
          <a:xfrm>
            <a:off x="0" y="11"/>
            <a:ext cx="4762480" cy="6857989"/>
          </a:xfrm>
          <a:prstGeom prst="rect">
            <a:avLst/>
          </a:prstGeom>
        </p:spPr>
      </p:pic>
      <p:sp>
        <p:nvSpPr>
          <p:cNvPr id="11" name="Rectangle 10">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69809-E46B-A14F-A701-AB7F08665F9C}"/>
              </a:ext>
            </a:extLst>
          </p:cNvPr>
          <p:cNvSpPr>
            <a:spLocks noGrp="1"/>
          </p:cNvSpPr>
          <p:nvPr>
            <p:ph type="ctrTitle"/>
          </p:nvPr>
        </p:nvSpPr>
        <p:spPr>
          <a:xfrm>
            <a:off x="6096000" y="1371599"/>
            <a:ext cx="4762500" cy="2360429"/>
          </a:xfrm>
        </p:spPr>
        <p:txBody>
          <a:bodyPr>
            <a:normAutofit fontScale="90000"/>
          </a:bodyPr>
          <a:lstStyle/>
          <a:p>
            <a:r>
              <a:rPr lang="en-US" dirty="0"/>
              <a:t>Composition, </a:t>
            </a:r>
            <a:r>
              <a:rPr lang="en-US"/>
              <a:t>Diversity, Equity </a:t>
            </a:r>
            <a:r>
              <a:rPr lang="en-US" dirty="0"/>
              <a:t>&amp; Inclusion Working Group</a:t>
            </a:r>
          </a:p>
        </p:txBody>
      </p:sp>
      <p:sp>
        <p:nvSpPr>
          <p:cNvPr id="3" name="Subtitle 2">
            <a:extLst>
              <a:ext uri="{FF2B5EF4-FFF2-40B4-BE49-F238E27FC236}">
                <a16:creationId xmlns:a16="http://schemas.microsoft.com/office/drawing/2014/main" id="{4C608116-E309-3C46-9470-19FAEAE56F78}"/>
              </a:ext>
            </a:extLst>
          </p:cNvPr>
          <p:cNvSpPr>
            <a:spLocks noGrp="1"/>
          </p:cNvSpPr>
          <p:nvPr>
            <p:ph type="subTitle" idx="1"/>
          </p:nvPr>
        </p:nvSpPr>
        <p:spPr>
          <a:xfrm>
            <a:off x="5635256" y="4114800"/>
            <a:ext cx="5223244" cy="1371601"/>
          </a:xfrm>
        </p:spPr>
        <p:txBody>
          <a:bodyPr>
            <a:normAutofit fontScale="85000" lnSpcReduction="20000"/>
          </a:bodyPr>
          <a:lstStyle/>
          <a:p>
            <a:r>
              <a:rPr lang="en-US" dirty="0"/>
              <a:t>WG Hosted by California Energy Efficiency Coordinating Committee (CAEECC)</a:t>
            </a:r>
          </a:p>
          <a:p>
            <a:r>
              <a:rPr lang="en-US" dirty="0"/>
              <a:t>1</a:t>
            </a:r>
            <a:r>
              <a:rPr lang="en-US" baseline="30000" dirty="0"/>
              <a:t>st</a:t>
            </a:r>
            <a:r>
              <a:rPr lang="en-US" dirty="0"/>
              <a:t> WG Meeting</a:t>
            </a:r>
          </a:p>
          <a:p>
            <a:r>
              <a:rPr lang="en-US" dirty="0"/>
              <a:t>January 13, 2022 9am-12pm</a:t>
            </a:r>
          </a:p>
        </p:txBody>
      </p:sp>
      <p:sp>
        <p:nvSpPr>
          <p:cNvPr id="5" name="Slide Number Placeholder 4">
            <a:extLst>
              <a:ext uri="{FF2B5EF4-FFF2-40B4-BE49-F238E27FC236}">
                <a16:creationId xmlns:a16="http://schemas.microsoft.com/office/drawing/2014/main" id="{B4FA132D-80E1-204A-9D9B-7E55A93F2658}"/>
              </a:ext>
            </a:extLst>
          </p:cNvPr>
          <p:cNvSpPr>
            <a:spLocks noGrp="1"/>
          </p:cNvSpPr>
          <p:nvPr>
            <p:ph type="sldNum" sz="quarter" idx="12"/>
          </p:nvPr>
        </p:nvSpPr>
        <p:spPr/>
        <p:txBody>
          <a:bodyPr/>
          <a:lstStyle/>
          <a:p>
            <a:fld id="{F8E28480-1C08-4458-AD97-0283E6FFD09D}" type="slidenum">
              <a:rPr lang="en-US" smtClean="0"/>
              <a:t>1</a:t>
            </a:fld>
            <a:endParaRPr lang="en-US" dirty="0"/>
          </a:p>
        </p:txBody>
      </p:sp>
      <p:sp>
        <p:nvSpPr>
          <p:cNvPr id="6" name="TextBox 5">
            <a:extLst>
              <a:ext uri="{FF2B5EF4-FFF2-40B4-BE49-F238E27FC236}">
                <a16:creationId xmlns:a16="http://schemas.microsoft.com/office/drawing/2014/main" id="{7F682FA7-DDA7-1E4A-9BE7-409166E20868}"/>
              </a:ext>
            </a:extLst>
          </p:cNvPr>
          <p:cNvSpPr txBox="1"/>
          <p:nvPr/>
        </p:nvSpPr>
        <p:spPr>
          <a:xfrm>
            <a:off x="682699" y="3058679"/>
            <a:ext cx="3463978" cy="738664"/>
          </a:xfrm>
          <a:prstGeom prst="rect">
            <a:avLst/>
          </a:prstGeom>
          <a:solidFill>
            <a:schemeClr val="tx2">
              <a:lumMod val="25000"/>
              <a:lumOff val="75000"/>
            </a:schemeClr>
          </a:solidFill>
          <a:ln>
            <a:solidFill>
              <a:schemeClr val="tx1"/>
            </a:solidFill>
          </a:ln>
        </p:spPr>
        <p:txBody>
          <a:bodyPr wrap="square" rtlCol="0">
            <a:spAutoFit/>
          </a:bodyPr>
          <a:lstStyle/>
          <a:p>
            <a:pPr algn="ctr">
              <a:defRPr/>
            </a:pPr>
            <a:r>
              <a:rPr lang="en-US" sz="1400" dirty="0">
                <a:latin typeface="Goudy Old Style" panose="02020502050305020303" pitchFamily="18" charset="77"/>
                <a:ea typeface="Palatino" pitchFamily="2" charset="77"/>
              </a:rPr>
              <a:t>“Not everything that is faced can be changed, but nothing can be changed until it is faced”</a:t>
            </a:r>
          </a:p>
          <a:p>
            <a:pPr algn="ctr">
              <a:defRPr/>
            </a:pPr>
            <a:r>
              <a:rPr lang="en-US" sz="1400" dirty="0">
                <a:latin typeface="Goudy Old Style" panose="02020502050305020303" pitchFamily="18" charset="77"/>
                <a:ea typeface="Palatino" pitchFamily="2" charset="77"/>
              </a:rPr>
              <a:t>-James Baldwin</a:t>
            </a:r>
          </a:p>
        </p:txBody>
      </p:sp>
    </p:spTree>
    <p:extLst>
      <p:ext uri="{BB962C8B-B14F-4D97-AF65-F5344CB8AC3E}">
        <p14:creationId xmlns:p14="http://schemas.microsoft.com/office/powerpoint/2010/main" val="3967822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CF090-D112-8941-9DA6-7F011B818952}"/>
              </a:ext>
            </a:extLst>
          </p:cNvPr>
          <p:cNvSpPr>
            <a:spLocks noGrp="1"/>
          </p:cNvSpPr>
          <p:nvPr>
            <p:ph type="title"/>
          </p:nvPr>
        </p:nvSpPr>
        <p:spPr>
          <a:xfrm>
            <a:off x="203792" y="0"/>
            <a:ext cx="4400865" cy="1861457"/>
          </a:xfrm>
        </p:spPr>
        <p:txBody>
          <a:bodyPr vert="horz" lIns="91440" tIns="45720" rIns="91440" bIns="45720" rtlCol="0" anchor="b">
            <a:normAutofit/>
          </a:bodyPr>
          <a:lstStyle/>
          <a:p>
            <a:pPr algn="ctr"/>
            <a:r>
              <a:rPr lang="en-US" sz="3600" kern="1200" cap="all" spc="300" baseline="0" dirty="0">
                <a:solidFill>
                  <a:schemeClr val="bg2"/>
                </a:solidFill>
                <a:latin typeface="+mj-lt"/>
                <a:ea typeface="+mj-ea"/>
                <a:cs typeface="+mj-cs"/>
              </a:rPr>
              <a:t>How are you feeling in this moment?</a:t>
            </a:r>
          </a:p>
        </p:txBody>
      </p:sp>
      <p:pic>
        <p:nvPicPr>
          <p:cNvPr id="5" name="Picture 4">
            <a:extLst>
              <a:ext uri="{FF2B5EF4-FFF2-40B4-BE49-F238E27FC236}">
                <a16:creationId xmlns:a16="http://schemas.microsoft.com/office/drawing/2014/main" id="{8EB65F94-2938-BB45-B899-440FC3D0EBD3}"/>
              </a:ext>
            </a:extLst>
          </p:cNvPr>
          <p:cNvPicPr>
            <a:picLocks noChangeAspect="1"/>
          </p:cNvPicPr>
          <p:nvPr/>
        </p:nvPicPr>
        <p:blipFill>
          <a:blip r:embed="rId2"/>
          <a:stretch>
            <a:fillRect/>
          </a:stretch>
        </p:blipFill>
        <p:spPr>
          <a:xfrm>
            <a:off x="6096000" y="275025"/>
            <a:ext cx="4762500" cy="6307949"/>
          </a:xfrm>
          <a:prstGeom prst="rect">
            <a:avLst/>
          </a:prstGeom>
        </p:spPr>
      </p:pic>
      <p:sp>
        <p:nvSpPr>
          <p:cNvPr id="4" name="Slide Number Placeholder 3">
            <a:extLst>
              <a:ext uri="{FF2B5EF4-FFF2-40B4-BE49-F238E27FC236}">
                <a16:creationId xmlns:a16="http://schemas.microsoft.com/office/drawing/2014/main" id="{1D018B26-71A7-CF46-B115-A938F5028184}"/>
              </a:ext>
            </a:extLst>
          </p:cNvPr>
          <p:cNvSpPr>
            <a:spLocks noGrp="1"/>
          </p:cNvSpPr>
          <p:nvPr>
            <p:ph type="sldNum" sz="quarter" idx="12"/>
          </p:nvPr>
        </p:nvSpPr>
        <p:spPr>
          <a:xfrm>
            <a:off x="11116340" y="6356350"/>
            <a:ext cx="871868" cy="365125"/>
          </a:xfrm>
        </p:spPr>
        <p:txBody>
          <a:bodyPr vert="horz" lIns="91440" tIns="45720" rIns="91440" bIns="45720" rtlCol="0" anchor="ctr">
            <a:normAutofit/>
          </a:bodyPr>
          <a:lstStyle/>
          <a:p>
            <a:pPr>
              <a:spcAft>
                <a:spcPts val="600"/>
              </a:spcAft>
            </a:pPr>
            <a:fld id="{F8E28480-1C08-4458-AD97-0283E6FFD09D}" type="slidenum">
              <a:rPr lang="en-US" smtClean="0"/>
              <a:pPr>
                <a:spcAft>
                  <a:spcPts val="600"/>
                </a:spcAft>
              </a:pPr>
              <a:t>10</a:t>
            </a:fld>
            <a:endParaRPr lang="en-US"/>
          </a:p>
        </p:txBody>
      </p:sp>
      <p:sp>
        <p:nvSpPr>
          <p:cNvPr id="6" name="TextBox 5">
            <a:extLst>
              <a:ext uri="{FF2B5EF4-FFF2-40B4-BE49-F238E27FC236}">
                <a16:creationId xmlns:a16="http://schemas.microsoft.com/office/drawing/2014/main" id="{4DDAE919-4945-BF47-BB80-422D6E75BFDE}"/>
              </a:ext>
            </a:extLst>
          </p:cNvPr>
          <p:cNvSpPr txBox="1"/>
          <p:nvPr/>
        </p:nvSpPr>
        <p:spPr>
          <a:xfrm>
            <a:off x="7585023" y="6538912"/>
            <a:ext cx="1813810" cy="307777"/>
          </a:xfrm>
          <a:prstGeom prst="rect">
            <a:avLst/>
          </a:prstGeom>
          <a:noFill/>
        </p:spPr>
        <p:txBody>
          <a:bodyPr wrap="square" rtlCol="0">
            <a:spAutoFit/>
          </a:bodyPr>
          <a:lstStyle/>
          <a:p>
            <a:r>
              <a:rPr lang="en-US" sz="1400" dirty="0">
                <a:latin typeface="Goudy Old Style" panose="02020502050305020303" pitchFamily="18" charset="77"/>
              </a:rPr>
              <a:t>Source: </a:t>
            </a:r>
            <a:r>
              <a:rPr lang="en-US" sz="1400" dirty="0">
                <a:latin typeface="Goudy Old Style" panose="02020502050305020303" pitchFamily="18" charset="77"/>
                <a:hlinkClick r:id="rId3"/>
              </a:rPr>
              <a:t>Pinterest</a:t>
            </a:r>
            <a:endParaRPr lang="en-US" sz="1400" dirty="0">
              <a:latin typeface="Goudy Old Style" panose="02020502050305020303" pitchFamily="18" charset="77"/>
            </a:endParaRPr>
          </a:p>
        </p:txBody>
      </p:sp>
      <p:sp>
        <p:nvSpPr>
          <p:cNvPr id="7" name="TextBox 6">
            <a:extLst>
              <a:ext uri="{FF2B5EF4-FFF2-40B4-BE49-F238E27FC236}">
                <a16:creationId xmlns:a16="http://schemas.microsoft.com/office/drawing/2014/main" id="{78011CDC-7106-6A41-ACFF-DA2F170A486F}"/>
              </a:ext>
            </a:extLst>
          </p:cNvPr>
          <p:cNvSpPr txBox="1"/>
          <p:nvPr/>
        </p:nvSpPr>
        <p:spPr>
          <a:xfrm>
            <a:off x="966406" y="1861457"/>
            <a:ext cx="2638269" cy="923330"/>
          </a:xfrm>
          <a:prstGeom prst="rect">
            <a:avLst/>
          </a:prstGeom>
          <a:noFill/>
        </p:spPr>
        <p:txBody>
          <a:bodyPr wrap="square" rtlCol="0">
            <a:spAutoFit/>
          </a:bodyPr>
          <a:lstStyle/>
          <a:p>
            <a:pPr algn="ctr"/>
            <a:r>
              <a:rPr lang="en-US" dirty="0">
                <a:solidFill>
                  <a:schemeClr val="bg1"/>
                </a:solidFill>
                <a:latin typeface="Goudy Old Style" panose="02020502050305020303" pitchFamily="18" charset="77"/>
              </a:rPr>
              <a:t>Use Zoom’s Annotate button to circle how you’re feeling (anonymous)</a:t>
            </a:r>
          </a:p>
        </p:txBody>
      </p:sp>
      <p:pic>
        <p:nvPicPr>
          <p:cNvPr id="9" name="Picture 8">
            <a:extLst>
              <a:ext uri="{FF2B5EF4-FFF2-40B4-BE49-F238E27FC236}">
                <a16:creationId xmlns:a16="http://schemas.microsoft.com/office/drawing/2014/main" id="{AB758EB5-B209-7C48-BBE8-9CADD91982D8}"/>
              </a:ext>
            </a:extLst>
          </p:cNvPr>
          <p:cNvPicPr>
            <a:picLocks noChangeAspect="1"/>
          </p:cNvPicPr>
          <p:nvPr/>
        </p:nvPicPr>
        <p:blipFill rotWithShape="1">
          <a:blip r:embed="rId4"/>
          <a:srcRect l="50962" r="3205"/>
          <a:stretch/>
        </p:blipFill>
        <p:spPr bwMode="auto">
          <a:xfrm>
            <a:off x="299500" y="2997250"/>
            <a:ext cx="4163499" cy="2724957"/>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1880F139-17EA-4548-A609-038308A7FBF6}"/>
              </a:ext>
            </a:extLst>
          </p:cNvPr>
          <p:cNvPicPr>
            <a:picLocks noChangeAspect="1"/>
          </p:cNvPicPr>
          <p:nvPr/>
        </p:nvPicPr>
        <p:blipFill>
          <a:blip r:embed="rId5"/>
          <a:stretch>
            <a:fillRect/>
          </a:stretch>
        </p:blipFill>
        <p:spPr>
          <a:xfrm>
            <a:off x="139459" y="5880845"/>
            <a:ext cx="4494879" cy="702129"/>
          </a:xfrm>
          <a:prstGeom prst="rect">
            <a:avLst/>
          </a:prstGeom>
        </p:spPr>
      </p:pic>
    </p:spTree>
    <p:extLst>
      <p:ext uri="{BB962C8B-B14F-4D97-AF65-F5344CB8AC3E}">
        <p14:creationId xmlns:p14="http://schemas.microsoft.com/office/powerpoint/2010/main" val="55141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WORKING GROUP CHARGE &amp; PROCESS</a:t>
            </a:r>
          </a:p>
        </p:txBody>
      </p:sp>
      <p:graphicFrame>
        <p:nvGraphicFramePr>
          <p:cNvPr id="8" name="Text Placeholder 5">
            <a:extLst>
              <a:ext uri="{FF2B5EF4-FFF2-40B4-BE49-F238E27FC236}">
                <a16:creationId xmlns:a16="http://schemas.microsoft.com/office/drawing/2014/main" id="{42A0E638-503C-43B3-8D5B-873CC8178DBA}"/>
              </a:ext>
            </a:extLst>
          </p:cNvPr>
          <p:cNvGraphicFramePr/>
          <p:nvPr>
            <p:extLst>
              <p:ext uri="{D42A27DB-BD31-4B8C-83A1-F6EECF244321}">
                <p14:modId xmlns:p14="http://schemas.microsoft.com/office/powerpoint/2010/main" val="1137169208"/>
              </p:ext>
            </p:extLst>
          </p:nvPr>
        </p:nvGraphicFramePr>
        <p:xfrm>
          <a:off x="6929438" y="1156947"/>
          <a:ext cx="3453197" cy="4765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DD74933-90CD-A442-BC2A-273BE45DB8DE}"/>
              </a:ext>
            </a:extLst>
          </p:cNvPr>
          <p:cNvSpPr>
            <a:spLocks noGrp="1"/>
          </p:cNvSpPr>
          <p:nvPr>
            <p:ph type="sldNum" sz="quarter" idx="12"/>
          </p:nvPr>
        </p:nvSpPr>
        <p:spPr/>
        <p:txBody>
          <a:bodyPr/>
          <a:lstStyle/>
          <a:p>
            <a:fld id="{F8E28480-1C08-4458-AD97-0283E6FFD09D}" type="slidenum">
              <a:rPr lang="en-US" smtClean="0"/>
              <a:t>11</a:t>
            </a:fld>
            <a:endParaRPr lang="en-US"/>
          </a:p>
        </p:txBody>
      </p:sp>
    </p:spTree>
    <p:extLst>
      <p:ext uri="{BB962C8B-B14F-4D97-AF65-F5344CB8AC3E}">
        <p14:creationId xmlns:p14="http://schemas.microsoft.com/office/powerpoint/2010/main" val="25264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681038"/>
            <a:ext cx="10515600" cy="1254124"/>
          </a:xfrm>
        </p:spPr>
        <p:txBody>
          <a:bodyPr>
            <a:noAutofit/>
          </a:bodyPr>
          <a:lstStyle/>
          <a:p>
            <a:r>
              <a:rPr lang="en-US" dirty="0"/>
              <a:t>Composition, Diversity, Equity, and Inclusion Working Group (CDEI WG) Overview</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2114550"/>
            <a:ext cx="10515600" cy="4062412"/>
          </a:xfrm>
        </p:spPr>
        <p:txBody>
          <a:bodyPr>
            <a:normAutofit/>
          </a:bodyPr>
          <a:lstStyle/>
          <a:p>
            <a:r>
              <a:rPr lang="en-US" b="1" dirty="0"/>
              <a:t>Charge</a:t>
            </a:r>
            <a:r>
              <a:rPr lang="en-US" dirty="0"/>
              <a:t>: review CAEECC membership and recommend additional ways to create a more diverse, equitable, inclusive, and accessible CAEECC collaborative</a:t>
            </a:r>
          </a:p>
          <a:p>
            <a:r>
              <a:rPr lang="en-US" b="1" dirty="0"/>
              <a:t>4 virtual meetings (plus optional onboarding mtg)</a:t>
            </a:r>
            <a:r>
              <a:rPr lang="en-US" dirty="0"/>
              <a:t>: January 2022-March 2022</a:t>
            </a:r>
          </a:p>
          <a:p>
            <a:r>
              <a:rPr lang="en-US" b="1" dirty="0"/>
              <a:t>Recommendations</a:t>
            </a:r>
            <a:r>
              <a:rPr lang="en-US" dirty="0"/>
              <a:t> delivered to full CAEECC for review, refinement (if needed), final approval, and submitted to CPUC April 2022</a:t>
            </a:r>
          </a:p>
          <a:p>
            <a:r>
              <a:rPr lang="en-US" b="1" dirty="0"/>
              <a:t>Application</a:t>
            </a:r>
            <a:r>
              <a:rPr lang="en-US" dirty="0"/>
              <a:t> process for interested non-CAEECC stakeholders closed 12/15/2021</a:t>
            </a:r>
          </a:p>
          <a:p>
            <a:r>
              <a:rPr lang="en-US" b="1" dirty="0"/>
              <a:t>Prospectus </a:t>
            </a:r>
            <a:r>
              <a:rPr lang="en-US" dirty="0"/>
              <a:t>available at </a:t>
            </a:r>
            <a:r>
              <a:rPr lang="en-US" dirty="0">
                <a:hlinkClick r:id="rId2"/>
              </a:rPr>
              <a:t>https://www.caeecc.org/cdei-working-group</a:t>
            </a:r>
            <a:endParaRPr lang="en-US"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56873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838200" y="136525"/>
            <a:ext cx="10515600" cy="1133693"/>
          </a:xfrm>
        </p:spPr>
        <p:txBody>
          <a:bodyPr>
            <a:normAutofit/>
          </a:bodyPr>
          <a:lstStyle/>
          <a:p>
            <a:r>
              <a:rPr lang="en-US" dirty="0"/>
              <a:t>Working Group Charge</a:t>
            </a:r>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D928E0D6-C10C-4C24-8910-E31ABCAD42CE}"/>
              </a:ext>
            </a:extLst>
          </p:cNvPr>
          <p:cNvGraphicFramePr>
            <a:graphicFrameLocks noGrp="1"/>
          </p:cNvGraphicFramePr>
          <p:nvPr>
            <p:ph idx="1"/>
            <p:extLst>
              <p:ext uri="{D42A27DB-BD31-4B8C-83A1-F6EECF244321}">
                <p14:modId xmlns:p14="http://schemas.microsoft.com/office/powerpoint/2010/main" val="1087047008"/>
              </p:ext>
            </p:extLst>
          </p:nvPr>
        </p:nvGraphicFramePr>
        <p:xfrm>
          <a:off x="836675" y="935665"/>
          <a:ext cx="10774078" cy="5785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994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AB9C-2560-8442-A77F-CCC4F000BB67}"/>
              </a:ext>
            </a:extLst>
          </p:cNvPr>
          <p:cNvSpPr>
            <a:spLocks noGrp="1"/>
          </p:cNvSpPr>
          <p:nvPr>
            <p:ph type="title"/>
          </p:nvPr>
        </p:nvSpPr>
        <p:spPr>
          <a:xfrm>
            <a:off x="900112" y="13999"/>
            <a:ext cx="9486900" cy="881740"/>
          </a:xfrm>
        </p:spPr>
        <p:txBody>
          <a:bodyPr/>
          <a:lstStyle/>
          <a:p>
            <a:r>
              <a:rPr lang="en-US" dirty="0"/>
              <a:t>Approach to consensus-building</a:t>
            </a:r>
          </a:p>
        </p:txBody>
      </p:sp>
      <p:sp>
        <p:nvSpPr>
          <p:cNvPr id="3" name="Content Placeholder 2">
            <a:extLst>
              <a:ext uri="{FF2B5EF4-FFF2-40B4-BE49-F238E27FC236}">
                <a16:creationId xmlns:a16="http://schemas.microsoft.com/office/drawing/2014/main" id="{F5D4DF48-2A16-6E46-8B87-2EFBAF7C1D58}"/>
              </a:ext>
            </a:extLst>
          </p:cNvPr>
          <p:cNvSpPr>
            <a:spLocks noGrp="1"/>
          </p:cNvSpPr>
          <p:nvPr>
            <p:ph idx="1"/>
          </p:nvPr>
        </p:nvSpPr>
        <p:spPr>
          <a:xfrm>
            <a:off x="900111" y="1045030"/>
            <a:ext cx="10413859" cy="2383970"/>
          </a:xfrm>
        </p:spPr>
        <p:txBody>
          <a:bodyPr>
            <a:normAutofit/>
          </a:bodyPr>
          <a:lstStyle/>
          <a:p>
            <a:r>
              <a:rPr lang="en-US" dirty="0"/>
              <a:t>Process involves dialogue, creativity, and negotiation</a:t>
            </a:r>
          </a:p>
          <a:p>
            <a:r>
              <a:rPr lang="en-US" dirty="0"/>
              <a:t>Consensus is defined by CAEECC as unanimity </a:t>
            </a:r>
          </a:p>
          <a:p>
            <a:r>
              <a:rPr lang="en-US" dirty="0"/>
              <a:t>For recommendations without consensus, CAEECC provides two or more options and lists the WG Members that support each option</a:t>
            </a:r>
          </a:p>
          <a:p>
            <a:pPr marL="0" indent="0">
              <a:buNone/>
            </a:pPr>
            <a:r>
              <a:rPr lang="en-US" i="1" dirty="0"/>
              <a:t>Example:</a:t>
            </a:r>
          </a:p>
        </p:txBody>
      </p:sp>
      <p:graphicFrame>
        <p:nvGraphicFramePr>
          <p:cNvPr id="4" name="Table 3">
            <a:extLst>
              <a:ext uri="{FF2B5EF4-FFF2-40B4-BE49-F238E27FC236}">
                <a16:creationId xmlns:a16="http://schemas.microsoft.com/office/drawing/2014/main" id="{E11F8879-374E-AA42-AF3E-8DFCB02DBA82}"/>
              </a:ext>
            </a:extLst>
          </p:cNvPr>
          <p:cNvGraphicFramePr>
            <a:graphicFrameLocks noGrp="1"/>
          </p:cNvGraphicFramePr>
          <p:nvPr>
            <p:extLst>
              <p:ext uri="{D42A27DB-BD31-4B8C-83A1-F6EECF244321}">
                <p14:modId xmlns:p14="http://schemas.microsoft.com/office/powerpoint/2010/main" val="149059524"/>
              </p:ext>
            </p:extLst>
          </p:nvPr>
        </p:nvGraphicFramePr>
        <p:xfrm>
          <a:off x="862012" y="3429001"/>
          <a:ext cx="10453688" cy="2964724"/>
        </p:xfrm>
        <a:graphic>
          <a:graphicData uri="http://schemas.openxmlformats.org/drawingml/2006/table">
            <a:tbl>
              <a:tblPr firstRow="1" firstCol="1" bandRow="1">
                <a:tableStyleId>{5C22544A-7EE6-4342-B048-85BDC9FD1C3A}</a:tableStyleId>
              </a:tblPr>
              <a:tblGrid>
                <a:gridCol w="4517101">
                  <a:extLst>
                    <a:ext uri="{9D8B030D-6E8A-4147-A177-3AD203B41FA5}">
                      <a16:colId xmlns:a16="http://schemas.microsoft.com/office/drawing/2014/main" val="1990746286"/>
                    </a:ext>
                  </a:extLst>
                </a:gridCol>
                <a:gridCol w="3140917">
                  <a:extLst>
                    <a:ext uri="{9D8B030D-6E8A-4147-A177-3AD203B41FA5}">
                      <a16:colId xmlns:a16="http://schemas.microsoft.com/office/drawing/2014/main" val="90518613"/>
                    </a:ext>
                  </a:extLst>
                </a:gridCol>
                <a:gridCol w="2795670">
                  <a:extLst>
                    <a:ext uri="{9D8B030D-6E8A-4147-A177-3AD203B41FA5}">
                      <a16:colId xmlns:a16="http://schemas.microsoft.com/office/drawing/2014/main" val="530066392"/>
                    </a:ext>
                  </a:extLst>
                </a:gridCol>
              </a:tblGrid>
              <a:tr h="327544">
                <a:tc>
                  <a:txBody>
                    <a:bodyPr/>
                    <a:lstStyle/>
                    <a:p>
                      <a:pPr marL="0" marR="0">
                        <a:lnSpc>
                          <a:spcPct val="115000"/>
                        </a:lnSpc>
                        <a:spcBef>
                          <a:spcPts val="0"/>
                        </a:spcBef>
                        <a:spcAft>
                          <a:spcPts val="0"/>
                        </a:spcAft>
                      </a:pPr>
                      <a:r>
                        <a:rPr lang="en-US" sz="1900" dirty="0">
                          <a:solidFill>
                            <a:schemeClr val="tx1"/>
                          </a:solidFill>
                          <a:effectLst/>
                          <a:latin typeface="Goudy Old Style" panose="02020502050305020303" pitchFamily="18" charset="77"/>
                          <a:cs typeface="Calibri" panose="020F0502020204030204" pitchFamily="34" charset="0"/>
                        </a:rPr>
                        <a:t>Dessert Option</a:t>
                      </a:r>
                      <a:endPar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pPr>
                      <a:r>
                        <a:rPr lang="en-US" sz="1900" dirty="0">
                          <a:solidFill>
                            <a:schemeClr val="tx1"/>
                          </a:solidFill>
                          <a:effectLst/>
                          <a:latin typeface="Goudy Old Style" panose="02020502050305020303" pitchFamily="18" charset="77"/>
                          <a:cs typeface="Calibri" panose="020F0502020204030204" pitchFamily="34" charset="0"/>
                        </a:rPr>
                        <a:t>First Choice Option</a:t>
                      </a:r>
                      <a:endPar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dirty="0">
                          <a:solidFill>
                            <a:schemeClr val="tx1"/>
                          </a:solidFill>
                          <a:effectLst/>
                          <a:latin typeface="Goudy Old Style" panose="02020502050305020303" pitchFamily="18" charset="77"/>
                          <a:cs typeface="Calibri" panose="020F0502020204030204" pitchFamily="34" charset="0"/>
                        </a:rPr>
                        <a:t>Acceptable Option</a:t>
                      </a:r>
                      <a:endPar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82695"/>
                  </a:ext>
                </a:extLst>
              </a:tr>
              <a:tr h="1318590">
                <a:tc>
                  <a:txBody>
                    <a:bodyPr/>
                    <a:lstStyle/>
                    <a:p>
                      <a:pPr marL="0" marR="0">
                        <a:spcBef>
                          <a:spcPts val="0"/>
                        </a:spcBef>
                        <a:spcAft>
                          <a:spcPts val="0"/>
                        </a:spcAft>
                      </a:pPr>
                      <a:r>
                        <a:rPr lang="en-US" sz="1900" b="1" kern="1200" dirty="0">
                          <a:solidFill>
                            <a:schemeClr val="tx1"/>
                          </a:solidFill>
                          <a:effectLst/>
                          <a:latin typeface="Goudy Old Style" panose="02020502050305020303" pitchFamily="18" charset="77"/>
                          <a:ea typeface="+mn-ea"/>
                          <a:cs typeface="Calibri" panose="020F0502020204030204" pitchFamily="34" charset="0"/>
                        </a:rPr>
                        <a:t>Option 1: Chocolate cake (3 first choice, 5 acceptable of</a:t>
                      </a:r>
                      <a:r>
                        <a:rPr lang="en-US" sz="1900" b="1"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 5 voting members</a:t>
                      </a:r>
                      <a:r>
                        <a:rPr lang="en-US" sz="1900" b="1" kern="1200" dirty="0">
                          <a:solidFill>
                            <a:schemeClr val="tx1"/>
                          </a:solidFill>
                          <a:effectLst/>
                          <a:latin typeface="Goudy Old Style" panose="02020502050305020303" pitchFamily="18" charset="77"/>
                          <a:ea typeface="+mn-ea"/>
                          <a:cs typeface="Calibri" panose="020F0502020204030204" pitchFamily="34" charset="0"/>
                        </a:rPr>
                        <a:t>)</a:t>
                      </a:r>
                      <a:r>
                        <a:rPr lang="en-US" sz="1900" dirty="0">
                          <a:solidFill>
                            <a:schemeClr val="tx1"/>
                          </a:solidFill>
                          <a:effectLst/>
                          <a:latin typeface="Goudy Old Style" panose="02020502050305020303" pitchFamily="18" charset="77"/>
                          <a:cs typeface="Calibri" panose="020F0502020204030204" pitchFamily="34" charset="0"/>
                        </a:rPr>
                        <a:t> </a:t>
                      </a:r>
                      <a:endPar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Org 3, Org 4, Org 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Org 1, Org 2, Org 3, Org 4, Org 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0141075"/>
                  </a:ext>
                </a:extLst>
              </a:tr>
              <a:tr h="1318590">
                <a:tc>
                  <a:txBody>
                    <a:bodyPr/>
                    <a:lstStyle/>
                    <a:p>
                      <a:pPr marL="0" marR="0">
                        <a:spcBef>
                          <a:spcPts val="0"/>
                        </a:spcBef>
                        <a:spcAft>
                          <a:spcPts val="0"/>
                        </a:spcAft>
                      </a:pPr>
                      <a:r>
                        <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Option 2: Vanilla cake (2</a:t>
                      </a:r>
                      <a:r>
                        <a:rPr lang="en-US" sz="1900" b="1"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 first choice, 4 acceptable of 5 voting members</a:t>
                      </a:r>
                      <a:r>
                        <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Organization (“Org”) 1, Org 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900" dirty="0">
                          <a:solidFill>
                            <a:schemeClr val="tx1"/>
                          </a:solidFill>
                          <a:effectLst/>
                          <a:latin typeface="Goudy Old Style" panose="02020502050305020303" pitchFamily="18" charset="77"/>
                          <a:ea typeface="Times New Roman" panose="02020603050405020304" pitchFamily="18" charset="0"/>
                          <a:cs typeface="Calibri" panose="020F0502020204030204" pitchFamily="34" charset="0"/>
                        </a:rPr>
                        <a:t>Org 1, Org 2, Org 3, Org 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82068"/>
                  </a:ext>
                </a:extLst>
              </a:tr>
            </a:tbl>
          </a:graphicData>
        </a:graphic>
      </p:graphicFrame>
      <p:sp>
        <p:nvSpPr>
          <p:cNvPr id="5" name="Slide Number Placeholder 4">
            <a:extLst>
              <a:ext uri="{FF2B5EF4-FFF2-40B4-BE49-F238E27FC236}">
                <a16:creationId xmlns:a16="http://schemas.microsoft.com/office/drawing/2014/main" id="{AFD4DC87-50DA-1C4F-B45B-8544061158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191647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5B68-ACA9-DC43-AEF1-72367E3EA9C8}"/>
              </a:ext>
            </a:extLst>
          </p:cNvPr>
          <p:cNvSpPr>
            <a:spLocks noGrp="1"/>
          </p:cNvSpPr>
          <p:nvPr>
            <p:ph type="title"/>
          </p:nvPr>
        </p:nvSpPr>
        <p:spPr>
          <a:xfrm>
            <a:off x="838200" y="365125"/>
            <a:ext cx="10515600" cy="1325563"/>
          </a:xfrm>
        </p:spPr>
        <p:txBody>
          <a:bodyPr>
            <a:normAutofit/>
          </a:bodyPr>
          <a:lstStyle/>
          <a:p>
            <a:r>
              <a:rPr lang="en-US" sz="4200" b="1" dirty="0"/>
              <a:t>DEI Questions for WG</a:t>
            </a:r>
          </a:p>
        </p:txBody>
      </p:sp>
      <p:sp>
        <p:nvSpPr>
          <p:cNvPr id="3" name="Content Placeholder 2">
            <a:extLst>
              <a:ext uri="{FF2B5EF4-FFF2-40B4-BE49-F238E27FC236}">
                <a16:creationId xmlns:a16="http://schemas.microsoft.com/office/drawing/2014/main" id="{05B3180A-4418-CD49-8E27-9096491689B2}"/>
              </a:ext>
            </a:extLst>
          </p:cNvPr>
          <p:cNvSpPr>
            <a:spLocks noGrp="1"/>
          </p:cNvSpPr>
          <p:nvPr>
            <p:ph idx="1"/>
          </p:nvPr>
        </p:nvSpPr>
        <p:spPr>
          <a:xfrm>
            <a:off x="838200" y="1929384"/>
            <a:ext cx="10515600" cy="4290441"/>
          </a:xfrm>
        </p:spPr>
        <p:txBody>
          <a:bodyPr>
            <a:noAutofit/>
          </a:bodyPr>
          <a:lstStyle/>
          <a:p>
            <a:pPr fontAlgn="base"/>
            <a:r>
              <a:rPr lang="en-US" sz="2200" i="1" dirty="0"/>
              <a:t>How can we diversify </a:t>
            </a:r>
            <a:r>
              <a:rPr lang="en-US" sz="2200" i="1" dirty="0" err="1"/>
              <a:t>the</a:t>
            </a:r>
            <a:r>
              <a:rPr lang="en-US" sz="2200" dirty="0" err="1"/>
              <a:t>￼</a:t>
            </a:r>
            <a:r>
              <a:rPr lang="en-US" sz="2200" i="1" dirty="0" err="1"/>
              <a:t>lead</a:t>
            </a:r>
            <a:r>
              <a:rPr lang="en-US" sz="2200" i="1" dirty="0"/>
              <a:t> and/or alternate representatives from CAEECC Member organizations on CAEECC? </a:t>
            </a:r>
            <a:r>
              <a:rPr lang="en-US" sz="2200" dirty="0"/>
              <a:t> </a:t>
            </a:r>
          </a:p>
          <a:p>
            <a:pPr fontAlgn="base"/>
            <a:r>
              <a:rPr lang="en-US" sz="2200" i="1" dirty="0"/>
              <a:t>What forms of diversity does CAEECC want to foster (e.g. race as well as gender, gender identity or expression, sexual orientation, national origin, citizenship, age, ability, veteran, religion, income?</a:t>
            </a:r>
            <a:r>
              <a:rPr lang="en-US" sz="2200" dirty="0"/>
              <a:t> </a:t>
            </a:r>
          </a:p>
          <a:p>
            <a:pPr fontAlgn="base"/>
            <a:r>
              <a:rPr lang="en-US" sz="2200" i="1" dirty="0"/>
              <a:t>What additional facilitation practices can we employ to foster more inclusive meetings?</a:t>
            </a:r>
            <a:r>
              <a:rPr lang="en-US" sz="2200" dirty="0"/>
              <a:t> </a:t>
            </a:r>
          </a:p>
          <a:p>
            <a:pPr fontAlgn="base"/>
            <a:r>
              <a:rPr lang="en-US" sz="2200" i="1" dirty="0"/>
              <a:t>What Member recruitment and retention strategies would advance our DEI commitment (e.g., possible compensation, geographic inclusivity in the context of future in-person meetings)?</a:t>
            </a:r>
            <a:r>
              <a:rPr lang="en-US" sz="2200" dirty="0"/>
              <a:t> </a:t>
            </a:r>
          </a:p>
          <a:p>
            <a:pPr fontAlgn="base"/>
            <a:r>
              <a:rPr lang="en-US" sz="2200" i="1" dirty="0"/>
              <a:t>What organizational and educational development practices should the CAEECC consider (e.g., building DEI competencies or DEI training for Members and the Facilitation team; creating EE policy basics trainings; updating the CAEECC website and/or Charter)?</a:t>
            </a:r>
            <a:r>
              <a:rPr lang="en-US" sz="2200" dirty="0"/>
              <a:t> </a:t>
            </a:r>
          </a:p>
          <a:p>
            <a:pPr fontAlgn="base"/>
            <a:r>
              <a:rPr lang="en-US" sz="2200" i="1" dirty="0"/>
              <a:t>Other topics/solution ideas as appropriate</a:t>
            </a:r>
            <a:r>
              <a:rPr lang="en-US" sz="2200" dirty="0"/>
              <a:t> </a:t>
            </a:r>
          </a:p>
        </p:txBody>
      </p:sp>
      <p:sp>
        <p:nvSpPr>
          <p:cNvPr id="4" name="Slide Number Placeholder 3">
            <a:extLst>
              <a:ext uri="{FF2B5EF4-FFF2-40B4-BE49-F238E27FC236}">
                <a16:creationId xmlns:a16="http://schemas.microsoft.com/office/drawing/2014/main" id="{072C1BF9-F536-F647-95A8-38913BACAAC2}"/>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331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5B68-ACA9-DC43-AEF1-72367E3EA9C8}"/>
              </a:ext>
            </a:extLst>
          </p:cNvPr>
          <p:cNvSpPr>
            <a:spLocks noGrp="1"/>
          </p:cNvSpPr>
          <p:nvPr>
            <p:ph type="title"/>
          </p:nvPr>
        </p:nvSpPr>
        <p:spPr>
          <a:xfrm>
            <a:off x="838200" y="365125"/>
            <a:ext cx="10515600" cy="1325563"/>
          </a:xfrm>
        </p:spPr>
        <p:txBody>
          <a:bodyPr>
            <a:normAutofit/>
          </a:bodyPr>
          <a:lstStyle/>
          <a:p>
            <a:r>
              <a:rPr lang="en-US" sz="4200" b="1" dirty="0"/>
              <a:t>Membership Composition assessment Questions for WG</a:t>
            </a:r>
          </a:p>
        </p:txBody>
      </p:sp>
      <p:sp>
        <p:nvSpPr>
          <p:cNvPr id="3" name="Content Placeholder 2">
            <a:extLst>
              <a:ext uri="{FF2B5EF4-FFF2-40B4-BE49-F238E27FC236}">
                <a16:creationId xmlns:a16="http://schemas.microsoft.com/office/drawing/2014/main" id="{05B3180A-4418-CD49-8E27-9096491689B2}"/>
              </a:ext>
            </a:extLst>
          </p:cNvPr>
          <p:cNvSpPr>
            <a:spLocks noGrp="1"/>
          </p:cNvSpPr>
          <p:nvPr>
            <p:ph idx="1"/>
          </p:nvPr>
        </p:nvSpPr>
        <p:spPr>
          <a:xfrm>
            <a:off x="838200" y="1929384"/>
            <a:ext cx="10515600" cy="4251960"/>
          </a:xfrm>
        </p:spPr>
        <p:txBody>
          <a:bodyPr>
            <a:normAutofit lnSpcReduction="10000"/>
          </a:bodyPr>
          <a:lstStyle/>
          <a:p>
            <a:pPr fontAlgn="base"/>
            <a:r>
              <a:rPr lang="en-US" i="1" dirty="0"/>
              <a:t>What is the vision/goal of evaluating CAEECC membership?</a:t>
            </a:r>
            <a:r>
              <a:rPr lang="en-US" dirty="0"/>
              <a:t> </a:t>
            </a:r>
          </a:p>
          <a:p>
            <a:pPr fontAlgn="base"/>
            <a:r>
              <a:rPr lang="en-US" i="1" dirty="0"/>
              <a:t>What types of organizations are under-represented or missing altogether as CAEECC Members? </a:t>
            </a:r>
            <a:r>
              <a:rPr lang="en-US" dirty="0"/>
              <a:t> </a:t>
            </a:r>
          </a:p>
          <a:p>
            <a:pPr fontAlgn="base"/>
            <a:r>
              <a:rPr lang="en-US" i="1" dirty="0"/>
              <a:t>What are the barriers/potential reasons for those gaps (e.g., recruitment, capacity, familiarity with EE policy AND PROGRAM requirements, scope of CAEECC)?</a:t>
            </a:r>
            <a:r>
              <a:rPr lang="en-US" dirty="0"/>
              <a:t> </a:t>
            </a:r>
          </a:p>
          <a:p>
            <a:pPr fontAlgn="base"/>
            <a:r>
              <a:rPr lang="en-US" i="1" dirty="0"/>
              <a:t>What types of organizations, if any, might be over-represented on CAEECC?</a:t>
            </a:r>
            <a:r>
              <a:rPr lang="en-US" dirty="0"/>
              <a:t> </a:t>
            </a:r>
          </a:p>
          <a:p>
            <a:pPr fontAlgn="base"/>
            <a:r>
              <a:rPr lang="en-US" i="1" dirty="0"/>
              <a:t>Would funding or other resources facilitate under-resourced organizations’ participation as CAEECC Members and/or in CAEECC Working Groups? (Note: consider coordinating with CPUC on possible pilot opportunities)</a:t>
            </a:r>
            <a:r>
              <a:rPr lang="en-US" dirty="0"/>
              <a:t> </a:t>
            </a:r>
          </a:p>
          <a:p>
            <a:pPr fontAlgn="base"/>
            <a:r>
              <a:rPr lang="en-US" i="1" dirty="0"/>
              <a:t>Other topics/solution ideas as appropriate</a:t>
            </a:r>
            <a:r>
              <a:rPr lang="en-US" dirty="0"/>
              <a:t> </a:t>
            </a:r>
          </a:p>
        </p:txBody>
      </p:sp>
      <p:sp>
        <p:nvSpPr>
          <p:cNvPr id="4" name="Slide Number Placeholder 3">
            <a:extLst>
              <a:ext uri="{FF2B5EF4-FFF2-40B4-BE49-F238E27FC236}">
                <a16:creationId xmlns:a16="http://schemas.microsoft.com/office/drawing/2014/main" id="{072C1BF9-F536-F647-95A8-38913BACAAC2}"/>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468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583579" y="0"/>
            <a:ext cx="10638183" cy="948665"/>
          </a:xfrm>
        </p:spPr>
        <p:txBody>
          <a:bodyPr vert="horz" lIns="91440" tIns="45720" rIns="91440" bIns="45720" rtlCol="0" anchor="ctr">
            <a:normAutofit/>
          </a:bodyPr>
          <a:lstStyle/>
          <a:p>
            <a:r>
              <a:rPr lang="en-US" sz="3300" kern="1200" dirty="0">
                <a:solidFill>
                  <a:schemeClr val="tx1"/>
                </a:solidFill>
                <a:latin typeface="+mj-lt"/>
                <a:ea typeface="+mj-ea"/>
                <a:cs typeface="+mj-cs"/>
              </a:rPr>
              <a:t>CDEI WG: Meeting Dates &amp; Tasks</a:t>
            </a:r>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B52D1F0E-ADB9-054E-881E-D5691EC4F528}"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17</a:t>
            </a:fld>
            <a:endParaRPr kumimoji="0" lang="en-US" b="0" i="0" u="none" strike="noStrike" cap="none" spc="0" normalizeH="0" baseline="0" noProof="0">
              <a:ln>
                <a:noFill/>
              </a:ln>
              <a:effectLst/>
              <a:uLnTx/>
              <a:uFillTx/>
            </a:endParaRPr>
          </a:p>
        </p:txBody>
      </p:sp>
      <p:graphicFrame>
        <p:nvGraphicFramePr>
          <p:cNvPr id="6" name="Content Placeholder 5">
            <a:extLst>
              <a:ext uri="{FF2B5EF4-FFF2-40B4-BE49-F238E27FC236}">
                <a16:creationId xmlns:a16="http://schemas.microsoft.com/office/drawing/2014/main" id="{7AAF0DC9-8CF9-B546-9908-691D4670B3C7}"/>
              </a:ext>
            </a:extLst>
          </p:cNvPr>
          <p:cNvGraphicFramePr>
            <a:graphicFrameLocks noGrp="1"/>
          </p:cNvGraphicFramePr>
          <p:nvPr>
            <p:ph idx="1"/>
            <p:extLst>
              <p:ext uri="{D42A27DB-BD31-4B8C-83A1-F6EECF244321}">
                <p14:modId xmlns:p14="http://schemas.microsoft.com/office/powerpoint/2010/main" val="685164663"/>
              </p:ext>
            </p:extLst>
          </p:nvPr>
        </p:nvGraphicFramePr>
        <p:xfrm>
          <a:off x="669074" y="691377"/>
          <a:ext cx="10939348" cy="6077413"/>
        </p:xfrm>
        <a:graphic>
          <a:graphicData uri="http://schemas.openxmlformats.org/drawingml/2006/table">
            <a:tbl>
              <a:tblPr firstRow="1" bandRow="1">
                <a:tableStyleId>{B301B821-A1FF-4177-AEE7-76D212191A09}</a:tableStyleId>
              </a:tblPr>
              <a:tblGrid>
                <a:gridCol w="2319453">
                  <a:extLst>
                    <a:ext uri="{9D8B030D-6E8A-4147-A177-3AD203B41FA5}">
                      <a16:colId xmlns:a16="http://schemas.microsoft.com/office/drawing/2014/main" val="1758424977"/>
                    </a:ext>
                  </a:extLst>
                </a:gridCol>
                <a:gridCol w="1494263">
                  <a:extLst>
                    <a:ext uri="{9D8B030D-6E8A-4147-A177-3AD203B41FA5}">
                      <a16:colId xmlns:a16="http://schemas.microsoft.com/office/drawing/2014/main" val="2789415276"/>
                    </a:ext>
                  </a:extLst>
                </a:gridCol>
                <a:gridCol w="7125632">
                  <a:extLst>
                    <a:ext uri="{9D8B030D-6E8A-4147-A177-3AD203B41FA5}">
                      <a16:colId xmlns:a16="http://schemas.microsoft.com/office/drawing/2014/main" val="1060176753"/>
                    </a:ext>
                  </a:extLst>
                </a:gridCol>
              </a:tblGrid>
              <a:tr h="598135">
                <a:tc>
                  <a:txBody>
                    <a:bodyPr/>
                    <a:lstStyle/>
                    <a:p>
                      <a:pPr algn="l" rtl="0" fontAlgn="base">
                        <a:spcBef>
                          <a:spcPts val="0"/>
                        </a:spcBef>
                        <a:spcAft>
                          <a:spcPts val="0"/>
                        </a:spcAft>
                      </a:pPr>
                      <a:r>
                        <a:rPr lang="en-US" sz="1400" b="1" u="none" strike="noStrike" dirty="0">
                          <a:solidFill>
                            <a:srgbClr val="FFFFFF"/>
                          </a:solidFill>
                          <a:effectLst/>
                        </a:rPr>
                        <a:t>Meeting #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1" u="none" strike="noStrike" dirty="0">
                          <a:solidFill>
                            <a:srgbClr val="FFFFFF"/>
                          </a:solidFill>
                          <a:effectLst/>
                        </a:rPr>
                        <a:t>Date</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pPr>
                      <a:r>
                        <a:rPr lang="en-US" sz="1400" b="1" u="none" strike="noStrike" dirty="0">
                          <a:solidFill>
                            <a:srgbClr val="FFFFFF"/>
                          </a:solidFill>
                          <a:effectLst/>
                        </a:rPr>
                        <a:t>Tasks/Objectives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2945806349"/>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Facilitation Team/CAEECC Leadership Prework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Dec 2021- </a:t>
                      </a:r>
                    </a:p>
                    <a:p>
                      <a:pPr algn="r" rtl="0" fontAlgn="base">
                        <a:spcBef>
                          <a:spcPts val="0"/>
                        </a:spcBef>
                        <a:spcAft>
                          <a:spcPts val="0"/>
                        </a:spcAft>
                      </a:pPr>
                      <a:r>
                        <a:rPr lang="en-US" sz="1400" b="0" u="none" strike="noStrike" dirty="0">
                          <a:solidFill>
                            <a:schemeClr val="tx1">
                              <a:lumMod val="85000"/>
                              <a:lumOff val="15000"/>
                            </a:schemeClr>
                          </a:solidFill>
                          <a:effectLst/>
                        </a:rPr>
                        <a:t>January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lessons learned from other jurisdictions to inform the January meeting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781910473"/>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Optional CAEECC Onboarding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solidFill>
                          <a:effectLst/>
                        </a:rPr>
                        <a:t>January 11, 2022</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Introduction to CAEECC (e.g., purpose, structure, history, charter, and approach to seeking consensus)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1373610468"/>
                  </a:ext>
                </a:extLst>
              </a:tr>
              <a:tr h="1675078">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1</a:t>
                      </a:r>
                      <a:r>
                        <a:rPr lang="en-US" sz="1400" b="0" u="none" strike="noStrike" baseline="30000" dirty="0">
                          <a:solidFill>
                            <a:schemeClr val="tx1">
                              <a:lumMod val="85000"/>
                              <a:lumOff val="15000"/>
                            </a:schemeClr>
                          </a:solidFill>
                          <a:effectLst/>
                        </a:rPr>
                        <a:t>st</a:t>
                      </a:r>
                      <a:r>
                        <a:rPr lang="en-US" sz="1400" b="0" u="none" strike="noStrike" dirty="0">
                          <a:solidFill>
                            <a:schemeClr val="tx1">
                              <a:lumMod val="85000"/>
                              <a:lumOff val="15000"/>
                            </a:schemeClr>
                          </a:solidFill>
                          <a:effectLst/>
                        </a:rPr>
                        <a:t> meeting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solidFill>
                      <a:schemeClr val="accent4">
                        <a:lumMod val="40000"/>
                        <a:lumOff val="60000"/>
                      </a:schemeClr>
                    </a:solidFill>
                  </a:tcPr>
                </a:tc>
                <a:tc>
                  <a:txBody>
                    <a:bodyPr/>
                    <a:lstStyle/>
                    <a:p>
                      <a:pPr algn="r" rtl="0" fontAlgn="base">
                        <a:spcBef>
                          <a:spcPts val="0"/>
                        </a:spcBef>
                        <a:spcAft>
                          <a:spcPts val="0"/>
                        </a:spcAft>
                      </a:pPr>
                      <a:r>
                        <a:rPr lang="en-US" sz="1400" b="0" u="none" strike="noStrike" kern="1200" dirty="0">
                          <a:solidFill>
                            <a:schemeClr val="tx1"/>
                          </a:solidFill>
                          <a:effectLst/>
                        </a:rPr>
                        <a:t>January 13, 2022</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solidFill>
                      <a:schemeClr val="accent4">
                        <a:lumMod val="40000"/>
                        <a:lumOff val="60000"/>
                      </a:schemeClr>
                    </a:solidFill>
                  </a:tcPr>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Review Prospectus—including scope, approach, and timeline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Educational sharing (e.g., brief overview of CAEECC historical practices; existing DEI terms, including those in the ESJ Action Plan 2.0; what other jurisdictions are doing; organizational best practices)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Identify common vision/shared goal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further details of what will be covered in this group </a:t>
                      </a:r>
                    </a:p>
                  </a:txBody>
                  <a:tcPr marL="138151" marR="82891" marT="82891" marB="82891" anchor="b">
                    <a:solidFill>
                      <a:schemeClr val="accent4">
                        <a:lumMod val="40000"/>
                        <a:lumOff val="60000"/>
                      </a:schemeClr>
                    </a:solidFill>
                  </a:tcPr>
                </a:tc>
                <a:extLst>
                  <a:ext uri="{0D108BD9-81ED-4DB2-BD59-A6C34878D82A}">
                    <a16:rowId xmlns:a16="http://schemas.microsoft.com/office/drawing/2014/main" val="2059980531"/>
                  </a:ext>
                </a:extLst>
              </a:tr>
              <a:tr h="1028913">
                <a:tc>
                  <a:txBody>
                    <a:bodyPr/>
                    <a:lstStyle/>
                    <a:p>
                      <a:pPr algn="l" rtl="0" fontAlgn="base">
                        <a:spcBef>
                          <a:spcPts val="0"/>
                        </a:spcBef>
                        <a:spcAft>
                          <a:spcPts val="0"/>
                        </a:spcAft>
                      </a:pPr>
                      <a:r>
                        <a:rPr lang="en-US" sz="1400" b="0" u="none" strike="noStrike">
                          <a:solidFill>
                            <a:schemeClr val="tx1">
                              <a:lumMod val="85000"/>
                              <a:lumOff val="15000"/>
                            </a:schemeClr>
                          </a:solidFill>
                          <a:effectLst/>
                        </a:rPr>
                        <a:t>2</a:t>
                      </a:r>
                      <a:r>
                        <a:rPr lang="en-US" sz="1400" b="0" u="none" strike="noStrike" baseline="30000">
                          <a:solidFill>
                            <a:schemeClr val="tx1">
                              <a:lumMod val="85000"/>
                              <a:lumOff val="15000"/>
                            </a:schemeClr>
                          </a:solidFill>
                          <a:effectLst/>
                        </a:rPr>
                        <a:t>nd</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February 3,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Discuss key participation and access barriers and issues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ways to enhance CAEECC’s ability to center equity and develop energy efficiency policy and program recommendations through a DEI lens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Brainstorm possible solutions/recommendations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776340337"/>
                  </a:ext>
                </a:extLst>
              </a:tr>
              <a:tr h="598135">
                <a:tc>
                  <a:txBody>
                    <a:bodyPr/>
                    <a:lstStyle/>
                    <a:p>
                      <a:pPr algn="l" rtl="0" fontAlgn="base">
                        <a:spcBef>
                          <a:spcPts val="0"/>
                        </a:spcBef>
                        <a:spcAft>
                          <a:spcPts val="0"/>
                        </a:spcAft>
                      </a:pPr>
                      <a:r>
                        <a:rPr lang="en-US" sz="1400" b="0" u="none" strike="noStrike">
                          <a:solidFill>
                            <a:schemeClr val="tx1">
                              <a:lumMod val="85000"/>
                              <a:lumOff val="15000"/>
                            </a:schemeClr>
                          </a:solidFill>
                          <a:effectLst/>
                        </a:rPr>
                        <a:t>3</a:t>
                      </a:r>
                      <a:r>
                        <a:rPr lang="en-US" sz="1400" b="0" u="none" strike="noStrike" baseline="30000">
                          <a:solidFill>
                            <a:schemeClr val="tx1">
                              <a:lumMod val="85000"/>
                              <a:lumOff val="15000"/>
                            </a:schemeClr>
                          </a:solidFill>
                          <a:effectLst/>
                        </a:rPr>
                        <a:t>rd</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February 23,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Develop draft recommendations </a:t>
                      </a:r>
                    </a:p>
                    <a:p>
                      <a:pPr algn="l" rtl="0" fontAlgn="base">
                        <a:spcBef>
                          <a:spcPts val="0"/>
                        </a:spcBef>
                        <a:spcAft>
                          <a:spcPts val="0"/>
                        </a:spcAft>
                      </a:pPr>
                      <a:r>
                        <a:rPr lang="en-US" sz="1400" b="0" u="none" strike="noStrike" dirty="0">
                          <a:solidFill>
                            <a:schemeClr val="tx1">
                              <a:lumMod val="85000"/>
                              <a:lumOff val="15000"/>
                            </a:schemeClr>
                          </a:solidFill>
                          <a:effectLst/>
                        </a:rPr>
                        <a:t>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4178611732"/>
                  </a:ext>
                </a:extLst>
              </a:tr>
              <a:tr h="382747">
                <a:tc>
                  <a:txBody>
                    <a:bodyPr/>
                    <a:lstStyle/>
                    <a:p>
                      <a:pPr algn="l" rtl="0" fontAlgn="base">
                        <a:spcBef>
                          <a:spcPts val="0"/>
                        </a:spcBef>
                        <a:spcAft>
                          <a:spcPts val="0"/>
                        </a:spcAft>
                      </a:pPr>
                      <a:r>
                        <a:rPr lang="en-US" sz="1400" b="0" u="none" strike="noStrike">
                          <a:solidFill>
                            <a:schemeClr val="tx1">
                              <a:lumMod val="85000"/>
                              <a:lumOff val="15000"/>
                            </a:schemeClr>
                          </a:solidFill>
                          <a:effectLst/>
                        </a:rPr>
                        <a:t>4</a:t>
                      </a:r>
                      <a:r>
                        <a:rPr lang="en-US" sz="1400" b="0" u="none" strike="noStrike" baseline="30000">
                          <a:solidFill>
                            <a:schemeClr val="tx1">
                              <a:lumMod val="85000"/>
                              <a:lumOff val="15000"/>
                            </a:schemeClr>
                          </a:solidFill>
                          <a:effectLst/>
                        </a:rPr>
                        <a:t>th</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March 5,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Finalize 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348303641"/>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Optional additional meeting(s) –only if needed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Spring/ Summer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Potentially assist with implementing recommendations (only if needed)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1747296596"/>
                  </a:ext>
                </a:extLst>
              </a:tr>
            </a:tbl>
          </a:graphicData>
        </a:graphic>
      </p:graphicFrame>
    </p:spTree>
    <p:extLst>
      <p:ext uri="{BB962C8B-B14F-4D97-AF65-F5344CB8AC3E}">
        <p14:creationId xmlns:p14="http://schemas.microsoft.com/office/powerpoint/2010/main" val="3002567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D815-035C-4C4D-A598-C3C852E3F40F}"/>
              </a:ext>
            </a:extLst>
          </p:cNvPr>
          <p:cNvSpPr>
            <a:spLocks noGrp="1"/>
          </p:cNvSpPr>
          <p:nvPr>
            <p:ph type="title"/>
          </p:nvPr>
        </p:nvSpPr>
        <p:spPr>
          <a:xfrm>
            <a:off x="838200" y="685800"/>
            <a:ext cx="10020300" cy="1371600"/>
          </a:xfrm>
        </p:spPr>
        <p:txBody>
          <a:bodyPr/>
          <a:lstStyle/>
          <a:p>
            <a:r>
              <a:rPr lang="en-US" dirty="0"/>
              <a:t>Deliverable &amp; Recommendations Timeline</a:t>
            </a:r>
          </a:p>
        </p:txBody>
      </p:sp>
      <p:sp>
        <p:nvSpPr>
          <p:cNvPr id="3" name="Content Placeholder 2">
            <a:extLst>
              <a:ext uri="{FF2B5EF4-FFF2-40B4-BE49-F238E27FC236}">
                <a16:creationId xmlns:a16="http://schemas.microsoft.com/office/drawing/2014/main" id="{618F984B-A049-3D43-8B72-7FB7AD4CB6EA}"/>
              </a:ext>
            </a:extLst>
          </p:cNvPr>
          <p:cNvSpPr>
            <a:spLocks noGrp="1"/>
          </p:cNvSpPr>
          <p:nvPr>
            <p:ph idx="1"/>
          </p:nvPr>
        </p:nvSpPr>
        <p:spPr>
          <a:xfrm>
            <a:off x="838200" y="2286000"/>
            <a:ext cx="10515600" cy="3890962"/>
          </a:xfrm>
        </p:spPr>
        <p:txBody>
          <a:bodyPr/>
          <a:lstStyle/>
          <a:p>
            <a:pPr marL="0" indent="0">
              <a:buNone/>
            </a:pPr>
            <a:r>
              <a:rPr lang="en-US" b="1" dirty="0"/>
              <a:t>Deliverable</a:t>
            </a:r>
            <a:r>
              <a:rPr lang="en-US" dirty="0"/>
              <a:t>: A report delineating recommendations for the full CAEECC’s consideration and approval.</a:t>
            </a:r>
          </a:p>
          <a:p>
            <a:pPr marL="0" indent="0">
              <a:buNone/>
            </a:pPr>
            <a:endParaRPr lang="en-US" dirty="0"/>
          </a:p>
          <a:p>
            <a:pPr marL="0" lvl="0" indent="0">
              <a:buNone/>
            </a:pPr>
            <a:r>
              <a:rPr lang="en-US" b="1" dirty="0"/>
              <a:t>Recommendations Timeline</a:t>
            </a:r>
            <a:r>
              <a:rPr lang="en-US" dirty="0"/>
              <a:t>: </a:t>
            </a:r>
          </a:p>
          <a:p>
            <a:pPr lvl="1"/>
            <a:r>
              <a:rPr lang="en-US" dirty="0"/>
              <a:t>The full WG recommendations will be presented for approval at the April 12, 2022 full CAEECC meeting. </a:t>
            </a:r>
          </a:p>
          <a:p>
            <a:pPr lvl="1"/>
            <a:r>
              <a:rPr lang="en-US" dirty="0"/>
              <a:t>All recommendations will be implemented no later than August 2022.</a:t>
            </a:r>
          </a:p>
          <a:p>
            <a:endParaRPr lang="en-US" dirty="0"/>
          </a:p>
          <a:p>
            <a:endParaRPr lang="en-US" dirty="0"/>
          </a:p>
        </p:txBody>
      </p:sp>
      <p:sp>
        <p:nvSpPr>
          <p:cNvPr id="4" name="Slide Number Placeholder 3">
            <a:extLst>
              <a:ext uri="{FF2B5EF4-FFF2-40B4-BE49-F238E27FC236}">
                <a16:creationId xmlns:a16="http://schemas.microsoft.com/office/drawing/2014/main" id="{D7F0CEE6-8A36-BA40-89FA-D18A469CEF7F}"/>
              </a:ext>
            </a:extLst>
          </p:cNvPr>
          <p:cNvSpPr>
            <a:spLocks noGrp="1"/>
          </p:cNvSpPr>
          <p:nvPr>
            <p:ph type="sldNum" sz="quarter" idx="12"/>
          </p:nvPr>
        </p:nvSpPr>
        <p:spPr/>
        <p:txBody>
          <a:bodyPr/>
          <a:lstStyle/>
          <a:p>
            <a:fld id="{B52D1F0E-ADB9-054E-881E-D5691EC4F528}" type="slidenum">
              <a:rPr lang="en-US" smtClean="0"/>
              <a:t>18</a:t>
            </a:fld>
            <a:endParaRPr lang="en-US"/>
          </a:p>
        </p:txBody>
      </p:sp>
    </p:spTree>
    <p:extLst>
      <p:ext uri="{BB962C8B-B14F-4D97-AF65-F5344CB8AC3E}">
        <p14:creationId xmlns:p14="http://schemas.microsoft.com/office/powerpoint/2010/main" val="523920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78BC-5A39-9F44-8D5D-C5643921673E}"/>
              </a:ext>
            </a:extLst>
          </p:cNvPr>
          <p:cNvSpPr>
            <a:spLocks noGrp="1"/>
          </p:cNvSpPr>
          <p:nvPr>
            <p:ph type="title"/>
          </p:nvPr>
        </p:nvSpPr>
        <p:spPr>
          <a:xfrm>
            <a:off x="1352550" y="364819"/>
            <a:ext cx="9486900" cy="641959"/>
          </a:xfrm>
        </p:spPr>
        <p:txBody>
          <a:bodyPr/>
          <a:lstStyle/>
          <a:p>
            <a:r>
              <a:rPr lang="en-US" dirty="0"/>
              <a:t>groundrules</a:t>
            </a:r>
          </a:p>
        </p:txBody>
      </p:sp>
      <p:sp>
        <p:nvSpPr>
          <p:cNvPr id="3" name="Content Placeholder 2">
            <a:extLst>
              <a:ext uri="{FF2B5EF4-FFF2-40B4-BE49-F238E27FC236}">
                <a16:creationId xmlns:a16="http://schemas.microsoft.com/office/drawing/2014/main" id="{3054D204-0DA7-9D43-8B95-DBBC2BF5CBBF}"/>
              </a:ext>
            </a:extLst>
          </p:cNvPr>
          <p:cNvSpPr>
            <a:spLocks noGrp="1"/>
          </p:cNvSpPr>
          <p:nvPr>
            <p:ph idx="1"/>
          </p:nvPr>
        </p:nvSpPr>
        <p:spPr>
          <a:xfrm>
            <a:off x="1371599" y="1277655"/>
            <a:ext cx="9486901" cy="4894546"/>
          </a:xfrm>
        </p:spPr>
        <p:txBody>
          <a:bodyPr>
            <a:normAutofit/>
          </a:bodyPr>
          <a:lstStyle/>
          <a:p>
            <a:r>
              <a:rPr lang="en-US" dirty="0"/>
              <a:t>Attend all four meetings (or send designated alternate)</a:t>
            </a:r>
          </a:p>
          <a:p>
            <a:r>
              <a:rPr lang="en-US" dirty="0"/>
              <a:t>Do your homework (complete pre-and post-meeting work to ensure productive meetings and that a complete deliverable is finalized)</a:t>
            </a:r>
          </a:p>
          <a:p>
            <a:r>
              <a:rPr lang="en-US" dirty="0"/>
              <a:t>Materials are posted 5 days before the meeting</a:t>
            </a:r>
          </a:p>
          <a:p>
            <a:r>
              <a:rPr lang="en-US" dirty="0"/>
              <a:t>Propose alternatives if you can’t agree with recommendations – proponents draft the description and rationale for alternative options/ recommendations</a:t>
            </a:r>
          </a:p>
          <a:p>
            <a:pPr marL="0" indent="0">
              <a:buNone/>
            </a:pPr>
            <a:endParaRPr lang="en-US" dirty="0"/>
          </a:p>
          <a:p>
            <a:pPr marL="0" indent="0">
              <a:buNone/>
            </a:pPr>
            <a:r>
              <a:rPr lang="en-US" dirty="0"/>
              <a:t>See the Prospectus (Appendix A) for the full list of Groundrules: </a:t>
            </a:r>
            <a:r>
              <a:rPr lang="en-US" dirty="0">
                <a:hlinkClick r:id="rId2"/>
              </a:rPr>
              <a:t>https://www.caeecc.org/cdei-working-group</a:t>
            </a:r>
            <a:r>
              <a:rPr lang="en-US" dirty="0"/>
              <a:t>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C2CCBD6-CDB7-3945-8727-9750A19AB5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42076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A334-BD13-1A4E-B922-21ABD785670C}"/>
              </a:ext>
            </a:extLst>
          </p:cNvPr>
          <p:cNvSpPr>
            <a:spLocks noGrp="1"/>
          </p:cNvSpPr>
          <p:nvPr>
            <p:ph type="title"/>
          </p:nvPr>
        </p:nvSpPr>
        <p:spPr>
          <a:xfrm>
            <a:off x="1153484" y="65018"/>
            <a:ext cx="9486900" cy="555766"/>
          </a:xfrm>
        </p:spPr>
        <p:txBody>
          <a:bodyPr anchor="ctr">
            <a:normAutofit/>
          </a:bodyPr>
          <a:lstStyle/>
          <a:p>
            <a:pPr algn="ctr"/>
            <a:r>
              <a:rPr lang="en-US" dirty="0"/>
              <a:t>Agenda</a:t>
            </a:r>
          </a:p>
        </p:txBody>
      </p:sp>
      <p:sp>
        <p:nvSpPr>
          <p:cNvPr id="4" name="Slide Number Placeholder 3">
            <a:extLst>
              <a:ext uri="{FF2B5EF4-FFF2-40B4-BE49-F238E27FC236}">
                <a16:creationId xmlns:a16="http://schemas.microsoft.com/office/drawing/2014/main" id="{BFE6937B-CA43-6648-92DF-68A0ECF9CE79}"/>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a:t>
            </a:fld>
            <a:endParaRPr lang="en-US"/>
          </a:p>
        </p:txBody>
      </p:sp>
      <p:sp>
        <p:nvSpPr>
          <p:cNvPr id="7" name="TextBox 6">
            <a:extLst>
              <a:ext uri="{FF2B5EF4-FFF2-40B4-BE49-F238E27FC236}">
                <a16:creationId xmlns:a16="http://schemas.microsoft.com/office/drawing/2014/main" id="{49F112F5-0729-5849-88B1-53AA66D5B21E}"/>
              </a:ext>
            </a:extLst>
          </p:cNvPr>
          <p:cNvSpPr txBox="1"/>
          <p:nvPr/>
        </p:nvSpPr>
        <p:spPr>
          <a:xfrm>
            <a:off x="685797" y="6254592"/>
            <a:ext cx="10715266" cy="292388"/>
          </a:xfrm>
          <a:prstGeom prst="rect">
            <a:avLst/>
          </a:prstGeom>
          <a:noFill/>
        </p:spPr>
        <p:txBody>
          <a:bodyPr wrap="square" rtlCol="0">
            <a:spAutoFit/>
          </a:bodyPr>
          <a:lstStyle/>
          <a:p>
            <a:r>
              <a:rPr lang="en-US" sz="1300" i="1" dirty="0">
                <a:latin typeface="Goudy Old Style" panose="02020502050305020303" pitchFamily="18" charset="77"/>
              </a:rPr>
              <a:t>*Asterisk represents topics for which we plan to seek verbal public comment. The Public will be able to share comments and ask questions at any point in the meeting via the chat. </a:t>
            </a:r>
            <a:endParaRPr lang="en-US" sz="1300" dirty="0">
              <a:latin typeface="Goudy Old Style" panose="02020502050305020303" pitchFamily="18" charset="77"/>
            </a:endParaRPr>
          </a:p>
        </p:txBody>
      </p:sp>
      <p:graphicFrame>
        <p:nvGraphicFramePr>
          <p:cNvPr id="13" name="Content Placeholder 12">
            <a:extLst>
              <a:ext uri="{FF2B5EF4-FFF2-40B4-BE49-F238E27FC236}">
                <a16:creationId xmlns:a16="http://schemas.microsoft.com/office/drawing/2014/main" id="{248571FE-47F6-524F-BE03-5964B6B13813}"/>
              </a:ext>
            </a:extLst>
          </p:cNvPr>
          <p:cNvGraphicFramePr>
            <a:graphicFrameLocks noGrp="1"/>
          </p:cNvGraphicFramePr>
          <p:nvPr>
            <p:ph idx="1"/>
            <p:extLst>
              <p:ext uri="{D42A27DB-BD31-4B8C-83A1-F6EECF244321}">
                <p14:modId xmlns:p14="http://schemas.microsoft.com/office/powerpoint/2010/main" val="4165247148"/>
              </p:ext>
            </p:extLst>
          </p:nvPr>
        </p:nvGraphicFramePr>
        <p:xfrm>
          <a:off x="685797" y="803446"/>
          <a:ext cx="10888887" cy="5400267"/>
        </p:xfrm>
        <a:graphic>
          <a:graphicData uri="http://schemas.openxmlformats.org/drawingml/2006/table">
            <a:tbl>
              <a:tblPr firstRow="1" firstCol="1" bandRow="1">
                <a:tableStyleId>{5C22544A-7EE6-4342-B048-85BDC9FD1C3A}</a:tableStyleId>
              </a:tblPr>
              <a:tblGrid>
                <a:gridCol w="634412">
                  <a:extLst>
                    <a:ext uri="{9D8B030D-6E8A-4147-A177-3AD203B41FA5}">
                      <a16:colId xmlns:a16="http://schemas.microsoft.com/office/drawing/2014/main" val="1586302497"/>
                    </a:ext>
                  </a:extLst>
                </a:gridCol>
                <a:gridCol w="2327323">
                  <a:extLst>
                    <a:ext uri="{9D8B030D-6E8A-4147-A177-3AD203B41FA5}">
                      <a16:colId xmlns:a16="http://schemas.microsoft.com/office/drawing/2014/main" val="3250499852"/>
                    </a:ext>
                  </a:extLst>
                </a:gridCol>
                <a:gridCol w="6428358">
                  <a:extLst>
                    <a:ext uri="{9D8B030D-6E8A-4147-A177-3AD203B41FA5}">
                      <a16:colId xmlns:a16="http://schemas.microsoft.com/office/drawing/2014/main" val="2141849347"/>
                    </a:ext>
                  </a:extLst>
                </a:gridCol>
                <a:gridCol w="1498794">
                  <a:extLst>
                    <a:ext uri="{9D8B030D-6E8A-4147-A177-3AD203B41FA5}">
                      <a16:colId xmlns:a16="http://schemas.microsoft.com/office/drawing/2014/main" val="507859582"/>
                    </a:ext>
                  </a:extLst>
                </a:gridCol>
              </a:tblGrid>
              <a:tr h="206410">
                <a:tc>
                  <a:txBody>
                    <a:bodyPr/>
                    <a:lstStyle/>
                    <a:p>
                      <a:pPr marL="0" marR="0">
                        <a:spcBef>
                          <a:spcPts val="0"/>
                        </a:spcBef>
                        <a:spcAft>
                          <a:spcPts val="0"/>
                        </a:spcAft>
                      </a:pPr>
                      <a:r>
                        <a:rPr lang="en-US" sz="1400" dirty="0">
                          <a:effectLst/>
                          <a:latin typeface="Goudy Old Style" panose="02020502050305020303" pitchFamily="18" charset="77"/>
                        </a:rPr>
                        <a:t>Time</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a:effectLst/>
                          <a:latin typeface="Goudy Old Style" panose="02020502050305020303" pitchFamily="18" charset="77"/>
                        </a:rPr>
                        <a:t>Session</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a:effectLst/>
                          <a:latin typeface="Goudy Old Style" panose="02020502050305020303" pitchFamily="18" charset="77"/>
                        </a:rPr>
                        <a:t>Session &amp; Objectives</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a:effectLst/>
                          <a:latin typeface="Goudy Old Style" panose="02020502050305020303" pitchFamily="18" charset="77"/>
                        </a:rPr>
                        <a:t>Presenter</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extLst>
                  <a:ext uri="{0D108BD9-81ED-4DB2-BD59-A6C34878D82A}">
                    <a16:rowId xmlns:a16="http://schemas.microsoft.com/office/drawing/2014/main" val="3418181558"/>
                  </a:ext>
                </a:extLst>
              </a:tr>
              <a:tr h="593427">
                <a:tc>
                  <a:txBody>
                    <a:bodyPr/>
                    <a:lstStyle/>
                    <a:p>
                      <a:pPr marL="0" marR="0">
                        <a:spcBef>
                          <a:spcPts val="0"/>
                        </a:spcBef>
                        <a:spcAft>
                          <a:spcPts val="0"/>
                        </a:spcAft>
                      </a:pPr>
                      <a:r>
                        <a:rPr lang="en-US" sz="1400">
                          <a:effectLst/>
                          <a:latin typeface="Goudy Old Style" panose="02020502050305020303" pitchFamily="18" charset="77"/>
                        </a:rPr>
                        <a:t>9:00</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dirty="0">
                          <a:effectLst/>
                          <a:latin typeface="Goudy Old Style" panose="02020502050305020303" pitchFamily="18" charset="77"/>
                        </a:rPr>
                        <a:t>Introductions</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Working Group Member &amp; Facilitation Team Introductions</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Non-CAEECC WG members Disclosures </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342900" marR="0" lvl="0" indent="-342900" algn="l" defTabSz="914400" rtl="0" eaLnBrk="1" latinLnBrk="0" hangingPunct="1">
                        <a:spcBef>
                          <a:spcPts val="0"/>
                        </a:spcBef>
                        <a:spcAft>
                          <a:spcPts val="0"/>
                        </a:spcAft>
                        <a:buFont typeface="+mj-lt"/>
                        <a:buAutoNum type="alphaUcPeriod"/>
                      </a:pPr>
                      <a:r>
                        <a:rPr lang="en-US" sz="1400" kern="1200" dirty="0">
                          <a:solidFill>
                            <a:schemeClr val="dk1"/>
                          </a:solidFill>
                          <a:effectLst/>
                          <a:latin typeface="Goudy Old Style" panose="02020502050305020303" pitchFamily="18" charset="77"/>
                          <a:ea typeface="+mn-ea"/>
                          <a:cs typeface="+mn-cs"/>
                        </a:rPr>
                        <a:t>All</a:t>
                      </a:r>
                    </a:p>
                    <a:p>
                      <a:pPr marL="342900" marR="0" lvl="0" indent="-342900" algn="l" defTabSz="914400" rtl="0" eaLnBrk="1" latinLnBrk="0" hangingPunct="1">
                        <a:spcBef>
                          <a:spcPts val="0"/>
                        </a:spcBef>
                        <a:spcAft>
                          <a:spcPts val="0"/>
                        </a:spcAft>
                        <a:buFont typeface="+mj-lt"/>
                        <a:buAutoNum type="alphaUcPeriod"/>
                      </a:pPr>
                      <a:r>
                        <a:rPr lang="en-US" sz="1400" kern="1200" dirty="0">
                          <a:solidFill>
                            <a:schemeClr val="dk1"/>
                          </a:solidFill>
                          <a:effectLst/>
                          <a:latin typeface="Goudy Old Style" panose="02020502050305020303" pitchFamily="18" charset="77"/>
                          <a:ea typeface="+mn-ea"/>
                          <a:cs typeface="+mn-cs"/>
                        </a:rPr>
                        <a:t>Facilitator</a:t>
                      </a:r>
                    </a:p>
                  </a:txBody>
                  <a:tcPr marL="7896" marR="7896" marT="0" marB="0"/>
                </a:tc>
                <a:extLst>
                  <a:ext uri="{0D108BD9-81ED-4DB2-BD59-A6C34878D82A}">
                    <a16:rowId xmlns:a16="http://schemas.microsoft.com/office/drawing/2014/main" val="2678467411"/>
                  </a:ext>
                </a:extLst>
              </a:tr>
              <a:tr h="541824">
                <a:tc>
                  <a:txBody>
                    <a:bodyPr/>
                    <a:lstStyle/>
                    <a:p>
                      <a:pPr marL="0" marR="0">
                        <a:spcBef>
                          <a:spcPts val="0"/>
                        </a:spcBef>
                        <a:spcAft>
                          <a:spcPts val="0"/>
                        </a:spcAft>
                      </a:pPr>
                      <a:r>
                        <a:rPr lang="en-US" sz="1400">
                          <a:effectLst/>
                          <a:latin typeface="Goudy Old Style" panose="02020502050305020303" pitchFamily="18" charset="77"/>
                        </a:rPr>
                        <a:t>9:15</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dirty="0">
                          <a:effectLst/>
                          <a:latin typeface="Goudy Old Style" panose="02020502050305020303" pitchFamily="18" charset="77"/>
                        </a:rPr>
                        <a:t>Session 1: Working Group Charge &amp; Process</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228600" marR="0" indent="-228600">
                        <a:spcBef>
                          <a:spcPts val="0"/>
                        </a:spcBef>
                        <a:spcAft>
                          <a:spcPts val="0"/>
                        </a:spcAft>
                        <a:buFont typeface="+mj-lt"/>
                        <a:buAutoNum type="alphaUcPeriod"/>
                      </a:pPr>
                      <a:r>
                        <a:rPr lang="en-US" sz="1400" dirty="0">
                          <a:effectLst/>
                          <a:latin typeface="Goudy Old Style" panose="02020502050305020303" pitchFamily="18" charset="77"/>
                        </a:rPr>
                        <a:t>Review WG Charge, Scope, Approach, Timeline, Key Questions, Deliverable, Groundrules &amp; Norms</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228600" marR="0" indent="-228600">
                        <a:spcBef>
                          <a:spcPts val="0"/>
                        </a:spcBef>
                        <a:spcAft>
                          <a:spcPts val="0"/>
                        </a:spcAft>
                        <a:buFont typeface="+mj-lt"/>
                        <a:buAutoNum type="alphaUcPeriod"/>
                      </a:pPr>
                      <a:r>
                        <a:rPr lang="en-US" sz="1400" kern="1200" dirty="0">
                          <a:solidFill>
                            <a:schemeClr val="dk1"/>
                          </a:solidFill>
                          <a:effectLst/>
                          <a:latin typeface="Goudy Old Style" panose="02020502050305020303" pitchFamily="18" charset="77"/>
                          <a:ea typeface="+mn-ea"/>
                          <a:cs typeface="+mn-cs"/>
                        </a:rPr>
                        <a:t>   Facilitator</a:t>
                      </a:r>
                    </a:p>
                  </a:txBody>
                  <a:tcPr marL="7896" marR="7896" marT="0" marB="0"/>
                </a:tc>
                <a:extLst>
                  <a:ext uri="{0D108BD9-81ED-4DB2-BD59-A6C34878D82A}">
                    <a16:rowId xmlns:a16="http://schemas.microsoft.com/office/drawing/2014/main" val="1173824122"/>
                  </a:ext>
                </a:extLst>
              </a:tr>
              <a:tr h="930662">
                <a:tc>
                  <a:txBody>
                    <a:bodyPr/>
                    <a:lstStyle/>
                    <a:p>
                      <a:pPr marL="0" marR="0">
                        <a:spcBef>
                          <a:spcPts val="0"/>
                        </a:spcBef>
                        <a:spcAft>
                          <a:spcPts val="0"/>
                        </a:spcAft>
                      </a:pPr>
                      <a:r>
                        <a:rPr lang="en-US" sz="1400" dirty="0">
                          <a:effectLst/>
                          <a:latin typeface="Goudy Old Style" panose="02020502050305020303" pitchFamily="18" charset="77"/>
                        </a:rPr>
                        <a:t>9:30</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dirty="0">
                          <a:effectLst/>
                          <a:latin typeface="Goudy Old Style" panose="02020502050305020303" pitchFamily="18" charset="77"/>
                        </a:rPr>
                        <a:t>Session 2: Background, Context &amp; Best Practices in Other Jurisdictions</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342900" marR="0" lvl="0" indent="-342900">
                        <a:spcBef>
                          <a:spcPts val="0"/>
                        </a:spcBef>
                        <a:spcAft>
                          <a:spcPts val="0"/>
                        </a:spcAft>
                        <a:buClr>
                          <a:srgbClr val="000000"/>
                        </a:buClr>
                        <a:buFont typeface="+mj-lt"/>
                        <a:buAutoNum type="alphaUcPeriod"/>
                      </a:pPr>
                      <a:r>
                        <a:rPr lang="en-US" sz="1400" dirty="0">
                          <a:effectLst/>
                          <a:latin typeface="Goudy Old Style" panose="02020502050305020303" pitchFamily="18" charset="77"/>
                        </a:rPr>
                        <a:t>Overview of relevant DEI terms</a:t>
                      </a:r>
                    </a:p>
                    <a:p>
                      <a:pPr marL="342900" marR="0" lvl="0" indent="-342900">
                        <a:spcBef>
                          <a:spcPts val="0"/>
                        </a:spcBef>
                        <a:spcAft>
                          <a:spcPts val="0"/>
                        </a:spcAft>
                        <a:buClr>
                          <a:srgbClr val="000000"/>
                        </a:buClr>
                        <a:buFont typeface="+mj-lt"/>
                        <a:buAutoNum type="alphaUcPeriod"/>
                      </a:pPr>
                      <a:r>
                        <a:rPr lang="en-US" sz="1400" u="none" dirty="0">
                          <a:effectLst/>
                          <a:latin typeface="Goudy Old Style" panose="02020502050305020303" pitchFamily="18" charset="77"/>
                        </a:rPr>
                        <a:t>CPUC DEI Efforts </a:t>
                      </a:r>
                      <a:r>
                        <a:rPr lang="en-US" sz="1400" dirty="0">
                          <a:effectLst/>
                          <a:latin typeface="Goudy Old Style" panose="02020502050305020303" pitchFamily="18" charset="77"/>
                        </a:rPr>
                        <a:t>and </a:t>
                      </a:r>
                      <a:r>
                        <a:rPr lang="en-US" sz="1400" u="sng" dirty="0">
                          <a:effectLst/>
                          <a:latin typeface="Goudy Old Style" panose="02020502050305020303" pitchFamily="18" charset="77"/>
                          <a:hlinkClick r:id="rId2"/>
                        </a:rPr>
                        <a:t>Environmental &amp; Social Justice Action Plan 2.0</a:t>
                      </a:r>
                      <a:endParaRPr lang="en-US" sz="1400" dirty="0">
                        <a:effectLst/>
                        <a:latin typeface="Goudy Old Style" panose="02020502050305020303" pitchFamily="18" charset="77"/>
                      </a:endParaRPr>
                    </a:p>
                    <a:p>
                      <a:pPr marL="342900" marR="0" lvl="0" indent="-342900">
                        <a:spcBef>
                          <a:spcPts val="0"/>
                        </a:spcBef>
                        <a:spcAft>
                          <a:spcPts val="0"/>
                        </a:spcAft>
                        <a:buClr>
                          <a:srgbClr val="000000"/>
                        </a:buClr>
                        <a:buFont typeface="+mj-lt"/>
                        <a:buAutoNum type="alphaUcPeriod"/>
                      </a:pPr>
                      <a:r>
                        <a:rPr lang="en-US" sz="1400" dirty="0">
                          <a:effectLst/>
                          <a:latin typeface="Goudy Old Style" panose="02020502050305020303" pitchFamily="18" charset="77"/>
                        </a:rPr>
                        <a:t>Initial presentation on best practices, challenges, and successes in other jurisdictions and similar organizations (regarding Composition and DEI)</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342900" marR="0" lvl="0" indent="-342900" algn="l" defTabSz="914400" rtl="0" eaLnBrk="1" latinLnBrk="0" hangingPunct="1">
                        <a:spcBef>
                          <a:spcPts val="0"/>
                        </a:spcBef>
                        <a:spcAft>
                          <a:spcPts val="0"/>
                        </a:spcAft>
                        <a:buFont typeface="+mj-lt"/>
                        <a:buAutoNum type="alphaUcPeriod"/>
                      </a:pPr>
                      <a:r>
                        <a:rPr lang="en-US" sz="1400" kern="1200" dirty="0">
                          <a:solidFill>
                            <a:schemeClr val="dk1"/>
                          </a:solidFill>
                          <a:effectLst/>
                          <a:latin typeface="Goudy Old Style" panose="02020502050305020303" pitchFamily="18" charset="77"/>
                          <a:ea typeface="+mn-ea"/>
                          <a:cs typeface="+mn-cs"/>
                        </a:rPr>
                        <a:t>Facilitator</a:t>
                      </a:r>
                    </a:p>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lang="en-US" sz="1400" kern="1200" dirty="0">
                          <a:solidFill>
                            <a:schemeClr val="dk1"/>
                          </a:solidFill>
                          <a:effectLst/>
                          <a:latin typeface="Goudy Old Style" panose="02020502050305020303" pitchFamily="18" charset="77"/>
                          <a:ea typeface="+mn-ea"/>
                          <a:cs typeface="+mn-cs"/>
                        </a:rPr>
                        <a:t>Nicole Cropper, CPUC</a:t>
                      </a:r>
                    </a:p>
                    <a:p>
                      <a:pPr marL="342900" marR="0" lvl="0" indent="-342900" algn="l" defTabSz="914400" rtl="0" eaLnBrk="1" latinLnBrk="0" hangingPunct="1">
                        <a:spcBef>
                          <a:spcPts val="0"/>
                        </a:spcBef>
                        <a:spcAft>
                          <a:spcPts val="0"/>
                        </a:spcAft>
                        <a:buFont typeface="+mj-lt"/>
                        <a:buAutoNum type="alphaUcPeriod"/>
                      </a:pPr>
                      <a:r>
                        <a:rPr lang="en-US" sz="1400" kern="1200" dirty="0">
                          <a:solidFill>
                            <a:schemeClr val="dk1"/>
                          </a:solidFill>
                          <a:effectLst/>
                          <a:latin typeface="Goudy Old Style" panose="02020502050305020303" pitchFamily="18" charset="77"/>
                          <a:ea typeface="+mn-ea"/>
                          <a:cs typeface="+mn-cs"/>
                        </a:rPr>
                        <a:t>Facilitator</a:t>
                      </a:r>
                    </a:p>
                  </a:txBody>
                  <a:tcPr marL="7896" marR="7896" marT="0" marB="0"/>
                </a:tc>
                <a:extLst>
                  <a:ext uri="{0D108BD9-81ED-4DB2-BD59-A6C34878D82A}">
                    <a16:rowId xmlns:a16="http://schemas.microsoft.com/office/drawing/2014/main" val="2623130142"/>
                  </a:ext>
                </a:extLst>
              </a:tr>
              <a:tr h="197831">
                <a:tc>
                  <a:txBody>
                    <a:bodyPr/>
                    <a:lstStyle/>
                    <a:p>
                      <a:pPr marL="0" marR="0">
                        <a:spcBef>
                          <a:spcPts val="0"/>
                        </a:spcBef>
                        <a:spcAft>
                          <a:spcPts val="0"/>
                        </a:spcAft>
                      </a:pPr>
                      <a:r>
                        <a:rPr lang="en-US" sz="1400">
                          <a:effectLst/>
                          <a:latin typeface="Goudy Old Style" panose="02020502050305020303" pitchFamily="18" charset="77"/>
                        </a:rPr>
                        <a:t>10:00</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a:effectLst/>
                          <a:latin typeface="Goudy Old Style" panose="02020502050305020303" pitchFamily="18" charset="77"/>
                        </a:rPr>
                        <a:t>Break</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228600" marR="0" indent="-228600">
                        <a:spcBef>
                          <a:spcPts val="0"/>
                        </a:spcBef>
                        <a:spcAft>
                          <a:spcPts val="0"/>
                        </a:spcAft>
                        <a:buFont typeface="+mj-lt"/>
                        <a:buAutoNum type="alphaUcPeriod"/>
                      </a:pP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228600" marR="0" indent="-228600">
                        <a:spcBef>
                          <a:spcPts val="0"/>
                        </a:spcBef>
                        <a:spcAft>
                          <a:spcPts val="0"/>
                        </a:spcAft>
                        <a:buFont typeface="+mj-lt"/>
                        <a:buAutoNum type="alphaUcPeriod"/>
                      </a:pP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extLst>
                  <a:ext uri="{0D108BD9-81ED-4DB2-BD59-A6C34878D82A}">
                    <a16:rowId xmlns:a16="http://schemas.microsoft.com/office/drawing/2014/main" val="610405267"/>
                  </a:ext>
                </a:extLst>
              </a:tr>
              <a:tr h="989153">
                <a:tc>
                  <a:txBody>
                    <a:bodyPr/>
                    <a:lstStyle/>
                    <a:p>
                      <a:pPr marL="0" marR="0">
                        <a:spcBef>
                          <a:spcPts val="0"/>
                        </a:spcBef>
                        <a:spcAft>
                          <a:spcPts val="0"/>
                        </a:spcAft>
                      </a:pPr>
                      <a:r>
                        <a:rPr lang="en-US" sz="1400">
                          <a:effectLst/>
                          <a:latin typeface="Goudy Old Style" panose="02020502050305020303" pitchFamily="18" charset="77"/>
                        </a:rPr>
                        <a:t>10:15</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a:effectLst/>
                          <a:latin typeface="Goudy Old Style" panose="02020502050305020303" pitchFamily="18" charset="77"/>
                        </a:rPr>
                        <a:t>Session 3: Diversity, Equity &amp; Inclusion (DEI) </a:t>
                      </a:r>
                    </a:p>
                    <a:p>
                      <a:pPr marL="0" marR="0">
                        <a:spcBef>
                          <a:spcPts val="0"/>
                        </a:spcBef>
                        <a:spcAft>
                          <a:spcPts val="0"/>
                        </a:spcAft>
                      </a:pPr>
                      <a:r>
                        <a:rPr lang="en-US" sz="1400">
                          <a:effectLst/>
                          <a:latin typeface="Goudy Old Style" panose="02020502050305020303" pitchFamily="18" charset="77"/>
                        </a:rPr>
                        <a:t> </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342900" marR="0" lvl="0" indent="-342900" algn="l" defTabSz="914400" rtl="0" eaLnBrk="1" latinLnBrk="0" hangingPunct="1">
                        <a:spcBef>
                          <a:spcPts val="0"/>
                        </a:spcBef>
                        <a:spcAft>
                          <a:spcPts val="0"/>
                        </a:spcAft>
                        <a:buClr>
                          <a:srgbClr val="000000"/>
                        </a:buClr>
                        <a:buFont typeface="+mj-lt"/>
                        <a:buAutoNum type="alphaUcPeriod"/>
                      </a:pPr>
                      <a:r>
                        <a:rPr lang="en-US" sz="1400" kern="1200" dirty="0">
                          <a:solidFill>
                            <a:schemeClr val="dk1"/>
                          </a:solidFill>
                          <a:effectLst/>
                          <a:latin typeface="Goudy Old Style" panose="02020502050305020303" pitchFamily="18" charset="77"/>
                          <a:ea typeface="+mn-ea"/>
                          <a:cs typeface="+mn-cs"/>
                        </a:rPr>
                        <a:t>Discuss what we mean by diversity</a:t>
                      </a:r>
                    </a:p>
                    <a:p>
                      <a:pPr marL="342900" marR="0" lvl="0" indent="-342900" algn="l" defTabSz="914400" rtl="0" eaLnBrk="1" latinLnBrk="0" hangingPunct="1">
                        <a:spcBef>
                          <a:spcPts val="0"/>
                        </a:spcBef>
                        <a:spcAft>
                          <a:spcPts val="0"/>
                        </a:spcAft>
                        <a:buClr>
                          <a:srgbClr val="000000"/>
                        </a:buClr>
                        <a:buFont typeface="+mj-lt"/>
                        <a:buAutoNum type="alphaUcPeriod"/>
                      </a:pPr>
                      <a:r>
                        <a:rPr lang="en-US" sz="1400" kern="1200" dirty="0">
                          <a:solidFill>
                            <a:schemeClr val="dk1"/>
                          </a:solidFill>
                          <a:effectLst/>
                          <a:latin typeface="Goudy Old Style" panose="02020502050305020303" pitchFamily="18" charset="77"/>
                          <a:ea typeface="+mn-ea"/>
                          <a:cs typeface="+mn-cs"/>
                        </a:rPr>
                        <a:t>Discuss the types of diversity, equity, and inclusion efforts this WG would like to recommend to the CAEECC*</a:t>
                      </a:r>
                    </a:p>
                    <a:p>
                      <a:pPr marL="342900" marR="0" lvl="0" indent="-342900" algn="l" defTabSz="914400" rtl="0" eaLnBrk="1" latinLnBrk="0" hangingPunct="1">
                        <a:spcBef>
                          <a:spcPts val="0"/>
                        </a:spcBef>
                        <a:spcAft>
                          <a:spcPts val="0"/>
                        </a:spcAft>
                        <a:buClr>
                          <a:srgbClr val="000000"/>
                        </a:buClr>
                        <a:buFont typeface="+mj-lt"/>
                        <a:buAutoNum type="alphaUcPeriod"/>
                      </a:pPr>
                      <a:r>
                        <a:rPr lang="en-US" sz="1400" kern="1200" dirty="0">
                          <a:solidFill>
                            <a:schemeClr val="dk1"/>
                          </a:solidFill>
                          <a:effectLst/>
                          <a:latin typeface="Goudy Old Style" panose="02020502050305020303" pitchFamily="18" charset="77"/>
                          <a:ea typeface="+mn-ea"/>
                          <a:cs typeface="+mn-cs"/>
                        </a:rPr>
                        <a:t>Discuss any missing voices from this WG</a:t>
                      </a:r>
                    </a:p>
                    <a:p>
                      <a:pPr marL="342900" marR="0" lvl="0" indent="-342900" algn="l" defTabSz="914400" rtl="0" eaLnBrk="1" latinLnBrk="0" hangingPunct="1">
                        <a:spcBef>
                          <a:spcPts val="0"/>
                        </a:spcBef>
                        <a:spcAft>
                          <a:spcPts val="0"/>
                        </a:spcAft>
                        <a:buClr>
                          <a:srgbClr val="000000"/>
                        </a:buClr>
                        <a:buFont typeface="+mj-lt"/>
                        <a:buAutoNum type="alphaUcPeriod"/>
                      </a:pPr>
                      <a:r>
                        <a:rPr lang="en-US" sz="1400" kern="1200" dirty="0">
                          <a:solidFill>
                            <a:schemeClr val="dk1"/>
                          </a:solidFill>
                          <a:effectLst/>
                          <a:latin typeface="Goudy Old Style" panose="02020502050305020303" pitchFamily="18" charset="77"/>
                          <a:ea typeface="+mn-ea"/>
                          <a:cs typeface="+mn-cs"/>
                        </a:rPr>
                        <a:t>Review &amp; revise proposed roadmap for developing DEI recommendations </a:t>
                      </a:r>
                    </a:p>
                  </a:txBody>
                  <a:tcPr marL="7896" marR="7896" marT="0" marB="0"/>
                </a:tc>
                <a:tc>
                  <a:txBody>
                    <a:bodyPr/>
                    <a:lstStyle/>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All</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ea typeface="Calibri" panose="020F0502020204030204" pitchFamily="34" charset="0"/>
                          <a:cs typeface="Arial" panose="020B0604020202020204" pitchFamily="34" charset="0"/>
                        </a:rPr>
                        <a:t>All</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ea typeface="Calibri" panose="020F0502020204030204" pitchFamily="34" charset="0"/>
                          <a:cs typeface="Arial" panose="020B0604020202020204" pitchFamily="34" charset="0"/>
                        </a:rPr>
                        <a:t>All</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ea typeface="Calibri" panose="020F0502020204030204" pitchFamily="34" charset="0"/>
                          <a:cs typeface="Arial" panose="020B0604020202020204" pitchFamily="34" charset="0"/>
                        </a:rPr>
                        <a:t>All</a:t>
                      </a:r>
                    </a:p>
                  </a:txBody>
                  <a:tcPr marL="7896" marR="7896" marT="0" marB="0"/>
                </a:tc>
                <a:extLst>
                  <a:ext uri="{0D108BD9-81ED-4DB2-BD59-A6C34878D82A}">
                    <a16:rowId xmlns:a16="http://schemas.microsoft.com/office/drawing/2014/main" val="659379655"/>
                  </a:ext>
                </a:extLst>
              </a:tr>
              <a:tr h="636942">
                <a:tc>
                  <a:txBody>
                    <a:bodyPr/>
                    <a:lstStyle/>
                    <a:p>
                      <a:pPr marL="0" marR="0">
                        <a:spcBef>
                          <a:spcPts val="0"/>
                        </a:spcBef>
                        <a:spcAft>
                          <a:spcPts val="0"/>
                        </a:spcAft>
                      </a:pPr>
                      <a:r>
                        <a:rPr lang="en-US" sz="1400">
                          <a:effectLst/>
                          <a:latin typeface="Goudy Old Style" panose="02020502050305020303" pitchFamily="18" charset="77"/>
                        </a:rPr>
                        <a:t>11:05</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a:effectLst/>
                          <a:latin typeface="Goudy Old Style" panose="02020502050305020303" pitchFamily="18" charset="77"/>
                        </a:rPr>
                        <a:t>Session 4: CAEECC Membership Composition Assessment</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Discuss and agree on the vision/goal of evaluating CAEECC membership *</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Discuss how to assess/evaluate composition</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Review &amp; revise proposed roadmap for developing membership composition recommendations</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All</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All</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All</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extLst>
                  <a:ext uri="{0D108BD9-81ED-4DB2-BD59-A6C34878D82A}">
                    <a16:rowId xmlns:a16="http://schemas.microsoft.com/office/drawing/2014/main" val="1040923511"/>
                  </a:ext>
                </a:extLst>
              </a:tr>
              <a:tr h="774034">
                <a:tc>
                  <a:txBody>
                    <a:bodyPr/>
                    <a:lstStyle/>
                    <a:p>
                      <a:pPr marL="0" marR="0">
                        <a:spcBef>
                          <a:spcPts val="0"/>
                        </a:spcBef>
                        <a:spcAft>
                          <a:spcPts val="0"/>
                        </a:spcAft>
                      </a:pPr>
                      <a:r>
                        <a:rPr lang="en-US" sz="1400" dirty="0">
                          <a:effectLst/>
                          <a:latin typeface="Goudy Old Style" panose="02020502050305020303" pitchFamily="18" charset="77"/>
                        </a:rPr>
                        <a:t>11:45</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dirty="0">
                          <a:effectLst/>
                          <a:latin typeface="Goudy Old Style" panose="02020502050305020303" pitchFamily="18" charset="77"/>
                        </a:rPr>
                        <a:t>Wrap-Up and Next Steps</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342900" marR="0" lvl="0" indent="-342900">
                        <a:spcBef>
                          <a:spcPts val="0"/>
                        </a:spcBef>
                        <a:spcAft>
                          <a:spcPts val="0"/>
                        </a:spcAft>
                        <a:buFont typeface="+mj-lt"/>
                        <a:buAutoNum type="alphaUcPeriod"/>
                      </a:pPr>
                      <a:r>
                        <a:rPr lang="en-US" sz="1400" u="none" dirty="0">
                          <a:effectLst/>
                          <a:latin typeface="Goudy Old Style" panose="02020502050305020303" pitchFamily="18" charset="77"/>
                        </a:rPr>
                        <a:t>Debrief where ended up and how meeting went </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Identify clear next steps including homework assignment</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Discuss sub-WGs, if appropriate</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All</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Facilitator</a:t>
                      </a:r>
                    </a:p>
                    <a:p>
                      <a:pPr marL="342900" marR="0" lvl="0" indent="-342900">
                        <a:spcBef>
                          <a:spcPts val="0"/>
                        </a:spcBef>
                        <a:spcAft>
                          <a:spcPts val="0"/>
                        </a:spcAft>
                        <a:buFont typeface="+mj-lt"/>
                        <a:buAutoNum type="alphaUcPeriod"/>
                      </a:pPr>
                      <a:r>
                        <a:rPr lang="en-US" sz="1400" dirty="0">
                          <a:effectLst/>
                          <a:latin typeface="Goudy Old Style" panose="02020502050305020303" pitchFamily="18" charset="77"/>
                        </a:rPr>
                        <a:t>All</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extLst>
                  <a:ext uri="{0D108BD9-81ED-4DB2-BD59-A6C34878D82A}">
                    <a16:rowId xmlns:a16="http://schemas.microsoft.com/office/drawing/2014/main" val="3922241738"/>
                  </a:ext>
                </a:extLst>
              </a:tr>
              <a:tr h="197831">
                <a:tc>
                  <a:txBody>
                    <a:bodyPr/>
                    <a:lstStyle/>
                    <a:p>
                      <a:pPr marL="0" marR="0">
                        <a:spcBef>
                          <a:spcPts val="0"/>
                        </a:spcBef>
                        <a:spcAft>
                          <a:spcPts val="0"/>
                        </a:spcAft>
                      </a:pPr>
                      <a:r>
                        <a:rPr lang="en-US" sz="1400">
                          <a:effectLst/>
                          <a:latin typeface="Goudy Old Style" panose="02020502050305020303" pitchFamily="18" charset="77"/>
                        </a:rPr>
                        <a:t>12:00</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dirty="0">
                          <a:effectLst/>
                          <a:latin typeface="Goudy Old Style" panose="02020502050305020303" pitchFamily="18" charset="77"/>
                        </a:rPr>
                        <a:t>Adjourn</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a:effectLst/>
                          <a:latin typeface="Goudy Old Style" panose="02020502050305020303" pitchFamily="18" charset="77"/>
                        </a:rPr>
                        <a:t> </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tc>
                  <a:txBody>
                    <a:bodyPr/>
                    <a:lstStyle/>
                    <a:p>
                      <a:pPr marL="0" marR="0">
                        <a:spcBef>
                          <a:spcPts val="0"/>
                        </a:spcBef>
                        <a:spcAft>
                          <a:spcPts val="0"/>
                        </a:spcAft>
                      </a:pPr>
                      <a:r>
                        <a:rPr lang="en-US" sz="1400" dirty="0">
                          <a:effectLst/>
                          <a:latin typeface="Goudy Old Style" panose="02020502050305020303" pitchFamily="18" charset="77"/>
                        </a:rPr>
                        <a:t> </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7896" marR="7896" marT="0" marB="0"/>
                </a:tc>
                <a:extLst>
                  <a:ext uri="{0D108BD9-81ED-4DB2-BD59-A6C34878D82A}">
                    <a16:rowId xmlns:a16="http://schemas.microsoft.com/office/drawing/2014/main" val="1494438083"/>
                  </a:ext>
                </a:extLst>
              </a:tr>
            </a:tbl>
          </a:graphicData>
        </a:graphic>
      </p:graphicFrame>
    </p:spTree>
    <p:extLst>
      <p:ext uri="{BB962C8B-B14F-4D97-AF65-F5344CB8AC3E}">
        <p14:creationId xmlns:p14="http://schemas.microsoft.com/office/powerpoint/2010/main" val="200090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BACKGROUND, CONTEXT &amp; BEST PRACTICES IN OTHER JURISDICTIONS</a:t>
            </a:r>
          </a:p>
        </p:txBody>
      </p:sp>
      <p:graphicFrame>
        <p:nvGraphicFramePr>
          <p:cNvPr id="8" name="Text Placeholder 5">
            <a:extLst>
              <a:ext uri="{FF2B5EF4-FFF2-40B4-BE49-F238E27FC236}">
                <a16:creationId xmlns:a16="http://schemas.microsoft.com/office/drawing/2014/main" id="{42A0E638-503C-43B3-8D5B-873CC8178DBA}"/>
              </a:ext>
            </a:extLst>
          </p:cNvPr>
          <p:cNvGraphicFramePr/>
          <p:nvPr>
            <p:extLst>
              <p:ext uri="{D42A27DB-BD31-4B8C-83A1-F6EECF244321}">
                <p14:modId xmlns:p14="http://schemas.microsoft.com/office/powerpoint/2010/main" val="2364690066"/>
              </p:ext>
            </p:extLst>
          </p:nvPr>
        </p:nvGraphicFramePr>
        <p:xfrm>
          <a:off x="6929438" y="1156947"/>
          <a:ext cx="3453197" cy="4765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DD74933-90CD-A442-BC2A-273BE45DB8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089424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76818" y="433998"/>
            <a:ext cx="8738731" cy="748001"/>
          </a:xfrm>
          <a:prstGeom prst="rect">
            <a:avLst/>
          </a:prstGeom>
        </p:spPr>
        <p:txBody>
          <a:bodyPr vert="horz" lIns="91424" tIns="45712" rIns="91424" bIns="45712" rtlCol="0" anchor="ctr">
            <a:noAutofit/>
          </a:bodyPr>
          <a:lstStyle>
            <a:lvl1pPr algn="ctr" defTabSz="1300259" rtl="0" eaLnBrk="1" latinLnBrk="0" hangingPunct="1">
              <a:spcBef>
                <a:spcPct val="0"/>
              </a:spcBef>
              <a:buNone/>
              <a:defRPr sz="6300" kern="1200" baseline="0">
                <a:solidFill>
                  <a:schemeClr val="accent1">
                    <a:lumMod val="75000"/>
                  </a:schemeClr>
                </a:solidFill>
                <a:latin typeface="+mj-lt"/>
                <a:ea typeface="+mj-ea"/>
                <a:cs typeface="+mj-cs"/>
              </a:defRPr>
            </a:lvl1pPr>
          </a:lstStyle>
          <a:p>
            <a:pPr algn="l" defTabSz="914400">
              <a:lnSpc>
                <a:spcPct val="90000"/>
              </a:lnSpc>
            </a:pPr>
            <a:r>
              <a:rPr lang="en-US" sz="3200" cap="all" spc="300" dirty="0">
                <a:solidFill>
                  <a:schemeClr val="tx2"/>
                </a:solidFill>
              </a:rPr>
              <a:t>What does diversity, equity &amp; inclusion mean to you?</a:t>
            </a:r>
          </a:p>
        </p:txBody>
      </p:sp>
      <p:sp>
        <p:nvSpPr>
          <p:cNvPr id="7" name="TextBox 6">
            <a:extLst>
              <a:ext uri="{FF2B5EF4-FFF2-40B4-BE49-F238E27FC236}">
                <a16:creationId xmlns:a16="http://schemas.microsoft.com/office/drawing/2014/main" id="{68395264-7215-4BEC-A206-D08798F36312}"/>
              </a:ext>
            </a:extLst>
          </p:cNvPr>
          <p:cNvSpPr txBox="1"/>
          <p:nvPr/>
        </p:nvSpPr>
        <p:spPr>
          <a:xfrm>
            <a:off x="1376818" y="2526629"/>
            <a:ext cx="9255544" cy="1434239"/>
          </a:xfrm>
          <a:prstGeom prst="rect">
            <a:avLst/>
          </a:prstGeom>
          <a:noFill/>
          <a:ln w="12700">
            <a:noFill/>
          </a:ln>
        </p:spPr>
        <p:txBody>
          <a:bodyPr wrap="square">
            <a:spAutoFit/>
          </a:bodyPr>
          <a:lstStyle/>
          <a:p>
            <a:pPr algn="ctr"/>
            <a:r>
              <a:rPr lang="en-US" sz="2180" dirty="0">
                <a:latin typeface="Goudy Old Style" panose="02020502050305020303" pitchFamily="18" charset="77"/>
              </a:rPr>
              <a:t>Word Cloud Exercise:</a:t>
            </a:r>
            <a:endParaRPr lang="en-US" sz="2180" dirty="0">
              <a:latin typeface="Goudy Old Style" panose="02020502050305020303" pitchFamily="18" charset="77"/>
              <a:hlinkClick r:id="rId3"/>
            </a:endParaRPr>
          </a:p>
          <a:p>
            <a:pPr algn="ctr"/>
            <a:r>
              <a:rPr lang="en-US" sz="2180" dirty="0">
                <a:latin typeface="Goudy Old Style" panose="02020502050305020303" pitchFamily="18" charset="77"/>
                <a:hlinkClick r:id="rId3"/>
              </a:rPr>
              <a:t>https://www.menti.com/86qfdz7p64</a:t>
            </a:r>
            <a:endParaRPr lang="en-US" sz="2180" dirty="0">
              <a:latin typeface="Goudy Old Style" panose="02020502050305020303" pitchFamily="18" charset="77"/>
            </a:endParaRPr>
          </a:p>
          <a:p>
            <a:pPr algn="ctr"/>
            <a:endParaRPr lang="en-US" sz="2180" dirty="0">
              <a:latin typeface="Goudy Old Style" panose="02020502050305020303" pitchFamily="18" charset="77"/>
            </a:endParaRPr>
          </a:p>
          <a:p>
            <a:pPr algn="ctr"/>
            <a:r>
              <a:rPr lang="en-US" sz="2180" dirty="0">
                <a:latin typeface="Goudy Old Style" panose="02020502050305020303" pitchFamily="18" charset="77"/>
              </a:rPr>
              <a:t>Enter up to three phrases (spaces are ok) </a:t>
            </a:r>
          </a:p>
        </p:txBody>
      </p:sp>
      <p:sp>
        <p:nvSpPr>
          <p:cNvPr id="2" name="Slide Number Placeholder 1">
            <a:extLst>
              <a:ext uri="{FF2B5EF4-FFF2-40B4-BE49-F238E27FC236}">
                <a16:creationId xmlns:a16="http://schemas.microsoft.com/office/drawing/2014/main" id="{651CA349-C8B1-2041-919C-7B12ACC3C309}"/>
              </a:ext>
            </a:extLst>
          </p:cNvPr>
          <p:cNvSpPr>
            <a:spLocks noGrp="1"/>
          </p:cNvSpPr>
          <p:nvPr>
            <p:ph type="sldNum" sz="quarter" idx="12"/>
          </p:nvPr>
        </p:nvSpPr>
        <p:spPr/>
        <p:txBody>
          <a:bodyPr/>
          <a:lstStyle/>
          <a:p>
            <a:fld id="{F8E28480-1C08-4458-AD97-0283E6FFD09D}" type="slidenum">
              <a:rPr lang="en-US" smtClean="0"/>
              <a:t>21</a:t>
            </a:fld>
            <a:endParaRPr lang="en-US"/>
          </a:p>
        </p:txBody>
      </p:sp>
    </p:spTree>
    <p:extLst>
      <p:ext uri="{BB962C8B-B14F-4D97-AF65-F5344CB8AC3E}">
        <p14:creationId xmlns:p14="http://schemas.microsoft.com/office/powerpoint/2010/main" val="1125410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76818" y="433998"/>
            <a:ext cx="8738731" cy="748001"/>
          </a:xfrm>
          <a:prstGeom prst="rect">
            <a:avLst/>
          </a:prstGeom>
        </p:spPr>
        <p:txBody>
          <a:bodyPr vert="horz" lIns="91424" tIns="45712" rIns="91424" bIns="45712" rtlCol="0" anchor="ctr">
            <a:noAutofit/>
          </a:bodyPr>
          <a:lstStyle>
            <a:lvl1pPr algn="ctr" defTabSz="1300259" rtl="0" eaLnBrk="1" latinLnBrk="0" hangingPunct="1">
              <a:spcBef>
                <a:spcPct val="0"/>
              </a:spcBef>
              <a:buNone/>
              <a:defRPr sz="6300" kern="1200" baseline="0">
                <a:solidFill>
                  <a:schemeClr val="accent1">
                    <a:lumMod val="75000"/>
                  </a:schemeClr>
                </a:solidFill>
                <a:latin typeface="+mj-lt"/>
                <a:ea typeface="+mj-ea"/>
                <a:cs typeface="+mj-cs"/>
              </a:defRPr>
            </a:lvl1pPr>
          </a:lstStyle>
          <a:p>
            <a:pPr algn="l" defTabSz="914400">
              <a:lnSpc>
                <a:spcPct val="90000"/>
              </a:lnSpc>
            </a:pPr>
            <a:r>
              <a:rPr lang="en-US" sz="3200" cap="all" spc="300" dirty="0">
                <a:solidFill>
                  <a:schemeClr val="tx2"/>
                </a:solidFill>
              </a:rPr>
              <a:t>A few Relevant DEI Terms….</a:t>
            </a:r>
          </a:p>
        </p:txBody>
      </p:sp>
      <p:sp>
        <p:nvSpPr>
          <p:cNvPr id="7" name="TextBox 6">
            <a:extLst>
              <a:ext uri="{FF2B5EF4-FFF2-40B4-BE49-F238E27FC236}">
                <a16:creationId xmlns:a16="http://schemas.microsoft.com/office/drawing/2014/main" id="{68395264-7215-4BEC-A206-D08798F36312}"/>
              </a:ext>
            </a:extLst>
          </p:cNvPr>
          <p:cNvSpPr txBox="1"/>
          <p:nvPr/>
        </p:nvSpPr>
        <p:spPr>
          <a:xfrm>
            <a:off x="1376819" y="1298161"/>
            <a:ext cx="9255544" cy="4789003"/>
          </a:xfrm>
          <a:prstGeom prst="rect">
            <a:avLst/>
          </a:prstGeom>
          <a:noFill/>
          <a:ln w="12700">
            <a:noFill/>
          </a:ln>
        </p:spPr>
        <p:txBody>
          <a:bodyPr wrap="square">
            <a:spAutoFit/>
          </a:bodyPr>
          <a:lstStyle/>
          <a:p>
            <a:r>
              <a:rPr lang="en-US" sz="2180" dirty="0">
                <a:latin typeface="Goudy Old Style" panose="02020502050305020303" pitchFamily="18" charset="77"/>
              </a:rPr>
              <a:t>Able-ism</a:t>
            </a:r>
          </a:p>
          <a:p>
            <a:r>
              <a:rPr lang="en-US" sz="2180" dirty="0">
                <a:latin typeface="Goudy Old Style" panose="02020502050305020303" pitchFamily="18" charset="77"/>
              </a:rPr>
              <a:t>BIPOC</a:t>
            </a:r>
          </a:p>
          <a:p>
            <a:r>
              <a:rPr lang="en-US" sz="2180" dirty="0">
                <a:latin typeface="Goudy Old Style" panose="02020502050305020303" pitchFamily="18" charset="77"/>
              </a:rPr>
              <a:t>Cis-Gender</a:t>
            </a:r>
          </a:p>
          <a:p>
            <a:r>
              <a:rPr lang="en-US" sz="2180" b="1" dirty="0">
                <a:latin typeface="Goudy Old Style" panose="02020502050305020303" pitchFamily="18" charset="77"/>
              </a:rPr>
              <a:t>Diversity</a:t>
            </a:r>
          </a:p>
          <a:p>
            <a:r>
              <a:rPr lang="en-US" sz="2180" b="1" dirty="0">
                <a:latin typeface="Goudy Old Style" panose="02020502050305020303" pitchFamily="18" charset="77"/>
              </a:rPr>
              <a:t>Equity </a:t>
            </a:r>
          </a:p>
          <a:p>
            <a:r>
              <a:rPr lang="en-US" sz="2180" dirty="0">
                <a:latin typeface="Goudy Old Style" panose="02020502050305020303" pitchFamily="18" charset="77"/>
              </a:rPr>
              <a:t>Gender Identity</a:t>
            </a:r>
          </a:p>
          <a:p>
            <a:r>
              <a:rPr lang="en-US" sz="2180" dirty="0">
                <a:latin typeface="Goudy Old Style" panose="02020502050305020303" pitchFamily="18" charset="77"/>
              </a:rPr>
              <a:t>Implicit Bias</a:t>
            </a:r>
          </a:p>
          <a:p>
            <a:r>
              <a:rPr lang="en-US" sz="2180" b="1" dirty="0">
                <a:latin typeface="Goudy Old Style" panose="02020502050305020303" pitchFamily="18" charset="77"/>
              </a:rPr>
              <a:t>Inclusion</a:t>
            </a:r>
          </a:p>
          <a:p>
            <a:r>
              <a:rPr lang="en-US" sz="2180" dirty="0">
                <a:latin typeface="Goudy Old Style" panose="02020502050305020303" pitchFamily="18" charset="77"/>
              </a:rPr>
              <a:t>LGBTQIA</a:t>
            </a:r>
          </a:p>
          <a:p>
            <a:r>
              <a:rPr lang="en-US" sz="2180" dirty="0">
                <a:latin typeface="Goudy Old Style" panose="02020502050305020303" pitchFamily="18" charset="77"/>
              </a:rPr>
              <a:t>Microaggression</a:t>
            </a:r>
          </a:p>
          <a:p>
            <a:r>
              <a:rPr lang="en-US" sz="2180" i="1" dirty="0">
                <a:latin typeface="Goudy Old Style" panose="02020502050305020303" pitchFamily="18" charset="77"/>
              </a:rPr>
              <a:t>Racial Equity</a:t>
            </a:r>
          </a:p>
          <a:p>
            <a:r>
              <a:rPr lang="en-US" sz="2180" i="1" dirty="0">
                <a:latin typeface="Goudy Old Style" panose="02020502050305020303" pitchFamily="18" charset="77"/>
              </a:rPr>
              <a:t>Racial Justice</a:t>
            </a:r>
          </a:p>
          <a:p>
            <a:r>
              <a:rPr lang="en-US" sz="2180" dirty="0">
                <a:latin typeface="Goudy Old Style" panose="02020502050305020303" pitchFamily="18" charset="77"/>
              </a:rPr>
              <a:t>Tokenism</a:t>
            </a:r>
          </a:p>
          <a:p>
            <a:r>
              <a:rPr lang="en-US" sz="2180" dirty="0">
                <a:latin typeface="Goudy Old Style" panose="02020502050305020303" pitchFamily="18" charset="77"/>
              </a:rPr>
              <a:t>White Fragility</a:t>
            </a:r>
          </a:p>
        </p:txBody>
      </p:sp>
      <p:sp>
        <p:nvSpPr>
          <p:cNvPr id="2" name="Slide Number Placeholder 1">
            <a:extLst>
              <a:ext uri="{FF2B5EF4-FFF2-40B4-BE49-F238E27FC236}">
                <a16:creationId xmlns:a16="http://schemas.microsoft.com/office/drawing/2014/main" id="{651CA349-C8B1-2041-919C-7B12ACC3C309}"/>
              </a:ext>
            </a:extLst>
          </p:cNvPr>
          <p:cNvSpPr>
            <a:spLocks noGrp="1"/>
          </p:cNvSpPr>
          <p:nvPr>
            <p:ph type="sldNum" sz="quarter" idx="12"/>
          </p:nvPr>
        </p:nvSpPr>
        <p:spPr/>
        <p:txBody>
          <a:bodyPr/>
          <a:lstStyle/>
          <a:p>
            <a:fld id="{F8E28480-1C08-4458-AD97-0283E6FFD09D}" type="slidenum">
              <a:rPr lang="en-US" smtClean="0"/>
              <a:t>22</a:t>
            </a:fld>
            <a:endParaRPr lang="en-US"/>
          </a:p>
        </p:txBody>
      </p:sp>
    </p:spTree>
    <p:extLst>
      <p:ext uri="{BB962C8B-B14F-4D97-AF65-F5344CB8AC3E}">
        <p14:creationId xmlns:p14="http://schemas.microsoft.com/office/powerpoint/2010/main" val="2296412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AD60B-66D5-48BA-86A4-35C62E35D552}"/>
              </a:ext>
            </a:extLst>
          </p:cNvPr>
          <p:cNvSpPr>
            <a:spLocks noGrp="1"/>
          </p:cNvSpPr>
          <p:nvPr>
            <p:ph type="ctrTitle"/>
          </p:nvPr>
        </p:nvSpPr>
        <p:spPr>
          <a:xfrm>
            <a:off x="609600" y="2621570"/>
            <a:ext cx="10959548" cy="1089925"/>
          </a:xfrm>
        </p:spPr>
        <p:txBody>
          <a:bodyPr>
            <a:normAutofit/>
          </a:bodyPr>
          <a:lstStyle/>
          <a:p>
            <a:r>
              <a:rPr lang="en-US" sz="3600" dirty="0"/>
              <a:t>Environmental &amp; Social Justice Action Plan  </a:t>
            </a:r>
            <a:br>
              <a:rPr lang="en-US" sz="3600" dirty="0"/>
            </a:br>
            <a:r>
              <a:rPr lang="en-US" sz="3600" dirty="0"/>
              <a:t>&amp; Diversity, Equity, and Inclusion at the CPUC</a:t>
            </a:r>
          </a:p>
        </p:txBody>
      </p:sp>
      <p:sp>
        <p:nvSpPr>
          <p:cNvPr id="3" name="Subtitle 2">
            <a:extLst>
              <a:ext uri="{FF2B5EF4-FFF2-40B4-BE49-F238E27FC236}">
                <a16:creationId xmlns:a16="http://schemas.microsoft.com/office/drawing/2014/main" id="{7F82A9DA-F7AF-4369-A4C2-A181805FB6DC}"/>
              </a:ext>
            </a:extLst>
          </p:cNvPr>
          <p:cNvSpPr>
            <a:spLocks noGrp="1"/>
          </p:cNvSpPr>
          <p:nvPr>
            <p:ph type="subTitle" idx="1"/>
          </p:nvPr>
        </p:nvSpPr>
        <p:spPr>
          <a:xfrm>
            <a:off x="609600" y="4814596"/>
            <a:ext cx="9601200" cy="951874"/>
          </a:xfrm>
        </p:spPr>
        <p:txBody>
          <a:bodyPr vert="horz" lIns="0" tIns="0" rIns="0" bIns="0" rtlCol="0" anchor="t">
            <a:normAutofit/>
          </a:bodyPr>
          <a:lstStyle/>
          <a:p>
            <a:endParaRPr lang="en-US" sz="2800" dirty="0"/>
          </a:p>
          <a:p>
            <a:r>
              <a:rPr lang="en-US" sz="2800" b="1" dirty="0">
                <a:ea typeface="+mn-lt"/>
                <a:cs typeface="+mn-lt"/>
              </a:rPr>
              <a:t>Nicole Cropper, Office of the Commission</a:t>
            </a:r>
            <a:endParaRPr lang="en-US" sz="2800" dirty="0">
              <a:ea typeface="+mn-lt"/>
              <a:cs typeface="+mn-lt"/>
            </a:endParaRPr>
          </a:p>
        </p:txBody>
      </p:sp>
    </p:spTree>
    <p:custDataLst>
      <p:tags r:id="rId1"/>
    </p:custDataLst>
    <p:extLst>
      <p:ext uri="{BB962C8B-B14F-4D97-AF65-F5344CB8AC3E}">
        <p14:creationId xmlns:p14="http://schemas.microsoft.com/office/powerpoint/2010/main" val="1788884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0E48-5CAF-4EFE-B62A-5BE61C154B8C}"/>
              </a:ext>
            </a:extLst>
          </p:cNvPr>
          <p:cNvSpPr>
            <a:spLocks noGrp="1"/>
          </p:cNvSpPr>
          <p:nvPr>
            <p:ph type="title" idx="4294967295"/>
          </p:nvPr>
        </p:nvSpPr>
        <p:spPr>
          <a:xfrm>
            <a:off x="5064287" y="255425"/>
            <a:ext cx="6586537" cy="1287463"/>
          </a:xfrm>
        </p:spPr>
        <p:txBody>
          <a:bodyPr anchor="b">
            <a:normAutofit/>
          </a:bodyPr>
          <a:lstStyle/>
          <a:p>
            <a:r>
              <a:rPr lang="en-US" b="1"/>
              <a:t>Environmental Justice</a:t>
            </a:r>
            <a:endParaRPr lang="en-US"/>
          </a:p>
        </p:txBody>
      </p:sp>
      <p:sp>
        <p:nvSpPr>
          <p:cNvPr id="3" name="Content Placeholder 2">
            <a:extLst>
              <a:ext uri="{FF2B5EF4-FFF2-40B4-BE49-F238E27FC236}">
                <a16:creationId xmlns:a16="http://schemas.microsoft.com/office/drawing/2014/main" id="{785F60B9-5056-43A9-9096-F4F5EF294D19}"/>
              </a:ext>
            </a:extLst>
          </p:cNvPr>
          <p:cNvSpPr>
            <a:spLocks noGrp="1"/>
          </p:cNvSpPr>
          <p:nvPr>
            <p:ph idx="4294967295"/>
          </p:nvPr>
        </p:nvSpPr>
        <p:spPr>
          <a:xfrm>
            <a:off x="5064287" y="1934547"/>
            <a:ext cx="6586537" cy="3786188"/>
          </a:xfrm>
        </p:spPr>
        <p:txBody>
          <a:bodyPr>
            <a:normAutofit/>
          </a:bodyPr>
          <a:lstStyle/>
          <a:p>
            <a:r>
              <a:rPr lang="en-US" sz="2000" dirty="0"/>
              <a:t>Environmental justice is the </a:t>
            </a:r>
            <a:r>
              <a:rPr lang="en-US" sz="2000" b="1" i="1" dirty="0"/>
              <a:t>fair treatment</a:t>
            </a:r>
            <a:r>
              <a:rPr lang="en-US" sz="2000" dirty="0"/>
              <a:t> and </a:t>
            </a:r>
            <a:r>
              <a:rPr lang="en-US" sz="2000" b="1" i="1" dirty="0"/>
              <a:t>meaningful involvement</a:t>
            </a:r>
            <a:r>
              <a:rPr lang="en-US" sz="2000" dirty="0"/>
              <a:t> of all people regardless of race, color, national origin, or income, with respect to the development, implementation, and enforcement of environmental laws, regulations, and policies. This goal will be achieved when everyone enjoys:</a:t>
            </a:r>
          </a:p>
          <a:p>
            <a:pPr lvl="1"/>
            <a:r>
              <a:rPr lang="en-US" sz="2000" dirty="0"/>
              <a:t>the same degree of protection from environmental and health hazards, and;</a:t>
            </a:r>
          </a:p>
          <a:p>
            <a:pPr lvl="1"/>
            <a:r>
              <a:rPr lang="en-US" sz="2000" dirty="0"/>
              <a:t>equal access to the decision-making process to have a healthy environment in which to live, learn, and work.</a:t>
            </a:r>
          </a:p>
          <a:p>
            <a:pPr marL="0" indent="0">
              <a:buNone/>
            </a:pPr>
            <a:endParaRPr lang="en-US" sz="2000" dirty="0"/>
          </a:p>
        </p:txBody>
      </p:sp>
      <p:pic>
        <p:nvPicPr>
          <p:cNvPr id="7" name="Picture 6" descr="A group of people playing football on a field&#10;&#10;Description automatically generated">
            <a:extLst>
              <a:ext uri="{FF2B5EF4-FFF2-40B4-BE49-F238E27FC236}">
                <a16:creationId xmlns:a16="http://schemas.microsoft.com/office/drawing/2014/main" id="{D99B69E0-96F2-4A6A-86D6-0D2C5D689F13}"/>
              </a:ext>
            </a:extLst>
          </p:cNvPr>
          <p:cNvPicPr>
            <a:picLocks noChangeAspect="1"/>
          </p:cNvPicPr>
          <p:nvPr/>
        </p:nvPicPr>
        <p:blipFill rotWithShape="1">
          <a:blip r:embed="rId4">
            <a:extLst>
              <a:ext uri="{28A0092B-C50C-407E-A947-70E740481C1C}">
                <a14:useLocalDpi xmlns:a14="http://schemas.microsoft.com/office/drawing/2010/main" val="0"/>
              </a:ext>
            </a:extLst>
          </a:blip>
          <a:srcRect l="39333" r="16394" b="2"/>
          <a:stretch/>
        </p:blipFill>
        <p:spPr>
          <a:xfrm>
            <a:off x="20" y="10"/>
            <a:ext cx="4635571" cy="6857990"/>
          </a:xfrm>
          <a:prstGeom prst="rect">
            <a:avLst/>
          </a:prstGeom>
          <a:effectLst/>
        </p:spPr>
      </p:pic>
    </p:spTree>
    <p:custDataLst>
      <p:tags r:id="rId1"/>
    </p:custDataLst>
    <p:extLst>
      <p:ext uri="{BB962C8B-B14F-4D97-AF65-F5344CB8AC3E}">
        <p14:creationId xmlns:p14="http://schemas.microsoft.com/office/powerpoint/2010/main" val="908805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1834-E94C-4FE3-A69F-80FA2EAAD93F}"/>
              </a:ext>
            </a:extLst>
          </p:cNvPr>
          <p:cNvSpPr>
            <a:spLocks noGrp="1"/>
          </p:cNvSpPr>
          <p:nvPr>
            <p:ph type="title"/>
          </p:nvPr>
        </p:nvSpPr>
        <p:spPr>
          <a:xfrm>
            <a:off x="609600" y="365125"/>
            <a:ext cx="10972800" cy="951752"/>
          </a:xfrm>
        </p:spPr>
        <p:txBody>
          <a:bodyPr/>
          <a:lstStyle/>
          <a:p>
            <a:r>
              <a:rPr lang="en-US" dirty="0"/>
              <a:t>Why this Matters: Equality vs. Equity</a:t>
            </a:r>
          </a:p>
        </p:txBody>
      </p:sp>
      <p:pic>
        <p:nvPicPr>
          <p:cNvPr id="3" name="Picture 3" descr="Illustrating Equality VS Equity - Interaction Institute for Social Change :  Interaction Institute for Social Change">
            <a:extLst>
              <a:ext uri="{FF2B5EF4-FFF2-40B4-BE49-F238E27FC236}">
                <a16:creationId xmlns:a16="http://schemas.microsoft.com/office/drawing/2014/main" id="{B2572D29-5950-4887-AAD0-8524E9B54096}"/>
              </a:ext>
            </a:extLst>
          </p:cNvPr>
          <p:cNvPicPr>
            <a:picLocks noChangeAspect="1"/>
          </p:cNvPicPr>
          <p:nvPr/>
        </p:nvPicPr>
        <p:blipFill>
          <a:blip r:embed="rId3"/>
          <a:stretch>
            <a:fillRect/>
          </a:stretch>
        </p:blipFill>
        <p:spPr>
          <a:xfrm>
            <a:off x="3289110" y="1757615"/>
            <a:ext cx="5613779" cy="4213709"/>
          </a:xfrm>
          <a:prstGeom prst="rect">
            <a:avLst/>
          </a:prstGeom>
        </p:spPr>
      </p:pic>
    </p:spTree>
    <p:extLst>
      <p:ext uri="{BB962C8B-B14F-4D97-AF65-F5344CB8AC3E}">
        <p14:creationId xmlns:p14="http://schemas.microsoft.com/office/powerpoint/2010/main" val="2690430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4E1C-251F-41B9-9BA0-FD4466714983}"/>
              </a:ext>
            </a:extLst>
          </p:cNvPr>
          <p:cNvSpPr>
            <a:spLocks noGrp="1"/>
          </p:cNvSpPr>
          <p:nvPr>
            <p:ph type="title"/>
          </p:nvPr>
        </p:nvSpPr>
        <p:spPr>
          <a:xfrm>
            <a:off x="590843" y="365125"/>
            <a:ext cx="10991557" cy="1325563"/>
          </a:xfrm>
        </p:spPr>
        <p:txBody>
          <a:bodyPr>
            <a:normAutofit fontScale="90000"/>
          </a:bodyPr>
          <a:lstStyle/>
          <a:p>
            <a:pPr>
              <a:lnSpc>
                <a:spcPct val="110000"/>
              </a:lnSpc>
              <a:spcAft>
                <a:spcPts val="600"/>
              </a:spcAft>
            </a:pPr>
            <a:r>
              <a:rPr lang="en-US" dirty="0"/>
              <a:t>About the ESJ Action Plan </a:t>
            </a:r>
            <a:br>
              <a:rPr lang="en-US" dirty="0"/>
            </a:br>
            <a:r>
              <a:rPr lang="en-US" sz="2200" b="0" dirty="0"/>
              <a:t>A comprehensive mission and actionable objectives, for the purpose of considering ESJ</a:t>
            </a:r>
          </a:p>
        </p:txBody>
      </p:sp>
      <p:sp>
        <p:nvSpPr>
          <p:cNvPr id="6" name="TextBox 5">
            <a:extLst>
              <a:ext uri="{FF2B5EF4-FFF2-40B4-BE49-F238E27FC236}">
                <a16:creationId xmlns:a16="http://schemas.microsoft.com/office/drawing/2014/main" id="{E3BAAB56-51DE-414D-BE70-6871F20F6600}"/>
              </a:ext>
            </a:extLst>
          </p:cNvPr>
          <p:cNvSpPr txBox="1"/>
          <p:nvPr/>
        </p:nvSpPr>
        <p:spPr>
          <a:xfrm>
            <a:off x="1171153" y="1986987"/>
            <a:ext cx="9849694" cy="3886128"/>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altLang="en-US" sz="2000" b="1" i="0" u="none" strike="noStrike" kern="1200" cap="small" spc="0" normalizeH="0" baseline="0" noProof="0" dirty="0">
                <a:ln>
                  <a:noFill/>
                </a:ln>
                <a:solidFill>
                  <a:srgbClr val="002060"/>
                </a:solidFill>
                <a:effectLst/>
                <a:uLnTx/>
                <a:uFillTx/>
                <a:latin typeface="Century Gothic" panose="020F0302020204030204"/>
                <a:ea typeface="+mn-ea"/>
                <a:cs typeface="+mn-cs"/>
              </a:rPr>
              <a:t>Goals</a:t>
            </a:r>
          </a:p>
          <a:p>
            <a:pPr marL="342900" marR="0" lvl="0" indent="-342900" algn="l" defTabSz="914400" rtl="0" eaLnBrk="1" fontAlgn="auto" latinLnBrk="0" hangingPunct="1">
              <a:lnSpc>
                <a:spcPct val="110000"/>
              </a:lnSpc>
              <a:spcBef>
                <a:spcPts val="0"/>
              </a:spcBef>
              <a:spcAft>
                <a:spcPts val="600"/>
              </a:spcAft>
              <a:buClrTx/>
              <a:buSzTx/>
              <a:buFontTx/>
              <a:buAutoNum type="arabicPeriod"/>
              <a:tabLst/>
              <a:defRPr/>
            </a:pPr>
            <a:r>
              <a:rPr kumimoji="0" lang="en-US" altLang="en-US" sz="1400" b="1" i="0" u="none" strike="noStrike" kern="1200" cap="none" spc="0" normalizeH="0" baseline="0" noProof="0" dirty="0">
                <a:ln>
                  <a:noFill/>
                </a:ln>
                <a:solidFill>
                  <a:srgbClr val="002060"/>
                </a:solidFill>
                <a:effectLst/>
                <a:uLnTx/>
                <a:uFillTx/>
                <a:latin typeface="Century Gothic" panose="020F0302020204030204"/>
                <a:ea typeface="+mn-ea"/>
                <a:cs typeface="+mn-cs"/>
              </a:rPr>
              <a:t>Consistently integrate equity and access considerations </a:t>
            </a:r>
            <a:r>
              <a:rPr kumimoji="0" lang="en-US" alt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throughout CPUC proceedings and other efforts.</a:t>
            </a:r>
          </a:p>
          <a:p>
            <a:pPr marL="342900" marR="0" lvl="0" indent="-342900" algn="l" defTabSz="914400" rtl="0" eaLnBrk="1" fontAlgn="auto" latinLnBrk="0" hangingPunct="1">
              <a:lnSpc>
                <a:spcPct val="110000"/>
              </a:lnSpc>
              <a:spcBef>
                <a:spcPts val="0"/>
              </a:spcBef>
              <a:spcAft>
                <a:spcPts val="600"/>
              </a:spcAft>
              <a:buClrTx/>
              <a:buSzTx/>
              <a:buFontTx/>
              <a:buAutoNum type="arabicPeriod"/>
              <a:tabLst/>
              <a:defRPr/>
            </a:pPr>
            <a:r>
              <a:rPr kumimoji="0" lang="en-US" altLang="en-US" sz="1400" b="1" i="0" u="none" strike="noStrike" kern="1200" cap="none" spc="0" normalizeH="0" baseline="0" noProof="0" dirty="0">
                <a:ln>
                  <a:noFill/>
                </a:ln>
                <a:solidFill>
                  <a:srgbClr val="2A3C50"/>
                </a:solidFill>
                <a:effectLst/>
                <a:uLnTx/>
                <a:uFillTx/>
                <a:latin typeface="Century Gothic" panose="020F0302020204030204"/>
                <a:ea typeface="+mn-ea"/>
                <a:cs typeface="+mn-cs"/>
              </a:rPr>
              <a:t>Increase investment in clean energy resources </a:t>
            </a:r>
            <a:r>
              <a:rPr kumimoji="0" lang="en-US" altLang="en-US" sz="1400" b="0" i="0" u="none" strike="noStrike" kern="1200" cap="none" spc="0" normalizeH="0" baseline="0" noProof="0" dirty="0">
                <a:ln>
                  <a:noFill/>
                </a:ln>
                <a:solidFill>
                  <a:srgbClr val="2A3C50"/>
                </a:solidFill>
                <a:effectLst/>
                <a:uLnTx/>
                <a:uFillTx/>
                <a:latin typeface="Century Gothic" panose="020F0302020204030204"/>
                <a:ea typeface="+mn-ea"/>
                <a:cs typeface="+mn-cs"/>
              </a:rPr>
              <a:t>to benefit ESJ communities, especially to improve local air quality and public health. </a:t>
            </a:r>
          </a:p>
          <a:p>
            <a:pPr marL="342900" marR="0" lvl="0" indent="-342900" algn="l" defTabSz="914400" rtl="0" eaLnBrk="1" fontAlgn="auto" latinLnBrk="0" hangingPunct="1">
              <a:lnSpc>
                <a:spcPct val="110000"/>
              </a:lnSpc>
              <a:spcBef>
                <a:spcPts val="0"/>
              </a:spcBef>
              <a:spcAft>
                <a:spcPts val="600"/>
              </a:spcAft>
              <a:buClrTx/>
              <a:buSzTx/>
              <a:buFontTx/>
              <a:buAutoNum type="arabicPeriod"/>
              <a:tabLst/>
              <a:defRPr/>
            </a:pPr>
            <a:r>
              <a:rPr kumimoji="0" lang="en-US" altLang="en-US" sz="1400" b="1" i="0" u="none" strike="noStrike" kern="1200" cap="none" spc="0" normalizeH="0" baseline="0" noProof="0" dirty="0">
                <a:ln>
                  <a:noFill/>
                </a:ln>
                <a:solidFill>
                  <a:srgbClr val="2A3C50"/>
                </a:solidFill>
                <a:effectLst/>
                <a:uLnTx/>
                <a:uFillTx/>
                <a:latin typeface="Century Gothic" panose="020F0302020204030204"/>
                <a:ea typeface="+mn-ea"/>
                <a:cs typeface="+mn-cs"/>
              </a:rPr>
              <a:t>Strive to improve access to high-quality water, communications, and transportation services</a:t>
            </a:r>
            <a:r>
              <a:rPr kumimoji="0" lang="en-US" altLang="en-US" sz="1400" b="0" i="0" u="none" strike="noStrike" kern="1200" cap="none" spc="0" normalizeH="0" baseline="0" noProof="0" dirty="0">
                <a:ln>
                  <a:noFill/>
                </a:ln>
                <a:solidFill>
                  <a:srgbClr val="2A3C50"/>
                </a:solidFill>
                <a:effectLst/>
                <a:uLnTx/>
                <a:uFillTx/>
                <a:latin typeface="Century Gothic" panose="020F0302020204030204"/>
                <a:ea typeface="+mn-ea"/>
                <a:cs typeface="+mn-cs"/>
              </a:rPr>
              <a:t> for ESJ communities.  </a:t>
            </a:r>
          </a:p>
          <a:p>
            <a:pPr marL="342900" marR="0" lvl="0" indent="-342900" algn="l" defTabSz="914400" rtl="0" eaLnBrk="1" fontAlgn="auto" latinLnBrk="0" hangingPunct="1">
              <a:lnSpc>
                <a:spcPct val="110000"/>
              </a:lnSpc>
              <a:spcBef>
                <a:spcPts val="0"/>
              </a:spcBef>
              <a:spcAft>
                <a:spcPts val="600"/>
              </a:spcAft>
              <a:buClrTx/>
              <a:buSzTx/>
              <a:buFontTx/>
              <a:buAutoNum type="arabicPeriod"/>
              <a:tabLst/>
              <a:defRPr/>
            </a:pPr>
            <a:r>
              <a:rPr kumimoji="0" lang="en-US" altLang="en-US" sz="1400" b="1" i="0" u="none" strike="noStrike" kern="1200" cap="none" spc="0" normalizeH="0" baseline="0" noProof="0" dirty="0">
                <a:ln>
                  <a:noFill/>
                </a:ln>
                <a:solidFill>
                  <a:srgbClr val="2A3C50"/>
                </a:solidFill>
                <a:effectLst/>
                <a:uLnTx/>
                <a:uFillTx/>
                <a:latin typeface="Century Gothic" panose="020F0302020204030204"/>
                <a:ea typeface="+mn-ea"/>
                <a:cs typeface="+mn-cs"/>
              </a:rPr>
              <a:t>Increase climate resiliency </a:t>
            </a:r>
            <a:r>
              <a:rPr kumimoji="0" lang="en-US" altLang="en-US" sz="1400" b="0" i="0" u="none" strike="noStrike" kern="1200" cap="none" spc="0" normalizeH="0" baseline="0" noProof="0" dirty="0">
                <a:ln>
                  <a:noFill/>
                </a:ln>
                <a:solidFill>
                  <a:srgbClr val="2A3C50"/>
                </a:solidFill>
                <a:effectLst/>
                <a:uLnTx/>
                <a:uFillTx/>
                <a:latin typeface="Century Gothic" panose="020F0302020204030204"/>
                <a:ea typeface="+mn-ea"/>
                <a:cs typeface="+mn-cs"/>
              </a:rPr>
              <a:t>in ESJ communities. </a:t>
            </a:r>
            <a:endParaRPr kumimoji="0" lang="en-US" altLang="en-US" sz="14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342900" marR="0" lvl="0" indent="-342900" algn="l" defTabSz="914400" rtl="0" eaLnBrk="1" fontAlgn="auto" latinLnBrk="0" hangingPunct="1">
              <a:lnSpc>
                <a:spcPct val="110000"/>
              </a:lnSpc>
              <a:spcBef>
                <a:spcPts val="0"/>
              </a:spcBef>
              <a:spcAft>
                <a:spcPts val="600"/>
              </a:spcAft>
              <a:buClrTx/>
              <a:buSzTx/>
              <a:buFontTx/>
              <a:buAutoNum type="arabicPeriod"/>
              <a:tabLst/>
              <a:defRPr/>
            </a:pPr>
            <a:r>
              <a:rPr kumimoji="0" lang="en-US" altLang="en-US" sz="1400" b="1" i="0" u="none" strike="noStrike" kern="1200" cap="none" spc="0" normalizeH="0" baseline="0" noProof="0" dirty="0">
                <a:ln>
                  <a:noFill/>
                </a:ln>
                <a:solidFill>
                  <a:srgbClr val="002060"/>
                </a:solidFill>
                <a:effectLst/>
                <a:uLnTx/>
                <a:uFillTx/>
                <a:latin typeface="Century Gothic" panose="020F0302020204030204"/>
                <a:ea typeface="+mn-ea"/>
                <a:cs typeface="+mn-cs"/>
              </a:rPr>
              <a:t>Enhance outreach and public participation </a:t>
            </a:r>
            <a:r>
              <a:rPr kumimoji="0" lang="en-US" alt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opportunities for ESJ communities to meaningfully participate in the CPUC's decision-making process and benefit from CPUC programs.  </a:t>
            </a:r>
          </a:p>
          <a:p>
            <a:pPr marL="342900" marR="0" lvl="0" indent="-342900" algn="l" defTabSz="914400" rtl="0" eaLnBrk="1" fontAlgn="auto" latinLnBrk="0" hangingPunct="1">
              <a:lnSpc>
                <a:spcPct val="110000"/>
              </a:lnSpc>
              <a:spcBef>
                <a:spcPts val="0"/>
              </a:spcBef>
              <a:spcAft>
                <a:spcPts val="600"/>
              </a:spcAft>
              <a:buClrTx/>
              <a:buSzTx/>
              <a:buFontTx/>
              <a:buAutoNum type="arabicPeriod"/>
              <a:tabLst/>
              <a:defRPr/>
            </a:pPr>
            <a:r>
              <a:rPr kumimoji="0" lang="en-US" altLang="en-US" sz="1400" b="1" i="0" u="none" strike="noStrike" kern="1200" cap="none" spc="0" normalizeH="0" baseline="0" noProof="0" dirty="0">
                <a:ln>
                  <a:noFill/>
                </a:ln>
                <a:solidFill>
                  <a:srgbClr val="002060"/>
                </a:solidFill>
                <a:effectLst/>
                <a:uLnTx/>
                <a:uFillTx/>
                <a:latin typeface="Century Gothic" panose="020F0302020204030204"/>
                <a:ea typeface="+mn-ea"/>
                <a:cs typeface="+mn-cs"/>
              </a:rPr>
              <a:t>Enhance enforcement </a:t>
            </a:r>
            <a:r>
              <a:rPr kumimoji="0" lang="en-US" alt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to ensure safety and co</a:t>
            </a:r>
            <a:r>
              <a:rPr kumimoji="0" lang="en-US" altLang="en-US" sz="1400" b="0" i="0" u="none" strike="noStrike" kern="1200" cap="none" spc="0" normalizeH="0" baseline="0" noProof="0" dirty="0">
                <a:ln>
                  <a:noFill/>
                </a:ln>
                <a:solidFill>
                  <a:srgbClr val="2A3C50"/>
                </a:solidFill>
                <a:effectLst/>
                <a:uLnTx/>
                <a:uFillTx/>
                <a:latin typeface="Century Gothic" panose="020F0302020204030204"/>
                <a:ea typeface="+mn-ea"/>
                <a:cs typeface="+mn-cs"/>
              </a:rPr>
              <a:t>nsumer protection for ESJ communities. </a:t>
            </a:r>
          </a:p>
          <a:p>
            <a:pPr marL="342900" marR="0" lvl="0" indent="-342900" algn="l" defTabSz="914400" rtl="0" eaLnBrk="1" fontAlgn="auto" latinLnBrk="0" hangingPunct="1">
              <a:lnSpc>
                <a:spcPct val="110000"/>
              </a:lnSpc>
              <a:spcBef>
                <a:spcPts val="0"/>
              </a:spcBef>
              <a:spcAft>
                <a:spcPts val="600"/>
              </a:spcAft>
              <a:buClrTx/>
              <a:buSzTx/>
              <a:buFontTx/>
              <a:buAutoNum type="arabicPeriod"/>
              <a:tabLst/>
              <a:defRPr/>
            </a:pPr>
            <a:r>
              <a:rPr kumimoji="0" lang="en-US" altLang="en-US" sz="1400" b="1" i="0" u="none" strike="noStrike" kern="1200" cap="none" spc="0" normalizeH="0" baseline="0" noProof="0" dirty="0">
                <a:ln>
                  <a:noFill/>
                </a:ln>
                <a:solidFill>
                  <a:srgbClr val="2A3C50"/>
                </a:solidFill>
                <a:effectLst/>
                <a:uLnTx/>
                <a:uFillTx/>
                <a:latin typeface="Century Gothic" panose="020F0302020204030204"/>
                <a:ea typeface="+mn-ea"/>
                <a:cs typeface="+mn-cs"/>
              </a:rPr>
              <a:t>Promote economic and workforce development </a:t>
            </a:r>
            <a:r>
              <a:rPr kumimoji="0" lang="en-US" altLang="en-US" sz="1400" b="0" i="0" u="none" strike="noStrike" kern="1200" cap="none" spc="0" normalizeH="0" baseline="0" noProof="0" dirty="0">
                <a:ln>
                  <a:noFill/>
                </a:ln>
                <a:solidFill>
                  <a:srgbClr val="2A3C50"/>
                </a:solidFill>
                <a:effectLst/>
                <a:uLnTx/>
                <a:uFillTx/>
                <a:latin typeface="Century Gothic" panose="020F0302020204030204"/>
                <a:ea typeface="+mn-ea"/>
                <a:cs typeface="+mn-cs"/>
              </a:rPr>
              <a:t>opportunities in ESJ communities. </a:t>
            </a:r>
          </a:p>
          <a:p>
            <a:pPr marL="342900" marR="0" lvl="0" indent="-342900" algn="l" defTabSz="914400" rtl="0" eaLnBrk="1" fontAlgn="auto" latinLnBrk="0" hangingPunct="1">
              <a:lnSpc>
                <a:spcPct val="110000"/>
              </a:lnSpc>
              <a:spcBef>
                <a:spcPts val="0"/>
              </a:spcBef>
              <a:spcAft>
                <a:spcPts val="600"/>
              </a:spcAft>
              <a:buClrTx/>
              <a:buSzTx/>
              <a:buFontTx/>
              <a:buAutoNum type="arabicPeriod"/>
              <a:tabLst/>
              <a:defRPr/>
            </a:pPr>
            <a:r>
              <a:rPr kumimoji="0" lang="en-US" altLang="en-US" sz="1400" b="1" i="0" u="none" strike="noStrike" kern="1200" cap="none" spc="0" normalizeH="0" baseline="0" noProof="0" dirty="0">
                <a:ln>
                  <a:noFill/>
                </a:ln>
                <a:solidFill>
                  <a:srgbClr val="2A3C50"/>
                </a:solidFill>
                <a:effectLst/>
                <a:uLnTx/>
                <a:uFillTx/>
                <a:latin typeface="Century Gothic" panose="020F0302020204030204"/>
                <a:ea typeface="+mn-ea"/>
                <a:cs typeface="+mn-cs"/>
              </a:rPr>
              <a:t>Improve training and staff development </a:t>
            </a:r>
            <a:r>
              <a:rPr kumimoji="0" lang="en-US" altLang="en-US" sz="1400" b="0" i="0" u="none" strike="noStrike" kern="1200" cap="none" spc="0" normalizeH="0" baseline="0" noProof="0" dirty="0">
                <a:ln>
                  <a:noFill/>
                </a:ln>
                <a:solidFill>
                  <a:srgbClr val="2A3C50"/>
                </a:solidFill>
                <a:effectLst/>
                <a:uLnTx/>
                <a:uFillTx/>
                <a:latin typeface="Century Gothic" panose="020F0302020204030204"/>
                <a:ea typeface="+mn-ea"/>
                <a:cs typeface="+mn-cs"/>
              </a:rPr>
              <a:t>related to ESJ issues within the CPUC's jurisdiction.</a:t>
            </a:r>
          </a:p>
          <a:p>
            <a:pPr marL="342900" marR="0" lvl="0" indent="-342900" algn="l" defTabSz="914400" rtl="0" eaLnBrk="1" fontAlgn="auto" latinLnBrk="0" hangingPunct="1">
              <a:lnSpc>
                <a:spcPct val="110000"/>
              </a:lnSpc>
              <a:spcBef>
                <a:spcPts val="0"/>
              </a:spcBef>
              <a:spcAft>
                <a:spcPts val="600"/>
              </a:spcAft>
              <a:buClrTx/>
              <a:buSzTx/>
              <a:buFontTx/>
              <a:buAutoNum type="arabicPeriod"/>
              <a:tabLst/>
              <a:defRPr/>
            </a:pPr>
            <a:r>
              <a:rPr kumimoji="0" lang="en-US" altLang="en-US" sz="1400" b="1" i="0" u="none" strike="noStrike" kern="1200" cap="none" spc="0" normalizeH="0" baseline="0" noProof="0" dirty="0">
                <a:ln>
                  <a:noFill/>
                </a:ln>
                <a:solidFill>
                  <a:srgbClr val="2A3C50"/>
                </a:solidFill>
                <a:effectLst/>
                <a:uLnTx/>
                <a:uFillTx/>
                <a:latin typeface="Century Gothic" panose="020F0302020204030204"/>
                <a:ea typeface="+mn-ea"/>
                <a:cs typeface="+mn-cs"/>
              </a:rPr>
              <a:t>Monitor the CPUC's ESJ efforts </a:t>
            </a:r>
            <a:r>
              <a:rPr kumimoji="0" lang="en-US" altLang="en-US" sz="1400" b="0" i="0" u="none" strike="noStrike" kern="1200" cap="none" spc="0" normalizeH="0" baseline="0" noProof="0" dirty="0">
                <a:ln>
                  <a:noFill/>
                </a:ln>
                <a:solidFill>
                  <a:srgbClr val="2A3C50"/>
                </a:solidFill>
                <a:effectLst/>
                <a:uLnTx/>
                <a:uFillTx/>
                <a:latin typeface="Century Gothic" panose="020F0302020204030204"/>
                <a:ea typeface="+mn-ea"/>
                <a:cs typeface="+mn-cs"/>
              </a:rPr>
              <a:t>to evaluate how they are achieving their objectives.  </a:t>
            </a:r>
          </a:p>
        </p:txBody>
      </p:sp>
    </p:spTree>
    <p:custDataLst>
      <p:tags r:id="rId1"/>
    </p:custDataLst>
    <p:extLst>
      <p:ext uri="{BB962C8B-B14F-4D97-AF65-F5344CB8AC3E}">
        <p14:creationId xmlns:p14="http://schemas.microsoft.com/office/powerpoint/2010/main" val="2622211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7013-D7DF-4027-A0C5-7FA8622B9264}"/>
              </a:ext>
            </a:extLst>
          </p:cNvPr>
          <p:cNvSpPr>
            <a:spLocks noGrp="1"/>
          </p:cNvSpPr>
          <p:nvPr>
            <p:ph type="title"/>
          </p:nvPr>
        </p:nvSpPr>
        <p:spPr>
          <a:xfrm>
            <a:off x="609600" y="627797"/>
            <a:ext cx="10972800" cy="685753"/>
          </a:xfrm>
        </p:spPr>
        <p:txBody>
          <a:bodyPr>
            <a:normAutofit/>
          </a:bodyPr>
          <a:lstStyle/>
          <a:p>
            <a:pPr algn="ctr"/>
            <a:r>
              <a:rPr lang="en-US" dirty="0"/>
              <a:t>About the DEI Working Group</a:t>
            </a:r>
          </a:p>
        </p:txBody>
      </p:sp>
      <p:sp>
        <p:nvSpPr>
          <p:cNvPr id="3" name="Content Placeholder 2">
            <a:extLst>
              <a:ext uri="{FF2B5EF4-FFF2-40B4-BE49-F238E27FC236}">
                <a16:creationId xmlns:a16="http://schemas.microsoft.com/office/drawing/2014/main" id="{90160D63-E824-4C91-ABC0-E77494F75F0D}"/>
              </a:ext>
            </a:extLst>
          </p:cNvPr>
          <p:cNvSpPr>
            <a:spLocks noGrp="1"/>
          </p:cNvSpPr>
          <p:nvPr>
            <p:ph idx="1"/>
          </p:nvPr>
        </p:nvSpPr>
        <p:spPr>
          <a:xfrm>
            <a:off x="609600" y="1716160"/>
            <a:ext cx="6314364" cy="4776715"/>
          </a:xfrm>
        </p:spPr>
        <p:txBody>
          <a:bodyPr>
            <a:normAutofit/>
          </a:bodyPr>
          <a:lstStyle/>
          <a:p>
            <a:pPr marL="0" indent="0" algn="ctr">
              <a:lnSpc>
                <a:spcPct val="110000"/>
              </a:lnSpc>
              <a:spcBef>
                <a:spcPts val="600"/>
              </a:spcBef>
              <a:spcAft>
                <a:spcPts val="1200"/>
              </a:spcAft>
              <a:buNone/>
            </a:pPr>
            <a:r>
              <a:rPr lang="en-US" b="1" cap="small" spc="20" dirty="0">
                <a:solidFill>
                  <a:srgbClr val="002060"/>
                </a:solidFill>
              </a:rPr>
              <a:t>Foundational Principles</a:t>
            </a:r>
          </a:p>
          <a:p>
            <a:pPr marL="682625" indent="-682625" algn="l">
              <a:lnSpc>
                <a:spcPct val="110000"/>
              </a:lnSpc>
              <a:spcBef>
                <a:spcPts val="800"/>
              </a:spcBef>
              <a:buNone/>
              <a:tabLst>
                <a:tab pos="1092200" algn="l"/>
              </a:tabLst>
            </a:pPr>
            <a:r>
              <a:rPr lang="en-US" sz="1600" b="1" dirty="0">
                <a:solidFill>
                  <a:srgbClr val="002060"/>
                </a:solidFill>
              </a:rPr>
              <a:t>Diversity: </a:t>
            </a:r>
            <a:r>
              <a:rPr lang="en-US" sz="1600" dirty="0">
                <a:solidFill>
                  <a:srgbClr val="002060"/>
                </a:solidFill>
              </a:rPr>
              <a:t>Ensure the presence of differences in the workplace. </a:t>
            </a:r>
          </a:p>
          <a:p>
            <a:pPr marL="914400" indent="0" algn="l">
              <a:lnSpc>
                <a:spcPct val="110000"/>
              </a:lnSpc>
              <a:spcBef>
                <a:spcPts val="800"/>
              </a:spcBef>
              <a:buNone/>
              <a:tabLst>
                <a:tab pos="1092200" algn="l"/>
              </a:tabLst>
            </a:pPr>
            <a:r>
              <a:rPr lang="en-US" sz="1400" i="1" dirty="0">
                <a:solidFill>
                  <a:srgbClr val="002060"/>
                </a:solidFill>
              </a:rPr>
              <a:t>Including but not limited to race, gender, religion, sexual orientation, ethnicity, nationality, socioeconomic status, language, (dis)ability, age, religious commitment, or political perspective</a:t>
            </a:r>
            <a:r>
              <a:rPr lang="en-US" sz="1400" dirty="0">
                <a:solidFill>
                  <a:srgbClr val="002060"/>
                </a:solidFill>
              </a:rPr>
              <a:t>)</a:t>
            </a:r>
          </a:p>
          <a:p>
            <a:pPr marL="968375" indent="-968375" algn="l">
              <a:lnSpc>
                <a:spcPct val="110000"/>
              </a:lnSpc>
              <a:spcBef>
                <a:spcPts val="800"/>
              </a:spcBef>
              <a:buNone/>
              <a:tabLst>
                <a:tab pos="1092200" algn="l"/>
              </a:tabLst>
            </a:pPr>
            <a:r>
              <a:rPr lang="en-US" sz="1600" b="1" dirty="0">
                <a:solidFill>
                  <a:srgbClr val="002060"/>
                </a:solidFill>
              </a:rPr>
              <a:t>Equity</a:t>
            </a:r>
            <a:r>
              <a:rPr lang="en-US" sz="1600" dirty="0">
                <a:solidFill>
                  <a:srgbClr val="002060"/>
                </a:solidFill>
              </a:rPr>
              <a:t>: 	Ensure that access, resources, and opportunities are provided to all, especially for those who are underrepresented and have been historically disadvantaged.</a:t>
            </a:r>
          </a:p>
          <a:p>
            <a:pPr marL="968375" indent="-968375">
              <a:lnSpc>
                <a:spcPct val="110000"/>
              </a:lnSpc>
              <a:spcBef>
                <a:spcPts val="800"/>
              </a:spcBef>
              <a:buNone/>
              <a:tabLst>
                <a:tab pos="1092200" algn="l"/>
              </a:tabLst>
            </a:pPr>
            <a:r>
              <a:rPr lang="en-US" sz="1600" b="1" dirty="0">
                <a:solidFill>
                  <a:srgbClr val="002060"/>
                </a:solidFill>
              </a:rPr>
              <a:t>Inclusion:</a:t>
            </a:r>
            <a:r>
              <a:rPr lang="en-US" sz="1600" dirty="0">
                <a:solidFill>
                  <a:srgbClr val="002060"/>
                </a:solidFill>
              </a:rPr>
              <a:t> Create a workplace culture that welcomes, values, and respects all people and is an environment where all have the same opportunities to reach their full potential</a:t>
            </a:r>
          </a:p>
          <a:p>
            <a:pPr marL="339725" lvl="1" indent="0">
              <a:lnSpc>
                <a:spcPct val="110000"/>
              </a:lnSpc>
              <a:spcBef>
                <a:spcPts val="0"/>
              </a:spcBef>
              <a:buNone/>
            </a:pPr>
            <a:endParaRPr lang="en-US" sz="1600" dirty="0">
              <a:solidFill>
                <a:srgbClr val="002060"/>
              </a:solidFill>
            </a:endParaRPr>
          </a:p>
        </p:txBody>
      </p:sp>
      <p:sp>
        <p:nvSpPr>
          <p:cNvPr id="6" name="TextBox 5">
            <a:extLst>
              <a:ext uri="{FF2B5EF4-FFF2-40B4-BE49-F238E27FC236}">
                <a16:creationId xmlns:a16="http://schemas.microsoft.com/office/drawing/2014/main" id="{EB7CCE9D-4B28-468F-8B4F-3524991B6AC1}"/>
              </a:ext>
            </a:extLst>
          </p:cNvPr>
          <p:cNvSpPr txBox="1"/>
          <p:nvPr/>
        </p:nvSpPr>
        <p:spPr>
          <a:xfrm>
            <a:off x="7356144" y="1716160"/>
            <a:ext cx="4344537" cy="2541914"/>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small" spc="0" normalizeH="0" baseline="0" noProof="0" dirty="0">
                <a:ln>
                  <a:noFill/>
                </a:ln>
                <a:solidFill>
                  <a:srgbClr val="002060"/>
                </a:solidFill>
                <a:effectLst/>
                <a:uLnTx/>
                <a:uFillTx/>
                <a:latin typeface="Century Gothic" panose="020F0302020204030204"/>
                <a:ea typeface="+mn-ea"/>
                <a:cs typeface="+mn-cs"/>
              </a:rPr>
              <a:t>Structure</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entury Gothic" panose="020F0302020204030204"/>
                <a:ea typeface="+mn-ea"/>
                <a:cs typeface="+mn-cs"/>
              </a:rPr>
              <a:t>16 members</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entury Gothic" panose="020F0302020204030204"/>
                <a:ea typeface="+mn-ea"/>
                <a:cs typeface="+mn-cs"/>
              </a:rPr>
              <a:t> 4 Subcommittees</a:t>
            </a:r>
          </a:p>
          <a:p>
            <a:pPr marL="339725" marR="0" lvl="1" indent="0" algn="ctr" defTabSz="914400" rtl="0" eaLnBrk="1" fontAlgn="auto" latinLnBrk="0" hangingPunct="1">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entury Gothic" panose="020F0302020204030204"/>
                <a:ea typeface="+mn-ea"/>
                <a:cs typeface="+mn-cs"/>
              </a:rPr>
              <a:t>Governance</a:t>
            </a:r>
          </a:p>
          <a:p>
            <a:pPr marL="339725" marR="0" lvl="1" indent="0" algn="ctr" defTabSz="914400" rtl="0" eaLnBrk="1" fontAlgn="auto" latinLnBrk="0" hangingPunct="1">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entury Gothic" panose="020F0302020204030204"/>
                <a:ea typeface="+mn-ea"/>
                <a:cs typeface="+mn-cs"/>
              </a:rPr>
              <a:t>Recruitment</a:t>
            </a:r>
          </a:p>
          <a:p>
            <a:pPr marL="339725" marR="0" lvl="1" indent="0" algn="ctr" defTabSz="914400" rtl="0" eaLnBrk="1" fontAlgn="auto" latinLnBrk="0" hangingPunct="1">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entury Gothic" panose="020F0302020204030204"/>
                <a:ea typeface="+mn-ea"/>
                <a:cs typeface="+mn-cs"/>
              </a:rPr>
              <a:t>Workplace Culture</a:t>
            </a:r>
          </a:p>
          <a:p>
            <a:pPr marL="339725" marR="0" lvl="1" indent="0" algn="ctr" defTabSz="914400" rtl="0" eaLnBrk="1" fontAlgn="auto" latinLnBrk="0" hangingPunct="1">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entury Gothic" panose="020F0302020204030204"/>
                <a:ea typeface="+mn-ea"/>
                <a:cs typeface="+mn-cs"/>
              </a:rPr>
              <a:t>Retention, Promotion and Hiring </a:t>
            </a:r>
          </a:p>
        </p:txBody>
      </p:sp>
      <p:sp>
        <p:nvSpPr>
          <p:cNvPr id="8" name="TextBox 7">
            <a:extLst>
              <a:ext uri="{FF2B5EF4-FFF2-40B4-BE49-F238E27FC236}">
                <a16:creationId xmlns:a16="http://schemas.microsoft.com/office/drawing/2014/main" id="{07A522D9-A117-49F6-8034-C1AE20E641AC}"/>
              </a:ext>
            </a:extLst>
          </p:cNvPr>
          <p:cNvSpPr txBox="1"/>
          <p:nvPr/>
        </p:nvSpPr>
        <p:spPr>
          <a:xfrm>
            <a:off x="2255293" y="6192598"/>
            <a:ext cx="11101316" cy="263277"/>
          </a:xfrm>
          <a:prstGeom prst="rect">
            <a:avLst/>
          </a:prstGeom>
          <a:noFill/>
        </p:spPr>
        <p:txBody>
          <a:bodyPr wrap="square">
            <a:spAutoFit/>
          </a:bodyPr>
          <a:lstStyle/>
          <a:p>
            <a:pPr marL="0" marR="0" lvl="1" indent="0" algn="l" defTabSz="914400" rtl="0" eaLnBrk="1" fontAlgn="auto" latinLnBrk="0" hangingPunct="1">
              <a:lnSpc>
                <a:spcPct val="11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Century Gothic" panose="020F0302020204030204"/>
                <a:ea typeface="+mn-ea"/>
                <a:cs typeface="+mn-cs"/>
              </a:rPr>
              <a:t>Definitions adopted from: University of Washington </a:t>
            </a:r>
            <a:r>
              <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hlinkClick r:id="rId2"/>
              </a:rPr>
              <a:t>Diversity, Equity, and Inclusion Definitions - UW Research (washington.edu)</a:t>
            </a:r>
            <a:endParaRPr kumimoji="0" lang="en-US" sz="11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460469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E4037A-88EF-467B-B8AD-401D19C5A13B}"/>
              </a:ext>
            </a:extLst>
          </p:cNvPr>
          <p:cNvSpPr>
            <a:spLocks noGrp="1"/>
          </p:cNvSpPr>
          <p:nvPr>
            <p:ph type="title"/>
          </p:nvPr>
        </p:nvSpPr>
        <p:spPr>
          <a:xfrm>
            <a:off x="887105" y="1310185"/>
            <a:ext cx="10224448" cy="2852382"/>
          </a:xfrm>
        </p:spPr>
        <p:txBody>
          <a:bodyPr>
            <a:noAutofit/>
          </a:bodyPr>
          <a:lstStyle/>
          <a:p>
            <a:pPr algn="ctr">
              <a:lnSpc>
                <a:spcPct val="110000"/>
              </a:lnSpc>
            </a:pPr>
            <a:r>
              <a:rPr lang="en-US" sz="3200" b="0" dirty="0"/>
              <a:t>Furthering environmental and social justice, relies on embracing and institutionalizing DEI principles…</a:t>
            </a:r>
            <a:br>
              <a:rPr lang="en-US" sz="3200" b="0" dirty="0"/>
            </a:br>
            <a:r>
              <a:rPr lang="en-US" sz="3200" b="0" dirty="0"/>
              <a:t>specifically ensuring </a:t>
            </a:r>
            <a:r>
              <a:rPr lang="en-US" sz="3200" u="sng" dirty="0"/>
              <a:t>equitable access</a:t>
            </a:r>
            <a:r>
              <a:rPr lang="en-US" sz="3200" b="0" dirty="0"/>
              <a:t>.</a:t>
            </a:r>
          </a:p>
        </p:txBody>
      </p:sp>
    </p:spTree>
    <p:extLst>
      <p:ext uri="{BB962C8B-B14F-4D97-AF65-F5344CB8AC3E}">
        <p14:creationId xmlns:p14="http://schemas.microsoft.com/office/powerpoint/2010/main" val="2496955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D62335B-131E-4D45-BBD4-1F33428091AF}"/>
              </a:ext>
            </a:extLst>
          </p:cNvPr>
          <p:cNvGraphicFramePr/>
          <p:nvPr/>
        </p:nvGraphicFramePr>
        <p:xfrm>
          <a:off x="321761" y="487836"/>
          <a:ext cx="7108208" cy="5735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3FE44214-A1A8-4834-BC12-F3F68F411D94}"/>
              </a:ext>
            </a:extLst>
          </p:cNvPr>
          <p:cNvSpPr txBox="1"/>
          <p:nvPr/>
        </p:nvSpPr>
        <p:spPr>
          <a:xfrm>
            <a:off x="7429969" y="833385"/>
            <a:ext cx="4440270" cy="5191229"/>
          </a:xfrm>
          <a:prstGeom prst="rect">
            <a:avLst/>
          </a:prstGeom>
          <a:noFill/>
        </p:spPr>
        <p:txBody>
          <a:bodyPr wrap="square">
            <a:spAutoFit/>
          </a:bodyPr>
          <a:lstStyle/>
          <a:p>
            <a:pPr marL="285750" marR="0" lvl="0" indent="-176213"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How can we distribute power differently in the organization so that it is shared more diffusely across the organization?</a:t>
            </a:r>
          </a:p>
          <a:p>
            <a:pPr marL="285750" marR="0" lvl="0" indent="-176213"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How can we be open to learning on the job, making mistakes, and trying new things?</a:t>
            </a:r>
          </a:p>
          <a:p>
            <a:pPr marL="285750" marR="0" lvl="0" indent="-176213"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How can we have a climate or culture that makes it easy for people to learn and change?</a:t>
            </a:r>
          </a:p>
          <a:p>
            <a:pPr marL="285750" marR="0" lvl="0" indent="-176213"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How can we make sure we value and understand the importance of the informal interactions and conversations that are part of our organization?</a:t>
            </a:r>
          </a:p>
          <a:p>
            <a:pPr marL="285750" marR="0" lvl="0" indent="-176213"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How can we help ourselves learn to talk about very complex issues, especially where we have very little shared experience?</a:t>
            </a:r>
          </a:p>
          <a:p>
            <a:pPr marL="285750" marR="0" lvl="0" indent="-176213"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How can we make visible and value different forms of knowledge within our organization?</a:t>
            </a:r>
          </a:p>
          <a:p>
            <a:pPr marL="285750" marR="0" lvl="0" indent="-176213"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060"/>
                </a:solidFill>
                <a:effectLst/>
                <a:uLnTx/>
                <a:uFillTx/>
                <a:latin typeface="Century Gothic" panose="020F0302020204030204"/>
                <a:ea typeface="+mn-ea"/>
                <a:cs typeface="+mn-cs"/>
              </a:rPr>
              <a:t>How can we make time to reflect on our ways of doing and thinking?</a:t>
            </a:r>
          </a:p>
        </p:txBody>
      </p:sp>
    </p:spTree>
    <p:extLst>
      <p:ext uri="{BB962C8B-B14F-4D97-AF65-F5344CB8AC3E}">
        <p14:creationId xmlns:p14="http://schemas.microsoft.com/office/powerpoint/2010/main" val="148476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717CB-3CE3-6847-9177-6BF2B6862D7C}"/>
              </a:ext>
            </a:extLst>
          </p:cNvPr>
          <p:cNvSpPr>
            <a:spLocks noGrp="1"/>
          </p:cNvSpPr>
          <p:nvPr>
            <p:ph type="title"/>
          </p:nvPr>
        </p:nvSpPr>
        <p:spPr>
          <a:xfrm>
            <a:off x="835573" y="275888"/>
            <a:ext cx="10884773" cy="591207"/>
          </a:xfrm>
        </p:spPr>
        <p:txBody>
          <a:bodyPr/>
          <a:lstStyle/>
          <a:p>
            <a:r>
              <a:rPr lang="en-US" dirty="0"/>
              <a:t>Zoom etiquette</a:t>
            </a:r>
          </a:p>
        </p:txBody>
      </p:sp>
      <p:sp>
        <p:nvSpPr>
          <p:cNvPr id="3" name="Content Placeholder 2">
            <a:extLst>
              <a:ext uri="{FF2B5EF4-FFF2-40B4-BE49-F238E27FC236}">
                <a16:creationId xmlns:a16="http://schemas.microsoft.com/office/drawing/2014/main" id="{5A0EDCD9-7740-B64B-A1B6-C2D9F6D8240D}"/>
              </a:ext>
            </a:extLst>
          </p:cNvPr>
          <p:cNvSpPr>
            <a:spLocks noGrp="1"/>
          </p:cNvSpPr>
          <p:nvPr>
            <p:ph idx="1"/>
          </p:nvPr>
        </p:nvSpPr>
        <p:spPr>
          <a:xfrm>
            <a:off x="835573" y="867095"/>
            <a:ext cx="10884774" cy="4895194"/>
          </a:xfrm>
        </p:spPr>
        <p:txBody>
          <a:bodyPr>
            <a:normAutofit/>
          </a:bodyPr>
          <a:lstStyle/>
          <a:p>
            <a:pPr marL="0" indent="0">
              <a:buNone/>
            </a:pPr>
            <a:r>
              <a:rPr lang="en-US" b="1" dirty="0"/>
              <a:t>Virtual Etiquette</a:t>
            </a:r>
            <a:endParaRPr lang="en-US" dirty="0"/>
          </a:p>
          <a:p>
            <a:pPr lvl="0"/>
            <a:r>
              <a:rPr lang="en-US" dirty="0"/>
              <a:t>Log on a few minutes early, if possible, to ensure your technical connection is working.</a:t>
            </a:r>
          </a:p>
          <a:p>
            <a:pPr lvl="0"/>
            <a:r>
              <a:rPr lang="en-US" dirty="0"/>
              <a:t>Share your video if possible – this fosters engagement and helps mimic an in-person meeting setting.</a:t>
            </a:r>
          </a:p>
          <a:p>
            <a:pPr lvl="0"/>
            <a:r>
              <a:rPr lang="en-US" dirty="0"/>
              <a:t>Raise your hand to enter the queue to speak—then wait for the Facilitator to call on you.</a:t>
            </a:r>
          </a:p>
          <a:p>
            <a:pPr lvl="0"/>
            <a:r>
              <a:rPr lang="en-US" dirty="0"/>
              <a:t>Mute yourself when you’re not speaking.</a:t>
            </a:r>
          </a:p>
          <a:p>
            <a:pPr lvl="0"/>
            <a:r>
              <a:rPr lang="en-US" dirty="0"/>
              <a:t>Note that the Public will be muted except during Public Comment</a:t>
            </a:r>
          </a:p>
          <a:p>
            <a:pPr lvl="0"/>
            <a:r>
              <a:rPr lang="en-US" dirty="0"/>
              <a:t>Tip: you can “rename” yourself to include your organization &amp; pronouns</a:t>
            </a:r>
          </a:p>
        </p:txBody>
      </p:sp>
      <p:sp>
        <p:nvSpPr>
          <p:cNvPr id="4" name="Slide Number Placeholder 3">
            <a:extLst>
              <a:ext uri="{FF2B5EF4-FFF2-40B4-BE49-F238E27FC236}">
                <a16:creationId xmlns:a16="http://schemas.microsoft.com/office/drawing/2014/main" id="{4B6AAD0B-58D1-5448-BF6C-FC31E29D4A40}"/>
              </a:ext>
            </a:extLst>
          </p:cNvPr>
          <p:cNvSpPr>
            <a:spLocks noGrp="1"/>
          </p:cNvSpPr>
          <p:nvPr>
            <p:ph type="sldNum" sz="quarter" idx="12"/>
          </p:nvPr>
        </p:nvSpPr>
        <p:spPr/>
        <p:txBody>
          <a:bodyPr/>
          <a:lstStyle/>
          <a:p>
            <a:fld id="{F8E28480-1C08-4458-AD97-0283E6FFD09D}" type="slidenum">
              <a:rPr lang="en-US" smtClean="0"/>
              <a:t>3</a:t>
            </a:fld>
            <a:endParaRPr lang="en-US"/>
          </a:p>
        </p:txBody>
      </p:sp>
      <p:pic>
        <p:nvPicPr>
          <p:cNvPr id="5" name="Picture 4">
            <a:extLst>
              <a:ext uri="{FF2B5EF4-FFF2-40B4-BE49-F238E27FC236}">
                <a16:creationId xmlns:a16="http://schemas.microsoft.com/office/drawing/2014/main" id="{8DD2888A-1A37-9343-9AF2-630629916D96}"/>
              </a:ext>
            </a:extLst>
          </p:cNvPr>
          <p:cNvPicPr>
            <a:picLocks noChangeAspect="1"/>
          </p:cNvPicPr>
          <p:nvPr/>
        </p:nvPicPr>
        <p:blipFill>
          <a:blip r:embed="rId2"/>
          <a:stretch>
            <a:fillRect/>
          </a:stretch>
        </p:blipFill>
        <p:spPr>
          <a:xfrm>
            <a:off x="6400799" y="5157317"/>
            <a:ext cx="3884885" cy="1617276"/>
          </a:xfrm>
          <a:prstGeom prst="rect">
            <a:avLst/>
          </a:prstGeom>
        </p:spPr>
      </p:pic>
      <p:pic>
        <p:nvPicPr>
          <p:cNvPr id="6" name="Picture 5">
            <a:extLst>
              <a:ext uri="{FF2B5EF4-FFF2-40B4-BE49-F238E27FC236}">
                <a16:creationId xmlns:a16="http://schemas.microsoft.com/office/drawing/2014/main" id="{F2771B3D-8416-4641-A43F-7E424F4AD85F}"/>
              </a:ext>
            </a:extLst>
          </p:cNvPr>
          <p:cNvPicPr>
            <a:picLocks noChangeAspect="1"/>
          </p:cNvPicPr>
          <p:nvPr/>
        </p:nvPicPr>
        <p:blipFill>
          <a:blip r:embed="rId3"/>
          <a:stretch>
            <a:fillRect/>
          </a:stretch>
        </p:blipFill>
        <p:spPr>
          <a:xfrm>
            <a:off x="2075489" y="5157317"/>
            <a:ext cx="3085394" cy="1642226"/>
          </a:xfrm>
          <a:prstGeom prst="rect">
            <a:avLst/>
          </a:prstGeom>
        </p:spPr>
      </p:pic>
      <p:cxnSp>
        <p:nvCxnSpPr>
          <p:cNvPr id="8" name="Straight Arrow Connector 7">
            <a:extLst>
              <a:ext uri="{FF2B5EF4-FFF2-40B4-BE49-F238E27FC236}">
                <a16:creationId xmlns:a16="http://schemas.microsoft.com/office/drawing/2014/main" id="{D98E912C-6E8B-2346-9968-A09B5043FBAB}"/>
              </a:ext>
            </a:extLst>
          </p:cNvPr>
          <p:cNvCxnSpPr/>
          <p:nvPr/>
        </p:nvCxnSpPr>
        <p:spPr>
          <a:xfrm>
            <a:off x="5328745" y="5965955"/>
            <a:ext cx="767255"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9" name="Donut 8">
            <a:extLst>
              <a:ext uri="{FF2B5EF4-FFF2-40B4-BE49-F238E27FC236}">
                <a16:creationId xmlns:a16="http://schemas.microsoft.com/office/drawing/2014/main" id="{C37BC927-44DB-7F47-AFC3-BCCDA926FD80}"/>
              </a:ext>
            </a:extLst>
          </p:cNvPr>
          <p:cNvSpPr/>
          <p:nvPr/>
        </p:nvSpPr>
        <p:spPr>
          <a:xfrm>
            <a:off x="3618186" y="6179102"/>
            <a:ext cx="1103586" cy="37792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F364DFCD-89E6-1640-A9C4-D22C887286DA}"/>
              </a:ext>
            </a:extLst>
          </p:cNvPr>
          <p:cNvSpPr/>
          <p:nvPr/>
        </p:nvSpPr>
        <p:spPr>
          <a:xfrm>
            <a:off x="6751529" y="5492439"/>
            <a:ext cx="1778696" cy="498466"/>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MT"/>
              <a:ea typeface="+mn-ea"/>
              <a:cs typeface="+mn-cs"/>
            </a:endParaRPr>
          </a:p>
        </p:txBody>
      </p:sp>
    </p:spTree>
    <p:extLst>
      <p:ext uri="{BB962C8B-B14F-4D97-AF65-F5344CB8AC3E}">
        <p14:creationId xmlns:p14="http://schemas.microsoft.com/office/powerpoint/2010/main" val="1152199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E2C7-89B2-4460-A19B-0A971D99B5C7}"/>
              </a:ext>
            </a:extLst>
          </p:cNvPr>
          <p:cNvSpPr>
            <a:spLocks noGrp="1"/>
          </p:cNvSpPr>
          <p:nvPr>
            <p:ph type="title"/>
          </p:nvPr>
        </p:nvSpPr>
        <p:spPr>
          <a:xfrm>
            <a:off x="852984" y="378773"/>
            <a:ext cx="10972800" cy="1325563"/>
          </a:xfrm>
        </p:spPr>
        <p:txBody>
          <a:bodyPr/>
          <a:lstStyle/>
          <a:p>
            <a:pPr algn="ctr"/>
            <a:r>
              <a:rPr lang="en-US" dirty="0"/>
              <a:t>Additional Considerations</a:t>
            </a:r>
          </a:p>
        </p:txBody>
      </p:sp>
      <p:sp>
        <p:nvSpPr>
          <p:cNvPr id="3" name="Content Placeholder 2">
            <a:extLst>
              <a:ext uri="{FF2B5EF4-FFF2-40B4-BE49-F238E27FC236}">
                <a16:creationId xmlns:a16="http://schemas.microsoft.com/office/drawing/2014/main" id="{150870D6-76A1-4E49-847B-5635610BCDD7}"/>
              </a:ext>
            </a:extLst>
          </p:cNvPr>
          <p:cNvSpPr>
            <a:spLocks noGrp="1"/>
          </p:cNvSpPr>
          <p:nvPr>
            <p:ph idx="1"/>
          </p:nvPr>
        </p:nvSpPr>
        <p:spPr>
          <a:xfrm>
            <a:off x="1624083" y="1893864"/>
            <a:ext cx="9430603" cy="4351338"/>
          </a:xfrm>
        </p:spPr>
        <p:txBody>
          <a:bodyPr/>
          <a:lstStyle/>
          <a:p>
            <a:pPr marL="0" indent="0" algn="ctr">
              <a:buNone/>
            </a:pPr>
            <a:r>
              <a:rPr lang="en-US" sz="2000" b="1" i="0" dirty="0">
                <a:solidFill>
                  <a:srgbClr val="002060"/>
                </a:solidFill>
                <a:effectLst/>
                <a:uFill>
                  <a:solidFill>
                    <a:srgbClr val="002060"/>
                  </a:solidFill>
                </a:uFill>
              </a:rPr>
              <a:t>Avoid the ‘minority tax’</a:t>
            </a:r>
          </a:p>
          <a:p>
            <a:pPr marL="339725" lvl="1" indent="0" algn="ctr">
              <a:buNone/>
            </a:pPr>
            <a:r>
              <a:rPr lang="en-US" sz="1800" b="0" i="0" dirty="0">
                <a:solidFill>
                  <a:srgbClr val="002060"/>
                </a:solidFill>
                <a:effectLst/>
                <a:uFill>
                  <a:solidFill>
                    <a:srgbClr val="002060"/>
                  </a:solidFill>
                </a:uFill>
              </a:rPr>
              <a:t>When developing and implementing DEI policies and practices, </a:t>
            </a:r>
            <a:r>
              <a:rPr lang="en-US" sz="1800" dirty="0">
                <a:solidFill>
                  <a:srgbClr val="002060"/>
                </a:solidFill>
                <a:uFill>
                  <a:solidFill>
                    <a:srgbClr val="002060"/>
                  </a:solidFill>
                </a:uFill>
              </a:rPr>
              <a:t>be mindful that efforts to ensure representation and inclusion do not lead to the unintended consequence of disproportionately adding to the workload of underrepresented employees. </a:t>
            </a:r>
          </a:p>
          <a:p>
            <a:pPr marL="339725" lvl="1" indent="0" algn="ctr">
              <a:buNone/>
            </a:pPr>
            <a:endParaRPr lang="en-US" sz="1800" dirty="0">
              <a:solidFill>
                <a:srgbClr val="002060"/>
              </a:solidFill>
              <a:uFill>
                <a:solidFill>
                  <a:srgbClr val="002060"/>
                </a:solidFill>
              </a:uFill>
            </a:endParaRPr>
          </a:p>
          <a:p>
            <a:pPr marL="0" indent="0" algn="ctr">
              <a:buNone/>
            </a:pPr>
            <a:r>
              <a:rPr lang="en-US" sz="2000" b="1" dirty="0">
                <a:solidFill>
                  <a:srgbClr val="002060"/>
                </a:solidFill>
                <a:uFill>
                  <a:solidFill>
                    <a:srgbClr val="002060"/>
                  </a:solidFill>
                </a:uFill>
              </a:rPr>
              <a:t>Empathize</a:t>
            </a:r>
          </a:p>
          <a:p>
            <a:pPr marL="339725" lvl="1" indent="0" algn="ctr">
              <a:buNone/>
            </a:pPr>
            <a:r>
              <a:rPr lang="en-US" sz="1800" b="0" i="0" dirty="0">
                <a:solidFill>
                  <a:srgbClr val="002060"/>
                </a:solidFill>
                <a:effectLst/>
                <a:uFill>
                  <a:solidFill>
                    <a:srgbClr val="002060"/>
                  </a:solidFill>
                </a:uFill>
              </a:rPr>
              <a:t>Keep in mind that individuals in underrepresented groups may be disenfranchised and may not eagerly participate in DEI or ESJ efforts due to their past experiences.</a:t>
            </a:r>
          </a:p>
          <a:p>
            <a:pPr algn="ctr"/>
            <a:endParaRPr lang="en-US" dirty="0"/>
          </a:p>
        </p:txBody>
      </p:sp>
    </p:spTree>
    <p:extLst>
      <p:ext uri="{BB962C8B-B14F-4D97-AF65-F5344CB8AC3E}">
        <p14:creationId xmlns:p14="http://schemas.microsoft.com/office/powerpoint/2010/main" val="1043049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C93176-AF85-4C10-91AA-D1DE378215FC}"/>
              </a:ext>
            </a:extLst>
          </p:cNvPr>
          <p:cNvSpPr txBox="1"/>
          <p:nvPr/>
        </p:nvSpPr>
        <p:spPr>
          <a:xfrm>
            <a:off x="554777" y="5104097"/>
            <a:ext cx="609834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small" spc="0" normalizeH="0" baseline="0" noProof="0" dirty="0">
                <a:ln>
                  <a:noFill/>
                </a:ln>
                <a:solidFill>
                  <a:srgbClr val="FFFFFF"/>
                </a:solidFill>
                <a:effectLst/>
                <a:uLnTx/>
                <a:uFillTx/>
                <a:latin typeface="Century Gothic" panose="020F0302020204030204"/>
                <a:ea typeface="+mn-ea"/>
                <a:cs typeface="+mn-cs"/>
              </a:rPr>
              <a:t>To Learn More </a:t>
            </a:r>
            <a:r>
              <a:rPr kumimoji="0" lang="en-US" sz="1800" b="0" i="0" u="none" strike="noStrike" kern="120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hlinkClick r:id="rId3"/>
              </a:rPr>
              <a:t>https://www.cpuc.ca.gov/ESJActionPlan</a:t>
            </a:r>
            <a:r>
              <a:rPr kumimoji="0" lang="en-US" sz="1800" b="0" i="0" u="none" strike="noStrike" kern="1200" cap="none" spc="0" normalizeH="0" baseline="0" noProof="0" dirty="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EFE7A14C-3A83-401A-8888-349B46B9A5B9}"/>
              </a:ext>
            </a:extLst>
          </p:cNvPr>
          <p:cNvSpPr txBox="1"/>
          <p:nvPr/>
        </p:nvSpPr>
        <p:spPr>
          <a:xfrm>
            <a:off x="2528047" y="2644170"/>
            <a:ext cx="7135906"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DAA2"/>
                </a:solidFill>
                <a:effectLst/>
                <a:uLnTx/>
                <a:uFillTx/>
                <a:latin typeface="Century Gothic" panose="020F0302020204030204"/>
                <a:ea typeface="+mn-ea"/>
                <a:cs typeface="+mn-cs"/>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DAA2"/>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DAA2"/>
                </a:solidFill>
                <a:effectLst/>
                <a:uLnTx/>
                <a:uFillTx/>
                <a:latin typeface="Century Gothic" panose="020F0302020204030204"/>
                <a:ea typeface="+mn-ea"/>
                <a:cs typeface="+mn-cs"/>
              </a:rPr>
              <a:t>Nicole.cropper@cpuc.ca.gov</a:t>
            </a:r>
          </a:p>
        </p:txBody>
      </p:sp>
    </p:spTree>
    <p:extLst>
      <p:ext uri="{BB962C8B-B14F-4D97-AF65-F5344CB8AC3E}">
        <p14:creationId xmlns:p14="http://schemas.microsoft.com/office/powerpoint/2010/main" val="1286839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309FA25-1772-4961-90BE-D39F20067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F0B985-BD09-A542-8DBC-BAFF372631C2}"/>
              </a:ext>
            </a:extLst>
          </p:cNvPr>
          <p:cNvSpPr>
            <a:spLocks noGrp="1"/>
          </p:cNvSpPr>
          <p:nvPr>
            <p:ph type="title"/>
          </p:nvPr>
        </p:nvSpPr>
        <p:spPr>
          <a:xfrm>
            <a:off x="-91163" y="256773"/>
            <a:ext cx="7039154" cy="1303606"/>
          </a:xfrm>
        </p:spPr>
        <p:txBody>
          <a:bodyPr>
            <a:normAutofit/>
          </a:bodyPr>
          <a:lstStyle/>
          <a:p>
            <a:pPr algn="ctr"/>
            <a:r>
              <a:rPr lang="en-US" sz="2100" b="1" dirty="0"/>
              <a:t>Initial Research on Best Practices: Organizations Researched/Interviewed</a:t>
            </a:r>
          </a:p>
        </p:txBody>
      </p:sp>
      <p:sp>
        <p:nvSpPr>
          <p:cNvPr id="3" name="Content Placeholder 2">
            <a:extLst>
              <a:ext uri="{FF2B5EF4-FFF2-40B4-BE49-F238E27FC236}">
                <a16:creationId xmlns:a16="http://schemas.microsoft.com/office/drawing/2014/main" id="{1B85EFE9-CD89-7A4D-B5D1-EC5387A980A1}"/>
              </a:ext>
            </a:extLst>
          </p:cNvPr>
          <p:cNvSpPr>
            <a:spLocks noGrp="1"/>
          </p:cNvSpPr>
          <p:nvPr>
            <p:ph idx="1"/>
          </p:nvPr>
        </p:nvSpPr>
        <p:spPr>
          <a:xfrm>
            <a:off x="685801" y="1817152"/>
            <a:ext cx="5485227" cy="4499241"/>
          </a:xfrm>
        </p:spPr>
        <p:txBody>
          <a:bodyPr>
            <a:normAutofit/>
          </a:bodyPr>
          <a:lstStyle/>
          <a:p>
            <a:pPr>
              <a:lnSpc>
                <a:spcPct val="90000"/>
              </a:lnSpc>
            </a:pPr>
            <a:r>
              <a:rPr lang="en-US" dirty="0"/>
              <a:t>Connecticut Energy Efficiency Board </a:t>
            </a:r>
          </a:p>
          <a:p>
            <a:pPr>
              <a:lnSpc>
                <a:spcPct val="90000"/>
              </a:lnSpc>
            </a:pPr>
            <a:r>
              <a:rPr lang="en-US" dirty="0"/>
              <a:t>Disadvantaged Communities Advisory Council (CPUC)</a:t>
            </a:r>
          </a:p>
          <a:p>
            <a:pPr>
              <a:lnSpc>
                <a:spcPct val="90000"/>
              </a:lnSpc>
            </a:pPr>
            <a:r>
              <a:rPr lang="en-US" dirty="0"/>
              <a:t>Environmental Justice Advisory Council (CARB)</a:t>
            </a:r>
          </a:p>
          <a:p>
            <a:pPr>
              <a:lnSpc>
                <a:spcPct val="90000"/>
              </a:lnSpc>
            </a:pPr>
            <a:r>
              <a:rPr lang="en-US" dirty="0"/>
              <a:t>Energy Trust of Oregon’s Diversity Advisory Council</a:t>
            </a:r>
          </a:p>
          <a:p>
            <a:pPr>
              <a:lnSpc>
                <a:spcPct val="90000"/>
              </a:lnSpc>
            </a:pPr>
            <a:r>
              <a:rPr lang="en-US" dirty="0"/>
              <a:t>Massachusetts Energy Efficiency Advisory Council</a:t>
            </a:r>
          </a:p>
          <a:p>
            <a:pPr>
              <a:lnSpc>
                <a:spcPct val="90000"/>
              </a:lnSpc>
            </a:pPr>
            <a:r>
              <a:rPr lang="en-US" dirty="0"/>
              <a:t>Partners Advancing Climate Equity</a:t>
            </a:r>
          </a:p>
          <a:p>
            <a:pPr>
              <a:lnSpc>
                <a:spcPct val="90000"/>
              </a:lnSpc>
            </a:pPr>
            <a:r>
              <a:rPr lang="en-US" dirty="0"/>
              <a:t>Strategic Growth Council</a:t>
            </a:r>
          </a:p>
          <a:p>
            <a:pPr marL="457200" lvl="1" indent="0">
              <a:lnSpc>
                <a:spcPct val="90000"/>
              </a:lnSpc>
              <a:buNone/>
            </a:pPr>
            <a:endParaRPr lang="en-US" dirty="0"/>
          </a:p>
          <a:p>
            <a:pPr lvl="1">
              <a:lnSpc>
                <a:spcPct val="90000"/>
              </a:lnSpc>
            </a:pPr>
            <a:endParaRPr lang="en-US" dirty="0"/>
          </a:p>
          <a:p>
            <a:pPr>
              <a:lnSpc>
                <a:spcPct val="90000"/>
              </a:lnSpc>
            </a:pPr>
            <a:endParaRPr lang="en-US" dirty="0"/>
          </a:p>
        </p:txBody>
      </p:sp>
      <p:pic>
        <p:nvPicPr>
          <p:cNvPr id="12" name="Picture 11">
            <a:extLst>
              <a:ext uri="{FF2B5EF4-FFF2-40B4-BE49-F238E27FC236}">
                <a16:creationId xmlns:a16="http://schemas.microsoft.com/office/drawing/2014/main" id="{95BD1255-310C-9445-8C21-5EF635D1AE4C}"/>
              </a:ext>
            </a:extLst>
          </p:cNvPr>
          <p:cNvPicPr>
            <a:picLocks noChangeAspect="1"/>
          </p:cNvPicPr>
          <p:nvPr/>
        </p:nvPicPr>
        <p:blipFill>
          <a:blip r:embed="rId2"/>
          <a:stretch>
            <a:fillRect/>
          </a:stretch>
        </p:blipFill>
        <p:spPr>
          <a:xfrm>
            <a:off x="7480328" y="2140721"/>
            <a:ext cx="4025872" cy="2576558"/>
          </a:xfrm>
          <a:prstGeom prst="rect">
            <a:avLst/>
          </a:prstGeom>
        </p:spPr>
      </p:pic>
      <p:sp>
        <p:nvSpPr>
          <p:cNvPr id="4" name="Slide Number Placeholder 3">
            <a:extLst>
              <a:ext uri="{FF2B5EF4-FFF2-40B4-BE49-F238E27FC236}">
                <a16:creationId xmlns:a16="http://schemas.microsoft.com/office/drawing/2014/main" id="{B93344C1-1C53-9744-B490-9E503DEFFE06}"/>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32</a:t>
            </a:fld>
            <a:endParaRPr lang="en-US"/>
          </a:p>
        </p:txBody>
      </p:sp>
    </p:spTree>
    <p:extLst>
      <p:ext uri="{BB962C8B-B14F-4D97-AF65-F5344CB8AC3E}">
        <p14:creationId xmlns:p14="http://schemas.microsoft.com/office/powerpoint/2010/main" val="2107506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B985-BD09-A542-8DBC-BAFF372631C2}"/>
              </a:ext>
            </a:extLst>
          </p:cNvPr>
          <p:cNvSpPr>
            <a:spLocks noGrp="1"/>
          </p:cNvSpPr>
          <p:nvPr>
            <p:ph type="title"/>
          </p:nvPr>
        </p:nvSpPr>
        <p:spPr>
          <a:xfrm>
            <a:off x="1352550" y="219973"/>
            <a:ext cx="9486900" cy="1371600"/>
          </a:xfrm>
        </p:spPr>
        <p:txBody>
          <a:bodyPr>
            <a:normAutofit/>
          </a:bodyPr>
          <a:lstStyle/>
          <a:p>
            <a:pPr algn="l"/>
            <a:r>
              <a:rPr lang="en-US" dirty="0"/>
              <a:t>Interview highlights: </a:t>
            </a:r>
            <a:br>
              <a:rPr lang="en-US" dirty="0"/>
            </a:br>
            <a:r>
              <a:rPr lang="en-US" dirty="0"/>
              <a:t>Diversity, equity &amp; Inclusion</a:t>
            </a:r>
          </a:p>
        </p:txBody>
      </p:sp>
      <p:sp>
        <p:nvSpPr>
          <p:cNvPr id="7" name="Content Placeholder 6">
            <a:extLst>
              <a:ext uri="{FF2B5EF4-FFF2-40B4-BE49-F238E27FC236}">
                <a16:creationId xmlns:a16="http://schemas.microsoft.com/office/drawing/2014/main" id="{1FACC11F-D540-4145-94B1-25B9AD82FC06}"/>
              </a:ext>
            </a:extLst>
          </p:cNvPr>
          <p:cNvSpPr>
            <a:spLocks noGrp="1"/>
          </p:cNvSpPr>
          <p:nvPr>
            <p:ph idx="1"/>
          </p:nvPr>
        </p:nvSpPr>
        <p:spPr>
          <a:xfrm>
            <a:off x="1371599" y="1591573"/>
            <a:ext cx="9486901" cy="5046454"/>
          </a:xfrm>
        </p:spPr>
        <p:txBody>
          <a:bodyPr>
            <a:normAutofit fontScale="92500" lnSpcReduction="10000"/>
          </a:bodyPr>
          <a:lstStyle/>
          <a:p>
            <a:pPr marL="0" indent="0">
              <a:buNone/>
            </a:pPr>
            <a:r>
              <a:rPr lang="en-US" b="1" dirty="0"/>
              <a:t>Successes</a:t>
            </a:r>
            <a:r>
              <a:rPr lang="en-US" dirty="0"/>
              <a:t> </a:t>
            </a:r>
          </a:p>
          <a:p>
            <a:pPr lvl="1"/>
            <a:r>
              <a:rPr lang="en-US" i="1" dirty="0"/>
              <a:t>Application</a:t>
            </a:r>
            <a:r>
              <a:rPr lang="en-US" dirty="0"/>
              <a:t>: process for eliminating subconscious bias and “minority tax”</a:t>
            </a:r>
          </a:p>
          <a:p>
            <a:pPr lvl="1"/>
            <a:r>
              <a:rPr lang="en-US" i="1" dirty="0"/>
              <a:t>Facilitation</a:t>
            </a:r>
            <a:r>
              <a:rPr lang="en-US" dirty="0"/>
              <a:t>: equal space for lived experience and technical expertise; rotating guest speakers; listening sessions</a:t>
            </a:r>
          </a:p>
          <a:p>
            <a:pPr lvl="1"/>
            <a:r>
              <a:rPr lang="en-US" i="1" dirty="0"/>
              <a:t>Public engagement</a:t>
            </a:r>
            <a:r>
              <a:rPr lang="en-US" dirty="0"/>
              <a:t>: call-in option for people without access to a laptop</a:t>
            </a:r>
          </a:p>
          <a:p>
            <a:pPr lvl="1"/>
            <a:r>
              <a:rPr lang="en-US" i="1" dirty="0"/>
              <a:t>Charter</a:t>
            </a:r>
            <a:r>
              <a:rPr lang="en-US" dirty="0"/>
              <a:t>: broad definition of equity priorities; specific action plans</a:t>
            </a:r>
          </a:p>
          <a:p>
            <a:pPr lvl="1"/>
            <a:r>
              <a:rPr lang="en-US" i="1" dirty="0"/>
              <a:t>Policy recommendation</a:t>
            </a:r>
            <a:r>
              <a:rPr lang="en-US" dirty="0"/>
              <a:t>: Program Administrators hire DEI consultants for program design</a:t>
            </a:r>
          </a:p>
          <a:p>
            <a:pPr marL="0" indent="0">
              <a:buNone/>
            </a:pPr>
            <a:r>
              <a:rPr lang="en-US" b="1" dirty="0"/>
              <a:t>Challenges</a:t>
            </a:r>
          </a:p>
          <a:p>
            <a:pPr lvl="1"/>
            <a:r>
              <a:rPr lang="en-US" dirty="0"/>
              <a:t>Assigned &amp; elected seats (representatives may not speak for their constituents)</a:t>
            </a:r>
          </a:p>
          <a:p>
            <a:pPr lvl="1"/>
            <a:r>
              <a:rPr lang="en-US" dirty="0"/>
              <a:t>Dominant voices</a:t>
            </a:r>
          </a:p>
          <a:p>
            <a:pPr lvl="1"/>
            <a:r>
              <a:rPr lang="en-US" dirty="0"/>
              <a:t>Clarity on charge</a:t>
            </a:r>
          </a:p>
          <a:p>
            <a:pPr lvl="1"/>
            <a:r>
              <a:rPr lang="en-US" dirty="0"/>
              <a:t>Burnout</a:t>
            </a:r>
          </a:p>
          <a:p>
            <a:pPr lvl="1"/>
            <a:r>
              <a:rPr lang="en-US" dirty="0"/>
              <a:t>Capacity</a:t>
            </a:r>
          </a:p>
          <a:p>
            <a:pPr lvl="1"/>
            <a:r>
              <a:rPr lang="en-US" dirty="0"/>
              <a:t>Maintaining a productive environment</a:t>
            </a:r>
          </a:p>
          <a:p>
            <a:pPr lvl="1"/>
            <a:endParaRPr lang="en-US" dirty="0"/>
          </a:p>
          <a:p>
            <a:endParaRPr lang="en-US" dirty="0"/>
          </a:p>
        </p:txBody>
      </p:sp>
      <p:sp>
        <p:nvSpPr>
          <p:cNvPr id="4" name="Slide Number Placeholder 3">
            <a:extLst>
              <a:ext uri="{FF2B5EF4-FFF2-40B4-BE49-F238E27FC236}">
                <a16:creationId xmlns:a16="http://schemas.microsoft.com/office/drawing/2014/main" id="{B93344C1-1C53-9744-B490-9E503DEFFE06}"/>
              </a:ext>
            </a:extLst>
          </p:cNvPr>
          <p:cNvSpPr>
            <a:spLocks noGrp="1"/>
          </p:cNvSpPr>
          <p:nvPr>
            <p:ph type="sldNum" sz="quarter" idx="12"/>
          </p:nvPr>
        </p:nvSpPr>
        <p:spPr/>
        <p:txBody>
          <a:bodyPr/>
          <a:lstStyle/>
          <a:p>
            <a:fld id="{F8E28480-1C08-4458-AD97-0283E6FFD09D}" type="slidenum">
              <a:rPr lang="en-US" smtClean="0"/>
              <a:t>33</a:t>
            </a:fld>
            <a:endParaRPr lang="en-US"/>
          </a:p>
        </p:txBody>
      </p:sp>
    </p:spTree>
    <p:extLst>
      <p:ext uri="{BB962C8B-B14F-4D97-AF65-F5344CB8AC3E}">
        <p14:creationId xmlns:p14="http://schemas.microsoft.com/office/powerpoint/2010/main" val="2845666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B985-BD09-A542-8DBC-BAFF372631C2}"/>
              </a:ext>
            </a:extLst>
          </p:cNvPr>
          <p:cNvSpPr>
            <a:spLocks noGrp="1"/>
          </p:cNvSpPr>
          <p:nvPr>
            <p:ph type="title"/>
          </p:nvPr>
        </p:nvSpPr>
        <p:spPr>
          <a:xfrm>
            <a:off x="1352550" y="202721"/>
            <a:ext cx="9486900" cy="1371600"/>
          </a:xfrm>
        </p:spPr>
        <p:txBody>
          <a:bodyPr>
            <a:normAutofit/>
          </a:bodyPr>
          <a:lstStyle/>
          <a:p>
            <a:pPr algn="l"/>
            <a:r>
              <a:rPr lang="en-US" dirty="0"/>
              <a:t>Interview highlights: </a:t>
            </a:r>
            <a:br>
              <a:rPr lang="en-US" dirty="0"/>
            </a:br>
            <a:r>
              <a:rPr lang="en-US" dirty="0"/>
              <a:t>membership composition</a:t>
            </a:r>
          </a:p>
        </p:txBody>
      </p:sp>
      <p:sp>
        <p:nvSpPr>
          <p:cNvPr id="7" name="Content Placeholder 6">
            <a:extLst>
              <a:ext uri="{FF2B5EF4-FFF2-40B4-BE49-F238E27FC236}">
                <a16:creationId xmlns:a16="http://schemas.microsoft.com/office/drawing/2014/main" id="{1FACC11F-D540-4145-94B1-25B9AD82FC06}"/>
              </a:ext>
            </a:extLst>
          </p:cNvPr>
          <p:cNvSpPr>
            <a:spLocks noGrp="1"/>
          </p:cNvSpPr>
          <p:nvPr>
            <p:ph idx="1"/>
          </p:nvPr>
        </p:nvSpPr>
        <p:spPr>
          <a:xfrm>
            <a:off x="1371599" y="1574320"/>
            <a:ext cx="9486901" cy="4947249"/>
          </a:xfrm>
        </p:spPr>
        <p:txBody>
          <a:bodyPr>
            <a:normAutofit/>
          </a:bodyPr>
          <a:lstStyle/>
          <a:p>
            <a:pPr marL="0" indent="0">
              <a:buNone/>
            </a:pPr>
            <a:r>
              <a:rPr lang="en-US" b="1" dirty="0"/>
              <a:t>Successes</a:t>
            </a:r>
            <a:r>
              <a:rPr lang="en-US" dirty="0"/>
              <a:t> </a:t>
            </a:r>
          </a:p>
          <a:p>
            <a:pPr lvl="1"/>
            <a:r>
              <a:rPr lang="en-US" i="1" dirty="0"/>
              <a:t>Composition</a:t>
            </a:r>
            <a:r>
              <a:rPr lang="en-US" dirty="0"/>
              <a:t>: Use market characterization &amp; participation studies to inform gaps &amp; design composition of seats</a:t>
            </a:r>
          </a:p>
          <a:p>
            <a:pPr lvl="1"/>
            <a:r>
              <a:rPr lang="en-US" i="1" dirty="0"/>
              <a:t>Composition</a:t>
            </a:r>
            <a:r>
              <a:rPr lang="en-US" dirty="0"/>
              <a:t>: Dedicated seats for sectors such as income-eligible programs, environmental justice, and municipal</a:t>
            </a:r>
          </a:p>
          <a:p>
            <a:pPr lvl="1"/>
            <a:r>
              <a:rPr lang="en-US" i="1" dirty="0"/>
              <a:t>Recruitment</a:t>
            </a:r>
            <a:r>
              <a:rPr lang="en-US" dirty="0"/>
              <a:t>: Leverage Working Groups, stakeholder groups, and/or RFPs to conduct outreach</a:t>
            </a:r>
          </a:p>
          <a:p>
            <a:pPr lvl="1"/>
            <a:r>
              <a:rPr lang="en-US" i="1" dirty="0"/>
              <a:t>Retention</a:t>
            </a:r>
            <a:r>
              <a:rPr lang="en-US" dirty="0"/>
              <a:t>: Provide stipends and/or grant funding to capacity constrained organizations</a:t>
            </a:r>
          </a:p>
          <a:p>
            <a:pPr marL="457200" lvl="1" indent="0">
              <a:buNone/>
            </a:pPr>
            <a:endParaRPr lang="en-US" dirty="0"/>
          </a:p>
          <a:p>
            <a:pPr marL="0" indent="0">
              <a:buNone/>
            </a:pPr>
            <a:r>
              <a:rPr lang="en-US" b="1" dirty="0"/>
              <a:t>Challenges</a:t>
            </a:r>
          </a:p>
          <a:p>
            <a:pPr lvl="1"/>
            <a:r>
              <a:rPr lang="en-US" dirty="0"/>
              <a:t>Reaching and retaining hard-to-reach sectors (e.g., Community Based Organizations)</a:t>
            </a:r>
          </a:p>
          <a:p>
            <a:pPr lvl="1"/>
            <a:r>
              <a:rPr lang="en-US" dirty="0"/>
              <a:t>Term limits – too short or too long</a:t>
            </a:r>
          </a:p>
          <a:p>
            <a:endParaRPr lang="en-US" dirty="0"/>
          </a:p>
        </p:txBody>
      </p:sp>
      <p:sp>
        <p:nvSpPr>
          <p:cNvPr id="4" name="Slide Number Placeholder 3">
            <a:extLst>
              <a:ext uri="{FF2B5EF4-FFF2-40B4-BE49-F238E27FC236}">
                <a16:creationId xmlns:a16="http://schemas.microsoft.com/office/drawing/2014/main" id="{B93344C1-1C53-9744-B490-9E503DEFFE06}"/>
              </a:ext>
            </a:extLst>
          </p:cNvPr>
          <p:cNvSpPr>
            <a:spLocks noGrp="1"/>
          </p:cNvSpPr>
          <p:nvPr>
            <p:ph type="sldNum" sz="quarter" idx="12"/>
          </p:nvPr>
        </p:nvSpPr>
        <p:spPr/>
        <p:txBody>
          <a:bodyPr/>
          <a:lstStyle/>
          <a:p>
            <a:fld id="{F8E28480-1C08-4458-AD97-0283E6FFD09D}" type="slidenum">
              <a:rPr lang="en-US" smtClean="0"/>
              <a:t>34</a:t>
            </a:fld>
            <a:endParaRPr lang="en-US"/>
          </a:p>
        </p:txBody>
      </p:sp>
    </p:spTree>
    <p:extLst>
      <p:ext uri="{BB962C8B-B14F-4D97-AF65-F5344CB8AC3E}">
        <p14:creationId xmlns:p14="http://schemas.microsoft.com/office/powerpoint/2010/main" val="1560193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13EA6-2B50-744E-986F-993B474C4B93}"/>
              </a:ext>
            </a:extLst>
          </p:cNvPr>
          <p:cNvSpPr>
            <a:spLocks noGrp="1"/>
          </p:cNvSpPr>
          <p:nvPr>
            <p:ph type="body" idx="1"/>
          </p:nvPr>
        </p:nvSpPr>
        <p:spPr>
          <a:xfrm>
            <a:off x="5971456" y="2899543"/>
            <a:ext cx="5382344" cy="911117"/>
          </a:xfrm>
        </p:spPr>
        <p:txBody>
          <a:bodyPr vert="horz" lIns="91440" tIns="45720" rIns="91440" bIns="45720" rtlCol="0">
            <a:normAutofit/>
          </a:bodyPr>
          <a:lstStyle/>
          <a:p>
            <a:endParaRPr lang="en-US" sz="2000" i="1" dirty="0">
              <a:solidFill>
                <a:schemeClr val="accent1"/>
              </a:solidFill>
            </a:endParaRPr>
          </a:p>
        </p:txBody>
      </p:sp>
      <p:pic>
        <p:nvPicPr>
          <p:cNvPr id="5" name="Picture 4" descr="Coffee on white background">
            <a:extLst>
              <a:ext uri="{FF2B5EF4-FFF2-40B4-BE49-F238E27FC236}">
                <a16:creationId xmlns:a16="http://schemas.microsoft.com/office/drawing/2014/main" id="{ECF56081-21ED-46FF-A58F-CB4A44E5334A}"/>
              </a:ext>
            </a:extLst>
          </p:cNvPr>
          <p:cNvPicPr>
            <a:picLocks noChangeAspect="1"/>
          </p:cNvPicPr>
          <p:nvPr/>
        </p:nvPicPr>
        <p:blipFill rotWithShape="1">
          <a:blip r:embed="rId2"/>
          <a:srcRect r="24063"/>
          <a:stretch/>
        </p:blipFill>
        <p:spPr>
          <a:xfrm>
            <a:off x="20" y="10"/>
            <a:ext cx="5836538" cy="5130404"/>
          </a:xfrm>
          <a:custGeom>
            <a:avLst/>
            <a:gdLst/>
            <a:ahLst/>
            <a:cxnLst/>
            <a:rect l="l" t="t" r="r" b="b"/>
            <a:pathLst>
              <a:path w="5836558" h="5130414">
                <a:moveTo>
                  <a:pt x="0" y="0"/>
                </a:moveTo>
                <a:lnTo>
                  <a:pt x="3460503" y="0"/>
                </a:lnTo>
                <a:lnTo>
                  <a:pt x="5836558" y="5130414"/>
                </a:lnTo>
                <a:lnTo>
                  <a:pt x="0" y="5130414"/>
                </a:lnTo>
                <a:close/>
              </a:path>
            </a:pathLst>
          </a:custGeom>
        </p:spPr>
      </p:pic>
      <p:sp>
        <p:nvSpPr>
          <p:cNvPr id="2" name="Title 1">
            <a:extLst>
              <a:ext uri="{FF2B5EF4-FFF2-40B4-BE49-F238E27FC236}">
                <a16:creationId xmlns:a16="http://schemas.microsoft.com/office/drawing/2014/main" id="{A4015C94-D3E5-C44D-9EA4-285C842A5632}"/>
              </a:ext>
            </a:extLst>
          </p:cNvPr>
          <p:cNvSpPr>
            <a:spLocks noGrp="1"/>
          </p:cNvSpPr>
          <p:nvPr>
            <p:ph type="title"/>
          </p:nvPr>
        </p:nvSpPr>
        <p:spPr>
          <a:xfrm>
            <a:off x="5639189" y="502128"/>
            <a:ext cx="5714611" cy="2390459"/>
          </a:xfrm>
        </p:spPr>
        <p:txBody>
          <a:bodyPr vert="horz" lIns="91440" tIns="45720" rIns="91440" bIns="45720" rtlCol="0" anchor="b">
            <a:normAutofit/>
          </a:bodyPr>
          <a:lstStyle/>
          <a:p>
            <a:r>
              <a:rPr lang="en-US" sz="5400" dirty="0"/>
              <a:t>Break</a:t>
            </a:r>
            <a:endParaRPr lang="en-US" sz="5400" dirty="0">
              <a:solidFill>
                <a:srgbClr val="FF0000"/>
              </a:solidFill>
            </a:endParaRPr>
          </a:p>
        </p:txBody>
      </p:sp>
      <p:sp>
        <p:nvSpPr>
          <p:cNvPr id="4" name="Slide Number Placeholder 3">
            <a:extLst>
              <a:ext uri="{FF2B5EF4-FFF2-40B4-BE49-F238E27FC236}">
                <a16:creationId xmlns:a16="http://schemas.microsoft.com/office/drawing/2014/main" id="{480E9050-BD92-C746-9553-4CF090DB3C82}"/>
              </a:ext>
            </a:extLst>
          </p:cNvPr>
          <p:cNvSpPr>
            <a:spLocks noGrp="1"/>
          </p:cNvSpPr>
          <p:nvPr>
            <p:ph type="sldNum" sz="quarter" idx="12"/>
          </p:nvPr>
        </p:nvSpPr>
        <p:spPr/>
        <p:txBody>
          <a:bodyPr/>
          <a:lstStyle/>
          <a:p>
            <a:fld id="{B52D1F0E-ADB9-054E-881E-D5691EC4F528}" type="slidenum">
              <a:rPr lang="en-US" smtClean="0"/>
              <a:t>35</a:t>
            </a:fld>
            <a:endParaRPr lang="en-US"/>
          </a:p>
        </p:txBody>
      </p:sp>
    </p:spTree>
    <p:extLst>
      <p:ext uri="{BB962C8B-B14F-4D97-AF65-F5344CB8AC3E}">
        <p14:creationId xmlns:p14="http://schemas.microsoft.com/office/powerpoint/2010/main" val="57268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DIVERSITY, EQUITY &amp; INCLUSION</a:t>
            </a:r>
          </a:p>
        </p:txBody>
      </p:sp>
      <p:graphicFrame>
        <p:nvGraphicFramePr>
          <p:cNvPr id="8" name="Text Placeholder 5">
            <a:extLst>
              <a:ext uri="{FF2B5EF4-FFF2-40B4-BE49-F238E27FC236}">
                <a16:creationId xmlns:a16="http://schemas.microsoft.com/office/drawing/2014/main" id="{42A0E638-503C-43B3-8D5B-873CC8178DBA}"/>
              </a:ext>
            </a:extLst>
          </p:cNvPr>
          <p:cNvGraphicFramePr/>
          <p:nvPr>
            <p:extLst>
              <p:ext uri="{D42A27DB-BD31-4B8C-83A1-F6EECF244321}">
                <p14:modId xmlns:p14="http://schemas.microsoft.com/office/powerpoint/2010/main" val="232788211"/>
              </p:ext>
            </p:extLst>
          </p:nvPr>
        </p:nvGraphicFramePr>
        <p:xfrm>
          <a:off x="6750435" y="557214"/>
          <a:ext cx="3932237" cy="5799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990E10F5-9E5F-EF4B-A856-2F72B58FFB6F}"/>
              </a:ext>
            </a:extLst>
          </p:cNvPr>
          <p:cNvSpPr>
            <a:spLocks noGrp="1"/>
          </p:cNvSpPr>
          <p:nvPr>
            <p:ph type="sldNum" sz="quarter" idx="12"/>
          </p:nvPr>
        </p:nvSpPr>
        <p:spPr/>
        <p:txBody>
          <a:bodyPr/>
          <a:lstStyle/>
          <a:p>
            <a:fld id="{F8E28480-1C08-4458-AD97-0283E6FFD09D}" type="slidenum">
              <a:rPr lang="en-US" smtClean="0"/>
              <a:t>36</a:t>
            </a:fld>
            <a:endParaRPr lang="en-US"/>
          </a:p>
        </p:txBody>
      </p:sp>
    </p:spTree>
    <p:extLst>
      <p:ext uri="{BB962C8B-B14F-4D97-AF65-F5344CB8AC3E}">
        <p14:creationId xmlns:p14="http://schemas.microsoft.com/office/powerpoint/2010/main" val="3583742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WHAT DO WE MEAN BY DIVERSITY?</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1971675"/>
            <a:ext cx="10515600" cy="4062412"/>
          </a:xfrm>
        </p:spPr>
        <p:txBody>
          <a:bodyPr>
            <a:normAutofit/>
          </a:bodyPr>
          <a:lstStyle/>
          <a:p>
            <a:r>
              <a:rPr lang="en-US" i="1" dirty="0"/>
              <a:t>Any objections to the proposal put forth in the Prospectus?</a:t>
            </a:r>
          </a:p>
          <a:p>
            <a:pPr marL="457200" lvl="1" indent="0">
              <a:buNone/>
            </a:pPr>
            <a:endParaRPr lang="en-US" i="1" dirty="0"/>
          </a:p>
          <a:p>
            <a:pPr marL="457200" lvl="1" indent="0">
              <a:buNone/>
            </a:pPr>
            <a:r>
              <a:rPr lang="en-US" sz="2800" b="1" dirty="0"/>
              <a:t>Race as well as gender, gender identity or expression, sexual orientation, national origin, citizenship, age, ability, veteran, religion, income </a:t>
            </a:r>
          </a:p>
          <a:p>
            <a:pPr marL="457200" lvl="1" indent="0">
              <a:buNone/>
            </a:pPr>
            <a:endParaRPr lang="en-US" dirty="0"/>
          </a:p>
          <a:p>
            <a:r>
              <a:rPr lang="en-US" i="1" dirty="0"/>
              <a:t>This will inform the strategies this WG recommends and the ultimately guide CAEECC’s commitment </a:t>
            </a:r>
          </a:p>
          <a:p>
            <a:r>
              <a:rPr lang="en-US" i="1" dirty="0"/>
              <a:t>We can specify that it is a “living definition” subject to revision</a:t>
            </a:r>
          </a:p>
          <a:p>
            <a:pPr marL="457200" lvl="1" indent="0">
              <a:buNone/>
            </a:pPr>
            <a:endParaRPr lang="en-US"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37</a:t>
            </a:fld>
            <a:endParaRPr lang="en-US"/>
          </a:p>
        </p:txBody>
      </p:sp>
    </p:spTree>
    <p:extLst>
      <p:ext uri="{BB962C8B-B14F-4D97-AF65-F5344CB8AC3E}">
        <p14:creationId xmlns:p14="http://schemas.microsoft.com/office/powerpoint/2010/main" val="2286252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What types of Diversity, equity, &amp; inclusion efforts would this WG like to recommend to the CAEECC?*</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1971675"/>
            <a:ext cx="10515600" cy="4062412"/>
          </a:xfrm>
        </p:spPr>
        <p:txBody>
          <a:bodyPr>
            <a:normAutofit/>
          </a:bodyPr>
          <a:lstStyle/>
          <a:p>
            <a:r>
              <a:rPr lang="en-US" dirty="0"/>
              <a:t>Member organization recruitment &amp; retention </a:t>
            </a:r>
          </a:p>
          <a:p>
            <a:r>
              <a:rPr lang="en-US" dirty="0"/>
              <a:t>Diversity of types of organizations</a:t>
            </a:r>
          </a:p>
          <a:p>
            <a:r>
              <a:rPr lang="en-US" dirty="0"/>
              <a:t>Diversity of individual leads and alternates </a:t>
            </a:r>
          </a:p>
          <a:p>
            <a:r>
              <a:rPr lang="en-US" dirty="0"/>
              <a:t>DEI related education development</a:t>
            </a:r>
          </a:p>
          <a:p>
            <a:r>
              <a:rPr lang="en-US" dirty="0"/>
              <a:t>Public engagement</a:t>
            </a:r>
          </a:p>
          <a:p>
            <a:r>
              <a:rPr lang="en-US" dirty="0"/>
              <a:t>Facilitation practices</a:t>
            </a:r>
          </a:p>
          <a:p>
            <a:r>
              <a:rPr lang="en-US" dirty="0"/>
              <a:t>Other categories?</a:t>
            </a: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38</a:t>
            </a:fld>
            <a:endParaRPr lang="en-US"/>
          </a:p>
        </p:txBody>
      </p:sp>
    </p:spTree>
    <p:extLst>
      <p:ext uri="{BB962C8B-B14F-4D97-AF65-F5344CB8AC3E}">
        <p14:creationId xmlns:p14="http://schemas.microsoft.com/office/powerpoint/2010/main" val="1441711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61FB7DE9-F562-4290-99B7-8C2189D6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B354F8A8-7D5A-4944-8B6C-36BBF5C0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9D78BC-5A39-9F44-8D5D-C5643921673E}"/>
              </a:ext>
            </a:extLst>
          </p:cNvPr>
          <p:cNvSpPr>
            <a:spLocks noGrp="1"/>
          </p:cNvSpPr>
          <p:nvPr>
            <p:ph type="title"/>
          </p:nvPr>
        </p:nvSpPr>
        <p:spPr>
          <a:xfrm>
            <a:off x="2057400" y="3687878"/>
            <a:ext cx="8115299" cy="1265404"/>
          </a:xfrm>
        </p:spPr>
        <p:txBody>
          <a:bodyPr vert="horz" lIns="91440" tIns="45720" rIns="91440" bIns="45720" rtlCol="0" anchor="b">
            <a:normAutofit/>
          </a:bodyPr>
          <a:lstStyle/>
          <a:p>
            <a:r>
              <a:rPr lang="en-US" sz="3600" kern="1200" cap="all" spc="300" baseline="0" dirty="0">
                <a:solidFill>
                  <a:schemeClr val="tx2"/>
                </a:solidFill>
                <a:latin typeface="+mj-lt"/>
                <a:ea typeface="+mj-ea"/>
                <a:cs typeface="+mj-cs"/>
              </a:rPr>
              <a:t>Public Comment</a:t>
            </a:r>
          </a:p>
        </p:txBody>
      </p:sp>
      <p:sp>
        <p:nvSpPr>
          <p:cNvPr id="4" name="Text Placeholder 3">
            <a:extLst>
              <a:ext uri="{FF2B5EF4-FFF2-40B4-BE49-F238E27FC236}">
                <a16:creationId xmlns:a16="http://schemas.microsoft.com/office/drawing/2014/main" id="{0AA4CE74-6388-5045-B6BC-EFB1502A4CD4}"/>
              </a:ext>
            </a:extLst>
          </p:cNvPr>
          <p:cNvSpPr>
            <a:spLocks noGrp="1"/>
          </p:cNvSpPr>
          <p:nvPr>
            <p:ph type="body" idx="1"/>
          </p:nvPr>
        </p:nvSpPr>
        <p:spPr>
          <a:xfrm>
            <a:off x="2743200" y="4953282"/>
            <a:ext cx="6781800" cy="761118"/>
          </a:xfrm>
        </p:spPr>
        <p:txBody>
          <a:bodyPr vert="horz" lIns="91440" tIns="45720" rIns="91440" bIns="45720" rtlCol="0">
            <a:normAutofit/>
          </a:bodyPr>
          <a:lstStyle/>
          <a:p>
            <a:r>
              <a:rPr lang="en-US" sz="2400" i="1" kern="1200" dirty="0">
                <a:solidFill>
                  <a:schemeClr val="tx2"/>
                </a:solidFill>
                <a:latin typeface="+mj-lt"/>
                <a:ea typeface="+mn-ea"/>
                <a:cs typeface="+mn-cs"/>
              </a:rPr>
              <a:t>Breakout group discussion to follow</a:t>
            </a:r>
          </a:p>
        </p:txBody>
      </p:sp>
      <p:pic>
        <p:nvPicPr>
          <p:cNvPr id="8" name="Graphic 7" descr="Users">
            <a:extLst>
              <a:ext uri="{FF2B5EF4-FFF2-40B4-BE49-F238E27FC236}">
                <a16:creationId xmlns:a16="http://schemas.microsoft.com/office/drawing/2014/main" id="{AC5A1B92-7664-4A3A-88CF-4BE780D0B8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77102" y="1371600"/>
            <a:ext cx="2223727" cy="2223727"/>
          </a:xfrm>
          <a:prstGeom prst="rect">
            <a:avLst/>
          </a:prstGeom>
        </p:spPr>
      </p:pic>
      <p:sp>
        <p:nvSpPr>
          <p:cNvPr id="3" name="Slide Number Placeholder 2">
            <a:extLst>
              <a:ext uri="{FF2B5EF4-FFF2-40B4-BE49-F238E27FC236}">
                <a16:creationId xmlns:a16="http://schemas.microsoft.com/office/drawing/2014/main" id="{7D1C165A-5726-2D45-9C71-4FAEA2BE7EA4}"/>
              </a:ext>
            </a:extLst>
          </p:cNvPr>
          <p:cNvSpPr>
            <a:spLocks noGrp="1"/>
          </p:cNvSpPr>
          <p:nvPr>
            <p:ph type="sldNum" sz="quarter" idx="12"/>
          </p:nvPr>
        </p:nvSpPr>
        <p:spPr/>
        <p:txBody>
          <a:bodyPr/>
          <a:lstStyle/>
          <a:p>
            <a:fld id="{F8E28480-1C08-4458-AD97-0283E6FFD09D}" type="slidenum">
              <a:rPr lang="en-US" smtClean="0"/>
              <a:t>39</a:t>
            </a:fld>
            <a:endParaRPr lang="en-US"/>
          </a:p>
        </p:txBody>
      </p:sp>
    </p:spTree>
    <p:extLst>
      <p:ext uri="{BB962C8B-B14F-4D97-AF65-F5344CB8AC3E}">
        <p14:creationId xmlns:p14="http://schemas.microsoft.com/office/powerpoint/2010/main" val="230243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INTRODUCTIONS</a:t>
            </a:r>
          </a:p>
        </p:txBody>
      </p:sp>
      <p:graphicFrame>
        <p:nvGraphicFramePr>
          <p:cNvPr id="8" name="Text Placeholder 5">
            <a:extLst>
              <a:ext uri="{FF2B5EF4-FFF2-40B4-BE49-F238E27FC236}">
                <a16:creationId xmlns:a16="http://schemas.microsoft.com/office/drawing/2014/main" id="{42A0E638-503C-43B3-8D5B-873CC8178DBA}"/>
              </a:ext>
            </a:extLst>
          </p:cNvPr>
          <p:cNvGraphicFramePr/>
          <p:nvPr>
            <p:extLst>
              <p:ext uri="{D42A27DB-BD31-4B8C-83A1-F6EECF244321}">
                <p14:modId xmlns:p14="http://schemas.microsoft.com/office/powerpoint/2010/main" val="2532491504"/>
              </p:ext>
            </p:extLst>
          </p:nvPr>
        </p:nvGraphicFramePr>
        <p:xfrm>
          <a:off x="6929438" y="1156947"/>
          <a:ext cx="3453197" cy="4765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DD74933-90CD-A442-BC2A-273BE45DB8DE}"/>
              </a:ext>
            </a:extLst>
          </p:cNvPr>
          <p:cNvSpPr>
            <a:spLocks noGrp="1"/>
          </p:cNvSpPr>
          <p:nvPr>
            <p:ph type="sldNum" sz="quarter" idx="12"/>
          </p:nvPr>
        </p:nvSpPr>
        <p:spPr/>
        <p:txBody>
          <a:bodyPr/>
          <a:lstStyle/>
          <a:p>
            <a:fld id="{F8E28480-1C08-4458-AD97-0283E6FFD09D}" type="slidenum">
              <a:rPr lang="en-US" smtClean="0"/>
              <a:t>4</a:t>
            </a:fld>
            <a:endParaRPr lang="en-US"/>
          </a:p>
        </p:txBody>
      </p:sp>
    </p:spTree>
    <p:extLst>
      <p:ext uri="{BB962C8B-B14F-4D97-AF65-F5344CB8AC3E}">
        <p14:creationId xmlns:p14="http://schemas.microsoft.com/office/powerpoint/2010/main" val="4060899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2" name="Rectangle 11">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4743450" y="546901"/>
            <a:ext cx="6096000" cy="936840"/>
          </a:xfrm>
        </p:spPr>
        <p:txBody>
          <a:bodyPr>
            <a:normAutofit/>
          </a:bodyPr>
          <a:lstStyle/>
          <a:p>
            <a:pPr algn="ctr"/>
            <a:r>
              <a:rPr lang="en-US" dirty="0"/>
              <a:t>DEI Breakout groups</a:t>
            </a:r>
          </a:p>
        </p:txBody>
      </p:sp>
      <p:pic>
        <p:nvPicPr>
          <p:cNvPr id="6" name="Picture 5" descr="Multi-coloured dialogue boxes">
            <a:extLst>
              <a:ext uri="{FF2B5EF4-FFF2-40B4-BE49-F238E27FC236}">
                <a16:creationId xmlns:a16="http://schemas.microsoft.com/office/drawing/2014/main" id="{9048FD46-6BF7-4AE8-87F7-7490A46FC6E5}"/>
              </a:ext>
            </a:extLst>
          </p:cNvPr>
          <p:cNvPicPr>
            <a:picLocks noChangeAspect="1"/>
          </p:cNvPicPr>
          <p:nvPr/>
        </p:nvPicPr>
        <p:blipFill rotWithShape="1">
          <a:blip r:embed="rId3"/>
          <a:srcRect l="28788" r="32893" b="2"/>
          <a:stretch/>
        </p:blipFill>
        <p:spPr>
          <a:xfrm>
            <a:off x="1" y="10"/>
            <a:ext cx="3390899" cy="6857990"/>
          </a:xfrm>
          <a:prstGeom prst="rect">
            <a:avLst/>
          </a:prstGeom>
        </p:spPr>
      </p:pic>
      <p:sp>
        <p:nvSpPr>
          <p:cNvPr id="15" name="Content Placeholder 2">
            <a:extLst>
              <a:ext uri="{FF2B5EF4-FFF2-40B4-BE49-F238E27FC236}">
                <a16:creationId xmlns:a16="http://schemas.microsoft.com/office/drawing/2014/main" id="{1C65E6B4-CD0B-7141-91D5-0316DD787E67}"/>
              </a:ext>
            </a:extLst>
          </p:cNvPr>
          <p:cNvSpPr>
            <a:spLocks noGrp="1"/>
          </p:cNvSpPr>
          <p:nvPr>
            <p:ph idx="1"/>
          </p:nvPr>
        </p:nvSpPr>
        <p:spPr>
          <a:xfrm>
            <a:off x="4280171" y="1631535"/>
            <a:ext cx="7062280" cy="4401766"/>
          </a:xfrm>
        </p:spPr>
        <p:txBody>
          <a:bodyPr>
            <a:noAutofit/>
          </a:bodyPr>
          <a:lstStyle/>
          <a:p>
            <a:pPr marL="0" indent="0">
              <a:buNone/>
            </a:pPr>
            <a:r>
              <a:rPr lang="en-US" sz="1800" b="1" dirty="0"/>
              <a:t>Discussion topics</a:t>
            </a:r>
          </a:p>
          <a:p>
            <a:pPr marL="914400" lvl="1" indent="-457200">
              <a:buFont typeface="+mj-lt"/>
              <a:buAutoNum type="arabicPeriod"/>
            </a:pPr>
            <a:r>
              <a:rPr lang="en-US" sz="1800" dirty="0"/>
              <a:t>What types of DEI efforts would this WG like to recommend to the CAEECC?</a:t>
            </a:r>
          </a:p>
          <a:p>
            <a:pPr marL="914400" lvl="1" indent="-457200">
              <a:buFont typeface="+mj-lt"/>
              <a:buAutoNum type="arabicPeriod"/>
            </a:pPr>
            <a:r>
              <a:rPr lang="en-US" sz="1800" dirty="0"/>
              <a:t>What voices are missing from this Working Group (who we’d like to capture in public comment, panel sessions, etc.)?</a:t>
            </a:r>
          </a:p>
          <a:p>
            <a:pPr marL="914400" lvl="1" indent="-457200">
              <a:buFont typeface="+mj-lt"/>
              <a:buAutoNum type="arabicPeriod"/>
            </a:pPr>
            <a:r>
              <a:rPr lang="en-US" sz="1800" i="1" dirty="0"/>
              <a:t>[Plus get to know your fellow WG Members!]</a:t>
            </a:r>
          </a:p>
          <a:p>
            <a:pPr marL="457200" lvl="1" indent="0">
              <a:lnSpc>
                <a:spcPct val="90000"/>
              </a:lnSpc>
              <a:buNone/>
            </a:pPr>
            <a:endParaRPr lang="en-US" sz="1800" dirty="0"/>
          </a:p>
          <a:p>
            <a:pPr marL="0" indent="0">
              <a:buNone/>
            </a:pPr>
            <a:r>
              <a:rPr lang="en-US" sz="1800" b="1" dirty="0"/>
              <a:t>Breakout logistics</a:t>
            </a:r>
          </a:p>
          <a:p>
            <a:pPr lvl="1"/>
            <a:r>
              <a:rPr lang="en-US" sz="1800" dirty="0"/>
              <a:t>Assigned one of 7 breakout rooms</a:t>
            </a:r>
          </a:p>
          <a:p>
            <a:pPr lvl="1"/>
            <a:r>
              <a:rPr lang="en-US" sz="1800" dirty="0"/>
              <a:t>20 minutes for discussion</a:t>
            </a:r>
          </a:p>
          <a:p>
            <a:pPr lvl="2"/>
            <a:r>
              <a:rPr lang="en-US" sz="1600" dirty="0"/>
              <a:t>Suggest final 5 mins to review group summary </a:t>
            </a:r>
          </a:p>
          <a:p>
            <a:pPr lvl="2"/>
            <a:r>
              <a:rPr lang="en-US" sz="1600" dirty="0"/>
              <a:t>Facilitation team will use summary to offer prioritization ideas</a:t>
            </a:r>
          </a:p>
          <a:p>
            <a:pPr lvl="1"/>
            <a:r>
              <a:rPr lang="en-US" sz="1800" dirty="0"/>
              <a:t>Public will be muted but can use the chat to provide comments</a:t>
            </a: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40</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4155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136525"/>
            <a:ext cx="10515600" cy="1254124"/>
          </a:xfrm>
        </p:spPr>
        <p:txBody>
          <a:bodyPr>
            <a:noAutofit/>
          </a:bodyPr>
          <a:lstStyle/>
          <a:p>
            <a:r>
              <a:rPr lang="en-US" dirty="0"/>
              <a:t>Review &amp; revise proposed roadmap for developing </a:t>
            </a:r>
            <a:r>
              <a:rPr lang="en-US" dirty="0" err="1"/>
              <a:t>dei</a:t>
            </a:r>
            <a:r>
              <a:rPr lang="en-US" dirty="0"/>
              <a:t> recommendations</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1531441"/>
            <a:ext cx="10278140" cy="4062412"/>
          </a:xfrm>
        </p:spPr>
        <p:txBody>
          <a:bodyPr>
            <a:normAutofit/>
          </a:bodyPr>
          <a:lstStyle/>
          <a:p>
            <a:r>
              <a:rPr lang="en-US" dirty="0"/>
              <a:t>Any suggested changes to the approach laid out in the Prospectus </a:t>
            </a:r>
            <a:r>
              <a:rPr lang="en-US" sz="1800" dirty="0"/>
              <a:t>(see table below)?</a:t>
            </a:r>
          </a:p>
          <a:p>
            <a:r>
              <a:rPr lang="en-US" dirty="0"/>
              <a:t>Any objections to mini-homework assignment before 2</a:t>
            </a:r>
            <a:r>
              <a:rPr lang="en-US" baseline="30000" dirty="0"/>
              <a:t>nd</a:t>
            </a:r>
            <a:r>
              <a:rPr lang="en-US" dirty="0"/>
              <a:t> WG mtg </a:t>
            </a:r>
            <a:r>
              <a:rPr lang="en-US" sz="1800" dirty="0"/>
              <a:t>(e.g., poll requesting preliminary recommendations (in the categories we just brainstormed))?</a:t>
            </a:r>
          </a:p>
          <a:p>
            <a:endParaRPr lang="en-US"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graphicFrame>
        <p:nvGraphicFramePr>
          <p:cNvPr id="6" name="Content Placeholder 5">
            <a:extLst>
              <a:ext uri="{FF2B5EF4-FFF2-40B4-BE49-F238E27FC236}">
                <a16:creationId xmlns:a16="http://schemas.microsoft.com/office/drawing/2014/main" id="{59C29959-6750-BB49-849C-9A681268F2B4}"/>
              </a:ext>
            </a:extLst>
          </p:cNvPr>
          <p:cNvGraphicFramePr>
            <a:graphicFrameLocks/>
          </p:cNvGraphicFramePr>
          <p:nvPr>
            <p:extLst>
              <p:ext uri="{D42A27DB-BD31-4B8C-83A1-F6EECF244321}">
                <p14:modId xmlns:p14="http://schemas.microsoft.com/office/powerpoint/2010/main" val="95174474"/>
              </p:ext>
            </p:extLst>
          </p:nvPr>
        </p:nvGraphicFramePr>
        <p:xfrm>
          <a:off x="838200" y="2915644"/>
          <a:ext cx="10515600" cy="3623268"/>
        </p:xfrm>
        <a:graphic>
          <a:graphicData uri="http://schemas.openxmlformats.org/drawingml/2006/table">
            <a:tbl>
              <a:tblPr firstRow="1" bandRow="1">
                <a:tableStyleId>{B301B821-A1FF-4177-AEE7-76D212191A09}</a:tableStyleId>
              </a:tblPr>
              <a:tblGrid>
                <a:gridCol w="1192978">
                  <a:extLst>
                    <a:ext uri="{9D8B030D-6E8A-4147-A177-3AD203B41FA5}">
                      <a16:colId xmlns:a16="http://schemas.microsoft.com/office/drawing/2014/main" val="1758424977"/>
                    </a:ext>
                  </a:extLst>
                </a:gridCol>
                <a:gridCol w="1585732">
                  <a:extLst>
                    <a:ext uri="{9D8B030D-6E8A-4147-A177-3AD203B41FA5}">
                      <a16:colId xmlns:a16="http://schemas.microsoft.com/office/drawing/2014/main" val="2789415276"/>
                    </a:ext>
                  </a:extLst>
                </a:gridCol>
                <a:gridCol w="7736890">
                  <a:extLst>
                    <a:ext uri="{9D8B030D-6E8A-4147-A177-3AD203B41FA5}">
                      <a16:colId xmlns:a16="http://schemas.microsoft.com/office/drawing/2014/main" val="1060176753"/>
                    </a:ext>
                  </a:extLst>
                </a:gridCol>
              </a:tblGrid>
              <a:tr h="399820">
                <a:tc>
                  <a:txBody>
                    <a:bodyPr/>
                    <a:lstStyle/>
                    <a:p>
                      <a:pPr algn="l" rtl="0" fontAlgn="base">
                        <a:spcBef>
                          <a:spcPts val="0"/>
                        </a:spcBef>
                        <a:spcAft>
                          <a:spcPts val="0"/>
                        </a:spcAft>
                      </a:pPr>
                      <a:r>
                        <a:rPr lang="en-US" sz="1400" b="1" u="none" strike="noStrike" dirty="0">
                          <a:solidFill>
                            <a:srgbClr val="FFFFFF"/>
                          </a:solidFill>
                          <a:effectLst/>
                        </a:rPr>
                        <a:t>Meeting #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1" u="none" strike="noStrike" dirty="0">
                          <a:solidFill>
                            <a:srgbClr val="FFFFFF"/>
                          </a:solidFill>
                          <a:effectLst/>
                        </a:rPr>
                        <a:t>Date</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pPr>
                      <a:r>
                        <a:rPr lang="en-US" sz="1400" b="1" u="none" strike="noStrike" dirty="0">
                          <a:solidFill>
                            <a:srgbClr val="FFFFFF"/>
                          </a:solidFill>
                          <a:effectLst/>
                        </a:rPr>
                        <a:t>Tasks/Objectives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2945806349"/>
                  </a:ext>
                </a:extLst>
              </a:tr>
              <a:tr h="1119696">
                <a:tc>
                  <a:txBody>
                    <a:bodyPr/>
                    <a:lstStyle/>
                    <a:p>
                      <a:pPr algn="l" rtl="0" fontAlgn="base">
                        <a:spcBef>
                          <a:spcPts val="0"/>
                        </a:spcBef>
                        <a:spcAft>
                          <a:spcPts val="0"/>
                        </a:spcAft>
                      </a:pPr>
                      <a:r>
                        <a:rPr lang="en-US" sz="1400" b="0" u="none" strike="noStrike" dirty="0">
                          <a:solidFill>
                            <a:schemeClr val="tx1">
                              <a:lumMod val="50000"/>
                              <a:lumOff val="50000"/>
                            </a:schemeClr>
                          </a:solidFill>
                          <a:effectLst/>
                        </a:rPr>
                        <a:t>1</a:t>
                      </a:r>
                      <a:r>
                        <a:rPr lang="en-US" sz="1400" b="0" u="none" strike="noStrike" baseline="30000" dirty="0">
                          <a:solidFill>
                            <a:schemeClr val="tx1">
                              <a:lumMod val="50000"/>
                              <a:lumOff val="50000"/>
                            </a:schemeClr>
                          </a:solidFill>
                          <a:effectLst/>
                        </a:rPr>
                        <a:t>st</a:t>
                      </a:r>
                      <a:r>
                        <a:rPr lang="en-US" sz="1400" b="0" u="none" strike="noStrike" dirty="0">
                          <a:solidFill>
                            <a:schemeClr val="tx1">
                              <a:lumMod val="50000"/>
                              <a:lumOff val="50000"/>
                            </a:schemeClr>
                          </a:solidFill>
                          <a:effectLst/>
                        </a:rPr>
                        <a:t> meeting </a:t>
                      </a:r>
                      <a:endParaRPr lang="en-US" sz="1400" b="0" i="0" u="none" strike="noStrike" dirty="0">
                        <a:solidFill>
                          <a:schemeClr val="tx1">
                            <a:lumMod val="50000"/>
                            <a:lumOff val="50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50000"/>
                              <a:lumOff val="50000"/>
                            </a:schemeClr>
                          </a:solidFill>
                          <a:effectLst/>
                          <a:latin typeface="+mn-lt"/>
                          <a:ea typeface="+mn-ea"/>
                          <a:cs typeface="+mn-cs"/>
                        </a:rPr>
                        <a:t>January 13, 2022</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Review Prospectus—including scope, approach, and timeline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Educational sharing (e.g., brief overview of CAEECC historical practices; existing DEI terms, including those in the ESJ Action Plan 2.0; what other jurisdictions are doing; organizational best practices)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Identify common vision/shared goal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Outline further details of what will be covered in this group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Sketch out strategy to collect data on current composition </a:t>
                      </a:r>
                      <a:endParaRPr lang="en-US" sz="1400" b="0" i="0" u="none" strike="noStrike" dirty="0">
                        <a:solidFill>
                          <a:schemeClr val="tx1">
                            <a:lumMod val="50000"/>
                            <a:lumOff val="50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2059980531"/>
                  </a:ext>
                </a:extLst>
              </a:tr>
              <a:tr h="687771">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2</a:t>
                      </a:r>
                      <a:r>
                        <a:rPr lang="en-US" sz="1400" b="0" u="none" strike="noStrike" baseline="30000" dirty="0">
                          <a:solidFill>
                            <a:schemeClr val="tx1">
                              <a:lumMod val="85000"/>
                              <a:lumOff val="15000"/>
                            </a:schemeClr>
                          </a:solidFill>
                          <a:effectLst/>
                        </a:rPr>
                        <a:t>nd</a:t>
                      </a:r>
                      <a:r>
                        <a:rPr lang="en-US" sz="1400" b="0" u="none" strike="noStrike" dirty="0">
                          <a:solidFill>
                            <a:schemeClr val="tx1">
                              <a:lumMod val="85000"/>
                              <a:lumOff val="15000"/>
                            </a:schemeClr>
                          </a:solidFill>
                          <a:effectLst/>
                        </a:rPr>
                        <a:t> meeting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85000"/>
                              <a:lumOff val="15000"/>
                            </a:schemeClr>
                          </a:solidFill>
                          <a:effectLst/>
                          <a:latin typeface="+mn-lt"/>
                          <a:ea typeface="+mn-ea"/>
                          <a:cs typeface="+mn-cs"/>
                        </a:rPr>
                        <a:t>February 3, 2022 </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Discuss key participation and access barriers and issues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ways to enhance CAEECC’s ability to center equity and develop energy efficiency policy and program recommendations through a DEI lens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Brainstorm possible solutions/recommendations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776340337"/>
                  </a:ext>
                </a:extLst>
              </a:tr>
              <a:tr h="230487">
                <a:tc>
                  <a:txBody>
                    <a:bodyPr/>
                    <a:lstStyle/>
                    <a:p>
                      <a:pPr algn="l" rtl="0" fontAlgn="base">
                        <a:spcBef>
                          <a:spcPts val="0"/>
                        </a:spcBef>
                        <a:spcAft>
                          <a:spcPts val="0"/>
                        </a:spcAft>
                      </a:pPr>
                      <a:r>
                        <a:rPr lang="en-US" sz="1400" b="0" u="none" strike="noStrike">
                          <a:solidFill>
                            <a:schemeClr val="tx1">
                              <a:lumMod val="85000"/>
                              <a:lumOff val="15000"/>
                            </a:schemeClr>
                          </a:solidFill>
                          <a:effectLst/>
                        </a:rPr>
                        <a:t>3</a:t>
                      </a:r>
                      <a:r>
                        <a:rPr lang="en-US" sz="1400" b="0" u="none" strike="noStrike" baseline="30000">
                          <a:solidFill>
                            <a:schemeClr val="tx1">
                              <a:lumMod val="85000"/>
                              <a:lumOff val="15000"/>
                            </a:schemeClr>
                          </a:solidFill>
                          <a:effectLst/>
                        </a:rPr>
                        <a:t>rd</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85000"/>
                              <a:lumOff val="15000"/>
                            </a:schemeClr>
                          </a:solidFill>
                          <a:effectLst/>
                          <a:latin typeface="+mn-lt"/>
                          <a:ea typeface="+mn-ea"/>
                          <a:cs typeface="+mn-cs"/>
                        </a:rPr>
                        <a:t>February 23, 2022 </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Develop draft recommendations </a:t>
                      </a:r>
                    </a:p>
                  </a:txBody>
                  <a:tcPr marL="138151" marR="82891" marT="82891" marB="82891" anchor="b"/>
                </a:tc>
                <a:extLst>
                  <a:ext uri="{0D108BD9-81ED-4DB2-BD59-A6C34878D82A}">
                    <a16:rowId xmlns:a16="http://schemas.microsoft.com/office/drawing/2014/main" val="4178611732"/>
                  </a:ext>
                </a:extLst>
              </a:tr>
              <a:tr h="255845">
                <a:tc>
                  <a:txBody>
                    <a:bodyPr/>
                    <a:lstStyle/>
                    <a:p>
                      <a:pPr algn="l" rtl="0" fontAlgn="base">
                        <a:spcBef>
                          <a:spcPts val="0"/>
                        </a:spcBef>
                        <a:spcAft>
                          <a:spcPts val="0"/>
                        </a:spcAft>
                      </a:pPr>
                      <a:r>
                        <a:rPr lang="en-US" sz="1400" b="0" u="none" strike="noStrike">
                          <a:solidFill>
                            <a:schemeClr val="tx1">
                              <a:lumMod val="85000"/>
                              <a:lumOff val="15000"/>
                            </a:schemeClr>
                          </a:solidFill>
                          <a:effectLst/>
                        </a:rPr>
                        <a:t>4</a:t>
                      </a:r>
                      <a:r>
                        <a:rPr lang="en-US" sz="1400" b="0" u="none" strike="noStrike" baseline="30000">
                          <a:solidFill>
                            <a:schemeClr val="tx1">
                              <a:lumMod val="85000"/>
                              <a:lumOff val="15000"/>
                            </a:schemeClr>
                          </a:solidFill>
                          <a:effectLst/>
                        </a:rPr>
                        <a:t>th</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85000"/>
                              <a:lumOff val="15000"/>
                            </a:schemeClr>
                          </a:solidFill>
                          <a:effectLst/>
                          <a:latin typeface="+mn-lt"/>
                          <a:ea typeface="+mn-ea"/>
                          <a:cs typeface="+mn-cs"/>
                        </a:rPr>
                        <a:t>March 5, 2022 </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Finalize 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348303641"/>
                  </a:ext>
                </a:extLst>
              </a:tr>
            </a:tbl>
          </a:graphicData>
        </a:graphic>
      </p:graphicFrame>
    </p:spTree>
    <p:extLst>
      <p:ext uri="{BB962C8B-B14F-4D97-AF65-F5344CB8AC3E}">
        <p14:creationId xmlns:p14="http://schemas.microsoft.com/office/powerpoint/2010/main" val="3880657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CAEECC MEMBERSHIP COMPOSITION ASSESSMENT</a:t>
            </a:r>
          </a:p>
        </p:txBody>
      </p:sp>
      <p:graphicFrame>
        <p:nvGraphicFramePr>
          <p:cNvPr id="8" name="Text Placeholder 5">
            <a:extLst>
              <a:ext uri="{FF2B5EF4-FFF2-40B4-BE49-F238E27FC236}">
                <a16:creationId xmlns:a16="http://schemas.microsoft.com/office/drawing/2014/main" id="{6E7C2839-A337-4A35-B13E-BEF80468C7B7}"/>
              </a:ext>
            </a:extLst>
          </p:cNvPr>
          <p:cNvGraphicFramePr/>
          <p:nvPr>
            <p:extLst>
              <p:ext uri="{D42A27DB-BD31-4B8C-83A1-F6EECF244321}">
                <p14:modId xmlns:p14="http://schemas.microsoft.com/office/powerpoint/2010/main" val="4113237258"/>
              </p:ext>
            </p:extLst>
          </p:nvPr>
        </p:nvGraphicFramePr>
        <p:xfrm>
          <a:off x="6450398" y="1337009"/>
          <a:ext cx="3932237" cy="4183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D80F39D3-8E90-C540-84F3-7FF76925E034}"/>
              </a:ext>
            </a:extLst>
          </p:cNvPr>
          <p:cNvSpPr>
            <a:spLocks noGrp="1"/>
          </p:cNvSpPr>
          <p:nvPr>
            <p:ph type="sldNum" sz="quarter" idx="12"/>
          </p:nvPr>
        </p:nvSpPr>
        <p:spPr/>
        <p:txBody>
          <a:bodyPr/>
          <a:lstStyle/>
          <a:p>
            <a:fld id="{F8E28480-1C08-4458-AD97-0283E6FFD09D}" type="slidenum">
              <a:rPr lang="en-US" smtClean="0"/>
              <a:t>42</a:t>
            </a:fld>
            <a:endParaRPr lang="en-US"/>
          </a:p>
        </p:txBody>
      </p:sp>
    </p:spTree>
    <p:extLst>
      <p:ext uri="{BB962C8B-B14F-4D97-AF65-F5344CB8AC3E}">
        <p14:creationId xmlns:p14="http://schemas.microsoft.com/office/powerpoint/2010/main" val="3593959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DISCUSS AND AGREE ON THE VISION/GOAL OF EVALUATING CAEECC MEMBERSHIP*</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1971675"/>
            <a:ext cx="10515600" cy="4062412"/>
          </a:xfrm>
        </p:spPr>
        <p:txBody>
          <a:bodyPr>
            <a:normAutofit/>
          </a:bodyPr>
          <a:lstStyle/>
          <a:p>
            <a:r>
              <a:rPr lang="en-US" dirty="0"/>
              <a:t>Proposed focus is on how to operationalize DEI recommendations</a:t>
            </a:r>
          </a:p>
          <a:p>
            <a:pPr lvl="1"/>
            <a:r>
              <a:rPr lang="en-US" dirty="0"/>
              <a:t>Any objections and/or suggested additions?</a:t>
            </a:r>
          </a:p>
          <a:p>
            <a:pPr marL="457200" lvl="1" indent="0">
              <a:buNone/>
            </a:pPr>
            <a:endParaRPr lang="en-US" dirty="0"/>
          </a:p>
          <a:p>
            <a:r>
              <a:rPr lang="en-US" dirty="0"/>
              <a:t>This will guide the WG’s focus going forward</a:t>
            </a: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700151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61FB7DE9-F562-4290-99B7-8C2189D6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3" name="Rectangle 12">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5" name="Rectangle 14">
            <a:extLst>
              <a:ext uri="{FF2B5EF4-FFF2-40B4-BE49-F238E27FC236}">
                <a16:creationId xmlns:a16="http://schemas.microsoft.com/office/drawing/2014/main" id="{B354F8A8-7D5A-4944-8B6C-36BBF5C0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679D78BC-5A39-9F44-8D5D-C5643921673E}"/>
              </a:ext>
            </a:extLst>
          </p:cNvPr>
          <p:cNvSpPr>
            <a:spLocks noGrp="1"/>
          </p:cNvSpPr>
          <p:nvPr>
            <p:ph type="title"/>
          </p:nvPr>
        </p:nvSpPr>
        <p:spPr>
          <a:xfrm>
            <a:off x="2057400" y="3687878"/>
            <a:ext cx="8115299" cy="1265404"/>
          </a:xfrm>
        </p:spPr>
        <p:txBody>
          <a:bodyPr vert="horz" lIns="91440" tIns="45720" rIns="91440" bIns="45720" rtlCol="0" anchor="b">
            <a:normAutofit/>
          </a:bodyPr>
          <a:lstStyle/>
          <a:p>
            <a:r>
              <a:rPr lang="en-US" sz="3600" kern="1200" cap="all" spc="300" baseline="0" dirty="0">
                <a:solidFill>
                  <a:schemeClr val="tx2"/>
                </a:solidFill>
                <a:latin typeface="+mj-lt"/>
                <a:ea typeface="+mj-ea"/>
                <a:cs typeface="+mj-cs"/>
              </a:rPr>
              <a:t>Public Comment</a:t>
            </a:r>
          </a:p>
        </p:txBody>
      </p:sp>
      <p:sp>
        <p:nvSpPr>
          <p:cNvPr id="4" name="Text Placeholder 3">
            <a:extLst>
              <a:ext uri="{FF2B5EF4-FFF2-40B4-BE49-F238E27FC236}">
                <a16:creationId xmlns:a16="http://schemas.microsoft.com/office/drawing/2014/main" id="{0AA4CE74-6388-5045-B6BC-EFB1502A4CD4}"/>
              </a:ext>
            </a:extLst>
          </p:cNvPr>
          <p:cNvSpPr>
            <a:spLocks noGrp="1"/>
          </p:cNvSpPr>
          <p:nvPr>
            <p:ph type="body" idx="1"/>
          </p:nvPr>
        </p:nvSpPr>
        <p:spPr>
          <a:xfrm>
            <a:off x="2743200" y="4953282"/>
            <a:ext cx="6781800" cy="761118"/>
          </a:xfrm>
        </p:spPr>
        <p:txBody>
          <a:bodyPr vert="horz" lIns="91440" tIns="45720" rIns="91440" bIns="45720" rtlCol="0">
            <a:normAutofit/>
          </a:bodyPr>
          <a:lstStyle/>
          <a:p>
            <a:r>
              <a:rPr lang="en-US" sz="2400" i="1" kern="1200" dirty="0">
                <a:solidFill>
                  <a:schemeClr val="tx2"/>
                </a:solidFill>
                <a:latin typeface="+mj-lt"/>
                <a:ea typeface="+mn-ea"/>
                <a:cs typeface="+mn-cs"/>
              </a:rPr>
              <a:t>Breakout group discussion to follow</a:t>
            </a:r>
          </a:p>
        </p:txBody>
      </p:sp>
      <p:pic>
        <p:nvPicPr>
          <p:cNvPr id="8" name="Graphic 7" descr="Users">
            <a:extLst>
              <a:ext uri="{FF2B5EF4-FFF2-40B4-BE49-F238E27FC236}">
                <a16:creationId xmlns:a16="http://schemas.microsoft.com/office/drawing/2014/main" id="{AC5A1B92-7664-4A3A-88CF-4BE780D0B8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77102" y="1371600"/>
            <a:ext cx="2223727" cy="2223727"/>
          </a:xfrm>
          <a:prstGeom prst="rect">
            <a:avLst/>
          </a:prstGeom>
        </p:spPr>
      </p:pic>
      <p:sp>
        <p:nvSpPr>
          <p:cNvPr id="3" name="Slide Number Placeholder 2">
            <a:extLst>
              <a:ext uri="{FF2B5EF4-FFF2-40B4-BE49-F238E27FC236}">
                <a16:creationId xmlns:a16="http://schemas.microsoft.com/office/drawing/2014/main" id="{7D1C165A-5726-2D45-9C71-4FAEA2BE7E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578441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4263B-3AF0-4548-A05B-436450A3FED9}"/>
              </a:ext>
            </a:extLst>
          </p:cNvPr>
          <p:cNvSpPr>
            <a:spLocks noGrp="1"/>
          </p:cNvSpPr>
          <p:nvPr>
            <p:ph type="title"/>
          </p:nvPr>
        </p:nvSpPr>
        <p:spPr>
          <a:xfrm>
            <a:off x="2087196" y="85323"/>
            <a:ext cx="8229600" cy="610085"/>
          </a:xfrm>
        </p:spPr>
        <p:txBody>
          <a:bodyPr vert="horz" lIns="91424" tIns="45712" rIns="91424" bIns="45712" rtlCol="0" anchor="ctr">
            <a:normAutofit/>
          </a:bodyPr>
          <a:lstStyle/>
          <a:p>
            <a:pPr algn="ctr"/>
            <a:r>
              <a:rPr lang="en-US" dirty="0">
                <a:sym typeface="Helvetica Light"/>
              </a:rPr>
              <a:t>Structure &amp; Composition</a:t>
            </a:r>
          </a:p>
        </p:txBody>
      </p:sp>
      <p:sp>
        <p:nvSpPr>
          <p:cNvPr id="4" name="Slide Number Placeholder 3">
            <a:extLst>
              <a:ext uri="{FF2B5EF4-FFF2-40B4-BE49-F238E27FC236}">
                <a16:creationId xmlns:a16="http://schemas.microsoft.com/office/drawing/2014/main" id="{AE215BC8-757B-40B4-AD93-51727462FE4E}"/>
              </a:ext>
            </a:extLst>
          </p:cNvPr>
          <p:cNvSpPr>
            <a:spLocks noGrp="1"/>
          </p:cNvSpPr>
          <p:nvPr>
            <p:ph type="sldNum" sz="quarter" idx="12"/>
          </p:nvPr>
        </p:nvSpPr>
        <p:spPr/>
        <p:txBody>
          <a:bodyPr/>
          <a:lstStyle/>
          <a:p>
            <a:fld id="{5C5DA595-8A3B-4B66-A4D4-C7D07FB5A2BF}" type="slidenum">
              <a:rPr lang="en-US" smtClean="0">
                <a:solidFill>
                  <a:prstClr val="black">
                    <a:tint val="75000"/>
                  </a:prstClr>
                </a:solidFill>
              </a:rPr>
              <a:pPr/>
              <a:t>45</a:t>
            </a:fld>
            <a:endParaRPr lang="en-US" dirty="0">
              <a:solidFill>
                <a:prstClr val="black">
                  <a:tint val="75000"/>
                </a:prstClr>
              </a:solidFill>
            </a:endParaRPr>
          </a:p>
        </p:txBody>
      </p:sp>
      <p:grpSp>
        <p:nvGrpSpPr>
          <p:cNvPr id="21" name="Group 20">
            <a:extLst>
              <a:ext uri="{FF2B5EF4-FFF2-40B4-BE49-F238E27FC236}">
                <a16:creationId xmlns:a16="http://schemas.microsoft.com/office/drawing/2014/main" id="{CD68336C-62F4-4E9D-8C39-D82EC3D5E055}"/>
              </a:ext>
            </a:extLst>
          </p:cNvPr>
          <p:cNvGrpSpPr/>
          <p:nvPr/>
        </p:nvGrpSpPr>
        <p:grpSpPr>
          <a:xfrm>
            <a:off x="3022837" y="715994"/>
            <a:ext cx="6350079" cy="830997"/>
            <a:chOff x="4043777" y="6646471"/>
            <a:chExt cx="5322825" cy="2399534"/>
          </a:xfrm>
        </p:grpSpPr>
        <p:sp>
          <p:nvSpPr>
            <p:cNvPr id="16" name="Rectangle 15">
              <a:extLst>
                <a:ext uri="{FF2B5EF4-FFF2-40B4-BE49-F238E27FC236}">
                  <a16:creationId xmlns:a16="http://schemas.microsoft.com/office/drawing/2014/main" id="{7BDEB55A-6BFD-4775-8A81-AAE592FAA7E7}"/>
                </a:ext>
              </a:extLst>
            </p:cNvPr>
            <p:cNvSpPr/>
            <p:nvPr/>
          </p:nvSpPr>
          <p:spPr>
            <a:xfrm>
              <a:off x="4050683" y="6741763"/>
              <a:ext cx="5315919" cy="2298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chemeClr val="bg1"/>
                </a:solidFill>
              </a:endParaRPr>
            </a:p>
          </p:txBody>
        </p:sp>
        <p:sp>
          <p:nvSpPr>
            <p:cNvPr id="17" name="TextBox 16">
              <a:extLst>
                <a:ext uri="{FF2B5EF4-FFF2-40B4-BE49-F238E27FC236}">
                  <a16:creationId xmlns:a16="http://schemas.microsoft.com/office/drawing/2014/main" id="{097AB80E-9492-4087-931B-50C592839388}"/>
                </a:ext>
              </a:extLst>
            </p:cNvPr>
            <p:cNvSpPr txBox="1"/>
            <p:nvPr/>
          </p:nvSpPr>
          <p:spPr>
            <a:xfrm>
              <a:off x="4043777" y="6646471"/>
              <a:ext cx="5315918" cy="2399534"/>
            </a:xfrm>
            <a:prstGeom prst="rect">
              <a:avLst/>
            </a:prstGeom>
            <a:noFill/>
          </p:spPr>
          <p:txBody>
            <a:bodyPr wrap="square" rtlCol="0" anchor="ctr">
              <a:spAutoFit/>
            </a:bodyPr>
            <a:lstStyle/>
            <a:p>
              <a:pPr algn="ctr"/>
              <a:r>
                <a:rPr lang="en-US" sz="1600" b="1" dirty="0">
                  <a:solidFill>
                    <a:schemeClr val="bg1"/>
                  </a:solidFill>
                  <a:latin typeface="Goudy Old Style" panose="02020502050305020303" pitchFamily="18" charset="77"/>
                </a:rPr>
                <a:t>Facilitation Team</a:t>
              </a:r>
              <a:r>
                <a:rPr lang="en-US" sz="1600" dirty="0">
                  <a:solidFill>
                    <a:schemeClr val="bg1"/>
                  </a:solidFill>
                  <a:latin typeface="Goudy Old Style" panose="02020502050305020303" pitchFamily="18" charset="77"/>
                </a:rPr>
                <a:t>: Raab Associates</a:t>
              </a:r>
            </a:p>
            <a:p>
              <a:pPr algn="ctr"/>
              <a:r>
                <a:rPr lang="en-US" sz="1600" b="1" dirty="0">
                  <a:solidFill>
                    <a:schemeClr val="bg1"/>
                  </a:solidFill>
                  <a:latin typeface="Goudy Old Style" panose="02020502050305020303" pitchFamily="18" charset="77"/>
                </a:rPr>
                <a:t>Co-Chairs</a:t>
              </a:r>
              <a:r>
                <a:rPr lang="en-US" sz="1600" dirty="0">
                  <a:solidFill>
                    <a:schemeClr val="bg1"/>
                  </a:solidFill>
                  <a:latin typeface="Goudy Old Style" panose="02020502050305020303" pitchFamily="18" charset="77"/>
                </a:rPr>
                <a:t>: 1 Program Administrator (BayREN) &amp; 1 Non-Program Administrator (NRDC)</a:t>
              </a:r>
            </a:p>
          </p:txBody>
        </p:sp>
      </p:grpSp>
      <p:graphicFrame>
        <p:nvGraphicFramePr>
          <p:cNvPr id="24" name="Diagram 23">
            <a:extLst>
              <a:ext uri="{FF2B5EF4-FFF2-40B4-BE49-F238E27FC236}">
                <a16:creationId xmlns:a16="http://schemas.microsoft.com/office/drawing/2014/main" id="{DC0122CE-8BDB-403B-827B-B4F6EBE11170}"/>
              </a:ext>
            </a:extLst>
          </p:cNvPr>
          <p:cNvGraphicFramePr/>
          <p:nvPr/>
        </p:nvGraphicFramePr>
        <p:xfrm>
          <a:off x="1884948" y="1558482"/>
          <a:ext cx="8617618" cy="4885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a:extLst>
              <a:ext uri="{FF2B5EF4-FFF2-40B4-BE49-F238E27FC236}">
                <a16:creationId xmlns:a16="http://schemas.microsoft.com/office/drawing/2014/main" id="{82022E10-6292-41FB-B147-B2304655A144}"/>
              </a:ext>
            </a:extLst>
          </p:cNvPr>
          <p:cNvSpPr txBox="1"/>
          <p:nvPr/>
        </p:nvSpPr>
        <p:spPr>
          <a:xfrm>
            <a:off x="588723" y="1655648"/>
            <a:ext cx="3106174" cy="2308324"/>
          </a:xfrm>
          <a:prstGeom prst="rect">
            <a:avLst/>
          </a:prstGeom>
          <a:noFill/>
          <a:ln>
            <a:solidFill>
              <a:schemeClr val="tx2">
                <a:lumMod val="60000"/>
                <a:lumOff val="40000"/>
              </a:schemeClr>
            </a:solidFill>
          </a:ln>
        </p:spPr>
        <p:txBody>
          <a:bodyPr wrap="square" rtlCol="0">
            <a:spAutoFit/>
          </a:bodyPr>
          <a:lstStyle/>
          <a:p>
            <a:pPr marL="236628" indent="-236628">
              <a:buFont typeface="+mj-lt"/>
              <a:buAutoNum type="arabicPeriod"/>
            </a:pPr>
            <a:r>
              <a:rPr lang="en-US" sz="1600" dirty="0">
                <a:latin typeface="Goudy Old Style" panose="02020502050305020303" pitchFamily="18" charset="77"/>
              </a:rPr>
              <a:t>California Public Advocates</a:t>
            </a:r>
          </a:p>
          <a:p>
            <a:pPr marL="236628" indent="-236628">
              <a:buFont typeface="+mj-lt"/>
              <a:buAutoNum type="arabicPeriod"/>
            </a:pPr>
            <a:r>
              <a:rPr lang="en-US" sz="1600" dirty="0">
                <a:latin typeface="Goudy Old Style" panose="02020502050305020303" pitchFamily="18" charset="77"/>
              </a:rPr>
              <a:t>Small Business Utility Advocates</a:t>
            </a:r>
          </a:p>
          <a:p>
            <a:pPr marL="236628" indent="-236628">
              <a:buFont typeface="+mj-lt"/>
              <a:buAutoNum type="arabicPeriod"/>
            </a:pPr>
            <a:r>
              <a:rPr lang="en-US" sz="1600" dirty="0">
                <a:latin typeface="Goudy Old Style" panose="02020502050305020303" pitchFamily="18" charset="77"/>
              </a:rPr>
              <a:t>Natural Resources Defense Council</a:t>
            </a:r>
          </a:p>
          <a:p>
            <a:pPr marL="236628" indent="-236628">
              <a:buFont typeface="+mj-lt"/>
              <a:buAutoNum type="arabicPeriod"/>
            </a:pPr>
            <a:r>
              <a:rPr lang="en-US" sz="1600" dirty="0">
                <a:latin typeface="Goudy Old Style" panose="02020502050305020303" pitchFamily="18" charset="77"/>
              </a:rPr>
              <a:t>Labor Management Cooperation Committee</a:t>
            </a:r>
          </a:p>
          <a:p>
            <a:pPr marL="236628" indent="-236628">
              <a:buFont typeface="+mj-lt"/>
              <a:buAutoNum type="arabicPeriod"/>
            </a:pPr>
            <a:r>
              <a:rPr lang="en-US" sz="1600" dirty="0">
                <a:latin typeface="Goudy Old Style" panose="02020502050305020303" pitchFamily="18" charset="77"/>
              </a:rPr>
              <a:t>California Advanced Lighting Controls Training Program </a:t>
            </a:r>
            <a:endParaRPr lang="en-US" sz="1600" dirty="0">
              <a:solidFill>
                <a:srgbClr val="FF0000"/>
              </a:solidFill>
              <a:latin typeface="Goudy Old Style" panose="02020502050305020303" pitchFamily="18" charset="77"/>
            </a:endParaRPr>
          </a:p>
          <a:p>
            <a:pPr marL="236628" indent="-236628">
              <a:buFont typeface="+mj-lt"/>
              <a:buAutoNum type="arabicPeriod"/>
            </a:pPr>
            <a:r>
              <a:rPr lang="en-US" sz="1600" dirty="0">
                <a:latin typeface="Goudy Old Style" panose="02020502050305020303" pitchFamily="18" charset="77"/>
              </a:rPr>
              <a:t>Sheet Metal Workers Local 104</a:t>
            </a:r>
          </a:p>
        </p:txBody>
      </p:sp>
      <p:grpSp>
        <p:nvGrpSpPr>
          <p:cNvPr id="30" name="Group 29">
            <a:extLst>
              <a:ext uri="{FF2B5EF4-FFF2-40B4-BE49-F238E27FC236}">
                <a16:creationId xmlns:a16="http://schemas.microsoft.com/office/drawing/2014/main" id="{78087034-DF79-46EE-BBB5-76D31764D383}"/>
              </a:ext>
            </a:extLst>
          </p:cNvPr>
          <p:cNvGrpSpPr/>
          <p:nvPr/>
        </p:nvGrpSpPr>
        <p:grpSpPr>
          <a:xfrm>
            <a:off x="601364" y="4275761"/>
            <a:ext cx="3759087" cy="1815882"/>
            <a:chOff x="-1439890" y="1134041"/>
            <a:chExt cx="5346257" cy="2582586"/>
          </a:xfrm>
          <a:solidFill>
            <a:schemeClr val="bg1"/>
          </a:solidFill>
        </p:grpSpPr>
        <p:sp>
          <p:nvSpPr>
            <p:cNvPr id="31" name="TextBox 30">
              <a:extLst>
                <a:ext uri="{FF2B5EF4-FFF2-40B4-BE49-F238E27FC236}">
                  <a16:creationId xmlns:a16="http://schemas.microsoft.com/office/drawing/2014/main" id="{6777B784-A695-48BB-9EAB-E37450D93113}"/>
                </a:ext>
              </a:extLst>
            </p:cNvPr>
            <p:cNvSpPr txBox="1"/>
            <p:nvPr/>
          </p:nvSpPr>
          <p:spPr>
            <a:xfrm>
              <a:off x="-1439890" y="1134041"/>
              <a:ext cx="4417668" cy="2582586"/>
            </a:xfrm>
            <a:prstGeom prst="rect">
              <a:avLst/>
            </a:prstGeom>
            <a:grpFill/>
            <a:ln>
              <a:solidFill>
                <a:schemeClr val="tx2">
                  <a:lumMod val="60000"/>
                  <a:lumOff val="40000"/>
                </a:schemeClr>
              </a:solidFill>
            </a:ln>
          </p:spPr>
          <p:txBody>
            <a:bodyPr wrap="square" rtlCol="0">
              <a:spAutoFit/>
            </a:bodyPr>
            <a:lstStyle/>
            <a:p>
              <a:pPr marL="236628" indent="-236628">
                <a:buFont typeface="+mj-lt"/>
                <a:buAutoNum type="arabicPeriod"/>
              </a:pPr>
              <a:r>
                <a:rPr lang="en-US" sz="1600" i="1" dirty="0">
                  <a:latin typeface="Goudy Old Style" panose="02020502050305020303" pitchFamily="18" charset="77"/>
                </a:rPr>
                <a:t>Investor-owned Utilities (4): </a:t>
              </a:r>
              <a:r>
                <a:rPr lang="en-US" sz="1600" dirty="0">
                  <a:latin typeface="Goudy Old Style" panose="02020502050305020303" pitchFamily="18" charset="77"/>
                </a:rPr>
                <a:t>PG&amp;E, SCE, SDG&amp;E, and SoCalGas</a:t>
              </a:r>
            </a:p>
            <a:p>
              <a:pPr marL="236628" indent="-236628">
                <a:buFont typeface="+mj-lt"/>
                <a:buAutoNum type="arabicPeriod"/>
              </a:pPr>
              <a:r>
                <a:rPr lang="en-US" sz="1600" i="1" dirty="0">
                  <a:latin typeface="Goudy Old Style" panose="02020502050305020303" pitchFamily="18" charset="77"/>
                </a:rPr>
                <a:t>Regional Energy Networks (4): </a:t>
              </a:r>
              <a:r>
                <a:rPr lang="en-US" sz="1600" dirty="0">
                  <a:latin typeface="Goudy Old Style" panose="02020502050305020303" pitchFamily="18" charset="77"/>
                </a:rPr>
                <a:t>3C-REN, BayREN, I-REN, and SoCalREN</a:t>
              </a:r>
            </a:p>
            <a:p>
              <a:pPr marL="236628" indent="-236628">
                <a:buFont typeface="+mj-lt"/>
                <a:buAutoNum type="arabicPeriod"/>
              </a:pPr>
              <a:r>
                <a:rPr lang="en-US" sz="1600" i="1" dirty="0">
                  <a:latin typeface="Goudy Old Style" panose="02020502050305020303" pitchFamily="18" charset="77"/>
                </a:rPr>
                <a:t>Community Choice Aggregators (2): </a:t>
              </a:r>
            </a:p>
            <a:p>
              <a:r>
                <a:rPr lang="en-US" sz="1600" dirty="0">
                  <a:latin typeface="Goudy Old Style" panose="02020502050305020303" pitchFamily="18" charset="77"/>
                </a:rPr>
                <a:t>     MCE and RCEA</a:t>
              </a:r>
            </a:p>
          </p:txBody>
        </p:sp>
        <p:cxnSp>
          <p:nvCxnSpPr>
            <p:cNvPr id="32" name="Straight Arrow Connector 31">
              <a:extLst>
                <a:ext uri="{FF2B5EF4-FFF2-40B4-BE49-F238E27FC236}">
                  <a16:creationId xmlns:a16="http://schemas.microsoft.com/office/drawing/2014/main" id="{0C70C161-7C68-4D74-A16C-8BE19B2B7995}"/>
                </a:ext>
              </a:extLst>
            </p:cNvPr>
            <p:cNvCxnSpPr>
              <a:cxnSpLocks/>
            </p:cNvCxnSpPr>
            <p:nvPr/>
          </p:nvCxnSpPr>
          <p:spPr>
            <a:xfrm flipH="1">
              <a:off x="2959801" y="2384668"/>
              <a:ext cx="946566" cy="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C9C5C2FF-57AF-459D-936F-3F0A00B4860B}"/>
              </a:ext>
            </a:extLst>
          </p:cNvPr>
          <p:cNvGrpSpPr/>
          <p:nvPr/>
        </p:nvGrpSpPr>
        <p:grpSpPr>
          <a:xfrm>
            <a:off x="8266622" y="4286141"/>
            <a:ext cx="3721586" cy="1815882"/>
            <a:chOff x="-265597" y="1865257"/>
            <a:chExt cx="5259969" cy="2582586"/>
          </a:xfrm>
          <a:solidFill>
            <a:schemeClr val="bg1"/>
          </a:solidFill>
        </p:grpSpPr>
        <p:sp>
          <p:nvSpPr>
            <p:cNvPr id="35" name="TextBox 34">
              <a:extLst>
                <a:ext uri="{FF2B5EF4-FFF2-40B4-BE49-F238E27FC236}">
                  <a16:creationId xmlns:a16="http://schemas.microsoft.com/office/drawing/2014/main" id="{BB412465-40C2-42C8-BC94-421B2169B8EB}"/>
                </a:ext>
              </a:extLst>
            </p:cNvPr>
            <p:cNvSpPr txBox="1"/>
            <p:nvPr/>
          </p:nvSpPr>
          <p:spPr>
            <a:xfrm>
              <a:off x="481455" y="1865257"/>
              <a:ext cx="4512917" cy="2582586"/>
            </a:xfrm>
            <a:prstGeom prst="rect">
              <a:avLst/>
            </a:prstGeom>
            <a:grpFill/>
            <a:ln>
              <a:solidFill>
                <a:schemeClr val="tx2">
                  <a:lumMod val="60000"/>
                  <a:lumOff val="40000"/>
                </a:schemeClr>
              </a:solidFill>
            </a:ln>
          </p:spPr>
          <p:txBody>
            <a:bodyPr wrap="square" rtlCol="0">
              <a:spAutoFit/>
            </a:bodyPr>
            <a:lstStyle/>
            <a:p>
              <a:pPr marL="236628" indent="-236628">
                <a:buFont typeface="+mj-lt"/>
                <a:buAutoNum type="arabicPeriod"/>
              </a:pPr>
              <a:r>
                <a:rPr lang="en-US" sz="1600" dirty="0">
                  <a:latin typeface="Goudy Old Style" panose="02020502050305020303" pitchFamily="18" charset="77"/>
                </a:rPr>
                <a:t>San Francisco Environment</a:t>
              </a:r>
            </a:p>
            <a:p>
              <a:pPr marL="236628" indent="-236628">
                <a:buFont typeface="+mj-lt"/>
                <a:buAutoNum type="arabicPeriod"/>
              </a:pPr>
              <a:r>
                <a:rPr lang="en-US" sz="1600" dirty="0">
                  <a:latin typeface="Goudy Old Style" panose="02020502050305020303" pitchFamily="18" charset="77"/>
                </a:rPr>
                <a:t>Local Government Sustainable Energy Coalition</a:t>
              </a:r>
            </a:p>
            <a:p>
              <a:pPr marL="236628" indent="-236628">
                <a:buFont typeface="+mj-lt"/>
                <a:buAutoNum type="arabicPeriod"/>
              </a:pPr>
              <a:r>
                <a:rPr lang="en-US" sz="1600" dirty="0">
                  <a:latin typeface="Goudy Old Style" panose="02020502050305020303" pitchFamily="18" charset="77"/>
                </a:rPr>
                <a:t>California Public Utilities Commission (ex officio)</a:t>
              </a:r>
            </a:p>
            <a:p>
              <a:pPr marL="236628" indent="-236628">
                <a:buFont typeface="+mj-lt"/>
                <a:buAutoNum type="arabicPeriod"/>
              </a:pPr>
              <a:r>
                <a:rPr lang="en-US" sz="1600" dirty="0">
                  <a:latin typeface="Goudy Old Style" panose="02020502050305020303" pitchFamily="18" charset="77"/>
                </a:rPr>
                <a:t>California Energy Commission (ex officio)</a:t>
              </a:r>
            </a:p>
          </p:txBody>
        </p:sp>
        <p:cxnSp>
          <p:nvCxnSpPr>
            <p:cNvPr id="36" name="Straight Arrow Connector 35">
              <a:extLst>
                <a:ext uri="{FF2B5EF4-FFF2-40B4-BE49-F238E27FC236}">
                  <a16:creationId xmlns:a16="http://schemas.microsoft.com/office/drawing/2014/main" id="{2F6FD6C5-4BDB-4744-8285-68358CF53127}"/>
                </a:ext>
              </a:extLst>
            </p:cNvPr>
            <p:cNvCxnSpPr>
              <a:cxnSpLocks/>
            </p:cNvCxnSpPr>
            <p:nvPr/>
          </p:nvCxnSpPr>
          <p:spPr>
            <a:xfrm>
              <a:off x="-265597" y="3061152"/>
              <a:ext cx="765364" cy="0"/>
            </a:xfrm>
            <a:prstGeom prst="straightConnector1">
              <a:avLst/>
            </a:prstGeom>
            <a:grpFill/>
            <a:ln w="28575">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46C1F5E4-4852-47BA-BE02-3509A1F04C62}"/>
              </a:ext>
            </a:extLst>
          </p:cNvPr>
          <p:cNvSpPr txBox="1"/>
          <p:nvPr/>
        </p:nvSpPr>
        <p:spPr>
          <a:xfrm>
            <a:off x="8808140" y="1863101"/>
            <a:ext cx="3193024" cy="1815882"/>
          </a:xfrm>
          <a:prstGeom prst="rect">
            <a:avLst/>
          </a:prstGeom>
          <a:noFill/>
          <a:ln>
            <a:solidFill>
              <a:schemeClr val="tx2">
                <a:lumMod val="60000"/>
                <a:lumOff val="40000"/>
              </a:schemeClr>
            </a:solidFill>
          </a:ln>
        </p:spPr>
        <p:txBody>
          <a:bodyPr wrap="square" rtlCol="0">
            <a:spAutoFit/>
          </a:bodyPr>
          <a:lstStyle/>
          <a:p>
            <a:pPr marL="236628" indent="-236628">
              <a:buFont typeface="+mj-lt"/>
              <a:buAutoNum type="arabicPeriod"/>
            </a:pPr>
            <a:r>
              <a:rPr lang="en-US" sz="1600" dirty="0">
                <a:latin typeface="Goudy Old Style" panose="02020502050305020303" pitchFamily="18" charset="77"/>
              </a:rPr>
              <a:t>California Energy Efficiency + Demand Council</a:t>
            </a:r>
          </a:p>
          <a:p>
            <a:pPr marL="236628" indent="-236628">
              <a:buFont typeface="+mj-lt"/>
              <a:buAutoNum type="arabicPeriod"/>
            </a:pPr>
            <a:r>
              <a:rPr lang="en-US" sz="1600" dirty="0">
                <a:latin typeface="Goudy Old Style" panose="02020502050305020303" pitchFamily="18" charset="77"/>
              </a:rPr>
              <a:t>Center for Sustainable Energy</a:t>
            </a:r>
          </a:p>
          <a:p>
            <a:pPr marL="236628" indent="-236628">
              <a:buFont typeface="+mj-lt"/>
              <a:buAutoNum type="arabicPeriod"/>
            </a:pPr>
            <a:r>
              <a:rPr lang="en-US" sz="1600" dirty="0">
                <a:latin typeface="Goudy Old Style" panose="02020502050305020303" pitchFamily="18" charset="77"/>
              </a:rPr>
              <a:t>CodeCycle</a:t>
            </a:r>
          </a:p>
          <a:p>
            <a:pPr marL="236628" indent="-236628">
              <a:buFont typeface="+mj-lt"/>
              <a:buAutoNum type="arabicPeriod"/>
            </a:pPr>
            <a:r>
              <a:rPr lang="en-US" sz="1600" dirty="0">
                <a:latin typeface="Goudy Old Style" panose="02020502050305020303" pitchFamily="18" charset="77"/>
              </a:rPr>
              <a:t>San Joaquin Valley Clean Energy Organization</a:t>
            </a:r>
          </a:p>
          <a:p>
            <a:pPr marL="236628" indent="-236628">
              <a:buFont typeface="+mj-lt"/>
              <a:buAutoNum type="arabicPeriod"/>
            </a:pPr>
            <a:r>
              <a:rPr lang="en-US" sz="1600" dirty="0">
                <a:latin typeface="Goudy Old Style" panose="02020502050305020303" pitchFamily="18" charset="77"/>
              </a:rPr>
              <a:t>The Energy Coalition</a:t>
            </a:r>
          </a:p>
        </p:txBody>
      </p:sp>
      <p:cxnSp>
        <p:nvCxnSpPr>
          <p:cNvPr id="23" name="Straight Arrow Connector 22">
            <a:extLst>
              <a:ext uri="{FF2B5EF4-FFF2-40B4-BE49-F238E27FC236}">
                <a16:creationId xmlns:a16="http://schemas.microsoft.com/office/drawing/2014/main" id="{D7B95EF3-D5E2-B04F-A938-1053AB607E63}"/>
              </a:ext>
            </a:extLst>
          </p:cNvPr>
          <p:cNvCxnSpPr>
            <a:cxnSpLocks/>
          </p:cNvCxnSpPr>
          <p:nvPr/>
        </p:nvCxnSpPr>
        <p:spPr>
          <a:xfrm>
            <a:off x="8269603" y="2760514"/>
            <a:ext cx="541518" cy="0"/>
          </a:xfrm>
          <a:prstGeom prst="straightConnector1">
            <a:avLst/>
          </a:prstGeom>
          <a:solidFill>
            <a:schemeClr val="bg1"/>
          </a:solidFill>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4430039-4D4A-3C41-9BC7-297F44C7199C}"/>
              </a:ext>
            </a:extLst>
          </p:cNvPr>
          <p:cNvCxnSpPr>
            <a:cxnSpLocks/>
          </p:cNvCxnSpPr>
          <p:nvPr/>
        </p:nvCxnSpPr>
        <p:spPr>
          <a:xfrm flipH="1">
            <a:off x="3694897" y="2760514"/>
            <a:ext cx="665554" cy="0"/>
          </a:xfrm>
          <a:prstGeom prst="straightConnector1">
            <a:avLst/>
          </a:prstGeom>
          <a:solidFill>
            <a:schemeClr val="bg1"/>
          </a:solidFill>
          <a:ln w="285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F9F53A9-7171-7B41-8175-0B976CD87419}"/>
              </a:ext>
            </a:extLst>
          </p:cNvPr>
          <p:cNvSpPr txBox="1"/>
          <p:nvPr/>
        </p:nvSpPr>
        <p:spPr>
          <a:xfrm>
            <a:off x="3793861" y="6324099"/>
            <a:ext cx="5769305" cy="369332"/>
          </a:xfrm>
          <a:prstGeom prst="rect">
            <a:avLst/>
          </a:prstGeom>
          <a:noFill/>
        </p:spPr>
        <p:txBody>
          <a:bodyPr wrap="square" rtlCol="0">
            <a:spAutoFit/>
          </a:bodyPr>
          <a:lstStyle/>
          <a:p>
            <a:r>
              <a:rPr lang="en-US" dirty="0">
                <a:latin typeface="Goudy Old Style" panose="02020502050305020303" pitchFamily="18" charset="77"/>
              </a:rPr>
              <a:t>List of Members: </a:t>
            </a:r>
            <a:r>
              <a:rPr lang="en-US" dirty="0">
                <a:latin typeface="Goudy Old Style" panose="02020502050305020303" pitchFamily="18" charset="77"/>
                <a:hlinkClick r:id="rId8"/>
              </a:rPr>
              <a:t>https://www.caeecc.org/members</a:t>
            </a:r>
            <a:r>
              <a:rPr lang="en-US" dirty="0">
                <a:latin typeface="Goudy Old Style" panose="02020502050305020303" pitchFamily="18" charset="77"/>
              </a:rPr>
              <a:t> </a:t>
            </a:r>
          </a:p>
        </p:txBody>
      </p:sp>
    </p:spTree>
    <p:extLst>
      <p:ext uri="{BB962C8B-B14F-4D97-AF65-F5344CB8AC3E}">
        <p14:creationId xmlns:p14="http://schemas.microsoft.com/office/powerpoint/2010/main" val="1406342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DISCUSS HOW TO ASSESS/EVALUATE COMPOSITION</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1971675"/>
            <a:ext cx="10515600" cy="4062412"/>
          </a:xfrm>
        </p:spPr>
        <p:txBody>
          <a:bodyPr>
            <a:normAutofit/>
          </a:bodyPr>
          <a:lstStyle/>
          <a:p>
            <a:r>
              <a:rPr lang="en-US" b="1" dirty="0"/>
              <a:t>Prospectus calls for a two-part focus:</a:t>
            </a:r>
          </a:p>
          <a:p>
            <a:pPr lvl="1"/>
            <a:r>
              <a:rPr lang="en-US" i="1" dirty="0"/>
              <a:t>CAEECC Membership at the organizational level (e.g., NRDC, PG&amp;E, The Energy Coalition)</a:t>
            </a:r>
          </a:p>
          <a:p>
            <a:pPr lvl="1"/>
            <a:r>
              <a:rPr lang="en-US" i="1" dirty="0"/>
              <a:t>Individual level (the people who represent each Member organization) </a:t>
            </a:r>
            <a:endParaRPr lang="en-US" dirty="0"/>
          </a:p>
          <a:p>
            <a:endParaRPr lang="en-US" b="1" dirty="0"/>
          </a:p>
          <a:p>
            <a:r>
              <a:rPr lang="en-US" b="1" dirty="0"/>
              <a:t>CAEECC Charter </a:t>
            </a:r>
            <a:r>
              <a:rPr lang="en-US" dirty="0"/>
              <a:t>calls for periodic assessment of underrepresented, missing, and/or over-represented organizations CAEECC membership </a:t>
            </a:r>
          </a:p>
          <a:p>
            <a:endParaRPr lang="en-US" dirty="0"/>
          </a:p>
          <a:p>
            <a:r>
              <a:rPr lang="en-US" b="1" dirty="0"/>
              <a:t>Brainstorm how to approach assessment</a:t>
            </a:r>
            <a:endParaRPr lang="en-US" dirty="0"/>
          </a:p>
          <a:p>
            <a:pPr lvl="1"/>
            <a:endParaRPr lang="en-US" sz="2400" dirty="0"/>
          </a:p>
          <a:p>
            <a:endParaRPr lang="en-US"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1143039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4757356" y="706890"/>
            <a:ext cx="6096000" cy="998199"/>
          </a:xfrm>
        </p:spPr>
        <p:txBody>
          <a:bodyPr>
            <a:normAutofit fontScale="90000"/>
          </a:bodyPr>
          <a:lstStyle/>
          <a:p>
            <a:pPr algn="ctr"/>
            <a:r>
              <a:rPr lang="en-US" dirty="0"/>
              <a:t>Membership Composition Breakout groups</a:t>
            </a:r>
          </a:p>
        </p:txBody>
      </p:sp>
      <p:pic>
        <p:nvPicPr>
          <p:cNvPr id="6" name="Picture 5" descr="Multi-coloured dialogue boxes">
            <a:extLst>
              <a:ext uri="{FF2B5EF4-FFF2-40B4-BE49-F238E27FC236}">
                <a16:creationId xmlns:a16="http://schemas.microsoft.com/office/drawing/2014/main" id="{9048FD46-6BF7-4AE8-87F7-7490A46FC6E5}"/>
              </a:ext>
            </a:extLst>
          </p:cNvPr>
          <p:cNvPicPr>
            <a:picLocks noChangeAspect="1"/>
          </p:cNvPicPr>
          <p:nvPr/>
        </p:nvPicPr>
        <p:blipFill rotWithShape="1">
          <a:blip r:embed="rId3"/>
          <a:srcRect l="28788" r="32893" b="2"/>
          <a:stretch/>
        </p:blipFill>
        <p:spPr>
          <a:xfrm>
            <a:off x="1" y="10"/>
            <a:ext cx="3390899" cy="6857990"/>
          </a:xfrm>
          <a:prstGeom prst="rect">
            <a:avLst/>
          </a:prstGeom>
        </p:spPr>
      </p:pic>
      <p:sp>
        <p:nvSpPr>
          <p:cNvPr id="15" name="Content Placeholder 2">
            <a:extLst>
              <a:ext uri="{FF2B5EF4-FFF2-40B4-BE49-F238E27FC236}">
                <a16:creationId xmlns:a16="http://schemas.microsoft.com/office/drawing/2014/main" id="{1C65E6B4-CD0B-7141-91D5-0316DD787E67}"/>
              </a:ext>
            </a:extLst>
          </p:cNvPr>
          <p:cNvSpPr>
            <a:spLocks noGrp="1"/>
          </p:cNvSpPr>
          <p:nvPr>
            <p:ph idx="1"/>
          </p:nvPr>
        </p:nvSpPr>
        <p:spPr>
          <a:xfrm>
            <a:off x="4667833" y="1900380"/>
            <a:ext cx="6247233" cy="3767150"/>
          </a:xfrm>
        </p:spPr>
        <p:txBody>
          <a:bodyPr>
            <a:normAutofit fontScale="92500" lnSpcReduction="10000"/>
          </a:bodyPr>
          <a:lstStyle/>
          <a:p>
            <a:pPr marL="0" indent="0">
              <a:lnSpc>
                <a:spcPct val="90000"/>
              </a:lnSpc>
              <a:buNone/>
            </a:pPr>
            <a:r>
              <a:rPr lang="en-US" sz="1700" b="1" dirty="0"/>
              <a:t>Discussion questions</a:t>
            </a:r>
          </a:p>
          <a:p>
            <a:pPr marL="457200" indent="-457200">
              <a:lnSpc>
                <a:spcPct val="90000"/>
              </a:lnSpc>
              <a:buFont typeface="+mj-lt"/>
              <a:buAutoNum type="arabicPeriod"/>
            </a:pPr>
            <a:r>
              <a:rPr lang="en-US" sz="1700" i="1" dirty="0"/>
              <a:t>How would you recommend assessing the CAEECC composition at the </a:t>
            </a:r>
            <a:r>
              <a:rPr lang="en-US" sz="1700" b="1" i="1" dirty="0"/>
              <a:t>organizational level (structural composition)</a:t>
            </a:r>
          </a:p>
          <a:p>
            <a:pPr marL="457200" indent="-457200">
              <a:lnSpc>
                <a:spcPct val="90000"/>
              </a:lnSpc>
              <a:buFont typeface="+mj-lt"/>
              <a:buAutoNum type="arabicPeriod"/>
            </a:pPr>
            <a:r>
              <a:rPr lang="en-US" sz="1700" i="1" dirty="0"/>
              <a:t>How would you recommend assessing the CAEECC composition at the </a:t>
            </a:r>
            <a:r>
              <a:rPr lang="en-US" sz="1700" b="1" i="1" dirty="0"/>
              <a:t>individual level (diversity representation)</a:t>
            </a:r>
          </a:p>
          <a:p>
            <a:pPr marL="457200" indent="-457200">
              <a:lnSpc>
                <a:spcPct val="90000"/>
              </a:lnSpc>
              <a:buFont typeface="+mj-lt"/>
              <a:buAutoNum type="arabicPeriod"/>
            </a:pPr>
            <a:r>
              <a:rPr lang="en-US" sz="1600" i="1" dirty="0"/>
              <a:t>[Plus get to know your fellow WG Members!]</a:t>
            </a:r>
            <a:endParaRPr lang="en-US" sz="1700" b="1" i="1" dirty="0"/>
          </a:p>
          <a:p>
            <a:pPr marL="457200" lvl="1" indent="0">
              <a:lnSpc>
                <a:spcPct val="90000"/>
              </a:lnSpc>
              <a:buNone/>
            </a:pPr>
            <a:endParaRPr lang="en-US" sz="1700" dirty="0"/>
          </a:p>
          <a:p>
            <a:pPr marL="0" indent="0">
              <a:lnSpc>
                <a:spcPct val="90000"/>
              </a:lnSpc>
              <a:buNone/>
            </a:pPr>
            <a:r>
              <a:rPr lang="en-US" sz="1700" b="1" dirty="0"/>
              <a:t>Breakout logistics</a:t>
            </a:r>
          </a:p>
          <a:p>
            <a:pPr lvl="1"/>
            <a:r>
              <a:rPr lang="en-US" sz="1800" dirty="0"/>
              <a:t>Assigned one of 7 breakout rooms (different from 1</a:t>
            </a:r>
            <a:r>
              <a:rPr lang="en-US" sz="1800" baseline="30000" dirty="0"/>
              <a:t>st</a:t>
            </a:r>
            <a:r>
              <a:rPr lang="en-US" sz="1800" dirty="0"/>
              <a:t> breakout)</a:t>
            </a:r>
          </a:p>
          <a:p>
            <a:pPr lvl="1"/>
            <a:r>
              <a:rPr lang="en-US" sz="1800" dirty="0"/>
              <a:t>20 minutes for discussion</a:t>
            </a:r>
          </a:p>
          <a:p>
            <a:pPr lvl="2"/>
            <a:r>
              <a:rPr lang="en-US" sz="1600" dirty="0"/>
              <a:t>Suggest final 5 mins to review group summary</a:t>
            </a:r>
          </a:p>
          <a:p>
            <a:pPr lvl="2"/>
            <a:r>
              <a:rPr lang="en-US" sz="1600" dirty="0"/>
              <a:t>Facilitation team will use summary to prep for 2</a:t>
            </a:r>
            <a:r>
              <a:rPr lang="en-US" sz="1600" baseline="30000" dirty="0"/>
              <a:t>nd</a:t>
            </a:r>
            <a:r>
              <a:rPr lang="en-US" sz="1600" dirty="0"/>
              <a:t> meeting</a:t>
            </a:r>
          </a:p>
          <a:p>
            <a:pPr lvl="1">
              <a:lnSpc>
                <a:spcPct val="90000"/>
              </a:lnSpc>
            </a:pPr>
            <a:r>
              <a:rPr lang="en-US" sz="1700" dirty="0"/>
              <a:t>Public will be muted but can use the chat to provide comments</a:t>
            </a: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a:xfrm>
            <a:off x="11116340" y="6356350"/>
            <a:ext cx="871868"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52D1F0E-ADB9-054E-881E-D5691EC4F528}" type="slidenum">
              <a:rPr kumimoji="0" lang="en-US" b="0" i="0" u="none" strike="noStrike" kern="1200" cap="none" spc="300" normalizeH="0" baseline="0" noProof="0" smtClean="0">
                <a:ln>
                  <a:noFill/>
                </a:ln>
                <a:effectLst/>
                <a:uLnTx/>
                <a:uFillTx/>
                <a:latin typeface="Gill Sans MT"/>
                <a:ea typeface="+mn-ea"/>
                <a:cs typeface="+mn-cs"/>
              </a:rPr>
              <a:pPr marL="0" marR="0" lvl="0" indent="0" defTabSz="914400" rtl="0" eaLnBrk="1" fontAlgn="auto" latinLnBrk="0" hangingPunct="1">
                <a:spcBef>
                  <a:spcPts val="0"/>
                </a:spcBef>
                <a:spcAft>
                  <a:spcPts val="600"/>
                </a:spcAft>
                <a:buClrTx/>
                <a:buSzTx/>
                <a:buFontTx/>
                <a:buNone/>
                <a:tabLst/>
                <a:defRPr/>
              </a:pPr>
              <a:t>47</a:t>
            </a:fld>
            <a:endParaRPr kumimoji="0" lang="en-US" b="0" i="0" u="none" strike="noStrike" kern="1200" cap="none" spc="300" normalizeH="0" baseline="0" noProof="0">
              <a:ln>
                <a:noFill/>
              </a:ln>
              <a:effectLst/>
              <a:uLnTx/>
              <a:uFillTx/>
              <a:latin typeface="Gill Sans MT"/>
              <a:ea typeface="+mn-ea"/>
              <a:cs typeface="+mn-cs"/>
            </a:endParaRPr>
          </a:p>
        </p:txBody>
      </p:sp>
    </p:spTree>
    <p:extLst>
      <p:ext uri="{BB962C8B-B14F-4D97-AF65-F5344CB8AC3E}">
        <p14:creationId xmlns:p14="http://schemas.microsoft.com/office/powerpoint/2010/main" val="2653142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95288"/>
            <a:ext cx="10515600" cy="1254124"/>
          </a:xfrm>
        </p:spPr>
        <p:txBody>
          <a:bodyPr>
            <a:noAutofit/>
          </a:bodyPr>
          <a:lstStyle/>
          <a:p>
            <a:r>
              <a:rPr lang="en-US" dirty="0"/>
              <a:t>Review &amp; revise proposed roadmap for developing MEMBERSHIP COMPOSITION recommendations</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757177" y="1944546"/>
            <a:ext cx="10515600" cy="3778687"/>
          </a:xfrm>
        </p:spPr>
        <p:txBody>
          <a:bodyPr>
            <a:normAutofit/>
          </a:bodyPr>
          <a:lstStyle/>
          <a:p>
            <a:r>
              <a:rPr lang="en-US" dirty="0"/>
              <a:t>Any suggested changes to the approach laid out in the Prospectus </a:t>
            </a:r>
            <a:r>
              <a:rPr lang="en-US" sz="1800" dirty="0"/>
              <a:t>(see table below)?</a:t>
            </a: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48</a:t>
            </a:fld>
            <a:endParaRPr lang="en-US"/>
          </a:p>
        </p:txBody>
      </p:sp>
      <p:graphicFrame>
        <p:nvGraphicFramePr>
          <p:cNvPr id="5" name="Content Placeholder 5">
            <a:extLst>
              <a:ext uri="{FF2B5EF4-FFF2-40B4-BE49-F238E27FC236}">
                <a16:creationId xmlns:a16="http://schemas.microsoft.com/office/drawing/2014/main" id="{8E300145-0D88-DD4D-AC8B-D4CDE1C4DC0D}"/>
              </a:ext>
            </a:extLst>
          </p:cNvPr>
          <p:cNvGraphicFramePr>
            <a:graphicFrameLocks/>
          </p:cNvGraphicFramePr>
          <p:nvPr>
            <p:extLst>
              <p:ext uri="{D42A27DB-BD31-4B8C-83A1-F6EECF244321}">
                <p14:modId xmlns:p14="http://schemas.microsoft.com/office/powerpoint/2010/main" val="2035911211"/>
              </p:ext>
            </p:extLst>
          </p:nvPr>
        </p:nvGraphicFramePr>
        <p:xfrm>
          <a:off x="838200" y="2556829"/>
          <a:ext cx="10515600" cy="3623268"/>
        </p:xfrm>
        <a:graphic>
          <a:graphicData uri="http://schemas.openxmlformats.org/drawingml/2006/table">
            <a:tbl>
              <a:tblPr firstRow="1" bandRow="1">
                <a:tableStyleId>{B301B821-A1FF-4177-AEE7-76D212191A09}</a:tableStyleId>
              </a:tblPr>
              <a:tblGrid>
                <a:gridCol w="1192978">
                  <a:extLst>
                    <a:ext uri="{9D8B030D-6E8A-4147-A177-3AD203B41FA5}">
                      <a16:colId xmlns:a16="http://schemas.microsoft.com/office/drawing/2014/main" val="1758424977"/>
                    </a:ext>
                  </a:extLst>
                </a:gridCol>
                <a:gridCol w="1585732">
                  <a:extLst>
                    <a:ext uri="{9D8B030D-6E8A-4147-A177-3AD203B41FA5}">
                      <a16:colId xmlns:a16="http://schemas.microsoft.com/office/drawing/2014/main" val="2789415276"/>
                    </a:ext>
                  </a:extLst>
                </a:gridCol>
                <a:gridCol w="7736890">
                  <a:extLst>
                    <a:ext uri="{9D8B030D-6E8A-4147-A177-3AD203B41FA5}">
                      <a16:colId xmlns:a16="http://schemas.microsoft.com/office/drawing/2014/main" val="1060176753"/>
                    </a:ext>
                  </a:extLst>
                </a:gridCol>
              </a:tblGrid>
              <a:tr h="399820">
                <a:tc>
                  <a:txBody>
                    <a:bodyPr/>
                    <a:lstStyle/>
                    <a:p>
                      <a:pPr algn="l" rtl="0" fontAlgn="base">
                        <a:spcBef>
                          <a:spcPts val="0"/>
                        </a:spcBef>
                        <a:spcAft>
                          <a:spcPts val="0"/>
                        </a:spcAft>
                      </a:pPr>
                      <a:r>
                        <a:rPr lang="en-US" sz="1400" b="1" u="none" strike="noStrike" dirty="0">
                          <a:solidFill>
                            <a:srgbClr val="FFFFFF"/>
                          </a:solidFill>
                          <a:effectLst/>
                        </a:rPr>
                        <a:t>Meeting #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1" u="none" strike="noStrike" dirty="0">
                          <a:solidFill>
                            <a:srgbClr val="FFFFFF"/>
                          </a:solidFill>
                          <a:effectLst/>
                        </a:rPr>
                        <a:t>Date</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pPr>
                      <a:r>
                        <a:rPr lang="en-US" sz="1400" b="1" u="none" strike="noStrike" dirty="0">
                          <a:solidFill>
                            <a:srgbClr val="FFFFFF"/>
                          </a:solidFill>
                          <a:effectLst/>
                        </a:rPr>
                        <a:t>Tasks/Objectives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2945806349"/>
                  </a:ext>
                </a:extLst>
              </a:tr>
              <a:tr h="1119696">
                <a:tc>
                  <a:txBody>
                    <a:bodyPr/>
                    <a:lstStyle/>
                    <a:p>
                      <a:pPr algn="l" rtl="0" fontAlgn="base">
                        <a:spcBef>
                          <a:spcPts val="0"/>
                        </a:spcBef>
                        <a:spcAft>
                          <a:spcPts val="0"/>
                        </a:spcAft>
                      </a:pPr>
                      <a:r>
                        <a:rPr lang="en-US" sz="1400" b="0" u="none" strike="noStrike" dirty="0">
                          <a:solidFill>
                            <a:schemeClr val="tx1">
                              <a:lumMod val="50000"/>
                              <a:lumOff val="50000"/>
                            </a:schemeClr>
                          </a:solidFill>
                          <a:effectLst/>
                        </a:rPr>
                        <a:t>1</a:t>
                      </a:r>
                      <a:r>
                        <a:rPr lang="en-US" sz="1400" b="0" u="none" strike="noStrike" baseline="30000" dirty="0">
                          <a:solidFill>
                            <a:schemeClr val="tx1">
                              <a:lumMod val="50000"/>
                              <a:lumOff val="50000"/>
                            </a:schemeClr>
                          </a:solidFill>
                          <a:effectLst/>
                        </a:rPr>
                        <a:t>st</a:t>
                      </a:r>
                      <a:r>
                        <a:rPr lang="en-US" sz="1400" b="0" u="none" strike="noStrike" dirty="0">
                          <a:solidFill>
                            <a:schemeClr val="tx1">
                              <a:lumMod val="50000"/>
                              <a:lumOff val="50000"/>
                            </a:schemeClr>
                          </a:solidFill>
                          <a:effectLst/>
                        </a:rPr>
                        <a:t> meeting </a:t>
                      </a:r>
                      <a:endParaRPr lang="en-US" sz="1400" b="0" i="0" u="none" strike="noStrike" dirty="0">
                        <a:solidFill>
                          <a:schemeClr val="tx1">
                            <a:lumMod val="50000"/>
                            <a:lumOff val="50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50000"/>
                              <a:lumOff val="50000"/>
                            </a:schemeClr>
                          </a:solidFill>
                          <a:effectLst/>
                          <a:latin typeface="+mn-lt"/>
                          <a:ea typeface="+mn-ea"/>
                          <a:cs typeface="+mn-cs"/>
                        </a:rPr>
                        <a:t>January 13, 2022</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Review Prospectus—including scope, approach, and timeline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Educational sharing (e.g., brief overview of CAEECC historical practices; existing DEI terms, including those in the ESJ Action Plan 2.0; what other jurisdictions are doing; organizational best practices)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Identify common vision/shared goal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Outline further details of what will be covered in this group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50000"/>
                              <a:lumOff val="50000"/>
                            </a:schemeClr>
                          </a:solidFill>
                          <a:effectLst/>
                        </a:rPr>
                        <a:t>Sketch out strategy to collect data on current composition </a:t>
                      </a:r>
                      <a:endParaRPr lang="en-US" sz="1400" b="0" i="0" u="none" strike="noStrike" dirty="0">
                        <a:solidFill>
                          <a:schemeClr val="tx1">
                            <a:lumMod val="50000"/>
                            <a:lumOff val="50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2059980531"/>
                  </a:ext>
                </a:extLst>
              </a:tr>
              <a:tr h="687771">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2</a:t>
                      </a:r>
                      <a:r>
                        <a:rPr lang="en-US" sz="1400" b="0" u="none" strike="noStrike" baseline="30000" dirty="0">
                          <a:solidFill>
                            <a:schemeClr val="tx1">
                              <a:lumMod val="85000"/>
                              <a:lumOff val="15000"/>
                            </a:schemeClr>
                          </a:solidFill>
                          <a:effectLst/>
                        </a:rPr>
                        <a:t>nd</a:t>
                      </a:r>
                      <a:r>
                        <a:rPr lang="en-US" sz="1400" b="0" u="none" strike="noStrike" dirty="0">
                          <a:solidFill>
                            <a:schemeClr val="tx1">
                              <a:lumMod val="85000"/>
                              <a:lumOff val="15000"/>
                            </a:schemeClr>
                          </a:solidFill>
                          <a:effectLst/>
                        </a:rPr>
                        <a:t> meeting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85000"/>
                              <a:lumOff val="15000"/>
                            </a:schemeClr>
                          </a:solidFill>
                          <a:effectLst/>
                          <a:latin typeface="+mn-lt"/>
                          <a:ea typeface="+mn-ea"/>
                          <a:cs typeface="+mn-cs"/>
                        </a:rPr>
                        <a:t>February 3, 2022 </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Discuss key participation and access barriers and issues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ways to enhance CAEECC’s ability to center equity and develop energy efficiency policy and program recommendations through a DEI lens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Brainstorm possible solutions/recommendations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776340337"/>
                  </a:ext>
                </a:extLst>
              </a:tr>
              <a:tr h="230487">
                <a:tc>
                  <a:txBody>
                    <a:bodyPr/>
                    <a:lstStyle/>
                    <a:p>
                      <a:pPr algn="l" rtl="0" fontAlgn="base">
                        <a:spcBef>
                          <a:spcPts val="0"/>
                        </a:spcBef>
                        <a:spcAft>
                          <a:spcPts val="0"/>
                        </a:spcAft>
                      </a:pPr>
                      <a:r>
                        <a:rPr lang="en-US" sz="1400" b="0" u="none" strike="noStrike">
                          <a:solidFill>
                            <a:schemeClr val="tx1">
                              <a:lumMod val="85000"/>
                              <a:lumOff val="15000"/>
                            </a:schemeClr>
                          </a:solidFill>
                          <a:effectLst/>
                        </a:rPr>
                        <a:t>3</a:t>
                      </a:r>
                      <a:r>
                        <a:rPr lang="en-US" sz="1400" b="0" u="none" strike="noStrike" baseline="30000">
                          <a:solidFill>
                            <a:schemeClr val="tx1">
                              <a:lumMod val="85000"/>
                              <a:lumOff val="15000"/>
                            </a:schemeClr>
                          </a:solidFill>
                          <a:effectLst/>
                        </a:rPr>
                        <a:t>rd</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85000"/>
                              <a:lumOff val="15000"/>
                            </a:schemeClr>
                          </a:solidFill>
                          <a:effectLst/>
                          <a:latin typeface="+mn-lt"/>
                          <a:ea typeface="+mn-ea"/>
                          <a:cs typeface="+mn-cs"/>
                        </a:rPr>
                        <a:t>February 23, 2022 </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Develop draft recommendations </a:t>
                      </a:r>
                    </a:p>
                  </a:txBody>
                  <a:tcPr marL="138151" marR="82891" marT="82891" marB="82891" anchor="b"/>
                </a:tc>
                <a:extLst>
                  <a:ext uri="{0D108BD9-81ED-4DB2-BD59-A6C34878D82A}">
                    <a16:rowId xmlns:a16="http://schemas.microsoft.com/office/drawing/2014/main" val="4178611732"/>
                  </a:ext>
                </a:extLst>
              </a:tr>
              <a:tr h="255845">
                <a:tc>
                  <a:txBody>
                    <a:bodyPr/>
                    <a:lstStyle/>
                    <a:p>
                      <a:pPr algn="l" rtl="0" fontAlgn="base">
                        <a:spcBef>
                          <a:spcPts val="0"/>
                        </a:spcBef>
                        <a:spcAft>
                          <a:spcPts val="0"/>
                        </a:spcAft>
                      </a:pPr>
                      <a:r>
                        <a:rPr lang="en-US" sz="1400" b="0" u="none" strike="noStrike">
                          <a:solidFill>
                            <a:schemeClr val="tx1">
                              <a:lumMod val="85000"/>
                              <a:lumOff val="15000"/>
                            </a:schemeClr>
                          </a:solidFill>
                          <a:effectLst/>
                        </a:rPr>
                        <a:t>4</a:t>
                      </a:r>
                      <a:r>
                        <a:rPr lang="en-US" sz="1400" b="0" u="none" strike="noStrike" baseline="30000">
                          <a:solidFill>
                            <a:schemeClr val="tx1">
                              <a:lumMod val="85000"/>
                              <a:lumOff val="15000"/>
                            </a:schemeClr>
                          </a:solidFill>
                          <a:effectLst/>
                        </a:rPr>
                        <a:t>th</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lumMod val="85000"/>
                              <a:lumOff val="15000"/>
                            </a:schemeClr>
                          </a:solidFill>
                          <a:effectLst/>
                          <a:latin typeface="+mn-lt"/>
                          <a:ea typeface="+mn-ea"/>
                          <a:cs typeface="+mn-cs"/>
                        </a:rPr>
                        <a:t>March 5, 2022 </a:t>
                      </a: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Finalize 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348303641"/>
                  </a:ext>
                </a:extLst>
              </a:tr>
            </a:tbl>
          </a:graphicData>
        </a:graphic>
      </p:graphicFrame>
    </p:spTree>
    <p:extLst>
      <p:ext uri="{BB962C8B-B14F-4D97-AF65-F5344CB8AC3E}">
        <p14:creationId xmlns:p14="http://schemas.microsoft.com/office/powerpoint/2010/main" val="3849225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WRAP UP &amp; </a:t>
            </a:r>
          </a:p>
          <a:p>
            <a:pPr marL="0" indent="0" algn="ctr">
              <a:buNone/>
            </a:pPr>
            <a:r>
              <a:rPr lang="en-US" sz="4800" dirty="0"/>
              <a:t>NEXT STEPS</a:t>
            </a:r>
          </a:p>
        </p:txBody>
      </p:sp>
      <p:graphicFrame>
        <p:nvGraphicFramePr>
          <p:cNvPr id="8" name="Text Placeholder 5">
            <a:extLst>
              <a:ext uri="{FF2B5EF4-FFF2-40B4-BE49-F238E27FC236}">
                <a16:creationId xmlns:a16="http://schemas.microsoft.com/office/drawing/2014/main" id="{6E7C2839-A337-4A35-B13E-BEF80468C7B7}"/>
              </a:ext>
            </a:extLst>
          </p:cNvPr>
          <p:cNvGraphicFramePr/>
          <p:nvPr>
            <p:extLst>
              <p:ext uri="{D42A27DB-BD31-4B8C-83A1-F6EECF244321}">
                <p14:modId xmlns:p14="http://schemas.microsoft.com/office/powerpoint/2010/main" val="3078290391"/>
              </p:ext>
            </p:extLst>
          </p:nvPr>
        </p:nvGraphicFramePr>
        <p:xfrm>
          <a:off x="6450398" y="1337009"/>
          <a:ext cx="3932237" cy="4183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D80F39D3-8E90-C540-84F3-7FF76925E0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698081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6" name="Title 5">
            <a:extLst>
              <a:ext uri="{FF2B5EF4-FFF2-40B4-BE49-F238E27FC236}">
                <a16:creationId xmlns:a16="http://schemas.microsoft.com/office/drawing/2014/main" id="{839BAB15-3CD0-F742-9C7D-24BB6B3CC289}"/>
              </a:ext>
            </a:extLst>
          </p:cNvPr>
          <p:cNvSpPr>
            <a:spLocks noGrp="1"/>
          </p:cNvSpPr>
          <p:nvPr>
            <p:ph type="title"/>
          </p:nvPr>
        </p:nvSpPr>
        <p:spPr>
          <a:xfrm>
            <a:off x="685800" y="701040"/>
            <a:ext cx="3390900" cy="5486400"/>
          </a:xfrm>
        </p:spPr>
        <p:txBody>
          <a:bodyPr anchor="ctr">
            <a:normAutofit/>
          </a:bodyPr>
          <a:lstStyle/>
          <a:p>
            <a:pPr algn="ctr"/>
            <a:r>
              <a:rPr lang="en-US"/>
              <a:t>CAEECC working group: Facilitation &amp; Leadership Team</a:t>
            </a:r>
          </a:p>
        </p:txBody>
      </p:sp>
      <p:sp>
        <p:nvSpPr>
          <p:cNvPr id="5" name="Slide Number Placeholder 4">
            <a:extLst>
              <a:ext uri="{FF2B5EF4-FFF2-40B4-BE49-F238E27FC236}">
                <a16:creationId xmlns:a16="http://schemas.microsoft.com/office/drawing/2014/main" id="{6156348B-A739-DA49-91B9-7CC63815AC37}"/>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graphicFrame>
        <p:nvGraphicFramePr>
          <p:cNvPr id="9" name="Content Placeholder 6">
            <a:extLst>
              <a:ext uri="{FF2B5EF4-FFF2-40B4-BE49-F238E27FC236}">
                <a16:creationId xmlns:a16="http://schemas.microsoft.com/office/drawing/2014/main" id="{E2D89726-65DA-4E61-92CF-CF4277808ACA}"/>
              </a:ext>
            </a:extLst>
          </p:cNvPr>
          <p:cNvGraphicFramePr>
            <a:graphicFrameLocks noGrp="1"/>
          </p:cNvGraphicFramePr>
          <p:nvPr>
            <p:ph idx="1"/>
          </p:nvPr>
        </p:nvGraphicFramePr>
        <p:xfrm>
          <a:off x="5410200" y="701675"/>
          <a:ext cx="6096000" cy="54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8880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5"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C93CF090-D112-8941-9DA6-7F011B818952}"/>
              </a:ext>
            </a:extLst>
          </p:cNvPr>
          <p:cNvSpPr>
            <a:spLocks noGrp="1"/>
          </p:cNvSpPr>
          <p:nvPr>
            <p:ph type="title"/>
          </p:nvPr>
        </p:nvSpPr>
        <p:spPr>
          <a:xfrm>
            <a:off x="862818" y="685801"/>
            <a:ext cx="3057379" cy="3046228"/>
          </a:xfrm>
        </p:spPr>
        <p:txBody>
          <a:bodyPr vert="horz" lIns="91440" tIns="45720" rIns="91440" bIns="45720" rtlCol="0" anchor="b">
            <a:normAutofit/>
          </a:bodyPr>
          <a:lstStyle/>
          <a:p>
            <a:pPr algn="ctr"/>
            <a:r>
              <a:rPr lang="en-US" sz="3600" kern="1200" cap="all" spc="300" baseline="0" dirty="0">
                <a:solidFill>
                  <a:schemeClr val="bg2"/>
                </a:solidFill>
                <a:latin typeface="+mj-lt"/>
                <a:ea typeface="+mj-ea"/>
                <a:cs typeface="+mj-cs"/>
              </a:rPr>
              <a:t>How are you feeling in this moment?</a:t>
            </a:r>
          </a:p>
        </p:txBody>
      </p:sp>
      <p:pic>
        <p:nvPicPr>
          <p:cNvPr id="5" name="Picture 4">
            <a:extLst>
              <a:ext uri="{FF2B5EF4-FFF2-40B4-BE49-F238E27FC236}">
                <a16:creationId xmlns:a16="http://schemas.microsoft.com/office/drawing/2014/main" id="{8EB65F94-2938-BB45-B899-440FC3D0EBD3}"/>
              </a:ext>
            </a:extLst>
          </p:cNvPr>
          <p:cNvPicPr>
            <a:picLocks noChangeAspect="1"/>
          </p:cNvPicPr>
          <p:nvPr/>
        </p:nvPicPr>
        <p:blipFill>
          <a:blip r:embed="rId2"/>
          <a:stretch>
            <a:fillRect/>
          </a:stretch>
        </p:blipFill>
        <p:spPr>
          <a:xfrm>
            <a:off x="6096000" y="275025"/>
            <a:ext cx="4762500" cy="6307949"/>
          </a:xfrm>
          <a:prstGeom prst="rect">
            <a:avLst/>
          </a:prstGeom>
        </p:spPr>
      </p:pic>
      <p:sp>
        <p:nvSpPr>
          <p:cNvPr id="4" name="Slide Number Placeholder 3">
            <a:extLst>
              <a:ext uri="{FF2B5EF4-FFF2-40B4-BE49-F238E27FC236}">
                <a16:creationId xmlns:a16="http://schemas.microsoft.com/office/drawing/2014/main" id="{1D018B26-71A7-CF46-B115-A938F5028184}"/>
              </a:ext>
            </a:extLst>
          </p:cNvPr>
          <p:cNvSpPr>
            <a:spLocks noGrp="1"/>
          </p:cNvSpPr>
          <p:nvPr>
            <p:ph type="sldNum" sz="quarter" idx="12"/>
          </p:nvPr>
        </p:nvSpPr>
        <p:spPr>
          <a:xfrm>
            <a:off x="11116340" y="6356350"/>
            <a:ext cx="871868"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50</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
        <p:nvSpPr>
          <p:cNvPr id="6" name="TextBox 5">
            <a:extLst>
              <a:ext uri="{FF2B5EF4-FFF2-40B4-BE49-F238E27FC236}">
                <a16:creationId xmlns:a16="http://schemas.microsoft.com/office/drawing/2014/main" id="{4DDAE919-4945-BF47-BB80-422D6E75BFDE}"/>
              </a:ext>
            </a:extLst>
          </p:cNvPr>
          <p:cNvSpPr txBox="1"/>
          <p:nvPr/>
        </p:nvSpPr>
        <p:spPr>
          <a:xfrm>
            <a:off x="7585023" y="6538912"/>
            <a:ext cx="18138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oudy Old Style" panose="02020502050305020303" pitchFamily="18" charset="77"/>
                <a:ea typeface="+mn-ea"/>
                <a:cs typeface="+mn-cs"/>
              </a:rPr>
              <a:t>Source: </a:t>
            </a:r>
            <a:r>
              <a:rPr kumimoji="0" lang="en-US" sz="1400" b="0" i="0" u="none" strike="noStrike" kern="1200" cap="none" spc="0" normalizeH="0" baseline="0" noProof="0" dirty="0">
                <a:ln>
                  <a:noFill/>
                </a:ln>
                <a:solidFill>
                  <a:srgbClr val="000000"/>
                </a:solidFill>
                <a:effectLst/>
                <a:uLnTx/>
                <a:uFillTx/>
                <a:latin typeface="Goudy Old Style" panose="02020502050305020303" pitchFamily="18" charset="77"/>
                <a:ea typeface="+mn-ea"/>
                <a:cs typeface="+mn-cs"/>
                <a:hlinkClick r:id="rId3"/>
              </a:rPr>
              <a:t>Pinterest</a:t>
            </a:r>
            <a:endParaRPr kumimoji="0" lang="en-US" sz="1400" b="0" i="0" u="none" strike="noStrike" kern="1200" cap="none" spc="0" normalizeH="0" baseline="0" noProof="0" dirty="0">
              <a:ln>
                <a:noFill/>
              </a:ln>
              <a:solidFill>
                <a:srgbClr val="000000"/>
              </a:solidFill>
              <a:effectLst/>
              <a:uLnTx/>
              <a:uFillTx/>
              <a:latin typeface="Goudy Old Style" panose="02020502050305020303" pitchFamily="18" charset="77"/>
              <a:ea typeface="+mn-ea"/>
              <a:cs typeface="+mn-cs"/>
            </a:endParaRPr>
          </a:p>
        </p:txBody>
      </p:sp>
      <p:sp>
        <p:nvSpPr>
          <p:cNvPr id="7" name="TextBox 6">
            <a:extLst>
              <a:ext uri="{FF2B5EF4-FFF2-40B4-BE49-F238E27FC236}">
                <a16:creationId xmlns:a16="http://schemas.microsoft.com/office/drawing/2014/main" id="{78011CDC-7106-6A41-ACFF-DA2F170A486F}"/>
              </a:ext>
            </a:extLst>
          </p:cNvPr>
          <p:cNvSpPr txBox="1"/>
          <p:nvPr/>
        </p:nvSpPr>
        <p:spPr>
          <a:xfrm>
            <a:off x="1072372" y="4107305"/>
            <a:ext cx="263826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udy Old Style" panose="02020502050305020303" pitchFamily="18" charset="77"/>
                <a:ea typeface="+mn-ea"/>
                <a:cs typeface="+mn-cs"/>
              </a:rPr>
              <a:t>Use Zoom’s Annotate button to circle how you’re feeling (anonymous)</a:t>
            </a:r>
          </a:p>
        </p:txBody>
      </p:sp>
    </p:spTree>
    <p:extLst>
      <p:ext uri="{BB962C8B-B14F-4D97-AF65-F5344CB8AC3E}">
        <p14:creationId xmlns:p14="http://schemas.microsoft.com/office/powerpoint/2010/main" val="3242780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427277-ACB7-6748-8218-8BA885CFC97D}"/>
              </a:ext>
            </a:extLst>
          </p:cNvPr>
          <p:cNvSpPr>
            <a:spLocks noGrp="1"/>
          </p:cNvSpPr>
          <p:nvPr>
            <p:ph type="title"/>
          </p:nvPr>
        </p:nvSpPr>
        <p:spPr>
          <a:xfrm>
            <a:off x="1352550" y="397934"/>
            <a:ext cx="9486900" cy="838200"/>
          </a:xfrm>
        </p:spPr>
        <p:txBody>
          <a:bodyPr/>
          <a:lstStyle/>
          <a:p>
            <a:r>
              <a:rPr lang="en-US" dirty="0"/>
              <a:t>Meeting debrief</a:t>
            </a:r>
          </a:p>
        </p:txBody>
      </p:sp>
      <p:sp>
        <p:nvSpPr>
          <p:cNvPr id="7" name="Content Placeholder 6">
            <a:extLst>
              <a:ext uri="{FF2B5EF4-FFF2-40B4-BE49-F238E27FC236}">
                <a16:creationId xmlns:a16="http://schemas.microsoft.com/office/drawing/2014/main" id="{F7436E13-9EE2-8D4B-97E9-A91DFF0E722E}"/>
              </a:ext>
            </a:extLst>
          </p:cNvPr>
          <p:cNvSpPr>
            <a:spLocks noGrp="1"/>
          </p:cNvSpPr>
          <p:nvPr>
            <p:ph idx="1"/>
          </p:nvPr>
        </p:nvSpPr>
        <p:spPr>
          <a:xfrm>
            <a:off x="1371599" y="1236134"/>
            <a:ext cx="9486901" cy="4936067"/>
          </a:xfrm>
        </p:spPr>
        <p:txBody>
          <a:bodyPr>
            <a:normAutofit lnSpcReduction="10000"/>
          </a:bodyPr>
          <a:lstStyle/>
          <a:p>
            <a:pPr marL="0" indent="0">
              <a:buNone/>
            </a:pPr>
            <a:r>
              <a:rPr lang="en-US" b="1" i="1" dirty="0"/>
              <a:t>Quick feedback using zoom annotation:</a:t>
            </a:r>
            <a:endParaRPr lang="en-US" i="1" dirty="0"/>
          </a:p>
          <a:p>
            <a:pPr marL="457200" lvl="1" indent="0">
              <a:buNone/>
            </a:pPr>
            <a:r>
              <a:rPr lang="en-US" u="sng" dirty="0"/>
              <a:t>Was it easy to access the meeting documents?</a:t>
            </a:r>
          </a:p>
          <a:p>
            <a:pPr marL="457200" lvl="1" indent="0">
              <a:buNone/>
            </a:pPr>
            <a:r>
              <a:rPr lang="en-US" dirty="0"/>
              <a:t>	Not at all easy ………… Somewhat easy …........... Easy to access</a:t>
            </a:r>
          </a:p>
          <a:p>
            <a:pPr marL="457200" lvl="1" indent="0">
              <a:buNone/>
            </a:pPr>
            <a:endParaRPr lang="en-US" dirty="0"/>
          </a:p>
          <a:p>
            <a:pPr marL="457200" lvl="1" indent="0">
              <a:buNone/>
            </a:pPr>
            <a:r>
              <a:rPr lang="en-US" u="sng" dirty="0"/>
              <a:t>Do you feel this was an inclusive and trusting environment?</a:t>
            </a:r>
          </a:p>
          <a:p>
            <a:pPr marL="457200" lvl="1" indent="0">
              <a:buNone/>
            </a:pPr>
            <a:r>
              <a:rPr lang="en-US" dirty="0"/>
              <a:t>	Not at all safe……........ Somewhat safe ………….. Very safe</a:t>
            </a:r>
          </a:p>
          <a:p>
            <a:pPr marL="457200" lvl="1" indent="0">
              <a:buNone/>
            </a:pPr>
            <a:endParaRPr lang="en-US" dirty="0"/>
          </a:p>
          <a:p>
            <a:pPr marL="457200" lvl="1" indent="0">
              <a:buNone/>
            </a:pPr>
            <a:r>
              <a:rPr lang="en-US" u="sng" dirty="0"/>
              <a:t>Do you feel the meeting was effective?</a:t>
            </a:r>
          </a:p>
          <a:p>
            <a:pPr marL="457200" lvl="1" indent="0">
              <a:buNone/>
            </a:pPr>
            <a:r>
              <a:rPr lang="en-US" dirty="0"/>
              <a:t>	Not at all effective…… Somewhat effective ……. Very effective</a:t>
            </a:r>
          </a:p>
          <a:p>
            <a:pPr marL="0" indent="0">
              <a:buNone/>
            </a:pPr>
            <a:endParaRPr lang="en-US" i="1" dirty="0"/>
          </a:p>
          <a:p>
            <a:pPr marL="0" indent="0">
              <a:buNone/>
            </a:pPr>
            <a:r>
              <a:rPr lang="en-US" b="1" i="1" dirty="0"/>
              <a:t>Verbal feedback:</a:t>
            </a:r>
          </a:p>
          <a:p>
            <a:pPr marL="914400" lvl="1" indent="-457200">
              <a:buFont typeface="+mj-lt"/>
              <a:buAutoNum type="arabicPeriod"/>
            </a:pPr>
            <a:r>
              <a:rPr lang="en-US" dirty="0"/>
              <a:t>What worked well?</a:t>
            </a:r>
          </a:p>
          <a:p>
            <a:pPr marL="914400" lvl="1" indent="-457200">
              <a:buFont typeface="+mj-lt"/>
              <a:buAutoNum type="arabicPeriod"/>
            </a:pPr>
            <a:r>
              <a:rPr lang="en-US" dirty="0"/>
              <a:t>How can we improve?</a:t>
            </a:r>
          </a:p>
        </p:txBody>
      </p:sp>
      <p:sp>
        <p:nvSpPr>
          <p:cNvPr id="5" name="Slide Number Placeholder 4">
            <a:extLst>
              <a:ext uri="{FF2B5EF4-FFF2-40B4-BE49-F238E27FC236}">
                <a16:creationId xmlns:a16="http://schemas.microsoft.com/office/drawing/2014/main" id="{364403A3-A534-1747-85F2-7E0983693EE0}"/>
              </a:ext>
            </a:extLst>
          </p:cNvPr>
          <p:cNvSpPr>
            <a:spLocks noGrp="1"/>
          </p:cNvSpPr>
          <p:nvPr>
            <p:ph type="sldNum" sz="quarter" idx="12"/>
          </p:nvPr>
        </p:nvSpPr>
        <p:spPr/>
        <p:txBody>
          <a:bodyPr/>
          <a:lstStyle/>
          <a:p>
            <a:fld id="{F8E28480-1C08-4458-AD97-0283E6FFD09D}" type="slidenum">
              <a:rPr lang="en-US" smtClean="0"/>
              <a:t>51</a:t>
            </a:fld>
            <a:endParaRPr lang="en-US"/>
          </a:p>
        </p:txBody>
      </p:sp>
    </p:spTree>
    <p:extLst>
      <p:ext uri="{BB962C8B-B14F-4D97-AF65-F5344CB8AC3E}">
        <p14:creationId xmlns:p14="http://schemas.microsoft.com/office/powerpoint/2010/main" val="2329723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8656C-D771-584E-9BDA-85EBD84BE1D4}"/>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0F694A1C-1967-9843-80A7-53AB8CF8C43D}"/>
              </a:ext>
            </a:extLst>
          </p:cNvPr>
          <p:cNvSpPr>
            <a:spLocks noGrp="1"/>
          </p:cNvSpPr>
          <p:nvPr>
            <p:ph idx="1"/>
          </p:nvPr>
        </p:nvSpPr>
        <p:spPr/>
        <p:txBody>
          <a:bodyPr>
            <a:normAutofit/>
          </a:bodyPr>
          <a:lstStyle/>
          <a:p>
            <a:r>
              <a:rPr lang="en-US" dirty="0"/>
              <a:t>Homework?</a:t>
            </a:r>
          </a:p>
          <a:p>
            <a:pPr lvl="1"/>
            <a:endParaRPr lang="en-US" dirty="0"/>
          </a:p>
          <a:p>
            <a:r>
              <a:rPr lang="en-US" dirty="0"/>
              <a:t>Goals for next meeting (2/3/2022) – per Prospectus</a:t>
            </a:r>
          </a:p>
          <a:p>
            <a:pPr lvl="1" fontAlgn="base">
              <a:spcBef>
                <a:spcPts val="0"/>
              </a:spcBef>
              <a:buSzPts val="1100"/>
            </a:pPr>
            <a:r>
              <a:rPr lang="en-US" dirty="0">
                <a:solidFill>
                  <a:schemeClr val="tx1">
                    <a:lumMod val="85000"/>
                    <a:lumOff val="15000"/>
                  </a:schemeClr>
                </a:solidFill>
              </a:rPr>
              <a:t>Discuss key participation and access barriers and issues </a:t>
            </a:r>
          </a:p>
          <a:p>
            <a:pPr lvl="1" fontAlgn="base">
              <a:spcBef>
                <a:spcPts val="0"/>
              </a:spcBef>
              <a:buSzPts val="1100"/>
            </a:pPr>
            <a:r>
              <a:rPr lang="en-US" dirty="0">
                <a:solidFill>
                  <a:schemeClr val="tx1">
                    <a:lumMod val="85000"/>
                    <a:lumOff val="15000"/>
                  </a:schemeClr>
                </a:solidFill>
              </a:rPr>
              <a:t>Outline ways to enhance CAEECC’s ability to center equity and develop energy efficiency policy and program recommendations through a DEI lens </a:t>
            </a:r>
          </a:p>
          <a:p>
            <a:pPr lvl="1" fontAlgn="base">
              <a:spcBef>
                <a:spcPts val="0"/>
              </a:spcBef>
              <a:buSzPts val="1100"/>
            </a:pPr>
            <a:r>
              <a:rPr lang="en-US" dirty="0">
                <a:solidFill>
                  <a:schemeClr val="tx1">
                    <a:lumMod val="85000"/>
                    <a:lumOff val="15000"/>
                  </a:schemeClr>
                </a:solidFill>
              </a:rPr>
              <a:t>Brainstorm possible solutions/recommendations </a:t>
            </a:r>
            <a:endParaRPr lang="en-US" dirty="0">
              <a:solidFill>
                <a:schemeClr val="tx1">
                  <a:lumMod val="85000"/>
                  <a:lumOff val="15000"/>
                </a:schemeClr>
              </a:solidFill>
              <a:latin typeface="Calibri" panose="020F0502020204030204" pitchFamily="34" charset="0"/>
              <a:cs typeface="Calibri" panose="020F0502020204030204" pitchFamily="34" charset="0"/>
            </a:endParaRPr>
          </a:p>
          <a:p>
            <a:endParaRPr lang="en-US" dirty="0"/>
          </a:p>
          <a:p>
            <a:r>
              <a:rPr lang="en-US" dirty="0"/>
              <a:t>Others?</a:t>
            </a:r>
          </a:p>
          <a:p>
            <a:endParaRPr lang="en-US" dirty="0"/>
          </a:p>
        </p:txBody>
      </p:sp>
      <p:sp>
        <p:nvSpPr>
          <p:cNvPr id="4" name="Slide Number Placeholder 3">
            <a:extLst>
              <a:ext uri="{FF2B5EF4-FFF2-40B4-BE49-F238E27FC236}">
                <a16:creationId xmlns:a16="http://schemas.microsoft.com/office/drawing/2014/main" id="{40272DDB-6A66-5E4C-BF92-343DD141F68E}"/>
              </a:ext>
            </a:extLst>
          </p:cNvPr>
          <p:cNvSpPr>
            <a:spLocks noGrp="1"/>
          </p:cNvSpPr>
          <p:nvPr>
            <p:ph type="sldNum" sz="quarter" idx="12"/>
          </p:nvPr>
        </p:nvSpPr>
        <p:spPr/>
        <p:txBody>
          <a:bodyPr/>
          <a:lstStyle/>
          <a:p>
            <a:fld id="{F8E28480-1C08-4458-AD97-0283E6FFD09D}" type="slidenum">
              <a:rPr lang="en-US" smtClean="0"/>
              <a:t>52</a:t>
            </a:fld>
            <a:endParaRPr lang="en-US"/>
          </a:p>
        </p:txBody>
      </p:sp>
    </p:spTree>
    <p:extLst>
      <p:ext uri="{BB962C8B-B14F-4D97-AF65-F5344CB8AC3E}">
        <p14:creationId xmlns:p14="http://schemas.microsoft.com/office/powerpoint/2010/main" val="3250393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583579" y="0"/>
            <a:ext cx="10638183" cy="948665"/>
          </a:xfrm>
        </p:spPr>
        <p:txBody>
          <a:bodyPr vert="horz" lIns="91440" tIns="45720" rIns="91440" bIns="45720" rtlCol="0" anchor="ctr">
            <a:normAutofit/>
          </a:bodyPr>
          <a:lstStyle/>
          <a:p>
            <a:r>
              <a:rPr lang="en-US" sz="3300" kern="1200" dirty="0">
                <a:solidFill>
                  <a:schemeClr val="tx1"/>
                </a:solidFill>
                <a:latin typeface="+mj-lt"/>
                <a:ea typeface="+mj-ea"/>
                <a:cs typeface="+mj-cs"/>
              </a:rPr>
              <a:t>CDEI WG: Meeting Dates &amp; Tasks</a:t>
            </a:r>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B52D1F0E-ADB9-054E-881E-D5691EC4F528}"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53</a:t>
            </a:fld>
            <a:endParaRPr kumimoji="0" lang="en-US" b="0" i="0" u="none" strike="noStrike" cap="none" spc="0" normalizeH="0" baseline="0" noProof="0">
              <a:ln>
                <a:noFill/>
              </a:ln>
              <a:effectLst/>
              <a:uLnTx/>
              <a:uFillTx/>
            </a:endParaRPr>
          </a:p>
        </p:txBody>
      </p:sp>
      <p:graphicFrame>
        <p:nvGraphicFramePr>
          <p:cNvPr id="6" name="Content Placeholder 5">
            <a:extLst>
              <a:ext uri="{FF2B5EF4-FFF2-40B4-BE49-F238E27FC236}">
                <a16:creationId xmlns:a16="http://schemas.microsoft.com/office/drawing/2014/main" id="{7AAF0DC9-8CF9-B546-9908-691D4670B3C7}"/>
              </a:ext>
            </a:extLst>
          </p:cNvPr>
          <p:cNvGraphicFramePr>
            <a:graphicFrameLocks noGrp="1"/>
          </p:cNvGraphicFramePr>
          <p:nvPr>
            <p:ph idx="1"/>
            <p:extLst>
              <p:ext uri="{D42A27DB-BD31-4B8C-83A1-F6EECF244321}">
                <p14:modId xmlns:p14="http://schemas.microsoft.com/office/powerpoint/2010/main" val="1745311482"/>
              </p:ext>
            </p:extLst>
          </p:nvPr>
        </p:nvGraphicFramePr>
        <p:xfrm>
          <a:off x="669074" y="691377"/>
          <a:ext cx="10939348" cy="6077413"/>
        </p:xfrm>
        <a:graphic>
          <a:graphicData uri="http://schemas.openxmlformats.org/drawingml/2006/table">
            <a:tbl>
              <a:tblPr firstRow="1" bandRow="1">
                <a:tableStyleId>{B301B821-A1FF-4177-AEE7-76D212191A09}</a:tableStyleId>
              </a:tblPr>
              <a:tblGrid>
                <a:gridCol w="2319453">
                  <a:extLst>
                    <a:ext uri="{9D8B030D-6E8A-4147-A177-3AD203B41FA5}">
                      <a16:colId xmlns:a16="http://schemas.microsoft.com/office/drawing/2014/main" val="1758424977"/>
                    </a:ext>
                  </a:extLst>
                </a:gridCol>
                <a:gridCol w="1494263">
                  <a:extLst>
                    <a:ext uri="{9D8B030D-6E8A-4147-A177-3AD203B41FA5}">
                      <a16:colId xmlns:a16="http://schemas.microsoft.com/office/drawing/2014/main" val="2789415276"/>
                    </a:ext>
                  </a:extLst>
                </a:gridCol>
                <a:gridCol w="7125632">
                  <a:extLst>
                    <a:ext uri="{9D8B030D-6E8A-4147-A177-3AD203B41FA5}">
                      <a16:colId xmlns:a16="http://schemas.microsoft.com/office/drawing/2014/main" val="1060176753"/>
                    </a:ext>
                  </a:extLst>
                </a:gridCol>
              </a:tblGrid>
              <a:tr h="598135">
                <a:tc>
                  <a:txBody>
                    <a:bodyPr/>
                    <a:lstStyle/>
                    <a:p>
                      <a:pPr algn="l" rtl="0" fontAlgn="base">
                        <a:spcBef>
                          <a:spcPts val="0"/>
                        </a:spcBef>
                        <a:spcAft>
                          <a:spcPts val="0"/>
                        </a:spcAft>
                      </a:pPr>
                      <a:r>
                        <a:rPr lang="en-US" sz="1400" b="1" u="none" strike="noStrike" dirty="0">
                          <a:solidFill>
                            <a:srgbClr val="FFFFFF"/>
                          </a:solidFill>
                          <a:effectLst/>
                        </a:rPr>
                        <a:t>Meeting #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1" u="none" strike="noStrike" dirty="0">
                          <a:solidFill>
                            <a:srgbClr val="FFFFFF"/>
                          </a:solidFill>
                          <a:effectLst/>
                        </a:rPr>
                        <a:t>Date</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pPr>
                      <a:r>
                        <a:rPr lang="en-US" sz="1400" b="1" u="none" strike="noStrike" dirty="0">
                          <a:solidFill>
                            <a:srgbClr val="FFFFFF"/>
                          </a:solidFill>
                          <a:effectLst/>
                        </a:rPr>
                        <a:t>Tasks/Objectives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2945806349"/>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Facilitation Team/CAEECC Leadership Prework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Dec 2021- </a:t>
                      </a:r>
                    </a:p>
                    <a:p>
                      <a:pPr algn="r" rtl="0" fontAlgn="base">
                        <a:spcBef>
                          <a:spcPts val="0"/>
                        </a:spcBef>
                        <a:spcAft>
                          <a:spcPts val="0"/>
                        </a:spcAft>
                      </a:pPr>
                      <a:r>
                        <a:rPr lang="en-US" sz="1400" b="0" u="none" strike="noStrike" dirty="0">
                          <a:solidFill>
                            <a:schemeClr val="tx1">
                              <a:lumMod val="85000"/>
                              <a:lumOff val="15000"/>
                            </a:schemeClr>
                          </a:solidFill>
                          <a:effectLst/>
                        </a:rPr>
                        <a:t>January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lessons learned from other jurisdictions to inform the January meeting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781910473"/>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Optional CAEECC Onboarding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solidFill>
                          <a:effectLst/>
                        </a:rPr>
                        <a:t>January 11, 2022</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Introduction to CAEECC (e.g., purpose, structure, history, charter, and approach to seeking consensus)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1373610468"/>
                  </a:ext>
                </a:extLst>
              </a:tr>
              <a:tr h="1675078">
                <a:tc>
                  <a:txBody>
                    <a:bodyPr/>
                    <a:lstStyle/>
                    <a:p>
                      <a:pPr algn="l" rtl="0" fontAlgn="base">
                        <a:spcBef>
                          <a:spcPts val="0"/>
                        </a:spcBef>
                        <a:spcAft>
                          <a:spcPts val="0"/>
                        </a:spcAft>
                      </a:pPr>
                      <a:r>
                        <a:rPr lang="en-US" sz="1400" b="0" u="none" strike="noStrike">
                          <a:solidFill>
                            <a:schemeClr val="tx1">
                              <a:lumMod val="85000"/>
                              <a:lumOff val="15000"/>
                            </a:schemeClr>
                          </a:solidFill>
                          <a:effectLst/>
                        </a:rPr>
                        <a:t>1</a:t>
                      </a:r>
                      <a:r>
                        <a:rPr lang="en-US" sz="1400" b="0" u="none" strike="noStrike" baseline="30000">
                          <a:solidFill>
                            <a:schemeClr val="tx1">
                              <a:lumMod val="85000"/>
                              <a:lumOff val="15000"/>
                            </a:schemeClr>
                          </a:solidFill>
                          <a:effectLst/>
                        </a:rPr>
                        <a:t>st</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solidFill>
                          <a:effectLst/>
                        </a:rPr>
                        <a:t>January 13, 2022</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Review Prospectus—including scope, approach, and timeline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Educational sharing (e.g., brief overview of CAEECC historical practices; existing DEI terms, including those in the ESJ Action Plan 2.0; what other jurisdictions are doing; organizational best practices)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Identify common vision/shared goal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further details of what will be covered in this group </a:t>
                      </a:r>
                    </a:p>
                  </a:txBody>
                  <a:tcPr marL="138151" marR="82891" marT="82891" marB="82891" anchor="b"/>
                </a:tc>
                <a:extLst>
                  <a:ext uri="{0D108BD9-81ED-4DB2-BD59-A6C34878D82A}">
                    <a16:rowId xmlns:a16="http://schemas.microsoft.com/office/drawing/2014/main" val="2059980531"/>
                  </a:ext>
                </a:extLst>
              </a:tr>
              <a:tr h="1028913">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2</a:t>
                      </a:r>
                      <a:r>
                        <a:rPr lang="en-US" sz="1400" b="0" u="none" strike="noStrike" baseline="30000" dirty="0">
                          <a:solidFill>
                            <a:schemeClr val="tx1">
                              <a:lumMod val="85000"/>
                              <a:lumOff val="15000"/>
                            </a:schemeClr>
                          </a:solidFill>
                          <a:effectLst/>
                        </a:rPr>
                        <a:t>nd</a:t>
                      </a:r>
                      <a:r>
                        <a:rPr lang="en-US" sz="1400" b="0" u="none" strike="noStrike" dirty="0">
                          <a:solidFill>
                            <a:schemeClr val="tx1">
                              <a:lumMod val="85000"/>
                              <a:lumOff val="15000"/>
                            </a:schemeClr>
                          </a:solidFill>
                          <a:effectLst/>
                        </a:rPr>
                        <a:t> meeting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February 3,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Discuss key participation and access barriers and issues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ways to enhance CAEECC’s ability to center equity and develop energy efficiency policy and program recommendations through a DEI lens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Brainstorm possible solutions/recommendations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776340337"/>
                  </a:ext>
                </a:extLst>
              </a:tr>
              <a:tr h="598135">
                <a:tc>
                  <a:txBody>
                    <a:bodyPr/>
                    <a:lstStyle/>
                    <a:p>
                      <a:pPr algn="l" rtl="0" fontAlgn="base">
                        <a:spcBef>
                          <a:spcPts val="0"/>
                        </a:spcBef>
                        <a:spcAft>
                          <a:spcPts val="0"/>
                        </a:spcAft>
                      </a:pPr>
                      <a:r>
                        <a:rPr lang="en-US" sz="1400" b="0" u="none" strike="noStrike">
                          <a:solidFill>
                            <a:schemeClr val="tx1">
                              <a:lumMod val="85000"/>
                              <a:lumOff val="15000"/>
                            </a:schemeClr>
                          </a:solidFill>
                          <a:effectLst/>
                        </a:rPr>
                        <a:t>3</a:t>
                      </a:r>
                      <a:r>
                        <a:rPr lang="en-US" sz="1400" b="0" u="none" strike="noStrike" baseline="30000">
                          <a:solidFill>
                            <a:schemeClr val="tx1">
                              <a:lumMod val="85000"/>
                              <a:lumOff val="15000"/>
                            </a:schemeClr>
                          </a:solidFill>
                          <a:effectLst/>
                        </a:rPr>
                        <a:t>rd</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February 23,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Develop draft recommendations </a:t>
                      </a:r>
                    </a:p>
                    <a:p>
                      <a:pPr algn="l" rtl="0" fontAlgn="base">
                        <a:spcBef>
                          <a:spcPts val="0"/>
                        </a:spcBef>
                        <a:spcAft>
                          <a:spcPts val="0"/>
                        </a:spcAft>
                      </a:pPr>
                      <a:r>
                        <a:rPr lang="en-US" sz="1400" b="0" u="none" strike="noStrike" dirty="0">
                          <a:solidFill>
                            <a:schemeClr val="tx1">
                              <a:lumMod val="85000"/>
                              <a:lumOff val="15000"/>
                            </a:schemeClr>
                          </a:solidFill>
                          <a:effectLst/>
                        </a:rPr>
                        <a:t>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4178611732"/>
                  </a:ext>
                </a:extLst>
              </a:tr>
              <a:tr h="382747">
                <a:tc>
                  <a:txBody>
                    <a:bodyPr/>
                    <a:lstStyle/>
                    <a:p>
                      <a:pPr algn="l" rtl="0" fontAlgn="base">
                        <a:spcBef>
                          <a:spcPts val="0"/>
                        </a:spcBef>
                        <a:spcAft>
                          <a:spcPts val="0"/>
                        </a:spcAft>
                      </a:pPr>
                      <a:r>
                        <a:rPr lang="en-US" sz="1400" b="0" u="none" strike="noStrike">
                          <a:solidFill>
                            <a:schemeClr val="tx1">
                              <a:lumMod val="85000"/>
                              <a:lumOff val="15000"/>
                            </a:schemeClr>
                          </a:solidFill>
                          <a:effectLst/>
                        </a:rPr>
                        <a:t>4</a:t>
                      </a:r>
                      <a:r>
                        <a:rPr lang="en-US" sz="1400" b="0" u="none" strike="noStrike" baseline="30000">
                          <a:solidFill>
                            <a:schemeClr val="tx1">
                              <a:lumMod val="85000"/>
                              <a:lumOff val="15000"/>
                            </a:schemeClr>
                          </a:solidFill>
                          <a:effectLst/>
                        </a:rPr>
                        <a:t>th</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March 5,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Finalize 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348303641"/>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Optional additional meeting(s) –only if needed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Spring/ Summer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Potentially assist with implementing recommendations (only if needed)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1747296596"/>
                  </a:ext>
                </a:extLst>
              </a:tr>
            </a:tbl>
          </a:graphicData>
        </a:graphic>
      </p:graphicFrame>
    </p:spTree>
    <p:extLst>
      <p:ext uri="{BB962C8B-B14F-4D97-AF65-F5344CB8AC3E}">
        <p14:creationId xmlns:p14="http://schemas.microsoft.com/office/powerpoint/2010/main" val="30933015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6A9A943-04D2-4F54-9375-AF6754298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5BA7CAF-5EE9-4EEE-9E12-B2CECCB94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0" y="1371601"/>
            <a:ext cx="9486900" cy="416261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837B211-B946-C64A-B622-76817173554C}"/>
              </a:ext>
            </a:extLst>
          </p:cNvPr>
          <p:cNvSpPr>
            <a:spLocks noGrp="1"/>
          </p:cNvSpPr>
          <p:nvPr>
            <p:ph type="title"/>
          </p:nvPr>
        </p:nvSpPr>
        <p:spPr>
          <a:xfrm>
            <a:off x="2057400" y="2057400"/>
            <a:ext cx="8115300" cy="1713216"/>
          </a:xfrm>
        </p:spPr>
        <p:txBody>
          <a:bodyPr vert="horz" lIns="91440" tIns="45720" rIns="91440" bIns="45720" rtlCol="0" anchor="b">
            <a:normAutofit/>
          </a:bodyPr>
          <a:lstStyle/>
          <a:p>
            <a:r>
              <a:rPr lang="en-US" sz="3600" kern="1200" cap="all" spc="300" baseline="0">
                <a:solidFill>
                  <a:schemeClr val="bg2"/>
                </a:solidFill>
                <a:latin typeface="+mj-lt"/>
                <a:ea typeface="+mj-ea"/>
                <a:cs typeface="+mj-cs"/>
              </a:rPr>
              <a:t>APPENDIX SLIDES</a:t>
            </a:r>
          </a:p>
        </p:txBody>
      </p:sp>
      <p:sp>
        <p:nvSpPr>
          <p:cNvPr id="5" name="Text Placeholder 4">
            <a:extLst>
              <a:ext uri="{FF2B5EF4-FFF2-40B4-BE49-F238E27FC236}">
                <a16:creationId xmlns:a16="http://schemas.microsoft.com/office/drawing/2014/main" id="{43E467A1-BA71-554D-B316-8BCB76CC8606}"/>
              </a:ext>
            </a:extLst>
          </p:cNvPr>
          <p:cNvSpPr>
            <a:spLocks noGrp="1"/>
          </p:cNvSpPr>
          <p:nvPr>
            <p:ph type="body" idx="1"/>
          </p:nvPr>
        </p:nvSpPr>
        <p:spPr>
          <a:xfrm>
            <a:off x="2057400" y="3945276"/>
            <a:ext cx="8115300" cy="967381"/>
          </a:xfrm>
        </p:spPr>
        <p:txBody>
          <a:bodyPr vert="horz" lIns="91440" tIns="45720" rIns="91440" bIns="45720" rtlCol="0" anchor="t">
            <a:normAutofit/>
          </a:bodyPr>
          <a:lstStyle/>
          <a:p>
            <a:endParaRPr lang="en-US" sz="2800" i="1" kern="1200">
              <a:solidFill>
                <a:schemeClr val="bg1"/>
              </a:solidFill>
              <a:latin typeface="+mj-lt"/>
              <a:ea typeface="+mn-ea"/>
              <a:cs typeface="+mn-cs"/>
            </a:endParaRPr>
          </a:p>
        </p:txBody>
      </p:sp>
      <p:sp>
        <p:nvSpPr>
          <p:cNvPr id="2" name="Slide Number Placeholder 1">
            <a:extLst>
              <a:ext uri="{FF2B5EF4-FFF2-40B4-BE49-F238E27FC236}">
                <a16:creationId xmlns:a16="http://schemas.microsoft.com/office/drawing/2014/main" id="{41673A8E-A68F-7547-B558-FC962038CD5A}"/>
              </a:ext>
            </a:extLst>
          </p:cNvPr>
          <p:cNvSpPr>
            <a:spLocks noGrp="1"/>
          </p:cNvSpPr>
          <p:nvPr>
            <p:ph type="sldNum" sz="quarter" idx="12"/>
          </p:nvPr>
        </p:nvSpPr>
        <p:spPr/>
        <p:txBody>
          <a:bodyPr/>
          <a:lstStyle/>
          <a:p>
            <a:fld id="{F8E28480-1C08-4458-AD97-0283E6FFD09D}" type="slidenum">
              <a:rPr lang="en-US" smtClean="0"/>
              <a:t>54</a:t>
            </a:fld>
            <a:endParaRPr lang="en-US"/>
          </a:p>
        </p:txBody>
      </p:sp>
    </p:spTree>
    <p:extLst>
      <p:ext uri="{BB962C8B-B14F-4D97-AF65-F5344CB8AC3E}">
        <p14:creationId xmlns:p14="http://schemas.microsoft.com/office/powerpoint/2010/main" val="3642562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7A07-4EF9-5348-88B6-5BB9CB4726F3}"/>
              </a:ext>
            </a:extLst>
          </p:cNvPr>
          <p:cNvSpPr>
            <a:spLocks noGrp="1"/>
          </p:cNvSpPr>
          <p:nvPr>
            <p:ph type="title"/>
          </p:nvPr>
        </p:nvSpPr>
        <p:spPr>
          <a:xfrm>
            <a:off x="909758" y="566278"/>
            <a:ext cx="10567133" cy="965458"/>
          </a:xfrm>
        </p:spPr>
        <p:txBody>
          <a:bodyPr>
            <a:normAutofit fontScale="90000"/>
          </a:bodyPr>
          <a:lstStyle/>
          <a:p>
            <a:r>
              <a:rPr lang="en-US" dirty="0"/>
              <a:t>Other relevant caeecc working groups</a:t>
            </a:r>
          </a:p>
        </p:txBody>
      </p:sp>
      <p:sp>
        <p:nvSpPr>
          <p:cNvPr id="3" name="Content Placeholder 2">
            <a:extLst>
              <a:ext uri="{FF2B5EF4-FFF2-40B4-BE49-F238E27FC236}">
                <a16:creationId xmlns:a16="http://schemas.microsoft.com/office/drawing/2014/main" id="{9F3AC3FC-C9C5-1241-96F8-B451A38A2876}"/>
              </a:ext>
            </a:extLst>
          </p:cNvPr>
          <p:cNvSpPr>
            <a:spLocks noGrp="1"/>
          </p:cNvSpPr>
          <p:nvPr>
            <p:ph sz="half" idx="1"/>
          </p:nvPr>
        </p:nvSpPr>
        <p:spPr/>
        <p:txBody>
          <a:bodyPr>
            <a:normAutofit fontScale="70000" lnSpcReduction="20000"/>
          </a:bodyPr>
          <a:lstStyle/>
          <a:p>
            <a:pPr marL="0" indent="0">
              <a:buNone/>
            </a:pPr>
            <a:r>
              <a:rPr lang="en-US" b="1" dirty="0"/>
              <a:t>Underserved Working Group (2020-2021)</a:t>
            </a:r>
          </a:p>
          <a:p>
            <a:r>
              <a:rPr lang="en-US" b="1" dirty="0"/>
              <a:t>“</a:t>
            </a:r>
            <a:r>
              <a:rPr lang="en-US" dirty="0"/>
              <a:t>Determine who is not benefiting from Energy Efficiency and propose solutions address this issue, including potentially a definition for ‘underserved,’ reframing the current definition of HTR to include others that are underserved, or other means</a:t>
            </a:r>
            <a:r>
              <a:rPr lang="en-US" b="1" dirty="0"/>
              <a:t>.”</a:t>
            </a:r>
          </a:p>
          <a:p>
            <a:r>
              <a:rPr lang="en-US" dirty="0"/>
              <a:t>3 sub-Working Groups: Residential, Small-Medium Businesses, and Public sector</a:t>
            </a:r>
          </a:p>
          <a:p>
            <a:r>
              <a:rPr lang="en-US" dirty="0"/>
              <a:t>Final Summary Memo and reports for each of the three sectors available at: </a:t>
            </a:r>
            <a:r>
              <a:rPr lang="en-US" dirty="0">
                <a:hlinkClick r:id="rId2"/>
              </a:rPr>
              <a:t>https://www.caeecc.org/underserved-working-group-2020</a:t>
            </a:r>
            <a:r>
              <a:rPr lang="en-US" dirty="0"/>
              <a:t> </a:t>
            </a:r>
          </a:p>
          <a:p>
            <a:endParaRPr lang="en-US" dirty="0"/>
          </a:p>
        </p:txBody>
      </p:sp>
      <p:sp>
        <p:nvSpPr>
          <p:cNvPr id="4" name="Content Placeholder 3">
            <a:extLst>
              <a:ext uri="{FF2B5EF4-FFF2-40B4-BE49-F238E27FC236}">
                <a16:creationId xmlns:a16="http://schemas.microsoft.com/office/drawing/2014/main" id="{225D2847-099E-134B-93A7-4AC8C63997D4}"/>
              </a:ext>
            </a:extLst>
          </p:cNvPr>
          <p:cNvSpPr>
            <a:spLocks noGrp="1"/>
          </p:cNvSpPr>
          <p:nvPr>
            <p:ph sz="half" idx="2"/>
          </p:nvPr>
        </p:nvSpPr>
        <p:spPr/>
        <p:txBody>
          <a:bodyPr>
            <a:normAutofit fontScale="70000" lnSpcReduction="20000"/>
          </a:bodyPr>
          <a:lstStyle/>
          <a:p>
            <a:pPr marL="0" indent="0">
              <a:buNone/>
            </a:pPr>
            <a:r>
              <a:rPr lang="en-US" b="1" dirty="0"/>
              <a:t>Equity Metrics Working Group (summer 2021)</a:t>
            </a:r>
          </a:p>
          <a:p>
            <a:r>
              <a:rPr lang="en-US" dirty="0"/>
              <a:t>“The charge of the Working Group is to identify and define the most important Objectives for the Equity segment, and then to define the associated key Metric(s) under each Objective. The Objectives and associated key Metric(s) for each objective would be used to support and provide rationale for portfolio segmentation and program design, as well as used for program benefit/value forecasting, tracking, and evaluation. Although the WG will not be tasked with setting the specific numeric Targets for the Metric(s) used in each PA’s filing, the WG will discuss the basis (i.e., principles and guidelines) PAs should use in setting such targets in their filings.” (Prospectus)</a:t>
            </a:r>
          </a:p>
          <a:p>
            <a:r>
              <a:rPr lang="en-US" dirty="0"/>
              <a:t>Final Report &amp; other materials available at: </a:t>
            </a:r>
            <a:r>
              <a:rPr lang="en-US" dirty="0">
                <a:hlinkClick r:id="rId3"/>
              </a:rPr>
              <a:t>https://www.caeecc.org/equity-metrics-working-group-meeting</a:t>
            </a:r>
            <a:r>
              <a:rPr lang="en-US" dirty="0"/>
              <a:t> </a:t>
            </a:r>
          </a:p>
        </p:txBody>
      </p:sp>
      <p:sp>
        <p:nvSpPr>
          <p:cNvPr id="5" name="Slide Number Placeholder 4">
            <a:extLst>
              <a:ext uri="{FF2B5EF4-FFF2-40B4-BE49-F238E27FC236}">
                <a16:creationId xmlns:a16="http://schemas.microsoft.com/office/drawing/2014/main" id="{632EF6FA-6FB3-4F40-9CEB-3389BD0A7CFB}"/>
              </a:ext>
            </a:extLst>
          </p:cNvPr>
          <p:cNvSpPr>
            <a:spLocks noGrp="1"/>
          </p:cNvSpPr>
          <p:nvPr>
            <p:ph type="sldNum" sz="quarter" idx="12"/>
          </p:nvPr>
        </p:nvSpPr>
        <p:spPr/>
        <p:txBody>
          <a:bodyPr/>
          <a:lstStyle/>
          <a:p>
            <a:fld id="{F8E28480-1C08-4458-AD97-0283E6FFD09D}" type="slidenum">
              <a:rPr lang="en-US" smtClean="0"/>
              <a:t>55</a:t>
            </a:fld>
            <a:endParaRPr lang="en-US"/>
          </a:p>
        </p:txBody>
      </p:sp>
    </p:spTree>
    <p:extLst>
      <p:ext uri="{BB962C8B-B14F-4D97-AF65-F5344CB8AC3E}">
        <p14:creationId xmlns:p14="http://schemas.microsoft.com/office/powerpoint/2010/main" val="20034615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DF15-FB75-924A-AD58-8980939EED4E}"/>
              </a:ext>
            </a:extLst>
          </p:cNvPr>
          <p:cNvSpPr>
            <a:spLocks noGrp="1"/>
          </p:cNvSpPr>
          <p:nvPr>
            <p:ph type="title"/>
          </p:nvPr>
        </p:nvSpPr>
        <p:spPr>
          <a:xfrm>
            <a:off x="1352550" y="158262"/>
            <a:ext cx="9486900" cy="1371600"/>
          </a:xfrm>
        </p:spPr>
        <p:txBody>
          <a:bodyPr/>
          <a:lstStyle/>
          <a:p>
            <a:r>
              <a:rPr lang="en-US" dirty="0"/>
              <a:t>Market rate vs energy savings assistance programs</a:t>
            </a:r>
          </a:p>
        </p:txBody>
      </p:sp>
      <p:sp>
        <p:nvSpPr>
          <p:cNvPr id="3" name="Content Placeholder 2">
            <a:extLst>
              <a:ext uri="{FF2B5EF4-FFF2-40B4-BE49-F238E27FC236}">
                <a16:creationId xmlns:a16="http://schemas.microsoft.com/office/drawing/2014/main" id="{152F1B66-7C4C-5C43-8F59-1C3859E5206F}"/>
              </a:ext>
            </a:extLst>
          </p:cNvPr>
          <p:cNvSpPr>
            <a:spLocks noGrp="1"/>
          </p:cNvSpPr>
          <p:nvPr>
            <p:ph idx="1"/>
          </p:nvPr>
        </p:nvSpPr>
        <p:spPr>
          <a:xfrm>
            <a:off x="1352549" y="1726565"/>
            <a:ext cx="9486901" cy="2177220"/>
          </a:xfrm>
        </p:spPr>
        <p:txBody>
          <a:bodyPr>
            <a:normAutofit/>
          </a:bodyPr>
          <a:lstStyle/>
          <a:p>
            <a:r>
              <a:rPr lang="en-US" dirty="0"/>
              <a:t>Market Rate serves all customers except those who qualify for the Energy Savings Assistance Program (ESAP)</a:t>
            </a:r>
          </a:p>
          <a:p>
            <a:r>
              <a:rPr lang="en-US" dirty="0"/>
              <a:t>The following are the income limits effective June 1, 2021 to May 31, 2022 </a:t>
            </a:r>
            <a:r>
              <a:rPr lang="en-US" sz="1900" dirty="0"/>
              <a:t>(Posted to CPUC website: </a:t>
            </a:r>
            <a:r>
              <a:rPr lang="en-US" sz="1900" u="sng" dirty="0">
                <a:hlinkClick r:id="rId2" tooltip="https://urldefense.com/v3/__https:/www.cpuc.ca.gov/consumer-support/financial-assistance-savings-and-discounts/energy-savings-assistance__;!!NO21cQ!SXRHj8hg0xyxWQUNmi11iXV_mrdHWCAXiazTW-RdhVXxa_jZ6ZMYCfL3vdMmNg$"/>
              </a:rPr>
              <a:t>https://www.cpuc.ca.gov/consumer-support/financial-assistance-savings-and-discounts/energy-savings-assistance</a:t>
            </a:r>
            <a:r>
              <a:rPr lang="en-US" sz="1900" u="sng" dirty="0"/>
              <a:t>)</a:t>
            </a:r>
            <a:endParaRPr lang="en-US" sz="1900"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A2A8A7B-1ABD-6043-9B65-ED6F05EA3846}"/>
              </a:ext>
            </a:extLst>
          </p:cNvPr>
          <p:cNvSpPr>
            <a:spLocks noGrp="1"/>
          </p:cNvSpPr>
          <p:nvPr>
            <p:ph type="sldNum" sz="quarter" idx="12"/>
          </p:nvPr>
        </p:nvSpPr>
        <p:spPr/>
        <p:txBody>
          <a:bodyPr/>
          <a:lstStyle/>
          <a:p>
            <a:fld id="{F8E28480-1C08-4458-AD97-0283E6FFD09D}" type="slidenum">
              <a:rPr lang="en-US" smtClean="0"/>
              <a:t>56</a:t>
            </a:fld>
            <a:endParaRPr lang="en-US"/>
          </a:p>
        </p:txBody>
      </p:sp>
      <p:graphicFrame>
        <p:nvGraphicFramePr>
          <p:cNvPr id="7" name="Table 6">
            <a:extLst>
              <a:ext uri="{FF2B5EF4-FFF2-40B4-BE49-F238E27FC236}">
                <a16:creationId xmlns:a16="http://schemas.microsoft.com/office/drawing/2014/main" id="{AF2F74D6-B636-A94F-A440-EE00F6C2C340}"/>
              </a:ext>
            </a:extLst>
          </p:cNvPr>
          <p:cNvGraphicFramePr>
            <a:graphicFrameLocks noGrp="1"/>
          </p:cNvGraphicFramePr>
          <p:nvPr>
            <p:extLst>
              <p:ext uri="{D42A27DB-BD31-4B8C-83A1-F6EECF244321}">
                <p14:modId xmlns:p14="http://schemas.microsoft.com/office/powerpoint/2010/main" val="3489016376"/>
              </p:ext>
            </p:extLst>
          </p:nvPr>
        </p:nvGraphicFramePr>
        <p:xfrm>
          <a:off x="1699845" y="3716215"/>
          <a:ext cx="5931878" cy="2640132"/>
        </p:xfrm>
        <a:graphic>
          <a:graphicData uri="http://schemas.openxmlformats.org/drawingml/2006/table">
            <a:tbl>
              <a:tblPr/>
              <a:tblGrid>
                <a:gridCol w="2965939">
                  <a:extLst>
                    <a:ext uri="{9D8B030D-6E8A-4147-A177-3AD203B41FA5}">
                      <a16:colId xmlns:a16="http://schemas.microsoft.com/office/drawing/2014/main" val="281637691"/>
                    </a:ext>
                  </a:extLst>
                </a:gridCol>
                <a:gridCol w="2965939">
                  <a:extLst>
                    <a:ext uri="{9D8B030D-6E8A-4147-A177-3AD203B41FA5}">
                      <a16:colId xmlns:a16="http://schemas.microsoft.com/office/drawing/2014/main" val="2118866873"/>
                    </a:ext>
                  </a:extLst>
                </a:gridCol>
              </a:tblGrid>
              <a:tr h="293348">
                <a:tc>
                  <a:txBody>
                    <a:bodyPr/>
                    <a:lstStyle/>
                    <a:p>
                      <a:pPr marL="0" marR="0">
                        <a:spcBef>
                          <a:spcPts val="0"/>
                        </a:spcBef>
                        <a:spcAft>
                          <a:spcPts val="0"/>
                        </a:spcAft>
                      </a:pPr>
                      <a:r>
                        <a:rPr lang="en-US" sz="1400" b="1" dirty="0">
                          <a:solidFill>
                            <a:srgbClr val="000000"/>
                          </a:solidFill>
                          <a:effectLst/>
                          <a:latin typeface="Goudy Old Style" panose="02020502050305020303" pitchFamily="18" charset="77"/>
                        </a:rPr>
                        <a:t>Household Size</a:t>
                      </a:r>
                      <a:endParaRPr lang="en-US" sz="1400" dirty="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b="1">
                          <a:solidFill>
                            <a:srgbClr val="000000"/>
                          </a:solidFill>
                          <a:effectLst/>
                          <a:latin typeface="Goudy Old Style" panose="02020502050305020303" pitchFamily="18" charset="77"/>
                        </a:rPr>
                        <a:t>Income Eligibility Upper Limit</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2490114288"/>
                  </a:ext>
                </a:extLst>
              </a:tr>
              <a:tr h="293348">
                <a:tc>
                  <a:txBody>
                    <a:bodyPr/>
                    <a:lstStyle/>
                    <a:p>
                      <a:pPr marL="0" marR="0">
                        <a:spcBef>
                          <a:spcPts val="0"/>
                        </a:spcBef>
                        <a:spcAft>
                          <a:spcPts val="0"/>
                        </a:spcAft>
                      </a:pPr>
                      <a:r>
                        <a:rPr lang="en-US" sz="1400">
                          <a:solidFill>
                            <a:srgbClr val="000000"/>
                          </a:solidFill>
                          <a:effectLst/>
                          <a:latin typeface="Goudy Old Style" panose="02020502050305020303" pitchFamily="18" charset="77"/>
                        </a:rPr>
                        <a:t>1-2</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$34,840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1070834594"/>
                  </a:ext>
                </a:extLst>
              </a:tr>
              <a:tr h="293348">
                <a:tc>
                  <a:txBody>
                    <a:bodyPr/>
                    <a:lstStyle/>
                    <a:p>
                      <a:pPr marL="0" marR="0">
                        <a:spcBef>
                          <a:spcPts val="0"/>
                        </a:spcBef>
                        <a:spcAft>
                          <a:spcPts val="0"/>
                        </a:spcAft>
                      </a:pPr>
                      <a:r>
                        <a:rPr lang="en-US" sz="1400">
                          <a:solidFill>
                            <a:srgbClr val="000000"/>
                          </a:solidFill>
                          <a:effectLst/>
                          <a:latin typeface="Goudy Old Style" panose="02020502050305020303" pitchFamily="18" charset="77"/>
                        </a:rPr>
                        <a:t>3</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$43,920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1963656311"/>
                  </a:ext>
                </a:extLst>
              </a:tr>
              <a:tr h="293348">
                <a:tc>
                  <a:txBody>
                    <a:bodyPr/>
                    <a:lstStyle/>
                    <a:p>
                      <a:pPr marL="0" marR="0">
                        <a:spcBef>
                          <a:spcPts val="0"/>
                        </a:spcBef>
                        <a:spcAft>
                          <a:spcPts val="0"/>
                        </a:spcAft>
                      </a:pPr>
                      <a:r>
                        <a:rPr lang="en-US" sz="1400" dirty="0">
                          <a:solidFill>
                            <a:srgbClr val="000000"/>
                          </a:solidFill>
                          <a:effectLst/>
                          <a:latin typeface="Goudy Old Style" panose="02020502050305020303" pitchFamily="18" charset="77"/>
                        </a:rPr>
                        <a:t>4</a:t>
                      </a:r>
                      <a:endParaRPr lang="en-US" sz="1400" dirty="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$53,000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62728609"/>
                  </a:ext>
                </a:extLst>
              </a:tr>
              <a:tr h="293348">
                <a:tc>
                  <a:txBody>
                    <a:bodyPr/>
                    <a:lstStyle/>
                    <a:p>
                      <a:pPr marL="0" marR="0">
                        <a:spcBef>
                          <a:spcPts val="0"/>
                        </a:spcBef>
                        <a:spcAft>
                          <a:spcPts val="0"/>
                        </a:spcAft>
                      </a:pPr>
                      <a:r>
                        <a:rPr lang="en-US" sz="1400">
                          <a:solidFill>
                            <a:srgbClr val="000000"/>
                          </a:solidFill>
                          <a:effectLst/>
                          <a:latin typeface="Goudy Old Style" panose="02020502050305020303" pitchFamily="18" charset="77"/>
                        </a:rPr>
                        <a:t>5</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$62,080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2088091485"/>
                  </a:ext>
                </a:extLst>
              </a:tr>
              <a:tr h="293348">
                <a:tc>
                  <a:txBody>
                    <a:bodyPr/>
                    <a:lstStyle/>
                    <a:p>
                      <a:pPr marL="0" marR="0">
                        <a:spcBef>
                          <a:spcPts val="0"/>
                        </a:spcBef>
                        <a:spcAft>
                          <a:spcPts val="0"/>
                        </a:spcAft>
                      </a:pPr>
                      <a:r>
                        <a:rPr lang="en-US" sz="1400" dirty="0">
                          <a:solidFill>
                            <a:srgbClr val="000000"/>
                          </a:solidFill>
                          <a:effectLst/>
                          <a:latin typeface="Goudy Old Style" panose="02020502050305020303" pitchFamily="18" charset="77"/>
                        </a:rPr>
                        <a:t>6</a:t>
                      </a:r>
                      <a:endParaRPr lang="en-US" sz="1400" dirty="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$71,160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3028009597"/>
                  </a:ext>
                </a:extLst>
              </a:tr>
              <a:tr h="293348">
                <a:tc>
                  <a:txBody>
                    <a:bodyPr/>
                    <a:lstStyle/>
                    <a:p>
                      <a:pPr marL="0" marR="0">
                        <a:spcBef>
                          <a:spcPts val="0"/>
                        </a:spcBef>
                        <a:spcAft>
                          <a:spcPts val="0"/>
                        </a:spcAft>
                      </a:pPr>
                      <a:r>
                        <a:rPr lang="en-US" sz="1400">
                          <a:solidFill>
                            <a:srgbClr val="000000"/>
                          </a:solidFill>
                          <a:effectLst/>
                          <a:latin typeface="Goudy Old Style" panose="02020502050305020303" pitchFamily="18" charset="77"/>
                        </a:rPr>
                        <a:t>7</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$80,240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3967036170"/>
                  </a:ext>
                </a:extLst>
              </a:tr>
              <a:tr h="293348">
                <a:tc>
                  <a:txBody>
                    <a:bodyPr/>
                    <a:lstStyle/>
                    <a:p>
                      <a:pPr marL="0" marR="0">
                        <a:spcBef>
                          <a:spcPts val="0"/>
                        </a:spcBef>
                        <a:spcAft>
                          <a:spcPts val="0"/>
                        </a:spcAft>
                      </a:pPr>
                      <a:r>
                        <a:rPr lang="en-US" sz="1400" dirty="0">
                          <a:solidFill>
                            <a:srgbClr val="000000"/>
                          </a:solidFill>
                          <a:effectLst/>
                          <a:latin typeface="Goudy Old Style" panose="02020502050305020303" pitchFamily="18" charset="77"/>
                        </a:rPr>
                        <a:t>8</a:t>
                      </a:r>
                      <a:endParaRPr lang="en-US" sz="1400" dirty="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effectLst/>
                          <a:latin typeface="Goudy Old Style" panose="02020502050305020303" pitchFamily="18" charset="77"/>
                        </a:rPr>
                        <a:t>$89,320</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w="19050" cap="flat" cmpd="sng" algn="ctr">
                      <a:solidFill>
                        <a:srgbClr val="B9E1EC"/>
                      </a:solidFill>
                      <a:prstDash val="solid"/>
                      <a:round/>
                      <a:headEnd type="none" w="med" len="med"/>
                      <a:tailEnd type="none" w="med" len="med"/>
                    </a:lnB>
                  </a:tcPr>
                </a:tc>
                <a:extLst>
                  <a:ext uri="{0D108BD9-81ED-4DB2-BD59-A6C34878D82A}">
                    <a16:rowId xmlns:a16="http://schemas.microsoft.com/office/drawing/2014/main" val="906656691"/>
                  </a:ext>
                </a:extLst>
              </a:tr>
              <a:tr h="293348">
                <a:tc>
                  <a:txBody>
                    <a:bodyPr/>
                    <a:lstStyle/>
                    <a:p>
                      <a:pPr marL="0" marR="0">
                        <a:spcBef>
                          <a:spcPts val="0"/>
                        </a:spcBef>
                        <a:spcAft>
                          <a:spcPts val="0"/>
                        </a:spcAft>
                      </a:pPr>
                      <a:r>
                        <a:rPr lang="en-US" sz="1400">
                          <a:solidFill>
                            <a:srgbClr val="000000"/>
                          </a:solidFill>
                          <a:effectLst/>
                          <a:latin typeface="Goudy Old Style" panose="02020502050305020303" pitchFamily="18" charset="77"/>
                        </a:rPr>
                        <a:t>Each Additional Person</a:t>
                      </a:r>
                      <a:endParaRPr lang="en-US" sz="140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a:noFill/>
                    </a:lnB>
                  </a:tcPr>
                </a:tc>
                <a:tc>
                  <a:txBody>
                    <a:bodyPr/>
                    <a:lstStyle/>
                    <a:p>
                      <a:pPr marL="0" marR="0">
                        <a:spcBef>
                          <a:spcPts val="0"/>
                        </a:spcBef>
                        <a:spcAft>
                          <a:spcPts val="0"/>
                        </a:spcAft>
                      </a:pPr>
                      <a:r>
                        <a:rPr lang="en-US" sz="1400" dirty="0">
                          <a:solidFill>
                            <a:srgbClr val="000000"/>
                          </a:solidFill>
                          <a:effectLst/>
                          <a:latin typeface="Goudy Old Style" panose="02020502050305020303" pitchFamily="18" charset="77"/>
                        </a:rPr>
                        <a:t>$9,080</a:t>
                      </a:r>
                      <a:endParaRPr lang="en-US" sz="1400" dirty="0">
                        <a:effectLst/>
                        <a:latin typeface="Goudy Old Style" panose="02020502050305020303" pitchFamily="18" charset="77"/>
                      </a:endParaRPr>
                    </a:p>
                  </a:txBody>
                  <a:tcPr marL="9525" marR="9525" marT="9525" marB="9525">
                    <a:lnL>
                      <a:noFill/>
                    </a:lnL>
                    <a:lnR>
                      <a:noFill/>
                    </a:lnR>
                    <a:lnT w="19050" cap="flat" cmpd="sng" algn="ctr">
                      <a:solidFill>
                        <a:srgbClr val="B9E1EC"/>
                      </a:solidFill>
                      <a:prstDash val="solid"/>
                      <a:round/>
                      <a:headEnd type="none" w="med" len="med"/>
                      <a:tailEnd type="none" w="med" len="med"/>
                    </a:lnT>
                    <a:lnB>
                      <a:noFill/>
                    </a:lnB>
                  </a:tcPr>
                </a:tc>
                <a:extLst>
                  <a:ext uri="{0D108BD9-81ED-4DB2-BD59-A6C34878D82A}">
                    <a16:rowId xmlns:a16="http://schemas.microsoft.com/office/drawing/2014/main" val="2347592166"/>
                  </a:ext>
                </a:extLst>
              </a:tr>
            </a:tbl>
          </a:graphicData>
        </a:graphic>
      </p:graphicFrame>
    </p:spTree>
    <p:extLst>
      <p:ext uri="{BB962C8B-B14F-4D97-AF65-F5344CB8AC3E}">
        <p14:creationId xmlns:p14="http://schemas.microsoft.com/office/powerpoint/2010/main" val="26343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4C437E-0068-D54E-92C6-9AACA9D8BCE2}"/>
              </a:ext>
            </a:extLst>
          </p:cNvPr>
          <p:cNvSpPr>
            <a:spLocks noGrp="1"/>
          </p:cNvSpPr>
          <p:nvPr>
            <p:ph type="title"/>
          </p:nvPr>
        </p:nvSpPr>
        <p:spPr>
          <a:xfrm>
            <a:off x="1371599" y="1010097"/>
            <a:ext cx="9486901" cy="1010088"/>
          </a:xfrm>
        </p:spPr>
        <p:txBody>
          <a:bodyPr anchor="b">
            <a:normAutofit/>
          </a:bodyPr>
          <a:lstStyle/>
          <a:p>
            <a:pPr algn="ctr"/>
            <a:r>
              <a:rPr lang="en-US" dirty="0"/>
              <a:t>facilitator Commitments &amp; goal</a:t>
            </a:r>
          </a:p>
        </p:txBody>
      </p:sp>
      <p:sp>
        <p:nvSpPr>
          <p:cNvPr id="14" name="Content Placeholder 2">
            <a:extLst>
              <a:ext uri="{FF2B5EF4-FFF2-40B4-BE49-F238E27FC236}">
                <a16:creationId xmlns:a16="http://schemas.microsoft.com/office/drawing/2014/main" id="{54BE7DEE-6880-F941-AE6E-E91D381DEA53}"/>
              </a:ext>
            </a:extLst>
          </p:cNvPr>
          <p:cNvSpPr>
            <a:spLocks noGrp="1"/>
          </p:cNvSpPr>
          <p:nvPr>
            <p:ph idx="1"/>
          </p:nvPr>
        </p:nvSpPr>
        <p:spPr>
          <a:xfrm>
            <a:off x="1371600" y="2206257"/>
            <a:ext cx="9486901" cy="3540642"/>
          </a:xfrm>
        </p:spPr>
        <p:txBody>
          <a:bodyPr>
            <a:normAutofit/>
          </a:bodyPr>
          <a:lstStyle/>
          <a:p>
            <a:pPr>
              <a:lnSpc>
                <a:spcPct val="90000"/>
              </a:lnSpc>
            </a:pPr>
            <a:r>
              <a:rPr lang="en-US" dirty="0"/>
              <a:t>My commitments</a:t>
            </a:r>
          </a:p>
          <a:p>
            <a:pPr lvl="1">
              <a:lnSpc>
                <a:spcPct val="90000"/>
              </a:lnSpc>
            </a:pPr>
            <a:r>
              <a:rPr lang="en-US" dirty="0"/>
              <a:t>Listen with open ears &amp; heart</a:t>
            </a:r>
          </a:p>
          <a:p>
            <a:pPr lvl="1">
              <a:lnSpc>
                <a:spcPct val="90000"/>
              </a:lnSpc>
            </a:pPr>
            <a:r>
              <a:rPr lang="en-US" dirty="0"/>
              <a:t>Lean into discomfort</a:t>
            </a:r>
          </a:p>
          <a:p>
            <a:pPr>
              <a:lnSpc>
                <a:spcPct val="90000"/>
              </a:lnSpc>
            </a:pPr>
            <a:endParaRPr lang="en-US" dirty="0"/>
          </a:p>
          <a:p>
            <a:pPr>
              <a:lnSpc>
                <a:spcPct val="90000"/>
              </a:lnSpc>
            </a:pPr>
            <a:r>
              <a:rPr lang="en-US" dirty="0"/>
              <a:t>My goal</a:t>
            </a:r>
          </a:p>
          <a:p>
            <a:pPr lvl="1">
              <a:lnSpc>
                <a:spcPct val="90000"/>
              </a:lnSpc>
            </a:pPr>
            <a:r>
              <a:rPr lang="en-US" dirty="0"/>
              <a:t>We build a “brave space” that fosters trust &amp; inclusion – where you can be your whole self – where you feel empowered to make bold recommendations</a:t>
            </a:r>
          </a:p>
        </p:txBody>
      </p:sp>
      <p:sp>
        <p:nvSpPr>
          <p:cNvPr id="4" name="Slide Number Placeholder 3">
            <a:extLst>
              <a:ext uri="{FF2B5EF4-FFF2-40B4-BE49-F238E27FC236}">
                <a16:creationId xmlns:a16="http://schemas.microsoft.com/office/drawing/2014/main" id="{5C7880CA-EEF0-9345-9EE7-DC30B8C7AAF0}"/>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a:solidFill>
                  <a:schemeClr val="bg1"/>
                </a:solidFill>
              </a:rPr>
              <a:pPr>
                <a:spcAft>
                  <a:spcPts val="600"/>
                </a:spcAft>
              </a:pPr>
              <a:t>6</a:t>
            </a:fld>
            <a:endParaRPr lang="en-US">
              <a:solidFill>
                <a:schemeClr val="bg1"/>
              </a:solidFill>
            </a:endParaRPr>
          </a:p>
        </p:txBody>
      </p:sp>
    </p:spTree>
    <p:extLst>
      <p:ext uri="{BB962C8B-B14F-4D97-AF65-F5344CB8AC3E}">
        <p14:creationId xmlns:p14="http://schemas.microsoft.com/office/powerpoint/2010/main" val="74671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582B-ACDF-C844-A2B5-33CD837F6D80}"/>
              </a:ext>
            </a:extLst>
          </p:cNvPr>
          <p:cNvSpPr>
            <a:spLocks noGrp="1"/>
          </p:cNvSpPr>
          <p:nvPr>
            <p:ph type="title"/>
          </p:nvPr>
        </p:nvSpPr>
        <p:spPr>
          <a:xfrm>
            <a:off x="270077" y="0"/>
            <a:ext cx="10044023" cy="640198"/>
          </a:xfrm>
        </p:spPr>
        <p:txBody>
          <a:bodyPr anchor="ctr">
            <a:normAutofit/>
          </a:bodyPr>
          <a:lstStyle/>
          <a:p>
            <a:r>
              <a:rPr lang="en-US" sz="3000" dirty="0">
                <a:solidFill>
                  <a:schemeClr val="tx1"/>
                </a:solidFill>
              </a:rPr>
              <a:t>CDEI Working group Members</a:t>
            </a:r>
          </a:p>
        </p:txBody>
      </p:sp>
      <p:sp>
        <p:nvSpPr>
          <p:cNvPr id="4" name="Slide Number Placeholder 3">
            <a:extLst>
              <a:ext uri="{FF2B5EF4-FFF2-40B4-BE49-F238E27FC236}">
                <a16:creationId xmlns:a16="http://schemas.microsoft.com/office/drawing/2014/main" id="{3D5FD256-3481-2249-81B6-3E2A5A3248CC}"/>
              </a:ext>
            </a:extLst>
          </p:cNvPr>
          <p:cNvSpPr>
            <a:spLocks noGrp="1"/>
          </p:cNvSpPr>
          <p:nvPr>
            <p:ph type="sldNum" sz="quarter" idx="12"/>
          </p:nvPr>
        </p:nvSpPr>
        <p:spPr>
          <a:xfrm>
            <a:off x="11704320" y="6455664"/>
            <a:ext cx="448056" cy="365125"/>
          </a:xfrm>
        </p:spPr>
        <p:txBody>
          <a:bodyPr>
            <a:normAutofit/>
          </a:bodyPr>
          <a:lstStyle/>
          <a:p>
            <a:pPr>
              <a:spcAft>
                <a:spcPts val="600"/>
              </a:spcAft>
            </a:pPr>
            <a:fld id="{B52D1F0E-ADB9-054E-881E-D5691EC4F528}" type="slidenum">
              <a:rPr lang="en-US" sz="1100" smtClean="0">
                <a:solidFill>
                  <a:schemeClr val="tx1">
                    <a:lumMod val="50000"/>
                    <a:lumOff val="50000"/>
                  </a:schemeClr>
                </a:solidFill>
              </a:rPr>
              <a:pPr>
                <a:spcAft>
                  <a:spcPts val="600"/>
                </a:spcAft>
              </a:pPr>
              <a:t>7</a:t>
            </a:fld>
            <a:endParaRPr lang="en-US" sz="1100">
              <a:solidFill>
                <a:schemeClr val="tx1">
                  <a:lumMod val="50000"/>
                  <a:lumOff val="50000"/>
                </a:schemeClr>
              </a:solidFill>
            </a:endParaRPr>
          </a:p>
        </p:txBody>
      </p:sp>
      <p:graphicFrame>
        <p:nvGraphicFramePr>
          <p:cNvPr id="8" name="Content Placeholder 7">
            <a:extLst>
              <a:ext uri="{FF2B5EF4-FFF2-40B4-BE49-F238E27FC236}">
                <a16:creationId xmlns:a16="http://schemas.microsoft.com/office/drawing/2014/main" id="{D69105BF-D97D-BE44-B033-8F43B94565B9}"/>
              </a:ext>
            </a:extLst>
          </p:cNvPr>
          <p:cNvGraphicFramePr>
            <a:graphicFrameLocks noGrp="1"/>
          </p:cNvGraphicFramePr>
          <p:nvPr>
            <p:ph idx="1"/>
            <p:extLst>
              <p:ext uri="{D42A27DB-BD31-4B8C-83A1-F6EECF244321}">
                <p14:modId xmlns:p14="http://schemas.microsoft.com/office/powerpoint/2010/main" val="614693056"/>
              </p:ext>
            </p:extLst>
          </p:nvPr>
        </p:nvGraphicFramePr>
        <p:xfrm>
          <a:off x="335666" y="533817"/>
          <a:ext cx="11586257" cy="5999196"/>
        </p:xfrm>
        <a:graphic>
          <a:graphicData uri="http://schemas.openxmlformats.org/drawingml/2006/table">
            <a:tbl>
              <a:tblPr firstRow="1" bandRow="1">
                <a:tableStyleId>{5C22544A-7EE6-4342-B048-85BDC9FD1C3A}</a:tableStyleId>
              </a:tblPr>
              <a:tblGrid>
                <a:gridCol w="720704">
                  <a:extLst>
                    <a:ext uri="{9D8B030D-6E8A-4147-A177-3AD203B41FA5}">
                      <a16:colId xmlns:a16="http://schemas.microsoft.com/office/drawing/2014/main" val="1542509402"/>
                    </a:ext>
                  </a:extLst>
                </a:gridCol>
                <a:gridCol w="483063">
                  <a:extLst>
                    <a:ext uri="{9D8B030D-6E8A-4147-A177-3AD203B41FA5}">
                      <a16:colId xmlns:a16="http://schemas.microsoft.com/office/drawing/2014/main" val="2510032609"/>
                    </a:ext>
                  </a:extLst>
                </a:gridCol>
                <a:gridCol w="3217762">
                  <a:extLst>
                    <a:ext uri="{9D8B030D-6E8A-4147-A177-3AD203B41FA5}">
                      <a16:colId xmlns:a16="http://schemas.microsoft.com/office/drawing/2014/main" val="478458142"/>
                    </a:ext>
                  </a:extLst>
                </a:gridCol>
                <a:gridCol w="1759352">
                  <a:extLst>
                    <a:ext uri="{9D8B030D-6E8A-4147-A177-3AD203B41FA5}">
                      <a16:colId xmlns:a16="http://schemas.microsoft.com/office/drawing/2014/main" val="465466256"/>
                    </a:ext>
                  </a:extLst>
                </a:gridCol>
                <a:gridCol w="5405376">
                  <a:extLst>
                    <a:ext uri="{9D8B030D-6E8A-4147-A177-3AD203B41FA5}">
                      <a16:colId xmlns:a16="http://schemas.microsoft.com/office/drawing/2014/main" val="4096451552"/>
                    </a:ext>
                  </a:extLst>
                </a:gridCol>
              </a:tblGrid>
              <a:tr h="241687">
                <a:tc>
                  <a:txBody>
                    <a:bodyPr/>
                    <a:lstStyle/>
                    <a:p>
                      <a:pPr algn="l" fontAlgn="b"/>
                      <a:endParaRPr lang="en-US" sz="1500" b="0" i="0" u="none" strike="noStrike" dirty="0">
                        <a:solidFill>
                          <a:srgbClr val="000000"/>
                        </a:solidFill>
                        <a:effectLst/>
                        <a:latin typeface="Goudy Old Style" panose="02020502050305020303" pitchFamily="18" charset="77"/>
                      </a:endParaRPr>
                    </a:p>
                  </a:txBody>
                  <a:tcPr marL="8636" marR="8636" marT="863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500" u="none" strike="noStrike" dirty="0">
                          <a:effectLst/>
                          <a:latin typeface="Goudy Old Style" panose="02020502050305020303" pitchFamily="18" charset="77"/>
                        </a:rPr>
                        <a:t>#</a:t>
                      </a:r>
                      <a:endParaRPr lang="en-US" sz="1500" b="0" i="0" u="none" strike="noStrike" dirty="0">
                        <a:solidFill>
                          <a:srgbClr val="000000"/>
                        </a:solidFill>
                        <a:effectLst/>
                        <a:latin typeface="Goudy Old Style" panose="02020502050305020303" pitchFamily="18" charset="77"/>
                      </a:endParaRPr>
                    </a:p>
                  </a:txBody>
                  <a:tcPr marL="8636" marR="8636" marT="8636"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dirty="0">
                          <a:effectLst/>
                          <a:latin typeface="Goudy Old Style" panose="02020502050305020303" pitchFamily="18" charset="77"/>
                        </a:rPr>
                        <a:t>Company</a:t>
                      </a:r>
                      <a:endParaRPr lang="en-US" sz="1500" b="1" i="0" u="none" strike="noStrike" dirty="0">
                        <a:solidFill>
                          <a:srgbClr val="000000"/>
                        </a:solidFill>
                        <a:effectLst/>
                        <a:latin typeface="Goudy Old Style" panose="02020502050305020303" pitchFamily="18" charset="77"/>
                      </a:endParaRPr>
                    </a:p>
                  </a:txBody>
                  <a:tcPr marL="8636" marR="8636" marT="8636"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a:effectLst/>
                          <a:latin typeface="Goudy Old Style" panose="02020502050305020303" pitchFamily="18" charset="77"/>
                        </a:rPr>
                        <a:t>Lead</a:t>
                      </a:r>
                      <a:endParaRPr lang="en-US" sz="1500" b="1" i="0" u="none" strike="noStrike">
                        <a:solidFill>
                          <a:srgbClr val="000000"/>
                        </a:solidFill>
                        <a:effectLst/>
                        <a:latin typeface="Goudy Old Style" panose="02020502050305020303" pitchFamily="18" charset="77"/>
                      </a:endParaRPr>
                    </a:p>
                  </a:txBody>
                  <a:tcPr marL="8636" marR="8636" marT="8636"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a:effectLst/>
                          <a:latin typeface="Goudy Old Style" panose="02020502050305020303" pitchFamily="18" charset="77"/>
                        </a:rPr>
                        <a:t> Alternate</a:t>
                      </a:r>
                      <a:endParaRPr lang="en-US" sz="1500" b="1" i="0" u="none" strike="noStrike">
                        <a:solidFill>
                          <a:srgbClr val="000000"/>
                        </a:solidFill>
                        <a:effectLst/>
                        <a:latin typeface="Goudy Old Style" panose="02020502050305020303" pitchFamily="18" charset="77"/>
                      </a:endParaRPr>
                    </a:p>
                  </a:txBody>
                  <a:tcPr marL="8636" marR="8636" marT="863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11187646"/>
                  </a:ext>
                </a:extLst>
              </a:tr>
              <a:tr h="316741">
                <a:tc rowSpan="8">
                  <a:txBody>
                    <a:bodyPr/>
                    <a:lstStyle/>
                    <a:p>
                      <a:pPr algn="ctr" fontAlgn="ctr"/>
                      <a:r>
                        <a:rPr lang="en-US" sz="1500" b="1" u="none" strike="noStrike" dirty="0">
                          <a:effectLst/>
                          <a:latin typeface="Goudy Old Style" panose="02020502050305020303" pitchFamily="18" charset="77"/>
                        </a:rPr>
                        <a:t>CAEECC MEMBERS</a:t>
                      </a:r>
                      <a:endParaRPr lang="en-US" sz="1500" b="1" i="0" u="none" strike="noStrike" dirty="0">
                        <a:solidFill>
                          <a:srgbClr val="000000"/>
                        </a:solidFill>
                        <a:effectLst/>
                        <a:latin typeface="Goudy Old Style" panose="02020502050305020303" pitchFamily="18" charset="77"/>
                      </a:endParaRPr>
                    </a:p>
                  </a:txBody>
                  <a:tcPr marL="8636" marR="8636" marT="8636" marB="0" vert="vert270" anchor="ctr">
                    <a:lnL w="12700" cap="flat" cmpd="sng" algn="ctr">
                      <a:solidFill>
                        <a:schemeClr val="tx1"/>
                      </a:solidFill>
                      <a:prstDash val="solid"/>
                      <a:round/>
                      <a:headEnd type="none" w="med" len="med"/>
                      <a:tailEnd type="none" w="med" len="med"/>
                    </a:lnL>
                  </a:tcPr>
                </a:tc>
                <a:tc>
                  <a:txBody>
                    <a:bodyPr/>
                    <a:lstStyle/>
                    <a:p>
                      <a:pPr algn="ctr" fontAlgn="b"/>
                      <a:r>
                        <a:rPr lang="en-US" sz="1500" u="none" strike="noStrike" dirty="0">
                          <a:effectLst/>
                          <a:latin typeface="Goudy Old Style" panose="02020502050305020303" pitchFamily="18" charset="77"/>
                        </a:rPr>
                        <a:t>1</a:t>
                      </a:r>
                      <a:endParaRPr lang="en-US" sz="1500" b="0" i="0" u="none" strike="noStrike" dirty="0">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CEE</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Bernie Kotlier</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93409748"/>
                  </a:ext>
                </a:extLst>
              </a:tr>
              <a:tr h="314368">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2</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CSE</a:t>
                      </a:r>
                    </a:p>
                  </a:txBody>
                  <a:tcPr marL="9525" marR="9525" marT="9525" marB="0" anchor="b"/>
                </a:tc>
                <a:tc>
                  <a:txBody>
                    <a:bodyPr/>
                    <a:lstStyle/>
                    <a:p>
                      <a:pPr marL="0" algn="l" defTabSz="914400" rtl="0" eaLnBrk="1" fontAlgn="b" latinLnBrk="0" hangingPunct="1"/>
                      <a:r>
                        <a:rPr lang="en-US" sz="1500" u="none" strike="noStrike" kern="1200" dirty="0" err="1">
                          <a:solidFill>
                            <a:schemeClr val="dk1"/>
                          </a:solidFill>
                          <a:effectLst/>
                          <a:latin typeface="Goudy Old Style" panose="02020502050305020303" pitchFamily="18" charset="77"/>
                          <a:ea typeface="+mn-ea"/>
                          <a:cs typeface="+mn-cs"/>
                        </a:rPr>
                        <a:t>Fabi</a:t>
                      </a:r>
                      <a:r>
                        <a:rPr lang="en-US" sz="1500" u="none" strike="noStrike" kern="1200" dirty="0">
                          <a:solidFill>
                            <a:schemeClr val="dk1"/>
                          </a:solidFill>
                          <a:effectLst/>
                          <a:latin typeface="Goudy Old Style" panose="02020502050305020303" pitchFamily="18" charset="77"/>
                          <a:ea typeface="+mn-ea"/>
                          <a:cs typeface="+mn-cs"/>
                        </a:rPr>
                        <a:t> Lao*</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Stephen Gunther</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49615019"/>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3</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SCE</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Patty Neri</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Chris Malotte</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6156092"/>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4</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NRDC</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Lara Ettenson*</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62790340"/>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5</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3C-REN</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Alejandra Tellez*</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83502516"/>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6</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SoCalREN</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Fernanda Craig</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44723477"/>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7</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The Energy Coalition</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Melanie Peck*</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7382339"/>
                  </a:ext>
                </a:extLst>
              </a:tr>
              <a:tr h="316741">
                <a:tc vMerge="1">
                  <a:txBody>
                    <a:bodyPr/>
                    <a:lstStyle/>
                    <a:p>
                      <a:endParaRPr lang="en-US"/>
                    </a:p>
                  </a:txBody>
                  <a:tcPr/>
                </a:tc>
                <a:tc>
                  <a:txBody>
                    <a:bodyPr/>
                    <a:lstStyle/>
                    <a:p>
                      <a:pPr algn="ctr" fontAlgn="b"/>
                      <a:r>
                        <a:rPr lang="en-US" sz="1500" b="0" i="0" u="none" strike="noStrike" dirty="0">
                          <a:solidFill>
                            <a:srgbClr val="000000"/>
                          </a:solidFill>
                          <a:effectLst/>
                          <a:latin typeface="Goudy Old Style" panose="02020502050305020303" pitchFamily="18" charset="77"/>
                        </a:rPr>
                        <a:t>8</a:t>
                      </a:r>
                    </a:p>
                  </a:txBody>
                  <a:tcPr marL="8636" marR="8636" marT="8636"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SJVCEO</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Kelsey Jones</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32196791"/>
                  </a:ext>
                </a:extLst>
              </a:tr>
              <a:tr h="316741">
                <a:tc rowSpan="9">
                  <a:txBody>
                    <a:bodyPr/>
                    <a:lstStyle/>
                    <a:p>
                      <a:pPr algn="ctr" fontAlgn="ctr"/>
                      <a:r>
                        <a:rPr lang="en-US" sz="1500" b="1" i="0" u="none" strike="noStrike" dirty="0">
                          <a:solidFill>
                            <a:srgbClr val="000000"/>
                          </a:solidFill>
                          <a:effectLst/>
                          <a:latin typeface="Goudy Old Style" panose="02020502050305020303" pitchFamily="18" charset="77"/>
                        </a:rPr>
                        <a:t>NON-CAEECC MEMBERS</a:t>
                      </a:r>
                    </a:p>
                  </a:txBody>
                  <a:tcPr marL="9525" marR="9525" marT="9525" marB="0" vert="vert270" anchor="ctr">
                    <a:lnL w="12700" cap="flat" cmpd="sng" algn="ctr">
                      <a:solidFill>
                        <a:schemeClr val="tx1"/>
                      </a:solidFill>
                      <a:prstDash val="solid"/>
                      <a:round/>
                      <a:headEnd type="none" w="med" len="med"/>
                      <a:tailEnd type="none" w="med" len="med"/>
                    </a:lnL>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9</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La </a:t>
                      </a:r>
                      <a:r>
                        <a:rPr lang="en-US" sz="1500" u="none" strike="noStrike" kern="1200" dirty="0" err="1">
                          <a:solidFill>
                            <a:schemeClr val="dk1"/>
                          </a:solidFill>
                          <a:effectLst/>
                          <a:latin typeface="Goudy Old Style" panose="02020502050305020303" pitchFamily="18" charset="77"/>
                          <a:ea typeface="+mn-ea"/>
                          <a:cs typeface="+mn-cs"/>
                        </a:rPr>
                        <a:t>Cooperativa</a:t>
                      </a:r>
                      <a:r>
                        <a:rPr lang="en-US" sz="1500" u="none" strike="noStrike" kern="1200" dirty="0">
                          <a:solidFill>
                            <a:schemeClr val="dk1"/>
                          </a:solidFill>
                          <a:effectLst/>
                          <a:latin typeface="Goudy Old Style" panose="02020502050305020303" pitchFamily="18" charset="77"/>
                          <a:ea typeface="+mn-ea"/>
                          <a:cs typeface="+mn-cs"/>
                        </a:rPr>
                        <a:t> </a:t>
                      </a:r>
                      <a:r>
                        <a:rPr lang="en-US" sz="1500" u="none" strike="noStrike" kern="1200" dirty="0" err="1">
                          <a:solidFill>
                            <a:schemeClr val="dk1"/>
                          </a:solidFill>
                          <a:effectLst/>
                          <a:latin typeface="Goudy Old Style" panose="02020502050305020303" pitchFamily="18" charset="77"/>
                          <a:ea typeface="+mn-ea"/>
                          <a:cs typeface="+mn-cs"/>
                        </a:rPr>
                        <a:t>Campesina</a:t>
                      </a:r>
                      <a:r>
                        <a:rPr lang="en-US" sz="1500" u="none" strike="noStrike" kern="1200" dirty="0">
                          <a:solidFill>
                            <a:schemeClr val="dk1"/>
                          </a:solidFill>
                          <a:effectLst/>
                          <a:latin typeface="Goudy Old Style" panose="02020502050305020303" pitchFamily="18" charset="77"/>
                          <a:ea typeface="+mn-ea"/>
                          <a:cs typeface="+mn-cs"/>
                        </a:rPr>
                        <a:t> de California </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Robert Castaneda </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64184972"/>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10</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ICF</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Dany </a:t>
                      </a:r>
                      <a:r>
                        <a:rPr lang="en-US" sz="1500" u="none" strike="noStrike" kern="1200" dirty="0" err="1">
                          <a:solidFill>
                            <a:schemeClr val="dk1"/>
                          </a:solidFill>
                          <a:effectLst/>
                          <a:latin typeface="Goudy Old Style" panose="02020502050305020303" pitchFamily="18" charset="77"/>
                          <a:ea typeface="+mn-ea"/>
                          <a:cs typeface="+mn-cs"/>
                        </a:rPr>
                        <a:t>Kahumoku</a:t>
                      </a: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2967401"/>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11</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SEI (Strategic Energy Innovations)</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Jake Pollack</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Stephanie Doi</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1548170"/>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12</a:t>
                      </a:r>
                    </a:p>
                  </a:txBody>
                  <a:tcPr marL="9525" marR="9525" marT="9525" marB="0" anchor="b"/>
                </a:tc>
                <a:tc>
                  <a:txBody>
                    <a:bodyPr/>
                    <a:lstStyle/>
                    <a:p>
                      <a:pPr algn="l" fontAlgn="b"/>
                      <a:r>
                        <a:rPr lang="en-US" sz="1500" u="none" strike="noStrike" kern="1200" dirty="0" err="1">
                          <a:solidFill>
                            <a:schemeClr val="dk1"/>
                          </a:solidFill>
                          <a:effectLst/>
                          <a:latin typeface="Goudy Old Style" panose="02020502050305020303" pitchFamily="18" charset="77"/>
                          <a:ea typeface="+mn-ea"/>
                          <a:cs typeface="+mn-cs"/>
                        </a:rPr>
                        <a:t>Viridis</a:t>
                      </a:r>
                      <a:r>
                        <a:rPr lang="en-US" sz="1500" u="none" strike="noStrike" kern="1200" dirty="0">
                          <a:solidFill>
                            <a:schemeClr val="dk1"/>
                          </a:solidFill>
                          <a:effectLst/>
                          <a:latin typeface="Goudy Old Style" panose="02020502050305020303" pitchFamily="18" charset="77"/>
                          <a:ea typeface="+mn-ea"/>
                          <a:cs typeface="+mn-cs"/>
                        </a:rPr>
                        <a:t> Consulting, LLC</a:t>
                      </a:r>
                    </a:p>
                  </a:txBody>
                  <a:tcPr marL="9525" marR="9525" marT="9525" marB="0" anchor="b"/>
                </a:tc>
                <a:tc>
                  <a:txBody>
                    <a:bodyPr/>
                    <a:lstStyle/>
                    <a:p>
                      <a:pPr algn="l" fontAlgn="b"/>
                      <a:r>
                        <a:rPr lang="en-US" sz="1500" u="none" strike="noStrike" kern="1200" dirty="0" err="1">
                          <a:solidFill>
                            <a:schemeClr val="dk1"/>
                          </a:solidFill>
                          <a:effectLst/>
                          <a:latin typeface="Goudy Old Style" panose="02020502050305020303" pitchFamily="18" charset="77"/>
                          <a:ea typeface="+mn-ea"/>
                          <a:cs typeface="+mn-cs"/>
                        </a:rPr>
                        <a:t>Mabell</a:t>
                      </a:r>
                      <a:r>
                        <a:rPr lang="en-US" sz="1500" u="none" strike="noStrike" kern="1200" dirty="0">
                          <a:solidFill>
                            <a:schemeClr val="dk1"/>
                          </a:solidFill>
                          <a:effectLst/>
                          <a:latin typeface="Goudy Old Style" panose="02020502050305020303" pitchFamily="18" charset="77"/>
                          <a:ea typeface="+mn-ea"/>
                          <a:cs typeface="+mn-cs"/>
                        </a:rPr>
                        <a:t> Garcia Paine</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5555620"/>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13</a:t>
                      </a:r>
                    </a:p>
                  </a:txBody>
                  <a:tcPr marL="9525" marR="9525" marT="9525" marB="0" anchor="b"/>
                </a:tc>
                <a:tc>
                  <a:txBody>
                    <a:bodyPr/>
                    <a:lstStyle/>
                    <a:p>
                      <a:pPr algn="l" fontAlgn="b"/>
                      <a:r>
                        <a:rPr lang="en-US" sz="1500" u="none" strike="noStrike" kern="1200">
                          <a:solidFill>
                            <a:schemeClr val="dk1"/>
                          </a:solidFill>
                          <a:effectLst/>
                          <a:latin typeface="Goudy Old Style" panose="02020502050305020303" pitchFamily="18" charset="77"/>
                          <a:ea typeface="+mn-ea"/>
                          <a:cs typeface="+mn-cs"/>
                        </a:rPr>
                        <a:t>Greenbank Associates</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Alice Sung</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7762267"/>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14</a:t>
                      </a:r>
                    </a:p>
                  </a:txBody>
                  <a:tcPr marL="9525" marR="9525" marT="9525" marB="0" anchor="b"/>
                </a:tc>
                <a:tc>
                  <a:txBody>
                    <a:bodyPr/>
                    <a:lstStyle/>
                    <a:p>
                      <a:pPr algn="l" fontAlgn="b"/>
                      <a:r>
                        <a:rPr lang="en-US" sz="1500" u="none" strike="noStrike" kern="1200">
                          <a:solidFill>
                            <a:schemeClr val="dk1"/>
                          </a:solidFill>
                          <a:effectLst/>
                          <a:latin typeface="Goudy Old Style" panose="02020502050305020303" pitchFamily="18" charset="77"/>
                          <a:ea typeface="+mn-ea"/>
                          <a:cs typeface="+mn-cs"/>
                        </a:rPr>
                        <a:t>Energy Efficiency Council</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Allan Rago</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Ron Garcia</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90954705"/>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15</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Future Energy Enterprises, LLC</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Annette </a:t>
                      </a:r>
                      <a:r>
                        <a:rPr lang="en-US" sz="1500" u="none" strike="noStrike" kern="1200" dirty="0" err="1">
                          <a:solidFill>
                            <a:schemeClr val="dk1"/>
                          </a:solidFill>
                          <a:effectLst/>
                          <a:latin typeface="Goudy Old Style" panose="02020502050305020303" pitchFamily="18" charset="77"/>
                          <a:ea typeface="+mn-ea"/>
                          <a:cs typeface="+mn-cs"/>
                        </a:rPr>
                        <a:t>Beitel</a:t>
                      </a: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34007450"/>
                  </a:ext>
                </a:extLst>
              </a:tr>
              <a:tr h="316741">
                <a:tc vMerge="1">
                  <a:txBody>
                    <a:bodyPr/>
                    <a:lstStyle/>
                    <a:p>
                      <a:pPr algn="ctr" fontAlgn="ctr"/>
                      <a:endParaRPr lang="en-US" sz="1500" b="1" i="0" u="none" strike="noStrike" kern="1200" dirty="0">
                        <a:solidFill>
                          <a:srgbClr val="000000"/>
                        </a:solidFill>
                        <a:effectLst/>
                        <a:latin typeface="Goudy Old Style" panose="02020502050305020303" pitchFamily="18" charset="77"/>
                        <a:ea typeface="+mn-ea"/>
                        <a:cs typeface="+mn-cs"/>
                      </a:endParaRPr>
                    </a:p>
                  </a:txBody>
                  <a:tcPr marL="9525" marR="9525" marT="9525" marB="0" vert="vert270" anchor="ctr"/>
                </a:tc>
                <a:tc>
                  <a:txBody>
                    <a:bodyPr/>
                    <a:lstStyle/>
                    <a:p>
                      <a:pPr marL="0" algn="ctr"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16</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Don Arambula Consulting</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Don Arambula</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u="none" strike="noStrike" kern="1200" dirty="0">
                          <a:solidFill>
                            <a:schemeClr val="dk1"/>
                          </a:solidFill>
                          <a:effectLst/>
                          <a:latin typeface="Goudy Old Style" panose="02020502050305020303" pitchFamily="18" charset="77"/>
                          <a:ea typeface="+mn-ea"/>
                          <a:cs typeface="+mn-cs"/>
                        </a:rPr>
                        <a:t>Elizabeth Lowe</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395562"/>
                  </a:ext>
                </a:extLst>
              </a:tr>
              <a:tr h="316741">
                <a:tc vMerge="1">
                  <a:txBody>
                    <a:bodyPr/>
                    <a:lstStyle/>
                    <a:p>
                      <a:pPr algn="ctr" fontAlgn="ctr"/>
                      <a:endParaRPr lang="en-US" sz="1500" b="1" i="0" u="none" strike="noStrike" kern="1200" dirty="0">
                        <a:solidFill>
                          <a:srgbClr val="000000"/>
                        </a:solidFill>
                        <a:effectLst/>
                        <a:latin typeface="Goudy Old Style" panose="02020502050305020303" pitchFamily="18" charset="77"/>
                        <a:ea typeface="+mn-ea"/>
                        <a:cs typeface="+mn-cs"/>
                      </a:endParaRPr>
                    </a:p>
                  </a:txBody>
                  <a:tcPr marL="9525" marR="9525" marT="9525" marB="0" vert="vert270" anchor="ctr"/>
                </a:tc>
                <a:tc>
                  <a:txBody>
                    <a:bodyPr/>
                    <a:lstStyle/>
                    <a:p>
                      <a:pPr marL="0" algn="ctr"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17</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Silent Running LLC</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James Dodenhoff</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0015926"/>
                  </a:ext>
                </a:extLst>
              </a:tr>
              <a:tr h="316741">
                <a:tc>
                  <a:txBody>
                    <a:bodyPr/>
                    <a:lstStyle/>
                    <a:p>
                      <a:pPr algn="ctr" fontAlgn="ctr"/>
                      <a:r>
                        <a:rPr lang="en-US" sz="1200" b="1" i="0" u="none" strike="noStrike" kern="1200" dirty="0">
                          <a:solidFill>
                            <a:srgbClr val="000000"/>
                          </a:solidFill>
                          <a:effectLst/>
                          <a:latin typeface="Goudy Old Style" panose="02020502050305020303" pitchFamily="18" charset="77"/>
                          <a:ea typeface="+mn-ea"/>
                          <a:cs typeface="+mn-cs"/>
                        </a:rPr>
                        <a:t>EX-OFFICIO</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18</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CPUC</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Alison LaBonte*</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u="none" strike="noStrike" kern="1200" dirty="0">
                          <a:solidFill>
                            <a:schemeClr val="dk1"/>
                          </a:solidFill>
                          <a:effectLst/>
                          <a:latin typeface="Goudy Old Style" panose="02020502050305020303" pitchFamily="18" charset="77"/>
                          <a:ea typeface="+mn-ea"/>
                          <a:cs typeface="+mn-cs"/>
                        </a:rPr>
                        <a:t>Nils Strindberg*, Nicole Cropper, </a:t>
                      </a:r>
                      <a:r>
                        <a:rPr lang="en-US" sz="1500" u="none" strike="noStrike" kern="1200" dirty="0" err="1">
                          <a:solidFill>
                            <a:schemeClr val="dk1"/>
                          </a:solidFill>
                          <a:effectLst/>
                          <a:latin typeface="Goudy Old Style" panose="02020502050305020303" pitchFamily="18" charset="77"/>
                          <a:ea typeface="+mn-ea"/>
                          <a:cs typeface="+mn-cs"/>
                        </a:rPr>
                        <a:t>Yeshi</a:t>
                      </a:r>
                      <a:r>
                        <a:rPr lang="en-US" sz="1500" u="none" strike="noStrike" kern="1200" dirty="0">
                          <a:solidFill>
                            <a:schemeClr val="dk1"/>
                          </a:solidFill>
                          <a:effectLst/>
                          <a:latin typeface="Goudy Old Style" panose="02020502050305020303" pitchFamily="18" charset="77"/>
                          <a:ea typeface="+mn-ea"/>
                          <a:cs typeface="+mn-cs"/>
                        </a:rPr>
                        <a:t> Lemma, and Peter Franzese</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719577"/>
                  </a:ext>
                </a:extLst>
              </a:tr>
            </a:tbl>
          </a:graphicData>
        </a:graphic>
      </p:graphicFrame>
      <p:sp>
        <p:nvSpPr>
          <p:cNvPr id="3" name="TextBox 2">
            <a:extLst>
              <a:ext uri="{FF2B5EF4-FFF2-40B4-BE49-F238E27FC236}">
                <a16:creationId xmlns:a16="http://schemas.microsoft.com/office/drawing/2014/main" id="{0914660E-9078-334E-929F-0D120BD5C901}"/>
              </a:ext>
            </a:extLst>
          </p:cNvPr>
          <p:cNvSpPr txBox="1"/>
          <p:nvPr/>
        </p:nvSpPr>
        <p:spPr>
          <a:xfrm>
            <a:off x="335666" y="6526330"/>
            <a:ext cx="10700707" cy="323165"/>
          </a:xfrm>
          <a:prstGeom prst="rect">
            <a:avLst/>
          </a:prstGeom>
          <a:noFill/>
        </p:spPr>
        <p:txBody>
          <a:bodyPr wrap="square" rtlCol="0">
            <a:spAutoFit/>
          </a:bodyPr>
          <a:lstStyle/>
          <a:p>
            <a:r>
              <a:rPr lang="en-US" sz="1500" i="1" dirty="0">
                <a:latin typeface="Goudy Old Style" panose="02020502050305020303" pitchFamily="18" charset="77"/>
              </a:rPr>
              <a:t>* Represents Task Force Members who volunteered to help launch this Working Group </a:t>
            </a:r>
          </a:p>
        </p:txBody>
      </p:sp>
    </p:spTree>
    <p:extLst>
      <p:ext uri="{BB962C8B-B14F-4D97-AF65-F5344CB8AC3E}">
        <p14:creationId xmlns:p14="http://schemas.microsoft.com/office/powerpoint/2010/main" val="305172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2D0A-C856-F940-B773-D70FBA3D14F1}"/>
              </a:ext>
            </a:extLst>
          </p:cNvPr>
          <p:cNvSpPr>
            <a:spLocks noGrp="1"/>
          </p:cNvSpPr>
          <p:nvPr>
            <p:ph type="title"/>
          </p:nvPr>
        </p:nvSpPr>
        <p:spPr>
          <a:xfrm>
            <a:off x="1008184" y="-68860"/>
            <a:ext cx="10175631" cy="1111843"/>
          </a:xfrm>
        </p:spPr>
        <p:txBody>
          <a:bodyPr anchor="ctr">
            <a:normAutofit/>
          </a:bodyPr>
          <a:lstStyle/>
          <a:p>
            <a:r>
              <a:rPr lang="en-US" dirty="0">
                <a:solidFill>
                  <a:schemeClr val="tx1"/>
                </a:solidFill>
              </a:rPr>
              <a:t>Disclosures (for non-CAEECC members)</a:t>
            </a:r>
          </a:p>
        </p:txBody>
      </p:sp>
      <p:sp>
        <p:nvSpPr>
          <p:cNvPr id="3" name="Content Placeholder 2">
            <a:extLst>
              <a:ext uri="{FF2B5EF4-FFF2-40B4-BE49-F238E27FC236}">
                <a16:creationId xmlns:a16="http://schemas.microsoft.com/office/drawing/2014/main" id="{3A7CE54C-03AE-0A4F-91B0-5D35DBD5083E}"/>
              </a:ext>
            </a:extLst>
          </p:cNvPr>
          <p:cNvSpPr>
            <a:spLocks noGrp="1"/>
          </p:cNvSpPr>
          <p:nvPr>
            <p:ph idx="1"/>
          </p:nvPr>
        </p:nvSpPr>
        <p:spPr>
          <a:xfrm>
            <a:off x="881743" y="781908"/>
            <a:ext cx="10299023" cy="767904"/>
          </a:xfrm>
        </p:spPr>
        <p:txBody>
          <a:bodyPr anchor="ctr">
            <a:normAutofit/>
          </a:bodyPr>
          <a:lstStyle/>
          <a:p>
            <a:pPr marL="0" indent="0">
              <a:buNone/>
            </a:pPr>
            <a:r>
              <a:rPr lang="en-US" sz="1400" i="1" dirty="0"/>
              <a:t>Per disclosure Groundrule, Non-CAEECC Member organizations participating in a Working Group are required to disclose to the Working Group and the Facilitation Team the entities with whom they are doing energy-related business with or for, both currently and within the past year. If new contractual relationships develop during the course of the Working Group, they will update their disclosure.</a:t>
            </a:r>
            <a:endParaRPr lang="en-US" sz="1400" dirty="0">
              <a:highlight>
                <a:srgbClr val="FFFF00"/>
              </a:highlight>
            </a:endParaRPr>
          </a:p>
        </p:txBody>
      </p:sp>
      <p:sp>
        <p:nvSpPr>
          <p:cNvPr id="4" name="Slide Number Placeholder 3">
            <a:extLst>
              <a:ext uri="{FF2B5EF4-FFF2-40B4-BE49-F238E27FC236}">
                <a16:creationId xmlns:a16="http://schemas.microsoft.com/office/drawing/2014/main" id="{8CB76EA4-DA7E-6542-8C35-941ED71D2E4F}"/>
              </a:ext>
            </a:extLst>
          </p:cNvPr>
          <p:cNvSpPr>
            <a:spLocks noGrp="1"/>
          </p:cNvSpPr>
          <p:nvPr>
            <p:ph type="sldNum" sz="quarter" idx="12"/>
          </p:nvPr>
        </p:nvSpPr>
        <p:spPr>
          <a:xfrm>
            <a:off x="8610600" y="6356350"/>
            <a:ext cx="2743200" cy="365125"/>
          </a:xfrm>
        </p:spPr>
        <p:txBody>
          <a:bodyPr>
            <a:normAutofit/>
          </a:bodyPr>
          <a:lstStyle/>
          <a:p>
            <a:pPr>
              <a:spcAft>
                <a:spcPts val="600"/>
              </a:spcAft>
            </a:pPr>
            <a:fld id="{B52D1F0E-ADB9-054E-881E-D5691EC4F528}" type="slidenum">
              <a:rPr lang="en-US" smtClean="0"/>
              <a:pPr>
                <a:spcAft>
                  <a:spcPts val="600"/>
                </a:spcAft>
              </a:pPr>
              <a:t>8</a:t>
            </a:fld>
            <a:endParaRPr lang="en-US"/>
          </a:p>
        </p:txBody>
      </p:sp>
      <p:graphicFrame>
        <p:nvGraphicFramePr>
          <p:cNvPr id="5" name="Table 4">
            <a:extLst>
              <a:ext uri="{FF2B5EF4-FFF2-40B4-BE49-F238E27FC236}">
                <a16:creationId xmlns:a16="http://schemas.microsoft.com/office/drawing/2014/main" id="{5B5474D6-CA98-DB4D-A7B9-B4B2355046DB}"/>
              </a:ext>
            </a:extLst>
          </p:cNvPr>
          <p:cNvGraphicFramePr>
            <a:graphicFrameLocks noGrp="1"/>
          </p:cNvGraphicFramePr>
          <p:nvPr>
            <p:extLst>
              <p:ext uri="{D42A27DB-BD31-4B8C-83A1-F6EECF244321}">
                <p14:modId xmlns:p14="http://schemas.microsoft.com/office/powerpoint/2010/main" val="2775575436"/>
              </p:ext>
            </p:extLst>
          </p:nvPr>
        </p:nvGraphicFramePr>
        <p:xfrm>
          <a:off x="1005134" y="1799276"/>
          <a:ext cx="10024815" cy="3859524"/>
        </p:xfrm>
        <a:graphic>
          <a:graphicData uri="http://schemas.openxmlformats.org/drawingml/2006/table">
            <a:tbl>
              <a:tblPr>
                <a:tableStyleId>{5C22544A-7EE6-4342-B048-85BDC9FD1C3A}</a:tableStyleId>
              </a:tblPr>
              <a:tblGrid>
                <a:gridCol w="2464490">
                  <a:extLst>
                    <a:ext uri="{9D8B030D-6E8A-4147-A177-3AD203B41FA5}">
                      <a16:colId xmlns:a16="http://schemas.microsoft.com/office/drawing/2014/main" val="3939447200"/>
                    </a:ext>
                  </a:extLst>
                </a:gridCol>
                <a:gridCol w="7560325">
                  <a:extLst>
                    <a:ext uri="{9D8B030D-6E8A-4147-A177-3AD203B41FA5}">
                      <a16:colId xmlns:a16="http://schemas.microsoft.com/office/drawing/2014/main" val="1383198809"/>
                    </a:ext>
                  </a:extLst>
                </a:gridCol>
              </a:tblGrid>
              <a:tr h="293390">
                <a:tc>
                  <a:txBody>
                    <a:bodyPr/>
                    <a:lstStyle/>
                    <a:p>
                      <a:pPr algn="l" fontAlgn="b"/>
                      <a:r>
                        <a:rPr lang="en-US" sz="1400" b="1" u="none" strike="noStrike" dirty="0">
                          <a:effectLst/>
                          <a:latin typeface="Goudy Old Style" panose="02020502050305020303" pitchFamily="18" charset="77"/>
                        </a:rPr>
                        <a:t>Organization</a:t>
                      </a:r>
                      <a:endParaRPr lang="en-US" sz="1400" b="1" i="0" u="none" strike="noStrike" dirty="0">
                        <a:solidFill>
                          <a:srgbClr val="000000"/>
                        </a:solidFill>
                        <a:effectLst/>
                        <a:latin typeface="Goudy Old Style" panose="02020502050305020303" pitchFamily="18" charset="77"/>
                      </a:endParaRPr>
                    </a:p>
                  </a:txBody>
                  <a:tcPr marL="7472" marR="7472" marT="74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u="none" strike="noStrike" dirty="0">
                          <a:effectLst/>
                          <a:latin typeface="Goudy Old Style" panose="02020502050305020303" pitchFamily="18" charset="77"/>
                        </a:rPr>
                        <a:t>Disclosures</a:t>
                      </a:r>
                      <a:endParaRPr lang="en-US" sz="1400" b="1" i="0" u="none" strike="noStrike" dirty="0">
                        <a:solidFill>
                          <a:srgbClr val="000000"/>
                        </a:solidFill>
                        <a:effectLst/>
                        <a:latin typeface="Goudy Old Style" panose="02020502050305020303" pitchFamily="18" charset="77"/>
                      </a:endParaRPr>
                    </a:p>
                  </a:txBody>
                  <a:tcPr marL="7472" marR="7472" marT="74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1219551"/>
                  </a:ext>
                </a:extLst>
              </a:tr>
              <a:tr h="605937">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La </a:t>
                      </a:r>
                      <a:r>
                        <a:rPr lang="en-US" sz="1400" u="none" strike="noStrike" kern="1200" dirty="0" err="1">
                          <a:solidFill>
                            <a:schemeClr val="dk1"/>
                          </a:solidFill>
                          <a:effectLst/>
                          <a:latin typeface="Goudy Old Style" panose="02020502050305020303" pitchFamily="18" charset="77"/>
                          <a:ea typeface="+mn-ea"/>
                          <a:cs typeface="+mn-cs"/>
                        </a:rPr>
                        <a:t>Cooperativa</a:t>
                      </a:r>
                      <a:r>
                        <a:rPr lang="en-US" sz="1400" u="none" strike="noStrike" kern="1200" dirty="0">
                          <a:solidFill>
                            <a:schemeClr val="dk1"/>
                          </a:solidFill>
                          <a:effectLst/>
                          <a:latin typeface="Goudy Old Style" panose="02020502050305020303" pitchFamily="18" charset="77"/>
                          <a:ea typeface="+mn-ea"/>
                          <a:cs typeface="+mn-cs"/>
                        </a:rPr>
                        <a:t> </a:t>
                      </a:r>
                      <a:r>
                        <a:rPr lang="en-US" sz="1400" u="none" strike="noStrike" kern="1200" dirty="0" err="1">
                          <a:solidFill>
                            <a:schemeClr val="dk1"/>
                          </a:solidFill>
                          <a:effectLst/>
                          <a:latin typeface="Goudy Old Style" panose="02020502050305020303" pitchFamily="18" charset="77"/>
                          <a:ea typeface="+mn-ea"/>
                          <a:cs typeface="+mn-cs"/>
                        </a:rPr>
                        <a:t>Campesina</a:t>
                      </a:r>
                      <a:r>
                        <a:rPr lang="en-US" sz="1400" u="none" strike="noStrike" kern="1200" dirty="0">
                          <a:solidFill>
                            <a:schemeClr val="dk1"/>
                          </a:solidFill>
                          <a:effectLst/>
                          <a:latin typeface="Goudy Old Style" panose="02020502050305020303" pitchFamily="18" charset="77"/>
                          <a:ea typeface="+mn-ea"/>
                          <a:cs typeface="+mn-cs"/>
                        </a:rPr>
                        <a:t> de California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CSD's LIWP, ESA, LIOB, SoCal Gas, SCE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5801767"/>
                  </a:ext>
                </a:extLst>
              </a:tr>
              <a:tr h="253772">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ICF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SoCal Gas, SoCal REN, SCE, SMUD, PG&amp;E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3553500"/>
                  </a:ext>
                </a:extLst>
              </a:tr>
              <a:tr h="366968">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SEI (Strategic Energy Innovations)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PG&amp;E, SCE, MCE, SDG&amp;E, SoCal Gas, </a:t>
                      </a:r>
                      <a:r>
                        <a:rPr lang="en-US" sz="1400" u="none" strike="noStrike" kern="1200" dirty="0" err="1">
                          <a:solidFill>
                            <a:schemeClr val="dk1"/>
                          </a:solidFill>
                          <a:effectLst/>
                          <a:latin typeface="Goudy Old Style" panose="02020502050305020303" pitchFamily="18" charset="77"/>
                          <a:ea typeface="+mn-ea"/>
                          <a:cs typeface="+mn-cs"/>
                        </a:rPr>
                        <a:t>ForeFront</a:t>
                      </a:r>
                      <a:r>
                        <a:rPr lang="en-US" sz="1400" u="none" strike="noStrike" kern="1200" dirty="0">
                          <a:solidFill>
                            <a:schemeClr val="dk1"/>
                          </a:solidFill>
                          <a:effectLst/>
                          <a:latin typeface="Goudy Old Style" panose="02020502050305020303" pitchFamily="18" charset="77"/>
                          <a:ea typeface="+mn-ea"/>
                          <a:cs typeface="+mn-cs"/>
                        </a:rPr>
                        <a:t> Power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166330"/>
                  </a:ext>
                </a:extLst>
              </a:tr>
              <a:tr h="451860">
                <a:tc>
                  <a:txBody>
                    <a:bodyPr/>
                    <a:lstStyle/>
                    <a:p>
                      <a:pPr algn="l" fontAlgn="b"/>
                      <a:r>
                        <a:rPr lang="en-US" sz="1400" u="none" strike="noStrike" kern="1200">
                          <a:solidFill>
                            <a:schemeClr val="dk1"/>
                          </a:solidFill>
                          <a:effectLst/>
                          <a:latin typeface="Goudy Old Style" panose="02020502050305020303" pitchFamily="18" charset="77"/>
                          <a:ea typeface="+mn-ea"/>
                          <a:cs typeface="+mn-cs"/>
                        </a:rPr>
                        <a:t>Viridis Consulting, LLC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SoCal Gas, </a:t>
                      </a:r>
                      <a:r>
                        <a:rPr lang="en-US" sz="1400" u="none" strike="noStrike" kern="1200" dirty="0" err="1">
                          <a:solidFill>
                            <a:schemeClr val="dk1"/>
                          </a:solidFill>
                          <a:effectLst/>
                          <a:latin typeface="Goudy Old Style" panose="02020502050305020303" pitchFamily="18" charset="77"/>
                          <a:ea typeface="+mn-ea"/>
                          <a:cs typeface="+mn-cs"/>
                        </a:rPr>
                        <a:t>Qmerit</a:t>
                      </a:r>
                      <a:r>
                        <a:rPr lang="en-US" sz="1400" u="none" strike="noStrike" kern="1200" dirty="0">
                          <a:solidFill>
                            <a:schemeClr val="dk1"/>
                          </a:solidFill>
                          <a:effectLst/>
                          <a:latin typeface="Goudy Old Style" panose="02020502050305020303" pitchFamily="18" charset="77"/>
                          <a:ea typeface="+mn-ea"/>
                          <a:cs typeface="+mn-cs"/>
                        </a:rPr>
                        <a:t>, Ramboll, Franklin Energy, </a:t>
                      </a:r>
                      <a:r>
                        <a:rPr lang="en-US" sz="1400" u="none" strike="noStrike" kern="1200" dirty="0" err="1">
                          <a:solidFill>
                            <a:schemeClr val="dk1"/>
                          </a:solidFill>
                          <a:effectLst/>
                          <a:latin typeface="Goudy Old Style" panose="02020502050305020303" pitchFamily="18" charset="77"/>
                          <a:ea typeface="+mn-ea"/>
                          <a:cs typeface="+mn-cs"/>
                        </a:rPr>
                        <a:t>Willdan</a:t>
                      </a:r>
                      <a:r>
                        <a:rPr lang="en-US" sz="1400" u="none" strike="noStrike" kern="1200" dirty="0">
                          <a:solidFill>
                            <a:schemeClr val="dk1"/>
                          </a:solidFill>
                          <a:effectLst/>
                          <a:latin typeface="Goudy Old Style" panose="02020502050305020303" pitchFamily="18" charset="77"/>
                          <a:ea typeface="+mn-ea"/>
                          <a:cs typeface="+mn-cs"/>
                        </a:rPr>
                        <a:t>, </a:t>
                      </a:r>
                      <a:r>
                        <a:rPr lang="en-US" sz="1400" u="none" strike="noStrike" kern="1200" dirty="0" err="1">
                          <a:solidFill>
                            <a:schemeClr val="dk1"/>
                          </a:solidFill>
                          <a:effectLst/>
                          <a:latin typeface="Goudy Old Style" panose="02020502050305020303" pitchFamily="18" charset="77"/>
                          <a:ea typeface="+mn-ea"/>
                          <a:cs typeface="+mn-cs"/>
                        </a:rPr>
                        <a:t>Gridpoint</a:t>
                      </a:r>
                      <a:r>
                        <a:rPr lang="en-US" sz="1400" u="none" strike="noStrike" kern="1200" dirty="0">
                          <a:solidFill>
                            <a:schemeClr val="dk1"/>
                          </a:solidFill>
                          <a:effectLst/>
                          <a:latin typeface="Goudy Old Style" panose="02020502050305020303" pitchFamily="18" charset="77"/>
                          <a:ea typeface="+mn-ea"/>
                          <a:cs typeface="+mn-cs"/>
                        </a:rPr>
                        <a:t>, </a:t>
                      </a:r>
                      <a:r>
                        <a:rPr lang="en-US" sz="1400" u="none" strike="noStrike" kern="1200" dirty="0" err="1">
                          <a:solidFill>
                            <a:schemeClr val="dk1"/>
                          </a:solidFill>
                          <a:effectLst/>
                          <a:latin typeface="Goudy Old Style" panose="02020502050305020303" pitchFamily="18" charset="77"/>
                          <a:ea typeface="+mn-ea"/>
                          <a:cs typeface="+mn-cs"/>
                        </a:rPr>
                        <a:t>SkyCentrics</a:t>
                      </a:r>
                      <a:r>
                        <a:rPr lang="en-US" sz="1400" u="none" strike="noStrike" kern="1200" dirty="0">
                          <a:solidFill>
                            <a:schemeClr val="dk1"/>
                          </a:solidFill>
                          <a:effectLst/>
                          <a:latin typeface="Goudy Old Style" panose="02020502050305020303" pitchFamily="18" charset="77"/>
                          <a:ea typeface="+mn-ea"/>
                          <a:cs typeface="+mn-cs"/>
                        </a:rPr>
                        <a:t>, Sonoma Clean Power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9191813"/>
                  </a:ext>
                </a:extLst>
              </a:tr>
              <a:tr h="293859">
                <a:tc>
                  <a:txBody>
                    <a:bodyPr/>
                    <a:lstStyle/>
                    <a:p>
                      <a:pPr algn="l" fontAlgn="b"/>
                      <a:r>
                        <a:rPr lang="en-US" sz="1400" u="none" strike="noStrike" kern="1200">
                          <a:solidFill>
                            <a:schemeClr val="dk1"/>
                          </a:solidFill>
                          <a:effectLst/>
                          <a:latin typeface="Goudy Old Style" panose="02020502050305020303" pitchFamily="18" charset="77"/>
                          <a:ea typeface="+mn-ea"/>
                          <a:cs typeface="+mn-cs"/>
                        </a:rPr>
                        <a:t>Greenbank Associates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195598"/>
                  </a:ext>
                </a:extLst>
              </a:tr>
              <a:tr h="649949">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Energy Efficiency Council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ASSERT, Community Action Partnerships of Orange County and of Riverside County, </a:t>
                      </a:r>
                      <a:r>
                        <a:rPr lang="en-US" sz="1400" u="none" strike="noStrike" kern="1200" dirty="0" err="1">
                          <a:solidFill>
                            <a:schemeClr val="dk1"/>
                          </a:solidFill>
                          <a:effectLst/>
                          <a:latin typeface="Goudy Old Style" panose="02020502050305020303" pitchFamily="18" charset="77"/>
                          <a:ea typeface="+mn-ea"/>
                          <a:cs typeface="+mn-cs"/>
                        </a:rPr>
                        <a:t>Maroma</a:t>
                      </a:r>
                      <a:r>
                        <a:rPr lang="en-US" sz="1400" u="none" strike="noStrike" kern="1200" dirty="0">
                          <a:solidFill>
                            <a:schemeClr val="dk1"/>
                          </a:solidFill>
                          <a:effectLst/>
                          <a:latin typeface="Goudy Old Style" panose="02020502050305020303" pitchFamily="18" charset="77"/>
                          <a:ea typeface="+mn-ea"/>
                          <a:cs typeface="+mn-cs"/>
                        </a:rPr>
                        <a:t> Energy Services, </a:t>
                      </a:r>
                      <a:r>
                        <a:rPr lang="en-US" sz="1400" u="none" strike="noStrike" kern="1200" dirty="0" err="1">
                          <a:solidFill>
                            <a:schemeClr val="dk1"/>
                          </a:solidFill>
                          <a:effectLst/>
                          <a:latin typeface="Goudy Old Style" panose="02020502050305020303" pitchFamily="18" charset="77"/>
                          <a:ea typeface="+mn-ea"/>
                          <a:cs typeface="+mn-cs"/>
                        </a:rPr>
                        <a:t>Nexant</a:t>
                      </a:r>
                      <a:r>
                        <a:rPr lang="en-US" sz="1400" u="none" strike="noStrike" kern="1200" dirty="0">
                          <a:solidFill>
                            <a:schemeClr val="dk1"/>
                          </a:solidFill>
                          <a:effectLst/>
                          <a:latin typeface="Goudy Old Style" panose="02020502050305020303" pitchFamily="18" charset="77"/>
                          <a:ea typeface="+mn-ea"/>
                          <a:cs typeface="+mn-cs"/>
                        </a:rPr>
                        <a:t>, Pacific Asian Consortium in Employment, PG&amp;E, Richard Heath &amp; Associates, SDG&amp;E, SoCal Gas, Southwest Gas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1783104"/>
                  </a:ext>
                </a:extLst>
              </a:tr>
              <a:tr h="253772">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Future Energy Enterprises, LLC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PG&amp;E, SCE, SDG&amp;E, SCG, SMUD, LADWP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9472250"/>
                  </a:ext>
                </a:extLst>
              </a:tr>
              <a:tr h="253772">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Don Arambula Consulting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PG&amp;E, SCE, SDG&amp;E, SCG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9362925"/>
                  </a:ext>
                </a:extLst>
              </a:tr>
              <a:tr h="253772">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Silent Running LLC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kern="1200" dirty="0">
                          <a:solidFill>
                            <a:schemeClr val="dk1"/>
                          </a:solidFill>
                          <a:effectLst/>
                          <a:latin typeface="Goudy Old Style" panose="02020502050305020303" pitchFamily="18" charset="77"/>
                          <a:ea typeface="+mn-ea"/>
                          <a:cs typeface="+mn-cs"/>
                        </a:rPr>
                        <a:t>Venice Family Clinic, Full Turn Direct, Gerson Lehrman, Coleman Research, Orange County Sanitation District, Climate Action Santa Monica, Joel Burbach, Aug-wind, Orange County Water District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2618137"/>
                  </a:ext>
                </a:extLst>
              </a:tr>
            </a:tbl>
          </a:graphicData>
        </a:graphic>
      </p:graphicFrame>
      <p:sp>
        <p:nvSpPr>
          <p:cNvPr id="6" name="TextBox 5">
            <a:extLst>
              <a:ext uri="{FF2B5EF4-FFF2-40B4-BE49-F238E27FC236}">
                <a16:creationId xmlns:a16="http://schemas.microsoft.com/office/drawing/2014/main" id="{E885E2D6-BF9A-E244-87AF-9196B95BFEA3}"/>
              </a:ext>
            </a:extLst>
          </p:cNvPr>
          <p:cNvSpPr txBox="1"/>
          <p:nvPr/>
        </p:nvSpPr>
        <p:spPr>
          <a:xfrm>
            <a:off x="859971" y="5852497"/>
            <a:ext cx="10472056" cy="769441"/>
          </a:xfrm>
          <a:prstGeom prst="rect">
            <a:avLst/>
          </a:prstGeom>
          <a:noFill/>
        </p:spPr>
        <p:txBody>
          <a:bodyPr wrap="square" rtlCol="0">
            <a:spAutoFit/>
          </a:bodyPr>
          <a:lstStyle/>
          <a:p>
            <a:r>
              <a:rPr lang="en-US" sz="2200" b="1" dirty="0">
                <a:latin typeface="Goudy Old Style" panose="02020502050305020303" pitchFamily="18" charset="77"/>
              </a:rPr>
              <a:t>Note: Organizations must represent their own respective organization in this WG, and not other organizations with whom they are conducting energy-related business</a:t>
            </a:r>
          </a:p>
        </p:txBody>
      </p:sp>
    </p:spTree>
    <p:extLst>
      <p:ext uri="{BB962C8B-B14F-4D97-AF65-F5344CB8AC3E}">
        <p14:creationId xmlns:p14="http://schemas.microsoft.com/office/powerpoint/2010/main" val="206329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2" name="Rectangle 11">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C3B90195-DD05-7947-AA5F-5EEE9ADD950F}"/>
              </a:ext>
            </a:extLst>
          </p:cNvPr>
          <p:cNvSpPr>
            <a:spLocks noGrp="1"/>
          </p:cNvSpPr>
          <p:nvPr>
            <p:ph type="title"/>
          </p:nvPr>
        </p:nvSpPr>
        <p:spPr>
          <a:xfrm>
            <a:off x="4762500" y="942449"/>
            <a:ext cx="6096000" cy="936840"/>
          </a:xfrm>
        </p:spPr>
        <p:txBody>
          <a:bodyPr>
            <a:normAutofit/>
          </a:bodyPr>
          <a:lstStyle/>
          <a:p>
            <a:pPr algn="ctr"/>
            <a:r>
              <a:rPr lang="en-US" dirty="0"/>
              <a:t>Meeting Norms</a:t>
            </a:r>
            <a:endParaRPr lang="en-US"/>
          </a:p>
        </p:txBody>
      </p:sp>
      <p:pic>
        <p:nvPicPr>
          <p:cNvPr id="6" name="Picture 5" descr="Close up photo of a microphone in an outdoor concert">
            <a:extLst>
              <a:ext uri="{FF2B5EF4-FFF2-40B4-BE49-F238E27FC236}">
                <a16:creationId xmlns:a16="http://schemas.microsoft.com/office/drawing/2014/main" id="{67E734A1-A5CD-4110-8CE7-5DA3FFCC05AC}"/>
              </a:ext>
            </a:extLst>
          </p:cNvPr>
          <p:cNvPicPr>
            <a:picLocks noChangeAspect="1"/>
          </p:cNvPicPr>
          <p:nvPr/>
        </p:nvPicPr>
        <p:blipFill rotWithShape="1">
          <a:blip r:embed="rId3"/>
          <a:srcRect l="29448" r="37547" b="-1"/>
          <a:stretch/>
        </p:blipFill>
        <p:spPr>
          <a:xfrm>
            <a:off x="1" y="10"/>
            <a:ext cx="3390899" cy="6857990"/>
          </a:xfrm>
          <a:prstGeom prst="rect">
            <a:avLst/>
          </a:prstGeom>
        </p:spPr>
      </p:pic>
      <p:sp>
        <p:nvSpPr>
          <p:cNvPr id="3" name="Content Placeholder 2">
            <a:extLst>
              <a:ext uri="{FF2B5EF4-FFF2-40B4-BE49-F238E27FC236}">
                <a16:creationId xmlns:a16="http://schemas.microsoft.com/office/drawing/2014/main" id="{D7B68C30-CB5C-5149-BFFC-B66848DFABAF}"/>
              </a:ext>
            </a:extLst>
          </p:cNvPr>
          <p:cNvSpPr>
            <a:spLocks noGrp="1"/>
          </p:cNvSpPr>
          <p:nvPr>
            <p:ph idx="1"/>
          </p:nvPr>
        </p:nvSpPr>
        <p:spPr>
          <a:xfrm>
            <a:off x="4672977" y="2135938"/>
            <a:ext cx="6247233" cy="3535585"/>
          </a:xfrm>
        </p:spPr>
        <p:txBody>
          <a:bodyPr>
            <a:normAutofit/>
          </a:bodyPr>
          <a:lstStyle/>
          <a:p>
            <a:pPr marL="514350" lvl="0" indent="-514350">
              <a:lnSpc>
                <a:spcPct val="90000"/>
              </a:lnSpc>
              <a:buFont typeface="+mj-lt"/>
              <a:buAutoNum type="arabicPeriod"/>
            </a:pPr>
            <a:r>
              <a:rPr lang="en-US" sz="1700" dirty="0"/>
              <a:t>Make space, take space (share the mic).</a:t>
            </a:r>
          </a:p>
          <a:p>
            <a:pPr marL="514350" lvl="0" indent="-514350">
              <a:lnSpc>
                <a:spcPct val="90000"/>
              </a:lnSpc>
              <a:buFont typeface="+mj-lt"/>
              <a:buAutoNum type="arabicPeriod"/>
            </a:pPr>
            <a:r>
              <a:rPr lang="en-US" sz="1700" dirty="0"/>
              <a:t>Stories shared here stay here; what is learned here leaves here.</a:t>
            </a:r>
          </a:p>
          <a:p>
            <a:pPr marL="514350" lvl="0" indent="-514350">
              <a:lnSpc>
                <a:spcPct val="90000"/>
              </a:lnSpc>
              <a:buFont typeface="+mj-lt"/>
              <a:buAutoNum type="arabicPeriod"/>
            </a:pPr>
            <a:r>
              <a:rPr lang="en-US" sz="1700" dirty="0"/>
              <a:t>Share your unique perspective: share your unpopular opinion</a:t>
            </a:r>
          </a:p>
          <a:p>
            <a:pPr marL="514350" lvl="0" indent="-514350">
              <a:lnSpc>
                <a:spcPct val="90000"/>
              </a:lnSpc>
              <a:buFont typeface="+mj-lt"/>
              <a:buAutoNum type="arabicPeriod"/>
            </a:pPr>
            <a:r>
              <a:rPr lang="en-US" sz="1700" dirty="0"/>
              <a:t>Generative thinking: "yes, and" instead of "yes, but".</a:t>
            </a:r>
          </a:p>
          <a:p>
            <a:pPr marL="514350" lvl="0" indent="-514350">
              <a:lnSpc>
                <a:spcPct val="90000"/>
              </a:lnSpc>
              <a:buFont typeface="+mj-lt"/>
              <a:buAutoNum type="arabicPeriod"/>
            </a:pPr>
            <a:r>
              <a:rPr lang="en-US" sz="1700" dirty="0"/>
              <a:t>Listen from the "We", speak from the "I".</a:t>
            </a:r>
          </a:p>
          <a:p>
            <a:pPr marL="514350" lvl="0" indent="-514350">
              <a:lnSpc>
                <a:spcPct val="90000"/>
              </a:lnSpc>
              <a:buFont typeface="+mj-lt"/>
              <a:buAutoNum type="arabicPeriod"/>
            </a:pPr>
            <a:r>
              <a:rPr lang="en-US" sz="1700" dirty="0"/>
              <a:t>Offer what you can; ask for what you need.</a:t>
            </a:r>
          </a:p>
          <a:p>
            <a:pPr marL="514350" lvl="0" indent="-514350">
              <a:lnSpc>
                <a:spcPct val="90000"/>
              </a:lnSpc>
              <a:buFont typeface="+mj-lt"/>
              <a:buAutoNum type="arabicPeriod"/>
            </a:pPr>
            <a:r>
              <a:rPr lang="en-US" sz="1700" dirty="0"/>
              <a:t>Be inquisitive.</a:t>
            </a:r>
          </a:p>
          <a:p>
            <a:pPr marL="514350" lvl="0" indent="-514350">
              <a:lnSpc>
                <a:spcPct val="90000"/>
              </a:lnSpc>
              <a:buFont typeface="+mj-lt"/>
              <a:buAutoNum type="arabicPeriod"/>
            </a:pPr>
            <a:r>
              <a:rPr lang="en-US" sz="1700" dirty="0"/>
              <a:t>Assume best intent.</a:t>
            </a:r>
          </a:p>
          <a:p>
            <a:pPr marL="514350" lvl="0" indent="-514350">
              <a:lnSpc>
                <a:spcPct val="90000"/>
              </a:lnSpc>
              <a:buFont typeface="+mj-lt"/>
              <a:buAutoNum type="arabicPeriod"/>
            </a:pPr>
            <a:r>
              <a:rPr lang="en-US" sz="1700" dirty="0"/>
              <a:t>Be empowered to share impact.</a:t>
            </a:r>
          </a:p>
        </p:txBody>
      </p:sp>
      <p:sp>
        <p:nvSpPr>
          <p:cNvPr id="4" name="Slide Number Placeholder 3">
            <a:extLst>
              <a:ext uri="{FF2B5EF4-FFF2-40B4-BE49-F238E27FC236}">
                <a16:creationId xmlns:a16="http://schemas.microsoft.com/office/drawing/2014/main" id="{81903D35-1D77-C14D-9A65-D93BBDAD627C}"/>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1498741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lassicFrameVTI">
  <a:themeElements>
    <a:clrScheme name="AnalogousFromLightSeedRightStep">
      <a:dk1>
        <a:srgbClr val="000000"/>
      </a:dk1>
      <a:lt1>
        <a:srgbClr val="FFFFFF"/>
      </a:lt1>
      <a:dk2>
        <a:srgbClr val="243541"/>
      </a:dk2>
      <a:lt2>
        <a:srgbClr val="E8E4E2"/>
      </a:lt2>
      <a:accent1>
        <a:srgbClr val="83A6BC"/>
      </a:accent1>
      <a:accent2>
        <a:srgbClr val="7F8BBA"/>
      </a:accent2>
      <a:accent3>
        <a:srgbClr val="A196C6"/>
      </a:accent3>
      <a:accent4>
        <a:srgbClr val="A47FBA"/>
      </a:accent4>
      <a:accent5>
        <a:srgbClr val="C492C2"/>
      </a:accent5>
      <a:accent6>
        <a:srgbClr val="BA7F9E"/>
      </a:accent6>
      <a:hlink>
        <a:srgbClr val="A6775A"/>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 FFF ESJ Slides 11.2.2020" id="{C6B72DCF-ED28-4237-880D-F6D5C1E53622}" vid="{575BDA7F-5C28-41A2-B094-574C9FFAC494}"/>
    </a:ext>
  </a:extLst>
</a:theme>
</file>

<file path=ppt/theme/theme3.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 FFF ESJ Slides 11.2.2020" id="{C6B72DCF-ED28-4237-880D-F6D5C1E53622}" vid="{4E3C5C50-02BC-4A65-A0F1-7EE613FC8516}"/>
    </a:ext>
  </a:extLst>
</a:theme>
</file>

<file path=ppt/theme/theme4.xml><?xml version="1.0" encoding="utf-8"?>
<a:theme xmlns:a="http://schemas.openxmlformats.org/drawingml/2006/main" name="1_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 Template_0920  -  Read-Only" id="{97B53C11-B515-45FC-B46D-E3A67B90B292}" vid="{235A85BF-5CB6-4FFF-8C87-1D6774560E2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2064</TotalTime>
  <Words>5153</Words>
  <Application>Microsoft Macintosh PowerPoint</Application>
  <PresentationFormat>Widescreen</PresentationFormat>
  <Paragraphs>718</Paragraphs>
  <Slides>56</Slides>
  <Notes>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56</vt:i4>
      </vt:variant>
    </vt:vector>
  </HeadingPairs>
  <TitlesOfParts>
    <vt:vector size="65" baseType="lpstr">
      <vt:lpstr>Arial</vt:lpstr>
      <vt:lpstr>Calibri</vt:lpstr>
      <vt:lpstr>Century Gothic</vt:lpstr>
      <vt:lpstr>Gill Sans MT</vt:lpstr>
      <vt:lpstr>Goudy Old Style</vt:lpstr>
      <vt:lpstr>ClassicFrameVTI</vt:lpstr>
      <vt:lpstr>CPUC Dark Blue</vt:lpstr>
      <vt:lpstr>CPUC White</vt:lpstr>
      <vt:lpstr>1_CPUC Dark Blue</vt:lpstr>
      <vt:lpstr>Composition, Diversity, Equity &amp; Inclusion Working Group</vt:lpstr>
      <vt:lpstr>Agenda</vt:lpstr>
      <vt:lpstr>Zoom etiquette</vt:lpstr>
      <vt:lpstr>PowerPoint Presentation</vt:lpstr>
      <vt:lpstr>CAEECC working group: Facilitation &amp; Leadership Team</vt:lpstr>
      <vt:lpstr>facilitator Commitments &amp; goal</vt:lpstr>
      <vt:lpstr>CDEI Working group Members</vt:lpstr>
      <vt:lpstr>Disclosures (for non-CAEECC members)</vt:lpstr>
      <vt:lpstr>Meeting Norms</vt:lpstr>
      <vt:lpstr>How are you feeling in this moment?</vt:lpstr>
      <vt:lpstr>PowerPoint Presentation</vt:lpstr>
      <vt:lpstr>Composition, Diversity, Equity, and Inclusion Working Group (CDEI WG) Overview</vt:lpstr>
      <vt:lpstr>Working Group Charge</vt:lpstr>
      <vt:lpstr>Approach to consensus-building</vt:lpstr>
      <vt:lpstr>DEI Questions for WG</vt:lpstr>
      <vt:lpstr>Membership Composition assessment Questions for WG</vt:lpstr>
      <vt:lpstr>CDEI WG: Meeting Dates &amp; Tasks</vt:lpstr>
      <vt:lpstr>Deliverable &amp; Recommendations Timeline</vt:lpstr>
      <vt:lpstr>groundrules</vt:lpstr>
      <vt:lpstr>PowerPoint Presentation</vt:lpstr>
      <vt:lpstr>PowerPoint Presentation</vt:lpstr>
      <vt:lpstr>PowerPoint Presentation</vt:lpstr>
      <vt:lpstr>Environmental &amp; Social Justice Action Plan   &amp; Diversity, Equity, and Inclusion at the CPUC</vt:lpstr>
      <vt:lpstr>Environmental Justice</vt:lpstr>
      <vt:lpstr>Why this Matters: Equality vs. Equity</vt:lpstr>
      <vt:lpstr>About the ESJ Action Plan  A comprehensive mission and actionable objectives, for the purpose of considering ESJ</vt:lpstr>
      <vt:lpstr>About the DEI Working Group</vt:lpstr>
      <vt:lpstr>Furthering environmental and social justice, relies on embracing and institutionalizing DEI principles… specifically ensuring equitable access.</vt:lpstr>
      <vt:lpstr>PowerPoint Presentation</vt:lpstr>
      <vt:lpstr>Additional Considerations</vt:lpstr>
      <vt:lpstr>PowerPoint Presentation</vt:lpstr>
      <vt:lpstr>Initial Research on Best Practices: Organizations Researched/Interviewed</vt:lpstr>
      <vt:lpstr>Interview highlights:  Diversity, equity &amp; Inclusion</vt:lpstr>
      <vt:lpstr>Interview highlights:  membership composition</vt:lpstr>
      <vt:lpstr>Break</vt:lpstr>
      <vt:lpstr>PowerPoint Presentation</vt:lpstr>
      <vt:lpstr>WHAT DO WE MEAN BY DIVERSITY?</vt:lpstr>
      <vt:lpstr>What types of Diversity, equity, &amp; inclusion efforts would this WG like to recommend to the CAEECC?*</vt:lpstr>
      <vt:lpstr>Public Comment</vt:lpstr>
      <vt:lpstr>DEI Breakout groups</vt:lpstr>
      <vt:lpstr>Review &amp; revise proposed roadmap for developing dei recommendations</vt:lpstr>
      <vt:lpstr>PowerPoint Presentation</vt:lpstr>
      <vt:lpstr>DISCUSS AND AGREE ON THE VISION/GOAL OF EVALUATING CAEECC MEMBERSHIP*</vt:lpstr>
      <vt:lpstr>Public Comment</vt:lpstr>
      <vt:lpstr>Structure &amp; Composition</vt:lpstr>
      <vt:lpstr>DISCUSS HOW TO ASSESS/EVALUATE COMPOSITION</vt:lpstr>
      <vt:lpstr>Membership Composition Breakout groups</vt:lpstr>
      <vt:lpstr>Review &amp; revise proposed roadmap for developing MEMBERSHIP COMPOSITION recommendations</vt:lpstr>
      <vt:lpstr>PowerPoint Presentation</vt:lpstr>
      <vt:lpstr>How are you feeling in this moment?</vt:lpstr>
      <vt:lpstr>Meeting debrief</vt:lpstr>
      <vt:lpstr>Next steps</vt:lpstr>
      <vt:lpstr>CDEI WG: Meeting Dates &amp; Tasks</vt:lpstr>
      <vt:lpstr>APPENDIX SLIDES</vt:lpstr>
      <vt:lpstr>Other relevant caeecc working groups</vt:lpstr>
      <vt:lpstr>Market rate vs energy savings assistance programs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Composition, Equity &amp; Inclusion Working Group</dc:title>
  <dc:creator>Katherine Mckeague Abrams</dc:creator>
  <cp:lastModifiedBy>Katherine Mckeague Abrams</cp:lastModifiedBy>
  <cp:revision>49</cp:revision>
  <cp:lastPrinted>2022-01-09T01:35:36Z</cp:lastPrinted>
  <dcterms:created xsi:type="dcterms:W3CDTF">2021-12-12T22:42:43Z</dcterms:created>
  <dcterms:modified xsi:type="dcterms:W3CDTF">2022-01-12T21:21:38Z</dcterms:modified>
</cp:coreProperties>
</file>