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703" r:id="rId5"/>
    <p:sldMasterId id="2147483709" r:id="rId6"/>
  </p:sldMasterIdLst>
  <p:notesMasterIdLst>
    <p:notesMasterId r:id="rId20"/>
  </p:notesMasterIdLst>
  <p:sldIdLst>
    <p:sldId id="1414" r:id="rId7"/>
    <p:sldId id="269" r:id="rId8"/>
    <p:sldId id="285" r:id="rId9"/>
    <p:sldId id="287" r:id="rId10"/>
    <p:sldId id="270" r:id="rId11"/>
    <p:sldId id="272" r:id="rId12"/>
    <p:sldId id="273" r:id="rId13"/>
    <p:sldId id="281" r:id="rId14"/>
    <p:sldId id="283" r:id="rId15"/>
    <p:sldId id="268" r:id="rId16"/>
    <p:sldId id="280" r:id="rId17"/>
    <p:sldId id="277" r:id="rId18"/>
    <p:sldId id="27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43372D-C0CC-D61B-FAD2-EC80648EABC5}" name="Thomas Pasker" initials="TP" userId="S::Thomas.Pasker@sce.com::16e02107-5e99-48f0-9159-1191f47d1027" providerId="AD"/>
  <p188:author id="{346A9B4F-0D86-AF8B-84B3-6A810A485DC0}" name="Simone S Bryan" initials="SB" userId="S::simone.s.bryan@sce.com::63371e0c-0626-4b4a-bda0-19e4af035b98" providerId="AD"/>
  <p188:author id="{07906569-E029-F154-DB23-9CBA67BBD940}" name="Ashley Hall" initials="AH" userId="S::ashley.hall@sce.com::a9987bc3-69d2-464a-8cb1-ce926cc1d6e7" providerId="AD"/>
  <p188:author id="{3BC3AC85-CA63-5D27-EA4C-35E847D2862A}" name="Laura Kuhls-Gilcrist" initials="LK" userId="S::laura.kuhls.gilcrist@sce.com::a65f1355-c479-4ad4-a8d3-51a5e3dda255" providerId="AD"/>
  <p188:author id="{A404628B-5D41-0DD5-9220-94BBC5C27690}" name="Justine" initials="J" userId="S::justine.c.chao@sce.com::e0c78f21-5aea-453d-90b6-2f6ec1596156" providerId="AD"/>
  <p188:author id="{7A4EA290-8CD6-9A2E-3277-347CE26FDCF7}" name="Ellen Amber Berman" initials="EB" userId="S::ellen.berman@sce.com::30827577-a149-455f-8230-e5dfca27e2ed" providerId="AD"/>
  <p188:author id="{800E4296-EBE8-59D9-C9CC-D6401FDAEBA3}" name="Mara Kahunale Portlock" initials="MP" userId="S::mara.portlock@sce.com::67624ee1-eb0e-404e-968c-63fbb84bdb67" providerId="AD"/>
  <p188:author id="{23097AC9-FDBF-2BE5-1C7B-BBC9EB4F8A95}" name="Jared Rivas" initials="JR" userId="S::Jared.Rivas@sce.com::b7a94392-5289-47a3-9381-ba32fb1b6473" providerId="AD"/>
  <p188:author id="{4EEF09F4-AA85-CF88-C0DC-D475B8F83402}" name="Jack Solis" initials="JS" userId="S::Jack.Solis@sce.com::1a69532a-eae4-4a25-81b2-6f4424573fe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2C44B-EC5A-419C-949D-796A71098A26}" v="3" dt="2026-08-24T19:58:00.7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D4924-DE84-4057-887D-ACA057410570}" type="datetimeFigureOut">
              <a:rPr lang="en-US" smtClean="0"/>
              <a:t>8/24/2026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652FA-46B9-47B0-A19F-8F44FD8A8382}" type="slidenum">
              <a:rPr lang="en-US" smtClean="0"/>
              <a:t>‹#›</a:t>
            </a:fld>
            <a:endParaRPr lang="en-US"/>
          </a:p>
        </p:txBody>
      </p:sp>
    </p:spTree>
    <p:extLst>
      <p:ext uri="{BB962C8B-B14F-4D97-AF65-F5344CB8AC3E}">
        <p14:creationId xmlns:p14="http://schemas.microsoft.com/office/powerpoint/2010/main" val="3318862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9635B-6ECB-42EF-ACB9-D5906BBC381B}" type="slidenum">
              <a:rPr lang="en-US" smtClean="0"/>
              <a:t>0</a:t>
            </a:fld>
            <a:endParaRPr lang="en-US"/>
          </a:p>
        </p:txBody>
      </p:sp>
    </p:spTree>
    <p:extLst>
      <p:ext uri="{BB962C8B-B14F-4D97-AF65-F5344CB8AC3E}">
        <p14:creationId xmlns:p14="http://schemas.microsoft.com/office/powerpoint/2010/main" val="2048282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Script (about 60 seconds):
"Before we get started, let's take a moment for safety. Today's topic is home appliance safety in an emergency.
Before an emergency, reduce fire risk: plug major appliances directly into wall outlets, don't overload outlets or power strips, and replace any cord that's cracked, damaged or loose.
During an emergency, act only if it's safe: turn off burners and heat-producing appliances, and unplug small appliances after use or during an outage. If you see smoke or sparks, or smell something burning, don't troubleshoot it - leave first and call 911.
After the event, inspect before reuse: keep appliances away from water, don't use anything water-exposed until it's been inspected, and restock your flashlight, batteries and first aid kit.
The quick check is three questions: Can I shut it off? Can I unplug it safely? Is my emergency kit accessible?
The takeaway - know what to use, what to shut off, and when to get out. Thanks, everyone. Let's move on."
Safety Moment Speaker Notes:
- Emphasize that the goal is to prevent small hazards from becoming fire, electrical or evacuation risks.
- Reinforce the three simple decisions: use appliances safely before an event, act only when it is safe during an event, and inspect before reuse after an event.
- If there is smoke, fire, sparking, burning odor or immediate danger, leave first and call 911.
[Sources]
- U.S. Fire Administration, "Appliance and Electrical Fire Safety," used for appliance/electrical safety messages including plugging major appliances directly into wall outlets, avoiding overloaded outlets/power strips, unplugging small appliances when not in use, and replacing damaged cords. Reference: turn1search1.
- Ready.gov, "Home Safety," used for home preparedness, first aid kit, and emergency readiness framing. Reference: turn1search22.
- Internal SCE result "Emergency Preparedness &amp; Safety Moments" used for the safety moment format and emergency preparedness framing. Reference: turn1search38.
- Visuals on this slide were generated with Microsoft Copilot.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CE Title Slide White ">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96775" y="2048449"/>
            <a:ext cx="6858000" cy="1076495"/>
          </a:xfrm>
        </p:spPr>
        <p:txBody>
          <a:bodyPr/>
          <a:lstStyle>
            <a:lvl1pPr marL="0" indent="0" algn="l">
              <a:buNone/>
              <a:defRPr sz="2400">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a:p>
            <a:endParaRPr lang="en-US"/>
          </a:p>
          <a:p>
            <a:endParaRPr lang="en-US"/>
          </a:p>
        </p:txBody>
      </p:sp>
      <p:sp>
        <p:nvSpPr>
          <p:cNvPr id="14" name="Rectangle 13"/>
          <p:cNvSpPr/>
          <p:nvPr userDrawn="1"/>
        </p:nvSpPr>
        <p:spPr>
          <a:xfrm>
            <a:off x="1" y="6027939"/>
            <a:ext cx="6828818" cy="460414"/>
          </a:xfrm>
          <a:prstGeom prst="rect">
            <a:avLst/>
          </a:prstGeom>
          <a:solidFill>
            <a:srgbClr val="FED1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16" name="Straight Connector 15"/>
          <p:cNvCxnSpPr/>
          <p:nvPr userDrawn="1"/>
        </p:nvCxnSpPr>
        <p:spPr>
          <a:xfrm>
            <a:off x="6828818" y="5987598"/>
            <a:ext cx="0" cy="525294"/>
          </a:xfrm>
          <a:prstGeom prst="line">
            <a:avLst/>
          </a:prstGeom>
          <a:ln w="3175">
            <a:solidFill>
              <a:srgbClr val="D0D0D2"/>
            </a:solidFill>
          </a:ln>
          <a:effectLst/>
        </p:spPr>
        <p:style>
          <a:lnRef idx="2">
            <a:schemeClr val="accent1"/>
          </a:lnRef>
          <a:fillRef idx="0">
            <a:schemeClr val="accent1"/>
          </a:fillRef>
          <a:effectRef idx="1">
            <a:schemeClr val="accent1"/>
          </a:effectRef>
          <a:fontRef idx="minor">
            <a:schemeClr val="tx1"/>
          </a:fontRef>
        </p:style>
      </p:cxnSp>
      <p:sp>
        <p:nvSpPr>
          <p:cNvPr id="4" name="Title 3"/>
          <p:cNvSpPr>
            <a:spLocks noGrp="1"/>
          </p:cNvSpPr>
          <p:nvPr>
            <p:ph type="title"/>
          </p:nvPr>
        </p:nvSpPr>
        <p:spPr>
          <a:xfrm>
            <a:off x="752937" y="675859"/>
            <a:ext cx="7886700" cy="1325563"/>
          </a:xfrm>
        </p:spPr>
        <p:txBody>
          <a:bodyPr anchor="b" anchorCtr="0"/>
          <a:lstStyle>
            <a:lvl1pPr>
              <a:defRPr>
                <a:solidFill>
                  <a:srgbClr val="006369"/>
                </a:solidFill>
              </a:defRPr>
            </a:lvl1pPr>
          </a:lstStyle>
          <a:p>
            <a:r>
              <a:rPr lang="en-US"/>
              <a:t>Click to edit Master title style</a:t>
            </a:r>
          </a:p>
        </p:txBody>
      </p:sp>
      <p:pic>
        <p:nvPicPr>
          <p:cNvPr id="12" name="Picture 11"/>
          <p:cNvPicPr>
            <a:picLocks noChangeAspect="1"/>
          </p:cNvPicPr>
          <p:nvPr userDrawn="1"/>
        </p:nvPicPr>
        <p:blipFill>
          <a:blip r:embed="rId2"/>
          <a:stretch>
            <a:fillRect/>
          </a:stretch>
        </p:blipFill>
        <p:spPr>
          <a:xfrm>
            <a:off x="7158404" y="6024477"/>
            <a:ext cx="1657123" cy="45533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669" y="6186909"/>
            <a:ext cx="2072340" cy="183644"/>
          </a:xfrm>
          <a:prstGeom prst="rect">
            <a:avLst/>
          </a:prstGeom>
        </p:spPr>
      </p:pic>
    </p:spTree>
    <p:extLst>
      <p:ext uri="{BB962C8B-B14F-4D97-AF65-F5344CB8AC3E}">
        <p14:creationId xmlns:p14="http://schemas.microsoft.com/office/powerpoint/2010/main" val="1331401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12" name="Picture Placeholder 2"/>
          <p:cNvSpPr>
            <a:spLocks noGrp="1" noChangeAspect="1"/>
          </p:cNvSpPr>
          <p:nvPr>
            <p:ph type="pic" idx="13"/>
          </p:nvPr>
        </p:nvSpPr>
        <p:spPr>
          <a:xfrm>
            <a:off x="4130859" y="401239"/>
            <a:ext cx="5013142" cy="2786196"/>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13" name="Picture Placeholder 2"/>
          <p:cNvSpPr>
            <a:spLocks noGrp="1" noChangeAspect="1"/>
          </p:cNvSpPr>
          <p:nvPr>
            <p:ph type="pic" idx="14"/>
          </p:nvPr>
        </p:nvSpPr>
        <p:spPr>
          <a:xfrm>
            <a:off x="4130859" y="3190425"/>
            <a:ext cx="2551790" cy="2698753"/>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14" name="Picture Placeholder 2"/>
          <p:cNvSpPr>
            <a:spLocks noGrp="1" noChangeAspect="1"/>
          </p:cNvSpPr>
          <p:nvPr>
            <p:ph type="pic" idx="15"/>
          </p:nvPr>
        </p:nvSpPr>
        <p:spPr>
          <a:xfrm>
            <a:off x="6671269" y="3190425"/>
            <a:ext cx="2472732" cy="2698753"/>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7" name="Content Placeholder 2"/>
          <p:cNvSpPr>
            <a:spLocks noGrp="1"/>
          </p:cNvSpPr>
          <p:nvPr>
            <p:ph sz="half" idx="1"/>
          </p:nvPr>
        </p:nvSpPr>
        <p:spPr>
          <a:xfrm>
            <a:off x="291298" y="1000002"/>
            <a:ext cx="3170993" cy="435133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p:cNvSpPr>
            <a:spLocks noGrp="1"/>
          </p:cNvSpPr>
          <p:nvPr>
            <p:ph type="sldNum" sz="quarter" idx="12"/>
          </p:nvPr>
        </p:nvSpPr>
        <p:spPr>
          <a:xfrm>
            <a:off x="8478173" y="6374107"/>
            <a:ext cx="516570" cy="365125"/>
          </a:xfrm>
        </p:spPr>
        <p:txBody>
          <a:bodyPr/>
          <a:lstStyle/>
          <a:p>
            <a:fld id="{5E94BA17-8AE8-4651-9FD9-8589E5D42325}" type="slidenum">
              <a:rPr lang="en-US" smtClean="0"/>
              <a:t>‹#›</a:t>
            </a:fld>
            <a:endParaRPr lang="en-US"/>
          </a:p>
        </p:txBody>
      </p:sp>
      <p:sp>
        <p:nvSpPr>
          <p:cNvPr id="11" name="Date Placeholder 3"/>
          <p:cNvSpPr>
            <a:spLocks noGrp="1"/>
          </p:cNvSpPr>
          <p:nvPr>
            <p:ph type="dt" sz="half" idx="2"/>
          </p:nvPr>
        </p:nvSpPr>
        <p:spPr>
          <a:xfrm>
            <a:off x="158128" y="6356351"/>
            <a:ext cx="1280049" cy="365125"/>
          </a:xfrm>
          <a:prstGeom prst="rect">
            <a:avLst/>
          </a:prstGeom>
        </p:spPr>
        <p:txBody>
          <a:bodyPr vert="horz" lIns="91440" tIns="45720" rIns="91440" bIns="45720" rtlCol="0" anchor="ctr"/>
          <a:lstStyle>
            <a:lvl1pPr algn="l">
              <a:defRPr sz="1050">
                <a:solidFill>
                  <a:schemeClr val="tx1"/>
                </a:solidFill>
                <a:latin typeface="Segoe UI Semibold" panose="020B0702040204020203" pitchFamily="34" charset="0"/>
              </a:defRPr>
            </a:lvl1pPr>
          </a:lstStyle>
          <a:p>
            <a:fld id="{62FE63C3-A73F-4097-86A9-7B28950712B1}" type="datetime1">
              <a:rPr lang="en-US" smtClean="0"/>
              <a:pPr/>
              <a:t>8/24/2026</a:t>
            </a:fld>
            <a:endParaRPr lang="en-US"/>
          </a:p>
        </p:txBody>
      </p:sp>
      <p:sp>
        <p:nvSpPr>
          <p:cNvPr id="15" name="Footer Placeholder 4"/>
          <p:cNvSpPr>
            <a:spLocks noGrp="1"/>
          </p:cNvSpPr>
          <p:nvPr>
            <p:ph type="ftr" sz="quarter" idx="3"/>
          </p:nvPr>
        </p:nvSpPr>
        <p:spPr>
          <a:xfrm>
            <a:off x="2363121" y="6356351"/>
            <a:ext cx="3086100" cy="365125"/>
          </a:xfrm>
          <a:prstGeom prst="rect">
            <a:avLst/>
          </a:prstGeom>
        </p:spPr>
        <p:txBody>
          <a:bodyPr vert="horz" lIns="91440" tIns="45720" rIns="91440" bIns="45720" rtlCol="0" anchor="ctr"/>
          <a:lstStyle>
            <a:lvl1pPr algn="l">
              <a:defRPr sz="1100">
                <a:solidFill>
                  <a:schemeClr val="tx1">
                    <a:tint val="75000"/>
                  </a:schemeClr>
                </a:solidFill>
                <a:latin typeface="Segoe UI Semibold" panose="020B0702040204020203" pitchFamily="34" charset="0"/>
              </a:defRPr>
            </a:lvl1pPr>
          </a:lstStyle>
          <a:p>
            <a:endParaRPr lang="en-US"/>
          </a:p>
        </p:txBody>
      </p:sp>
    </p:spTree>
    <p:extLst>
      <p:ext uri="{BB962C8B-B14F-4D97-AF65-F5344CB8AC3E}">
        <p14:creationId xmlns:p14="http://schemas.microsoft.com/office/powerpoint/2010/main" val="432243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
    <p:spTree>
      <p:nvGrpSpPr>
        <p:cNvPr id="1" name=""/>
        <p:cNvGrpSpPr/>
        <p:nvPr/>
      </p:nvGrpSpPr>
      <p:grpSpPr>
        <a:xfrm>
          <a:off x="0" y="0"/>
          <a:ext cx="0" cy="0"/>
          <a:chOff x="0" y="0"/>
          <a:chExt cx="0" cy="0"/>
        </a:xfrm>
      </p:grpSpPr>
      <p:sp>
        <p:nvSpPr>
          <p:cNvPr id="7" name="Content Placeholder 2"/>
          <p:cNvSpPr>
            <a:spLocks noGrp="1"/>
          </p:cNvSpPr>
          <p:nvPr>
            <p:ph sz="half" idx="1"/>
          </p:nvPr>
        </p:nvSpPr>
        <p:spPr>
          <a:xfrm>
            <a:off x="202521" y="1621438"/>
            <a:ext cx="3170993" cy="435133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4"/>
          <p:cNvSpPr>
            <a:spLocks noGrp="1"/>
          </p:cNvSpPr>
          <p:nvPr>
            <p:ph type="sldNum" sz="quarter" idx="12"/>
          </p:nvPr>
        </p:nvSpPr>
        <p:spPr>
          <a:xfrm>
            <a:off x="8478173" y="6374107"/>
            <a:ext cx="516570" cy="365125"/>
          </a:xfrm>
        </p:spPr>
        <p:txBody>
          <a:bodyPr/>
          <a:lstStyle/>
          <a:p>
            <a:fld id="{5E94BA17-8AE8-4651-9FD9-8589E5D42325}" type="slidenum">
              <a:rPr lang="en-US" smtClean="0"/>
              <a:t>‹#›</a:t>
            </a:fld>
            <a:endParaRPr lang="en-US"/>
          </a:p>
        </p:txBody>
      </p:sp>
      <p:sp>
        <p:nvSpPr>
          <p:cNvPr id="6" name="Chart Placeholder 5"/>
          <p:cNvSpPr>
            <a:spLocks noGrp="1"/>
          </p:cNvSpPr>
          <p:nvPr>
            <p:ph type="chart" sz="quarter" idx="13"/>
          </p:nvPr>
        </p:nvSpPr>
        <p:spPr>
          <a:xfrm>
            <a:off x="3701989" y="1683711"/>
            <a:ext cx="5220070" cy="4042386"/>
          </a:xfrm>
          <a:solidFill>
            <a:schemeClr val="bg1">
              <a:lumMod val="75000"/>
            </a:schemeClr>
          </a:solidFill>
        </p:spPr>
        <p:txBody>
          <a:bodyPr/>
          <a:lstStyle>
            <a:lvl1pPr marL="0" indent="0">
              <a:buNone/>
              <a:defRPr/>
            </a:lvl1pPr>
          </a:lstStyle>
          <a:p>
            <a:endParaRPr lang="en-US"/>
          </a:p>
        </p:txBody>
      </p:sp>
      <p:sp>
        <p:nvSpPr>
          <p:cNvPr id="15" name="Title 1"/>
          <p:cNvSpPr>
            <a:spLocks noGrp="1"/>
          </p:cNvSpPr>
          <p:nvPr>
            <p:ph type="title"/>
          </p:nvPr>
        </p:nvSpPr>
        <p:spPr>
          <a:xfrm>
            <a:off x="353442" y="186434"/>
            <a:ext cx="7886700" cy="909454"/>
          </a:xfrm>
        </p:spPr>
        <p:txBody>
          <a:bodyPr/>
          <a:lstStyle/>
          <a:p>
            <a:r>
              <a:rPr lang="en-US"/>
              <a:t>Click to edit Master title style</a:t>
            </a:r>
          </a:p>
        </p:txBody>
      </p:sp>
      <p:sp>
        <p:nvSpPr>
          <p:cNvPr id="16" name="Date Placeholder 3"/>
          <p:cNvSpPr>
            <a:spLocks noGrp="1"/>
          </p:cNvSpPr>
          <p:nvPr>
            <p:ph type="dt" sz="half" idx="2"/>
          </p:nvPr>
        </p:nvSpPr>
        <p:spPr>
          <a:xfrm>
            <a:off x="158128" y="6356351"/>
            <a:ext cx="1280049" cy="365125"/>
          </a:xfrm>
          <a:prstGeom prst="rect">
            <a:avLst/>
          </a:prstGeom>
        </p:spPr>
        <p:txBody>
          <a:bodyPr vert="horz" lIns="91440" tIns="45720" rIns="91440" bIns="45720" rtlCol="0" anchor="ctr"/>
          <a:lstStyle>
            <a:lvl1pPr algn="l">
              <a:defRPr sz="1050">
                <a:solidFill>
                  <a:schemeClr val="tx1"/>
                </a:solidFill>
                <a:latin typeface="Segoe UI Semibold" panose="020B0702040204020203" pitchFamily="34" charset="0"/>
              </a:defRPr>
            </a:lvl1pPr>
          </a:lstStyle>
          <a:p>
            <a:fld id="{62FE63C3-A73F-4097-86A9-7B28950712B1}" type="datetime1">
              <a:rPr lang="en-US" smtClean="0"/>
              <a:pPr/>
              <a:t>8/24/2026</a:t>
            </a:fld>
            <a:endParaRPr lang="en-US"/>
          </a:p>
        </p:txBody>
      </p:sp>
      <p:sp>
        <p:nvSpPr>
          <p:cNvPr id="17" name="Footer Placeholder 4"/>
          <p:cNvSpPr>
            <a:spLocks noGrp="1"/>
          </p:cNvSpPr>
          <p:nvPr>
            <p:ph type="ftr" sz="quarter" idx="3"/>
          </p:nvPr>
        </p:nvSpPr>
        <p:spPr>
          <a:xfrm>
            <a:off x="2363121" y="6356351"/>
            <a:ext cx="3086100" cy="365125"/>
          </a:xfrm>
          <a:prstGeom prst="rect">
            <a:avLst/>
          </a:prstGeom>
        </p:spPr>
        <p:txBody>
          <a:bodyPr vert="horz" lIns="91440" tIns="45720" rIns="91440" bIns="45720" rtlCol="0" anchor="ctr"/>
          <a:lstStyle>
            <a:lvl1pPr algn="l">
              <a:defRPr sz="1100">
                <a:solidFill>
                  <a:schemeClr val="tx1">
                    <a:tint val="75000"/>
                  </a:schemeClr>
                </a:solidFill>
                <a:latin typeface="Segoe UI Semibold" panose="020B0702040204020203" pitchFamily="34" charset="0"/>
              </a:defRPr>
            </a:lvl1pPr>
          </a:lstStyle>
          <a:p>
            <a:endParaRPr lang="en-US"/>
          </a:p>
        </p:txBody>
      </p:sp>
    </p:spTree>
    <p:extLst>
      <p:ext uri="{BB962C8B-B14F-4D97-AF65-F5344CB8AC3E}">
        <p14:creationId xmlns:p14="http://schemas.microsoft.com/office/powerpoint/2010/main" val="964516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96775" y="2048451"/>
            <a:ext cx="6858000" cy="1076495"/>
          </a:xfrm>
        </p:spPr>
        <p:txBody>
          <a:bodyPr/>
          <a:lstStyle>
            <a:lvl1pPr marL="0" indent="0" algn="l">
              <a:buNone/>
              <a:defRPr sz="1800">
                <a:latin typeface="Segoe UI" panose="020B0502040204020203" pitchFamily="34" charset="0"/>
                <a:ea typeface="Segoe UI" panose="020B0502040204020203" pitchFamily="34" charset="0"/>
                <a:cs typeface="Segoe UI" panose="020B05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a:p>
            <a:endParaRPr lang="en-US"/>
          </a:p>
          <a:p>
            <a:endParaRPr lang="en-US"/>
          </a:p>
        </p:txBody>
      </p:sp>
      <p:sp>
        <p:nvSpPr>
          <p:cNvPr id="14" name="Rectangle 13"/>
          <p:cNvSpPr/>
          <p:nvPr userDrawn="1"/>
        </p:nvSpPr>
        <p:spPr>
          <a:xfrm>
            <a:off x="1" y="6027939"/>
            <a:ext cx="7264153" cy="460414"/>
          </a:xfrm>
          <a:prstGeom prst="rect">
            <a:avLst/>
          </a:prstGeom>
          <a:solidFill>
            <a:srgbClr val="FFD04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4" name="Title 3"/>
          <p:cNvSpPr>
            <a:spLocks noGrp="1"/>
          </p:cNvSpPr>
          <p:nvPr>
            <p:ph type="title"/>
          </p:nvPr>
        </p:nvSpPr>
        <p:spPr>
          <a:xfrm>
            <a:off x="752937" y="675861"/>
            <a:ext cx="7886700" cy="1325563"/>
          </a:xfrm>
        </p:spPr>
        <p:txBody>
          <a:bodyPr anchor="b" anchorCtr="0"/>
          <a:lstStyle>
            <a:lvl1pPr>
              <a:defRPr>
                <a:solidFill>
                  <a:srgbClr val="006369"/>
                </a:solidFill>
              </a:defRPr>
            </a:lvl1pPr>
          </a:lstStyle>
          <a:p>
            <a:r>
              <a:rPr lang="en-US"/>
              <a:t>Click to edit Master title style</a:t>
            </a:r>
          </a:p>
        </p:txBody>
      </p:sp>
      <p:cxnSp>
        <p:nvCxnSpPr>
          <p:cNvPr id="16" name="Straight Connector 15"/>
          <p:cNvCxnSpPr/>
          <p:nvPr userDrawn="1"/>
        </p:nvCxnSpPr>
        <p:spPr>
          <a:xfrm>
            <a:off x="7261605" y="5987598"/>
            <a:ext cx="0" cy="525294"/>
          </a:xfrm>
          <a:prstGeom prst="line">
            <a:avLst/>
          </a:prstGeom>
          <a:ln w="3175">
            <a:solidFill>
              <a:srgbClr val="D0D0D2"/>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2"/>
          <a:stretch>
            <a:fillRect/>
          </a:stretch>
        </p:blipFill>
        <p:spPr>
          <a:xfrm>
            <a:off x="7585561" y="6032357"/>
            <a:ext cx="1243692" cy="45724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04" y="6157445"/>
            <a:ext cx="1672658" cy="197634"/>
          </a:xfrm>
          <a:prstGeom prst="rect">
            <a:avLst/>
          </a:prstGeom>
        </p:spPr>
      </p:pic>
    </p:spTree>
    <p:extLst>
      <p:ext uri="{BB962C8B-B14F-4D97-AF65-F5344CB8AC3E}">
        <p14:creationId xmlns:p14="http://schemas.microsoft.com/office/powerpoint/2010/main" val="2662538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819151" y="2239264"/>
            <a:ext cx="5673566" cy="369332"/>
          </a:xfrm>
          <a:prstGeom prst="rect">
            <a:avLst/>
          </a:prstGeom>
        </p:spPr>
        <p:txBody>
          <a:bodyPr wrap="square" lIns="0" tIns="0" rIns="0" bIns="0">
            <a:spAutoFit/>
          </a:bodyPr>
          <a:lstStyle>
            <a:lvl1pPr>
              <a:defRPr sz="2400" b="0" i="0">
                <a:solidFill>
                  <a:srgbClr val="006169"/>
                </a:solidFill>
                <a:latin typeface="Segoe UI Light"/>
                <a:cs typeface="Segoe UI Light"/>
              </a:defRPr>
            </a:lvl1pPr>
          </a:lstStyle>
          <a:p>
            <a:endParaRPr/>
          </a:p>
        </p:txBody>
      </p:sp>
      <p:sp>
        <p:nvSpPr>
          <p:cNvPr id="3" name="Holder 3"/>
          <p:cNvSpPr>
            <a:spLocks noGrp="1"/>
          </p:cNvSpPr>
          <p:nvPr>
            <p:ph type="subTitle" idx="4"/>
          </p:nvPr>
        </p:nvSpPr>
        <p:spPr>
          <a:xfrm>
            <a:off x="1371600" y="3840480"/>
            <a:ext cx="6400800" cy="276999"/>
          </a:xfrm>
          <a:prstGeom prst="rect">
            <a:avLst/>
          </a:prstGeom>
        </p:spPr>
        <p:txBody>
          <a:bodyPr wrap="square" lIns="0" tIns="0" rIns="0" bIns="0">
            <a:spAutoFit/>
          </a:bodyPr>
          <a:lstStyle>
            <a:lvl1pPr>
              <a:defRPr sz="1800" b="0" i="0">
                <a:solidFill>
                  <a:schemeClr val="tx1"/>
                </a:solidFill>
                <a:latin typeface="Segoe UI"/>
                <a:cs typeface="Segoe U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2345645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88182" y="729869"/>
            <a:ext cx="7052786" cy="369332"/>
          </a:xfrm>
        </p:spPr>
        <p:txBody>
          <a:bodyPr lIns="0" tIns="0" rIns="0" bIns="0"/>
          <a:lstStyle>
            <a:lvl1pPr>
              <a:defRPr sz="2400" b="0" i="0">
                <a:solidFill>
                  <a:srgbClr val="006169"/>
                </a:solidFill>
                <a:latin typeface="Segoe UI Light"/>
                <a:cs typeface="Segoe UI Light"/>
              </a:defRPr>
            </a:lvl1pPr>
          </a:lstStyle>
          <a:p>
            <a:endParaRPr/>
          </a:p>
        </p:txBody>
      </p:sp>
      <p:sp>
        <p:nvSpPr>
          <p:cNvPr id="3" name="Holder 3"/>
          <p:cNvSpPr>
            <a:spLocks noGrp="1"/>
          </p:cNvSpPr>
          <p:nvPr>
            <p:ph type="body" idx="1"/>
          </p:nvPr>
        </p:nvSpPr>
        <p:spPr>
          <a:xfrm>
            <a:off x="707470" y="1403330"/>
            <a:ext cx="7729061" cy="276999"/>
          </a:xfrm>
        </p:spPr>
        <p:txBody>
          <a:bodyPr lIns="0" tIns="0" rIns="0" bIns="0"/>
          <a:lstStyle>
            <a:lvl1pPr>
              <a:defRPr sz="1800" b="0" i="0">
                <a:solidFill>
                  <a:schemeClr val="tx1"/>
                </a:solidFill>
                <a:latin typeface="Segoe UI"/>
                <a:cs typeface="Segoe U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304196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88182" y="729869"/>
            <a:ext cx="7052786" cy="369332"/>
          </a:xfrm>
        </p:spPr>
        <p:txBody>
          <a:bodyPr lIns="0" tIns="0" rIns="0" bIns="0"/>
          <a:lstStyle>
            <a:lvl1pPr>
              <a:defRPr sz="2400" b="0" i="0">
                <a:solidFill>
                  <a:srgbClr val="006169"/>
                </a:solidFill>
                <a:latin typeface="Segoe UI Light"/>
                <a:cs typeface="Segoe UI Light"/>
              </a:defRPr>
            </a:lvl1pPr>
          </a:lstStyle>
          <a:p>
            <a:endParaRPr/>
          </a:p>
        </p:txBody>
      </p:sp>
      <p:sp>
        <p:nvSpPr>
          <p:cNvPr id="3" name="Holder 3"/>
          <p:cNvSpPr>
            <a:spLocks noGrp="1"/>
          </p:cNvSpPr>
          <p:nvPr>
            <p:ph sz="half" idx="2"/>
          </p:nvPr>
        </p:nvSpPr>
        <p:spPr>
          <a:xfrm>
            <a:off x="457200" y="1577340"/>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7" name="Holder 7"/>
          <p:cNvSpPr>
            <a:spLocks noGrp="1"/>
          </p:cNvSpPr>
          <p:nvPr>
            <p:ph type="sldNum" sz="quarter" idx="7"/>
          </p:nvPr>
        </p:nvSpPr>
        <p:spPr/>
        <p:txBody>
          <a:bodyPr lIns="0" tIns="0" rIns="0" bIns="0"/>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1778386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7261860" cy="6858000"/>
          </a:xfrm>
          <a:custGeom>
            <a:avLst/>
            <a:gdLst/>
            <a:ahLst/>
            <a:cxnLst/>
            <a:rect l="l" t="t" r="r" b="b"/>
            <a:pathLst>
              <a:path w="9682480" h="6858000">
                <a:moveTo>
                  <a:pt x="0" y="6858000"/>
                </a:moveTo>
                <a:lnTo>
                  <a:pt x="9682226" y="6858000"/>
                </a:lnTo>
                <a:lnTo>
                  <a:pt x="9682226" y="0"/>
                </a:lnTo>
                <a:lnTo>
                  <a:pt x="0" y="0"/>
                </a:lnTo>
                <a:lnTo>
                  <a:pt x="0" y="6858000"/>
                </a:lnTo>
                <a:close/>
              </a:path>
            </a:pathLst>
          </a:custGeom>
          <a:solidFill>
            <a:srgbClr val="006269"/>
          </a:solidFill>
        </p:spPr>
        <p:txBody>
          <a:bodyPr wrap="square" lIns="0" tIns="0" rIns="0" bIns="0" rtlCol="0"/>
          <a:lstStyle/>
          <a:p>
            <a:endParaRPr sz="1350"/>
          </a:p>
        </p:txBody>
      </p:sp>
      <p:sp>
        <p:nvSpPr>
          <p:cNvPr id="17" name="bg object 17"/>
          <p:cNvSpPr/>
          <p:nvPr/>
        </p:nvSpPr>
        <p:spPr>
          <a:xfrm>
            <a:off x="0" y="6029325"/>
            <a:ext cx="7265194" cy="457200"/>
          </a:xfrm>
          <a:custGeom>
            <a:avLst/>
            <a:gdLst/>
            <a:ahLst/>
            <a:cxnLst/>
            <a:rect l="l" t="t" r="r" b="b"/>
            <a:pathLst>
              <a:path w="9686925" h="457200">
                <a:moveTo>
                  <a:pt x="9686925" y="0"/>
                </a:moveTo>
                <a:lnTo>
                  <a:pt x="0" y="0"/>
                </a:lnTo>
                <a:lnTo>
                  <a:pt x="0" y="457200"/>
                </a:lnTo>
                <a:lnTo>
                  <a:pt x="9686925" y="457200"/>
                </a:lnTo>
                <a:lnTo>
                  <a:pt x="9686925" y="0"/>
                </a:lnTo>
                <a:close/>
              </a:path>
            </a:pathLst>
          </a:custGeom>
          <a:solidFill>
            <a:srgbClr val="FFD046"/>
          </a:solidFill>
        </p:spPr>
        <p:txBody>
          <a:bodyPr wrap="square" lIns="0" tIns="0" rIns="0" bIns="0" rtlCol="0"/>
          <a:lstStyle/>
          <a:p>
            <a:endParaRPr sz="1350"/>
          </a:p>
        </p:txBody>
      </p:sp>
      <p:sp>
        <p:nvSpPr>
          <p:cNvPr id="18" name="bg object 18"/>
          <p:cNvSpPr/>
          <p:nvPr/>
        </p:nvSpPr>
        <p:spPr>
          <a:xfrm>
            <a:off x="7261670" y="1"/>
            <a:ext cx="1882616" cy="6853555"/>
          </a:xfrm>
          <a:custGeom>
            <a:avLst/>
            <a:gdLst/>
            <a:ahLst/>
            <a:cxnLst/>
            <a:rect l="l" t="t" r="r" b="b"/>
            <a:pathLst>
              <a:path w="2510154" h="6853555">
                <a:moveTo>
                  <a:pt x="0" y="0"/>
                </a:moveTo>
                <a:lnTo>
                  <a:pt x="0" y="6853237"/>
                </a:lnTo>
                <a:lnTo>
                  <a:pt x="2509774" y="6853237"/>
                </a:lnTo>
                <a:lnTo>
                  <a:pt x="2509774" y="0"/>
                </a:lnTo>
                <a:lnTo>
                  <a:pt x="0" y="0"/>
                </a:lnTo>
                <a:close/>
              </a:path>
            </a:pathLst>
          </a:custGeom>
          <a:solidFill>
            <a:srgbClr val="FFFFFF"/>
          </a:solidFill>
        </p:spPr>
        <p:txBody>
          <a:bodyPr wrap="square" lIns="0" tIns="0" rIns="0" bIns="0" rtlCol="0"/>
          <a:lstStyle/>
          <a:p>
            <a:endParaRPr sz="1350"/>
          </a:p>
        </p:txBody>
      </p:sp>
      <p:sp>
        <p:nvSpPr>
          <p:cNvPr id="19" name="bg object 19"/>
          <p:cNvSpPr/>
          <p:nvPr/>
        </p:nvSpPr>
        <p:spPr>
          <a:xfrm>
            <a:off x="7261670" y="1"/>
            <a:ext cx="1882616" cy="6853555"/>
          </a:xfrm>
          <a:custGeom>
            <a:avLst/>
            <a:gdLst/>
            <a:ahLst/>
            <a:cxnLst/>
            <a:rect l="l" t="t" r="r" b="b"/>
            <a:pathLst>
              <a:path w="2510154" h="6853555">
                <a:moveTo>
                  <a:pt x="0" y="0"/>
                </a:moveTo>
                <a:lnTo>
                  <a:pt x="0" y="6853237"/>
                </a:lnTo>
                <a:lnTo>
                  <a:pt x="2509774" y="6853237"/>
                </a:lnTo>
              </a:path>
            </a:pathLst>
          </a:custGeom>
          <a:ln w="12700">
            <a:solidFill>
              <a:srgbClr val="FFFFFF"/>
            </a:solidFill>
          </a:ln>
        </p:spPr>
        <p:txBody>
          <a:bodyPr wrap="square" lIns="0" tIns="0" rIns="0" bIns="0" rtlCol="0"/>
          <a:lstStyle/>
          <a:p>
            <a:endParaRPr sz="1350"/>
          </a:p>
        </p:txBody>
      </p:sp>
      <p:pic>
        <p:nvPicPr>
          <p:cNvPr id="20" name="bg object 20"/>
          <p:cNvPicPr/>
          <p:nvPr/>
        </p:nvPicPr>
        <p:blipFill>
          <a:blip r:embed="rId2" cstate="print"/>
          <a:stretch>
            <a:fillRect/>
          </a:stretch>
        </p:blipFill>
        <p:spPr>
          <a:xfrm>
            <a:off x="7586662" y="6029325"/>
            <a:ext cx="1243013" cy="457200"/>
          </a:xfrm>
          <a:prstGeom prst="rect">
            <a:avLst/>
          </a:prstGeom>
        </p:spPr>
      </p:pic>
      <p:pic>
        <p:nvPicPr>
          <p:cNvPr id="21" name="bg object 21"/>
          <p:cNvPicPr/>
          <p:nvPr/>
        </p:nvPicPr>
        <p:blipFill>
          <a:blip r:embed="rId3" cstate="print"/>
          <a:stretch>
            <a:fillRect/>
          </a:stretch>
        </p:blipFill>
        <p:spPr>
          <a:xfrm>
            <a:off x="850106" y="6153151"/>
            <a:ext cx="1671638" cy="200025"/>
          </a:xfrm>
          <a:prstGeom prst="rect">
            <a:avLst/>
          </a:prstGeom>
        </p:spPr>
      </p:pic>
      <p:sp>
        <p:nvSpPr>
          <p:cNvPr id="2" name="Holder 2"/>
          <p:cNvSpPr>
            <a:spLocks noGrp="1"/>
          </p:cNvSpPr>
          <p:nvPr>
            <p:ph type="title"/>
          </p:nvPr>
        </p:nvSpPr>
        <p:spPr>
          <a:xfrm>
            <a:off x="688182" y="729869"/>
            <a:ext cx="7052786" cy="369332"/>
          </a:xfrm>
        </p:spPr>
        <p:txBody>
          <a:bodyPr lIns="0" tIns="0" rIns="0" bIns="0"/>
          <a:lstStyle>
            <a:lvl1pPr>
              <a:defRPr sz="2400" b="0" i="0">
                <a:solidFill>
                  <a:srgbClr val="006169"/>
                </a:solidFill>
                <a:latin typeface="Segoe UI Light"/>
                <a:cs typeface="Segoe U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5" name="Holder 5"/>
          <p:cNvSpPr>
            <a:spLocks noGrp="1"/>
          </p:cNvSpPr>
          <p:nvPr>
            <p:ph type="sldNum" sz="quarter" idx="7"/>
          </p:nvPr>
        </p:nvSpPr>
        <p:spPr/>
        <p:txBody>
          <a:bodyPr lIns="0" tIns="0" rIns="0" bIns="0"/>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3032597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4" name="Holder 4"/>
          <p:cNvSpPr>
            <a:spLocks noGrp="1"/>
          </p:cNvSpPr>
          <p:nvPr>
            <p:ph type="sldNum" sz="quarter" idx="7"/>
          </p:nvPr>
        </p:nvSpPr>
        <p:spPr/>
        <p:txBody>
          <a:bodyPr lIns="0" tIns="0" rIns="0" bIns="0"/>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25169171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6400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MASTER">
    <p:bg>
      <p:bgPr>
        <a:solidFill>
          <a:srgbClr val="F7FAF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387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CE Divider Slide Green">
    <p:bg>
      <p:bgPr>
        <a:solidFill>
          <a:srgbClr val="006369"/>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2118" y="1554730"/>
            <a:ext cx="5931948" cy="1325563"/>
          </a:xfrm>
        </p:spPr>
        <p:txBody>
          <a:bodyPr/>
          <a:lstStyle>
            <a:lvl1pPr>
              <a:defRPr baseline="0">
                <a:solidFill>
                  <a:schemeClr val="bg1"/>
                </a:solidFill>
              </a:defRPr>
            </a:lvl1pPr>
          </a:lstStyle>
          <a:p>
            <a:r>
              <a:rPr lang="en-US"/>
              <a:t>Divider Slide Title</a:t>
            </a:r>
          </a:p>
        </p:txBody>
      </p:sp>
      <p:sp>
        <p:nvSpPr>
          <p:cNvPr id="9" name="Rectangle 8"/>
          <p:cNvSpPr/>
          <p:nvPr userDrawn="1"/>
        </p:nvSpPr>
        <p:spPr>
          <a:xfrm>
            <a:off x="1" y="6027939"/>
            <a:ext cx="6828818" cy="460414"/>
          </a:xfrm>
          <a:prstGeom prst="rect">
            <a:avLst/>
          </a:prstGeom>
          <a:solidFill>
            <a:srgbClr val="FED1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6826928" y="0"/>
            <a:ext cx="2308194"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7158404" y="6024477"/>
            <a:ext cx="1657123" cy="45533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669" y="6178031"/>
            <a:ext cx="2072340" cy="183644"/>
          </a:xfrm>
          <a:prstGeom prst="rect">
            <a:avLst/>
          </a:prstGeom>
        </p:spPr>
      </p:pic>
    </p:spTree>
    <p:extLst>
      <p:ext uri="{BB962C8B-B14F-4D97-AF65-F5344CB8AC3E}">
        <p14:creationId xmlns:p14="http://schemas.microsoft.com/office/powerpoint/2010/main" val="331376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CE Divider Slide Gre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22118" y="1554730"/>
            <a:ext cx="5931948" cy="1325563"/>
          </a:xfrm>
        </p:spPr>
        <p:txBody>
          <a:bodyPr/>
          <a:lstStyle>
            <a:lvl1pPr>
              <a:defRPr baseline="0">
                <a:solidFill>
                  <a:schemeClr val="tx1"/>
                </a:solidFill>
              </a:defRPr>
            </a:lvl1pPr>
          </a:lstStyle>
          <a:p>
            <a:r>
              <a:rPr lang="en-US"/>
              <a:t>Divider Slide Title</a:t>
            </a:r>
          </a:p>
        </p:txBody>
      </p:sp>
      <p:sp>
        <p:nvSpPr>
          <p:cNvPr id="9" name="Rectangle 8"/>
          <p:cNvSpPr/>
          <p:nvPr userDrawn="1"/>
        </p:nvSpPr>
        <p:spPr>
          <a:xfrm>
            <a:off x="1" y="6027939"/>
            <a:ext cx="6828818" cy="460414"/>
          </a:xfrm>
          <a:prstGeom prst="rect">
            <a:avLst/>
          </a:prstGeom>
          <a:solidFill>
            <a:srgbClr val="FED14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6826928" y="0"/>
            <a:ext cx="2308194"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7158404" y="6024477"/>
            <a:ext cx="1657123" cy="455336"/>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4669" y="6195787"/>
            <a:ext cx="2072340" cy="183644"/>
          </a:xfrm>
          <a:prstGeom prst="rect">
            <a:avLst/>
          </a:prstGeom>
        </p:spPr>
      </p:pic>
    </p:spTree>
    <p:extLst>
      <p:ext uri="{BB962C8B-B14F-4D97-AF65-F5344CB8AC3E}">
        <p14:creationId xmlns:p14="http://schemas.microsoft.com/office/powerpoint/2010/main" val="3620841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lide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65F35D-6605-443D-9F38-140776D68947}" type="datetime1">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4BA17-8AE8-4651-9FD9-8589E5D42325}" type="slidenum">
              <a:rPr lang="en-US" smtClean="0"/>
              <a:t>‹#›</a:t>
            </a:fld>
            <a:endParaRPr lang="en-US"/>
          </a:p>
        </p:txBody>
      </p:sp>
    </p:spTree>
    <p:extLst>
      <p:ext uri="{BB962C8B-B14F-4D97-AF65-F5344CB8AC3E}">
        <p14:creationId xmlns:p14="http://schemas.microsoft.com/office/powerpoint/2010/main" val="42133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DB8819-B877-4AAF-AB71-63C59D44BF13}" type="datetime1">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4BA17-8AE8-4651-9FD9-8589E5D42325}" type="slidenum">
              <a:rPr lang="en-US" smtClean="0"/>
              <a:t>‹#›</a:t>
            </a:fld>
            <a:endParaRPr lang="en-US"/>
          </a:p>
        </p:txBody>
      </p:sp>
    </p:spTree>
    <p:extLst>
      <p:ext uri="{BB962C8B-B14F-4D97-AF65-F5344CB8AC3E}">
        <p14:creationId xmlns:p14="http://schemas.microsoft.com/office/powerpoint/2010/main" val="413273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AE2EBC-325E-46EC-87DD-6EC14BFC4DB2}" type="datetime1">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94BA17-8AE8-4651-9FD9-8589E5D42325}" type="slidenum">
              <a:rPr lang="en-US" smtClean="0"/>
              <a:t>‹#›</a:t>
            </a:fld>
            <a:endParaRPr lang="en-US"/>
          </a:p>
        </p:txBody>
      </p:sp>
    </p:spTree>
    <p:extLst>
      <p:ext uri="{BB962C8B-B14F-4D97-AF65-F5344CB8AC3E}">
        <p14:creationId xmlns:p14="http://schemas.microsoft.com/office/powerpoint/2010/main" val="2983058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White">
    <p:spTree>
      <p:nvGrpSpPr>
        <p:cNvPr id="1" name=""/>
        <p:cNvGrpSpPr/>
        <p:nvPr/>
      </p:nvGrpSpPr>
      <p:grpSpPr>
        <a:xfrm>
          <a:off x="0" y="0"/>
          <a:ext cx="0" cy="0"/>
          <a:chOff x="0" y="0"/>
          <a:chExt cx="0" cy="0"/>
        </a:xfrm>
      </p:grpSpPr>
      <p:sp>
        <p:nvSpPr>
          <p:cNvPr id="4" name="Picture Placeholder 2"/>
          <p:cNvSpPr>
            <a:spLocks noGrp="1" noChangeAspect="1"/>
          </p:cNvSpPr>
          <p:nvPr>
            <p:ph type="pic" idx="13"/>
          </p:nvPr>
        </p:nvSpPr>
        <p:spPr>
          <a:xfrm>
            <a:off x="0" y="1049311"/>
            <a:ext cx="9144000" cy="5811864"/>
          </a:xfrm>
          <a:prstGeom prst="rect">
            <a:avLst/>
          </a:prstGeom>
          <a:solidFill>
            <a:schemeClr val="bg2">
              <a:lumMod val="75000"/>
            </a:schemeClr>
          </a:solidFill>
          <a:ln>
            <a:no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3" name="Title 1"/>
          <p:cNvSpPr>
            <a:spLocks noGrp="1"/>
          </p:cNvSpPr>
          <p:nvPr>
            <p:ph type="title"/>
          </p:nvPr>
        </p:nvSpPr>
        <p:spPr>
          <a:xfrm>
            <a:off x="353442" y="97654"/>
            <a:ext cx="7886700" cy="909454"/>
          </a:xfrm>
        </p:spPr>
        <p:txBody>
          <a:bodyPr/>
          <a:lstStyle/>
          <a:p>
            <a:r>
              <a:rPr lang="en-US"/>
              <a:t>Click to edit Master title style</a:t>
            </a:r>
          </a:p>
        </p:txBody>
      </p:sp>
      <p:sp>
        <p:nvSpPr>
          <p:cNvPr id="5" name="Slide Number Placeholder 4"/>
          <p:cNvSpPr>
            <a:spLocks noGrp="1"/>
          </p:cNvSpPr>
          <p:nvPr>
            <p:ph type="sldNum" sz="quarter" idx="12"/>
          </p:nvPr>
        </p:nvSpPr>
        <p:spPr>
          <a:xfrm>
            <a:off x="8478173" y="6374107"/>
            <a:ext cx="516570" cy="365125"/>
          </a:xfrm>
        </p:spPr>
        <p:txBody>
          <a:bodyPr/>
          <a:lstStyle/>
          <a:p>
            <a:fld id="{5E94BA17-8AE8-4651-9FD9-8589E5D42325}" type="slidenum">
              <a:rPr lang="en-US" smtClean="0"/>
              <a:t>‹#›</a:t>
            </a:fld>
            <a:endParaRPr lang="en-US"/>
          </a:p>
        </p:txBody>
      </p:sp>
    </p:spTree>
    <p:extLst>
      <p:ext uri="{BB962C8B-B14F-4D97-AF65-F5344CB8AC3E}">
        <p14:creationId xmlns:p14="http://schemas.microsoft.com/office/powerpoint/2010/main" val="1213889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Bleed Photo ">
    <p:spTree>
      <p:nvGrpSpPr>
        <p:cNvPr id="1" name=""/>
        <p:cNvGrpSpPr/>
        <p:nvPr/>
      </p:nvGrpSpPr>
      <p:grpSpPr>
        <a:xfrm>
          <a:off x="0" y="0"/>
          <a:ext cx="0" cy="0"/>
          <a:chOff x="0" y="0"/>
          <a:chExt cx="0" cy="0"/>
        </a:xfrm>
      </p:grpSpPr>
      <p:sp>
        <p:nvSpPr>
          <p:cNvPr id="4" name="Picture Placeholder 2"/>
          <p:cNvSpPr>
            <a:spLocks noGrp="1" noChangeAspect="1"/>
          </p:cNvSpPr>
          <p:nvPr>
            <p:ph type="pic" idx="13"/>
          </p:nvPr>
        </p:nvSpPr>
        <p:spPr>
          <a:xfrm>
            <a:off x="0" y="0"/>
            <a:ext cx="9144000" cy="6861175"/>
          </a:xfrm>
          <a:prstGeom prst="rect">
            <a:avLst/>
          </a:prstGeom>
          <a:solidFill>
            <a:schemeClr val="bg2">
              <a:lumMod val="75000"/>
            </a:schemeClr>
          </a:solidFill>
          <a:ln>
            <a:no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5" name="Slide Number Placeholder 4"/>
          <p:cNvSpPr>
            <a:spLocks noGrp="1"/>
          </p:cNvSpPr>
          <p:nvPr>
            <p:ph type="sldNum" sz="quarter" idx="12"/>
          </p:nvPr>
        </p:nvSpPr>
        <p:spPr>
          <a:xfrm>
            <a:off x="8478173" y="6374107"/>
            <a:ext cx="516570" cy="365125"/>
          </a:xfrm>
        </p:spPr>
        <p:txBody>
          <a:bodyPr/>
          <a:lstStyle/>
          <a:p>
            <a:fld id="{5E94BA17-8AE8-4651-9FD9-8589E5D42325}" type="slidenum">
              <a:rPr lang="en-US" smtClean="0"/>
              <a:t>‹#›</a:t>
            </a:fld>
            <a:endParaRPr lang="en-US"/>
          </a:p>
        </p:txBody>
      </p:sp>
      <p:sp>
        <p:nvSpPr>
          <p:cNvPr id="6" name="Title 1"/>
          <p:cNvSpPr>
            <a:spLocks noGrp="1"/>
          </p:cNvSpPr>
          <p:nvPr>
            <p:ph type="title"/>
          </p:nvPr>
        </p:nvSpPr>
        <p:spPr>
          <a:xfrm>
            <a:off x="353442" y="301848"/>
            <a:ext cx="7886700" cy="909454"/>
          </a:xfrm>
        </p:spPr>
        <p:txBody>
          <a:bodyPr/>
          <a:lstStyle/>
          <a:p>
            <a:r>
              <a:rPr lang="en-US"/>
              <a:t>Click to edit Master title style</a:t>
            </a:r>
          </a:p>
        </p:txBody>
      </p:sp>
    </p:spTree>
    <p:extLst>
      <p:ext uri="{BB962C8B-B14F-4D97-AF65-F5344CB8AC3E}">
        <p14:creationId xmlns:p14="http://schemas.microsoft.com/office/powerpoint/2010/main" val="2551601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hoto ">
    <p:spTree>
      <p:nvGrpSpPr>
        <p:cNvPr id="1" name=""/>
        <p:cNvGrpSpPr/>
        <p:nvPr/>
      </p:nvGrpSpPr>
      <p:grpSpPr>
        <a:xfrm>
          <a:off x="0" y="0"/>
          <a:ext cx="0" cy="0"/>
          <a:chOff x="0" y="0"/>
          <a:chExt cx="0" cy="0"/>
        </a:xfrm>
      </p:grpSpPr>
      <p:sp>
        <p:nvSpPr>
          <p:cNvPr id="6" name="Picture Placeholder 2"/>
          <p:cNvSpPr>
            <a:spLocks noGrp="1" noChangeAspect="1"/>
          </p:cNvSpPr>
          <p:nvPr>
            <p:ph type="pic" idx="13"/>
          </p:nvPr>
        </p:nvSpPr>
        <p:spPr>
          <a:xfrm>
            <a:off x="4409375" y="1084825"/>
            <a:ext cx="4752381" cy="5191691"/>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a:p>
            <a:r>
              <a:rPr lang="en-US"/>
              <a:t>Drag picture to placeholder or click icon to add</a:t>
            </a:r>
          </a:p>
        </p:txBody>
      </p:sp>
      <p:sp>
        <p:nvSpPr>
          <p:cNvPr id="7" name="Content Placeholder 2"/>
          <p:cNvSpPr>
            <a:spLocks noGrp="1"/>
          </p:cNvSpPr>
          <p:nvPr>
            <p:ph sz="half" idx="1"/>
          </p:nvPr>
        </p:nvSpPr>
        <p:spPr>
          <a:xfrm>
            <a:off x="628650" y="1541539"/>
            <a:ext cx="3170993" cy="4351338"/>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353442" y="186434"/>
            <a:ext cx="7886700" cy="909454"/>
          </a:xfrm>
        </p:spPr>
        <p:txBody>
          <a:bodyPr/>
          <a:lstStyle/>
          <a:p>
            <a:r>
              <a:rPr lang="en-US"/>
              <a:t>Click to edit Master title style</a:t>
            </a:r>
          </a:p>
        </p:txBody>
      </p:sp>
      <p:sp>
        <p:nvSpPr>
          <p:cNvPr id="2" name="Date Placeholder 1"/>
          <p:cNvSpPr>
            <a:spLocks noGrp="1"/>
          </p:cNvSpPr>
          <p:nvPr>
            <p:ph type="dt" sz="half" idx="14"/>
          </p:nvPr>
        </p:nvSpPr>
        <p:spPr/>
        <p:txBody>
          <a:bodyPr/>
          <a:lstStyle/>
          <a:p>
            <a:fld id="{62FE63C3-A73F-4097-86A9-7B28950712B1}" type="datetime1">
              <a:rPr lang="en-US" smtClean="0"/>
              <a:pPr/>
              <a:t>8/24/2026</a:t>
            </a:fld>
            <a:endParaRPr lang="en-US"/>
          </a:p>
        </p:txBody>
      </p:sp>
      <p:sp>
        <p:nvSpPr>
          <p:cNvPr id="3" name="Footer Placeholder 2"/>
          <p:cNvSpPr>
            <a:spLocks noGrp="1"/>
          </p:cNvSpPr>
          <p:nvPr>
            <p:ph type="ftr" sz="quarter" idx="15"/>
          </p:nvPr>
        </p:nvSpPr>
        <p:spPr/>
        <p:txBody>
          <a:bodyPr/>
          <a:lstStyle/>
          <a:p>
            <a:endParaRPr lang="en-US"/>
          </a:p>
        </p:txBody>
      </p:sp>
      <p:sp>
        <p:nvSpPr>
          <p:cNvPr id="4" name="Slide Number Placeholder 3"/>
          <p:cNvSpPr>
            <a:spLocks noGrp="1"/>
          </p:cNvSpPr>
          <p:nvPr>
            <p:ph type="sldNum" sz="quarter" idx="16"/>
          </p:nvPr>
        </p:nvSpPr>
        <p:spPr/>
        <p:txBody>
          <a:bodyPr/>
          <a:lstStyle/>
          <a:p>
            <a:fld id="{5E94BA17-8AE8-4651-9FD9-8589E5D42325}" type="slidenum">
              <a:rPr lang="en-US" smtClean="0"/>
              <a:pPr/>
              <a:t>‹#›</a:t>
            </a:fld>
            <a:endParaRPr lang="en-US"/>
          </a:p>
        </p:txBody>
      </p:sp>
    </p:spTree>
    <p:extLst>
      <p:ext uri="{BB962C8B-B14F-4D97-AF65-F5344CB8AC3E}">
        <p14:creationId xmlns:p14="http://schemas.microsoft.com/office/powerpoint/2010/main" val="2071873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58128" y="6356351"/>
            <a:ext cx="1280049" cy="365125"/>
          </a:xfrm>
          <a:prstGeom prst="rect">
            <a:avLst/>
          </a:prstGeom>
        </p:spPr>
        <p:txBody>
          <a:bodyPr vert="horz" lIns="91440" tIns="45720" rIns="91440" bIns="45720" rtlCol="0" anchor="ctr"/>
          <a:lstStyle>
            <a:lvl1pPr algn="l">
              <a:defRPr sz="1000">
                <a:solidFill>
                  <a:schemeClr val="tx1"/>
                </a:solidFill>
                <a:latin typeface="Segoe UI Semibold" panose="020B0702040204020203" pitchFamily="34" charset="0"/>
              </a:defRPr>
            </a:lvl1pPr>
          </a:lstStyle>
          <a:p>
            <a:fld id="{62FE63C3-A73F-4097-86A9-7B28950712B1}" type="datetime1">
              <a:rPr lang="en-US" smtClean="0"/>
              <a:pPr/>
              <a:t>8/24/2026</a:t>
            </a:fld>
            <a:endParaRPr lang="en-US"/>
          </a:p>
        </p:txBody>
      </p:sp>
      <p:sp>
        <p:nvSpPr>
          <p:cNvPr id="5" name="Footer Placeholder 4"/>
          <p:cNvSpPr>
            <a:spLocks noGrp="1"/>
          </p:cNvSpPr>
          <p:nvPr>
            <p:ph type="ftr" sz="quarter" idx="3"/>
          </p:nvPr>
        </p:nvSpPr>
        <p:spPr>
          <a:xfrm>
            <a:off x="2363121" y="6356351"/>
            <a:ext cx="3086100" cy="365125"/>
          </a:xfrm>
          <a:prstGeom prst="rect">
            <a:avLst/>
          </a:prstGeom>
        </p:spPr>
        <p:txBody>
          <a:bodyPr vert="horz" lIns="91440" tIns="45720" rIns="91440" bIns="45720" rtlCol="0" anchor="ctr"/>
          <a:lstStyle>
            <a:lvl1pPr algn="l">
              <a:defRPr sz="1000">
                <a:solidFill>
                  <a:schemeClr val="tx1">
                    <a:tint val="75000"/>
                  </a:schemeClr>
                </a:solidFill>
                <a:latin typeface="Segoe UI Semibold" panose="020B0702040204020203" pitchFamily="34" charset="0"/>
              </a:defRPr>
            </a:lvl1pPr>
          </a:lstStyle>
          <a:p>
            <a:endParaRPr lang="en-US"/>
          </a:p>
        </p:txBody>
      </p:sp>
      <p:sp>
        <p:nvSpPr>
          <p:cNvPr id="6" name="Slide Number Placeholder 5"/>
          <p:cNvSpPr>
            <a:spLocks noGrp="1"/>
          </p:cNvSpPr>
          <p:nvPr>
            <p:ph type="sldNum" sz="quarter" idx="4"/>
          </p:nvPr>
        </p:nvSpPr>
        <p:spPr>
          <a:xfrm>
            <a:off x="8478173" y="6374107"/>
            <a:ext cx="516570" cy="365125"/>
          </a:xfrm>
          <a:prstGeom prst="rect">
            <a:avLst/>
          </a:prstGeom>
        </p:spPr>
        <p:txBody>
          <a:bodyPr vert="horz" lIns="91440" tIns="45720" rIns="91440" bIns="45720" rtlCol="0" anchor="ctr"/>
          <a:lstStyle>
            <a:lvl1pPr algn="r">
              <a:defRPr sz="1200" b="1" i="0">
                <a:solidFill>
                  <a:schemeClr val="bg1">
                    <a:lumMod val="50000"/>
                  </a:schemeClr>
                </a:solidFill>
                <a:latin typeface="Open Sans"/>
                <a:ea typeface="Segoe UI" panose="020B0502040204020203" pitchFamily="34" charset="0"/>
                <a:cs typeface="Open Sans"/>
              </a:defRPr>
            </a:lvl1pPr>
          </a:lstStyle>
          <a:p>
            <a:fld id="{5E94BA17-8AE8-4651-9FD9-8589E5D42325}" type="slidenum">
              <a:rPr lang="en-US" smtClean="0"/>
              <a:pPr/>
              <a:t>‹#›</a:t>
            </a:fld>
            <a:endParaRPr lang="en-US"/>
          </a:p>
        </p:txBody>
      </p:sp>
      <p:cxnSp>
        <p:nvCxnSpPr>
          <p:cNvPr id="9" name="Straight Connector 8"/>
          <p:cNvCxnSpPr/>
          <p:nvPr userDrawn="1"/>
        </p:nvCxnSpPr>
        <p:spPr>
          <a:xfrm>
            <a:off x="8542214" y="6383045"/>
            <a:ext cx="0" cy="325158"/>
          </a:xfrm>
          <a:prstGeom prst="line">
            <a:avLst/>
          </a:prstGeom>
          <a:ln w="12700">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7" name="Rectangle 6"/>
          <p:cNvSpPr/>
          <p:nvPr userDrawn="1"/>
        </p:nvSpPr>
        <p:spPr>
          <a:xfrm>
            <a:off x="0" y="6795855"/>
            <a:ext cx="9144000" cy="71021"/>
          </a:xfrm>
          <a:prstGeom prst="rect">
            <a:avLst/>
          </a:prstGeom>
          <a:solidFill>
            <a:srgbClr val="FED1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620027" y="6483248"/>
            <a:ext cx="1733702" cy="153635"/>
          </a:xfrm>
          <a:prstGeom prst="rect">
            <a:avLst/>
          </a:prstGeom>
        </p:spPr>
      </p:pic>
    </p:spTree>
    <p:extLst>
      <p:ext uri="{BB962C8B-B14F-4D97-AF65-F5344CB8AC3E}">
        <p14:creationId xmlns:p14="http://schemas.microsoft.com/office/powerpoint/2010/main" val="4175749647"/>
      </p:ext>
    </p:extLst>
  </p:cSld>
  <p:clrMap bg1="lt1" tx1="dk1" bg2="lt2" tx2="dk2" accent1="accent1" accent2="accent2" accent3="accent3" accent4="accent4" accent5="accent5" accent6="accent6" hlink="hlink" folHlink="folHlink"/>
  <p:sldLayoutIdLst>
    <p:sldLayoutId id="2147483673" r:id="rId1"/>
    <p:sldLayoutId id="2147483679" r:id="rId2"/>
    <p:sldLayoutId id="2147483681" r:id="rId3"/>
    <p:sldLayoutId id="2147483683" r:id="rId4"/>
    <p:sldLayoutId id="2147483686" r:id="rId5"/>
    <p:sldLayoutId id="2147483689" r:id="rId6"/>
    <p:sldLayoutId id="2147483692" r:id="rId7"/>
    <p:sldLayoutId id="2147483695" r:id="rId8"/>
    <p:sldLayoutId id="2147483696" r:id="rId9"/>
    <p:sldLayoutId id="2147483699" r:id="rId10"/>
    <p:sldLayoutId id="2147483702" r:id="rId11"/>
    <p:sldLayoutId id="2147483712" r:id="rId12"/>
  </p:sldLayoutIdLst>
  <p:hf hdr="0" ftr="0" dt="0"/>
  <p:txStyles>
    <p:titleStyle>
      <a:lvl1pPr algn="l" defTabSz="914400" rtl="0" eaLnBrk="1" latinLnBrk="0" hangingPunct="1">
        <a:lnSpc>
          <a:spcPct val="90000"/>
        </a:lnSpc>
        <a:spcBef>
          <a:spcPct val="0"/>
        </a:spcBef>
        <a:buNone/>
        <a:defRPr sz="2800" kern="1200">
          <a:solidFill>
            <a:schemeClr val="tx1"/>
          </a:solidFill>
          <a:latin typeface="Segoe UI Light"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568976" y="6386513"/>
            <a:ext cx="0" cy="325755"/>
          </a:xfrm>
          <a:custGeom>
            <a:avLst/>
            <a:gdLst/>
            <a:ahLst/>
            <a:cxnLst/>
            <a:rect l="l" t="t" r="r" b="b"/>
            <a:pathLst>
              <a:path h="325754">
                <a:moveTo>
                  <a:pt x="0" y="0"/>
                </a:moveTo>
                <a:lnTo>
                  <a:pt x="0" y="325158"/>
                </a:lnTo>
              </a:path>
            </a:pathLst>
          </a:custGeom>
          <a:ln w="12700">
            <a:solidFill>
              <a:srgbClr val="A6A6A6"/>
            </a:solidFill>
          </a:ln>
        </p:spPr>
        <p:txBody>
          <a:bodyPr wrap="square" lIns="0" tIns="0" rIns="0" bIns="0" rtlCol="0"/>
          <a:lstStyle/>
          <a:p>
            <a:endParaRPr sz="1350"/>
          </a:p>
        </p:txBody>
      </p:sp>
      <p:sp>
        <p:nvSpPr>
          <p:cNvPr id="17" name="bg object 17"/>
          <p:cNvSpPr/>
          <p:nvPr/>
        </p:nvSpPr>
        <p:spPr>
          <a:xfrm>
            <a:off x="0" y="6791326"/>
            <a:ext cx="9144000" cy="66675"/>
          </a:xfrm>
          <a:custGeom>
            <a:avLst/>
            <a:gdLst/>
            <a:ahLst/>
            <a:cxnLst/>
            <a:rect l="l" t="t" r="r" b="b"/>
            <a:pathLst>
              <a:path w="12192000" h="66675">
                <a:moveTo>
                  <a:pt x="12192000" y="0"/>
                </a:moveTo>
                <a:lnTo>
                  <a:pt x="0" y="0"/>
                </a:lnTo>
                <a:lnTo>
                  <a:pt x="0" y="66675"/>
                </a:lnTo>
                <a:lnTo>
                  <a:pt x="12192000" y="66675"/>
                </a:lnTo>
                <a:lnTo>
                  <a:pt x="12192000" y="0"/>
                </a:lnTo>
                <a:close/>
              </a:path>
            </a:pathLst>
          </a:custGeom>
          <a:solidFill>
            <a:srgbClr val="FFC000"/>
          </a:solidFill>
        </p:spPr>
        <p:txBody>
          <a:bodyPr wrap="square" lIns="0" tIns="0" rIns="0" bIns="0" rtlCol="0"/>
          <a:lstStyle/>
          <a:p>
            <a:endParaRPr sz="1350"/>
          </a:p>
        </p:txBody>
      </p:sp>
      <p:pic>
        <p:nvPicPr>
          <p:cNvPr id="18" name="bg object 18"/>
          <p:cNvPicPr/>
          <p:nvPr/>
        </p:nvPicPr>
        <p:blipFill>
          <a:blip r:embed="rId7" cstate="print"/>
          <a:stretch>
            <a:fillRect/>
          </a:stretch>
        </p:blipFill>
        <p:spPr>
          <a:xfrm>
            <a:off x="6893719" y="6467475"/>
            <a:ext cx="1478756" cy="171450"/>
          </a:xfrm>
          <a:prstGeom prst="rect">
            <a:avLst/>
          </a:prstGeom>
        </p:spPr>
      </p:pic>
      <p:sp>
        <p:nvSpPr>
          <p:cNvPr id="2" name="Holder 2"/>
          <p:cNvSpPr>
            <a:spLocks noGrp="1"/>
          </p:cNvSpPr>
          <p:nvPr>
            <p:ph type="title"/>
          </p:nvPr>
        </p:nvSpPr>
        <p:spPr>
          <a:xfrm>
            <a:off x="688182" y="729869"/>
            <a:ext cx="7052786" cy="492443"/>
          </a:xfrm>
          <a:prstGeom prst="rect">
            <a:avLst/>
          </a:prstGeom>
        </p:spPr>
        <p:txBody>
          <a:bodyPr wrap="square" lIns="0" tIns="0" rIns="0" bIns="0">
            <a:spAutoFit/>
          </a:bodyPr>
          <a:lstStyle>
            <a:lvl1pPr>
              <a:defRPr sz="3200" b="0" i="0">
                <a:solidFill>
                  <a:srgbClr val="006169"/>
                </a:solidFill>
                <a:latin typeface="Segoe UI Light"/>
                <a:cs typeface="Segoe UI Light"/>
              </a:defRPr>
            </a:lvl1pPr>
          </a:lstStyle>
          <a:p>
            <a:endParaRPr/>
          </a:p>
        </p:txBody>
      </p:sp>
      <p:sp>
        <p:nvSpPr>
          <p:cNvPr id="3" name="Holder 3"/>
          <p:cNvSpPr>
            <a:spLocks noGrp="1"/>
          </p:cNvSpPr>
          <p:nvPr>
            <p:ph type="body" idx="1"/>
          </p:nvPr>
        </p:nvSpPr>
        <p:spPr>
          <a:xfrm>
            <a:off x="707470" y="1403330"/>
            <a:ext cx="7729061" cy="369332"/>
          </a:xfrm>
          <a:prstGeom prst="rect">
            <a:avLst/>
          </a:prstGeom>
        </p:spPr>
        <p:txBody>
          <a:bodyPr wrap="square" lIns="0" tIns="0" rIns="0" bIns="0">
            <a:spAutoFit/>
          </a:bodyPr>
          <a:lstStyle>
            <a:lvl1pPr>
              <a:defRPr sz="2400" b="0" i="0">
                <a:solidFill>
                  <a:schemeClr val="tx1"/>
                </a:solidFill>
                <a:latin typeface="Segoe UI"/>
                <a:cs typeface="Segoe UI"/>
              </a:defRPr>
            </a:lvl1pPr>
          </a:lstStyle>
          <a:p>
            <a:endParaRPr/>
          </a:p>
        </p:txBody>
      </p:sp>
      <p:sp>
        <p:nvSpPr>
          <p:cNvPr id="4" name="Holder 4"/>
          <p:cNvSpPr>
            <a:spLocks noGrp="1"/>
          </p:cNvSpPr>
          <p:nvPr>
            <p:ph type="ftr" sz="quarter" idx="5"/>
          </p:nvPr>
        </p:nvSpPr>
        <p:spPr>
          <a:xfrm>
            <a:off x="3108960" y="6377940"/>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a:xfrm>
            <a:off x="8772526" y="6441743"/>
            <a:ext cx="197453" cy="415498"/>
          </a:xfrm>
          <a:prstGeom prst="rect">
            <a:avLst/>
          </a:prstGeom>
        </p:spPr>
        <p:txBody>
          <a:bodyPr wrap="square" lIns="0" tIns="0" rIns="0" bIns="0">
            <a:spAutoFit/>
          </a:bodyPr>
          <a:lstStyle>
            <a:lvl1pPr>
              <a:defRPr sz="900" b="1" i="0">
                <a:solidFill>
                  <a:srgbClr val="7E7E7E"/>
                </a:solidFill>
                <a:latin typeface="Open Sans"/>
                <a:cs typeface="Open Sans"/>
              </a:defRPr>
            </a:lvl1pPr>
          </a:lstStyle>
          <a:p>
            <a:pPr marL="93821">
              <a:spcBef>
                <a:spcPts val="135"/>
              </a:spcBef>
            </a:pPr>
            <a:fld id="{81D60167-4931-47E6-BA6A-407CBD079E47}" type="slidenum">
              <a:rPr lang="en-US" spc="-38" smtClean="0"/>
              <a:pPr marL="93821">
                <a:spcBef>
                  <a:spcPts val="135"/>
                </a:spcBef>
              </a:pPr>
              <a:t>‹#›</a:t>
            </a:fld>
            <a:endParaRPr lang="en-US" spc="-38"/>
          </a:p>
        </p:txBody>
      </p:sp>
    </p:spTree>
    <p:extLst>
      <p:ext uri="{BB962C8B-B14F-4D97-AF65-F5344CB8AC3E}">
        <p14:creationId xmlns:p14="http://schemas.microsoft.com/office/powerpoint/2010/main" val="287344591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72041"/>
      </p:ext>
    </p:extLst>
  </p:cSld>
  <p:clrMap bg1="lt1" tx1="dk1" bg2="lt2" tx2="dk2" accent1="accent1" accent2="accent2" accent3="accent3" accent4="accent4" accent5="accent5" accent6="accent6" hlink="hlink" folHlink="folHlink"/>
  <p:sldLayoutIdLst>
    <p:sldLayoutId id="2147483710" r:id="rId1"/>
    <p:sldLayoutId id="2147483711" r:id="rId2"/>
  </p:sldLayoutIdLst>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sce.com/regulatory/advice-letters"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5101" y="1977588"/>
            <a:ext cx="8093798" cy="1716043"/>
          </a:xfrm>
          <a:ln>
            <a:noFill/>
          </a:ln>
        </p:spPr>
        <p:txBody>
          <a:bodyPr>
            <a:normAutofit/>
          </a:bodyPr>
          <a:lstStyle/>
          <a:p>
            <a:r>
              <a:rPr lang="en-US" sz="3600" b="1" dirty="0">
                <a:cs typeface="Segoe UI Light" panose="020B0502040204020203" pitchFamily="34" charset="0"/>
              </a:rPr>
              <a:t>Simplified Savings Program </a:t>
            </a:r>
            <a:r>
              <a:rPr lang="en-US" sz="4000" b="1" dirty="0">
                <a:cs typeface="Segoe UI Light" panose="020B0502040204020203" pitchFamily="34" charset="0"/>
              </a:rPr>
              <a:t>Closure</a:t>
            </a:r>
            <a:br>
              <a:rPr lang="en-US" sz="3000" dirty="0">
                <a:latin typeface="Segoe UI"/>
                <a:cs typeface="Segoe UI"/>
              </a:rPr>
            </a:br>
            <a:br>
              <a:rPr lang="en-US" sz="3000" dirty="0">
                <a:latin typeface="Segoe UI"/>
                <a:cs typeface="Segoe UI"/>
              </a:rPr>
            </a:br>
            <a:endParaRPr lang="en-US" sz="3000" dirty="0">
              <a:latin typeface="Segoe UI" panose="020B0502040204020203" pitchFamily="34" charset="0"/>
              <a:cs typeface="Segoe UI" panose="020B0502040204020203" pitchFamily="34" charset="0"/>
            </a:endParaRPr>
          </a:p>
        </p:txBody>
      </p:sp>
      <p:sp>
        <p:nvSpPr>
          <p:cNvPr id="2" name="Subtitle 1">
            <a:extLst>
              <a:ext uri="{FF2B5EF4-FFF2-40B4-BE49-F238E27FC236}">
                <a16:creationId xmlns:a16="http://schemas.microsoft.com/office/drawing/2014/main" id="{3897C032-FA1B-27C1-177D-454F00F20DD6}"/>
              </a:ext>
            </a:extLst>
          </p:cNvPr>
          <p:cNvSpPr>
            <a:spLocks noGrp="1"/>
          </p:cNvSpPr>
          <p:nvPr>
            <p:ph type="subTitle" idx="1"/>
          </p:nvPr>
        </p:nvSpPr>
        <p:spPr>
          <a:xfrm>
            <a:off x="525101" y="3429001"/>
            <a:ext cx="7550813" cy="807371"/>
          </a:xfrm>
        </p:spPr>
        <p:txBody>
          <a:bodyPr>
            <a:noAutofit/>
          </a:bodyPr>
          <a:lstStyle/>
          <a:p>
            <a:pPr>
              <a:spcBef>
                <a:spcPts val="0"/>
              </a:spcBef>
            </a:pPr>
            <a:r>
              <a:rPr lang="en-US" sz="2800" b="1" dirty="0">
                <a:solidFill>
                  <a:srgbClr val="006369"/>
                </a:solidFill>
                <a:latin typeface="Segoe UI Light" panose="020B0502040204020203" pitchFamily="34" charset="0"/>
                <a:ea typeface="+mj-ea"/>
                <a:cs typeface="Segoe UI Light" panose="020B0502040204020203" pitchFamily="34" charset="0"/>
              </a:rPr>
              <a:t>September 02, 2026</a:t>
            </a:r>
          </a:p>
          <a:p>
            <a:pPr>
              <a:spcBef>
                <a:spcPts val="0"/>
              </a:spcBef>
            </a:pPr>
            <a:endParaRPr lang="en-US" dirty="0">
              <a:solidFill>
                <a:srgbClr val="000000"/>
              </a:solidFill>
              <a:latin typeface="Segoe UI"/>
              <a:cs typeface="Segoe UI"/>
            </a:endParaRPr>
          </a:p>
          <a:p>
            <a:pPr>
              <a:spcBef>
                <a:spcPts val="0"/>
              </a:spcBef>
            </a:pPr>
            <a:r>
              <a:rPr lang="en-US" dirty="0">
                <a:solidFill>
                  <a:srgbClr val="000000"/>
                </a:solidFill>
                <a:latin typeface="Segoe UI"/>
                <a:cs typeface="Segoe UI"/>
              </a:rPr>
              <a:t>10:00 am – 11:00 am</a:t>
            </a:r>
            <a:endParaRPr lang="en-US" dirty="0">
              <a:solidFill>
                <a:srgbClr val="000000"/>
              </a:solidFill>
            </a:endParaRPr>
          </a:p>
        </p:txBody>
      </p:sp>
    </p:spTree>
    <p:extLst>
      <p:ext uri="{BB962C8B-B14F-4D97-AF65-F5344CB8AC3E}">
        <p14:creationId xmlns:p14="http://schemas.microsoft.com/office/powerpoint/2010/main" val="233947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37435" y="1823371"/>
            <a:ext cx="4262581" cy="715420"/>
          </a:xfrm>
          <a:prstGeom prst="rect">
            <a:avLst/>
          </a:prstGeom>
        </p:spPr>
        <p:txBody>
          <a:bodyPr vert="horz" wrap="square" lIns="0" tIns="48101" rIns="0" bIns="0" rtlCol="0" anchor="t">
            <a:spAutoFit/>
          </a:bodyPr>
          <a:lstStyle/>
          <a:p>
            <a:pPr marL="9525" marR="3810">
              <a:lnSpc>
                <a:spcPts val="2647"/>
              </a:lnSpc>
              <a:spcBef>
                <a:spcPts val="379"/>
              </a:spcBef>
            </a:pPr>
            <a:r>
              <a:rPr lang="en-US" spc="-8">
                <a:solidFill>
                  <a:schemeClr val="bg1"/>
                </a:solidFill>
              </a:rPr>
              <a:t>Schedule of Milestones</a:t>
            </a:r>
            <a:r>
              <a:rPr spc="-8">
                <a:solidFill>
                  <a:schemeClr val="bg1"/>
                </a:solidFill>
              </a:rPr>
              <a:t>:</a:t>
            </a:r>
            <a:br>
              <a:rPr lang="en-US" spc="-8"/>
            </a:br>
            <a:r>
              <a:rPr lang="en-US">
                <a:solidFill>
                  <a:schemeClr val="bg1"/>
                </a:solidFill>
              </a:rPr>
              <a:t>Simplified Savings</a:t>
            </a:r>
            <a:endParaRPr spc="-8">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16136" y="1404652"/>
            <a:ext cx="5289590" cy="381836"/>
          </a:xfrm>
          <a:prstGeom prst="rect">
            <a:avLst/>
          </a:prstGeom>
        </p:spPr>
        <p:txBody>
          <a:bodyPr vert="horz" wrap="square" lIns="0" tIns="12383" rIns="0" bIns="0" rtlCol="0" anchor="t">
            <a:spAutoFit/>
          </a:bodyPr>
          <a:lstStyle/>
          <a:p>
            <a:r>
              <a:rPr lang="en-US"/>
              <a:t>Schedule of Milestones</a:t>
            </a:r>
          </a:p>
        </p:txBody>
      </p:sp>
      <p:graphicFrame>
        <p:nvGraphicFramePr>
          <p:cNvPr id="4" name="object 4"/>
          <p:cNvGraphicFramePr>
            <a:graphicFrameLocks noGrp="1"/>
          </p:cNvGraphicFramePr>
          <p:nvPr>
            <p:extLst>
              <p:ext uri="{D42A27DB-BD31-4B8C-83A1-F6EECF244321}">
                <p14:modId xmlns:p14="http://schemas.microsoft.com/office/powerpoint/2010/main" val="1289115353"/>
              </p:ext>
            </p:extLst>
          </p:nvPr>
        </p:nvGraphicFramePr>
        <p:xfrm>
          <a:off x="516136" y="1961672"/>
          <a:ext cx="7887176" cy="2713674"/>
        </p:xfrm>
        <a:graphic>
          <a:graphicData uri="http://schemas.openxmlformats.org/drawingml/2006/table">
            <a:tbl>
              <a:tblPr firstRow="1" bandRow="1">
                <a:tableStyleId>{2D5ABB26-0587-4C30-8999-92F81FD0307C}</a:tableStyleId>
              </a:tblPr>
              <a:tblGrid>
                <a:gridCol w="4154805">
                  <a:extLst>
                    <a:ext uri="{9D8B030D-6E8A-4147-A177-3AD203B41FA5}">
                      <a16:colId xmlns:a16="http://schemas.microsoft.com/office/drawing/2014/main" val="20000"/>
                    </a:ext>
                  </a:extLst>
                </a:gridCol>
                <a:gridCol w="3732371">
                  <a:extLst>
                    <a:ext uri="{9D8B030D-6E8A-4147-A177-3AD203B41FA5}">
                      <a16:colId xmlns:a16="http://schemas.microsoft.com/office/drawing/2014/main" val="20001"/>
                    </a:ext>
                  </a:extLst>
                </a:gridCol>
              </a:tblGrid>
              <a:tr h="300038">
                <a:tc>
                  <a:txBody>
                    <a:bodyPr/>
                    <a:lstStyle/>
                    <a:p>
                      <a:pPr marL="92075">
                        <a:lnSpc>
                          <a:spcPct val="100000"/>
                        </a:lnSpc>
                        <a:spcBef>
                          <a:spcPts val="440"/>
                        </a:spcBef>
                      </a:pPr>
                      <a:r>
                        <a:rPr sz="1400" b="1" spc="-10">
                          <a:solidFill>
                            <a:srgbClr val="FFFFFF"/>
                          </a:solidFill>
                          <a:latin typeface="Segoe UI"/>
                          <a:cs typeface="Segoe UI"/>
                        </a:rPr>
                        <a:t>Milestones</a:t>
                      </a:r>
                      <a:endParaRPr sz="1400">
                        <a:latin typeface="Segoe UI"/>
                        <a:cs typeface="Segoe UI"/>
                      </a:endParaRPr>
                    </a:p>
                  </a:txBody>
                  <a:tcPr marL="0" marR="0" marT="41910" marB="0">
                    <a:lnL w="12700">
                      <a:solidFill>
                        <a:srgbClr val="000000"/>
                      </a:solidFill>
                      <a:prstDash val="solid"/>
                    </a:lnL>
                    <a:lnR w="12700">
                      <a:solidFill>
                        <a:srgbClr val="FFFFFF"/>
                      </a:solidFill>
                      <a:prstDash val="solid"/>
                    </a:lnR>
                    <a:lnT w="12700">
                      <a:solidFill>
                        <a:srgbClr val="000000"/>
                      </a:solidFill>
                      <a:prstDash val="solid"/>
                    </a:lnT>
                    <a:lnB w="38100">
                      <a:solidFill>
                        <a:srgbClr val="FFFFFF"/>
                      </a:solidFill>
                      <a:prstDash val="solid"/>
                    </a:lnB>
                    <a:solidFill>
                      <a:srgbClr val="006169"/>
                    </a:solidFill>
                  </a:tcPr>
                </a:tc>
                <a:tc>
                  <a:txBody>
                    <a:bodyPr/>
                    <a:lstStyle/>
                    <a:p>
                      <a:pPr marL="95885">
                        <a:lnSpc>
                          <a:spcPct val="100000"/>
                        </a:lnSpc>
                        <a:spcBef>
                          <a:spcPts val="440"/>
                        </a:spcBef>
                      </a:pPr>
                      <a:r>
                        <a:rPr sz="1400" b="1">
                          <a:solidFill>
                            <a:srgbClr val="FFFFFF"/>
                          </a:solidFill>
                          <a:latin typeface="Segoe UI"/>
                          <a:cs typeface="Segoe UI"/>
                        </a:rPr>
                        <a:t>Milestone</a:t>
                      </a:r>
                      <a:r>
                        <a:rPr sz="1400" b="1" spc="-90">
                          <a:solidFill>
                            <a:srgbClr val="FFFFFF"/>
                          </a:solidFill>
                          <a:latin typeface="Segoe UI"/>
                          <a:cs typeface="Segoe UI"/>
                        </a:rPr>
                        <a:t> </a:t>
                      </a:r>
                      <a:r>
                        <a:rPr sz="1400" b="1" spc="-20">
                          <a:solidFill>
                            <a:srgbClr val="FFFFFF"/>
                          </a:solidFill>
                          <a:latin typeface="Segoe UI"/>
                          <a:cs typeface="Segoe UI"/>
                        </a:rPr>
                        <a:t>Dates</a:t>
                      </a:r>
                      <a:endParaRPr sz="1400">
                        <a:latin typeface="Segoe UI"/>
                        <a:cs typeface="Segoe UI"/>
                      </a:endParaRPr>
                    </a:p>
                  </a:txBody>
                  <a:tcPr marL="0" marR="0" marT="41910" marB="0">
                    <a:lnL w="12700">
                      <a:solidFill>
                        <a:srgbClr val="FFFFFF"/>
                      </a:solidFill>
                      <a:prstDash val="solid"/>
                    </a:lnL>
                    <a:lnR w="12700">
                      <a:solidFill>
                        <a:srgbClr val="000000"/>
                      </a:solidFill>
                      <a:prstDash val="solid"/>
                    </a:lnR>
                    <a:lnT w="12700">
                      <a:solidFill>
                        <a:srgbClr val="000000"/>
                      </a:solidFill>
                      <a:prstDash val="solid"/>
                    </a:lnT>
                    <a:lnB w="38100">
                      <a:solidFill>
                        <a:srgbClr val="FFFFFF"/>
                      </a:solidFill>
                      <a:prstDash val="solid"/>
                    </a:lnB>
                    <a:solidFill>
                      <a:srgbClr val="006169"/>
                    </a:solidFill>
                  </a:tcPr>
                </a:tc>
                <a:extLst>
                  <a:ext uri="{0D108BD9-81ED-4DB2-BD59-A6C34878D82A}">
                    <a16:rowId xmlns:a16="http://schemas.microsoft.com/office/drawing/2014/main" val="10000"/>
                  </a:ext>
                </a:extLst>
              </a:tr>
              <a:tr h="334804">
                <a:tc>
                  <a:txBody>
                    <a:bodyPr/>
                    <a:lstStyle/>
                    <a:p>
                      <a:pPr marL="92075">
                        <a:lnSpc>
                          <a:spcPct val="100000"/>
                        </a:lnSpc>
                        <a:spcBef>
                          <a:spcPts val="850"/>
                        </a:spcBef>
                      </a:pPr>
                      <a:r>
                        <a:rPr sz="1200">
                          <a:latin typeface="Segoe UI"/>
                          <a:cs typeface="Segoe UI"/>
                        </a:rPr>
                        <a:t>Communicate</a:t>
                      </a:r>
                      <a:r>
                        <a:rPr sz="1200" spc="130">
                          <a:latin typeface="Segoe UI"/>
                          <a:cs typeface="Segoe UI"/>
                        </a:rPr>
                        <a:t> </a:t>
                      </a:r>
                      <a:r>
                        <a:rPr sz="1200">
                          <a:latin typeface="Segoe UI"/>
                          <a:cs typeface="Segoe UI"/>
                        </a:rPr>
                        <a:t>with</a:t>
                      </a:r>
                      <a:r>
                        <a:rPr sz="1200" spc="135">
                          <a:latin typeface="Segoe UI"/>
                          <a:cs typeface="Segoe UI"/>
                        </a:rPr>
                        <a:t> </a:t>
                      </a:r>
                      <a:r>
                        <a:rPr sz="1200">
                          <a:latin typeface="Segoe UI"/>
                          <a:cs typeface="Segoe UI"/>
                        </a:rPr>
                        <a:t>Program</a:t>
                      </a:r>
                      <a:r>
                        <a:rPr sz="1200" spc="215">
                          <a:latin typeface="Segoe UI"/>
                          <a:cs typeface="Segoe UI"/>
                        </a:rPr>
                        <a:t> </a:t>
                      </a:r>
                      <a:r>
                        <a:rPr sz="1200" spc="-10">
                          <a:latin typeface="Segoe UI"/>
                          <a:cs typeface="Segoe UI"/>
                        </a:rPr>
                        <a:t>Implementer</a:t>
                      </a:r>
                      <a:endParaRPr sz="1200">
                        <a:latin typeface="Segoe UI"/>
                        <a:cs typeface="Segoe UI"/>
                      </a:endParaRPr>
                    </a:p>
                  </a:txBody>
                  <a:tcPr marL="0" marR="0" marT="80963" marB="0">
                    <a:lnL w="12700">
                      <a:solidFill>
                        <a:srgbClr val="000000"/>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2DBCC"/>
                    </a:solidFill>
                  </a:tcPr>
                </a:tc>
                <a:tc>
                  <a:txBody>
                    <a:bodyPr/>
                    <a:lstStyle/>
                    <a:p>
                      <a:pPr marR="691515" lvl="0" algn="l">
                        <a:lnSpc>
                          <a:spcPct val="100000"/>
                        </a:lnSpc>
                        <a:spcBef>
                          <a:spcPts val="850"/>
                        </a:spcBef>
                      </a:pPr>
                      <a:r>
                        <a:rPr lang="en-US" sz="1200" b="1">
                          <a:latin typeface="Segoe UI"/>
                          <a:cs typeface="Segoe UI"/>
                        </a:rPr>
                        <a:t>     June 14, 2026</a:t>
                      </a:r>
                      <a:endParaRPr sz="1200">
                        <a:latin typeface="Segoe UI"/>
                        <a:cs typeface="Segoe UI"/>
                      </a:endParaRPr>
                    </a:p>
                  </a:txBody>
                  <a:tcPr marL="0" marR="0" marT="80963" marB="0">
                    <a:lnL w="12700">
                      <a:solidFill>
                        <a:srgbClr val="FFFFFF"/>
                      </a:solidFill>
                      <a:prstDash val="solid"/>
                    </a:lnL>
                    <a:lnR w="12700">
                      <a:solidFill>
                        <a:srgbClr val="000000"/>
                      </a:solidFill>
                      <a:prstDash val="solid"/>
                    </a:lnR>
                    <a:lnT w="38100">
                      <a:solidFill>
                        <a:srgbClr val="FFFFFF"/>
                      </a:solidFill>
                      <a:prstDash val="solid"/>
                    </a:lnT>
                    <a:lnB w="12700">
                      <a:solidFill>
                        <a:srgbClr val="FFFFFF"/>
                      </a:solidFill>
                      <a:prstDash val="solid"/>
                    </a:lnB>
                    <a:solidFill>
                      <a:srgbClr val="D2DBCC"/>
                    </a:solidFill>
                  </a:tcPr>
                </a:tc>
                <a:extLst>
                  <a:ext uri="{0D108BD9-81ED-4DB2-BD59-A6C34878D82A}">
                    <a16:rowId xmlns:a16="http://schemas.microsoft.com/office/drawing/2014/main" val="10001"/>
                  </a:ext>
                </a:extLst>
              </a:tr>
              <a:tr h="341471">
                <a:tc>
                  <a:txBody>
                    <a:bodyPr/>
                    <a:lstStyle/>
                    <a:p>
                      <a:pPr marL="92075">
                        <a:lnSpc>
                          <a:spcPct val="100000"/>
                        </a:lnSpc>
                        <a:spcBef>
                          <a:spcPts val="890"/>
                        </a:spcBef>
                      </a:pPr>
                      <a:r>
                        <a:rPr sz="1200">
                          <a:latin typeface="Segoe UI"/>
                          <a:cs typeface="Segoe UI"/>
                        </a:rPr>
                        <a:t>Execute</a:t>
                      </a:r>
                      <a:r>
                        <a:rPr sz="1200" spc="65">
                          <a:latin typeface="Segoe UI"/>
                          <a:cs typeface="Segoe UI"/>
                        </a:rPr>
                        <a:t> </a:t>
                      </a:r>
                      <a:r>
                        <a:rPr sz="1200">
                          <a:latin typeface="Segoe UI"/>
                          <a:cs typeface="Segoe UI"/>
                        </a:rPr>
                        <a:t>Termination</a:t>
                      </a:r>
                      <a:r>
                        <a:rPr sz="1200" spc="75">
                          <a:latin typeface="Segoe UI"/>
                          <a:cs typeface="Segoe UI"/>
                        </a:rPr>
                        <a:t> </a:t>
                      </a:r>
                      <a:r>
                        <a:rPr sz="1200" spc="-10">
                          <a:latin typeface="Segoe UI"/>
                          <a:cs typeface="Segoe UI"/>
                        </a:rPr>
                        <a:t>Agreement(s)</a:t>
                      </a:r>
                      <a:endParaRPr sz="1200">
                        <a:latin typeface="Segoe UI"/>
                        <a:cs typeface="Segoe UI"/>
                      </a:endParaRPr>
                    </a:p>
                  </a:txBody>
                  <a:tcPr marL="0" marR="0" marT="84773"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DE7"/>
                    </a:solidFill>
                  </a:tcPr>
                </a:tc>
                <a:tc>
                  <a:txBody>
                    <a:bodyPr/>
                    <a:lstStyle/>
                    <a:p>
                      <a:pPr marR="691515" lvl="0" algn="l">
                        <a:lnSpc>
                          <a:spcPct val="100000"/>
                        </a:lnSpc>
                        <a:spcBef>
                          <a:spcPts val="890"/>
                        </a:spcBef>
                      </a:pPr>
                      <a:r>
                        <a:rPr lang="en-US" sz="1200" b="1">
                          <a:latin typeface="Segoe UI"/>
                          <a:cs typeface="Segoe UI"/>
                        </a:rPr>
                        <a:t>     July 26, 2026</a:t>
                      </a:r>
                      <a:endParaRPr sz="1200" b="1">
                        <a:latin typeface="Segoe UI"/>
                        <a:cs typeface="Segoe UI"/>
                      </a:endParaRPr>
                    </a:p>
                  </a:txBody>
                  <a:tcPr marL="0" marR="0" marT="84773"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AEDE7"/>
                    </a:solidFill>
                  </a:tcPr>
                </a:tc>
                <a:extLst>
                  <a:ext uri="{0D108BD9-81ED-4DB2-BD59-A6C34878D82A}">
                    <a16:rowId xmlns:a16="http://schemas.microsoft.com/office/drawing/2014/main" val="10002"/>
                  </a:ext>
                </a:extLst>
              </a:tr>
              <a:tr h="319088">
                <a:tc>
                  <a:txBody>
                    <a:bodyPr/>
                    <a:lstStyle/>
                    <a:p>
                      <a:pPr marL="92075">
                        <a:lnSpc>
                          <a:spcPct val="100000"/>
                        </a:lnSpc>
                        <a:spcBef>
                          <a:spcPts val="775"/>
                        </a:spcBef>
                      </a:pPr>
                      <a:r>
                        <a:rPr sz="1200">
                          <a:latin typeface="Segoe UI"/>
                          <a:cs typeface="Segoe UI"/>
                        </a:rPr>
                        <a:t>Notify</a:t>
                      </a:r>
                      <a:r>
                        <a:rPr sz="1200" spc="105">
                          <a:latin typeface="Segoe UI"/>
                          <a:cs typeface="Segoe UI"/>
                        </a:rPr>
                        <a:t> </a:t>
                      </a:r>
                      <a:r>
                        <a:rPr sz="1200">
                          <a:latin typeface="Segoe UI"/>
                          <a:cs typeface="Segoe UI"/>
                        </a:rPr>
                        <a:t>Service</a:t>
                      </a:r>
                      <a:r>
                        <a:rPr sz="1200" spc="130">
                          <a:latin typeface="Segoe UI"/>
                          <a:cs typeface="Segoe UI"/>
                        </a:rPr>
                        <a:t> </a:t>
                      </a:r>
                      <a:r>
                        <a:rPr sz="1200">
                          <a:latin typeface="Segoe UI"/>
                          <a:cs typeface="Segoe UI"/>
                        </a:rPr>
                        <a:t>List</a:t>
                      </a:r>
                      <a:r>
                        <a:rPr sz="1200" spc="105">
                          <a:latin typeface="Segoe UI"/>
                          <a:cs typeface="Segoe UI"/>
                        </a:rPr>
                        <a:t> </a:t>
                      </a:r>
                      <a:r>
                        <a:rPr sz="1200">
                          <a:latin typeface="Segoe UI"/>
                          <a:cs typeface="Segoe UI"/>
                        </a:rPr>
                        <a:t>and</a:t>
                      </a:r>
                      <a:r>
                        <a:rPr sz="1200" spc="90">
                          <a:latin typeface="Segoe UI"/>
                          <a:cs typeface="Segoe UI"/>
                        </a:rPr>
                        <a:t> </a:t>
                      </a:r>
                      <a:r>
                        <a:rPr sz="1200" spc="-10">
                          <a:latin typeface="Segoe UI"/>
                          <a:cs typeface="Segoe UI"/>
                        </a:rPr>
                        <a:t>Stakeholders</a:t>
                      </a:r>
                      <a:endParaRPr sz="1200">
                        <a:latin typeface="Segoe UI"/>
                        <a:cs typeface="Segoe UI"/>
                      </a:endParaRPr>
                    </a:p>
                  </a:txBody>
                  <a:tcPr marL="0" marR="0" marT="73819"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BCC"/>
                    </a:solidFill>
                  </a:tcPr>
                </a:tc>
                <a:tc>
                  <a:txBody>
                    <a:bodyPr/>
                    <a:lstStyle/>
                    <a:p>
                      <a:pPr marL="187325" lvl="0" algn="l">
                        <a:lnSpc>
                          <a:spcPct val="100000"/>
                        </a:lnSpc>
                        <a:spcBef>
                          <a:spcPts val="775"/>
                        </a:spcBef>
                      </a:pPr>
                      <a:r>
                        <a:rPr lang="en-US" sz="1200" b="1" spc="-20">
                          <a:latin typeface="Segoe UI"/>
                          <a:cs typeface="Segoe UI"/>
                        </a:rPr>
                        <a:t>August 07, </a:t>
                      </a:r>
                      <a:r>
                        <a:rPr sz="1200" b="1" spc="-20">
                          <a:latin typeface="Segoe UI"/>
                          <a:cs typeface="Segoe UI"/>
                        </a:rPr>
                        <a:t>202</a:t>
                      </a:r>
                      <a:r>
                        <a:rPr lang="en-US" sz="1200" b="1" spc="-20">
                          <a:latin typeface="Segoe UI"/>
                          <a:cs typeface="Segoe UI"/>
                        </a:rPr>
                        <a:t>6</a:t>
                      </a:r>
                      <a:endParaRPr sz="1200">
                        <a:latin typeface="Segoe UI"/>
                        <a:cs typeface="Segoe UI"/>
                      </a:endParaRPr>
                    </a:p>
                  </a:txBody>
                  <a:tcPr marL="0" marR="0" marT="73819"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D2DBCC"/>
                    </a:solidFill>
                  </a:tcPr>
                </a:tc>
                <a:extLst>
                  <a:ext uri="{0D108BD9-81ED-4DB2-BD59-A6C34878D82A}">
                    <a16:rowId xmlns:a16="http://schemas.microsoft.com/office/drawing/2014/main" val="10003"/>
                  </a:ext>
                </a:extLst>
              </a:tr>
              <a:tr h="290989">
                <a:tc>
                  <a:txBody>
                    <a:bodyPr/>
                    <a:lstStyle/>
                    <a:p>
                      <a:pPr marL="92075">
                        <a:lnSpc>
                          <a:spcPct val="100000"/>
                        </a:lnSpc>
                        <a:spcBef>
                          <a:spcPts val="635"/>
                        </a:spcBef>
                      </a:pPr>
                      <a:r>
                        <a:rPr sz="1200">
                          <a:latin typeface="Segoe UI"/>
                          <a:cs typeface="Segoe UI"/>
                        </a:rPr>
                        <a:t>Host</a:t>
                      </a:r>
                      <a:r>
                        <a:rPr sz="1200" spc="90">
                          <a:latin typeface="Segoe UI"/>
                          <a:cs typeface="Segoe UI"/>
                        </a:rPr>
                        <a:t> </a:t>
                      </a:r>
                      <a:r>
                        <a:rPr sz="1200">
                          <a:latin typeface="Segoe UI"/>
                          <a:cs typeface="Segoe UI"/>
                        </a:rPr>
                        <a:t>Program</a:t>
                      </a:r>
                      <a:r>
                        <a:rPr sz="1200" spc="90">
                          <a:latin typeface="Segoe UI"/>
                          <a:cs typeface="Segoe UI"/>
                        </a:rPr>
                        <a:t> </a:t>
                      </a:r>
                      <a:r>
                        <a:rPr sz="1200">
                          <a:latin typeface="Segoe UI"/>
                          <a:cs typeface="Segoe UI"/>
                        </a:rPr>
                        <a:t>Closure</a:t>
                      </a:r>
                      <a:r>
                        <a:rPr sz="1200" spc="100">
                          <a:latin typeface="Segoe UI"/>
                          <a:cs typeface="Segoe UI"/>
                        </a:rPr>
                        <a:t> </a:t>
                      </a:r>
                      <a:r>
                        <a:rPr sz="1200" spc="-10">
                          <a:latin typeface="Segoe UI"/>
                          <a:cs typeface="Segoe UI"/>
                        </a:rPr>
                        <a:t>Webinar</a:t>
                      </a:r>
                      <a:endParaRPr sz="1200">
                        <a:latin typeface="Segoe UI"/>
                        <a:cs typeface="Segoe UI"/>
                      </a:endParaRPr>
                    </a:p>
                  </a:txBody>
                  <a:tcPr marL="0" marR="0" marT="60484"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DE7"/>
                    </a:solidFill>
                  </a:tcPr>
                </a:tc>
                <a:tc>
                  <a:txBody>
                    <a:bodyPr/>
                    <a:lstStyle/>
                    <a:p>
                      <a:pPr marL="187325" lvl="0" algn="l">
                        <a:lnSpc>
                          <a:spcPct val="100000"/>
                        </a:lnSpc>
                        <a:spcBef>
                          <a:spcPts val="635"/>
                        </a:spcBef>
                      </a:pPr>
                      <a:r>
                        <a:rPr lang="en-US" sz="1200" b="1">
                          <a:latin typeface="Segoe UI"/>
                          <a:cs typeface="Segoe UI"/>
                        </a:rPr>
                        <a:t>September</a:t>
                      </a:r>
                      <a:r>
                        <a:rPr lang="en-US" sz="1200" b="1" spc="125">
                          <a:latin typeface="Segoe UI"/>
                          <a:cs typeface="Segoe UI"/>
                        </a:rPr>
                        <a:t> 02</a:t>
                      </a:r>
                      <a:r>
                        <a:rPr lang="en-US" sz="1200" b="1">
                          <a:latin typeface="Segoe UI"/>
                          <a:cs typeface="Segoe UI"/>
                        </a:rPr>
                        <a:t>,</a:t>
                      </a:r>
                      <a:r>
                        <a:rPr lang="en-US" sz="1200" b="1" spc="185">
                          <a:latin typeface="Segoe UI"/>
                          <a:cs typeface="Segoe UI"/>
                        </a:rPr>
                        <a:t> </a:t>
                      </a:r>
                      <a:r>
                        <a:rPr lang="en-US" sz="1200" b="1">
                          <a:latin typeface="Segoe UI"/>
                          <a:cs typeface="Segoe UI"/>
                        </a:rPr>
                        <a:t>2026</a:t>
                      </a:r>
                      <a:r>
                        <a:rPr lang="en-US" sz="1200" b="1" spc="150">
                          <a:latin typeface="Segoe UI"/>
                          <a:cs typeface="Segoe UI"/>
                        </a:rPr>
                        <a:t> (Today)</a:t>
                      </a:r>
                      <a:endParaRPr lang="en-US" sz="1200">
                        <a:latin typeface="Segoe UI"/>
                        <a:cs typeface="Segoe UI"/>
                      </a:endParaRPr>
                    </a:p>
                  </a:txBody>
                  <a:tcPr marL="0" marR="0" marT="60484"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AEDE7"/>
                    </a:solidFill>
                  </a:tcPr>
                </a:tc>
                <a:extLst>
                  <a:ext uri="{0D108BD9-81ED-4DB2-BD59-A6C34878D82A}">
                    <a16:rowId xmlns:a16="http://schemas.microsoft.com/office/drawing/2014/main" val="10004"/>
                  </a:ext>
                </a:extLst>
              </a:tr>
              <a:tr h="384810">
                <a:tc>
                  <a:txBody>
                    <a:bodyPr/>
                    <a:lstStyle/>
                    <a:p>
                      <a:pPr marL="92075">
                        <a:lnSpc>
                          <a:spcPct val="100000"/>
                        </a:lnSpc>
                        <a:spcBef>
                          <a:spcPts val="1130"/>
                        </a:spcBef>
                      </a:pPr>
                      <a:r>
                        <a:rPr sz="1200">
                          <a:latin typeface="Segoe UI"/>
                          <a:cs typeface="Segoe UI"/>
                        </a:rPr>
                        <a:t>File</a:t>
                      </a:r>
                      <a:r>
                        <a:rPr sz="1200" spc="90">
                          <a:latin typeface="Segoe UI"/>
                          <a:cs typeface="Segoe UI"/>
                        </a:rPr>
                        <a:t> </a:t>
                      </a:r>
                      <a:r>
                        <a:rPr sz="1200">
                          <a:latin typeface="Segoe UI"/>
                          <a:cs typeface="Segoe UI"/>
                        </a:rPr>
                        <a:t>Advice</a:t>
                      </a:r>
                      <a:r>
                        <a:rPr sz="1200" spc="95">
                          <a:latin typeface="Segoe UI"/>
                          <a:cs typeface="Segoe UI"/>
                        </a:rPr>
                        <a:t> </a:t>
                      </a:r>
                      <a:r>
                        <a:rPr sz="1200">
                          <a:latin typeface="Segoe UI"/>
                          <a:cs typeface="Segoe UI"/>
                        </a:rPr>
                        <a:t>Letter</a:t>
                      </a:r>
                      <a:r>
                        <a:rPr sz="1200" spc="65">
                          <a:latin typeface="Segoe UI"/>
                          <a:cs typeface="Segoe UI"/>
                        </a:rPr>
                        <a:t> </a:t>
                      </a:r>
                      <a:r>
                        <a:rPr sz="1200">
                          <a:latin typeface="Segoe UI"/>
                          <a:cs typeface="Segoe UI"/>
                        </a:rPr>
                        <a:t>for</a:t>
                      </a:r>
                      <a:r>
                        <a:rPr sz="1200" spc="145">
                          <a:latin typeface="Segoe UI"/>
                          <a:cs typeface="Segoe UI"/>
                        </a:rPr>
                        <a:t> </a:t>
                      </a:r>
                      <a:r>
                        <a:rPr sz="1200">
                          <a:latin typeface="Segoe UI"/>
                          <a:cs typeface="Segoe UI"/>
                        </a:rPr>
                        <a:t>Program</a:t>
                      </a:r>
                      <a:r>
                        <a:rPr sz="1200" spc="80">
                          <a:latin typeface="Segoe UI"/>
                          <a:cs typeface="Segoe UI"/>
                        </a:rPr>
                        <a:t> </a:t>
                      </a:r>
                      <a:r>
                        <a:rPr sz="1200" spc="-10">
                          <a:latin typeface="Segoe UI"/>
                          <a:cs typeface="Segoe UI"/>
                        </a:rPr>
                        <a:t>Closure</a:t>
                      </a:r>
                      <a:endParaRPr sz="1200">
                        <a:latin typeface="Segoe UI"/>
                        <a:cs typeface="Segoe UI"/>
                      </a:endParaRPr>
                    </a:p>
                  </a:txBody>
                  <a:tcPr marL="0" marR="0" marT="107633"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BCC"/>
                    </a:solidFill>
                  </a:tcPr>
                </a:tc>
                <a:tc>
                  <a:txBody>
                    <a:bodyPr/>
                    <a:lstStyle/>
                    <a:p>
                      <a:pPr marL="187325" lvl="0" algn="l">
                        <a:lnSpc>
                          <a:spcPct val="100000"/>
                        </a:lnSpc>
                        <a:spcBef>
                          <a:spcPts val="1130"/>
                        </a:spcBef>
                      </a:pPr>
                      <a:r>
                        <a:rPr lang="en-US" sz="1200" b="1" spc="60">
                          <a:latin typeface="Segoe UI"/>
                          <a:cs typeface="Segoe UI"/>
                        </a:rPr>
                        <a:t>September 22</a:t>
                      </a:r>
                      <a:r>
                        <a:rPr lang="en-US" sz="1200" b="1">
                          <a:latin typeface="Segoe UI"/>
                          <a:cs typeface="Segoe UI"/>
                        </a:rPr>
                        <a:t>,</a:t>
                      </a:r>
                      <a:r>
                        <a:rPr lang="en-US" sz="1200" b="1" spc="155">
                          <a:latin typeface="Segoe UI"/>
                          <a:cs typeface="Segoe UI"/>
                        </a:rPr>
                        <a:t> </a:t>
                      </a:r>
                      <a:r>
                        <a:rPr lang="en-US" sz="1200" b="1" spc="-20">
                          <a:latin typeface="Segoe UI"/>
                          <a:cs typeface="Segoe UI"/>
                        </a:rPr>
                        <a:t>2026</a:t>
                      </a:r>
                      <a:endParaRPr lang="en-US" sz="1200">
                        <a:latin typeface="Segoe UI"/>
                        <a:cs typeface="Segoe UI"/>
                      </a:endParaRPr>
                    </a:p>
                  </a:txBody>
                  <a:tcPr marL="0" marR="0" marT="107633"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D2DBCC"/>
                    </a:solidFill>
                  </a:tcPr>
                </a:tc>
                <a:extLst>
                  <a:ext uri="{0D108BD9-81ED-4DB2-BD59-A6C34878D82A}">
                    <a16:rowId xmlns:a16="http://schemas.microsoft.com/office/drawing/2014/main" val="10005"/>
                  </a:ext>
                </a:extLst>
              </a:tr>
              <a:tr h="308134">
                <a:tc>
                  <a:txBody>
                    <a:bodyPr/>
                    <a:lstStyle/>
                    <a:p>
                      <a:pPr marL="92075">
                        <a:lnSpc>
                          <a:spcPct val="100000"/>
                        </a:lnSpc>
                        <a:spcBef>
                          <a:spcPts val="735"/>
                        </a:spcBef>
                      </a:pPr>
                      <a:r>
                        <a:rPr sz="1200">
                          <a:latin typeface="Segoe UI"/>
                          <a:cs typeface="Segoe UI"/>
                        </a:rPr>
                        <a:t>Receive</a:t>
                      </a:r>
                      <a:r>
                        <a:rPr sz="1200" spc="114">
                          <a:latin typeface="Segoe UI"/>
                          <a:cs typeface="Segoe UI"/>
                        </a:rPr>
                        <a:t> </a:t>
                      </a:r>
                      <a:r>
                        <a:rPr sz="1200">
                          <a:latin typeface="Segoe UI"/>
                          <a:cs typeface="Segoe UI"/>
                        </a:rPr>
                        <a:t>CPUC</a:t>
                      </a:r>
                      <a:r>
                        <a:rPr sz="1200" spc="114">
                          <a:latin typeface="Segoe UI"/>
                          <a:cs typeface="Segoe UI"/>
                        </a:rPr>
                        <a:t> </a:t>
                      </a:r>
                      <a:r>
                        <a:rPr sz="1200">
                          <a:latin typeface="Segoe UI"/>
                          <a:cs typeface="Segoe UI"/>
                        </a:rPr>
                        <a:t>Approval</a:t>
                      </a:r>
                      <a:r>
                        <a:rPr sz="1200" spc="110">
                          <a:latin typeface="Segoe UI"/>
                          <a:cs typeface="Segoe UI"/>
                        </a:rPr>
                        <a:t> </a:t>
                      </a:r>
                      <a:r>
                        <a:rPr sz="1200">
                          <a:latin typeface="Segoe UI"/>
                          <a:cs typeface="Segoe UI"/>
                        </a:rPr>
                        <a:t>for</a:t>
                      </a:r>
                      <a:r>
                        <a:rPr sz="1200" spc="95">
                          <a:latin typeface="Segoe UI"/>
                          <a:cs typeface="Segoe UI"/>
                        </a:rPr>
                        <a:t> </a:t>
                      </a:r>
                      <a:r>
                        <a:rPr sz="1200">
                          <a:latin typeface="Segoe UI"/>
                          <a:cs typeface="Segoe UI"/>
                        </a:rPr>
                        <a:t>Program</a:t>
                      </a:r>
                      <a:r>
                        <a:rPr sz="1200" spc="110">
                          <a:latin typeface="Segoe UI"/>
                          <a:cs typeface="Segoe UI"/>
                        </a:rPr>
                        <a:t> </a:t>
                      </a:r>
                      <a:r>
                        <a:rPr sz="1200" spc="-10">
                          <a:latin typeface="Segoe UI"/>
                          <a:cs typeface="Segoe UI"/>
                        </a:rPr>
                        <a:t>Closure</a:t>
                      </a:r>
                      <a:endParaRPr sz="1200">
                        <a:latin typeface="Segoe UI"/>
                        <a:cs typeface="Segoe UI"/>
                      </a:endParaRPr>
                    </a:p>
                  </a:txBody>
                  <a:tcPr marL="0" marR="0" marT="70009"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DE7"/>
                    </a:solidFill>
                  </a:tcPr>
                </a:tc>
                <a:tc>
                  <a:txBody>
                    <a:bodyPr/>
                    <a:lstStyle/>
                    <a:p>
                      <a:pPr marL="187325" lvl="0" algn="l">
                        <a:lnSpc>
                          <a:spcPct val="100000"/>
                        </a:lnSpc>
                        <a:spcBef>
                          <a:spcPts val="735"/>
                        </a:spcBef>
                      </a:pPr>
                      <a:r>
                        <a:rPr lang="en-US" sz="1200" b="1">
                          <a:latin typeface="Segoe UI"/>
                          <a:cs typeface="Segoe UI"/>
                        </a:rPr>
                        <a:t>Targeting for November </a:t>
                      </a:r>
                      <a:r>
                        <a:rPr sz="1200" b="1" spc="-20">
                          <a:latin typeface="Segoe UI"/>
                          <a:cs typeface="Segoe UI"/>
                        </a:rPr>
                        <a:t>2026</a:t>
                      </a:r>
                      <a:endParaRPr sz="1200">
                        <a:latin typeface="Segoe UI"/>
                        <a:cs typeface="Segoe UI"/>
                      </a:endParaRPr>
                    </a:p>
                  </a:txBody>
                  <a:tcPr marL="0" marR="0" marT="70009"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AEDE7"/>
                    </a:solidFill>
                  </a:tcPr>
                </a:tc>
                <a:extLst>
                  <a:ext uri="{0D108BD9-81ED-4DB2-BD59-A6C34878D82A}">
                    <a16:rowId xmlns:a16="http://schemas.microsoft.com/office/drawing/2014/main" val="10006"/>
                  </a:ext>
                </a:extLst>
              </a:tr>
              <a:tr h="434340">
                <a:tc>
                  <a:txBody>
                    <a:bodyPr/>
                    <a:lstStyle/>
                    <a:p>
                      <a:pPr marL="92075" marR="334645">
                        <a:lnSpc>
                          <a:spcPct val="100899"/>
                        </a:lnSpc>
                        <a:spcBef>
                          <a:spcPts val="425"/>
                        </a:spcBef>
                      </a:pPr>
                      <a:r>
                        <a:rPr sz="1200">
                          <a:latin typeface="Segoe UI"/>
                          <a:cs typeface="Segoe UI"/>
                        </a:rPr>
                        <a:t>Update</a:t>
                      </a:r>
                      <a:r>
                        <a:rPr sz="1200" spc="150">
                          <a:latin typeface="Segoe UI"/>
                          <a:cs typeface="Segoe UI"/>
                        </a:rPr>
                        <a:t> </a:t>
                      </a:r>
                      <a:r>
                        <a:rPr sz="1200">
                          <a:latin typeface="Segoe UI"/>
                          <a:cs typeface="Segoe UI"/>
                        </a:rPr>
                        <a:t>Program</a:t>
                      </a:r>
                      <a:r>
                        <a:rPr sz="1200" spc="140">
                          <a:latin typeface="Segoe UI"/>
                          <a:cs typeface="Segoe UI"/>
                        </a:rPr>
                        <a:t> </a:t>
                      </a:r>
                      <a:r>
                        <a:rPr sz="1200">
                          <a:latin typeface="Segoe UI"/>
                          <a:cs typeface="Segoe UI"/>
                        </a:rPr>
                        <a:t>Status</a:t>
                      </a:r>
                      <a:r>
                        <a:rPr sz="1200" spc="150">
                          <a:latin typeface="Segoe UI"/>
                          <a:cs typeface="Segoe UI"/>
                        </a:rPr>
                        <a:t> </a:t>
                      </a:r>
                      <a:r>
                        <a:rPr sz="1200">
                          <a:latin typeface="Segoe UI"/>
                          <a:cs typeface="Segoe UI"/>
                        </a:rPr>
                        <a:t>for</a:t>
                      </a:r>
                      <a:r>
                        <a:rPr sz="1200" spc="120">
                          <a:latin typeface="Segoe UI"/>
                          <a:cs typeface="Segoe UI"/>
                        </a:rPr>
                        <a:t> </a:t>
                      </a:r>
                      <a:r>
                        <a:rPr sz="1200">
                          <a:latin typeface="Segoe UI"/>
                          <a:cs typeface="Segoe UI"/>
                        </a:rPr>
                        <a:t>“</a:t>
                      </a:r>
                      <a:r>
                        <a:rPr lang="en-US" sz="1200">
                          <a:latin typeface="Segoe UI"/>
                          <a:cs typeface="Segoe UI"/>
                        </a:rPr>
                        <a:t>SCE_SMB_Equity_001</a:t>
                      </a:r>
                      <a:r>
                        <a:rPr sz="1200">
                          <a:latin typeface="Segoe UI"/>
                          <a:cs typeface="Segoe UI"/>
                        </a:rPr>
                        <a:t>”</a:t>
                      </a:r>
                      <a:r>
                        <a:rPr sz="1200" spc="100">
                          <a:latin typeface="Segoe UI"/>
                          <a:cs typeface="Segoe UI"/>
                        </a:rPr>
                        <a:t> </a:t>
                      </a:r>
                      <a:r>
                        <a:rPr sz="1200">
                          <a:latin typeface="Segoe UI"/>
                          <a:cs typeface="Segoe UI"/>
                        </a:rPr>
                        <a:t>to</a:t>
                      </a:r>
                      <a:r>
                        <a:rPr sz="1200" spc="65">
                          <a:latin typeface="Segoe UI"/>
                          <a:cs typeface="Segoe UI"/>
                        </a:rPr>
                        <a:t> </a:t>
                      </a:r>
                      <a:r>
                        <a:rPr sz="1200">
                          <a:latin typeface="Segoe UI"/>
                          <a:cs typeface="Segoe UI"/>
                        </a:rPr>
                        <a:t>“Closed”</a:t>
                      </a:r>
                      <a:r>
                        <a:rPr sz="1200" spc="100">
                          <a:latin typeface="Segoe UI"/>
                          <a:cs typeface="Segoe UI"/>
                        </a:rPr>
                        <a:t> </a:t>
                      </a:r>
                      <a:r>
                        <a:rPr sz="1200">
                          <a:latin typeface="Segoe UI"/>
                          <a:cs typeface="Segoe UI"/>
                        </a:rPr>
                        <a:t>on</a:t>
                      </a:r>
                      <a:r>
                        <a:rPr sz="1200" spc="105">
                          <a:latin typeface="Segoe UI"/>
                          <a:cs typeface="Segoe UI"/>
                        </a:rPr>
                        <a:t> </a:t>
                      </a:r>
                      <a:r>
                        <a:rPr sz="1200">
                          <a:latin typeface="Segoe UI"/>
                          <a:cs typeface="Segoe UI"/>
                        </a:rPr>
                        <a:t>CEDARS</a:t>
                      </a:r>
                      <a:r>
                        <a:rPr sz="1200" spc="80">
                          <a:latin typeface="Segoe UI"/>
                          <a:cs typeface="Segoe UI"/>
                        </a:rPr>
                        <a:t> </a:t>
                      </a:r>
                      <a:r>
                        <a:rPr sz="1200" spc="-10">
                          <a:latin typeface="Segoe UI"/>
                          <a:cs typeface="Segoe UI"/>
                        </a:rPr>
                        <a:t>website</a:t>
                      </a:r>
                      <a:endParaRPr sz="1200">
                        <a:latin typeface="Segoe UI"/>
                        <a:cs typeface="Segoe UI"/>
                      </a:endParaRPr>
                    </a:p>
                  </a:txBody>
                  <a:tcPr marL="0" marR="0" marT="40481" marB="0">
                    <a:lnL w="12700">
                      <a:solidFill>
                        <a:srgbClr val="000000"/>
                      </a:solidFill>
                      <a:prstDash val="solid"/>
                    </a:lnL>
                    <a:lnR w="12700">
                      <a:solidFill>
                        <a:srgbClr val="FFFFFF"/>
                      </a:solidFill>
                      <a:prstDash val="solid"/>
                    </a:lnR>
                    <a:lnT w="12700">
                      <a:solidFill>
                        <a:srgbClr val="FFFFFF"/>
                      </a:solidFill>
                      <a:prstDash val="solid"/>
                    </a:lnT>
                    <a:lnB w="12700">
                      <a:solidFill>
                        <a:srgbClr val="000000"/>
                      </a:solidFill>
                      <a:prstDash val="solid"/>
                    </a:lnB>
                    <a:solidFill>
                      <a:srgbClr val="D2DBCC"/>
                    </a:solidFill>
                  </a:tcPr>
                </a:tc>
                <a:tc>
                  <a:txBody>
                    <a:bodyPr/>
                    <a:lstStyle/>
                    <a:p>
                      <a:pPr marL="187325" lvl="0" algn="l">
                        <a:lnSpc>
                          <a:spcPct val="100000"/>
                        </a:lnSpc>
                        <a:spcBef>
                          <a:spcPts val="735"/>
                        </a:spcBef>
                      </a:pPr>
                      <a:r>
                        <a:rPr lang="en-US" sz="1200" b="1">
                          <a:solidFill>
                            <a:schemeClr val="tx1"/>
                          </a:solidFill>
                          <a:latin typeface="Segoe UI"/>
                          <a:ea typeface="+mn-ea"/>
                          <a:cs typeface="Segoe UI"/>
                        </a:rPr>
                        <a:t>December</a:t>
                      </a:r>
                      <a:r>
                        <a:rPr sz="1200" b="1">
                          <a:solidFill>
                            <a:schemeClr val="tx1"/>
                          </a:solidFill>
                          <a:latin typeface="Segoe UI"/>
                          <a:ea typeface="+mn-ea"/>
                          <a:cs typeface="Segoe UI"/>
                        </a:rPr>
                        <a:t> 2026</a:t>
                      </a:r>
                    </a:p>
                  </a:txBody>
                  <a:tcPr marL="0" marR="0" marT="133350" marB="0">
                    <a:lnL w="12700">
                      <a:solidFill>
                        <a:srgbClr val="FFFFFF"/>
                      </a:solidFill>
                      <a:prstDash val="solid"/>
                    </a:lnL>
                    <a:lnR w="12700">
                      <a:solidFill>
                        <a:srgbClr val="000000"/>
                      </a:solidFill>
                      <a:prstDash val="solid"/>
                    </a:lnR>
                    <a:lnT w="12700">
                      <a:solidFill>
                        <a:srgbClr val="FFFFFF"/>
                      </a:solidFill>
                      <a:prstDash val="solid"/>
                    </a:lnT>
                    <a:lnB w="12700">
                      <a:solidFill>
                        <a:srgbClr val="000000"/>
                      </a:solidFill>
                      <a:prstDash val="solid"/>
                    </a:lnB>
                    <a:solidFill>
                      <a:srgbClr val="D2DBCC"/>
                    </a:solidFill>
                  </a:tcPr>
                </a:tc>
                <a:extLst>
                  <a:ext uri="{0D108BD9-81ED-4DB2-BD59-A6C34878D82A}">
                    <a16:rowId xmlns:a16="http://schemas.microsoft.com/office/drawing/2014/main" val="10007"/>
                  </a:ext>
                </a:extLst>
              </a:tr>
            </a:tbl>
          </a:graphicData>
        </a:graphic>
      </p:graphicFrame>
      <p:sp>
        <p:nvSpPr>
          <p:cNvPr id="6" name="object 6"/>
          <p:cNvSpPr txBox="1"/>
          <p:nvPr/>
        </p:nvSpPr>
        <p:spPr>
          <a:xfrm>
            <a:off x="8791575" y="5688557"/>
            <a:ext cx="147638" cy="155812"/>
          </a:xfrm>
          <a:prstGeom prst="rect">
            <a:avLst/>
          </a:prstGeom>
        </p:spPr>
        <p:txBody>
          <a:bodyPr vert="horz" wrap="square" lIns="0" tIns="17145" rIns="0" bIns="0" rtlCol="0">
            <a:spAutoFit/>
          </a:bodyPr>
          <a:lstStyle/>
          <a:p>
            <a:pPr marL="9525" defTabSz="685800">
              <a:spcBef>
                <a:spcPts val="135"/>
              </a:spcBef>
            </a:pPr>
            <a:r>
              <a:rPr sz="900" b="1" kern="0" spc="-19">
                <a:solidFill>
                  <a:srgbClr val="7E7E7E"/>
                </a:solidFill>
                <a:latin typeface="Open Sans"/>
                <a:cs typeface="Open Sans"/>
              </a:rPr>
              <a:t>13</a:t>
            </a:r>
            <a:endParaRPr sz="900" kern="0">
              <a:solidFill>
                <a:sysClr val="windowText" lastClr="000000"/>
              </a:solidFill>
              <a:latin typeface="Open Sans"/>
              <a:cs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0D3C-6581-4565-A9B3-C5B2E9F51860}"/>
              </a:ext>
            </a:extLst>
          </p:cNvPr>
          <p:cNvSpPr>
            <a:spLocks noGrp="1"/>
          </p:cNvSpPr>
          <p:nvPr>
            <p:ph type="title"/>
          </p:nvPr>
        </p:nvSpPr>
        <p:spPr/>
        <p:txBody>
          <a:bodyPr/>
          <a:lstStyle/>
          <a:p>
            <a:r>
              <a:rPr lang="en-US"/>
              <a:t>Questions, Answers, and Resources</a:t>
            </a:r>
          </a:p>
        </p:txBody>
      </p:sp>
    </p:spTree>
    <p:extLst>
      <p:ext uri="{BB962C8B-B14F-4D97-AF65-F5344CB8AC3E}">
        <p14:creationId xmlns:p14="http://schemas.microsoft.com/office/powerpoint/2010/main" val="1139694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983FF-B051-4380-9010-AED02D99C169}"/>
              </a:ext>
            </a:extLst>
          </p:cNvPr>
          <p:cNvSpPr>
            <a:spLocks noGrp="1"/>
          </p:cNvSpPr>
          <p:nvPr>
            <p:ph type="title"/>
          </p:nvPr>
        </p:nvSpPr>
        <p:spPr/>
        <p:txBody>
          <a:bodyPr/>
          <a:lstStyle/>
          <a:p>
            <a:r>
              <a:rPr lang="en-US"/>
              <a:t>Questions</a:t>
            </a:r>
          </a:p>
        </p:txBody>
      </p:sp>
      <p:sp>
        <p:nvSpPr>
          <p:cNvPr id="3" name="Content Placeholder 2">
            <a:extLst>
              <a:ext uri="{FF2B5EF4-FFF2-40B4-BE49-F238E27FC236}">
                <a16:creationId xmlns:a16="http://schemas.microsoft.com/office/drawing/2014/main" id="{368223EF-A1A4-4427-B4FD-40A32FDEB777}"/>
              </a:ext>
            </a:extLst>
          </p:cNvPr>
          <p:cNvSpPr>
            <a:spLocks noGrp="1"/>
          </p:cNvSpPr>
          <p:nvPr>
            <p:ph sz="half" idx="1"/>
          </p:nvPr>
        </p:nvSpPr>
        <p:spPr/>
        <p:txBody>
          <a:bodyPr anchor="ctr">
            <a:normAutofit/>
          </a:bodyPr>
          <a:lstStyle/>
          <a:p>
            <a:pPr marL="0" indent="0" algn="ctr">
              <a:lnSpc>
                <a:spcPct val="100000"/>
              </a:lnSpc>
              <a:buNone/>
            </a:pPr>
            <a:r>
              <a:rPr lang="en-US" sz="1800" b="1">
                <a:latin typeface="Arial"/>
                <a:cs typeface="Arial"/>
              </a:rPr>
              <a:t>QUESTIONS ABOUT THE WEBINAR OR PRESENTATION</a:t>
            </a:r>
          </a:p>
          <a:p>
            <a:pPr marL="0" indent="0" algn="l">
              <a:buNone/>
            </a:pPr>
            <a:endParaRPr lang="en-US" sz="1000"/>
          </a:p>
          <a:p>
            <a:pPr marL="0" indent="0" algn="l">
              <a:lnSpc>
                <a:spcPct val="100000"/>
              </a:lnSpc>
              <a:buNone/>
            </a:pPr>
            <a:r>
              <a:rPr lang="en-US" sz="1600" b="1">
                <a:latin typeface="Arial"/>
                <a:cs typeface="Arial"/>
              </a:rPr>
              <a:t>Service List Participants</a:t>
            </a:r>
          </a:p>
          <a:p>
            <a:pPr marL="0" indent="0" algn="l">
              <a:lnSpc>
                <a:spcPct val="100000"/>
              </a:lnSpc>
              <a:spcBef>
                <a:spcPts val="600"/>
              </a:spcBef>
              <a:buNone/>
            </a:pPr>
            <a:r>
              <a:rPr lang="en-US" sz="1600">
                <a:latin typeface="Arial"/>
                <a:cs typeface="Arial"/>
              </a:rPr>
              <a:t>Call Toll-Free: 1-800-600-4723</a:t>
            </a:r>
          </a:p>
          <a:p>
            <a:pPr marL="0" indent="0" algn="l">
              <a:lnSpc>
                <a:spcPct val="100000"/>
              </a:lnSpc>
              <a:spcBef>
                <a:spcPts val="600"/>
              </a:spcBef>
              <a:buNone/>
            </a:pPr>
            <a:r>
              <a:rPr lang="en-US" sz="1600">
                <a:latin typeface="Arial"/>
                <a:cs typeface="Arial"/>
              </a:rPr>
              <a:t>Program Manager: Jared Rivas</a:t>
            </a:r>
          </a:p>
          <a:p>
            <a:pPr marL="0" indent="0" algn="l">
              <a:lnSpc>
                <a:spcPct val="100000"/>
              </a:lnSpc>
              <a:spcBef>
                <a:spcPts val="600"/>
              </a:spcBef>
              <a:buNone/>
            </a:pPr>
            <a:r>
              <a:rPr lang="en-US" sz="1600">
                <a:latin typeface="Arial"/>
                <a:cs typeface="Arial"/>
              </a:rPr>
              <a:t>Email: jared.rivas@sce.com</a:t>
            </a:r>
          </a:p>
          <a:p>
            <a:pPr marL="0" indent="0" algn="l">
              <a:buNone/>
            </a:pPr>
            <a:endParaRPr lang="en-US" sz="1000"/>
          </a:p>
          <a:p>
            <a:pPr marL="0" indent="0" algn="l">
              <a:lnSpc>
                <a:spcPct val="100000"/>
              </a:lnSpc>
              <a:buNone/>
            </a:pPr>
            <a:r>
              <a:rPr lang="en-US" sz="1600" b="1">
                <a:latin typeface="Arial"/>
                <a:cs typeface="Arial"/>
              </a:rPr>
              <a:t>Monday-Friday, 8am-5pm PT</a:t>
            </a:r>
          </a:p>
          <a:p>
            <a:pPr marL="0" indent="0" algn="l">
              <a:lnSpc>
                <a:spcPct val="100000"/>
              </a:lnSpc>
              <a:buNone/>
            </a:pPr>
            <a:r>
              <a:rPr lang="en-US" sz="1600" b="1">
                <a:latin typeface="Arial"/>
                <a:cs typeface="Arial"/>
              </a:rPr>
              <a:t>(11am to 8pm ET)</a:t>
            </a:r>
          </a:p>
        </p:txBody>
      </p:sp>
      <p:sp>
        <p:nvSpPr>
          <p:cNvPr id="4" name="Content Placeholder 3">
            <a:extLst>
              <a:ext uri="{FF2B5EF4-FFF2-40B4-BE49-F238E27FC236}">
                <a16:creationId xmlns:a16="http://schemas.microsoft.com/office/drawing/2014/main" id="{05ACED0A-4BD7-4E06-BE0A-CFCDD3313A99}"/>
              </a:ext>
            </a:extLst>
          </p:cNvPr>
          <p:cNvSpPr>
            <a:spLocks noGrp="1"/>
          </p:cNvSpPr>
          <p:nvPr>
            <p:ph sz="half" idx="2"/>
          </p:nvPr>
        </p:nvSpPr>
        <p:spPr>
          <a:xfrm>
            <a:off x="4572000" y="1825625"/>
            <a:ext cx="3886200" cy="4351338"/>
          </a:xfrm>
        </p:spPr>
        <p:txBody>
          <a:bodyPr anchor="ctr">
            <a:normAutofit/>
          </a:bodyPr>
          <a:lstStyle/>
          <a:p>
            <a:pPr marL="0" indent="0" algn="ctr">
              <a:lnSpc>
                <a:spcPct val="100000"/>
              </a:lnSpc>
              <a:buNone/>
            </a:pPr>
            <a:r>
              <a:rPr lang="en-US" sz="1800" b="1">
                <a:latin typeface="Arial"/>
                <a:cs typeface="Arial"/>
              </a:rPr>
              <a:t>IMPORTANT RESOURCES - WEBINAR LINKS</a:t>
            </a:r>
          </a:p>
          <a:p>
            <a:pPr marL="0" indent="0" algn="l">
              <a:buNone/>
            </a:pPr>
            <a:endParaRPr lang="en-US" sz="1000"/>
          </a:p>
          <a:p>
            <a:pPr marL="0" indent="0" algn="l">
              <a:lnSpc>
                <a:spcPct val="100000"/>
              </a:lnSpc>
              <a:buNone/>
            </a:pPr>
            <a:r>
              <a:rPr lang="en-US" sz="1600" b="1">
                <a:latin typeface="Arial"/>
                <a:cs typeface="Arial"/>
              </a:rPr>
              <a:t>SCE Related Websites</a:t>
            </a:r>
          </a:p>
          <a:p>
            <a:pPr marL="0" indent="0" algn="l">
              <a:lnSpc>
                <a:spcPct val="100000"/>
              </a:lnSpc>
              <a:spcBef>
                <a:spcPts val="600"/>
              </a:spcBef>
              <a:buNone/>
            </a:pPr>
            <a:r>
              <a:rPr lang="en-US" sz="1500">
                <a:latin typeface="Arial"/>
                <a:cs typeface="Arial"/>
              </a:rPr>
              <a:t>SCE's Energy Efficiency Home Page:</a:t>
            </a:r>
          </a:p>
          <a:p>
            <a:pPr marL="0" indent="0" algn="l">
              <a:lnSpc>
                <a:spcPct val="100000"/>
              </a:lnSpc>
              <a:buNone/>
            </a:pPr>
            <a:r>
              <a:rPr lang="en-US" sz="1100" u="sng">
                <a:solidFill>
                  <a:srgbClr val="0070C0"/>
                </a:solidFill>
                <a:latin typeface="Arial"/>
                <a:cs typeface="Arial"/>
              </a:rPr>
              <a:t>https://www.sce.com/about-us/environment/energy-conservation</a:t>
            </a:r>
          </a:p>
          <a:p>
            <a:pPr marL="0" indent="0" algn="l">
              <a:lnSpc>
                <a:spcPct val="100000"/>
              </a:lnSpc>
              <a:spcBef>
                <a:spcPts val="600"/>
              </a:spcBef>
              <a:buNone/>
            </a:pPr>
            <a:r>
              <a:rPr lang="en-US" sz="1500">
                <a:latin typeface="Arial"/>
                <a:cs typeface="Arial"/>
              </a:rPr>
              <a:t>SCE Advice Letters:</a:t>
            </a:r>
          </a:p>
          <a:p>
            <a:pPr marL="0" indent="0" algn="l">
              <a:lnSpc>
                <a:spcPct val="100000"/>
              </a:lnSpc>
              <a:buNone/>
            </a:pPr>
            <a:r>
              <a:rPr lang="en-US" sz="1100" u="sng">
                <a:solidFill>
                  <a:srgbClr val="0070C0"/>
                </a:solidFill>
                <a:latin typeface="Arial"/>
                <a:cs typeface="Arial"/>
                <a:hlinkClick r:id="rId2"/>
              </a:rPr>
              <a:t>https://www.sce.com/regulatory/advice-letters</a:t>
            </a:r>
          </a:p>
          <a:p>
            <a:pPr marL="0" indent="0" algn="l">
              <a:lnSpc>
                <a:spcPct val="100000"/>
              </a:lnSpc>
              <a:spcBef>
                <a:spcPts val="600"/>
              </a:spcBef>
              <a:buNone/>
            </a:pPr>
            <a:r>
              <a:rPr lang="en-US" sz="1500">
                <a:latin typeface="Arial"/>
                <a:cs typeface="Arial"/>
              </a:rPr>
              <a:t>EE Solicitations Home Page:</a:t>
            </a:r>
          </a:p>
          <a:p>
            <a:pPr marL="0" indent="0" algn="l">
              <a:lnSpc>
                <a:spcPct val="100000"/>
              </a:lnSpc>
              <a:buNone/>
            </a:pPr>
            <a:r>
              <a:rPr lang="en-US" sz="1100" u="sng">
                <a:solidFill>
                  <a:srgbClr val="0070C0"/>
                </a:solidFill>
                <a:latin typeface="Arial"/>
                <a:cs typeface="Arial"/>
              </a:rPr>
              <a:t>https://www.sce.com/partners/Energy-Efficiency-Solicitations</a:t>
            </a:r>
          </a:p>
        </p:txBody>
      </p:sp>
      <p:sp>
        <p:nvSpPr>
          <p:cNvPr id="5" name="Slide Number Placeholder 4">
            <a:extLst>
              <a:ext uri="{FF2B5EF4-FFF2-40B4-BE49-F238E27FC236}">
                <a16:creationId xmlns:a16="http://schemas.microsoft.com/office/drawing/2014/main" id="{E9525CCA-0D1B-473C-81ED-227866ADF552}"/>
              </a:ext>
            </a:extLst>
          </p:cNvPr>
          <p:cNvSpPr>
            <a:spLocks noGrp="1"/>
          </p:cNvSpPr>
          <p:nvPr>
            <p:ph type="sldNum" sz="quarter" idx="12"/>
          </p:nvPr>
        </p:nvSpPr>
        <p:spPr/>
        <p:txBody>
          <a:bodyPr/>
          <a:lstStyle/>
          <a:p>
            <a:fld id="{5E94BA17-8AE8-4651-9FD9-8589E5D42325}" type="slidenum">
              <a:rPr lang="en-US" smtClean="0"/>
              <a:t>12</a:t>
            </a:fld>
            <a:endParaRPr lang="en-US"/>
          </a:p>
        </p:txBody>
      </p:sp>
    </p:spTree>
    <p:extLst>
      <p:ext uri="{BB962C8B-B14F-4D97-AF65-F5344CB8AC3E}">
        <p14:creationId xmlns:p14="http://schemas.microsoft.com/office/powerpoint/2010/main" val="631692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C7465-593F-459D-8020-1FD76F34D4FB}"/>
              </a:ext>
            </a:extLst>
          </p:cNvPr>
          <p:cNvSpPr>
            <a:spLocks noGrp="1"/>
          </p:cNvSpPr>
          <p:nvPr>
            <p:ph type="title"/>
          </p:nvPr>
        </p:nvSpPr>
        <p:spPr/>
        <p:txBody>
          <a:bodyPr/>
          <a:lstStyle/>
          <a:p>
            <a:r>
              <a:rPr lang="en-US"/>
              <a:t>Webinar Agenda</a:t>
            </a:r>
          </a:p>
        </p:txBody>
      </p:sp>
      <p:sp>
        <p:nvSpPr>
          <p:cNvPr id="3" name="Content Placeholder 2">
            <a:extLst>
              <a:ext uri="{FF2B5EF4-FFF2-40B4-BE49-F238E27FC236}">
                <a16:creationId xmlns:a16="http://schemas.microsoft.com/office/drawing/2014/main" id="{31FC3DC8-1001-43AE-BC0B-47124E427057}"/>
              </a:ext>
            </a:extLst>
          </p:cNvPr>
          <p:cNvSpPr>
            <a:spLocks noGrp="1"/>
          </p:cNvSpPr>
          <p:nvPr>
            <p:ph idx="1"/>
          </p:nvPr>
        </p:nvSpPr>
        <p:spPr>
          <a:xfrm>
            <a:off x="628650" y="1590261"/>
            <a:ext cx="7886700" cy="3538330"/>
          </a:xfrm>
        </p:spPr>
        <p:txBody>
          <a:bodyPr vert="horz" lIns="91440" tIns="45720" rIns="91440" bIns="45720" rtlCol="0" anchor="t">
            <a:normAutofit fontScale="77500" lnSpcReduction="20000"/>
          </a:bodyPr>
          <a:lstStyle/>
          <a:p>
            <a:pPr marL="457200" indent="-457200">
              <a:buFont typeface="+mj-lt"/>
              <a:buAutoNum type="arabicParenR"/>
            </a:pPr>
            <a:endParaRPr lang="en-US"/>
          </a:p>
          <a:p>
            <a:pPr marL="457200" indent="-457200">
              <a:buFont typeface="+mj-lt"/>
              <a:buAutoNum type="arabicParenR"/>
            </a:pPr>
            <a:r>
              <a:rPr lang="en-US"/>
              <a:t>Safety Moment</a:t>
            </a:r>
          </a:p>
          <a:p>
            <a:pPr marL="457200" indent="-457200">
              <a:buFont typeface="+mj-lt"/>
              <a:buAutoNum type="arabicParenR"/>
            </a:pPr>
            <a:endParaRPr lang="en-US"/>
          </a:p>
          <a:p>
            <a:pPr marL="457200" indent="-457200">
              <a:buFont typeface="+mj-lt"/>
              <a:buAutoNum type="arabicParenR"/>
            </a:pPr>
            <a:r>
              <a:rPr lang="en-US"/>
              <a:t>Antitrust Statement</a:t>
            </a:r>
          </a:p>
          <a:p>
            <a:pPr marL="457200" indent="-457200">
              <a:buFont typeface="+mj-lt"/>
              <a:buAutoNum type="arabicParenR"/>
            </a:pPr>
            <a:endParaRPr lang="en-US"/>
          </a:p>
          <a:p>
            <a:pPr marL="457200" indent="-457200">
              <a:buFont typeface="+mj-lt"/>
              <a:buAutoNum type="arabicParenR"/>
            </a:pPr>
            <a:r>
              <a:rPr lang="en-US"/>
              <a:t>Program Description </a:t>
            </a:r>
          </a:p>
          <a:p>
            <a:pPr marL="457200" indent="-457200">
              <a:buFont typeface="+mj-lt"/>
              <a:buAutoNum type="arabicParenR"/>
            </a:pPr>
            <a:endParaRPr lang="en-US"/>
          </a:p>
          <a:p>
            <a:pPr marL="457200" indent="-457200">
              <a:buFont typeface="+mj-lt"/>
              <a:buAutoNum type="arabicParenR"/>
            </a:pPr>
            <a:r>
              <a:rPr lang="en-US"/>
              <a:t>Program Timeline - Execution to Termination</a:t>
            </a:r>
          </a:p>
          <a:p>
            <a:pPr marL="457200" indent="-457200">
              <a:buFont typeface="+mj-lt"/>
              <a:buAutoNum type="arabicParenR"/>
            </a:pPr>
            <a:endParaRPr lang="en-US"/>
          </a:p>
          <a:p>
            <a:pPr marL="457200" indent="-457200">
              <a:buFont typeface="+mj-lt"/>
              <a:buAutoNum type="arabicParenR"/>
            </a:pPr>
            <a:r>
              <a:rPr lang="en-US"/>
              <a:t>Schedule of Milestones</a:t>
            </a:r>
          </a:p>
          <a:p>
            <a:pPr marL="457200" indent="-457200">
              <a:buFont typeface="+mj-lt"/>
              <a:buAutoNum type="arabicParenR"/>
            </a:pPr>
            <a:endParaRPr lang="en-US"/>
          </a:p>
          <a:p>
            <a:pPr marL="457200" indent="-457200">
              <a:buFont typeface="+mj-lt"/>
              <a:buAutoNum type="arabicParenR"/>
            </a:pPr>
            <a:r>
              <a:rPr lang="en-US"/>
              <a:t>Questions, Answers and Resources</a:t>
            </a:r>
          </a:p>
          <a:p>
            <a:pPr marL="0" indent="0">
              <a:buNone/>
            </a:pPr>
            <a:endParaRPr lang="en-US"/>
          </a:p>
          <a:p>
            <a:pPr marL="0" indent="0">
              <a:buNone/>
            </a:pPr>
            <a:endParaRPr lang="en-US"/>
          </a:p>
          <a:p>
            <a:pPr marL="0" indent="0">
              <a:buNone/>
            </a:pPr>
            <a:endParaRPr lang="en-US"/>
          </a:p>
        </p:txBody>
      </p:sp>
      <p:sp>
        <p:nvSpPr>
          <p:cNvPr id="4" name="Slide Number Placeholder 3">
            <a:extLst>
              <a:ext uri="{FF2B5EF4-FFF2-40B4-BE49-F238E27FC236}">
                <a16:creationId xmlns:a16="http://schemas.microsoft.com/office/drawing/2014/main" id="{98DE9DD1-2023-4A86-AEA3-C424A8C7288F}"/>
              </a:ext>
            </a:extLst>
          </p:cNvPr>
          <p:cNvSpPr>
            <a:spLocks noGrp="1"/>
          </p:cNvSpPr>
          <p:nvPr>
            <p:ph type="sldNum" sz="quarter" idx="12"/>
          </p:nvPr>
        </p:nvSpPr>
        <p:spPr/>
        <p:txBody>
          <a:bodyPr/>
          <a:lstStyle/>
          <a:p>
            <a:fld id="{5E94BA17-8AE8-4651-9FD9-8589E5D42325}" type="slidenum">
              <a:rPr lang="en-US" smtClean="0"/>
              <a:t>1</a:t>
            </a:fld>
            <a:endParaRPr lang="en-US"/>
          </a:p>
        </p:txBody>
      </p:sp>
    </p:spTree>
    <p:extLst>
      <p:ext uri="{BB962C8B-B14F-4D97-AF65-F5344CB8AC3E}">
        <p14:creationId xmlns:p14="http://schemas.microsoft.com/office/powerpoint/2010/main" val="2093495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67D452-4D5B-B09B-5FD1-5260EA7580C8}"/>
              </a:ext>
            </a:extLst>
          </p:cNvPr>
          <p:cNvSpPr>
            <a:spLocks noGrp="1"/>
          </p:cNvSpPr>
          <p:nvPr>
            <p:ph type="title"/>
          </p:nvPr>
        </p:nvSpPr>
        <p:spPr/>
        <p:txBody>
          <a:bodyPr/>
          <a:lstStyle/>
          <a:p>
            <a:r>
              <a:rPr lang="en-US"/>
              <a:t>Safety Moment</a:t>
            </a:r>
          </a:p>
        </p:txBody>
      </p:sp>
      <p:sp>
        <p:nvSpPr>
          <p:cNvPr id="4" name="Slide Number Placeholder 3">
            <a:extLst>
              <a:ext uri="{FF2B5EF4-FFF2-40B4-BE49-F238E27FC236}">
                <a16:creationId xmlns:a16="http://schemas.microsoft.com/office/drawing/2014/main" id="{BF492EB0-C552-FFA7-3567-903086DF6CD7}"/>
              </a:ext>
            </a:extLst>
          </p:cNvPr>
          <p:cNvSpPr>
            <a:spLocks noGrp="1"/>
          </p:cNvSpPr>
          <p:nvPr>
            <p:ph type="sldNum" sz="quarter" idx="4294967295"/>
          </p:nvPr>
        </p:nvSpPr>
        <p:spPr>
          <a:xfrm>
            <a:off x="8628063" y="6373813"/>
            <a:ext cx="515937" cy="365125"/>
          </a:xfrm>
        </p:spPr>
        <p:txBody>
          <a:bodyPr/>
          <a:lstStyle/>
          <a:p>
            <a:fld id="{5E94BA17-8AE8-4651-9FD9-8589E5D42325}" type="slidenum">
              <a:rPr lang="en-US" smtClean="0"/>
              <a:t>2</a:t>
            </a:fld>
            <a:endParaRPr lang="en-US"/>
          </a:p>
        </p:txBody>
      </p:sp>
    </p:spTree>
    <p:extLst>
      <p:ext uri="{BB962C8B-B14F-4D97-AF65-F5344CB8AC3E}">
        <p14:creationId xmlns:p14="http://schemas.microsoft.com/office/powerpoint/2010/main" val="285025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AFC"/>
        </a:solidFill>
        <a:effectLst/>
      </p:bgPr>
    </p:bg>
    <p:spTree>
      <p:nvGrpSpPr>
        <p:cNvPr id="1" name=""/>
        <p:cNvGrpSpPr/>
        <p:nvPr/>
      </p:nvGrpSpPr>
      <p:grpSpPr>
        <a:xfrm>
          <a:off x="0" y="0"/>
          <a:ext cx="1" cy="1"/>
          <a:chOff x="0" y="0"/>
          <a:chExt cx="1" cy="1"/>
        </a:xfrm>
      </p:grpSpPr>
      <p:sp>
        <p:nvSpPr>
          <p:cNvPr id="2" name="Shape 0"/>
          <p:cNvSpPr/>
          <p:nvPr/>
        </p:nvSpPr>
        <p:spPr>
          <a:xfrm>
            <a:off x="4869180" y="857250"/>
            <a:ext cx="4272534" cy="5143500"/>
          </a:xfrm>
          <a:prstGeom prst="rect">
            <a:avLst/>
          </a:prstGeom>
          <a:solidFill>
            <a:srgbClr val="FFFFFF"/>
          </a:solidFill>
          <a:ln w="12700">
            <a:solidFill>
              <a:srgbClr val="FFFFFF">
                <a:alpha val="0"/>
              </a:srgbClr>
            </a:solidFill>
            <a:prstDash val="solid"/>
          </a:ln>
        </p:spPr>
        <p:txBody>
          <a:bodyPr/>
          <a:lstStyle/>
          <a:p>
            <a:pPr defTabSz="685800"/>
            <a:endParaRPr lang="en-US" sz="1350">
              <a:solidFill>
                <a:prstClr val="black"/>
              </a:solidFill>
              <a:latin typeface="Aptos"/>
            </a:endParaRPr>
          </a:p>
        </p:txBody>
      </p:sp>
      <p:sp>
        <p:nvSpPr>
          <p:cNvPr id="5" name="Shape 2"/>
          <p:cNvSpPr/>
          <p:nvPr/>
        </p:nvSpPr>
        <p:spPr>
          <a:xfrm>
            <a:off x="4738878" y="857249"/>
            <a:ext cx="194308" cy="5143500"/>
          </a:xfrm>
          <a:prstGeom prst="rect">
            <a:avLst/>
          </a:prstGeom>
          <a:solidFill>
            <a:srgbClr val="FDB515"/>
          </a:solidFill>
          <a:ln w="12700">
            <a:solidFill>
              <a:srgbClr val="FDB515">
                <a:alpha val="0"/>
              </a:srgbClr>
            </a:solidFill>
            <a:prstDash val="solid"/>
          </a:ln>
        </p:spPr>
        <p:txBody>
          <a:bodyPr/>
          <a:lstStyle/>
          <a:p>
            <a:pPr defTabSz="685800"/>
            <a:endParaRPr lang="en-US" sz="1350">
              <a:solidFill>
                <a:prstClr val="black"/>
              </a:solidFill>
              <a:latin typeface="Aptos"/>
            </a:endParaRPr>
          </a:p>
        </p:txBody>
      </p:sp>
      <p:sp>
        <p:nvSpPr>
          <p:cNvPr id="6" name="Shape 3"/>
          <p:cNvSpPr/>
          <p:nvPr/>
        </p:nvSpPr>
        <p:spPr>
          <a:xfrm>
            <a:off x="0" y="857250"/>
            <a:ext cx="4736594" cy="137160"/>
          </a:xfrm>
          <a:prstGeom prst="rect">
            <a:avLst/>
          </a:prstGeom>
          <a:solidFill>
            <a:srgbClr val="FDB515"/>
          </a:solidFill>
          <a:ln w="12700">
            <a:solidFill>
              <a:srgbClr val="FDB515">
                <a:alpha val="0"/>
              </a:srgbClr>
            </a:solidFill>
            <a:prstDash val="solid"/>
          </a:ln>
        </p:spPr>
        <p:txBody>
          <a:bodyPr/>
          <a:lstStyle/>
          <a:p>
            <a:pPr defTabSz="685800"/>
            <a:endParaRPr lang="en-US" sz="1350">
              <a:solidFill>
                <a:prstClr val="black"/>
              </a:solidFill>
              <a:latin typeface="Aptos"/>
            </a:endParaRPr>
          </a:p>
        </p:txBody>
      </p:sp>
      <p:sp>
        <p:nvSpPr>
          <p:cNvPr id="7" name="Text 4"/>
          <p:cNvSpPr/>
          <p:nvPr/>
        </p:nvSpPr>
        <p:spPr>
          <a:xfrm>
            <a:off x="377190" y="1117854"/>
            <a:ext cx="1508760" cy="192024"/>
          </a:xfrm>
          <a:prstGeom prst="rect">
            <a:avLst/>
          </a:prstGeom>
          <a:noFill/>
          <a:ln/>
        </p:spPr>
        <p:txBody>
          <a:bodyPr wrap="square" lIns="0" tIns="0" rIns="0" bIns="0" rtlCol="0" anchor="ctr"/>
          <a:lstStyle/>
          <a:p>
            <a:pPr defTabSz="685800"/>
            <a:r>
              <a:rPr lang="en-US" sz="1100" b="1">
                <a:solidFill>
                  <a:srgbClr val="FDB515"/>
                </a:solidFill>
                <a:latin typeface="Aptos" pitchFamily="34" charset="0"/>
                <a:ea typeface="Aptos" pitchFamily="34" charset="-122"/>
                <a:cs typeface="Aptos" pitchFamily="34" charset="-120"/>
              </a:rPr>
              <a:t>SAFETY MOMENT</a:t>
            </a:r>
            <a:endParaRPr lang="en-US" sz="1100">
              <a:solidFill>
                <a:prstClr val="black"/>
              </a:solidFill>
              <a:latin typeface="Aptos"/>
            </a:endParaRPr>
          </a:p>
        </p:txBody>
      </p:sp>
      <p:sp>
        <p:nvSpPr>
          <p:cNvPr id="8" name="Text 5"/>
          <p:cNvSpPr/>
          <p:nvPr/>
        </p:nvSpPr>
        <p:spPr>
          <a:xfrm>
            <a:off x="377190" y="1351026"/>
            <a:ext cx="4011930" cy="630936"/>
          </a:xfrm>
          <a:prstGeom prst="rect">
            <a:avLst/>
          </a:prstGeom>
          <a:noFill/>
          <a:ln/>
        </p:spPr>
        <p:txBody>
          <a:bodyPr wrap="square" lIns="0" tIns="0" rIns="0" bIns="0" rtlCol="0" anchor="ctr">
            <a:normAutofit/>
          </a:bodyPr>
          <a:lstStyle/>
          <a:p>
            <a:pPr defTabSz="685800"/>
            <a:r>
              <a:rPr lang="en-US" sz="2000" b="1">
                <a:solidFill>
                  <a:srgbClr val="0B1F36"/>
                </a:solidFill>
                <a:latin typeface="Aptos Display" pitchFamily="34" charset="0"/>
                <a:ea typeface="Aptos Display" pitchFamily="34" charset="-122"/>
                <a:cs typeface="Aptos Display" pitchFamily="34" charset="-120"/>
              </a:rPr>
              <a:t>Home Appliance Safety</a:t>
            </a:r>
            <a:endParaRPr lang="en-US" sz="2000">
              <a:solidFill>
                <a:prstClr val="black"/>
              </a:solidFill>
              <a:latin typeface="Aptos"/>
            </a:endParaRPr>
          </a:p>
          <a:p>
            <a:pPr defTabSz="685800"/>
            <a:r>
              <a:rPr lang="en-US" sz="2000" b="1">
                <a:solidFill>
                  <a:srgbClr val="0B1F36"/>
                </a:solidFill>
                <a:latin typeface="Aptos Display" pitchFamily="34" charset="0"/>
                <a:ea typeface="Aptos Display" pitchFamily="34" charset="-122"/>
                <a:cs typeface="Aptos Display" pitchFamily="34" charset="-120"/>
              </a:rPr>
              <a:t>in an Emergency</a:t>
            </a:r>
            <a:endParaRPr lang="en-US" sz="2000">
              <a:solidFill>
                <a:prstClr val="black"/>
              </a:solidFill>
              <a:latin typeface="Aptos"/>
            </a:endParaRPr>
          </a:p>
        </p:txBody>
      </p:sp>
      <p:sp>
        <p:nvSpPr>
          <p:cNvPr id="9" name="Text 6"/>
          <p:cNvSpPr/>
          <p:nvPr/>
        </p:nvSpPr>
        <p:spPr>
          <a:xfrm>
            <a:off x="397764" y="2036826"/>
            <a:ext cx="3813048" cy="308610"/>
          </a:xfrm>
          <a:prstGeom prst="rect">
            <a:avLst/>
          </a:prstGeom>
          <a:noFill/>
          <a:ln/>
        </p:spPr>
        <p:txBody>
          <a:bodyPr wrap="square" lIns="381" tIns="381" rIns="381" bIns="381" rtlCol="0" anchor="ctr">
            <a:noAutofit/>
          </a:bodyPr>
          <a:lstStyle/>
          <a:p>
            <a:pPr defTabSz="685800"/>
            <a:r>
              <a:rPr lang="en-US" sz="1100">
                <a:solidFill>
                  <a:srgbClr val="3A4652"/>
                </a:solidFill>
                <a:latin typeface="Aptos" pitchFamily="34" charset="0"/>
                <a:ea typeface="Aptos" pitchFamily="34" charset="-122"/>
                <a:cs typeface="Aptos" pitchFamily="34" charset="-120"/>
              </a:rPr>
              <a:t>Prevent hazards before they escalate. If conditions are unsafe, leave first and call 911.</a:t>
            </a:r>
            <a:endParaRPr lang="en-US" sz="1100">
              <a:solidFill>
                <a:prstClr val="black"/>
              </a:solidFill>
              <a:latin typeface="Aptos"/>
            </a:endParaRPr>
          </a:p>
        </p:txBody>
      </p:sp>
      <p:sp>
        <p:nvSpPr>
          <p:cNvPr id="10" name="Shape 7"/>
          <p:cNvSpPr/>
          <p:nvPr/>
        </p:nvSpPr>
        <p:spPr>
          <a:xfrm>
            <a:off x="377190" y="2489454"/>
            <a:ext cx="4194810" cy="891540"/>
          </a:xfrm>
          <a:prstGeom prst="roundRect">
            <a:avLst>
              <a:gd name="adj" fmla="val 6780"/>
            </a:avLst>
          </a:prstGeom>
          <a:solidFill>
            <a:srgbClr val="EAF4FF"/>
          </a:solidFill>
          <a:ln w="15240">
            <a:solidFill>
              <a:srgbClr val="8ABAE8"/>
            </a:solidFill>
            <a:prstDash val="solid"/>
          </a:ln>
          <a:effectLst>
            <a:outerShdw blurRad="12700" dist="50800" dir="2700000" algn="bl" rotWithShape="0">
              <a:srgbClr val="AEB8C2">
                <a:alpha val="18000"/>
              </a:srgbClr>
            </a:outerShdw>
          </a:effectLst>
        </p:spPr>
        <p:txBody>
          <a:bodyPr/>
          <a:lstStyle/>
          <a:p>
            <a:pPr defTabSz="685800"/>
            <a:endParaRPr lang="en-US" sz="1350">
              <a:solidFill>
                <a:prstClr val="black"/>
              </a:solidFill>
              <a:latin typeface="Aptos"/>
            </a:endParaRPr>
          </a:p>
        </p:txBody>
      </p:sp>
      <p:sp>
        <p:nvSpPr>
          <p:cNvPr id="11" name="Shape 8"/>
          <p:cNvSpPr/>
          <p:nvPr/>
        </p:nvSpPr>
        <p:spPr>
          <a:xfrm>
            <a:off x="528066" y="2654046"/>
            <a:ext cx="384048" cy="384048"/>
          </a:xfrm>
          <a:prstGeom prst="ellipse">
            <a:avLst/>
          </a:prstGeom>
          <a:solidFill>
            <a:srgbClr val="8ABAE8"/>
          </a:solidFill>
          <a:ln w="12700">
            <a:solidFill>
              <a:srgbClr val="8ABAE8">
                <a:alpha val="0"/>
              </a:srgbClr>
            </a:solidFill>
            <a:prstDash val="solid"/>
          </a:ln>
        </p:spPr>
        <p:txBody>
          <a:bodyPr/>
          <a:lstStyle/>
          <a:p>
            <a:pPr defTabSz="685800"/>
            <a:endParaRPr lang="en-US" sz="1350">
              <a:solidFill>
                <a:prstClr val="black"/>
              </a:solidFill>
              <a:latin typeface="Aptos"/>
            </a:endParaRPr>
          </a:p>
        </p:txBody>
      </p:sp>
      <p:sp>
        <p:nvSpPr>
          <p:cNvPr id="12" name="Text 9"/>
          <p:cNvSpPr/>
          <p:nvPr/>
        </p:nvSpPr>
        <p:spPr>
          <a:xfrm>
            <a:off x="528066" y="2708910"/>
            <a:ext cx="384048" cy="137160"/>
          </a:xfrm>
          <a:prstGeom prst="rect">
            <a:avLst/>
          </a:prstGeom>
          <a:noFill/>
          <a:ln/>
        </p:spPr>
        <p:txBody>
          <a:bodyPr wrap="square" lIns="0" tIns="0" rIns="0" bIns="0" rtlCol="0" anchor="ctr"/>
          <a:lstStyle/>
          <a:p>
            <a:pPr algn="ctr" defTabSz="685800"/>
            <a:r>
              <a:rPr lang="en-US" sz="1050" b="1">
                <a:solidFill>
                  <a:srgbClr val="FFFFFF"/>
                </a:solidFill>
                <a:latin typeface="Aptos" pitchFamily="34" charset="0"/>
                <a:ea typeface="Aptos" pitchFamily="34" charset="-122"/>
                <a:cs typeface="Aptos" pitchFamily="34" charset="-120"/>
              </a:rPr>
              <a:t>1</a:t>
            </a:r>
            <a:endParaRPr lang="en-US" sz="1050">
              <a:solidFill>
                <a:prstClr val="black"/>
              </a:solidFill>
              <a:latin typeface="Aptos"/>
            </a:endParaRPr>
          </a:p>
        </p:txBody>
      </p:sp>
      <p:sp>
        <p:nvSpPr>
          <p:cNvPr id="13" name="Text 10"/>
          <p:cNvSpPr/>
          <p:nvPr/>
        </p:nvSpPr>
        <p:spPr>
          <a:xfrm>
            <a:off x="994410" y="2599182"/>
            <a:ext cx="3257550" cy="192024"/>
          </a:xfrm>
          <a:prstGeom prst="rect">
            <a:avLst/>
          </a:prstGeom>
          <a:noFill/>
          <a:ln/>
        </p:spPr>
        <p:txBody>
          <a:bodyPr wrap="square" lIns="0" tIns="0" rIns="0" bIns="0" rtlCol="0" anchor="ctr"/>
          <a:lstStyle/>
          <a:p>
            <a:pPr defTabSz="685800"/>
            <a:r>
              <a:rPr lang="en-US" sz="1100" b="1">
                <a:solidFill>
                  <a:srgbClr val="0B1F36"/>
                </a:solidFill>
                <a:latin typeface="Aptos" pitchFamily="34" charset="0"/>
                <a:ea typeface="Aptos" pitchFamily="34" charset="-122"/>
                <a:cs typeface="Aptos" pitchFamily="34" charset="-120"/>
              </a:rPr>
              <a:t>Before: Reduce fire risk</a:t>
            </a:r>
            <a:endParaRPr lang="en-US" sz="1100">
              <a:solidFill>
                <a:prstClr val="black"/>
              </a:solidFill>
              <a:latin typeface="Aptos"/>
            </a:endParaRPr>
          </a:p>
        </p:txBody>
      </p:sp>
      <p:sp>
        <p:nvSpPr>
          <p:cNvPr id="14" name="Text 11"/>
          <p:cNvSpPr/>
          <p:nvPr/>
        </p:nvSpPr>
        <p:spPr>
          <a:xfrm>
            <a:off x="1014984" y="2818638"/>
            <a:ext cx="3236976" cy="397764"/>
          </a:xfrm>
          <a:prstGeom prst="rect">
            <a:avLst/>
          </a:prstGeom>
          <a:noFill/>
          <a:ln/>
        </p:spPr>
        <p:txBody>
          <a:bodyPr wrap="square" lIns="191" tIns="191" rIns="191" bIns="191" rtlCol="0" anchor="t">
            <a:noAutofit/>
          </a:bodyPr>
          <a:lstStyle/>
          <a:p>
            <a:pPr defTabSz="685800"/>
            <a:r>
              <a:rPr lang="en-US" sz="1100">
                <a:solidFill>
                  <a:srgbClr val="233241"/>
                </a:solidFill>
                <a:latin typeface="Aptos" pitchFamily="34" charset="0"/>
                <a:ea typeface="Aptos" pitchFamily="34" charset="-122"/>
                <a:cs typeface="Aptos" pitchFamily="34" charset="-120"/>
              </a:rPr>
              <a:t>Plug major appliances directly into wall outlets.</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Do not overload outlets or power strips.</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Replace damaged, cracked or loose cords.</a:t>
            </a:r>
            <a:endParaRPr lang="en-US" sz="1100">
              <a:solidFill>
                <a:prstClr val="black"/>
              </a:solidFill>
              <a:latin typeface="Aptos"/>
            </a:endParaRPr>
          </a:p>
        </p:txBody>
      </p:sp>
      <p:sp>
        <p:nvSpPr>
          <p:cNvPr id="15" name="Shape 12"/>
          <p:cNvSpPr/>
          <p:nvPr/>
        </p:nvSpPr>
        <p:spPr>
          <a:xfrm>
            <a:off x="377190" y="3504438"/>
            <a:ext cx="4194810" cy="891540"/>
          </a:xfrm>
          <a:prstGeom prst="roundRect">
            <a:avLst>
              <a:gd name="adj" fmla="val 6780"/>
            </a:avLst>
          </a:prstGeom>
          <a:solidFill>
            <a:srgbClr val="FFF7E8"/>
          </a:solidFill>
          <a:ln w="15240">
            <a:solidFill>
              <a:srgbClr val="FDB515"/>
            </a:solidFill>
            <a:prstDash val="solid"/>
          </a:ln>
          <a:effectLst>
            <a:outerShdw blurRad="12700" dist="50800" dir="2700000" algn="bl" rotWithShape="0">
              <a:srgbClr val="AEB8C2">
                <a:alpha val="18000"/>
              </a:srgbClr>
            </a:outerShdw>
          </a:effectLst>
        </p:spPr>
        <p:txBody>
          <a:bodyPr/>
          <a:lstStyle/>
          <a:p>
            <a:pPr defTabSz="685800"/>
            <a:endParaRPr lang="en-US" sz="1350">
              <a:solidFill>
                <a:prstClr val="black"/>
              </a:solidFill>
              <a:latin typeface="Aptos"/>
            </a:endParaRPr>
          </a:p>
        </p:txBody>
      </p:sp>
      <p:sp>
        <p:nvSpPr>
          <p:cNvPr id="16" name="Shape 13"/>
          <p:cNvSpPr/>
          <p:nvPr/>
        </p:nvSpPr>
        <p:spPr>
          <a:xfrm>
            <a:off x="528066" y="3641598"/>
            <a:ext cx="384048" cy="384048"/>
          </a:xfrm>
          <a:prstGeom prst="ellipse">
            <a:avLst/>
          </a:prstGeom>
          <a:solidFill>
            <a:srgbClr val="FDB515"/>
          </a:solidFill>
          <a:ln w="12700">
            <a:solidFill>
              <a:srgbClr val="FDB515">
                <a:alpha val="0"/>
              </a:srgbClr>
            </a:solidFill>
            <a:prstDash val="solid"/>
          </a:ln>
        </p:spPr>
        <p:txBody>
          <a:bodyPr/>
          <a:lstStyle/>
          <a:p>
            <a:pPr defTabSz="685800"/>
            <a:endParaRPr lang="en-US" sz="1350">
              <a:solidFill>
                <a:prstClr val="black"/>
              </a:solidFill>
              <a:latin typeface="Aptos"/>
            </a:endParaRPr>
          </a:p>
        </p:txBody>
      </p:sp>
      <p:sp>
        <p:nvSpPr>
          <p:cNvPr id="17" name="Text 14"/>
          <p:cNvSpPr/>
          <p:nvPr/>
        </p:nvSpPr>
        <p:spPr>
          <a:xfrm>
            <a:off x="528066" y="3696462"/>
            <a:ext cx="384048" cy="137160"/>
          </a:xfrm>
          <a:prstGeom prst="rect">
            <a:avLst/>
          </a:prstGeom>
          <a:noFill/>
          <a:ln/>
        </p:spPr>
        <p:txBody>
          <a:bodyPr wrap="square" lIns="0" tIns="0" rIns="0" bIns="0" rtlCol="0" anchor="ctr"/>
          <a:lstStyle/>
          <a:p>
            <a:pPr algn="ctr" defTabSz="685800"/>
            <a:r>
              <a:rPr lang="en-US" sz="1050" b="1">
                <a:solidFill>
                  <a:srgbClr val="FFFFFF"/>
                </a:solidFill>
                <a:latin typeface="Aptos" pitchFamily="34" charset="0"/>
                <a:ea typeface="Aptos" pitchFamily="34" charset="-122"/>
                <a:cs typeface="Aptos" pitchFamily="34" charset="-120"/>
              </a:rPr>
              <a:t>2</a:t>
            </a:r>
            <a:endParaRPr lang="en-US" sz="1050">
              <a:solidFill>
                <a:prstClr val="black"/>
              </a:solidFill>
              <a:latin typeface="Aptos"/>
            </a:endParaRPr>
          </a:p>
        </p:txBody>
      </p:sp>
      <p:sp>
        <p:nvSpPr>
          <p:cNvPr id="18" name="Text 15"/>
          <p:cNvSpPr/>
          <p:nvPr/>
        </p:nvSpPr>
        <p:spPr>
          <a:xfrm>
            <a:off x="994410" y="3586734"/>
            <a:ext cx="3257550" cy="192024"/>
          </a:xfrm>
          <a:prstGeom prst="rect">
            <a:avLst/>
          </a:prstGeom>
          <a:noFill/>
          <a:ln/>
        </p:spPr>
        <p:txBody>
          <a:bodyPr wrap="square" lIns="0" tIns="0" rIns="0" bIns="0" rtlCol="0" anchor="ctr"/>
          <a:lstStyle/>
          <a:p>
            <a:pPr defTabSz="685800"/>
            <a:r>
              <a:rPr lang="en-US" sz="1100" b="1">
                <a:solidFill>
                  <a:srgbClr val="0B1F36"/>
                </a:solidFill>
                <a:latin typeface="Aptos" pitchFamily="34" charset="0"/>
                <a:ea typeface="Aptos" pitchFamily="34" charset="-122"/>
                <a:cs typeface="Aptos" pitchFamily="34" charset="-120"/>
              </a:rPr>
              <a:t>During: Act only if safe</a:t>
            </a:r>
            <a:endParaRPr lang="en-US" sz="1100">
              <a:solidFill>
                <a:prstClr val="black"/>
              </a:solidFill>
              <a:latin typeface="Aptos"/>
            </a:endParaRPr>
          </a:p>
        </p:txBody>
      </p:sp>
      <p:sp>
        <p:nvSpPr>
          <p:cNvPr id="19" name="Text 16"/>
          <p:cNvSpPr/>
          <p:nvPr/>
        </p:nvSpPr>
        <p:spPr>
          <a:xfrm>
            <a:off x="1014984" y="3806190"/>
            <a:ext cx="3236976" cy="397764"/>
          </a:xfrm>
          <a:prstGeom prst="rect">
            <a:avLst/>
          </a:prstGeom>
          <a:noFill/>
          <a:ln/>
        </p:spPr>
        <p:txBody>
          <a:bodyPr wrap="square" lIns="191" tIns="191" rIns="191" bIns="191" rtlCol="0" anchor="t">
            <a:noAutofit/>
          </a:bodyPr>
          <a:lstStyle/>
          <a:p>
            <a:pPr defTabSz="685800"/>
            <a:r>
              <a:rPr lang="en-US" sz="1100">
                <a:solidFill>
                  <a:srgbClr val="233241"/>
                </a:solidFill>
                <a:latin typeface="Aptos" pitchFamily="34" charset="0"/>
                <a:ea typeface="Aptos" pitchFamily="34" charset="-122"/>
                <a:cs typeface="Aptos" pitchFamily="34" charset="-120"/>
              </a:rPr>
              <a:t>Turn off burners and heat-producing appliances.</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Unplug small appliances after use or during outages.</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Evacuate for smoke, sparks, burning odor or fire.</a:t>
            </a:r>
            <a:endParaRPr lang="en-US" sz="1100">
              <a:solidFill>
                <a:prstClr val="black"/>
              </a:solidFill>
              <a:latin typeface="Aptos"/>
            </a:endParaRPr>
          </a:p>
        </p:txBody>
      </p:sp>
      <p:sp>
        <p:nvSpPr>
          <p:cNvPr id="20" name="Shape 17"/>
          <p:cNvSpPr/>
          <p:nvPr/>
        </p:nvSpPr>
        <p:spPr>
          <a:xfrm>
            <a:off x="377190" y="4533138"/>
            <a:ext cx="4194810" cy="1042416"/>
          </a:xfrm>
          <a:prstGeom prst="roundRect">
            <a:avLst>
              <a:gd name="adj" fmla="val 6780"/>
            </a:avLst>
          </a:prstGeom>
          <a:solidFill>
            <a:srgbClr val="EAF7F0"/>
          </a:solidFill>
          <a:ln w="15240">
            <a:solidFill>
              <a:srgbClr val="4E9E72"/>
            </a:solidFill>
            <a:prstDash val="solid"/>
          </a:ln>
          <a:effectLst>
            <a:outerShdw blurRad="12700" dist="50800" dir="2700000" algn="bl" rotWithShape="0">
              <a:srgbClr val="AEB8C2">
                <a:alpha val="18000"/>
              </a:srgbClr>
            </a:outerShdw>
          </a:effectLst>
        </p:spPr>
        <p:txBody>
          <a:bodyPr/>
          <a:lstStyle/>
          <a:p>
            <a:pPr defTabSz="685800"/>
            <a:endParaRPr lang="en-US" sz="1350">
              <a:solidFill>
                <a:prstClr val="black"/>
              </a:solidFill>
              <a:latin typeface="Aptos"/>
            </a:endParaRPr>
          </a:p>
        </p:txBody>
      </p:sp>
      <p:sp>
        <p:nvSpPr>
          <p:cNvPr id="21" name="Shape 18"/>
          <p:cNvSpPr/>
          <p:nvPr/>
        </p:nvSpPr>
        <p:spPr>
          <a:xfrm>
            <a:off x="528066" y="4629150"/>
            <a:ext cx="384048" cy="384048"/>
          </a:xfrm>
          <a:prstGeom prst="ellipse">
            <a:avLst/>
          </a:prstGeom>
          <a:solidFill>
            <a:srgbClr val="4E9E72"/>
          </a:solidFill>
          <a:ln w="12700">
            <a:solidFill>
              <a:srgbClr val="4E9E72">
                <a:alpha val="0"/>
              </a:srgbClr>
            </a:solidFill>
            <a:prstDash val="solid"/>
          </a:ln>
        </p:spPr>
        <p:txBody>
          <a:bodyPr/>
          <a:lstStyle/>
          <a:p>
            <a:pPr defTabSz="685800"/>
            <a:endParaRPr lang="en-US" sz="1350">
              <a:solidFill>
                <a:prstClr val="black"/>
              </a:solidFill>
              <a:latin typeface="Aptos"/>
            </a:endParaRPr>
          </a:p>
        </p:txBody>
      </p:sp>
      <p:sp>
        <p:nvSpPr>
          <p:cNvPr id="22" name="Text 19"/>
          <p:cNvSpPr/>
          <p:nvPr/>
        </p:nvSpPr>
        <p:spPr>
          <a:xfrm>
            <a:off x="528066" y="4684014"/>
            <a:ext cx="384048" cy="137160"/>
          </a:xfrm>
          <a:prstGeom prst="rect">
            <a:avLst/>
          </a:prstGeom>
          <a:noFill/>
          <a:ln/>
        </p:spPr>
        <p:txBody>
          <a:bodyPr wrap="square" lIns="0" tIns="0" rIns="0" bIns="0" rtlCol="0" anchor="ctr"/>
          <a:lstStyle/>
          <a:p>
            <a:pPr algn="ctr" defTabSz="685800"/>
            <a:r>
              <a:rPr lang="en-US" sz="1050" b="1">
                <a:solidFill>
                  <a:srgbClr val="FFFFFF"/>
                </a:solidFill>
                <a:latin typeface="Aptos" pitchFamily="34" charset="0"/>
                <a:ea typeface="Aptos" pitchFamily="34" charset="-122"/>
                <a:cs typeface="Aptos" pitchFamily="34" charset="-120"/>
              </a:rPr>
              <a:t>3</a:t>
            </a:r>
            <a:endParaRPr lang="en-US" sz="1050">
              <a:solidFill>
                <a:prstClr val="black"/>
              </a:solidFill>
              <a:latin typeface="Aptos"/>
            </a:endParaRPr>
          </a:p>
        </p:txBody>
      </p:sp>
      <p:sp>
        <p:nvSpPr>
          <p:cNvPr id="23" name="Text 20"/>
          <p:cNvSpPr/>
          <p:nvPr/>
        </p:nvSpPr>
        <p:spPr>
          <a:xfrm>
            <a:off x="994410" y="4574286"/>
            <a:ext cx="3257550" cy="192024"/>
          </a:xfrm>
          <a:prstGeom prst="rect">
            <a:avLst/>
          </a:prstGeom>
          <a:noFill/>
          <a:ln/>
        </p:spPr>
        <p:txBody>
          <a:bodyPr wrap="square" lIns="0" tIns="0" rIns="0" bIns="0" rtlCol="0" anchor="ctr"/>
          <a:lstStyle/>
          <a:p>
            <a:pPr defTabSz="685800"/>
            <a:r>
              <a:rPr lang="en-US" sz="1100" b="1">
                <a:solidFill>
                  <a:srgbClr val="0B1F36"/>
                </a:solidFill>
                <a:latin typeface="Aptos" pitchFamily="34" charset="0"/>
                <a:ea typeface="Aptos" pitchFamily="34" charset="-122"/>
                <a:cs typeface="Aptos" pitchFamily="34" charset="-120"/>
              </a:rPr>
              <a:t>After: Inspect before reuse</a:t>
            </a:r>
            <a:endParaRPr lang="en-US" sz="1100">
              <a:solidFill>
                <a:prstClr val="black"/>
              </a:solidFill>
              <a:latin typeface="Aptos"/>
            </a:endParaRPr>
          </a:p>
        </p:txBody>
      </p:sp>
      <p:sp>
        <p:nvSpPr>
          <p:cNvPr id="24" name="Text 21"/>
          <p:cNvSpPr/>
          <p:nvPr/>
        </p:nvSpPr>
        <p:spPr>
          <a:xfrm>
            <a:off x="1014984" y="4841748"/>
            <a:ext cx="3557016" cy="582930"/>
          </a:xfrm>
          <a:prstGeom prst="rect">
            <a:avLst/>
          </a:prstGeom>
          <a:noFill/>
          <a:ln/>
        </p:spPr>
        <p:txBody>
          <a:bodyPr wrap="square" lIns="191" tIns="191" rIns="191" bIns="191" rtlCol="0" anchor="t">
            <a:noAutofit/>
          </a:bodyPr>
          <a:lstStyle/>
          <a:p>
            <a:pPr defTabSz="685800"/>
            <a:r>
              <a:rPr lang="en-US" sz="1100">
                <a:solidFill>
                  <a:srgbClr val="233241"/>
                </a:solidFill>
                <a:latin typeface="Aptos" pitchFamily="34" charset="0"/>
                <a:ea typeface="Aptos" pitchFamily="34" charset="-122"/>
                <a:cs typeface="Aptos" pitchFamily="34" charset="-120"/>
              </a:rPr>
              <a:t>Keep appliances away from water and damaged cords.</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Do not use water-exposed appliances until inspected.</a:t>
            </a:r>
            <a:endParaRPr lang="en-US" sz="1100">
              <a:solidFill>
                <a:prstClr val="black"/>
              </a:solidFill>
              <a:latin typeface="Aptos"/>
            </a:endParaRPr>
          </a:p>
          <a:p>
            <a:pPr defTabSz="685800"/>
            <a:r>
              <a:rPr lang="en-US" sz="1100">
                <a:solidFill>
                  <a:srgbClr val="233241"/>
                </a:solidFill>
                <a:latin typeface="Aptos" pitchFamily="34" charset="0"/>
                <a:ea typeface="Aptos" pitchFamily="34" charset="-122"/>
                <a:cs typeface="Aptos" pitchFamily="34" charset="-120"/>
              </a:rPr>
              <a:t>Restock flashlight, batteries and first aid kit.</a:t>
            </a:r>
            <a:endParaRPr lang="en-US" sz="1100">
              <a:solidFill>
                <a:prstClr val="black"/>
              </a:solidFill>
              <a:latin typeface="Aptos"/>
            </a:endParaRPr>
          </a:p>
        </p:txBody>
      </p:sp>
      <p:sp>
        <p:nvSpPr>
          <p:cNvPr id="25" name="Shape 22"/>
          <p:cNvSpPr/>
          <p:nvPr/>
        </p:nvSpPr>
        <p:spPr>
          <a:xfrm>
            <a:off x="4917186" y="4025646"/>
            <a:ext cx="4210812" cy="2009394"/>
          </a:xfrm>
          <a:prstGeom prst="roundRect">
            <a:avLst>
              <a:gd name="adj" fmla="val 5405"/>
            </a:avLst>
          </a:prstGeom>
          <a:solidFill>
            <a:srgbClr val="FFFFFF">
              <a:alpha val="95000"/>
            </a:srgbClr>
          </a:solidFill>
          <a:ln w="12700">
            <a:solidFill>
              <a:srgbClr val="FFFFFF">
                <a:alpha val="35000"/>
              </a:srgbClr>
            </a:solidFill>
            <a:prstDash val="solid"/>
          </a:ln>
        </p:spPr>
        <p:txBody>
          <a:bodyPr/>
          <a:lstStyle/>
          <a:p>
            <a:pPr defTabSz="685800"/>
            <a:endParaRPr lang="en-US" sz="1350">
              <a:solidFill>
                <a:prstClr val="black"/>
              </a:solidFill>
              <a:latin typeface="Aptos"/>
            </a:endParaRPr>
          </a:p>
        </p:txBody>
      </p:sp>
      <p:pic>
        <p:nvPicPr>
          <p:cNvPr id="26" name="Image 1" descr="/mnt/data/2bf4da092d.png"/>
          <p:cNvPicPr>
            <a:picLocks noChangeAspect="1"/>
          </p:cNvPicPr>
          <p:nvPr/>
        </p:nvPicPr>
        <p:blipFill>
          <a:blip r:embed="rId3"/>
          <a:srcRect l="12632" r="12632"/>
          <a:stretch/>
        </p:blipFill>
        <p:spPr>
          <a:xfrm>
            <a:off x="4972050" y="4138230"/>
            <a:ext cx="1460754" cy="1303020"/>
          </a:xfrm>
          <a:prstGeom prst="rect">
            <a:avLst/>
          </a:prstGeom>
        </p:spPr>
      </p:pic>
      <p:sp>
        <p:nvSpPr>
          <p:cNvPr id="27" name="Text 23"/>
          <p:cNvSpPr/>
          <p:nvPr/>
        </p:nvSpPr>
        <p:spPr>
          <a:xfrm>
            <a:off x="6547106" y="4125086"/>
            <a:ext cx="2494026" cy="486918"/>
          </a:xfrm>
          <a:prstGeom prst="rect">
            <a:avLst/>
          </a:prstGeom>
          <a:noFill/>
          <a:ln/>
        </p:spPr>
        <p:txBody>
          <a:bodyPr wrap="square" lIns="191" tIns="191" rIns="191" bIns="191" rtlCol="0" anchor="ctr">
            <a:normAutofit/>
          </a:bodyPr>
          <a:lstStyle/>
          <a:p>
            <a:pPr defTabSz="685800"/>
            <a:r>
              <a:rPr lang="en-US" sz="1200" b="1">
                <a:latin typeface="Aptos" pitchFamily="34" charset="0"/>
                <a:ea typeface="Aptos" pitchFamily="34" charset="-122"/>
                <a:cs typeface="Aptos" pitchFamily="34" charset="-120"/>
              </a:rPr>
              <a:t>Quick check before every emergency type:</a:t>
            </a:r>
            <a:endParaRPr lang="en-US" sz="1200">
              <a:latin typeface="Aptos"/>
            </a:endParaRPr>
          </a:p>
        </p:txBody>
      </p:sp>
      <p:sp>
        <p:nvSpPr>
          <p:cNvPr id="28" name="Text 24"/>
          <p:cNvSpPr/>
          <p:nvPr/>
        </p:nvSpPr>
        <p:spPr>
          <a:xfrm>
            <a:off x="6547106" y="4588001"/>
            <a:ext cx="2418586" cy="853249"/>
          </a:xfrm>
          <a:prstGeom prst="rect">
            <a:avLst/>
          </a:prstGeom>
          <a:noFill/>
          <a:ln/>
        </p:spPr>
        <p:txBody>
          <a:bodyPr wrap="square" lIns="191" tIns="191" rIns="191" bIns="191" rtlCol="0" anchor="ctr">
            <a:normAutofit/>
          </a:bodyPr>
          <a:lstStyle/>
          <a:p>
            <a:pPr defTabSz="685800"/>
            <a:r>
              <a:rPr lang="en-US" sz="1200">
                <a:latin typeface="Aptos" pitchFamily="34" charset="0"/>
                <a:ea typeface="Aptos" pitchFamily="34" charset="-122"/>
                <a:cs typeface="Aptos" pitchFamily="34" charset="-120"/>
              </a:rPr>
              <a:t>Can I shut it off?</a:t>
            </a:r>
          </a:p>
          <a:p>
            <a:pPr defTabSz="685800"/>
            <a:endParaRPr lang="en-US" sz="800">
              <a:latin typeface="Aptos"/>
            </a:endParaRPr>
          </a:p>
          <a:p>
            <a:pPr defTabSz="685800"/>
            <a:r>
              <a:rPr lang="en-US" sz="1200">
                <a:latin typeface="Aptos" pitchFamily="34" charset="0"/>
                <a:ea typeface="Aptos" pitchFamily="34" charset="-122"/>
                <a:cs typeface="Aptos" pitchFamily="34" charset="-120"/>
              </a:rPr>
              <a:t>Can I unplug it safely?</a:t>
            </a:r>
          </a:p>
          <a:p>
            <a:pPr defTabSz="685800"/>
            <a:endParaRPr lang="en-US" sz="800">
              <a:latin typeface="Aptos"/>
            </a:endParaRPr>
          </a:p>
          <a:p>
            <a:pPr defTabSz="685800"/>
            <a:r>
              <a:rPr lang="en-US" sz="1200">
                <a:latin typeface="Aptos" pitchFamily="34" charset="0"/>
                <a:ea typeface="Aptos" pitchFamily="34" charset="-122"/>
                <a:cs typeface="Aptos" pitchFamily="34" charset="-120"/>
              </a:rPr>
              <a:t>Is my emergency kit accessible?</a:t>
            </a:r>
            <a:endParaRPr lang="en-US" sz="1200">
              <a:latin typeface="Aptos"/>
            </a:endParaRPr>
          </a:p>
        </p:txBody>
      </p:sp>
      <p:sp>
        <p:nvSpPr>
          <p:cNvPr id="29" name="Text 25"/>
          <p:cNvSpPr/>
          <p:nvPr/>
        </p:nvSpPr>
        <p:spPr>
          <a:xfrm>
            <a:off x="5026914" y="5613272"/>
            <a:ext cx="3938778" cy="312040"/>
          </a:xfrm>
          <a:prstGeom prst="rect">
            <a:avLst/>
          </a:prstGeom>
          <a:noFill/>
          <a:ln/>
        </p:spPr>
        <p:txBody>
          <a:bodyPr wrap="square" lIns="0" tIns="0" rIns="0" bIns="0" rtlCol="0" anchor="ctr"/>
          <a:lstStyle/>
          <a:p>
            <a:pPr defTabSz="685800"/>
            <a:r>
              <a:rPr lang="en-US" sz="1200" b="1">
                <a:latin typeface="Aptos" pitchFamily="34" charset="0"/>
                <a:ea typeface="Aptos" pitchFamily="34" charset="-122"/>
                <a:cs typeface="Aptos" pitchFamily="34" charset="-120"/>
              </a:rPr>
              <a:t>Takeaway: Know what to use, what to shut off, and when to get out.</a:t>
            </a:r>
            <a:endParaRPr lang="en-US" sz="1200">
              <a:latin typeface="Aptos"/>
            </a:endParaRPr>
          </a:p>
        </p:txBody>
      </p:sp>
      <p:sp>
        <p:nvSpPr>
          <p:cNvPr id="30" name="Text 26"/>
          <p:cNvSpPr/>
          <p:nvPr/>
        </p:nvSpPr>
        <p:spPr>
          <a:xfrm>
            <a:off x="377190" y="5740146"/>
            <a:ext cx="3563874" cy="260604"/>
          </a:xfrm>
          <a:prstGeom prst="rect">
            <a:avLst/>
          </a:prstGeom>
          <a:noFill/>
          <a:ln/>
        </p:spPr>
        <p:txBody>
          <a:bodyPr wrap="square" lIns="0" tIns="0" rIns="0" bIns="0" rtlCol="0" anchor="ctr"/>
          <a:lstStyle/>
          <a:p>
            <a:pPr defTabSz="685800"/>
            <a:r>
              <a:rPr lang="en-US" sz="1100">
                <a:solidFill>
                  <a:srgbClr val="6E7B86"/>
                </a:solidFill>
                <a:latin typeface="Aptos" pitchFamily="34" charset="0"/>
                <a:ea typeface="Aptos" pitchFamily="34" charset="-122"/>
                <a:cs typeface="Aptos" pitchFamily="34" charset="-120"/>
              </a:rPr>
              <a:t>Home appliance safety | Emergency preparedness</a:t>
            </a:r>
            <a:endParaRPr lang="en-US" sz="1100">
              <a:solidFill>
                <a:prstClr val="black"/>
              </a:solidFill>
              <a:latin typeface="Aptos"/>
            </a:endParaRPr>
          </a:p>
        </p:txBody>
      </p:sp>
      <p:sp>
        <p:nvSpPr>
          <p:cNvPr id="31" name="Title 1">
            <a:extLst>
              <a:ext uri="{FF2B5EF4-FFF2-40B4-BE49-F238E27FC236}">
                <a16:creationId xmlns:a16="http://schemas.microsoft.com/office/drawing/2014/main" id="{9A7208F8-6375-C2CF-445D-291503FC7117}"/>
              </a:ext>
            </a:extLst>
          </p:cNvPr>
          <p:cNvSpPr txBox="1">
            <a:spLocks/>
          </p:cNvSpPr>
          <p:nvPr/>
        </p:nvSpPr>
        <p:spPr>
          <a:xfrm>
            <a:off x="267462" y="73152"/>
            <a:ext cx="7886700" cy="7292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a:solidFill>
                  <a:schemeClr val="tx1"/>
                </a:solidFill>
                <a:latin typeface="Segoe UI Light" panose="020B0502040204020203"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a:ln>
                  <a:noFill/>
                </a:ln>
                <a:solidFill>
                  <a:srgbClr val="006269"/>
                </a:solidFill>
                <a:effectLst/>
                <a:uLnTx/>
                <a:uFillTx/>
                <a:latin typeface="Segoe UI Light" panose="020B0502040204020203" pitchFamily="34" charset="0"/>
                <a:ea typeface="+mj-ea"/>
                <a:cs typeface="+mj-cs"/>
              </a:rPr>
              <a:t>Safety Moment</a:t>
            </a:r>
          </a:p>
        </p:txBody>
      </p:sp>
      <p:pic>
        <p:nvPicPr>
          <p:cNvPr id="32" name="Picture 31">
            <a:extLst>
              <a:ext uri="{FF2B5EF4-FFF2-40B4-BE49-F238E27FC236}">
                <a16:creationId xmlns:a16="http://schemas.microsoft.com/office/drawing/2014/main" id="{4E055F59-0A49-D749-7453-3A3EA80D6BCD}"/>
              </a:ext>
            </a:extLst>
          </p:cNvPr>
          <p:cNvPicPr>
            <a:picLocks noChangeAspect="1"/>
          </p:cNvPicPr>
          <p:nvPr/>
        </p:nvPicPr>
        <p:blipFill>
          <a:blip r:embed="rId4"/>
          <a:srcRect l="20500" r="9165"/>
          <a:stretch>
            <a:fillRect/>
          </a:stretch>
        </p:blipFill>
        <p:spPr>
          <a:xfrm>
            <a:off x="4933186" y="857251"/>
            <a:ext cx="4194812" cy="31683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66D65-15FE-4FD3-9F71-74BBDB3A8552}"/>
              </a:ext>
            </a:extLst>
          </p:cNvPr>
          <p:cNvSpPr>
            <a:spLocks noGrp="1"/>
          </p:cNvSpPr>
          <p:nvPr>
            <p:ph type="title"/>
          </p:nvPr>
        </p:nvSpPr>
        <p:spPr/>
        <p:txBody>
          <a:bodyPr/>
          <a:lstStyle/>
          <a:p>
            <a:r>
              <a:rPr lang="en-US"/>
              <a:t>Antitrust Statement</a:t>
            </a:r>
          </a:p>
        </p:txBody>
      </p:sp>
      <p:sp>
        <p:nvSpPr>
          <p:cNvPr id="3" name="Content Placeholder 2">
            <a:extLst>
              <a:ext uri="{FF2B5EF4-FFF2-40B4-BE49-F238E27FC236}">
                <a16:creationId xmlns:a16="http://schemas.microsoft.com/office/drawing/2014/main" id="{0161A379-ABA4-486D-BFCA-D4C31EE1B3A4}"/>
              </a:ext>
            </a:extLst>
          </p:cNvPr>
          <p:cNvSpPr>
            <a:spLocks noGrp="1"/>
          </p:cNvSpPr>
          <p:nvPr>
            <p:ph idx="1"/>
          </p:nvPr>
        </p:nvSpPr>
        <p:spPr>
          <a:xfrm>
            <a:off x="628650" y="1614115"/>
            <a:ext cx="7886700" cy="3124862"/>
          </a:xfrm>
        </p:spPr>
        <p:txBody>
          <a:bodyPr>
            <a:normAutofit fontScale="77500" lnSpcReduction="20000"/>
          </a:bodyPr>
          <a:lstStyle/>
          <a:p>
            <a:pPr marL="0" indent="0">
              <a:lnSpc>
                <a:spcPct val="150000"/>
              </a:lnSpc>
              <a:buNone/>
            </a:pPr>
            <a:r>
              <a:rPr lang="en-US" sz="1800"/>
              <a:t>Pursuant to the California Public Utilities Commission (CPUC) Decisions D.16-08-019 and D.18-05-041, SCE is hosting a meeting for the purpose of complying with the Energy Division’s process checklist for closing a program in compliance with D.21-05-031 and is intended to take place in full compliance with all applicable provisions of the CPUC orders, rules and regulations and all applicable provisions of state and federal antitrust laws. These discussions will be conducted in full conformance with the Antitrust Guidelines. Among other things, the antitrust laws forbid any agreement between or among competitors regarding prices, availability of service, terms of sale, division or markets, allocation of customers or any other activity that unreasonably restrains competition, including components of pricing such as vendor or contractor costs. It is the responsibility of every participant at this meeting to carry out this commitment.</a:t>
            </a:r>
          </a:p>
          <a:p>
            <a:endParaRPr lang="en-US"/>
          </a:p>
        </p:txBody>
      </p:sp>
      <p:sp>
        <p:nvSpPr>
          <p:cNvPr id="4" name="Slide Number Placeholder 3">
            <a:extLst>
              <a:ext uri="{FF2B5EF4-FFF2-40B4-BE49-F238E27FC236}">
                <a16:creationId xmlns:a16="http://schemas.microsoft.com/office/drawing/2014/main" id="{910ED87A-287E-492D-BC76-2CCD79B5D949}"/>
              </a:ext>
            </a:extLst>
          </p:cNvPr>
          <p:cNvSpPr>
            <a:spLocks noGrp="1"/>
          </p:cNvSpPr>
          <p:nvPr>
            <p:ph type="sldNum" sz="quarter" idx="12"/>
          </p:nvPr>
        </p:nvSpPr>
        <p:spPr/>
        <p:txBody>
          <a:bodyPr/>
          <a:lstStyle/>
          <a:p>
            <a:fld id="{5E94BA17-8AE8-4651-9FD9-8589E5D42325}" type="slidenum">
              <a:rPr lang="en-US" smtClean="0"/>
              <a:t>4</a:t>
            </a:fld>
            <a:endParaRPr lang="en-US"/>
          </a:p>
        </p:txBody>
      </p:sp>
    </p:spTree>
    <p:extLst>
      <p:ext uri="{BB962C8B-B14F-4D97-AF65-F5344CB8AC3E}">
        <p14:creationId xmlns:p14="http://schemas.microsoft.com/office/powerpoint/2010/main" val="3562206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 y="1554731"/>
            <a:ext cx="6757416" cy="1124462"/>
          </a:xfrm>
        </p:spPr>
        <p:txBody>
          <a:bodyPr>
            <a:normAutofit/>
          </a:bodyPr>
          <a:lstStyle/>
          <a:p>
            <a:r>
              <a:rPr lang="en-US"/>
              <a:t>Program Description: SCE_SMB_Equity_001 Simplified Savings</a:t>
            </a:r>
          </a:p>
        </p:txBody>
      </p:sp>
    </p:spTree>
    <p:extLst>
      <p:ext uri="{BB962C8B-B14F-4D97-AF65-F5344CB8AC3E}">
        <p14:creationId xmlns:p14="http://schemas.microsoft.com/office/powerpoint/2010/main" val="2491066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54E12-0A57-4879-AAD9-CD5E72D7B8CF}"/>
              </a:ext>
            </a:extLst>
          </p:cNvPr>
          <p:cNvSpPr>
            <a:spLocks noGrp="1"/>
          </p:cNvSpPr>
          <p:nvPr>
            <p:ph type="title"/>
          </p:nvPr>
        </p:nvSpPr>
        <p:spPr>
          <a:xfrm>
            <a:off x="628650" y="365126"/>
            <a:ext cx="7966710" cy="954791"/>
          </a:xfrm>
        </p:spPr>
        <p:txBody>
          <a:bodyPr>
            <a:normAutofit/>
          </a:bodyPr>
          <a:lstStyle/>
          <a:p>
            <a:r>
              <a:rPr lang="en-US" sz="2200"/>
              <a:t>Program Description</a:t>
            </a:r>
          </a:p>
        </p:txBody>
      </p:sp>
      <p:sp>
        <p:nvSpPr>
          <p:cNvPr id="3" name="Content Placeholder 2">
            <a:extLst>
              <a:ext uri="{FF2B5EF4-FFF2-40B4-BE49-F238E27FC236}">
                <a16:creationId xmlns:a16="http://schemas.microsoft.com/office/drawing/2014/main" id="{2096BC08-CA60-4366-AB4C-AB9E56393C59}"/>
              </a:ext>
            </a:extLst>
          </p:cNvPr>
          <p:cNvSpPr>
            <a:spLocks noGrp="1"/>
          </p:cNvSpPr>
          <p:nvPr>
            <p:ph idx="1"/>
          </p:nvPr>
        </p:nvSpPr>
        <p:spPr>
          <a:xfrm>
            <a:off x="628650" y="1319918"/>
            <a:ext cx="7838675" cy="5049146"/>
          </a:xfrm>
        </p:spPr>
        <p:txBody>
          <a:bodyPr vert="horz" lIns="91440" tIns="45720" rIns="91440" bIns="45720" rtlCol="0" anchor="t">
            <a:noAutofit/>
          </a:bodyPr>
          <a:lstStyle/>
          <a:p>
            <a:pPr marR="5080">
              <a:lnSpc>
                <a:spcPct val="150000"/>
              </a:lnSpc>
            </a:pPr>
            <a:r>
              <a:rPr lang="en-US" sz="1400">
                <a:latin typeface="Segoe UI"/>
                <a:cs typeface="Segoe UI"/>
              </a:rPr>
              <a:t>The Simplified Savings Program was developed to address participation gaps among small and medium business (SMB) customers located in Disadvantaged (DACs) and Underserved Communities, including Hard-to-Reach (HTR) markets. </a:t>
            </a:r>
          </a:p>
          <a:p>
            <a:pPr marR="5080">
              <a:lnSpc>
                <a:spcPct val="150000"/>
              </a:lnSpc>
            </a:pPr>
            <a:r>
              <a:rPr lang="en-US" sz="1400">
                <a:latin typeface="Segoe UI"/>
                <a:cs typeface="Segoe UI"/>
              </a:rPr>
              <a:t>Traditional energy efficiency programs had been challenging for equity customers to access due to lack of awareness, limited eligibility requirements, language barriers, and program offerings that did not align with the operational realities of smaller businesses. </a:t>
            </a:r>
          </a:p>
          <a:p>
            <a:pPr marR="5080">
              <a:lnSpc>
                <a:spcPct val="150000"/>
              </a:lnSpc>
            </a:pPr>
            <a:r>
              <a:rPr lang="en-US" sz="1400">
                <a:latin typeface="Segoe UI"/>
                <a:cs typeface="Segoe UI"/>
              </a:rPr>
              <a:t>Simplified Savings was a local downstream EE equity program focused on delivering bill savings to SCE’s small and medium business customers, including commercial, industrial, agricultural, and public sector customers. </a:t>
            </a:r>
          </a:p>
          <a:p>
            <a:pPr marR="5080">
              <a:lnSpc>
                <a:spcPct val="150000"/>
              </a:lnSpc>
            </a:pPr>
            <a:r>
              <a:rPr lang="en-US" sz="1400">
                <a:latin typeface="Segoe UI"/>
                <a:cs typeface="Segoe UI"/>
              </a:rPr>
              <a:t>Program was delivered through a network of trade allies, community-based organizations, and local market partners that help identify and engage eligible customers. Participating customers receive support that includes awareness, bill analysis, facility energy assessments, and no-cost direct installation of eligible energy efficiency measures.</a:t>
            </a:r>
          </a:p>
        </p:txBody>
      </p:sp>
      <p:sp>
        <p:nvSpPr>
          <p:cNvPr id="4" name="Slide Number Placeholder 3">
            <a:extLst>
              <a:ext uri="{FF2B5EF4-FFF2-40B4-BE49-F238E27FC236}">
                <a16:creationId xmlns:a16="http://schemas.microsoft.com/office/drawing/2014/main" id="{899B287B-0A73-464F-AEB9-FFACC256B4CA}"/>
              </a:ext>
            </a:extLst>
          </p:cNvPr>
          <p:cNvSpPr>
            <a:spLocks noGrp="1"/>
          </p:cNvSpPr>
          <p:nvPr>
            <p:ph type="sldNum" sz="quarter" idx="12"/>
          </p:nvPr>
        </p:nvSpPr>
        <p:spPr/>
        <p:txBody>
          <a:bodyPr/>
          <a:lstStyle/>
          <a:p>
            <a:fld id="{5E94BA17-8AE8-4651-9FD9-8589E5D42325}" type="slidenum">
              <a:rPr lang="en-US" smtClean="0"/>
              <a:t>6</a:t>
            </a:fld>
            <a:endParaRPr lang="en-US"/>
          </a:p>
        </p:txBody>
      </p:sp>
    </p:spTree>
    <p:extLst>
      <p:ext uri="{BB962C8B-B14F-4D97-AF65-F5344CB8AC3E}">
        <p14:creationId xmlns:p14="http://schemas.microsoft.com/office/powerpoint/2010/main" val="2282777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2EDE6-9AE7-D6C5-FABA-06B57FFCE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BC092-E522-D1EF-AF1D-5D171F609D02}"/>
              </a:ext>
            </a:extLst>
          </p:cNvPr>
          <p:cNvSpPr>
            <a:spLocks noGrp="1"/>
          </p:cNvSpPr>
          <p:nvPr>
            <p:ph type="title"/>
          </p:nvPr>
        </p:nvSpPr>
        <p:spPr>
          <a:xfrm>
            <a:off x="0" y="1554731"/>
            <a:ext cx="6748272" cy="1106174"/>
          </a:xfrm>
        </p:spPr>
        <p:txBody>
          <a:bodyPr>
            <a:normAutofit/>
          </a:bodyPr>
          <a:lstStyle/>
          <a:p>
            <a:r>
              <a:rPr lang="en-US" sz="2600"/>
              <a:t>Program Timeline - Execution to Termination: Simplified Savings</a:t>
            </a:r>
          </a:p>
        </p:txBody>
      </p:sp>
    </p:spTree>
    <p:extLst>
      <p:ext uri="{BB962C8B-B14F-4D97-AF65-F5344CB8AC3E}">
        <p14:creationId xmlns:p14="http://schemas.microsoft.com/office/powerpoint/2010/main" val="522881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8A23C-4319-699D-22FB-3A25190C4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E802B7-36A0-8B46-D2D1-3771D27C7DD7}"/>
              </a:ext>
            </a:extLst>
          </p:cNvPr>
          <p:cNvSpPr>
            <a:spLocks noGrp="1"/>
          </p:cNvSpPr>
          <p:nvPr>
            <p:ph type="title"/>
          </p:nvPr>
        </p:nvSpPr>
        <p:spPr>
          <a:xfrm>
            <a:off x="628650" y="365126"/>
            <a:ext cx="7886700" cy="954791"/>
          </a:xfrm>
        </p:spPr>
        <p:txBody>
          <a:bodyPr>
            <a:normAutofit/>
          </a:bodyPr>
          <a:lstStyle/>
          <a:p>
            <a:r>
              <a:rPr lang="en-US" sz="2200"/>
              <a:t>Program Timeline - Execution to Termination</a:t>
            </a:r>
          </a:p>
        </p:txBody>
      </p:sp>
      <p:sp>
        <p:nvSpPr>
          <p:cNvPr id="4" name="Slide Number Placeholder 3">
            <a:extLst>
              <a:ext uri="{FF2B5EF4-FFF2-40B4-BE49-F238E27FC236}">
                <a16:creationId xmlns:a16="http://schemas.microsoft.com/office/drawing/2014/main" id="{0991E4BD-DE76-E9CF-8D53-B2DBEEF9D7BC}"/>
              </a:ext>
            </a:extLst>
          </p:cNvPr>
          <p:cNvSpPr>
            <a:spLocks noGrp="1"/>
          </p:cNvSpPr>
          <p:nvPr>
            <p:ph type="sldNum" sz="quarter" idx="12"/>
          </p:nvPr>
        </p:nvSpPr>
        <p:spPr/>
        <p:txBody>
          <a:bodyPr/>
          <a:lstStyle/>
          <a:p>
            <a:fld id="{5E94BA17-8AE8-4651-9FD9-8589E5D42325}" type="slidenum">
              <a:rPr lang="en-US" smtClean="0"/>
              <a:t>8</a:t>
            </a:fld>
            <a:endParaRPr lang="en-US"/>
          </a:p>
        </p:txBody>
      </p:sp>
      <p:graphicFrame>
        <p:nvGraphicFramePr>
          <p:cNvPr id="6" name="Milestone Table">
            <a:extLst>
              <a:ext uri="{FF2B5EF4-FFF2-40B4-BE49-F238E27FC236}">
                <a16:creationId xmlns:a16="http://schemas.microsoft.com/office/drawing/2014/main" id="{3CF0FC4A-7B93-F0D3-060D-673871D4F0E9}"/>
              </a:ext>
            </a:extLst>
          </p:cNvPr>
          <p:cNvGraphicFramePr>
            <a:graphicFrameLocks noGrp="1"/>
          </p:cNvGraphicFramePr>
          <p:nvPr>
            <p:ph idx="1"/>
            <p:extLst>
              <p:ext uri="{D42A27DB-BD31-4B8C-83A1-F6EECF244321}">
                <p14:modId xmlns:p14="http://schemas.microsoft.com/office/powerpoint/2010/main" val="515537955"/>
              </p:ext>
            </p:extLst>
          </p:nvPr>
        </p:nvGraphicFramePr>
        <p:xfrm>
          <a:off x="628651" y="1590640"/>
          <a:ext cx="7886699" cy="3300460"/>
        </p:xfrm>
        <a:graphic>
          <a:graphicData uri="http://schemas.openxmlformats.org/drawingml/2006/table">
            <a:tbl>
              <a:tblPr firstRow="1" bandRow="1">
                <a:tableStyleId>{2D5ABB26-0587-4C30-8999-92F81FD0307C}</a:tableStyleId>
              </a:tblPr>
              <a:tblGrid>
                <a:gridCol w="6185104">
                  <a:extLst>
                    <a:ext uri="{9D8B030D-6E8A-4147-A177-3AD203B41FA5}">
                      <a16:colId xmlns:a16="http://schemas.microsoft.com/office/drawing/2014/main" val="20000"/>
                    </a:ext>
                  </a:extLst>
                </a:gridCol>
                <a:gridCol w="1701595">
                  <a:extLst>
                    <a:ext uri="{9D8B030D-6E8A-4147-A177-3AD203B41FA5}">
                      <a16:colId xmlns:a16="http://schemas.microsoft.com/office/drawing/2014/main" val="20001"/>
                    </a:ext>
                  </a:extLst>
                </a:gridCol>
              </a:tblGrid>
              <a:tr h="300038">
                <a:tc>
                  <a:txBody>
                    <a:bodyPr/>
                    <a:lstStyle/>
                    <a:p>
                      <a:pPr marL="92075">
                        <a:lnSpc>
                          <a:spcPct val="100000"/>
                        </a:lnSpc>
                        <a:spcBef>
                          <a:spcPts val="700"/>
                        </a:spcBef>
                      </a:pPr>
                      <a:r>
                        <a:rPr lang="en-US" sz="1400" b="1">
                          <a:solidFill>
                            <a:srgbClr val="FFFFFF"/>
                          </a:solidFill>
                          <a:latin typeface="Segoe UI"/>
                          <a:cs typeface="Segoe UI"/>
                        </a:rPr>
                        <a:t>Key Milestones and Events</a:t>
                      </a:r>
                      <a:endParaRPr sz="1400">
                        <a:latin typeface="Segoe UI"/>
                        <a:cs typeface="Segoe UI"/>
                      </a:endParaRPr>
                    </a:p>
                  </a:txBody>
                  <a:tcPr marL="0" marR="0" marT="150000" marB="0">
                    <a:lnL w="12700">
                      <a:solidFill>
                        <a:srgbClr val="000000"/>
                      </a:solidFill>
                      <a:prstDash val="solid"/>
                    </a:lnL>
                    <a:lnR w="12700">
                      <a:solidFill>
                        <a:srgbClr val="FFFFFF"/>
                      </a:solidFill>
                      <a:prstDash val="solid"/>
                    </a:lnR>
                    <a:lnT w="12700">
                      <a:solidFill>
                        <a:srgbClr val="000000"/>
                      </a:solidFill>
                      <a:prstDash val="solid"/>
                    </a:lnT>
                    <a:lnB w="12700">
                      <a:solidFill>
                        <a:srgbClr val="FFFFFF"/>
                      </a:solidFill>
                      <a:prstDash val="solid"/>
                    </a:lnB>
                    <a:solidFill>
                      <a:srgbClr val="006169"/>
                    </a:solidFill>
                  </a:tcPr>
                </a:tc>
                <a:tc>
                  <a:txBody>
                    <a:bodyPr/>
                    <a:lstStyle/>
                    <a:p>
                      <a:pPr marL="187325">
                        <a:lnSpc>
                          <a:spcPct val="100000"/>
                        </a:lnSpc>
                        <a:spcBef>
                          <a:spcPts val="700"/>
                        </a:spcBef>
                      </a:pPr>
                      <a:r>
                        <a:rPr lang="en-US" sz="1400" b="1">
                          <a:solidFill>
                            <a:srgbClr val="FFFFFF"/>
                          </a:solidFill>
                          <a:latin typeface="Segoe UI"/>
                          <a:cs typeface="Segoe UI"/>
                        </a:rPr>
                        <a:t>Activity Dates / Periods</a:t>
                      </a:r>
                      <a:endParaRPr sz="1400">
                        <a:latin typeface="Segoe UI"/>
                        <a:cs typeface="Segoe UI"/>
                      </a:endParaRPr>
                    </a:p>
                  </a:txBody>
                  <a:tcPr marL="0" marR="0" marT="150000" marB="0">
                    <a:lnL w="12700">
                      <a:solidFill>
                        <a:srgbClr val="FFFFFF"/>
                      </a:solidFill>
                      <a:prstDash val="solid"/>
                    </a:lnL>
                    <a:lnR w="12700">
                      <a:solidFill>
                        <a:srgbClr val="000000"/>
                      </a:solidFill>
                      <a:prstDash val="solid"/>
                    </a:lnR>
                    <a:lnT w="12700">
                      <a:solidFill>
                        <a:srgbClr val="000000"/>
                      </a:solidFill>
                      <a:prstDash val="solid"/>
                    </a:lnT>
                    <a:lnB w="12700">
                      <a:solidFill>
                        <a:srgbClr val="FFFFFF"/>
                      </a:solidFill>
                      <a:prstDash val="solid"/>
                    </a:lnB>
                    <a:solidFill>
                      <a:srgbClr val="006169"/>
                    </a:solidFill>
                  </a:tcPr>
                </a:tc>
                <a:extLst>
                  <a:ext uri="{0D108BD9-81ED-4DB2-BD59-A6C34878D82A}">
                    <a16:rowId xmlns:a16="http://schemas.microsoft.com/office/drawing/2014/main" val="10000"/>
                  </a:ext>
                </a:extLst>
              </a:tr>
              <a:tr h="620000">
                <a:tc>
                  <a:txBody>
                    <a:bodyPr/>
                    <a:lstStyle/>
                    <a:p>
                      <a:pPr marL="92075">
                        <a:lnSpc>
                          <a:spcPct val="100000"/>
                        </a:lnSpc>
                        <a:spcBef>
                          <a:spcPts val="700"/>
                        </a:spcBef>
                      </a:pPr>
                      <a:r>
                        <a:rPr lang="en-US" sz="1300">
                          <a:latin typeface="Segoe UI"/>
                          <a:cs typeface="Segoe UI"/>
                        </a:rPr>
                        <a:t>Program Agreement Executed</a:t>
                      </a:r>
                      <a:endParaRPr sz="1300">
                        <a:latin typeface="Segoe UI"/>
                        <a:cs typeface="Segoe UI"/>
                      </a:endParaRPr>
                    </a:p>
                  </a:txBody>
                  <a:tcPr marL="0" marR="0" marT="150000"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2DBCC"/>
                    </a:solidFill>
                  </a:tcPr>
                </a:tc>
                <a:tc>
                  <a:txBody>
                    <a:bodyPr/>
                    <a:lstStyle/>
                    <a:p>
                      <a:pPr marL="187325">
                        <a:lnSpc>
                          <a:spcPct val="100000"/>
                        </a:lnSpc>
                        <a:spcBef>
                          <a:spcPts val="700"/>
                        </a:spcBef>
                      </a:pPr>
                      <a:r>
                        <a:rPr lang="en-US" sz="1300" b="1">
                          <a:latin typeface="Segoe UI"/>
                          <a:cs typeface="Segoe UI"/>
                        </a:rPr>
                        <a:t>March 2023</a:t>
                      </a:r>
                      <a:endParaRPr sz="1300">
                        <a:latin typeface="Segoe UI"/>
                        <a:cs typeface="Segoe UI"/>
                      </a:endParaRPr>
                    </a:p>
                  </a:txBody>
                  <a:tcPr marL="0" marR="0" marT="150000"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D2DBCC"/>
                    </a:solidFill>
                  </a:tcPr>
                </a:tc>
                <a:extLst>
                  <a:ext uri="{0D108BD9-81ED-4DB2-BD59-A6C34878D82A}">
                    <a16:rowId xmlns:a16="http://schemas.microsoft.com/office/drawing/2014/main" val="10001"/>
                  </a:ext>
                </a:extLst>
              </a:tr>
              <a:tr h="620000">
                <a:tc>
                  <a:txBody>
                    <a:bodyPr/>
                    <a:lstStyle/>
                    <a:p>
                      <a:pPr marL="92075">
                        <a:lnSpc>
                          <a:spcPct val="100000"/>
                        </a:lnSpc>
                        <a:spcBef>
                          <a:spcPts val="700"/>
                        </a:spcBef>
                      </a:pPr>
                      <a:r>
                        <a:rPr lang="en-US" sz="1300">
                          <a:latin typeface="Segoe UI"/>
                          <a:cs typeface="Segoe UI"/>
                        </a:rPr>
                        <a:t>Initial Delivery Period Delayed – Project Pipeline and Measure Mix Challenges</a:t>
                      </a:r>
                      <a:endParaRPr sz="1300">
                        <a:solidFill>
                          <a:srgbClr val="FF0000"/>
                        </a:solidFill>
                        <a:latin typeface="Segoe UI"/>
                        <a:cs typeface="Segoe UI"/>
                      </a:endParaRPr>
                    </a:p>
                  </a:txBody>
                  <a:tcPr marL="0" marR="0" marT="150000" marB="0">
                    <a:lnL w="12700">
                      <a:solidFill>
                        <a:srgbClr val="000000"/>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AEDE7"/>
                    </a:solidFill>
                  </a:tcPr>
                </a:tc>
                <a:tc>
                  <a:txBody>
                    <a:bodyPr/>
                    <a:lstStyle/>
                    <a:p>
                      <a:pPr marL="187325">
                        <a:lnSpc>
                          <a:spcPct val="100000"/>
                        </a:lnSpc>
                        <a:spcBef>
                          <a:spcPts val="700"/>
                        </a:spcBef>
                      </a:pPr>
                      <a:r>
                        <a:rPr lang="en-US" sz="1300" b="1">
                          <a:latin typeface="Segoe UI"/>
                          <a:cs typeface="Segoe UI"/>
                        </a:rPr>
                        <a:t>2023 – 2024</a:t>
                      </a:r>
                      <a:endParaRPr sz="1300">
                        <a:latin typeface="Segoe UI"/>
                        <a:cs typeface="Segoe UI"/>
                      </a:endParaRPr>
                    </a:p>
                  </a:txBody>
                  <a:tcPr marL="0" marR="0" marT="150000" marB="0">
                    <a:lnL w="12700">
                      <a:solidFill>
                        <a:srgbClr val="FFFFFF"/>
                      </a:solidFill>
                      <a:prstDash val="solid"/>
                    </a:lnL>
                    <a:lnR w="12700">
                      <a:solidFill>
                        <a:srgbClr val="000000"/>
                      </a:solidFill>
                      <a:prstDash val="solid"/>
                    </a:lnR>
                    <a:lnT w="12700">
                      <a:solidFill>
                        <a:srgbClr val="FFFFFF"/>
                      </a:solidFill>
                      <a:prstDash val="solid"/>
                    </a:lnT>
                    <a:lnB w="12700">
                      <a:solidFill>
                        <a:srgbClr val="FFFFFF"/>
                      </a:solidFill>
                      <a:prstDash val="solid"/>
                    </a:lnB>
                    <a:solidFill>
                      <a:srgbClr val="EAEDE7"/>
                    </a:solidFill>
                  </a:tcPr>
                </a:tc>
                <a:extLst>
                  <a:ext uri="{0D108BD9-81ED-4DB2-BD59-A6C34878D82A}">
                    <a16:rowId xmlns:a16="http://schemas.microsoft.com/office/drawing/2014/main" val="10002"/>
                  </a:ext>
                </a:extLst>
              </a:tr>
              <a:tr h="620000">
                <a:tc>
                  <a:txBody>
                    <a:bodyPr/>
                    <a:lstStyle/>
                    <a:p>
                      <a:pPr marL="92075">
                        <a:lnSpc>
                          <a:spcPct val="100000"/>
                        </a:lnSpc>
                        <a:spcBef>
                          <a:spcPts val="700"/>
                        </a:spcBef>
                      </a:pPr>
                      <a:r>
                        <a:rPr lang="en-US" sz="1300">
                          <a:latin typeface="Segoe UI"/>
                          <a:cs typeface="Segoe UI"/>
                        </a:rPr>
                        <a:t>Amendment #1 Executed – Expected and Initial Delivery Dates Revised</a:t>
                      </a:r>
                      <a:endParaRPr sz="1300">
                        <a:latin typeface="Segoe UI"/>
                        <a:cs typeface="Segoe UI"/>
                      </a:endParaRPr>
                    </a:p>
                  </a:txBody>
                  <a:tcPr marL="0" marR="0" marT="150000" marB="0">
                    <a:lnL w="12700">
                      <a:solidFill>
                        <a:srgbClr val="000000"/>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AEDE7"/>
                    </a:solidFill>
                  </a:tcPr>
                </a:tc>
                <a:tc>
                  <a:txBody>
                    <a:bodyPr/>
                    <a:lstStyle/>
                    <a:p>
                      <a:pPr marL="187325">
                        <a:lnSpc>
                          <a:spcPct val="100000"/>
                        </a:lnSpc>
                        <a:spcBef>
                          <a:spcPts val="700"/>
                        </a:spcBef>
                      </a:pPr>
                      <a:r>
                        <a:rPr lang="en-US" sz="1300" b="1">
                          <a:latin typeface="Segoe UI"/>
                          <a:cs typeface="Segoe UI"/>
                        </a:rPr>
                        <a:t>August 2024</a:t>
                      </a:r>
                      <a:endParaRPr sz="1300">
                        <a:latin typeface="Segoe UI"/>
                        <a:cs typeface="Segoe UI"/>
                      </a:endParaRPr>
                    </a:p>
                  </a:txBody>
                  <a:tcPr marL="0" marR="0" marT="150000" marB="0">
                    <a:lnL w="12700" cap="flat" cmpd="sng" algn="ctr">
                      <a:solidFill>
                        <a:srgbClr val="FFFFFF"/>
                      </a:solidFill>
                      <a:prstDash val="solid"/>
                      <a:round/>
                      <a:headEnd type="none" w="med" len="med"/>
                      <a:tailEnd type="none" w="med" len="med"/>
                    </a:lnL>
                    <a:lnR w="12700">
                      <a:solidFill>
                        <a:srgbClr val="000000"/>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AEDE7"/>
                    </a:solidFill>
                  </a:tcPr>
                </a:tc>
                <a:extLst>
                  <a:ext uri="{0D108BD9-81ED-4DB2-BD59-A6C34878D82A}">
                    <a16:rowId xmlns:a16="http://schemas.microsoft.com/office/drawing/2014/main" val="10004"/>
                  </a:ext>
                </a:extLst>
              </a:tr>
              <a:tr h="620000">
                <a:tc>
                  <a:txBody>
                    <a:bodyPr/>
                    <a:lstStyle/>
                    <a:p>
                      <a:pPr marL="92075">
                        <a:lnSpc>
                          <a:spcPct val="100000"/>
                        </a:lnSpc>
                        <a:spcBef>
                          <a:spcPts val="700"/>
                        </a:spcBef>
                      </a:pPr>
                      <a:r>
                        <a:rPr lang="en-US" sz="1300">
                          <a:latin typeface="Segoe UI"/>
                          <a:cs typeface="Segoe UI"/>
                        </a:rPr>
                        <a:t>SCE and Resource Innovations Mutually Agree to Terminate Agreement, d</a:t>
                      </a:r>
                      <a:r>
                        <a:rPr lang="en-US" sz="1400"/>
                        <a:t>ue to, among other things, measure mix challenges.</a:t>
                      </a:r>
                      <a:endParaRPr lang="en-US" sz="1300">
                        <a:latin typeface="Segoe UI"/>
                        <a:cs typeface="Segoe UI"/>
                      </a:endParaRPr>
                    </a:p>
                    <a:p>
                      <a:pPr marL="92075">
                        <a:lnSpc>
                          <a:spcPct val="100000"/>
                        </a:lnSpc>
                        <a:spcBef>
                          <a:spcPts val="700"/>
                        </a:spcBef>
                      </a:pPr>
                      <a:endParaRPr lang="en-US" sz="1300">
                        <a:latin typeface="Segoe UI"/>
                        <a:cs typeface="Segoe UI"/>
                      </a:endParaRPr>
                    </a:p>
                  </a:txBody>
                  <a:tcPr marL="0" marR="0" marT="150000" marB="0">
                    <a:lnL w="12700">
                      <a:solidFill>
                        <a:srgbClr val="000000"/>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000000"/>
                      </a:solidFill>
                      <a:prstDash val="solid"/>
                    </a:lnB>
                    <a:solidFill>
                      <a:srgbClr val="EAEDE7"/>
                    </a:solidFill>
                  </a:tcPr>
                </a:tc>
                <a:tc>
                  <a:txBody>
                    <a:bodyPr/>
                    <a:lstStyle/>
                    <a:p>
                      <a:pPr marL="187325">
                        <a:lnSpc>
                          <a:spcPct val="100000"/>
                        </a:lnSpc>
                        <a:spcBef>
                          <a:spcPts val="700"/>
                        </a:spcBef>
                      </a:pPr>
                      <a:r>
                        <a:rPr lang="en-US" sz="1300" b="1">
                          <a:latin typeface="Segoe UI"/>
                          <a:cs typeface="Segoe UI"/>
                        </a:rPr>
                        <a:t>June 2026</a:t>
                      </a:r>
                      <a:endParaRPr sz="1300">
                        <a:latin typeface="Segoe UI"/>
                        <a:cs typeface="Segoe UI"/>
                      </a:endParaRPr>
                    </a:p>
                  </a:txBody>
                  <a:tcPr marL="0" marR="0" marT="150000" marB="0">
                    <a:lnL w="12700" cap="flat" cmpd="sng" algn="ctr">
                      <a:solidFill>
                        <a:srgbClr val="FFFFFF"/>
                      </a:solidFill>
                      <a:prstDash val="solid"/>
                      <a:round/>
                      <a:headEnd type="none" w="med" len="med"/>
                      <a:tailEnd type="none" w="med" len="med"/>
                    </a:lnL>
                    <a:lnR w="12700">
                      <a:solidFill>
                        <a:srgbClr val="000000"/>
                      </a:solidFill>
                      <a:prstDash val="solid"/>
                    </a:lnR>
                    <a:lnT w="12700" cap="flat" cmpd="sng" algn="ctr">
                      <a:solidFill>
                        <a:srgbClr val="FFFFFF"/>
                      </a:solidFill>
                      <a:prstDash val="solid"/>
                      <a:round/>
                      <a:headEnd type="none" w="med" len="med"/>
                      <a:tailEnd type="none" w="med" len="med"/>
                    </a:lnT>
                    <a:lnB w="12700">
                      <a:solidFill>
                        <a:srgbClr val="000000"/>
                      </a:solidFill>
                      <a:prstDash val="solid"/>
                    </a:lnB>
                    <a:solidFill>
                      <a:srgbClr val="EAEDE7"/>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35216252"/>
      </p:ext>
    </p:extLst>
  </p:cSld>
  <p:clrMapOvr>
    <a:masterClrMapping/>
  </p:clrMapOvr>
</p:sld>
</file>

<file path=ppt/theme/theme1.xml><?xml version="1.0" encoding="utf-8"?>
<a:theme xmlns:a="http://schemas.openxmlformats.org/drawingml/2006/main" name="SCE 4x3 Template_White">
  <a:themeElements>
    <a:clrScheme name="Brand Colors">
      <a:dk1>
        <a:srgbClr val="006269"/>
      </a:dk1>
      <a:lt1>
        <a:sysClr val="window" lastClr="FFFFFF"/>
      </a:lt1>
      <a:dk2>
        <a:srgbClr val="FED141"/>
      </a:dk2>
      <a:lt2>
        <a:srgbClr val="B1B3B3"/>
      </a:lt2>
      <a:accent1>
        <a:srgbClr val="00A9E0"/>
      </a:accent1>
      <a:accent2>
        <a:srgbClr val="3CDBC0"/>
      </a:accent2>
      <a:accent3>
        <a:srgbClr val="658D1B"/>
      </a:accent3>
      <a:accent4>
        <a:srgbClr val="722257"/>
      </a:accent4>
      <a:accent5>
        <a:srgbClr val="F0B323"/>
      </a:accent5>
      <a:accent6>
        <a:srgbClr val="D2D755"/>
      </a:accent6>
      <a:hlink>
        <a:srgbClr val="0563C1"/>
      </a:hlink>
      <a:folHlink>
        <a:srgbClr val="FF0000"/>
      </a:folHlink>
    </a:clrScheme>
    <a:fontScheme name="Custom 2">
      <a:majorFont>
        <a:latin typeface="Segoe UI Light"/>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 Guidelines.potx" id="{30045ACF-AAE3-460A-9933-965EF3C49868}" vid="{329C0C72-CDA0-4F4F-BD5A-8598C0C0A6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57DA6BA11EC8408431997332F79F0C" ma:contentTypeVersion="16" ma:contentTypeDescription="Create a new document." ma:contentTypeScope="" ma:versionID="209b8f5171bcfa1b3014970c0fffffba">
  <xsd:schema xmlns:xsd="http://www.w3.org/2001/XMLSchema" xmlns:xs="http://www.w3.org/2001/XMLSchema" xmlns:p="http://schemas.microsoft.com/office/2006/metadata/properties" xmlns:ns2="15e5d74d-6103-4a74-a625-6837e0a6a154" xmlns:ns3="912f540d-d409-4b25-9a6c-10b1df9809fd" xmlns:ns4="e45da448-bf9c-43e8-8676-7e88d583ded9" targetNamespace="http://schemas.microsoft.com/office/2006/metadata/properties" ma:root="true" ma:fieldsID="06855d93ddd288ac332c5ab26669466e" ns2:_="" ns3:_="" ns4:_="">
    <xsd:import namespace="15e5d74d-6103-4a74-a625-6837e0a6a154"/>
    <xsd:import namespace="912f540d-d409-4b25-9a6c-10b1df9809fd"/>
    <xsd:import namespace="e45da448-bf9c-43e8-8676-7e88d583ded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4:TaxCatchAll" minOccurs="0"/>
                <xsd:element ref="ns2:MediaServiceObjectDetectorVersions"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e5d74d-6103-4a74-a625-6837e0a6a1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da7e81d-6ea8-45c5-b51f-f6fb8dd584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2f540d-d409-4b25-9a6c-10b1df9809f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5da448-bf9c-43e8-8676-7e88d583de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7358d01-d1b2-4d84-98f1-178f99634f28}" ma:internalName="TaxCatchAll" ma:showField="CatchAllData" ma:web="912f540d-d409-4b25-9a6c-10b1df9809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45da448-bf9c-43e8-8676-7e88d583ded9" xsi:nil="true"/>
    <MediaServiceAutoKeyPoints xmlns="15e5d74d-6103-4a74-a625-6837e0a6a154" xsi:nil="true"/>
    <MediaServiceMetadata xmlns="15e5d74d-6103-4a74-a625-6837e0a6a154" xsi:nil="true"/>
    <MediaServiceKeyPoints xmlns="15e5d74d-6103-4a74-a625-6837e0a6a154" xsi:nil="true"/>
    <MediaServiceFastMetadata xmlns="15e5d74d-6103-4a74-a625-6837e0a6a154" xsi:nil="true"/>
    <SharedWithUsers xmlns="912f540d-d409-4b25-9a6c-10b1df9809fd">
      <UserInfo>
        <DisplayName>Justine Catherine Chao</DisplayName>
        <AccountId>218</AccountId>
        <AccountType/>
      </UserInfo>
      <UserInfo>
        <DisplayName>Laura Kuhls-Gilcrist</DisplayName>
        <AccountId>35</AccountId>
        <AccountType/>
      </UserInfo>
      <UserInfo>
        <DisplayName>Willie G Middleton Jr</DisplayName>
        <AccountId>179</AccountId>
        <AccountType/>
      </UserInfo>
      <UserInfo>
        <DisplayName>Jessica Lau</DisplayName>
        <AccountId>151</AccountId>
        <AccountType/>
      </UserInfo>
      <UserInfo>
        <DisplayName>Marissa Barrera</DisplayName>
        <AccountId>231</AccountId>
        <AccountType/>
      </UserInfo>
      <UserInfo>
        <DisplayName>Chase Boswell</DisplayName>
        <AccountId>154</AccountId>
        <AccountType/>
      </UserInfo>
      <UserInfo>
        <DisplayName>Barbara E Emerson</DisplayName>
        <AccountId>130</AccountId>
        <AccountType/>
      </UserInfo>
      <UserInfo>
        <DisplayName>Nicole Di Jerlando</DisplayName>
        <AccountId>156</AccountId>
        <AccountType/>
      </UserInfo>
      <UserInfo>
        <DisplayName>John McCarson</DisplayName>
        <AccountId>881</AccountId>
        <AccountType/>
      </UserInfo>
      <UserInfo>
        <DisplayName>Thomas Pasker</DisplayName>
        <AccountId>50</AccountId>
        <AccountType/>
      </UserInfo>
      <UserInfo>
        <DisplayName>Ellen Amber Berman</DisplayName>
        <AccountId>134</AccountId>
        <AccountType/>
      </UserInfo>
    </SharedWithUsers>
    <lcf76f155ced4ddcb4097134ff3c332f xmlns="15e5d74d-6103-4a74-a625-6837e0a6a15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F15D8D4-364C-4951-A9A4-972C768590B6}">
  <ds:schemaRefs>
    <ds:schemaRef ds:uri="15e5d74d-6103-4a74-a625-6837e0a6a154"/>
    <ds:schemaRef ds:uri="912f540d-d409-4b25-9a6c-10b1df9809fd"/>
    <ds:schemaRef ds:uri="e45da448-bf9c-43e8-8676-7e88d583de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52C37C-7F6D-4D24-8A82-338795EF5E7F}">
  <ds:schemaRefs>
    <ds:schemaRef ds:uri="http://schemas.microsoft.com/sharepoint/v3/contenttype/forms"/>
  </ds:schemaRefs>
</ds:datastoreItem>
</file>

<file path=customXml/itemProps3.xml><?xml version="1.0" encoding="utf-8"?>
<ds:datastoreItem xmlns:ds="http://schemas.openxmlformats.org/officeDocument/2006/customXml" ds:itemID="{221E0380-A195-4E2E-9B2D-459E6D2D696E}">
  <ds:schemaRefs>
    <ds:schemaRef ds:uri="http://purl.org/dc/dcmitype/"/>
    <ds:schemaRef ds:uri="http://purl.org/dc/elements/1.1/"/>
    <ds:schemaRef ds:uri="http://schemas.microsoft.com/office/infopath/2007/PartnerControls"/>
    <ds:schemaRef ds:uri="http://purl.org/dc/terms/"/>
    <ds:schemaRef ds:uri="15e5d74d-6103-4a74-a625-6837e0a6a154"/>
    <ds:schemaRef ds:uri="e45da448-bf9c-43e8-8676-7e88d583ded9"/>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912f540d-d409-4b25-9a6c-10b1df9809fd"/>
  </ds:schemaRefs>
</ds:datastoreItem>
</file>

<file path=docProps/app.xml><?xml version="1.0" encoding="utf-8"?>
<Properties xmlns="http://schemas.openxmlformats.org/officeDocument/2006/extended-properties" xmlns:vt="http://schemas.openxmlformats.org/officeDocument/2006/docPropsVTypes">
  <Template/>
  <TotalTime>4</TotalTime>
  <Words>1247</Words>
  <Application>Microsoft Office PowerPoint</Application>
  <PresentationFormat>On-screen Show (4:3)</PresentationFormat>
  <Paragraphs>115</Paragraphs>
  <Slides>13</Slides>
  <Notes>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13</vt:i4>
      </vt:variant>
    </vt:vector>
  </HeadingPairs>
  <TitlesOfParts>
    <vt:vector size="24" baseType="lpstr">
      <vt:lpstr>Aptos</vt:lpstr>
      <vt:lpstr>Aptos Display</vt:lpstr>
      <vt:lpstr>Arial</vt:lpstr>
      <vt:lpstr>Calibri</vt:lpstr>
      <vt:lpstr>Open Sans</vt:lpstr>
      <vt:lpstr>Segoe UI</vt:lpstr>
      <vt:lpstr>Segoe UI Light</vt:lpstr>
      <vt:lpstr>Segoe UI Semibold</vt:lpstr>
      <vt:lpstr>SCE 4x3 Template_White</vt:lpstr>
      <vt:lpstr>Office Theme</vt:lpstr>
      <vt:lpstr>1_Office Theme</vt:lpstr>
      <vt:lpstr>Simplified Savings Program Closure  </vt:lpstr>
      <vt:lpstr>Webinar Agenda</vt:lpstr>
      <vt:lpstr>Safety Moment</vt:lpstr>
      <vt:lpstr>PowerPoint Presentation</vt:lpstr>
      <vt:lpstr>Antitrust Statement</vt:lpstr>
      <vt:lpstr>Program Description: SCE_SMB_Equity_001 Simplified Savings</vt:lpstr>
      <vt:lpstr>Program Description</vt:lpstr>
      <vt:lpstr>Program Timeline - Execution to Termination: Simplified Savings</vt:lpstr>
      <vt:lpstr>Program Timeline - Execution to Termination</vt:lpstr>
      <vt:lpstr>Schedule of Milestones: Simplified Savings</vt:lpstr>
      <vt:lpstr>Schedule of Milestones</vt:lpstr>
      <vt:lpstr>Questions, Answers, and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Olivieri, Douglas</dc:creator>
  <cp:lastModifiedBy>Simone S Bryan</cp:lastModifiedBy>
  <cp:revision>2</cp:revision>
  <dcterms:created xsi:type="dcterms:W3CDTF">2017-04-10T17:50:05Z</dcterms:created>
  <dcterms:modified xsi:type="dcterms:W3CDTF">2026-08-24T20:01:55Z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23700</vt:r8>
  </property>
  <property fmtid="{D5CDD505-2E9C-101B-9397-08002B2CF9AE}" pid="3" name="ComplianceAssetId">
    <vt:lpwstr/>
  </property>
  <property fmtid="{D5CDD505-2E9C-101B-9397-08002B2CF9AE}" pid="4" name="_ExtendedDescription">
    <vt:lpwstr/>
  </property>
  <property fmtid="{D5CDD505-2E9C-101B-9397-08002B2CF9AE}" pid="5" name="URL">
    <vt:lpwstr/>
  </property>
  <property fmtid="{D5CDD505-2E9C-101B-9397-08002B2CF9AE}" pid="6" name="MediaServiceImageTags">
    <vt:lpwstr/>
  </property>
  <property fmtid="{D5CDD505-2E9C-101B-9397-08002B2CF9AE}" pid="7" name="MSIP_Label_bc3dd1c7-2c40-4a31-84b2-bec599b321a0_Enabled">
    <vt:lpwstr>true</vt:lpwstr>
  </property>
  <property fmtid="{D5CDD505-2E9C-101B-9397-08002B2CF9AE}" pid="8" name="MSIP_Label_bc3dd1c7-2c40-4a31-84b2-bec599b321a0_SetDate">
    <vt:lpwstr>2024-03-11T23:15:36Z</vt:lpwstr>
  </property>
  <property fmtid="{D5CDD505-2E9C-101B-9397-08002B2CF9AE}" pid="9" name="MSIP_Label_bc3dd1c7-2c40-4a31-84b2-bec599b321a0_Method">
    <vt:lpwstr>Standard</vt:lpwstr>
  </property>
  <property fmtid="{D5CDD505-2E9C-101B-9397-08002B2CF9AE}" pid="10" name="MSIP_Label_bc3dd1c7-2c40-4a31-84b2-bec599b321a0_Name">
    <vt:lpwstr>bc3dd1c7-2c40-4a31-84b2-bec599b321a0</vt:lpwstr>
  </property>
  <property fmtid="{D5CDD505-2E9C-101B-9397-08002B2CF9AE}" pid="11" name="MSIP_Label_bc3dd1c7-2c40-4a31-84b2-bec599b321a0_SiteId">
    <vt:lpwstr>5b2a8fee-4c95-4bdc-8aae-196f8aacb1b6</vt:lpwstr>
  </property>
  <property fmtid="{D5CDD505-2E9C-101B-9397-08002B2CF9AE}" pid="12" name="MSIP_Label_bc3dd1c7-2c40-4a31-84b2-bec599b321a0_ActionId">
    <vt:lpwstr>a954ca02-33aa-4a89-82ed-377322f41a49</vt:lpwstr>
  </property>
  <property fmtid="{D5CDD505-2E9C-101B-9397-08002B2CF9AE}" pid="13" name="MSIP_Label_bc3dd1c7-2c40-4a31-84b2-bec599b321a0_ContentBits">
    <vt:lpwstr>0</vt:lpwstr>
  </property>
  <property fmtid="{D5CDD505-2E9C-101B-9397-08002B2CF9AE}" pid="14" name="ContentTypeId">
    <vt:lpwstr>0x010100CA57DA6BA11EC8408431997332F79F0C</vt:lpwstr>
  </property>
</Properties>
</file>