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notesMasterIdLst>
    <p:notesMasterId r:id="rId9"/>
  </p:notesMasterIdLst>
  <p:sldIdLst>
    <p:sldId id="256" r:id="rId2"/>
    <p:sldId id="261" r:id="rId3"/>
    <p:sldId id="257" r:id="rId4"/>
    <p:sldId id="259" r:id="rId5"/>
    <p:sldId id="262" r:id="rId6"/>
    <p:sldId id="263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D1B6BF-8771-4C94-8DC3-B18A41DFC411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01506-EAEC-41CB-BBA2-472C66ED2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934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01506-EAEC-41CB-BBA2-472C66ED2C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34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01506-EAEC-41CB-BBA2-472C66ED2C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36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01506-EAEC-41CB-BBA2-472C66ED2C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93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01506-EAEC-41CB-BBA2-472C66ED2C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24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01506-EAEC-41CB-BBA2-472C66ED2C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41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4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5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7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4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4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6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541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70C0D11-3CE5-4A6A-A4DD-7E736CF10D64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D9CC12D-E918-46DE-B35B-342AE7ACC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43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E7A79-F10A-47D3-919D-58A7FB9E4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83" y="1782698"/>
            <a:ext cx="6177138" cy="1646302"/>
          </a:xfrm>
        </p:spPr>
        <p:txBody>
          <a:bodyPr/>
          <a:lstStyle/>
          <a:p>
            <a:r>
              <a:rPr lang="en-US" sz="4800" dirty="0"/>
              <a:t>2019 ABAL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A50A4-606B-4294-BD9C-DD2C18649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7714" y="3741245"/>
            <a:ext cx="6455893" cy="931983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Tri-County Regional Energy Network (3C-REN)</a:t>
            </a:r>
          </a:p>
          <a:p>
            <a:r>
              <a:rPr lang="en-US" sz="1700" dirty="0"/>
              <a:t>Counties of Ventura, Santa Barbara, and San Luis Obispo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E5BE70-0458-4060-B481-0F7E8C96ADFC}"/>
              </a:ext>
            </a:extLst>
          </p:cNvPr>
          <p:cNvSpPr/>
          <p:nvPr/>
        </p:nvSpPr>
        <p:spPr>
          <a:xfrm>
            <a:off x="351692" y="0"/>
            <a:ext cx="424272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AD7846-AF68-4A41-8ABD-252FD756A960}"/>
              </a:ext>
            </a:extLst>
          </p:cNvPr>
          <p:cNvSpPr/>
          <p:nvPr/>
        </p:nvSpPr>
        <p:spPr>
          <a:xfrm rot="5400000">
            <a:off x="-645309" y="916748"/>
            <a:ext cx="241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Poor Richard" panose="02080502050505020702" pitchFamily="18" charset="0"/>
              </a:rPr>
              <a:t>3</a:t>
            </a:r>
            <a:r>
              <a:rPr lang="en-US" sz="3200" dirty="0">
                <a:solidFill>
                  <a:schemeClr val="bg1"/>
                </a:solidFill>
              </a:rPr>
              <a:t>C-REN</a:t>
            </a:r>
          </a:p>
        </p:txBody>
      </p:sp>
    </p:spTree>
    <p:extLst>
      <p:ext uri="{BB962C8B-B14F-4D97-AF65-F5344CB8AC3E}">
        <p14:creationId xmlns:p14="http://schemas.microsoft.com/office/powerpoint/2010/main" val="313555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3575F77-3DD9-4965-96E8-611EB6014A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5" t="15000" r="16416" b="7692"/>
          <a:stretch/>
        </p:blipFill>
        <p:spPr>
          <a:xfrm>
            <a:off x="536330" y="1002323"/>
            <a:ext cx="7773607" cy="558892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FCD957-DB21-4347-95E7-A27A3C36A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1" y="113912"/>
            <a:ext cx="7269480" cy="888411"/>
          </a:xfrm>
        </p:spPr>
        <p:txBody>
          <a:bodyPr>
            <a:normAutofit/>
          </a:bodyPr>
          <a:lstStyle/>
          <a:p>
            <a:r>
              <a:rPr lang="en-US" dirty="0"/>
              <a:t>2019 Budget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A44767-1CDA-4CE5-81F2-634939506F63}"/>
              </a:ext>
            </a:extLst>
          </p:cNvPr>
          <p:cNvSpPr/>
          <p:nvPr/>
        </p:nvSpPr>
        <p:spPr>
          <a:xfrm rot="5400000">
            <a:off x="7614238" y="1030661"/>
            <a:ext cx="241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or Richard" panose="02080502050505020702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</a:rPr>
              <a:t>C-REN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D957-DB21-4347-95E7-A27A3C36A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Cost-Effectiveness Forecast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7A5B503-293E-463A-A249-7470B391D5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52685"/>
              </p:ext>
            </p:extLst>
          </p:nvPr>
        </p:nvGraphicFramePr>
        <p:xfrm>
          <a:off x="1143000" y="2637019"/>
          <a:ext cx="4787139" cy="623172"/>
        </p:xfrm>
        <a:graphic>
          <a:graphicData uri="http://schemas.openxmlformats.org/drawingml/2006/table">
            <a:tbl>
              <a:tblPr/>
              <a:tblGrid>
                <a:gridCol w="3859823">
                  <a:extLst>
                    <a:ext uri="{9D8B030D-6E8A-4147-A177-3AD203B41FA5}">
                      <a16:colId xmlns:a16="http://schemas.microsoft.com/office/drawing/2014/main" val="1380443164"/>
                    </a:ext>
                  </a:extLst>
                </a:gridCol>
                <a:gridCol w="927316">
                  <a:extLst>
                    <a:ext uri="{9D8B030D-6E8A-4147-A177-3AD203B41FA5}">
                      <a16:colId xmlns:a16="http://schemas.microsoft.com/office/drawing/2014/main" val="125094344"/>
                    </a:ext>
                  </a:extLst>
                </a:gridCol>
              </a:tblGrid>
              <a:tr h="1649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Forecast Portfolio PY TRC </a:t>
                      </a:r>
                    </a:p>
                  </a:txBody>
                  <a:tcPr marL="6786" marR="6786" marT="6786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0.142</a:t>
                      </a:r>
                    </a:p>
                  </a:txBody>
                  <a:tcPr marL="6786" marR="6786" marT="678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357556"/>
                  </a:ext>
                </a:extLst>
              </a:tr>
              <a:tr h="1649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Forecast Portfolio PY PAC </a:t>
                      </a:r>
                    </a:p>
                  </a:txBody>
                  <a:tcPr marL="6786" marR="6786" marT="6786" marB="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0.162</a:t>
                      </a:r>
                    </a:p>
                  </a:txBody>
                  <a:tcPr marL="6786" marR="6786" marT="6786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422728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E24DDC5-983C-43B4-A1EB-2C6EC9ACADC4}"/>
              </a:ext>
            </a:extLst>
          </p:cNvPr>
          <p:cNvSpPr/>
          <p:nvPr/>
        </p:nvSpPr>
        <p:spPr>
          <a:xfrm rot="5400000">
            <a:off x="7614238" y="1030661"/>
            <a:ext cx="241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or Richard" panose="02080502050505020702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</a:rPr>
              <a:t>C-REN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10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B4098-1C8D-4861-A8AA-E60238F6A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457" y="158262"/>
            <a:ext cx="7269480" cy="1081454"/>
          </a:xfrm>
        </p:spPr>
        <p:txBody>
          <a:bodyPr>
            <a:normAutofit/>
          </a:bodyPr>
          <a:lstStyle/>
          <a:p>
            <a:r>
              <a:rPr lang="en-US" sz="4800" dirty="0"/>
              <a:t>Proposed Portfolio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3F5C6-358B-4B23-90B4-5292A4E19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457" y="1418274"/>
            <a:ext cx="6347714" cy="5281464"/>
          </a:xfrm>
        </p:spPr>
        <p:txBody>
          <a:bodyPr>
            <a:normAutofit/>
          </a:bodyPr>
          <a:lstStyle/>
          <a:p>
            <a:r>
              <a:rPr lang="en-US" b="1" dirty="0"/>
              <a:t>Workforce, Education, &amp; Training (WE&amp;T)</a:t>
            </a:r>
          </a:p>
          <a:p>
            <a:pPr marL="0" indent="0">
              <a:buNone/>
            </a:pPr>
            <a:endParaRPr lang="en-US" b="1" dirty="0"/>
          </a:p>
          <a:p>
            <a:pPr lvl="1">
              <a:lnSpc>
                <a:spcPct val="100000"/>
              </a:lnSpc>
            </a:pPr>
            <a:r>
              <a:rPr lang="en-US" dirty="0"/>
              <a:t>The 3C-REN proposes a cross-cutting WE&amp;T program designed to fill gaps in current investor-owned utilities (IOU) offerings for the 3C-REN territory, as the region is far removed from IOU training &amp; resource hubs 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Target local building professionals and hard-to-reach (HTR) workers and those in identified disadvantaged communities (DACs)</a:t>
            </a:r>
          </a:p>
          <a:p>
            <a:pPr marL="274320" lvl="1" indent="0">
              <a:lnSpc>
                <a:spcPct val="100000"/>
              </a:lnSpc>
              <a:buNone/>
            </a:pP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Offer career pathways and enrichment, and in-depth technical code compliance, home performance, overall training access and mentorship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D772DE-C223-4937-85E2-8D7DA7121878}"/>
              </a:ext>
            </a:extLst>
          </p:cNvPr>
          <p:cNvSpPr/>
          <p:nvPr/>
        </p:nvSpPr>
        <p:spPr>
          <a:xfrm rot="5400000">
            <a:off x="7614238" y="1030661"/>
            <a:ext cx="241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or Richard" panose="02080502050505020702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</a:rPr>
              <a:t>C-REN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646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B4098-1C8D-4861-A8AA-E60238F6A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457" y="158262"/>
            <a:ext cx="7269480" cy="1081454"/>
          </a:xfrm>
        </p:spPr>
        <p:txBody>
          <a:bodyPr>
            <a:normAutofit/>
          </a:bodyPr>
          <a:lstStyle/>
          <a:p>
            <a:r>
              <a:rPr lang="en-US" sz="4800" dirty="0"/>
              <a:t>Proposed Portfolio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3F5C6-358B-4B23-90B4-5292A4E19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457" y="1418274"/>
            <a:ext cx="6347714" cy="5281464"/>
          </a:xfrm>
        </p:spPr>
        <p:txBody>
          <a:bodyPr>
            <a:normAutofit/>
          </a:bodyPr>
          <a:lstStyle/>
          <a:p>
            <a:r>
              <a:rPr lang="en-US" b="1" dirty="0"/>
              <a:t>Codes &amp; Standards (C&amp;S)</a:t>
            </a:r>
          </a:p>
          <a:p>
            <a:pPr marL="0" indent="0">
              <a:buNone/>
            </a:pPr>
            <a:endParaRPr lang="en-US" b="1" dirty="0"/>
          </a:p>
          <a:p>
            <a:pPr lvl="1"/>
            <a:r>
              <a:rPr lang="en-US" dirty="0"/>
              <a:t>Target all construction design-side stakeholders and local building professionals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r>
              <a:rPr lang="en-US" dirty="0"/>
              <a:t>Offer local, person-to-person training and mentorship, in-person counter and on-call expert assistance for plan review and field compliance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3C-REN will leverage existing IOU curriculum and training and will have regular coordination meetings with IOU partners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D772DE-C223-4937-85E2-8D7DA7121878}"/>
              </a:ext>
            </a:extLst>
          </p:cNvPr>
          <p:cNvSpPr/>
          <p:nvPr/>
        </p:nvSpPr>
        <p:spPr>
          <a:xfrm rot="5400000">
            <a:off x="7614238" y="1030661"/>
            <a:ext cx="241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or Richard" panose="02080502050505020702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</a:rPr>
              <a:t>C-REN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30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B4098-1C8D-4861-A8AA-E60238F6A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457" y="158262"/>
            <a:ext cx="7269480" cy="1081454"/>
          </a:xfrm>
        </p:spPr>
        <p:txBody>
          <a:bodyPr>
            <a:normAutofit/>
          </a:bodyPr>
          <a:lstStyle/>
          <a:p>
            <a:r>
              <a:rPr lang="en-US" sz="4800" dirty="0"/>
              <a:t>Proposed Portfolio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3F5C6-358B-4B23-90B4-5292A4E19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457" y="1418274"/>
            <a:ext cx="6347714" cy="5281464"/>
          </a:xfrm>
        </p:spPr>
        <p:txBody>
          <a:bodyPr>
            <a:normAutofit/>
          </a:bodyPr>
          <a:lstStyle/>
          <a:p>
            <a:r>
              <a:rPr lang="en-US" b="1" dirty="0"/>
              <a:t>Residential Direct Install (R-DI)</a:t>
            </a:r>
          </a:p>
          <a:p>
            <a:pPr marL="0" indent="0">
              <a:buNone/>
            </a:pPr>
            <a:endParaRPr lang="en-US" b="1" dirty="0"/>
          </a:p>
          <a:p>
            <a:pPr lvl="1"/>
            <a:r>
              <a:rPr lang="en-US" dirty="0"/>
              <a:t>Target residential customers in the HTR and DACs in the Tri-Counties Region and meet needs not currently be served by ESA, LIHEAP, or MIDI in the Tri-County Region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r>
              <a:rPr lang="en-US" dirty="0"/>
              <a:t>3C-REN Region is served by three different IOUs – PG&amp;E to the north, SCE to south, SCG in all three counties – with overlapping electrical services in Santa Barbara and Ventura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r>
              <a:rPr lang="en-US" dirty="0"/>
              <a:t>Offer behavior change education, installation of simple energy saving measures, deliver pathway to deeper savings through co-pay options for more substantial upgrades</a:t>
            </a:r>
          </a:p>
          <a:p>
            <a:pPr lvl="1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D772DE-C223-4937-85E2-8D7DA7121878}"/>
              </a:ext>
            </a:extLst>
          </p:cNvPr>
          <p:cNvSpPr/>
          <p:nvPr/>
        </p:nvSpPr>
        <p:spPr>
          <a:xfrm rot="5400000">
            <a:off x="7614238" y="1030661"/>
            <a:ext cx="241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or Richard" panose="02080502050505020702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</a:rPr>
              <a:t>C-REN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094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4A970-C16F-4364-9476-CB7D93D4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Proposed Next Steps to Address Cost-effectiveness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C2336-1455-4208-A86B-6A34B7692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404" y="2242038"/>
            <a:ext cx="6446520" cy="3771046"/>
          </a:xfrm>
        </p:spPr>
        <p:txBody>
          <a:bodyPr/>
          <a:lstStyle/>
          <a:p>
            <a:r>
              <a:rPr lang="en-US" dirty="0"/>
              <a:t>The TRC forecast is &lt; 1.25, and the challenges with the portfolio forecast relates to the allowed REN scope which targets hard-to-reach customers and has a limited portfolio. </a:t>
            </a:r>
          </a:p>
          <a:p>
            <a:r>
              <a:rPr lang="en-US" dirty="0"/>
              <a:t>TRC forecast shows that the REN will increase cost-effectiveness over time.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D38C83-A1D7-4677-8996-0BF7C538BA93}"/>
              </a:ext>
            </a:extLst>
          </p:cNvPr>
          <p:cNvSpPr/>
          <p:nvPr/>
        </p:nvSpPr>
        <p:spPr>
          <a:xfrm rot="5400000">
            <a:off x="7614238" y="1030661"/>
            <a:ext cx="241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or Richard" panose="02080502050505020702" pitchFamily="18" charset="0"/>
              </a:rPr>
              <a:t>3</a:t>
            </a:r>
            <a:r>
              <a:rPr lang="en-US" sz="3200" b="1" dirty="0">
                <a:solidFill>
                  <a:schemeClr val="bg1"/>
                </a:solidFill>
              </a:rPr>
              <a:t>C-REN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9A2175-364D-4700-98F4-56E0F08791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8" t="8718" r="10967" b="79103"/>
          <a:stretch/>
        </p:blipFill>
        <p:spPr>
          <a:xfrm>
            <a:off x="928116" y="4361847"/>
            <a:ext cx="7269480" cy="117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065194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1854</TotalTime>
  <Words>337</Words>
  <Application>Microsoft Office PowerPoint</Application>
  <PresentationFormat>On-screen Show (4:3)</PresentationFormat>
  <Paragraphs>48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Schoolbook</vt:lpstr>
      <vt:lpstr>Poor Richard</vt:lpstr>
      <vt:lpstr>Wingdings 2</vt:lpstr>
      <vt:lpstr>View</vt:lpstr>
      <vt:lpstr>2019 ABAL Overview</vt:lpstr>
      <vt:lpstr>2019 Budget</vt:lpstr>
      <vt:lpstr>Cost-Effectiveness Forecast</vt:lpstr>
      <vt:lpstr>Proposed Portfolio</vt:lpstr>
      <vt:lpstr>Proposed Portfolio</vt:lpstr>
      <vt:lpstr>Proposed Portfolio</vt:lpstr>
      <vt:lpstr>Proposed Next Steps to Address Cost-effectiveness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ABAL</dc:title>
  <dc:creator>Brooks, Erin P.</dc:creator>
  <cp:lastModifiedBy>Tellez, Alejandra</cp:lastModifiedBy>
  <cp:revision>27</cp:revision>
  <dcterms:created xsi:type="dcterms:W3CDTF">2018-07-06T21:46:25Z</dcterms:created>
  <dcterms:modified xsi:type="dcterms:W3CDTF">2018-07-30T17:06:35Z</dcterms:modified>
</cp:coreProperties>
</file>