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348" r:id="rId7"/>
    <p:sldId id="259" r:id="rId8"/>
    <p:sldId id="261" r:id="rId9"/>
    <p:sldId id="351" r:id="rId10"/>
    <p:sldId id="352" r:id="rId11"/>
    <p:sldId id="341" r:id="rId12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4" pos="5592" userDrawn="1">
          <p15:clr>
            <a:srgbClr val="A4A3A4"/>
          </p15:clr>
        </p15:guide>
        <p15:guide id="5" pos="168" userDrawn="1">
          <p15:clr>
            <a:srgbClr val="A4A3A4"/>
          </p15:clr>
        </p15:guide>
        <p15:guide id="11" orient="horz" pos="1620" userDrawn="1">
          <p15:clr>
            <a:srgbClr val="A4A3A4"/>
          </p15:clr>
        </p15:guide>
        <p15:guide id="13" orient="horz" pos="564" userDrawn="1">
          <p15:clr>
            <a:srgbClr val="A4A3A4"/>
          </p15:clr>
        </p15:guide>
        <p15:guide id="14" orient="horz" pos="1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uer-Spector, Nathan J" initials="BNJ" lastIdx="9" clrIdx="0">
    <p:extLst>
      <p:ext uri="{19B8F6BF-5375-455C-9EA6-DF929625EA0E}">
        <p15:presenceInfo xmlns:p15="http://schemas.microsoft.com/office/powerpoint/2012/main" userId="S-1-5-21-1343024091-1078145449-682003330-4005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DA421"/>
    <a:srgbClr val="1A36A5"/>
    <a:srgbClr val="46EBFF"/>
    <a:srgbClr val="1818C2"/>
    <a:srgbClr val="110E11"/>
    <a:srgbClr val="2A3B7D"/>
    <a:srgbClr val="194AD7"/>
    <a:srgbClr val="256EFF"/>
    <a:srgbClr val="004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6C0F3C-AA6C-42F5-BE96-41EF6E47DE59}" v="217" dt="2019-07-31T14:23:32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pos="2880"/>
        <p:guide pos="5592"/>
        <p:guide pos="168"/>
        <p:guide orient="horz" pos="1620"/>
        <p:guide orient="horz" pos="564"/>
        <p:guide orient="horz" pos="1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270134-9D28-684F-8EC3-EE9451A780C1}" type="datetime1">
              <a:rPr lang="en-US" smtClean="0"/>
              <a:t>7/31/19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82D74C-595A-1E4F-9863-8DF0DEB8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9474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D5571C-B75E-D441-BF13-DCE92C24D283}" type="datetime1">
              <a:rPr lang="en-US" smtClean="0"/>
              <a:t>7/31/19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6B90AB-E8D9-F446-962D-B3F459DB0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546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B90AB-E8D9-F446-962D-B3F459DB06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8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483856"/>
            <a:ext cx="9144000" cy="217528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83" y="158250"/>
            <a:ext cx="8339234" cy="8478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83" y="1006050"/>
            <a:ext cx="8339234" cy="4778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3375" y="3728850"/>
            <a:ext cx="8408988" cy="4905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96850" indent="0" algn="ctr">
              <a:buNone/>
              <a:defRPr/>
            </a:lvl2pPr>
            <a:lvl3pPr marL="428625" indent="0" algn="ctr">
              <a:buNone/>
              <a:defRPr/>
            </a:lvl3pPr>
            <a:lvl4pPr marL="728663" indent="0" algn="ctr">
              <a:buNone/>
              <a:defRPr/>
            </a:lvl4pPr>
            <a:lvl5pPr marL="1023938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7501095" y="4577024"/>
            <a:ext cx="1642905" cy="566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31" y="4413937"/>
            <a:ext cx="1862138" cy="61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7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07CDB09-2310-4B4A-BEBA-CB755EC67353}" type="datetime1">
              <a:rPr lang="en-US" smtClean="0"/>
              <a:pPr/>
              <a:t>7/31/19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8DFB9AE-CD3E-2F48-AAED-9C6034C3B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0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2240-89C7-7648-8FEF-3E27DFB9D5F9}" type="datetime1">
              <a:rPr lang="en-US" smtClean="0"/>
              <a:t>7/31/19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B9AE-CD3E-2F48-AAED-9C6034C3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82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F265-A33B-6B46-A06A-B9A42D7FCFF2}" type="datetime1">
              <a:rPr lang="en-US" smtClean="0"/>
              <a:t>7/31/19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B9AE-CD3E-2F48-AAED-9C6034C3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12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00450"/>
            <a:ext cx="6347714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" y="457200"/>
            <a:ext cx="6347714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025504"/>
            <a:ext cx="6347714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0D11-3CE5-4A6A-A4DD-7E736CF10D64}" type="datetimeFigureOut">
              <a:rPr lang="en-US" smtClean="0"/>
              <a:t>7/31/19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DRAFT RESULTS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C12D-E918-46DE-B35B-342AE7ACC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0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93960"/>
            <a:ext cx="9144000" cy="217528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83" y="1849545"/>
            <a:ext cx="8339234" cy="847800"/>
          </a:xfrm>
        </p:spPr>
        <p:txBody>
          <a:bodyPr anchor="b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83" y="2767059"/>
            <a:ext cx="8339234" cy="4778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3375" y="3728850"/>
            <a:ext cx="8408988" cy="4905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96850" indent="0" algn="ctr">
              <a:buNone/>
              <a:defRPr/>
            </a:lvl2pPr>
            <a:lvl3pPr marL="428625" indent="0" algn="ctr">
              <a:buNone/>
              <a:defRPr/>
            </a:lvl3pPr>
            <a:lvl4pPr marL="728663" indent="0" algn="ctr">
              <a:buNone/>
              <a:defRPr/>
            </a:lvl4pPr>
            <a:lvl5pPr marL="1023938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7501095" y="4577024"/>
            <a:ext cx="1642905" cy="566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354650"/>
            <a:ext cx="2062852" cy="49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83" y="283850"/>
            <a:ext cx="8339234" cy="8478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900">
                <a:solidFill>
                  <a:schemeClr val="bg2"/>
                </a:solidFill>
              </a:defRPr>
            </a:lvl1pPr>
          </a:lstStyle>
          <a:p>
            <a:fld id="{48DFB9AE-CD3E-2F48-AAED-9C6034C3B8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75447" y="2187854"/>
            <a:ext cx="8990748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5447" y="2187854"/>
            <a:ext cx="8990748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96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1213379"/>
            <a:ext cx="9144000" cy="2967434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9160"/>
            <a:ext cx="8229600" cy="1005911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5A20-D67A-B745-A8D3-7CB116F23C38}" type="datetime1">
              <a:rPr lang="en-US" smtClean="0"/>
              <a:t>7/31/19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B9AE-CD3E-2F48-AAED-9C6034C3B8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2565255"/>
            <a:ext cx="8229600" cy="1307498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89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5750" indent="-190500">
              <a:spcBef>
                <a:spcPts val="1000"/>
              </a:spcBef>
              <a:buSzPct val="120000"/>
              <a:buFont typeface="Arial"/>
              <a:buChar char="•"/>
              <a:defRPr sz="1400"/>
            </a:lvl1pPr>
            <a:lvl2pPr marL="482600" indent="-190500">
              <a:spcBef>
                <a:spcPts val="1000"/>
              </a:spcBef>
              <a:buSzPct val="120000"/>
              <a:buFont typeface="Arial"/>
              <a:buChar char="•"/>
              <a:defRPr sz="1400"/>
            </a:lvl2pPr>
            <a:lvl3pPr marL="714375" indent="-190500">
              <a:spcBef>
                <a:spcPts val="1000"/>
              </a:spcBef>
              <a:buSzPct val="120000"/>
              <a:buFont typeface="Arial"/>
              <a:buChar char="•"/>
              <a:defRPr sz="1400"/>
            </a:lvl3pPr>
            <a:lvl4pPr marL="1014412" indent="-190500">
              <a:spcBef>
                <a:spcPts val="1000"/>
              </a:spcBef>
              <a:buSzPct val="120000"/>
              <a:buFont typeface="Arial"/>
              <a:buChar char="•"/>
              <a:defRPr sz="1400"/>
            </a:lvl4pPr>
            <a:lvl5pPr marL="1309688" indent="-285750">
              <a:buFont typeface="Arial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EC9E-2BAB-BB40-B0CF-D2BFC39CFB7F}" type="datetime1">
              <a:rPr lang="en-US" smtClean="0"/>
              <a:t>7/31/19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B9AE-CD3E-2F48-AAED-9C6034C3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0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w/ Foot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594623"/>
            <a:ext cx="9144000" cy="54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5750" indent="-190500">
              <a:spcBef>
                <a:spcPts val="1000"/>
              </a:spcBef>
              <a:buSzPct val="120000"/>
              <a:buFont typeface="Arial"/>
              <a:buChar char="•"/>
              <a:defRPr sz="1400"/>
            </a:lvl1pPr>
            <a:lvl2pPr marL="482600" indent="-190500">
              <a:spcBef>
                <a:spcPts val="1000"/>
              </a:spcBef>
              <a:buSzPct val="120000"/>
              <a:buFont typeface="Arial"/>
              <a:buChar char="•"/>
              <a:defRPr sz="1400"/>
            </a:lvl2pPr>
            <a:lvl3pPr marL="714375" indent="-190500">
              <a:spcBef>
                <a:spcPts val="1000"/>
              </a:spcBef>
              <a:buSzPct val="120000"/>
              <a:buFont typeface="Arial"/>
              <a:buChar char="•"/>
              <a:defRPr sz="1400"/>
            </a:lvl3pPr>
            <a:lvl4pPr marL="1014412" indent="-190500">
              <a:spcBef>
                <a:spcPts val="1000"/>
              </a:spcBef>
              <a:buSzPct val="120000"/>
              <a:buFont typeface="Arial"/>
              <a:buChar char="•"/>
              <a:defRPr sz="1400"/>
            </a:lvl4pPr>
            <a:lvl5pPr marL="1309688" indent="-285750">
              <a:buFont typeface="Arial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1" y="4594225"/>
            <a:ext cx="7068716" cy="447675"/>
          </a:xfrm>
        </p:spPr>
        <p:txBody>
          <a:bodyPr anchor="ctr">
            <a:noAutofit/>
          </a:bodyPr>
          <a:lstStyle>
            <a:lvl1pPr>
              <a:defRPr sz="65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66820" cy="273844"/>
          </a:xfrm>
        </p:spPr>
        <p:txBody>
          <a:bodyPr/>
          <a:lstStyle/>
          <a:p>
            <a:fld id="{48DFB9AE-CD3E-2F48-AAED-9C6034C3B8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76" y="4720779"/>
            <a:ext cx="1103882" cy="36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3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Conten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8403"/>
            <a:ext cx="8229600" cy="2526220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400"/>
            </a:lvl1pPr>
            <a:lvl2pPr marL="482600" indent="-285750">
              <a:buFont typeface="Arial"/>
              <a:buChar char="•"/>
              <a:defRPr/>
            </a:lvl2pPr>
            <a:lvl3pPr marL="714375" indent="-285750">
              <a:buFont typeface="Arial"/>
              <a:buChar char="•"/>
              <a:defRPr/>
            </a:lvl3pPr>
            <a:lvl4pPr marL="1014413" indent="-285750">
              <a:buFont typeface="Arial"/>
              <a:buChar char="•"/>
              <a:defRPr/>
            </a:lvl4pPr>
            <a:lvl5pPr marL="1309688" indent="-28575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EC9E-2BAB-BB40-B0CF-D2BFC39CFB7F}" type="datetime1">
              <a:rPr lang="en-US" smtClean="0"/>
              <a:t>7/31/19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B9AE-CD3E-2F48-AAED-9C6034C3B8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00125"/>
            <a:ext cx="8229600" cy="929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40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 Center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Font typeface="Arial"/>
              <a:buNone/>
              <a:defRPr/>
            </a:lvl1pPr>
            <a:lvl2pPr marL="196850" indent="0" algn="l">
              <a:buFont typeface="Arial"/>
              <a:buNone/>
              <a:defRPr/>
            </a:lvl2pPr>
            <a:lvl3pPr marL="428625" indent="0" algn="l">
              <a:buFont typeface="Arial"/>
              <a:buNone/>
              <a:defRPr/>
            </a:lvl3pPr>
            <a:lvl4pPr marL="728663" indent="0" algn="l">
              <a:buFont typeface="Arial"/>
              <a:buNone/>
              <a:defRPr/>
            </a:lvl4pPr>
            <a:lvl5pPr marL="1023938" indent="0" algn="l">
              <a:buFont typeface="Arial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936D-7C80-7D4C-A958-DBB471419A0E}" type="datetime1">
              <a:rPr lang="en-US" smtClean="0"/>
              <a:t>7/31/19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B9AE-CD3E-2F48-AAED-9C6034C3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3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13022"/>
            <a:ext cx="8229601" cy="618134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latin typeface="Calibri Light"/>
                <a:cs typeface="Calibri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0905"/>
            <a:ext cx="4040188" cy="296346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0905"/>
            <a:ext cx="4041775" cy="296346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894F-426C-024A-AFF4-8560B6431A10}" type="datetime1">
              <a:rPr lang="en-US" smtClean="0"/>
              <a:t>7/31/19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B9AE-CD3E-2F48-AAED-9C6034C3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6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7"/>
            <a:ext cx="8229600" cy="793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9623"/>
            <a:ext cx="8229600" cy="359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2"/>
                </a:solidFill>
                <a:latin typeface="Calibri Light"/>
                <a:cs typeface="Calibri Light"/>
              </a:defRPr>
            </a:lvl1pPr>
          </a:lstStyle>
          <a:p>
            <a:fld id="{41CFA1AC-8D46-894B-B1C0-A9ED82AEAA6B}" type="datetime1">
              <a:rPr lang="en-US" smtClean="0"/>
              <a:pPr/>
              <a:t>7/31/19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Calibri Light"/>
                <a:cs typeface="Calibri Ligh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199" y="4767263"/>
            <a:ext cx="25004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defRPr>
            </a:lvl1pPr>
          </a:lstStyle>
          <a:p>
            <a:fld id="{48DFB9AE-CD3E-2F48-AAED-9C6034C3B8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76" y="4720779"/>
            <a:ext cx="1103882" cy="36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2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6" r:id="rId2"/>
    <p:sldLayoutId id="2147483666" r:id="rId3"/>
    <p:sldLayoutId id="2147483667" r:id="rId4"/>
    <p:sldLayoutId id="2147483668" r:id="rId5"/>
    <p:sldLayoutId id="2147483675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30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Calibri Light"/>
          <a:ea typeface="+mj-ea"/>
          <a:cs typeface="Calibri Ligh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b="0" i="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196850" indent="0" algn="l" defTabSz="457200" rtl="0" eaLnBrk="1" latinLnBrk="0" hangingPunct="1">
        <a:spcBef>
          <a:spcPct val="20000"/>
        </a:spcBef>
        <a:buFont typeface="Arial"/>
        <a:buNone/>
        <a:defRPr sz="18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428625" indent="0" algn="l" defTabSz="457200" rtl="0" eaLnBrk="1" latinLnBrk="0" hangingPunct="1">
        <a:spcBef>
          <a:spcPct val="20000"/>
        </a:spcBef>
        <a:buFont typeface="Arial"/>
        <a:buNone/>
        <a:defRPr sz="18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728663" indent="0" algn="l" defTabSz="498475" rtl="0" eaLnBrk="1" latinLnBrk="0" hangingPunct="1">
        <a:spcBef>
          <a:spcPct val="20000"/>
        </a:spcBef>
        <a:buFont typeface="Arial"/>
        <a:buNone/>
        <a:defRPr sz="18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1023938" indent="0" algn="l" defTabSz="457200" rtl="0" eaLnBrk="1" latinLnBrk="0" hangingPunct="1">
        <a:spcBef>
          <a:spcPct val="20000"/>
        </a:spcBef>
        <a:buFont typeface="Arial"/>
        <a:buNone/>
        <a:tabLst/>
        <a:defRPr sz="1800" b="0" i="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9345D4-9E7A-4C15-9ECC-BDC6CE5030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13775" b="43934"/>
          <a:stretch/>
        </p:blipFill>
        <p:spPr>
          <a:xfrm>
            <a:off x="0" y="1483856"/>
            <a:ext cx="9143998" cy="21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0E7A79-F10A-47D3-919D-58A7FB9E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76881"/>
            <a:ext cx="8610600" cy="822486"/>
          </a:xfrm>
        </p:spPr>
        <p:txBody>
          <a:bodyPr vert="horz" lIns="68580" tIns="34290" rIns="68580" bIns="34290" rtlCol="0" anchor="b">
            <a:noAutofit/>
          </a:bodyPr>
          <a:lstStyle/>
          <a:p>
            <a:pPr algn="ctr"/>
            <a:r>
              <a:rPr lang="en-US" sz="3700"/>
              <a:t>2020 Annual Budget Advice Letter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AA50A4-606B-4294-BD9C-DD2C18649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29717" y="4071199"/>
            <a:ext cx="4284565" cy="526258"/>
          </a:xfrm>
        </p:spPr>
        <p:txBody>
          <a:bodyPr vert="horz" lIns="68580" tIns="34290" rIns="68580" bIns="34290" rtlCol="0" anchor="t">
            <a:normAutofit fontScale="85000" lnSpcReduction="10000"/>
          </a:bodyPr>
          <a:lstStyle/>
          <a:p>
            <a:pPr algn="ctr"/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San Diego Gas &amp; Electric Company (SDG&amp;E)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6053DD3-BA58-43AD-ACFB-98F70D514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172" y="4660868"/>
            <a:ext cx="395364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 defTabSz="914400">
              <a:spcBef>
                <a:spcPct val="50000"/>
              </a:spcBef>
            </a:pPr>
            <a:endParaRPr lang="en-US" sz="600">
              <a:solidFill>
                <a:srgbClr val="B2B2B2"/>
              </a:solidFill>
              <a:latin typeface="Verdana"/>
              <a:ea typeface="Verdana"/>
              <a:cs typeface="Verdana"/>
            </a:endParaRPr>
          </a:p>
          <a:p>
            <a:pPr algn="ctr" defTabSz="914400">
              <a:spcBef>
                <a:spcPct val="50000"/>
              </a:spcBef>
            </a:pPr>
            <a:r>
              <a:rPr lang="en-US" sz="600">
                <a:solidFill>
                  <a:srgbClr val="B2B2B2"/>
                </a:solidFill>
                <a:latin typeface="Verdana"/>
                <a:ea typeface="Verdana"/>
                <a:cs typeface="Verdana"/>
              </a:rPr>
              <a:t>© 2019 San Diego Gas &amp; Electric Company. All copyright and trademark rights reserved.</a:t>
            </a:r>
            <a:endParaRPr lang="en-US">
              <a:latin typeface="Verdana"/>
              <a:ea typeface="Verdana"/>
              <a:cs typeface="Verdana"/>
            </a:endParaRPr>
          </a:p>
        </p:txBody>
      </p:sp>
      <p:pic>
        <p:nvPicPr>
          <p:cNvPr id="1026" name="Picture 2" descr="https://sempra.sharepoint.com/sites/sdge-powerup/corpcomm/LogosTemplates/sd20lmh3p.png?web=1">
            <a:extLst>
              <a:ext uri="{FF2B5EF4-FFF2-40B4-BE49-F238E27FC236}">
                <a16:creationId xmlns:a16="http://schemas.microsoft.com/office/drawing/2014/main" id="{9A931816-B1D5-46DF-8D3F-169BD594E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90" y="1775904"/>
            <a:ext cx="1767950" cy="36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55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D957-DB21-4347-95E7-A27A3C36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94096"/>
            <a:ext cx="8229600" cy="793646"/>
          </a:xfrm>
        </p:spPr>
        <p:txBody>
          <a:bodyPr>
            <a:noAutofit/>
          </a:bodyPr>
          <a:lstStyle/>
          <a:p>
            <a:r>
              <a:rPr lang="en-US" sz="2900"/>
              <a:t>2020 Budget &amp; Cost-Effectiveness</a:t>
            </a:r>
            <a:br>
              <a:rPr lang="en-US" sz="2900"/>
            </a:br>
            <a:r>
              <a:rPr lang="en-US" sz="2000"/>
              <a:t>SDG&amp;E Forecast Net Energy Savings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53CE0D5-8164-48F1-AEC7-B27A9C852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4767263"/>
            <a:ext cx="2500421" cy="273844"/>
          </a:xfrm>
        </p:spPr>
        <p:txBody>
          <a:bodyPr/>
          <a:lstStyle/>
          <a:p>
            <a:fld id="{48DFB9AE-CD3E-2F48-AAED-9C6034C3B865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3827D6-A336-4AA6-8168-F0E6FC80C1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52908" y="4767263"/>
            <a:ext cx="1145669" cy="235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F608B3-A87D-4993-8ECC-C2B2C6FAF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22" y="1028425"/>
            <a:ext cx="6053728" cy="38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106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4A970-C16F-4364-9476-CB7D93D44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4" y="58674"/>
            <a:ext cx="8137250" cy="990600"/>
          </a:xfrm>
        </p:spPr>
        <p:txBody>
          <a:bodyPr>
            <a:normAutofit/>
          </a:bodyPr>
          <a:lstStyle/>
          <a:p>
            <a:r>
              <a:rPr lang="en-US"/>
              <a:t>2020 Cost-Effectiveness</a:t>
            </a:r>
            <a:br>
              <a:rPr lang="en-US"/>
            </a:br>
            <a:r>
              <a:rPr lang="en-US" sz="2200"/>
              <a:t>SDG&amp;E Portfolio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C2336-1455-4208-A86B-6A34B7692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360" y="2519680"/>
            <a:ext cx="8610599" cy="2068223"/>
          </a:xfrm>
        </p:spPr>
        <p:txBody>
          <a:bodyPr>
            <a:noAutofit/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Does not include market effects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Uses the proposed 2020 avoided costs and the updated CET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Uses workpapers that are approved by staff as of July 12, 2019, or workpapers that Staff has indicated will be approved by September 1, 2019</a:t>
            </a:r>
          </a:p>
          <a:p>
            <a:pPr marL="171450" indent="-171450" algn="l">
              <a:spcBef>
                <a:spcPts val="288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For third-party program forecasts pending from solicitations, SDG&amp;E used the same forecasting methods used for custom projects in terms of measures and measure mix being “unknown” prior to a program year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BBDAFDF-6EF8-4F9E-A5DA-90C3CDF4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4767263"/>
            <a:ext cx="2500421" cy="273844"/>
          </a:xfrm>
        </p:spPr>
        <p:txBody>
          <a:bodyPr/>
          <a:lstStyle/>
          <a:p>
            <a:fld id="{48DFB9AE-CD3E-2F48-AAED-9C6034C3B865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D918F-B504-4CB2-B951-89F5EB2D79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52908" y="4767263"/>
            <a:ext cx="1145669" cy="23512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DCDDE7-F7BC-4877-BE98-070FAB69B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79740"/>
              </p:ext>
            </p:extLst>
          </p:nvPr>
        </p:nvGraphicFramePr>
        <p:xfrm>
          <a:off x="266703" y="1260807"/>
          <a:ext cx="8610597" cy="919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3457">
                  <a:extLst>
                    <a:ext uri="{9D8B030D-6E8A-4147-A177-3AD203B41FA5}">
                      <a16:colId xmlns:a16="http://schemas.microsoft.com/office/drawing/2014/main" val="3175712797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559758171"/>
                    </a:ext>
                  </a:extLst>
                </a:gridCol>
                <a:gridCol w="2517140">
                  <a:extLst>
                    <a:ext uri="{9D8B030D-6E8A-4147-A177-3AD203B41FA5}">
                      <a16:colId xmlns:a16="http://schemas.microsoft.com/office/drawing/2014/main" val="2798662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Cost-Effectiveness Calculation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TRC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PAC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44197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Without C&amp;S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1.26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1.54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4609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With C&amp;S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1.29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2.86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285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471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B4098-1C8D-4861-A8AA-E60238F6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5" y="98709"/>
            <a:ext cx="8229600" cy="793646"/>
          </a:xfrm>
        </p:spPr>
        <p:txBody>
          <a:bodyPr>
            <a:normAutofit fontScale="90000"/>
          </a:bodyPr>
          <a:lstStyle/>
          <a:p>
            <a:r>
              <a:rPr lang="en-US"/>
              <a:t>Portfolio &amp; Programs</a:t>
            </a:r>
            <a:br>
              <a:rPr lang="en-US"/>
            </a:br>
            <a:r>
              <a:rPr lang="en-US" sz="2200"/>
              <a:t>SDG&amp;E Proposed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3F5C6-358B-4B23-90B4-5292A4E19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466812"/>
            <a:ext cx="7983801" cy="274385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updated 2020 and Beyond Goals and Potential Study provided relief through the reduction of the 2020 EE goals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SDG&amp;E reduced its budget from $106 million in 2019 to approximately $88.4 million for 2020 to correspond with the reduction in its goals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SDG&amp;E’s proposed portfolio responds to the significant reductions in savings while meeting the target TRC greater than 1.25 by reducing or eliminating many non-cost-effective measures – for example, SDG&amp;E’s portfolio is less reliant on lighting savings consistent with the draft Potential &amp; Goals Study that lighting is no longer a major source of cost effective savings.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SDG&amp;E will eliminate several non-cost effective programs or programs that have not had significant program participation – for example, SDG&amp;E has eliminated its current HVAC programs with the anticipation that new third party programs will offer more cost-effective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80B07-88A0-4696-8B94-058D41E4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4767263"/>
            <a:ext cx="2500421" cy="273844"/>
          </a:xfrm>
        </p:spPr>
        <p:txBody>
          <a:bodyPr/>
          <a:lstStyle/>
          <a:p>
            <a:fld id="{48DFB9AE-CD3E-2F48-AAED-9C6034C3B865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FFDC92-3DA0-4618-9533-3FEE5528E8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52908" y="4767263"/>
            <a:ext cx="1145669" cy="23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46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4A970-C16F-4364-9476-CB7D93D44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4" y="58674"/>
            <a:ext cx="4434841" cy="990600"/>
          </a:xfrm>
        </p:spPr>
        <p:txBody>
          <a:bodyPr>
            <a:normAutofit/>
          </a:bodyPr>
          <a:lstStyle/>
          <a:p>
            <a:r>
              <a:rPr lang="en-US"/>
              <a:t>Third-Party Solicitations</a:t>
            </a:r>
            <a:br>
              <a:rPr lang="en-US"/>
            </a:br>
            <a:r>
              <a:rPr lang="en-US" sz="2200"/>
              <a:t>SDG&amp;E 2020 Transition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C2336-1455-4208-A86B-6A34B7692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499948"/>
            <a:ext cx="8610599" cy="2275640"/>
          </a:xfrm>
        </p:spPr>
        <p:txBody>
          <a:bodyPr>
            <a:noAutofit/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SDG&amp;E expects that the following sectors will have third party program implementers in 2020</a:t>
            </a:r>
          </a:p>
          <a:p>
            <a:pPr marL="482600" lvl="1" indent="-285750">
              <a:buFont typeface="Courier New" panose="02070309020205020404" pitchFamily="49" charset="0"/>
              <a:buChar char="o"/>
            </a:pPr>
            <a:r>
              <a:rPr lang="en-US" sz="1400"/>
              <a:t>Small Commercial Sector</a:t>
            </a:r>
          </a:p>
          <a:p>
            <a:pPr marL="482600" lvl="1" indent="-285750">
              <a:buFont typeface="Courier New" panose="02070309020205020404" pitchFamily="49" charset="0"/>
              <a:buChar char="o"/>
            </a:pPr>
            <a:r>
              <a:rPr lang="en-US" sz="1400"/>
              <a:t>Large Commercial Sector</a:t>
            </a:r>
          </a:p>
          <a:p>
            <a:pPr marL="48260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/>
              <a:t>Multi-Family Sector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Contract execution expected in Q1 2020 with Advice Letter approval anticipated in 60-90 days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Development and filing of program Implementation Plans within 60-90 days of Advice Letter approval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SDG&amp;E will ramp down its corresponding programs as third party programs begin ramp up and implementation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BBDAFDF-6EF8-4F9E-A5DA-90C3CDF4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4767263"/>
            <a:ext cx="2500421" cy="273844"/>
          </a:xfrm>
        </p:spPr>
        <p:txBody>
          <a:bodyPr/>
          <a:lstStyle/>
          <a:p>
            <a:fld id="{48DFB9AE-CD3E-2F48-AAED-9C6034C3B865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D918F-B504-4CB2-B951-89F5EB2D79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52908" y="4767263"/>
            <a:ext cx="1145669" cy="23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82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4A970-C16F-4364-9476-CB7D93D44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4" y="58674"/>
            <a:ext cx="4434841" cy="990600"/>
          </a:xfrm>
        </p:spPr>
        <p:txBody>
          <a:bodyPr>
            <a:normAutofit/>
          </a:bodyPr>
          <a:lstStyle/>
          <a:p>
            <a:r>
              <a:rPr lang="en-US"/>
              <a:t>Third-Party Solicitations</a:t>
            </a:r>
            <a:br>
              <a:rPr lang="en-US"/>
            </a:br>
            <a:r>
              <a:rPr lang="en-US" sz="2200"/>
              <a:t>SDG&amp;E Schedule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BBDAFDF-6EF8-4F9E-A5DA-90C3CDF4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4767263"/>
            <a:ext cx="2500421" cy="273844"/>
          </a:xfrm>
        </p:spPr>
        <p:txBody>
          <a:bodyPr/>
          <a:lstStyle/>
          <a:p>
            <a:fld id="{48DFB9AE-CD3E-2F48-AAED-9C6034C3B86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D918F-B504-4CB2-B951-89F5EB2D79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52908" y="4767263"/>
            <a:ext cx="1145669" cy="2351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736BB15-20DB-4BC9-AE0F-D72F04934EA2}"/>
              </a:ext>
            </a:extLst>
          </p:cNvPr>
          <p:cNvSpPr/>
          <p:nvPr/>
        </p:nvSpPr>
        <p:spPr>
          <a:xfrm>
            <a:off x="936847" y="2667596"/>
            <a:ext cx="14668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interstate-light"/>
              </a:rPr>
              <a:t>60% of energy efficiency programs must be </a:t>
            </a:r>
          </a:p>
          <a:p>
            <a:pPr algn="ctr"/>
            <a:r>
              <a:rPr lang="en-US" sz="1000">
                <a:solidFill>
                  <a:schemeClr val="bg1"/>
                </a:solidFill>
                <a:latin typeface="interstate-light"/>
              </a:rPr>
              <a:t>third-party by 2022</a:t>
            </a:r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0BE6DE-61BE-41CE-838B-95ACA0958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035729"/>
            <a:ext cx="8342207" cy="36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46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4A970-C16F-4364-9476-CB7D93D44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4" y="58674"/>
            <a:ext cx="8137250" cy="990600"/>
          </a:xfrm>
        </p:spPr>
        <p:txBody>
          <a:bodyPr>
            <a:normAutofit/>
          </a:bodyPr>
          <a:lstStyle/>
          <a:p>
            <a:r>
              <a:rPr lang="en-US" dirty="0"/>
              <a:t>Statewide Programs—SDG&amp;E-Led Programs</a:t>
            </a:r>
            <a:br>
              <a:rPr lang="en-US"/>
            </a:br>
            <a:r>
              <a:rPr lang="en-US" sz="2200"/>
              <a:t>Proposed Funding </a:t>
            </a:r>
            <a:r>
              <a:rPr lang="en-US" sz="2200" dirty="0"/>
              <a:t>and Budgets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C2336-1455-4208-A86B-6A34B7692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360" y="3136053"/>
            <a:ext cx="8610599" cy="14518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Actual Launch date assumes a 60 - 90 day approval for the Advice Letter and another 60 days to develop and upload the Implementation Plan with an additional 30 days of Program Ramp Up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Program spending does not begin until AL is approved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BBDAFDF-6EF8-4F9E-A5DA-90C3CDF4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4767263"/>
            <a:ext cx="2500421" cy="273844"/>
          </a:xfrm>
        </p:spPr>
        <p:txBody>
          <a:bodyPr/>
          <a:lstStyle/>
          <a:p>
            <a:fld id="{48DFB9AE-CD3E-2F48-AAED-9C6034C3B865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D918F-B504-4CB2-B951-89F5EB2D79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52908" y="4767263"/>
            <a:ext cx="1145669" cy="2351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E864AE-CCBD-4C83-A408-EBA1F3C8A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54" y="1113526"/>
            <a:ext cx="8610600" cy="180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18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4EAF4-D2C1-4536-B09E-A9971344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B9AE-CD3E-2F48-AAED-9C6034C3B865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D47824-32A5-4C71-8790-FF1C0D4CC9AE}"/>
              </a:ext>
            </a:extLst>
          </p:cNvPr>
          <p:cNvSpPr txBox="1">
            <a:spLocks/>
          </p:cNvSpPr>
          <p:nvPr/>
        </p:nvSpPr>
        <p:spPr>
          <a:xfrm>
            <a:off x="3167201" y="2076450"/>
            <a:ext cx="3297724" cy="99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sz="5200">
                <a:solidFill>
                  <a:srgbClr val="000000"/>
                </a:solidFill>
              </a:rPr>
              <a:t>Questions?</a:t>
            </a:r>
          </a:p>
          <a:p>
            <a:r>
              <a:rPr lang="en-US" sz="2400">
                <a:solidFill>
                  <a:srgbClr val="000000"/>
                </a:solidFill>
              </a:rPr>
              <a:t>Thank you for your time.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3AF932-7C3B-4BF5-BA2F-4A7111FAEB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52908" y="4767263"/>
            <a:ext cx="1145669" cy="23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65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ersity 2016">
  <a:themeElements>
    <a:clrScheme name="Diversity theme 2016">
      <a:dk1>
        <a:srgbClr val="646469"/>
      </a:dk1>
      <a:lt1>
        <a:srgbClr val="FFFFFF"/>
      </a:lt1>
      <a:dk2>
        <a:srgbClr val="003399"/>
      </a:dk2>
      <a:lt2>
        <a:srgbClr val="CCCCCC"/>
      </a:lt2>
      <a:accent1>
        <a:srgbClr val="003399"/>
      </a:accent1>
      <a:accent2>
        <a:srgbClr val="BFBFBF"/>
      </a:accent2>
      <a:accent3>
        <a:srgbClr val="999999"/>
      </a:accent3>
      <a:accent4>
        <a:srgbClr val="2062AF"/>
      </a:accent4>
      <a:accent5>
        <a:srgbClr val="95B6DF"/>
      </a:accent5>
      <a:accent6>
        <a:srgbClr val="E6E6E6"/>
      </a:accent6>
      <a:hlink>
        <a:srgbClr val="003399"/>
      </a:hlink>
      <a:folHlink>
        <a:srgbClr val="003399"/>
      </a:folHlink>
    </a:clrScheme>
    <a:fontScheme name="Diversity 2016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522BF51919F14F84F3F1C9680DD17D" ma:contentTypeVersion="8" ma:contentTypeDescription="Create a new document." ma:contentTypeScope="" ma:versionID="c5289ebc4f4be54151dc7d84e932af3a">
  <xsd:schema xmlns:xsd="http://www.w3.org/2001/XMLSchema" xmlns:xs="http://www.w3.org/2001/XMLSchema" xmlns:p="http://schemas.microsoft.com/office/2006/metadata/properties" xmlns:ns3="b6dfc9e5-59d7-4089-932f-2b4d1c9549c0" targetNamespace="http://schemas.microsoft.com/office/2006/metadata/properties" ma:root="true" ma:fieldsID="9f866c71b41d7514cf46dcc370c6935f" ns3:_="">
    <xsd:import namespace="b6dfc9e5-59d7-4089-932f-2b4d1c9549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fc9e5-59d7-4089-932f-2b4d1c9549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0B4BA6-51F0-4D58-9538-23508F03BF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fc9e5-59d7-4089-932f-2b4d1c954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0D7CF1-E3BC-4329-9DFE-4C7C854F7FA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b6dfc9e5-59d7-4089-932f-2b4d1c9549c0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A38E89-AE2E-46B3-9FFF-463454AA81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Diversity 2016</Template>
  <TotalTime>9</TotalTime>
  <Words>439</Words>
  <Application>Microsoft Macintosh PowerPoint</Application>
  <PresentationFormat>On-screen Show (16:9)</PresentationFormat>
  <Paragraphs>48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interstate-light</vt:lpstr>
      <vt:lpstr>Verdana</vt:lpstr>
      <vt:lpstr>Diversity 2016</vt:lpstr>
      <vt:lpstr>2020 Annual Budget Advice Letter</vt:lpstr>
      <vt:lpstr>2020 Budget &amp; Cost-Effectiveness SDG&amp;E Forecast Net Energy Savings</vt:lpstr>
      <vt:lpstr>2020 Cost-Effectiveness SDG&amp;E Portfolio Overview</vt:lpstr>
      <vt:lpstr>Portfolio &amp; Programs SDG&amp;E Proposed Changes</vt:lpstr>
      <vt:lpstr>Third-Party Solicitations SDG&amp;E 2020 Transition Plan</vt:lpstr>
      <vt:lpstr>Third-Party Solicitations SDG&amp;E Schedule</vt:lpstr>
      <vt:lpstr>Statewide Programs—SDG&amp;E-Led Programs Proposed Funding and Budgets</vt:lpstr>
      <vt:lpstr>PowerPoint Presentation</vt:lpstr>
    </vt:vector>
  </TitlesOfParts>
  <Manager/>
  <Company>Sempra Energy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Sempra Energy</dc:creator>
  <cp:keywords/>
  <dc:description/>
  <cp:lastModifiedBy>Jonathan Raab</cp:lastModifiedBy>
  <cp:revision>2</cp:revision>
  <cp:lastPrinted>2018-06-28T00:27:52Z</cp:lastPrinted>
  <dcterms:created xsi:type="dcterms:W3CDTF">2016-07-07T18:01:54Z</dcterms:created>
  <dcterms:modified xsi:type="dcterms:W3CDTF">2019-07-31T14:33:02Z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0x01010000522BF51919F14F84F3F1C9680DD17D</vt:lpwstr>
  </property>
</Properties>
</file>