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5" r:id="rId4"/>
  </p:sldMasterIdLst>
  <p:notesMasterIdLst>
    <p:notesMasterId r:id="rId13"/>
  </p:notesMasterIdLst>
  <p:handoutMasterIdLst>
    <p:handoutMasterId r:id="rId14"/>
  </p:handoutMasterIdLst>
  <p:sldIdLst>
    <p:sldId id="1057" r:id="rId5"/>
    <p:sldId id="283" r:id="rId6"/>
    <p:sldId id="1080" r:id="rId7"/>
    <p:sldId id="1081" r:id="rId8"/>
    <p:sldId id="1082" r:id="rId9"/>
    <p:sldId id="1084" r:id="rId10"/>
    <p:sldId id="1090" r:id="rId11"/>
    <p:sldId id="1089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CDCDC"/>
    <a:srgbClr val="060C29"/>
    <a:srgbClr val="DF1349"/>
    <a:srgbClr val="011A4E"/>
    <a:srgbClr val="05377E"/>
    <a:srgbClr val="61545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833F172-10DA-4797-9114-F415806958FB}" v="33" dt="2026-06-30T23:06:20.397"/>
  </p1510:revLst>
</p1510:revInfo>
</file>

<file path=ppt/tableStyles.xml><?xml version="1.0" encoding="utf-8"?>
<a:tblStyleLst xmlns:a="http://schemas.openxmlformats.org/drawingml/2006/main" def="{5C22544A-7EE6-4342-B048-85BDC9FD1C3A}"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>
        <p:guide orient="horz" pos="2160"/>
        <p:guide pos="3840"/>
      </p:guideLst>
    </p:cSldViewPr>
  </p:slideViewPr>
  <p:notesViewPr>
    <p:cSldViewPr snapToGrid="0">
      <p:cViewPr>
        <p:scale>
          <a:sx n="1" d="2"/>
          <a:sy n="1" d="2"/>
        </p:scale>
        <p:origin x="0" y="0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20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handoutMaster" Target="handoutMasters/handout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onzalez, Carla" userId="S::cgonzalez@socalgas.com::0e7a6688-fd3b-4c79-bb21-1934c65b02a3" providerId="AD" clId="Web-{93207392-97BB-1228-F617-26F4B3E9C71F}"/>
    <pc:docChg chg="sldOrd">
      <pc:chgData name="Gonzalez, Carla" userId="S::cgonzalez@socalgas.com::0e7a6688-fd3b-4c79-bb21-1934c65b02a3" providerId="AD" clId="Web-{93207392-97BB-1228-F617-26F4B3E9C71F}" dt="2026-06-23T19:06:11.860" v="0"/>
      <pc:docMkLst>
        <pc:docMk/>
      </pc:docMkLst>
      <pc:sldChg chg="ord">
        <pc:chgData name="Gonzalez, Carla" userId="S::cgonzalez@socalgas.com::0e7a6688-fd3b-4c79-bb21-1934c65b02a3" providerId="AD" clId="Web-{93207392-97BB-1228-F617-26F4B3E9C71F}" dt="2026-06-23T19:06:11.860" v="0"/>
        <pc:sldMkLst>
          <pc:docMk/>
          <pc:sldMk cId="3685511781" sldId="1080"/>
        </pc:sldMkLst>
      </pc:sldChg>
    </pc:docChg>
  </pc:docChgLst>
  <pc:docChgLst>
    <pc:chgData name="Bush, Sara E" userId="30f5ee0f-8c74-4228-9d88-956f75953042" providerId="ADAL" clId="{BB28B6F8-5361-4E24-A93B-F25967EF5007}"/>
    <pc:docChg chg="undo custSel mod delSld modSld">
      <pc:chgData name="Bush, Sara E" userId="30f5ee0f-8c74-4228-9d88-956f75953042" providerId="ADAL" clId="{BB28B6F8-5361-4E24-A93B-F25967EF5007}" dt="2026-06-30T23:06:20.396" v="555" actId="20577"/>
      <pc:docMkLst>
        <pc:docMk/>
      </pc:docMkLst>
      <pc:sldChg chg="modSp mod">
        <pc:chgData name="Bush, Sara E" userId="30f5ee0f-8c74-4228-9d88-956f75953042" providerId="ADAL" clId="{BB28B6F8-5361-4E24-A93B-F25967EF5007}" dt="2026-06-23T18:43:05.445" v="327" actId="1076"/>
        <pc:sldMkLst>
          <pc:docMk/>
          <pc:sldMk cId="545115959" sldId="283"/>
        </pc:sldMkLst>
        <pc:spChg chg="mod">
          <ac:chgData name="Bush, Sara E" userId="30f5ee0f-8c74-4228-9d88-956f75953042" providerId="ADAL" clId="{BB28B6F8-5361-4E24-A93B-F25967EF5007}" dt="2026-06-23T18:43:05.445" v="327" actId="1076"/>
          <ac:spMkLst>
            <pc:docMk/>
            <pc:sldMk cId="545115959" sldId="283"/>
            <ac:spMk id="4" creationId="{90C0CCBF-019F-CBB5-C64F-5FF1BFFCCA16}"/>
          </ac:spMkLst>
        </pc:spChg>
      </pc:sldChg>
      <pc:sldChg chg="modSp mod">
        <pc:chgData name="Bush, Sara E" userId="30f5ee0f-8c74-4228-9d88-956f75953042" providerId="ADAL" clId="{BB28B6F8-5361-4E24-A93B-F25967EF5007}" dt="2026-06-23T17:09:58.785" v="55" actId="13926"/>
        <pc:sldMkLst>
          <pc:docMk/>
          <pc:sldMk cId="2349196132" sldId="1057"/>
        </pc:sldMkLst>
        <pc:spChg chg="mod">
          <ac:chgData name="Bush, Sara E" userId="30f5ee0f-8c74-4228-9d88-956f75953042" providerId="ADAL" clId="{BB28B6F8-5361-4E24-A93B-F25967EF5007}" dt="2026-06-23T17:09:58.785" v="55" actId="13926"/>
          <ac:spMkLst>
            <pc:docMk/>
            <pc:sldMk cId="2349196132" sldId="1057"/>
            <ac:spMk id="8" creationId="{D793100C-6102-A547-BF9E-289F400175D1}"/>
          </ac:spMkLst>
        </pc:spChg>
      </pc:sldChg>
      <pc:sldChg chg="modSp mod">
        <pc:chgData name="Bush, Sara E" userId="30f5ee0f-8c74-4228-9d88-956f75953042" providerId="ADAL" clId="{BB28B6F8-5361-4E24-A93B-F25967EF5007}" dt="2026-06-30T23:06:20.396" v="555" actId="20577"/>
        <pc:sldMkLst>
          <pc:docMk/>
          <pc:sldMk cId="3202010755" sldId="1081"/>
        </pc:sldMkLst>
        <pc:spChg chg="mod">
          <ac:chgData name="Bush, Sara E" userId="30f5ee0f-8c74-4228-9d88-956f75953042" providerId="ADAL" clId="{BB28B6F8-5361-4E24-A93B-F25967EF5007}" dt="2026-06-23T17:51:16.113" v="267"/>
          <ac:spMkLst>
            <pc:docMk/>
            <pc:sldMk cId="3202010755" sldId="1081"/>
            <ac:spMk id="2" creationId="{A72B1AD7-8C3F-C141-B1CD-4AD8014AAEF5}"/>
          </ac:spMkLst>
        </pc:spChg>
        <pc:spChg chg="mod">
          <ac:chgData name="Bush, Sara E" userId="30f5ee0f-8c74-4228-9d88-956f75953042" providerId="ADAL" clId="{BB28B6F8-5361-4E24-A93B-F25967EF5007}" dt="2026-06-30T23:06:20.396" v="555" actId="20577"/>
          <ac:spMkLst>
            <pc:docMk/>
            <pc:sldMk cId="3202010755" sldId="1081"/>
            <ac:spMk id="7" creationId="{287C08C9-4B3A-0ACA-2937-CAAE13486799}"/>
          </ac:spMkLst>
        </pc:spChg>
      </pc:sldChg>
      <pc:sldChg chg="modSp mod">
        <pc:chgData name="Bush, Sara E" userId="30f5ee0f-8c74-4228-9d88-956f75953042" providerId="ADAL" clId="{BB28B6F8-5361-4E24-A93B-F25967EF5007}" dt="2026-06-24T18:50:04.617" v="508" actId="27636"/>
        <pc:sldMkLst>
          <pc:docMk/>
          <pc:sldMk cId="4065723163" sldId="1082"/>
        </pc:sldMkLst>
        <pc:spChg chg="mod">
          <ac:chgData name="Bush, Sara E" userId="30f5ee0f-8c74-4228-9d88-956f75953042" providerId="ADAL" clId="{BB28B6F8-5361-4E24-A93B-F25967EF5007}" dt="2026-06-23T17:51:13.601" v="266"/>
          <ac:spMkLst>
            <pc:docMk/>
            <pc:sldMk cId="4065723163" sldId="1082"/>
            <ac:spMk id="2" creationId="{2B9D4DA1-C68D-FD0F-26E8-C025FD4B64D9}"/>
          </ac:spMkLst>
        </pc:spChg>
        <pc:spChg chg="mod">
          <ac:chgData name="Bush, Sara E" userId="30f5ee0f-8c74-4228-9d88-956f75953042" providerId="ADAL" clId="{BB28B6F8-5361-4E24-A93B-F25967EF5007}" dt="2026-06-24T18:50:04.617" v="508" actId="27636"/>
          <ac:spMkLst>
            <pc:docMk/>
            <pc:sldMk cId="4065723163" sldId="1082"/>
            <ac:spMk id="3" creationId="{A27B94A4-90E2-9CAB-501E-E651478AFBFE}"/>
          </ac:spMkLst>
        </pc:spChg>
        <pc:spChg chg="mod">
          <ac:chgData name="Bush, Sara E" userId="30f5ee0f-8c74-4228-9d88-956f75953042" providerId="ADAL" clId="{BB28B6F8-5361-4E24-A93B-F25967EF5007}" dt="2026-06-23T17:16:52.084" v="184" actId="13926"/>
          <ac:spMkLst>
            <pc:docMk/>
            <pc:sldMk cId="4065723163" sldId="1082"/>
            <ac:spMk id="6" creationId="{71EE2587-A08D-FEDE-CE74-83E97D140639}"/>
          </ac:spMkLst>
        </pc:spChg>
      </pc:sldChg>
      <pc:sldChg chg="addSp modSp mod">
        <pc:chgData name="Bush, Sara E" userId="30f5ee0f-8c74-4228-9d88-956f75953042" providerId="ADAL" clId="{BB28B6F8-5361-4E24-A93B-F25967EF5007}" dt="2026-06-24T20:00:19.482" v="510" actId="2711"/>
        <pc:sldMkLst>
          <pc:docMk/>
          <pc:sldMk cId="3581950242" sldId="1084"/>
        </pc:sldMkLst>
        <pc:spChg chg="mod">
          <ac:chgData name="Bush, Sara E" userId="30f5ee0f-8c74-4228-9d88-956f75953042" providerId="ADAL" clId="{BB28B6F8-5361-4E24-A93B-F25967EF5007}" dt="2026-06-23T17:51:11" v="265"/>
          <ac:spMkLst>
            <pc:docMk/>
            <pc:sldMk cId="3581950242" sldId="1084"/>
            <ac:spMk id="2" creationId="{2B9D4DA1-C68D-FD0F-26E8-C025FD4B64D9}"/>
          </ac:spMkLst>
        </pc:spChg>
        <pc:spChg chg="mod">
          <ac:chgData name="Bush, Sara E" userId="30f5ee0f-8c74-4228-9d88-956f75953042" providerId="ADAL" clId="{BB28B6F8-5361-4E24-A93B-F25967EF5007}" dt="2026-06-23T17:24:27.082" v="230" actId="20577"/>
          <ac:spMkLst>
            <pc:docMk/>
            <pc:sldMk cId="3581950242" sldId="1084"/>
            <ac:spMk id="3" creationId="{A27B94A4-90E2-9CAB-501E-E651478AFBFE}"/>
          </ac:spMkLst>
        </pc:spChg>
        <pc:spChg chg="mod">
          <ac:chgData name="Bush, Sara E" userId="30f5ee0f-8c74-4228-9d88-956f75953042" providerId="ADAL" clId="{BB28B6F8-5361-4E24-A93B-F25967EF5007}" dt="2026-06-23T17:24:34.393" v="240" actId="20577"/>
          <ac:spMkLst>
            <pc:docMk/>
            <pc:sldMk cId="3581950242" sldId="1084"/>
            <ac:spMk id="6" creationId="{71EE2587-A08D-FEDE-CE74-83E97D140639}"/>
          </ac:spMkLst>
        </pc:spChg>
        <pc:spChg chg="add mod">
          <ac:chgData name="Bush, Sara E" userId="30f5ee0f-8c74-4228-9d88-956f75953042" providerId="ADAL" clId="{BB28B6F8-5361-4E24-A93B-F25967EF5007}" dt="2026-06-23T17:23:00.255" v="209" actId="1076"/>
          <ac:spMkLst>
            <pc:docMk/>
            <pc:sldMk cId="3581950242" sldId="1084"/>
            <ac:spMk id="7" creationId="{970D1F15-631B-56CC-FCA9-F44C3FB538AC}"/>
          </ac:spMkLst>
        </pc:spChg>
        <pc:spChg chg="add mod">
          <ac:chgData name="Bush, Sara E" userId="30f5ee0f-8c74-4228-9d88-956f75953042" providerId="ADAL" clId="{BB28B6F8-5361-4E24-A93B-F25967EF5007}" dt="2026-06-23T17:23:53.568" v="219"/>
          <ac:spMkLst>
            <pc:docMk/>
            <pc:sldMk cId="3581950242" sldId="1084"/>
            <ac:spMk id="9" creationId="{360FED05-5B04-E7A7-37B8-59E8A5EFD015}"/>
          </ac:spMkLst>
        </pc:spChg>
        <pc:graphicFrameChg chg="add mod modGraphic">
          <ac:chgData name="Bush, Sara E" userId="30f5ee0f-8c74-4228-9d88-956f75953042" providerId="ADAL" clId="{BB28B6F8-5361-4E24-A93B-F25967EF5007}" dt="2026-06-24T20:00:12.071" v="509" actId="2711"/>
          <ac:graphicFrameMkLst>
            <pc:docMk/>
            <pc:sldMk cId="3581950242" sldId="1084"/>
            <ac:graphicFrameMk id="4" creationId="{B7538F64-7AE6-C7D4-1F99-29B92E0DD25D}"/>
          </ac:graphicFrameMkLst>
        </pc:graphicFrameChg>
        <pc:graphicFrameChg chg="add mod modGraphic">
          <ac:chgData name="Bush, Sara E" userId="30f5ee0f-8c74-4228-9d88-956f75953042" providerId="ADAL" clId="{BB28B6F8-5361-4E24-A93B-F25967EF5007}" dt="2026-06-24T20:00:19.482" v="510" actId="2711"/>
          <ac:graphicFrameMkLst>
            <pc:docMk/>
            <pc:sldMk cId="3581950242" sldId="1084"/>
            <ac:graphicFrameMk id="8" creationId="{87F12076-69F3-B681-EC71-F342388C3182}"/>
          </ac:graphicFrameMkLst>
        </pc:graphicFrameChg>
      </pc:sldChg>
      <pc:sldChg chg="addSp delSp modSp mod">
        <pc:chgData name="Bush, Sara E" userId="30f5ee0f-8c74-4228-9d88-956f75953042" providerId="ADAL" clId="{BB28B6F8-5361-4E24-A93B-F25967EF5007}" dt="2026-06-24T20:01:59.106" v="522" actId="2711"/>
        <pc:sldMkLst>
          <pc:docMk/>
          <pc:sldMk cId="1340082770" sldId="1090"/>
        </pc:sldMkLst>
        <pc:spChg chg="mod">
          <ac:chgData name="Bush, Sara E" userId="30f5ee0f-8c74-4228-9d88-956f75953042" providerId="ADAL" clId="{BB28B6F8-5361-4E24-A93B-F25967EF5007}" dt="2026-06-24T20:01:59.106" v="522" actId="2711"/>
          <ac:spMkLst>
            <pc:docMk/>
            <pc:sldMk cId="1340082770" sldId="1090"/>
            <ac:spMk id="3" creationId="{4534E02D-1D94-EC2C-BA79-814552AF4798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843DB7-D8CD-4C4E-B619-269ECC007682}" type="datetimeFigureOut">
              <a:rPr lang="en-US" smtClean="0"/>
              <a:t>6/30/2026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6F25206-48CE-5A4F-956B-3A15D770A8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482534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BCD5768-970A-4785-9001-5B9DA3D3D1E1}" type="datetimeFigureOut">
              <a:rPr lang="en-US" smtClean="0"/>
              <a:t>6/30/2026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CBA9AB9-89CE-4984-934A-E1B9308EC2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42852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BA9AB9-89CE-4984-934A-E1B9308EC2EB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286407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BA9AB9-89CE-4984-934A-E1B9308EC2EB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093012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BA9AB9-89CE-4984-934A-E1B9308EC2EB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007959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BA9AB9-89CE-4984-934A-E1B9308EC2EB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47188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person taking a picture of herself in a mirror&#10;&#10;Description automatically generated with medium confidence">
            <a:extLst>
              <a:ext uri="{FF2B5EF4-FFF2-40B4-BE49-F238E27FC236}">
                <a16:creationId xmlns:a16="http://schemas.microsoft.com/office/drawing/2014/main" id="{14734C72-3E47-15B8-41C3-552B7AB0DFF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58" t="4050" r="7943" b="11349"/>
          <a:stretch/>
        </p:blipFill>
        <p:spPr>
          <a:xfrm>
            <a:off x="5109" y="0"/>
            <a:ext cx="12112332" cy="685800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0614995B-E128-7E45-A301-13FA58316BB4}"/>
              </a:ext>
            </a:extLst>
          </p:cNvPr>
          <p:cNvSpPr/>
          <p:nvPr userDrawn="1"/>
        </p:nvSpPr>
        <p:spPr>
          <a:xfrm>
            <a:off x="2753219" y="0"/>
            <a:ext cx="5859517" cy="6858000"/>
          </a:xfrm>
          <a:prstGeom prst="rect">
            <a:avLst/>
          </a:prstGeom>
          <a:gradFill>
            <a:gsLst>
              <a:gs pos="58000">
                <a:schemeClr val="accent3">
                  <a:alpha val="77900"/>
                </a:schemeClr>
              </a:gs>
              <a:gs pos="10000">
                <a:schemeClr val="accent1">
                  <a:lumMod val="5000"/>
                  <a:lumOff val="95000"/>
                  <a:alpha val="0"/>
                </a:schemeClr>
              </a:gs>
              <a:gs pos="85000">
                <a:schemeClr val="tx2">
                  <a:alpha val="83394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reeform 4">
            <a:extLst>
              <a:ext uri="{FF2B5EF4-FFF2-40B4-BE49-F238E27FC236}">
                <a16:creationId xmlns:a16="http://schemas.microsoft.com/office/drawing/2014/main" id="{DC888C98-4CED-ED46-8D3C-D871EB68174D}"/>
              </a:ext>
            </a:extLst>
          </p:cNvPr>
          <p:cNvSpPr/>
          <p:nvPr userDrawn="1"/>
        </p:nvSpPr>
        <p:spPr>
          <a:xfrm>
            <a:off x="4064000" y="-20323"/>
            <a:ext cx="8128000" cy="6888484"/>
          </a:xfrm>
          <a:custGeom>
            <a:avLst/>
            <a:gdLst>
              <a:gd name="connsiteX0" fmla="*/ 0 w 8483600"/>
              <a:gd name="connsiteY0" fmla="*/ 10160 h 6969760"/>
              <a:gd name="connsiteX1" fmla="*/ 3139440 w 8483600"/>
              <a:gd name="connsiteY1" fmla="*/ 4013200 h 6969760"/>
              <a:gd name="connsiteX2" fmla="*/ 1696720 w 8483600"/>
              <a:gd name="connsiteY2" fmla="*/ 6969760 h 6969760"/>
              <a:gd name="connsiteX3" fmla="*/ 8483600 w 8483600"/>
              <a:gd name="connsiteY3" fmla="*/ 6969760 h 6969760"/>
              <a:gd name="connsiteX4" fmla="*/ 8483600 w 8483600"/>
              <a:gd name="connsiteY4" fmla="*/ 0 h 6969760"/>
              <a:gd name="connsiteX5" fmla="*/ 0 w 8483600"/>
              <a:gd name="connsiteY5" fmla="*/ 10160 h 6969760"/>
              <a:gd name="connsiteX0" fmla="*/ 0 w 8483600"/>
              <a:gd name="connsiteY0" fmla="*/ 10160 h 6980055"/>
              <a:gd name="connsiteX1" fmla="*/ 3139440 w 8483600"/>
              <a:gd name="connsiteY1" fmla="*/ 4013200 h 6980055"/>
              <a:gd name="connsiteX2" fmla="*/ 1134682 w 8483600"/>
              <a:gd name="connsiteY2" fmla="*/ 6980055 h 6980055"/>
              <a:gd name="connsiteX3" fmla="*/ 8483600 w 8483600"/>
              <a:gd name="connsiteY3" fmla="*/ 6969760 h 6980055"/>
              <a:gd name="connsiteX4" fmla="*/ 8483600 w 8483600"/>
              <a:gd name="connsiteY4" fmla="*/ 0 h 6980055"/>
              <a:gd name="connsiteX5" fmla="*/ 0 w 8483600"/>
              <a:gd name="connsiteY5" fmla="*/ 10160 h 69800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483600" h="6980055">
                <a:moveTo>
                  <a:pt x="0" y="10160"/>
                </a:moveTo>
                <a:lnTo>
                  <a:pt x="3139440" y="4013200"/>
                </a:lnTo>
                <a:lnTo>
                  <a:pt x="1134682" y="6980055"/>
                </a:lnTo>
                <a:lnTo>
                  <a:pt x="8483600" y="6969760"/>
                </a:lnTo>
                <a:lnTo>
                  <a:pt x="8483600" y="0"/>
                </a:lnTo>
                <a:lnTo>
                  <a:pt x="0" y="1016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7459579" y="3979316"/>
            <a:ext cx="4254451" cy="615553"/>
          </a:xfrm>
          <a:noFill/>
        </p:spPr>
        <p:txBody>
          <a:bodyPr wrap="square" lIns="0" tIns="0" rIns="0" bIns="0">
            <a:spAutoFit/>
          </a:bodyPr>
          <a:lstStyle>
            <a:lvl1pPr marL="0" indent="0" algn="l">
              <a:buNone/>
              <a:defRPr sz="2000">
                <a:solidFill>
                  <a:schemeClr val="tx2"/>
                </a:solidFill>
                <a:latin typeface="Avenir Next LT Pro" panose="020B050402020202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59579" y="2936557"/>
            <a:ext cx="4254451" cy="984885"/>
          </a:xfrm>
          <a:noFill/>
        </p:spPr>
        <p:txBody>
          <a:bodyPr wrap="square" lIns="0" tIns="0" rIns="0" bIns="0" anchor="b" anchorCtr="0">
            <a:spAutoFit/>
          </a:bodyPr>
          <a:lstStyle>
            <a:lvl1pPr algn="l">
              <a:defRPr sz="3200" b="1" i="0" cap="all" baseline="0">
                <a:solidFill>
                  <a:schemeClr val="tx2"/>
                </a:solidFill>
                <a:latin typeface="Avenir Next LT Pro" panose="020B0504020202020204" pitchFamily="34" charset="0"/>
                <a:cs typeface="Avenir Next LT Pro" panose="020B05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3" name="Date Placeholder 3">
            <a:extLst>
              <a:ext uri="{FF2B5EF4-FFF2-40B4-BE49-F238E27FC236}">
                <a16:creationId xmlns:a16="http://schemas.microsoft.com/office/drawing/2014/main" id="{26B04D7D-33B1-2841-9963-8A69D7ADD38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486094" y="6312628"/>
            <a:ext cx="973485" cy="2697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2AFBE28D-E060-1342-8D29-A6F11481AFD4}" type="datetime1">
              <a:rPr lang="en-US" smtClean="0"/>
              <a:pPr/>
              <a:t>6/30/2026</a:t>
            </a:fld>
            <a:endParaRPr lang="en-US"/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86D53981-51E5-164E-99CF-9B5EA31EF75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846597" y="6312628"/>
            <a:ext cx="498806" cy="2697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72410227-0A74-4DD0-97A1-EFCFB8B7378B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6" name="Picture 5" descr="Logo&#10;&#10;Description automatically generated">
            <a:extLst>
              <a:ext uri="{FF2B5EF4-FFF2-40B4-BE49-F238E27FC236}">
                <a16:creationId xmlns:a16="http://schemas.microsoft.com/office/drawing/2014/main" id="{B6FAED61-1C41-2273-3DA1-2B30DF69FBA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4720" y="5766331"/>
            <a:ext cx="1919790" cy="7538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42328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Date Placeholder 3">
            <a:extLst>
              <a:ext uri="{FF2B5EF4-FFF2-40B4-BE49-F238E27FC236}">
                <a16:creationId xmlns:a16="http://schemas.microsoft.com/office/drawing/2014/main" id="{01D7EF15-53F0-5843-A65B-68C237FB845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486094" y="6312628"/>
            <a:ext cx="793897" cy="2697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2AFBE28D-E060-1342-8D29-A6F11481AFD4}" type="datetime1">
              <a:rPr lang="en-US" smtClean="0"/>
              <a:pPr/>
              <a:t>6/30/2026</a:t>
            </a:fld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05AD499F-7F63-9C4E-A9E9-2CA577E5281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846597" y="6312628"/>
            <a:ext cx="498806" cy="2697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72410227-0A74-4DD0-97A1-EFCFB8B7378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12813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B5B396E6-1F13-974A-8686-F769B9C65EE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486094" y="6312628"/>
            <a:ext cx="793897" cy="2697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2AFBE28D-E060-1342-8D29-A6F11481AFD4}" type="datetime1">
              <a:rPr lang="en-US" smtClean="0"/>
              <a:pPr/>
              <a:t>6/30/2026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F18FF0-8EB8-BB47-A741-F0071447FE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846597" y="6312628"/>
            <a:ext cx="498806" cy="2697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72410227-0A74-4DD0-97A1-EFCFB8B7378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927927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4163485" cy="1162050"/>
          </a:xfrm>
        </p:spPr>
        <p:txBody>
          <a:bodyPr anchor="b">
            <a:noAutofit/>
          </a:bodyPr>
          <a:lstStyle>
            <a:lvl1pPr algn="l">
              <a:defRPr sz="36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0"/>
            <a:ext cx="6968067" cy="5883909"/>
          </a:xfrm>
        </p:spPr>
        <p:txBody>
          <a:bodyPr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1"/>
            <a:ext cx="4163485" cy="4431444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FF72B1C8-711B-A243-B872-F560F7AF317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486094" y="6312628"/>
            <a:ext cx="793897" cy="2697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2AFBE28D-E060-1342-8D29-A6F11481AFD4}" type="datetime1">
              <a:rPr lang="en-US" smtClean="0"/>
              <a:pPr/>
              <a:t>6/30/2026</a:t>
            </a:fld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795ECE78-E3B4-9D43-ACEE-75968368B50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846597" y="6312628"/>
            <a:ext cx="498806" cy="2697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72410227-0A74-4DD0-97A1-EFCFB8B7378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100611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Drag picture to placeholder or click icon to add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9"/>
            <a:ext cx="7315200" cy="5813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787ED12D-775A-8742-878E-2CE0CD4EBE7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486094" y="6312628"/>
            <a:ext cx="793897" cy="2697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2AFBE28D-E060-1342-8D29-A6F11481AFD4}" type="datetime1">
              <a:rPr lang="en-US" smtClean="0"/>
              <a:pPr/>
              <a:t>6/30/2026</a:t>
            </a:fld>
            <a:endParaRPr lang="en-US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83DAF550-4764-8145-8466-DDE89E3FCCB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846597" y="6312628"/>
            <a:ext cx="498806" cy="2697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72410227-0A74-4DD0-97A1-EFCFB8B7378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58111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EBCF0276-FE0E-0A41-ADFD-17D8A91AD21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486094" y="6312628"/>
            <a:ext cx="793897" cy="2697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2AFBE28D-E060-1342-8D29-A6F11481AFD4}" type="datetime1">
              <a:rPr lang="en-US" smtClean="0"/>
              <a:pPr/>
              <a:t>6/30/2026</a:t>
            </a:fld>
            <a:endParaRPr lang="en-US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06A9CD38-6D1E-7449-A578-DDBB7983DB5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846597" y="6312628"/>
            <a:ext cx="498806" cy="2697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72410227-0A74-4DD0-97A1-EFCFB8B7378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269620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784081" y="274640"/>
            <a:ext cx="1972962" cy="561245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34957" y="274639"/>
            <a:ext cx="9176403" cy="561245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450D2720-B26D-454B-84CC-EF39771DE61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486094" y="6312628"/>
            <a:ext cx="793897" cy="2697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2AFBE28D-E060-1342-8D29-A6F11481AFD4}" type="datetime1">
              <a:rPr lang="en-US" smtClean="0"/>
              <a:pPr/>
              <a:t>6/30/2026</a:t>
            </a:fld>
            <a:endParaRPr lang="en-US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946CCFF7-9E2A-0447-9F38-5B515E80AB8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846597" y="6312628"/>
            <a:ext cx="498806" cy="2697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72410227-0A74-4DD0-97A1-EFCFB8B7378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966422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69557" y="1117600"/>
            <a:ext cx="11232291" cy="4820863"/>
          </a:xfrm>
        </p:spPr>
        <p:txBody>
          <a:bodyPr/>
          <a:lstStyle>
            <a:lvl1pPr>
              <a:buClr>
                <a:schemeClr val="tx2">
                  <a:lumMod val="20000"/>
                  <a:lumOff val="80000"/>
                </a:schemeClr>
              </a:buClr>
              <a:defRPr/>
            </a:lvl1pPr>
            <a:lvl2pPr>
              <a:buClr>
                <a:schemeClr val="tx2">
                  <a:lumMod val="20000"/>
                  <a:lumOff val="80000"/>
                </a:schemeClr>
              </a:buClr>
              <a:defRPr/>
            </a:lvl2pPr>
            <a:lvl3pPr>
              <a:buClr>
                <a:schemeClr val="tx2">
                  <a:lumMod val="20000"/>
                  <a:lumOff val="80000"/>
                </a:schemeClr>
              </a:buClr>
              <a:defRPr/>
            </a:lvl3pPr>
            <a:lvl4pPr>
              <a:buClr>
                <a:schemeClr val="tx2">
                  <a:lumMod val="20000"/>
                  <a:lumOff val="80000"/>
                </a:schemeClr>
              </a:buClr>
              <a:defRPr/>
            </a:lvl4pPr>
            <a:lvl5pPr>
              <a:buClr>
                <a:schemeClr val="tx2">
                  <a:lumMod val="20000"/>
                  <a:lumOff val="80000"/>
                </a:schemeClr>
              </a:buCl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41781" y="251723"/>
            <a:ext cx="11232291" cy="675857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EB349F9D-06D8-5443-8A04-8F16B2EBC46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486094" y="6312628"/>
            <a:ext cx="793897" cy="2697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2AFBE28D-E060-1342-8D29-A6F11481AFD4}" type="datetime1">
              <a:rPr lang="en-US" smtClean="0"/>
              <a:pPr/>
              <a:t>6/30/2026</a:t>
            </a:fld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36F8BCCE-7AFD-134B-8182-F8A40E66C61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846597" y="6312628"/>
            <a:ext cx="498806" cy="2697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72410227-0A74-4DD0-97A1-EFCFB8B7378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909403"/>
      </p:ext>
    </p:extLst>
  </p:cSld>
  <p:clrMapOvr>
    <a:masterClrMapping/>
  </p:clrMapOvr>
  <p:transition spd="med" advClick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9091" y="274638"/>
            <a:ext cx="11281464" cy="685994"/>
          </a:xfrm>
        </p:spPr>
        <p:txBody>
          <a:bodyPr>
            <a:noAutofit/>
          </a:bodyPr>
          <a:lstStyle>
            <a:lvl1pPr>
              <a:defRPr sz="3400" cap="none" baseline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Date Placeholder 3">
            <a:extLst>
              <a:ext uri="{FF2B5EF4-FFF2-40B4-BE49-F238E27FC236}">
                <a16:creationId xmlns:a16="http://schemas.microsoft.com/office/drawing/2014/main" id="{FD43A74D-B81A-EE42-8BAE-D01086100C1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486094" y="6312628"/>
            <a:ext cx="793897" cy="2697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2AFBE28D-E060-1342-8D29-A6F11481AFD4}" type="datetime1">
              <a:rPr lang="en-US" smtClean="0"/>
              <a:pPr/>
              <a:t>6/30/2026</a:t>
            </a:fld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621E55B-89EE-384A-9CC1-E383EA0DFD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846597" y="6312628"/>
            <a:ext cx="498806" cy="2697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72410227-0A74-4DD0-97A1-EFCFB8B7378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94240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7C966B6F-BBC2-844C-B01E-765D2882C7D7}"/>
              </a:ext>
            </a:extLst>
          </p:cNvPr>
          <p:cNvSpPr/>
          <p:nvPr userDrawn="1"/>
        </p:nvSpPr>
        <p:spPr>
          <a:xfrm>
            <a:off x="0" y="5266944"/>
            <a:ext cx="5020056" cy="159105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 descr="Logo&#10;&#10;Description automatically generated">
            <a:extLst>
              <a:ext uri="{FF2B5EF4-FFF2-40B4-BE49-F238E27FC236}">
                <a16:creationId xmlns:a16="http://schemas.microsoft.com/office/drawing/2014/main" id="{6A0F4262-49E1-68F3-7034-F6A45B82918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091" y="5968599"/>
            <a:ext cx="1570716" cy="61677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9091" y="274638"/>
            <a:ext cx="11281464" cy="685994"/>
          </a:xfrm>
        </p:spPr>
        <p:txBody>
          <a:bodyPr>
            <a:noAutofit/>
          </a:bodyPr>
          <a:lstStyle>
            <a:lvl1pPr>
              <a:defRPr sz="3400" cap="none" baseline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Date Placeholder 3">
            <a:extLst>
              <a:ext uri="{FF2B5EF4-FFF2-40B4-BE49-F238E27FC236}">
                <a16:creationId xmlns:a16="http://schemas.microsoft.com/office/drawing/2014/main" id="{FD43A74D-B81A-EE42-8BAE-D01086100C1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486094" y="6312628"/>
            <a:ext cx="793897" cy="2697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2AFBE28D-E060-1342-8D29-A6F11481AFD4}" type="datetime1">
              <a:rPr lang="en-US" smtClean="0"/>
              <a:pPr/>
              <a:t>6/30/2026</a:t>
            </a:fld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621E55B-89EE-384A-9CC1-E383EA0DFD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846597" y="6312628"/>
            <a:ext cx="498806" cy="2697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72410227-0A74-4DD0-97A1-EFCFB8B7378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96709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7C966B6F-BBC2-844C-B01E-765D2882C7D7}"/>
              </a:ext>
            </a:extLst>
          </p:cNvPr>
          <p:cNvSpPr/>
          <p:nvPr userDrawn="1"/>
        </p:nvSpPr>
        <p:spPr>
          <a:xfrm>
            <a:off x="0" y="5266944"/>
            <a:ext cx="12192000" cy="159105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9091" y="274638"/>
            <a:ext cx="11281464" cy="685994"/>
          </a:xfrm>
        </p:spPr>
        <p:txBody>
          <a:bodyPr>
            <a:noAutofit/>
          </a:bodyPr>
          <a:lstStyle>
            <a:lvl1pPr>
              <a:defRPr sz="3400" cap="none" baseline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Date Placeholder 3">
            <a:extLst>
              <a:ext uri="{FF2B5EF4-FFF2-40B4-BE49-F238E27FC236}">
                <a16:creationId xmlns:a16="http://schemas.microsoft.com/office/drawing/2014/main" id="{FD43A74D-B81A-EE42-8BAE-D01086100C1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486094" y="6312628"/>
            <a:ext cx="793897" cy="2697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2AFBE28D-E060-1342-8D29-A6F11481AFD4}" type="datetime1">
              <a:rPr lang="en-US" smtClean="0"/>
              <a:pPr/>
              <a:t>6/30/2026</a:t>
            </a:fld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621E55B-89EE-384A-9CC1-E383EA0DFD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846597" y="6312628"/>
            <a:ext cx="498806" cy="2697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72410227-0A74-4DD0-97A1-EFCFB8B7378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69834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Date Placeholder 3">
            <a:extLst>
              <a:ext uri="{FF2B5EF4-FFF2-40B4-BE49-F238E27FC236}">
                <a16:creationId xmlns:a16="http://schemas.microsoft.com/office/drawing/2014/main" id="{F1E7B9AE-9D54-E94B-B7D1-14D719A4DC5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486094" y="6312628"/>
            <a:ext cx="793897" cy="2697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2AFBE28D-E060-1342-8D29-A6F11481AFD4}" type="datetime1">
              <a:rPr lang="en-US" smtClean="0"/>
              <a:pPr/>
              <a:t>6/30/2026</a:t>
            </a:fld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AAD92CF3-3C7A-144B-81AC-BEC6A3E17FC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846597" y="6312628"/>
            <a:ext cx="498806" cy="2697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72410227-0A74-4DD0-97A1-EFCFB8B7378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116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61443" y="1178560"/>
            <a:ext cx="5384800" cy="471880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45757" y="1178560"/>
            <a:ext cx="5384800" cy="471880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855C4137-9E73-5843-86A1-C7DDF4399DE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486094" y="6312628"/>
            <a:ext cx="793897" cy="2697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2AFBE28D-E060-1342-8D29-A6F11481AFD4}" type="datetime1">
              <a:rPr lang="en-US" smtClean="0"/>
              <a:pPr/>
              <a:t>6/30/2026</a:t>
            </a:fld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2F74E081-A768-A74A-AA3B-B9D5F804522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846597" y="6312628"/>
            <a:ext cx="498806" cy="2697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72410227-0A74-4DD0-97A1-EFCFB8B7378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33105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25308" y="1178560"/>
            <a:ext cx="3521062" cy="471880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09494" y="1178560"/>
            <a:ext cx="3521062" cy="471880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855C4137-9E73-5843-86A1-C7DDF4399DE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486094" y="6312628"/>
            <a:ext cx="793897" cy="2697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2AFBE28D-E060-1342-8D29-A6F11481AFD4}" type="datetime1">
              <a:rPr lang="en-US" smtClean="0"/>
              <a:pPr/>
              <a:t>6/30/2026</a:t>
            </a:fld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2F74E081-A768-A74A-AA3B-B9D5F804522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846597" y="6312628"/>
            <a:ext cx="498806" cy="2697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72410227-0A74-4DD0-97A1-EFCFB8B7378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ADD9BEF3-5590-8844-AB0B-3DFE3A814884}"/>
              </a:ext>
            </a:extLst>
          </p:cNvPr>
          <p:cNvSpPr>
            <a:spLocks noGrp="1"/>
          </p:cNvSpPr>
          <p:nvPr>
            <p:ph sz="half" idx="11"/>
          </p:nvPr>
        </p:nvSpPr>
        <p:spPr>
          <a:xfrm>
            <a:off x="461444" y="1178560"/>
            <a:ext cx="3521062" cy="471880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589659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1283" y="274638"/>
            <a:ext cx="3521062" cy="68599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25308" y="274638"/>
            <a:ext cx="3521062" cy="56227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09494" y="274638"/>
            <a:ext cx="3521062" cy="56227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855C4137-9E73-5843-86A1-C7DDF4399DE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486094" y="6312628"/>
            <a:ext cx="793897" cy="2697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2AFBE28D-E060-1342-8D29-A6F11481AFD4}" type="datetime1">
              <a:rPr lang="en-US" smtClean="0"/>
              <a:pPr/>
              <a:t>6/30/2026</a:t>
            </a:fld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2F74E081-A768-A74A-AA3B-B9D5F804522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846597" y="6312628"/>
            <a:ext cx="498806" cy="2697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72410227-0A74-4DD0-97A1-EFCFB8B7378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86336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1444" y="1150973"/>
            <a:ext cx="5535074" cy="535587"/>
          </a:xfrm>
        </p:spPr>
        <p:txBody>
          <a:bodyPr anchor="b">
            <a:normAutofit/>
          </a:bodyPr>
          <a:lstStyle>
            <a:lvl1pPr marL="0" indent="0">
              <a:buNone/>
              <a:defRPr sz="2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1444" y="1790734"/>
            <a:ext cx="5535074" cy="411222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150973"/>
            <a:ext cx="5535074" cy="535587"/>
          </a:xfrm>
        </p:spPr>
        <p:txBody>
          <a:bodyPr anchor="b">
            <a:normAutofit/>
          </a:bodyPr>
          <a:lstStyle>
            <a:lvl1pPr marL="0" indent="0">
              <a:buNone/>
              <a:defRPr sz="2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1790734"/>
            <a:ext cx="5535074" cy="411222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Date Placeholder 3">
            <a:extLst>
              <a:ext uri="{FF2B5EF4-FFF2-40B4-BE49-F238E27FC236}">
                <a16:creationId xmlns:a16="http://schemas.microsoft.com/office/drawing/2014/main" id="{AA1B8BF9-A714-0644-AD55-D7D69AFF96A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486094" y="6312628"/>
            <a:ext cx="793897" cy="2697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2AFBE28D-E060-1342-8D29-A6F11481AFD4}" type="datetime1">
              <a:rPr lang="en-US" smtClean="0"/>
              <a:pPr/>
              <a:t>6/30/2026</a:t>
            </a:fld>
            <a:endParaRPr lang="en-US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6BF15111-3BAB-0C40-BC52-D9C46D7D277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5846597" y="6312628"/>
            <a:ext cx="498806" cy="2697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72410227-0A74-4DD0-97A1-EFCFB8B7378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73980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emf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ight Triangle 8">
            <a:extLst>
              <a:ext uri="{FF2B5EF4-FFF2-40B4-BE49-F238E27FC236}">
                <a16:creationId xmlns:a16="http://schemas.microsoft.com/office/drawing/2014/main" id="{4BC017DF-A407-CD47-A5A3-F311B6DBC780}"/>
              </a:ext>
            </a:extLst>
          </p:cNvPr>
          <p:cNvSpPr/>
          <p:nvPr userDrawn="1"/>
        </p:nvSpPr>
        <p:spPr>
          <a:xfrm>
            <a:off x="0" y="5466080"/>
            <a:ext cx="5019040" cy="1391920"/>
          </a:xfrm>
          <a:prstGeom prst="rtTriangle">
            <a:avLst/>
          </a:prstGeom>
          <a:gradFill>
            <a:gsLst>
              <a:gs pos="0">
                <a:schemeClr val="tx2"/>
              </a:gs>
              <a:gs pos="74000">
                <a:schemeClr val="accent3"/>
              </a:gs>
            </a:gsLst>
            <a:lin ang="17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96FE1C1D-69D6-3146-8816-CFD96D75A20D}"/>
              </a:ext>
            </a:extLst>
          </p:cNvPr>
          <p:cNvPicPr>
            <a:picLocks noChangeAspect="1"/>
          </p:cNvPicPr>
          <p:nvPr userDrawn="1"/>
        </p:nvPicPr>
        <p:blipFill>
          <a:blip r:embed="rId1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73408" y="6361592"/>
            <a:ext cx="1667308" cy="219456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1283" y="274638"/>
            <a:ext cx="11269113" cy="685995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9252" y="1178560"/>
            <a:ext cx="11281464" cy="470864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86094" y="6330916"/>
            <a:ext cx="912233" cy="2697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2AFBE28D-E060-1342-8D29-A6F11481AFD4}" type="datetime1">
              <a:rPr lang="en-US" smtClean="0"/>
              <a:pPr/>
              <a:t>6/30/2026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846597" y="6330916"/>
            <a:ext cx="498806" cy="2697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72410227-0A74-4DD0-97A1-EFCFB8B7378B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A4F75DD-9575-AB4C-8610-942B34CE5952}"/>
              </a:ext>
            </a:extLst>
          </p:cNvPr>
          <p:cNvPicPr>
            <a:picLocks noChangeAspect="1"/>
          </p:cNvPicPr>
          <p:nvPr userDrawn="1"/>
        </p:nvPicPr>
        <p:blipFill>
          <a:blip r:embed="rId19"/>
          <a:stretch>
            <a:fillRect/>
          </a:stretch>
        </p:blipFill>
        <p:spPr>
          <a:xfrm>
            <a:off x="451283" y="5976048"/>
            <a:ext cx="1567709" cy="612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00256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79" r:id="rId2"/>
    <p:sldLayoutId id="2147483668" r:id="rId3"/>
    <p:sldLayoutId id="2147483680" r:id="rId4"/>
    <p:sldLayoutId id="2147483669" r:id="rId5"/>
    <p:sldLayoutId id="2147483670" r:id="rId6"/>
    <p:sldLayoutId id="2147483681" r:id="rId7"/>
    <p:sldLayoutId id="2147483682" r:id="rId8"/>
    <p:sldLayoutId id="2147483671" r:id="rId9"/>
    <p:sldLayoutId id="2147483672" r:id="rId10"/>
    <p:sldLayoutId id="2147483673" r:id="rId11"/>
    <p:sldLayoutId id="2147483674" r:id="rId12"/>
    <p:sldLayoutId id="2147483675" r:id="rId13"/>
    <p:sldLayoutId id="2147483676" r:id="rId14"/>
    <p:sldLayoutId id="2147483677" r:id="rId15"/>
    <p:sldLayoutId id="2147483678" r:id="rId16"/>
  </p:sldLayoutIdLst>
  <p:hf hdr="0" ftr="0" dt="0"/>
  <p:txStyles>
    <p:titleStyle>
      <a:lvl1pPr algn="l" defTabSz="914400" rtl="0" eaLnBrk="1" latinLnBrk="0" hangingPunct="1">
        <a:spcBef>
          <a:spcPct val="0"/>
        </a:spcBef>
        <a:buNone/>
        <a:defRPr sz="3400" b="1" i="0" kern="1200">
          <a:solidFill>
            <a:schemeClr val="tx2"/>
          </a:solidFill>
          <a:latin typeface="Avenir Next LT Pro" panose="020B0504020202020204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Clr>
          <a:schemeClr val="tx2"/>
        </a:buClr>
        <a:buSzPct val="100000"/>
        <a:buFont typeface="Arial" pitchFamily="34" charset="0"/>
        <a:buChar char="»"/>
        <a:defRPr sz="2800" kern="1200">
          <a:solidFill>
            <a:schemeClr val="tx1"/>
          </a:solidFill>
          <a:latin typeface="Avenir Next LT Pro" panose="020B0504020202020204" pitchFamily="34" charset="0"/>
          <a:ea typeface="+mn-ea"/>
          <a:cs typeface="Arial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Clr>
          <a:schemeClr val="tx2"/>
        </a:buClr>
        <a:buFont typeface="Wingdings" pitchFamily="2" charset="2"/>
        <a:buChar char="§"/>
        <a:defRPr sz="2400" kern="1200">
          <a:solidFill>
            <a:schemeClr val="tx1"/>
          </a:solidFill>
          <a:latin typeface="Avenir Next LT Pro" panose="020B0504020202020204" pitchFamily="34" charset="0"/>
          <a:ea typeface="+mn-ea"/>
          <a:cs typeface="Arial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2000" kern="1200">
          <a:solidFill>
            <a:schemeClr val="tx1"/>
          </a:solidFill>
          <a:latin typeface="Avenir Next LT Pro" panose="020B0504020202020204" pitchFamily="34" charset="0"/>
          <a:ea typeface="+mn-ea"/>
          <a:cs typeface="Arial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–"/>
        <a:defRPr sz="1800" kern="1200">
          <a:solidFill>
            <a:schemeClr val="tx1"/>
          </a:solidFill>
          <a:latin typeface="Avenir Next LT Pro" panose="020B0504020202020204" pitchFamily="34" charset="0"/>
          <a:ea typeface="+mn-ea"/>
          <a:cs typeface="Arial" pitchFamily="34" charset="0"/>
        </a:defRPr>
      </a:lvl4pPr>
      <a:lvl5pPr marL="20574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»"/>
        <a:defRPr sz="1800" kern="1200">
          <a:solidFill>
            <a:schemeClr val="tx1"/>
          </a:solidFill>
          <a:latin typeface="Avenir Next LT Pro" panose="020B0504020202020204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puc.ca.gov/industries-and-topics/electrical-energy/demand-side-management/energy-efficiency/rolling-portfolio-program-guidance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hyperlink" Target="https://caeecc.org/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mailto:SEBush@socalgas.com" TargetMode="Externa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ubtitle 7">
            <a:extLst>
              <a:ext uri="{FF2B5EF4-FFF2-40B4-BE49-F238E27FC236}">
                <a16:creationId xmlns:a16="http://schemas.microsoft.com/office/drawing/2014/main" id="{D793100C-6102-A547-BF9E-289F400175D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459579" y="3979316"/>
            <a:ext cx="4254451" cy="307777"/>
          </a:xfrm>
        </p:spPr>
        <p:txBody>
          <a:bodyPr/>
          <a:lstStyle/>
          <a:p>
            <a:pPr algn="r"/>
            <a:r>
              <a:rPr lang="en-US"/>
              <a:t>July 17, 2026 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0AAFFA7-3F68-3F44-B235-36597BF3A05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2410227-0A74-4DD0-97A1-EFCFB8B7378B}" type="slidenum">
              <a:rPr lang="en-US" smtClean="0"/>
              <a:pPr/>
              <a:t>1</a:t>
            </a:fld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C8444E51-520A-416D-99B6-FD639A3B2F7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132321" y="1459231"/>
            <a:ext cx="4581710" cy="2462213"/>
          </a:xfrm>
        </p:spPr>
        <p:txBody>
          <a:bodyPr/>
          <a:lstStyle/>
          <a:p>
            <a:r>
              <a:rPr lang="en-US"/>
              <a:t>Energy Efficiency Programs </a:t>
            </a:r>
            <a:br>
              <a:rPr lang="en-US"/>
            </a:br>
            <a:br>
              <a:rPr lang="en-US"/>
            </a:br>
            <a:r>
              <a:rPr lang="en-US"/>
              <a:t>Program Closure Webinar</a:t>
            </a:r>
          </a:p>
        </p:txBody>
      </p:sp>
    </p:spTree>
    <p:extLst>
      <p:ext uri="{BB962C8B-B14F-4D97-AF65-F5344CB8AC3E}">
        <p14:creationId xmlns:p14="http://schemas.microsoft.com/office/powerpoint/2010/main" val="23491961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2B1AD7-8C3F-C141-B1CD-4AD8014AAE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Compliance Guidance</a:t>
            </a:r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4F27FCD9-0533-5B4D-A1E2-B3CB369C9AA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2410227-0A74-4DD0-97A1-EFCFB8B7378B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4" name="Content Placeholder 1">
            <a:extLst>
              <a:ext uri="{FF2B5EF4-FFF2-40B4-BE49-F238E27FC236}">
                <a16:creationId xmlns:a16="http://schemas.microsoft.com/office/drawing/2014/main" id="{90C0CCBF-019F-CBB5-C64F-5FF1BFFCCA16}"/>
              </a:ext>
            </a:extLst>
          </p:cNvPr>
          <p:cNvSpPr txBox="1">
            <a:spLocks/>
          </p:cNvSpPr>
          <p:nvPr/>
        </p:nvSpPr>
        <p:spPr>
          <a:xfrm>
            <a:off x="461445" y="2311878"/>
            <a:ext cx="7526404" cy="3205763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SzPct val="100000"/>
              <a:buFont typeface="Arial" pitchFamily="34" charset="0"/>
              <a:buChar char="»"/>
              <a:defRPr sz="2800" kern="1200">
                <a:solidFill>
                  <a:schemeClr val="tx1"/>
                </a:solidFill>
                <a:latin typeface="Avenir Next LT Pro" panose="020B0504020202020204" pitchFamily="34" charset="0"/>
                <a:ea typeface="+mn-ea"/>
                <a:cs typeface="Arial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2400" kern="1200">
                <a:solidFill>
                  <a:schemeClr val="tx1"/>
                </a:solidFill>
                <a:latin typeface="Avenir Next LT Pro" panose="020B0504020202020204" pitchFamily="34" charset="0"/>
                <a:ea typeface="+mn-ea"/>
                <a:cs typeface="Arial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Avenir Next LT Pro" panose="020B0504020202020204" pitchFamily="34" charset="0"/>
                <a:ea typeface="+mn-ea"/>
                <a:cs typeface="Arial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Avenir Next LT Pro" panose="020B0504020202020204" pitchFamily="34" charset="0"/>
                <a:ea typeface="+mn-ea"/>
                <a:cs typeface="Arial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»"/>
              <a:defRPr sz="1800" kern="1200">
                <a:solidFill>
                  <a:schemeClr val="tx1"/>
                </a:solidFill>
                <a:latin typeface="Avenir Next LT Pro" panose="020B0504020202020204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>
                <a:latin typeface="+mn-lt"/>
                <a:cs typeface="Arial"/>
              </a:rPr>
              <a:t>Q4 of 2021, the Energy Division released a program closure checklist detailing steps that must be taken to close an EE program. The checklist may be found on the Commissions website at  </a:t>
            </a:r>
            <a:r>
              <a:rPr lang="en-US" sz="2000">
                <a:latin typeface="+mn-lt"/>
                <a:cs typeface="Arial"/>
                <a:hlinkClick r:id="rId3"/>
              </a:rPr>
              <a:t>Rolling Portfolio Program Guidance (ca.gov)</a:t>
            </a:r>
            <a:r>
              <a:rPr lang="en-US" sz="2000">
                <a:latin typeface="+mn-lt"/>
                <a:cs typeface="Arial"/>
              </a:rPr>
              <a:t> and at: </a:t>
            </a:r>
            <a:r>
              <a:rPr lang="en-US" sz="2000">
                <a:latin typeface="+mn-lt"/>
                <a:cs typeface="Arial"/>
                <a:hlinkClick r:id="rId4"/>
              </a:rPr>
              <a:t>https://caeecc.org</a:t>
            </a:r>
            <a:r>
              <a:rPr lang="en-US" sz="2000">
                <a:latin typeface="+mn-lt"/>
                <a:cs typeface="Arial"/>
              </a:rPr>
              <a:t>. </a:t>
            </a:r>
          </a:p>
          <a:p>
            <a:pPr marL="0" indent="0">
              <a:buNone/>
            </a:pPr>
            <a:endParaRPr lang="en-US" sz="2000">
              <a:latin typeface="+mn-lt"/>
              <a:cs typeface="Arial"/>
            </a:endParaRPr>
          </a:p>
          <a:p>
            <a:pPr marL="0" indent="0">
              <a:buNone/>
            </a:pPr>
            <a:endParaRPr lang="en-US"/>
          </a:p>
        </p:txBody>
      </p:sp>
      <p:pic>
        <p:nvPicPr>
          <p:cNvPr id="5" name="Picture Placeholder 5" descr="Gavel resting on block">
            <a:extLst>
              <a:ext uri="{FF2B5EF4-FFF2-40B4-BE49-F238E27FC236}">
                <a16:creationId xmlns:a16="http://schemas.microsoft.com/office/drawing/2014/main" id="{37450F72-87CA-DAE2-EF2B-65DCE285D8B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107" r="27107"/>
          <a:stretch/>
        </p:blipFill>
        <p:spPr>
          <a:xfrm>
            <a:off x="8544362" y="960632"/>
            <a:ext cx="3186193" cy="46392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51159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43C374-0710-28DA-49A1-E47D8624E3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1283" y="274638"/>
            <a:ext cx="11269113" cy="685995"/>
          </a:xfrm>
        </p:spPr>
        <p:txBody>
          <a:bodyPr anchor="t">
            <a:normAutofit/>
          </a:bodyPr>
          <a:lstStyle/>
          <a:p>
            <a:r>
              <a:rPr lang="en-US"/>
              <a:t>Agenda</a:t>
            </a:r>
          </a:p>
        </p:txBody>
      </p:sp>
      <p:sp>
        <p:nvSpPr>
          <p:cNvPr id="11" name="Content Placeholder 3">
            <a:extLst>
              <a:ext uri="{FF2B5EF4-FFF2-40B4-BE49-F238E27FC236}">
                <a16:creationId xmlns:a16="http://schemas.microsoft.com/office/drawing/2014/main" id="{52BA6859-10C3-0853-CC55-8930E5F6C21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61405" y="1188237"/>
            <a:ext cx="6486062" cy="4718806"/>
          </a:xfrm>
        </p:spPr>
        <p:txBody>
          <a:bodyPr>
            <a:normAutofit/>
          </a:bodyPr>
          <a:lstStyle/>
          <a:p>
            <a:r>
              <a:rPr lang="en-US" sz="3600">
                <a:latin typeface="+mn-lt"/>
              </a:rPr>
              <a:t>Compliance Guidance</a:t>
            </a:r>
          </a:p>
          <a:p>
            <a:r>
              <a:rPr lang="en-US" sz="3600">
                <a:latin typeface="+mn-lt"/>
              </a:rPr>
              <a:t>Proposed Program Closures</a:t>
            </a:r>
          </a:p>
          <a:p>
            <a:pPr lvl="1"/>
            <a:r>
              <a:rPr lang="en-US" sz="3200">
                <a:latin typeface="+mn-lt"/>
              </a:rPr>
              <a:t>Summary &amp; Sectors Served</a:t>
            </a:r>
          </a:p>
          <a:p>
            <a:pPr lvl="1"/>
            <a:r>
              <a:rPr lang="en-US" sz="3200">
                <a:latin typeface="+mn-lt"/>
              </a:rPr>
              <a:t>Closure Justification</a:t>
            </a:r>
          </a:p>
          <a:p>
            <a:pPr lvl="1"/>
            <a:r>
              <a:rPr lang="en-US" sz="3200">
                <a:latin typeface="+mn-lt"/>
              </a:rPr>
              <a:t>Proposed Plan</a:t>
            </a:r>
          </a:p>
          <a:p>
            <a:pPr lvl="1"/>
            <a:r>
              <a:rPr lang="en-US" sz="3200">
                <a:latin typeface="+mn-lt"/>
              </a:rPr>
              <a:t>Sunset Date</a:t>
            </a:r>
          </a:p>
          <a:p>
            <a:pPr lvl="1"/>
            <a:r>
              <a:rPr lang="en-US" sz="3200">
                <a:latin typeface="+mn-lt"/>
              </a:rPr>
              <a:t>Next Steps</a:t>
            </a:r>
          </a:p>
        </p:txBody>
      </p:sp>
      <p:pic>
        <p:nvPicPr>
          <p:cNvPr id="6" name="Content Placeholder 5" descr="Clipboard Checked with solid fill">
            <a:extLst>
              <a:ext uri="{FF2B5EF4-FFF2-40B4-BE49-F238E27FC236}">
                <a16:creationId xmlns:a16="http://schemas.microsoft.com/office/drawing/2014/main" id="{C0869425-E67B-EA6A-D591-C534822E985E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152888" y="685074"/>
            <a:ext cx="4718806" cy="4718806"/>
          </a:xfr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331BABD-C693-19AB-B534-8A59018AF6E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846597" y="6312628"/>
            <a:ext cx="498806" cy="269738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fld id="{72410227-0A74-4DD0-97A1-EFCFB8B7378B}" type="slidenum">
              <a:rPr lang="en-US" smtClean="0"/>
              <a:pPr>
                <a:lnSpc>
                  <a:spcPct val="90000"/>
                </a:lnSpc>
                <a:spcAft>
                  <a:spcPts val="600"/>
                </a:spcAft>
              </a:pPr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55117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2B1AD7-8C3F-C141-B1CD-4AD8014AAE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Program: TEG Wall Furnace Direct Install SCG3960</a:t>
            </a:r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4F27FCD9-0533-5B4D-A1E2-B3CB369C9AA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2410227-0A74-4DD0-97A1-EFCFB8B7378B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287C08C9-4B3A-0ACA-2937-CAAE13486799}"/>
              </a:ext>
            </a:extLst>
          </p:cNvPr>
          <p:cNvSpPr>
            <a:spLocks noGrp="1"/>
          </p:cNvSpPr>
          <p:nvPr>
            <p:ph sz="half" idx="11"/>
          </p:nvPr>
        </p:nvSpPr>
        <p:spPr>
          <a:xfrm>
            <a:off x="461444" y="1178560"/>
            <a:ext cx="10776532" cy="4718806"/>
          </a:xfrm>
        </p:spPr>
        <p:txBody>
          <a:bodyPr>
            <a:normAutofit lnSpcReduction="10000"/>
          </a:bodyPr>
          <a:lstStyle/>
          <a:p>
            <a:r>
              <a:rPr lang="en-US"/>
              <a:t>Program Summary &amp; Sector Served</a:t>
            </a:r>
          </a:p>
          <a:p>
            <a:pPr lvl="1" fontAlgn="base"/>
            <a:r>
              <a:rPr lang="en-US" b="1"/>
              <a:t>Sector:</a:t>
            </a:r>
            <a:r>
              <a:rPr lang="en-US"/>
              <a:t> Residential</a:t>
            </a:r>
            <a:endParaRPr lang="en-US" sz="2800"/>
          </a:p>
          <a:p>
            <a:pPr lvl="1" fontAlgn="base"/>
            <a:r>
              <a:rPr lang="en-US" b="1"/>
              <a:t>Region</a:t>
            </a:r>
            <a:r>
              <a:rPr lang="en-US"/>
              <a:t>: Southern California​</a:t>
            </a:r>
            <a:endParaRPr lang="en-US" sz="2800"/>
          </a:p>
          <a:p>
            <a:pPr lvl="1" fontAlgn="base"/>
            <a:r>
              <a:rPr lang="en-US" b="1"/>
              <a:t>Program Description:</a:t>
            </a:r>
            <a:r>
              <a:rPr lang="en-US"/>
              <a:t> The Thermoelectric Generation (TEG) Wall Furnace Direct Install Program (Program) was designed to provide no-cost replacement  of legacy, low-efficiency wall furnaces with TEG high-efficiency, low-emission modulating gas wall furnaces (Model TG2030TN). Under the program design, the program implementer, Williams Furnace Company (Williams), was responsible for delivering energy-efficient, low-emission TEG wall furnaces through participating wholesalers to trained technicians for installation in residential customer homes.</a:t>
            </a:r>
            <a:endParaRPr lang="en-US" sz="2800"/>
          </a:p>
        </p:txBody>
      </p:sp>
      <p:sp>
        <p:nvSpPr>
          <p:cNvPr id="4" name="Content Placeholder 1">
            <a:extLst>
              <a:ext uri="{FF2B5EF4-FFF2-40B4-BE49-F238E27FC236}">
                <a16:creationId xmlns:a16="http://schemas.microsoft.com/office/drawing/2014/main" id="{90C0CCBF-019F-CBB5-C64F-5FF1BFFCCA16}"/>
              </a:ext>
            </a:extLst>
          </p:cNvPr>
          <p:cNvSpPr txBox="1">
            <a:spLocks/>
          </p:cNvSpPr>
          <p:nvPr/>
        </p:nvSpPr>
        <p:spPr>
          <a:xfrm>
            <a:off x="435009" y="1266613"/>
            <a:ext cx="7526404" cy="4639218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SzPct val="100000"/>
              <a:buFont typeface="Arial" pitchFamily="34" charset="0"/>
              <a:buChar char="»"/>
              <a:defRPr sz="2800" kern="1200">
                <a:solidFill>
                  <a:schemeClr val="tx1"/>
                </a:solidFill>
                <a:latin typeface="Avenir Next LT Pro" panose="020B0504020202020204" pitchFamily="34" charset="0"/>
                <a:ea typeface="+mn-ea"/>
                <a:cs typeface="Arial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2400" kern="1200">
                <a:solidFill>
                  <a:schemeClr val="tx1"/>
                </a:solidFill>
                <a:latin typeface="Avenir Next LT Pro" panose="020B0504020202020204" pitchFamily="34" charset="0"/>
                <a:ea typeface="+mn-ea"/>
                <a:cs typeface="Arial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Avenir Next LT Pro" panose="020B0504020202020204" pitchFamily="34" charset="0"/>
                <a:ea typeface="+mn-ea"/>
                <a:cs typeface="Arial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Avenir Next LT Pro" panose="020B0504020202020204" pitchFamily="34" charset="0"/>
                <a:ea typeface="+mn-ea"/>
                <a:cs typeface="Arial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»"/>
              <a:defRPr sz="1800" kern="1200">
                <a:solidFill>
                  <a:schemeClr val="tx1"/>
                </a:solidFill>
                <a:latin typeface="Avenir Next LT Pro" panose="020B0504020202020204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20107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9D4DA1-C68D-FD0F-26E8-C025FD4B6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Program: TEG Wall Furnace Direct Install SCG3960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7B94A4-90E2-9CAB-501E-E651478AFBF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684264" y="1186688"/>
            <a:ext cx="4490522" cy="4718806"/>
          </a:xfrm>
        </p:spPr>
        <p:txBody>
          <a:bodyPr>
            <a:normAutofit/>
          </a:bodyPr>
          <a:lstStyle/>
          <a:p>
            <a:r>
              <a:rPr lang="en-US"/>
              <a:t>Justification and any replacement plan</a:t>
            </a:r>
          </a:p>
          <a:p>
            <a:pPr lvl="1"/>
            <a:r>
              <a:rPr lang="en-US"/>
              <a:t>The implementer requested to be released from its contract after determining they were not able to deliver the program objectives.</a:t>
            </a:r>
          </a:p>
          <a:p>
            <a:pPr lvl="1"/>
            <a:r>
              <a:rPr lang="en-US"/>
              <a:t>SoCalGas currently has no plans to replace this program.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6CDBF17-6E64-5856-E431-B0CE2A5DD13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2410227-0A74-4DD0-97A1-EFCFB8B7378B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1EE2587-A08D-FEDE-CE74-83E97D140639}"/>
              </a:ext>
            </a:extLst>
          </p:cNvPr>
          <p:cNvSpPr>
            <a:spLocks noGrp="1"/>
          </p:cNvSpPr>
          <p:nvPr>
            <p:ph sz="half" idx="11"/>
          </p:nvPr>
        </p:nvSpPr>
        <p:spPr>
          <a:xfrm>
            <a:off x="461444" y="1178560"/>
            <a:ext cx="4677484" cy="4718806"/>
          </a:xfrm>
        </p:spPr>
        <p:txBody>
          <a:bodyPr/>
          <a:lstStyle/>
          <a:p>
            <a:r>
              <a:rPr lang="en-US"/>
              <a:t>Implementer &amp; Start/End Dates </a:t>
            </a:r>
          </a:p>
          <a:p>
            <a:pPr lvl="1"/>
            <a:r>
              <a:rPr lang="en-US"/>
              <a:t>Williams Furnace Company</a:t>
            </a:r>
          </a:p>
          <a:p>
            <a:pPr lvl="1"/>
            <a:r>
              <a:rPr lang="en-US"/>
              <a:t>December 21, 2024</a:t>
            </a:r>
          </a:p>
          <a:p>
            <a:pPr lvl="1"/>
            <a:r>
              <a:rPr lang="en-US"/>
              <a:t>April 29, 2026</a:t>
            </a: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57231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9D4DA1-C68D-FD0F-26E8-C025FD4B6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Program: TEG Wall Furnace Direct Install SCG3960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7B94A4-90E2-9CAB-501E-E651478AFBF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61443" y="3583552"/>
            <a:ext cx="11223437" cy="2023607"/>
          </a:xfrm>
        </p:spPr>
        <p:txBody>
          <a:bodyPr>
            <a:normAutofit lnSpcReduction="10000"/>
          </a:bodyPr>
          <a:lstStyle/>
          <a:p>
            <a:r>
              <a:rPr lang="en-US"/>
              <a:t>2 Year Program Data**</a:t>
            </a:r>
          </a:p>
          <a:p>
            <a:pPr marL="457200" lvl="1" indent="0">
              <a:buNone/>
            </a:pPr>
            <a:endParaRPr lang="en-US"/>
          </a:p>
          <a:p>
            <a:pPr marL="457200" lvl="1" indent="0">
              <a:buNone/>
            </a:pPr>
            <a:endParaRPr lang="en-US" sz="2400" i="1"/>
          </a:p>
          <a:p>
            <a:pPr marL="457200" lvl="1" indent="0">
              <a:buNone/>
            </a:pPr>
            <a:endParaRPr lang="en-US" i="1"/>
          </a:p>
          <a:p>
            <a:pPr marL="457200" lvl="1" indent="0">
              <a:buNone/>
            </a:pPr>
            <a:r>
              <a:rPr lang="en-US" sz="1600" i="1"/>
              <a:t>**excludes current year</a:t>
            </a:r>
          </a:p>
          <a:p>
            <a:pPr marL="457200" lvl="1" indent="0">
              <a:buNone/>
            </a:pPr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6CDBF17-6E64-5856-E431-B0CE2A5DD13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2410227-0A74-4DD0-97A1-EFCFB8B7378B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1EE2587-A08D-FEDE-CE74-83E97D140639}"/>
              </a:ext>
            </a:extLst>
          </p:cNvPr>
          <p:cNvSpPr>
            <a:spLocks noGrp="1"/>
          </p:cNvSpPr>
          <p:nvPr>
            <p:ph sz="half" idx="11"/>
          </p:nvPr>
        </p:nvSpPr>
        <p:spPr>
          <a:xfrm>
            <a:off x="461443" y="1178560"/>
            <a:ext cx="11106579" cy="2250440"/>
          </a:xfrm>
        </p:spPr>
        <p:txBody>
          <a:bodyPr>
            <a:normAutofit fontScale="92500" lnSpcReduction="20000"/>
          </a:bodyPr>
          <a:lstStyle/>
          <a:p>
            <a:r>
              <a:rPr lang="en-US"/>
              <a:t>3 Year Program Data*</a:t>
            </a:r>
          </a:p>
          <a:p>
            <a:endParaRPr lang="en-US"/>
          </a:p>
          <a:p>
            <a:endParaRPr lang="en-US"/>
          </a:p>
          <a:p>
            <a:pPr marL="0" indent="0">
              <a:buNone/>
            </a:pPr>
            <a:endParaRPr lang="en-US" sz="1600" i="1"/>
          </a:p>
          <a:p>
            <a:pPr marL="0" indent="0">
              <a:buNone/>
            </a:pPr>
            <a:endParaRPr lang="en-US" sz="1600" i="1"/>
          </a:p>
          <a:p>
            <a:pPr marL="0" indent="0">
              <a:buNone/>
            </a:pPr>
            <a:endParaRPr lang="en-US" sz="1600" i="1"/>
          </a:p>
          <a:p>
            <a:pPr marL="0" indent="0">
              <a:buNone/>
            </a:pPr>
            <a:r>
              <a:rPr lang="en-US" sz="1600" i="1"/>
              <a:t>        *includes current year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B7538F64-7AE6-C7D4-1F99-29B92E0DD25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83429866"/>
              </p:ext>
            </p:extLst>
          </p:nvPr>
        </p:nvGraphicFramePr>
        <p:xfrm>
          <a:off x="461443" y="1542629"/>
          <a:ext cx="11282361" cy="1461086"/>
        </p:xfrm>
        <a:graphic>
          <a:graphicData uri="http://schemas.openxmlformats.org/drawingml/2006/table">
            <a:tbl>
              <a:tblPr/>
              <a:tblGrid>
                <a:gridCol w="1198204">
                  <a:extLst>
                    <a:ext uri="{9D8B030D-6E8A-4147-A177-3AD203B41FA5}">
                      <a16:colId xmlns:a16="http://schemas.microsoft.com/office/drawing/2014/main" val="4004517254"/>
                    </a:ext>
                  </a:extLst>
                </a:gridCol>
                <a:gridCol w="1023284">
                  <a:extLst>
                    <a:ext uri="{9D8B030D-6E8A-4147-A177-3AD203B41FA5}">
                      <a16:colId xmlns:a16="http://schemas.microsoft.com/office/drawing/2014/main" val="3012120835"/>
                    </a:ext>
                  </a:extLst>
                </a:gridCol>
                <a:gridCol w="1705473">
                  <a:extLst>
                    <a:ext uri="{9D8B030D-6E8A-4147-A177-3AD203B41FA5}">
                      <a16:colId xmlns:a16="http://schemas.microsoft.com/office/drawing/2014/main" val="3318610392"/>
                    </a:ext>
                  </a:extLst>
                </a:gridCol>
                <a:gridCol w="1198204">
                  <a:extLst>
                    <a:ext uri="{9D8B030D-6E8A-4147-A177-3AD203B41FA5}">
                      <a16:colId xmlns:a16="http://schemas.microsoft.com/office/drawing/2014/main" val="1626143093"/>
                    </a:ext>
                  </a:extLst>
                </a:gridCol>
                <a:gridCol w="3078598">
                  <a:extLst>
                    <a:ext uri="{9D8B030D-6E8A-4147-A177-3AD203B41FA5}">
                      <a16:colId xmlns:a16="http://schemas.microsoft.com/office/drawing/2014/main" val="1225082488"/>
                    </a:ext>
                  </a:extLst>
                </a:gridCol>
                <a:gridCol w="3078598">
                  <a:extLst>
                    <a:ext uri="{9D8B030D-6E8A-4147-A177-3AD203B41FA5}">
                      <a16:colId xmlns:a16="http://schemas.microsoft.com/office/drawing/2014/main" val="1873198984"/>
                    </a:ext>
                  </a:extLst>
                </a:gridCol>
              </a:tblGrid>
              <a:tr h="262381">
                <a:tc rowSpan="2">
                  <a:txBody>
                    <a:bodyPr/>
                    <a:lstStyle/>
                    <a:p>
                      <a:pPr algn="ctr" fontAlgn="base">
                        <a:lnSpc>
                          <a:spcPts val="1350"/>
                        </a:lnSpc>
                        <a:buNone/>
                      </a:pPr>
                      <a:r>
                        <a:rPr lang="en-US" sz="1100" b="1" i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0"/>
                        </a:rPr>
                        <a:t>Program Year</a:t>
                      </a:r>
                      <a:r>
                        <a:rPr lang="en-US" sz="1100" b="0" i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0"/>
                        </a:rPr>
                        <a:t> ​</a:t>
                      </a:r>
                      <a:endParaRPr lang="en-US" sz="1700" b="0" i="0">
                        <a:solidFill>
                          <a:srgbClr val="000000"/>
                        </a:solidFill>
                        <a:effectLst/>
                        <a:latin typeface="Avenir Next LT Pro" panose="020B0504020202020204" pitchFamily="34" charset="0"/>
                      </a:endParaRPr>
                    </a:p>
                  </a:txBody>
                  <a:tcPr marL="83962" marR="83962" marT="41981" marB="41981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CECE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base">
                        <a:lnSpc>
                          <a:spcPts val="1350"/>
                        </a:lnSpc>
                        <a:buNone/>
                      </a:pPr>
                      <a:r>
                        <a:rPr lang="en-US" sz="1100" b="1" i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0"/>
                        </a:rPr>
                        <a:t>Budget</a:t>
                      </a:r>
                      <a:r>
                        <a:rPr lang="en-US" sz="1100" b="0" i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0"/>
                        </a:rPr>
                        <a:t> ​</a:t>
                      </a:r>
                      <a:endParaRPr lang="en-US" sz="1700" b="0" i="0">
                        <a:solidFill>
                          <a:srgbClr val="000000"/>
                        </a:solidFill>
                        <a:effectLst/>
                        <a:latin typeface="Avenir Next LT Pro" panose="020B0504020202020204" pitchFamily="34" charset="0"/>
                      </a:endParaRPr>
                    </a:p>
                  </a:txBody>
                  <a:tcPr marL="83962" marR="83962" marT="41981" marB="41981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CECE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base">
                        <a:lnSpc>
                          <a:spcPts val="1350"/>
                        </a:lnSpc>
                        <a:buNone/>
                      </a:pPr>
                      <a:r>
                        <a:rPr lang="en-US" sz="1100" b="1" i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0"/>
                        </a:rPr>
                        <a:t>Total Resource Cost</a:t>
                      </a:r>
                      <a:r>
                        <a:rPr lang="en-US" sz="1100" b="0" i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0"/>
                        </a:rPr>
                        <a:t> ​</a:t>
                      </a:r>
                      <a:endParaRPr lang="en-US" sz="1700" b="0" i="0">
                        <a:solidFill>
                          <a:srgbClr val="000000"/>
                        </a:solidFill>
                        <a:effectLst/>
                        <a:latin typeface="Avenir Next LT Pro" panose="020B0504020202020204" pitchFamily="34" charset="0"/>
                      </a:endParaRPr>
                    </a:p>
                  </a:txBody>
                  <a:tcPr marL="83962" marR="83962" marT="41981" marB="41981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CECE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fontAlgn="base">
                        <a:lnSpc>
                          <a:spcPts val="1275"/>
                        </a:lnSpc>
                        <a:buNone/>
                      </a:pPr>
                      <a:r>
                        <a:rPr lang="en-US" sz="1100" b="1" i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0"/>
                        </a:rPr>
                        <a:t>First Year Savings</a:t>
                      </a:r>
                      <a:r>
                        <a:rPr lang="en-US" sz="1100" b="0" i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0"/>
                        </a:rPr>
                        <a:t> ​</a:t>
                      </a:r>
                      <a:endParaRPr lang="en-US" sz="1700" b="0" i="0">
                        <a:solidFill>
                          <a:srgbClr val="000000"/>
                        </a:solidFill>
                        <a:effectLst/>
                        <a:latin typeface="Avenir Next LT Pro" panose="020B0504020202020204" pitchFamily="34" charset="0"/>
                      </a:endParaRPr>
                    </a:p>
                  </a:txBody>
                  <a:tcPr marL="83962" marR="83962" marT="41981" marB="41981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CECE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17759362"/>
                  </a:ext>
                </a:extLst>
              </a:tr>
              <a:tr h="41048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1350"/>
                        </a:lnSpc>
                        <a:buNone/>
                      </a:pPr>
                      <a:r>
                        <a:rPr lang="en-US" sz="1100" b="1" i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0"/>
                        </a:rPr>
                        <a:t>Net kW Savings</a:t>
                      </a:r>
                      <a:r>
                        <a:rPr lang="en-US" sz="1100" b="0" i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0"/>
                        </a:rPr>
                        <a:t> ​</a:t>
                      </a:r>
                      <a:endParaRPr lang="en-US" sz="1700" b="0" i="0">
                        <a:solidFill>
                          <a:srgbClr val="000000"/>
                        </a:solidFill>
                        <a:effectLst/>
                        <a:latin typeface="Avenir Next LT Pro" panose="020B0504020202020204" pitchFamily="34" charset="0"/>
                      </a:endParaRPr>
                    </a:p>
                  </a:txBody>
                  <a:tcPr marL="83962" marR="83962" marT="41981" marB="41981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CE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1350"/>
                        </a:lnSpc>
                        <a:buNone/>
                      </a:pPr>
                      <a:r>
                        <a:rPr lang="en-US" sz="1100" b="1" i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0"/>
                        </a:rPr>
                        <a:t>Net kWh Savings</a:t>
                      </a:r>
                      <a:r>
                        <a:rPr lang="en-US" sz="1100" b="0" i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0"/>
                        </a:rPr>
                        <a:t> ​</a:t>
                      </a:r>
                      <a:endParaRPr lang="en-US" sz="1700" b="0" i="0">
                        <a:solidFill>
                          <a:srgbClr val="000000"/>
                        </a:solidFill>
                        <a:effectLst/>
                        <a:latin typeface="Avenir Next LT Pro" panose="020B0504020202020204" pitchFamily="34" charset="0"/>
                      </a:endParaRPr>
                    </a:p>
                  </a:txBody>
                  <a:tcPr marL="83962" marR="83962" marT="41981" marB="41981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CE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1350"/>
                        </a:lnSpc>
                        <a:buNone/>
                      </a:pPr>
                      <a:r>
                        <a:rPr lang="en-US" sz="1100" b="1" i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0"/>
                        </a:rPr>
                        <a:t>Net Therm Savings</a:t>
                      </a:r>
                      <a:r>
                        <a:rPr lang="en-US" sz="1100" b="0" i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0"/>
                        </a:rPr>
                        <a:t> ​</a:t>
                      </a:r>
                      <a:endParaRPr lang="en-US" sz="1700" b="0" i="0">
                        <a:solidFill>
                          <a:srgbClr val="000000"/>
                        </a:solidFill>
                        <a:effectLst/>
                        <a:latin typeface="Avenir Next LT Pro" panose="020B0504020202020204" pitchFamily="34" charset="0"/>
                      </a:endParaRPr>
                    </a:p>
                  </a:txBody>
                  <a:tcPr marL="83962" marR="83962" marT="41981" marB="41981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CE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14470682"/>
                  </a:ext>
                </a:extLst>
              </a:tr>
              <a:tr h="223898">
                <a:tc>
                  <a:txBody>
                    <a:bodyPr/>
                    <a:lstStyle/>
                    <a:p>
                      <a:pPr algn="ctr" fontAlgn="base">
                        <a:lnSpc>
                          <a:spcPts val="1200"/>
                        </a:lnSpc>
                        <a:buNone/>
                      </a:pPr>
                      <a:r>
                        <a:rPr lang="en-US" sz="1100" b="0" i="1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0"/>
                        </a:rPr>
                        <a:t>2025</a:t>
                      </a:r>
                      <a:r>
                        <a:rPr lang="en-US" sz="1100" b="0" i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0"/>
                        </a:rPr>
                        <a:t> ​</a:t>
                      </a:r>
                      <a:endParaRPr lang="en-US" sz="1700" b="0" i="0">
                        <a:solidFill>
                          <a:srgbClr val="000000"/>
                        </a:solidFill>
                        <a:effectLst/>
                        <a:latin typeface="Avenir Next LT Pro" panose="020B0504020202020204" pitchFamily="34" charset="0"/>
                      </a:endParaRPr>
                    </a:p>
                  </a:txBody>
                  <a:tcPr marL="83962" marR="83962" marT="41981" marB="41981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ase">
                        <a:lnSpc>
                          <a:spcPts val="1250"/>
                        </a:lnSpc>
                        <a:buNone/>
                      </a:pPr>
                      <a:r>
                        <a:rPr lang="en-US" sz="1100" b="0" i="1">
                          <a:effectLst/>
                          <a:latin typeface="Avenir Next LT Pro" panose="020B0504020202020204" pitchFamily="34" charset="0"/>
                        </a:rPr>
                        <a:t>$395,770 </a:t>
                      </a:r>
                      <a:endParaRPr lang="en-US" sz="1600" b="0" i="1">
                        <a:effectLst/>
                        <a:latin typeface="Avenir Next LT Pro" panose="020B050402020202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1200"/>
                        </a:lnSpc>
                        <a:buNone/>
                      </a:pPr>
                      <a:r>
                        <a:rPr lang="en-US" sz="1100" b="0" i="1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0"/>
                        </a:rPr>
                        <a:t>0.0</a:t>
                      </a:r>
                      <a:r>
                        <a:rPr lang="en-US" sz="1100" b="0" i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0"/>
                        </a:rPr>
                        <a:t> ​</a:t>
                      </a:r>
                      <a:endParaRPr lang="en-US" sz="1700" b="0" i="0">
                        <a:solidFill>
                          <a:srgbClr val="000000"/>
                        </a:solidFill>
                        <a:effectLst/>
                        <a:latin typeface="Avenir Next LT Pro" panose="020B0504020202020204" pitchFamily="34" charset="0"/>
                      </a:endParaRPr>
                    </a:p>
                  </a:txBody>
                  <a:tcPr marL="83962" marR="83962" marT="41981" marB="41981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1200"/>
                        </a:lnSpc>
                        <a:buNone/>
                      </a:pPr>
                      <a:r>
                        <a:rPr lang="en-US" sz="1100" b="0" i="1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0"/>
                        </a:rPr>
                        <a:t>0</a:t>
                      </a:r>
                      <a:r>
                        <a:rPr lang="en-US" sz="1100" b="0" i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0"/>
                        </a:rPr>
                        <a:t> ​</a:t>
                      </a:r>
                      <a:endParaRPr lang="en-US" sz="1700" b="0" i="0">
                        <a:solidFill>
                          <a:srgbClr val="000000"/>
                        </a:solidFill>
                        <a:effectLst/>
                        <a:latin typeface="Avenir Next LT Pro" panose="020B0504020202020204" pitchFamily="34" charset="0"/>
                      </a:endParaRPr>
                    </a:p>
                  </a:txBody>
                  <a:tcPr marL="83962" marR="83962" marT="41981" marB="41981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1200"/>
                        </a:lnSpc>
                        <a:buNone/>
                      </a:pPr>
                      <a:r>
                        <a:rPr lang="en-US" sz="1100" b="0" i="1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0"/>
                        </a:rPr>
                        <a:t>0</a:t>
                      </a:r>
                      <a:r>
                        <a:rPr lang="en-US" sz="1100" b="0" i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0"/>
                        </a:rPr>
                        <a:t> ​</a:t>
                      </a:r>
                      <a:endParaRPr lang="en-US" sz="1700" b="0" i="0">
                        <a:solidFill>
                          <a:srgbClr val="000000"/>
                        </a:solidFill>
                        <a:effectLst/>
                        <a:latin typeface="Avenir Next LT Pro" panose="020B0504020202020204" pitchFamily="34" charset="0"/>
                      </a:endParaRPr>
                    </a:p>
                  </a:txBody>
                  <a:tcPr marL="83962" marR="83962" marT="41981" marB="41981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1200"/>
                        </a:lnSpc>
                        <a:buNone/>
                      </a:pPr>
                      <a:r>
                        <a:rPr lang="en-US" sz="1100" b="0" i="1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0"/>
                        </a:rPr>
                        <a:t>0</a:t>
                      </a:r>
                      <a:r>
                        <a:rPr lang="en-US" sz="1100" b="0" i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0"/>
                        </a:rPr>
                        <a:t> ​</a:t>
                      </a:r>
                      <a:endParaRPr lang="en-US" sz="1700" b="0" i="0">
                        <a:solidFill>
                          <a:srgbClr val="000000"/>
                        </a:solidFill>
                        <a:effectLst/>
                        <a:latin typeface="Avenir Next LT Pro" panose="020B0504020202020204" pitchFamily="34" charset="0"/>
                      </a:endParaRPr>
                    </a:p>
                  </a:txBody>
                  <a:tcPr marL="83962" marR="83962" marT="41981" marB="41981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02005509"/>
                  </a:ext>
                </a:extLst>
              </a:tr>
              <a:tr h="235559">
                <a:tc>
                  <a:txBody>
                    <a:bodyPr/>
                    <a:lstStyle/>
                    <a:p>
                      <a:pPr algn="ctr" fontAlgn="base">
                        <a:lnSpc>
                          <a:spcPts val="1275"/>
                        </a:lnSpc>
                        <a:buNone/>
                      </a:pPr>
                      <a:r>
                        <a:rPr lang="en-US" sz="1100" b="0" i="1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0"/>
                        </a:rPr>
                        <a:t>2024</a:t>
                      </a:r>
                      <a:r>
                        <a:rPr lang="en-US" sz="1100" b="0" i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0"/>
                        </a:rPr>
                        <a:t> ​</a:t>
                      </a:r>
                      <a:endParaRPr lang="en-US" sz="1700" b="0" i="0">
                        <a:solidFill>
                          <a:srgbClr val="000000"/>
                        </a:solidFill>
                        <a:effectLst/>
                        <a:latin typeface="Avenir Next LT Pro" panose="020B0504020202020204" pitchFamily="34" charset="0"/>
                      </a:endParaRPr>
                    </a:p>
                  </a:txBody>
                  <a:tcPr marL="83962" marR="83962" marT="41981" marB="41981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ase">
                        <a:lnSpc>
                          <a:spcPts val="1275"/>
                        </a:lnSpc>
                        <a:buNone/>
                      </a:pPr>
                      <a:r>
                        <a:rPr lang="en-US" sz="1100" b="0" i="1">
                          <a:effectLst/>
                          <a:latin typeface="Avenir Next LT Pro" panose="020B0504020202020204" pitchFamily="34" charset="0"/>
                        </a:rPr>
                        <a:t>$374,369 </a:t>
                      </a:r>
                      <a:endParaRPr lang="en-US" sz="1600" b="0" i="1">
                        <a:effectLst/>
                        <a:latin typeface="Avenir Next LT Pro" panose="020B050402020202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1275"/>
                        </a:lnSpc>
                        <a:buNone/>
                      </a:pPr>
                      <a:r>
                        <a:rPr lang="en-US" sz="1100" b="0" i="1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0"/>
                        </a:rPr>
                        <a:t>0.0</a:t>
                      </a:r>
                      <a:r>
                        <a:rPr lang="en-US" sz="1100" b="0" i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0"/>
                        </a:rPr>
                        <a:t> ​</a:t>
                      </a:r>
                      <a:endParaRPr lang="en-US" sz="1700" b="0" i="0">
                        <a:solidFill>
                          <a:srgbClr val="000000"/>
                        </a:solidFill>
                        <a:effectLst/>
                        <a:latin typeface="Avenir Next LT Pro" panose="020B0504020202020204" pitchFamily="34" charset="0"/>
                      </a:endParaRPr>
                    </a:p>
                  </a:txBody>
                  <a:tcPr marL="83962" marR="83962" marT="41981" marB="41981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1275"/>
                        </a:lnSpc>
                        <a:buNone/>
                      </a:pPr>
                      <a:r>
                        <a:rPr lang="en-US" sz="1100" b="0" i="1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0"/>
                        </a:rPr>
                        <a:t>0</a:t>
                      </a:r>
                      <a:r>
                        <a:rPr lang="en-US" sz="1100" b="0" i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0"/>
                        </a:rPr>
                        <a:t> ​</a:t>
                      </a:r>
                      <a:endParaRPr lang="en-US" sz="1700" b="0" i="0">
                        <a:solidFill>
                          <a:srgbClr val="000000"/>
                        </a:solidFill>
                        <a:effectLst/>
                        <a:latin typeface="Avenir Next LT Pro" panose="020B0504020202020204" pitchFamily="34" charset="0"/>
                      </a:endParaRPr>
                    </a:p>
                  </a:txBody>
                  <a:tcPr marL="83962" marR="83962" marT="41981" marB="41981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1275"/>
                        </a:lnSpc>
                        <a:buNone/>
                      </a:pPr>
                      <a:r>
                        <a:rPr lang="en-US" sz="1100" b="0" i="1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0"/>
                        </a:rPr>
                        <a:t>0</a:t>
                      </a:r>
                      <a:r>
                        <a:rPr lang="en-US" sz="1100" b="0" i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0"/>
                        </a:rPr>
                        <a:t> ​</a:t>
                      </a:r>
                      <a:endParaRPr lang="en-US" sz="1700" b="0" i="0">
                        <a:solidFill>
                          <a:srgbClr val="000000"/>
                        </a:solidFill>
                        <a:effectLst/>
                        <a:latin typeface="Avenir Next LT Pro" panose="020B0504020202020204" pitchFamily="34" charset="0"/>
                      </a:endParaRPr>
                    </a:p>
                  </a:txBody>
                  <a:tcPr marL="83962" marR="83962" marT="41981" marB="41981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1275"/>
                        </a:lnSpc>
                        <a:buNone/>
                      </a:pPr>
                      <a:r>
                        <a:rPr lang="en-US" sz="1100" b="0" i="1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0"/>
                        </a:rPr>
                        <a:t>0</a:t>
                      </a:r>
                      <a:r>
                        <a:rPr lang="en-US" sz="1100" b="0" i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0"/>
                        </a:rPr>
                        <a:t> ​</a:t>
                      </a:r>
                      <a:endParaRPr lang="en-US" sz="1700" b="0" i="0">
                        <a:solidFill>
                          <a:srgbClr val="000000"/>
                        </a:solidFill>
                        <a:effectLst/>
                        <a:latin typeface="Avenir Next LT Pro" panose="020B0504020202020204" pitchFamily="34" charset="0"/>
                      </a:endParaRPr>
                    </a:p>
                  </a:txBody>
                  <a:tcPr marL="83962" marR="83962" marT="41981" marB="41981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89800750"/>
                  </a:ext>
                </a:extLst>
              </a:tr>
              <a:tr h="235559">
                <a:tc>
                  <a:txBody>
                    <a:bodyPr/>
                    <a:lstStyle/>
                    <a:p>
                      <a:pPr algn="ctr" fontAlgn="base">
                        <a:lnSpc>
                          <a:spcPts val="1275"/>
                        </a:lnSpc>
                        <a:buNone/>
                      </a:pPr>
                      <a:r>
                        <a:rPr lang="en-US" sz="1100" b="0" i="1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0"/>
                        </a:rPr>
                        <a:t>2023</a:t>
                      </a:r>
                      <a:r>
                        <a:rPr lang="en-US" sz="1100" b="0" i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0"/>
                        </a:rPr>
                        <a:t> ​</a:t>
                      </a:r>
                      <a:endParaRPr lang="en-US" sz="1700" b="0" i="0">
                        <a:solidFill>
                          <a:srgbClr val="000000"/>
                        </a:solidFill>
                        <a:effectLst/>
                        <a:latin typeface="Avenir Next LT Pro" panose="020B0504020202020204" pitchFamily="34" charset="0"/>
                      </a:endParaRPr>
                    </a:p>
                  </a:txBody>
                  <a:tcPr marL="83962" marR="83962" marT="41981" marB="41981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ase">
                        <a:lnSpc>
                          <a:spcPts val="1300"/>
                        </a:lnSpc>
                        <a:buNone/>
                      </a:pPr>
                      <a:r>
                        <a:rPr lang="en-US" sz="1100" b="0" i="1">
                          <a:effectLst/>
                          <a:latin typeface="Avenir Next LT Pro" panose="020B0504020202020204" pitchFamily="34" charset="0"/>
                        </a:rPr>
                        <a:t>$374,303 </a:t>
                      </a:r>
                      <a:endParaRPr lang="en-US" sz="1600" b="0" i="1">
                        <a:effectLst/>
                        <a:latin typeface="Avenir Next LT Pro" panose="020B050402020202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1275"/>
                        </a:lnSpc>
                        <a:buNone/>
                      </a:pPr>
                      <a:r>
                        <a:rPr lang="en-US" sz="1100" b="0" i="1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0"/>
                        </a:rPr>
                        <a:t>0.0</a:t>
                      </a:r>
                      <a:r>
                        <a:rPr lang="en-US" sz="1100" b="0" i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0"/>
                        </a:rPr>
                        <a:t> ​</a:t>
                      </a:r>
                      <a:endParaRPr lang="en-US" sz="1700" b="0" i="0">
                        <a:solidFill>
                          <a:srgbClr val="000000"/>
                        </a:solidFill>
                        <a:effectLst/>
                        <a:latin typeface="Avenir Next LT Pro" panose="020B0504020202020204" pitchFamily="34" charset="0"/>
                      </a:endParaRPr>
                    </a:p>
                  </a:txBody>
                  <a:tcPr marL="83962" marR="83962" marT="41981" marB="41981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1275"/>
                        </a:lnSpc>
                        <a:buNone/>
                      </a:pPr>
                      <a:r>
                        <a:rPr lang="en-US" sz="1100" b="0" i="1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0"/>
                        </a:rPr>
                        <a:t>0</a:t>
                      </a:r>
                      <a:r>
                        <a:rPr lang="en-US" sz="1100" b="0" i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0"/>
                        </a:rPr>
                        <a:t> ​</a:t>
                      </a:r>
                      <a:endParaRPr lang="en-US" sz="1700" b="0" i="0">
                        <a:solidFill>
                          <a:srgbClr val="000000"/>
                        </a:solidFill>
                        <a:effectLst/>
                        <a:latin typeface="Avenir Next LT Pro" panose="020B0504020202020204" pitchFamily="34" charset="0"/>
                      </a:endParaRPr>
                    </a:p>
                  </a:txBody>
                  <a:tcPr marL="83962" marR="83962" marT="41981" marB="41981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1275"/>
                        </a:lnSpc>
                        <a:buNone/>
                      </a:pPr>
                      <a:r>
                        <a:rPr lang="en-US" sz="1100" b="0" i="1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0"/>
                        </a:rPr>
                        <a:t>0</a:t>
                      </a:r>
                      <a:r>
                        <a:rPr lang="en-US" sz="1100" b="0" i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0"/>
                        </a:rPr>
                        <a:t> ​</a:t>
                      </a:r>
                      <a:endParaRPr lang="en-US" sz="1700" b="0" i="0">
                        <a:solidFill>
                          <a:srgbClr val="000000"/>
                        </a:solidFill>
                        <a:effectLst/>
                        <a:latin typeface="Avenir Next LT Pro" panose="020B0504020202020204" pitchFamily="34" charset="0"/>
                      </a:endParaRPr>
                    </a:p>
                  </a:txBody>
                  <a:tcPr marL="83962" marR="83962" marT="41981" marB="41981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1275"/>
                        </a:lnSpc>
                        <a:buNone/>
                      </a:pPr>
                      <a:r>
                        <a:rPr lang="en-US" sz="1100" b="0" i="1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0"/>
                        </a:rPr>
                        <a:t>0</a:t>
                      </a:r>
                      <a:r>
                        <a:rPr lang="en-US" sz="1100" b="0" i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0"/>
                        </a:rPr>
                        <a:t> ​</a:t>
                      </a:r>
                      <a:endParaRPr lang="en-US" sz="1700" b="0" i="0">
                        <a:solidFill>
                          <a:srgbClr val="000000"/>
                        </a:solidFill>
                        <a:effectLst/>
                        <a:latin typeface="Avenir Next LT Pro" panose="020B0504020202020204" pitchFamily="34" charset="0"/>
                      </a:endParaRPr>
                    </a:p>
                  </a:txBody>
                  <a:tcPr marL="83962" marR="83962" marT="41981" marB="41981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86493829"/>
                  </a:ext>
                </a:extLst>
              </a:tr>
            </a:tbl>
          </a:graphicData>
        </a:graphic>
      </p:graphicFrame>
      <p:sp>
        <p:nvSpPr>
          <p:cNvPr id="7" name="Rectangle 1">
            <a:extLst>
              <a:ext uri="{FF2B5EF4-FFF2-40B4-BE49-F238E27FC236}">
                <a16:creationId xmlns:a16="http://schemas.microsoft.com/office/drawing/2014/main" id="{970D1F15-631B-56CC-FCA9-F44C3FB538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1443" y="1543326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 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87F12076-69F3-B681-EC71-F342388C318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5827935"/>
              </p:ext>
            </p:extLst>
          </p:nvPr>
        </p:nvGraphicFramePr>
        <p:xfrm>
          <a:off x="507120" y="4069575"/>
          <a:ext cx="11060901" cy="1149406"/>
        </p:xfrm>
        <a:graphic>
          <a:graphicData uri="http://schemas.openxmlformats.org/drawingml/2006/table">
            <a:tbl>
              <a:tblPr/>
              <a:tblGrid>
                <a:gridCol w="1471942">
                  <a:extLst>
                    <a:ext uri="{9D8B030D-6E8A-4147-A177-3AD203B41FA5}">
                      <a16:colId xmlns:a16="http://schemas.microsoft.com/office/drawing/2014/main" val="876790194"/>
                    </a:ext>
                  </a:extLst>
                </a:gridCol>
                <a:gridCol w="1973257">
                  <a:extLst>
                    <a:ext uri="{9D8B030D-6E8A-4147-A177-3AD203B41FA5}">
                      <a16:colId xmlns:a16="http://schemas.microsoft.com/office/drawing/2014/main" val="52893627"/>
                    </a:ext>
                  </a:extLst>
                </a:gridCol>
                <a:gridCol w="1951924">
                  <a:extLst>
                    <a:ext uri="{9D8B030D-6E8A-4147-A177-3AD203B41FA5}">
                      <a16:colId xmlns:a16="http://schemas.microsoft.com/office/drawing/2014/main" val="631977424"/>
                    </a:ext>
                  </a:extLst>
                </a:gridCol>
                <a:gridCol w="1887926">
                  <a:extLst>
                    <a:ext uri="{9D8B030D-6E8A-4147-A177-3AD203B41FA5}">
                      <a16:colId xmlns:a16="http://schemas.microsoft.com/office/drawing/2014/main" val="4072942224"/>
                    </a:ext>
                  </a:extLst>
                </a:gridCol>
                <a:gridCol w="1887926">
                  <a:extLst>
                    <a:ext uri="{9D8B030D-6E8A-4147-A177-3AD203B41FA5}">
                      <a16:colId xmlns:a16="http://schemas.microsoft.com/office/drawing/2014/main" val="3915964641"/>
                    </a:ext>
                  </a:extLst>
                </a:gridCol>
                <a:gridCol w="1887926">
                  <a:extLst>
                    <a:ext uri="{9D8B030D-6E8A-4147-A177-3AD203B41FA5}">
                      <a16:colId xmlns:a16="http://schemas.microsoft.com/office/drawing/2014/main" val="1942927418"/>
                    </a:ext>
                  </a:extLst>
                </a:gridCol>
              </a:tblGrid>
              <a:tr h="280411">
                <a:tc rowSpan="2">
                  <a:txBody>
                    <a:bodyPr/>
                    <a:lstStyle/>
                    <a:p>
                      <a:pPr algn="ctr" fontAlgn="base">
                        <a:lnSpc>
                          <a:spcPts val="1350"/>
                        </a:lnSpc>
                        <a:buNone/>
                      </a:pPr>
                      <a:r>
                        <a:rPr lang="en-US" sz="1100" b="1" i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0"/>
                        </a:rPr>
                        <a:t>Program Year</a:t>
                      </a:r>
                      <a:r>
                        <a:rPr lang="en-US" sz="1100" b="0" i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0"/>
                        </a:rPr>
                        <a:t> ​</a:t>
                      </a:r>
                      <a:endParaRPr lang="en-US" sz="1600" b="0" i="0">
                        <a:solidFill>
                          <a:srgbClr val="000000"/>
                        </a:solidFill>
                        <a:effectLst/>
                        <a:latin typeface="Avenir Next LT Pro" panose="020B050402020202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CECE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base">
                        <a:lnSpc>
                          <a:spcPts val="1350"/>
                        </a:lnSpc>
                        <a:buNone/>
                      </a:pPr>
                      <a:r>
                        <a:rPr lang="en-US" sz="1100" b="1" i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0"/>
                        </a:rPr>
                        <a:t>Budget Expenditures</a:t>
                      </a:r>
                      <a:r>
                        <a:rPr lang="en-US" sz="1100" b="0" i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0"/>
                        </a:rPr>
                        <a:t> ​</a:t>
                      </a:r>
                      <a:endParaRPr lang="en-US" sz="1600" b="0" i="0">
                        <a:solidFill>
                          <a:srgbClr val="000000"/>
                        </a:solidFill>
                        <a:effectLst/>
                        <a:latin typeface="Avenir Next LT Pro" panose="020B050402020202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CECE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base">
                        <a:lnSpc>
                          <a:spcPts val="1350"/>
                        </a:lnSpc>
                        <a:buNone/>
                      </a:pPr>
                      <a:r>
                        <a:rPr lang="en-US" sz="1100" b="1" i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0"/>
                        </a:rPr>
                        <a:t>Total Resource Cost</a:t>
                      </a:r>
                      <a:r>
                        <a:rPr lang="en-US" sz="1100" b="0" i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0"/>
                        </a:rPr>
                        <a:t> ​</a:t>
                      </a:r>
                      <a:endParaRPr lang="en-US" sz="1600" b="0" i="0">
                        <a:solidFill>
                          <a:srgbClr val="000000"/>
                        </a:solidFill>
                        <a:effectLst/>
                        <a:latin typeface="Avenir Next LT Pro" panose="020B050402020202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CECE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l" fontAlgn="base">
                        <a:lnSpc>
                          <a:spcPts val="1275"/>
                        </a:lnSpc>
                        <a:buNone/>
                      </a:pPr>
                      <a:r>
                        <a:rPr lang="en-US" sz="1100" b="1" i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0"/>
                        </a:rPr>
                        <a:t>First Year Savings</a:t>
                      </a:r>
                      <a:r>
                        <a:rPr lang="en-US" sz="1100" b="0" i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0"/>
                        </a:rPr>
                        <a:t> ​</a:t>
                      </a:r>
                      <a:endParaRPr lang="en-US" sz="1600" b="0" i="0">
                        <a:solidFill>
                          <a:srgbClr val="000000"/>
                        </a:solidFill>
                        <a:effectLst/>
                        <a:latin typeface="Avenir Next LT Pro" panose="020B050402020202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CECE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96329746"/>
                  </a:ext>
                </a:extLst>
              </a:tr>
              <a:tr h="294292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1350"/>
                        </a:lnSpc>
                        <a:buNone/>
                      </a:pPr>
                      <a:r>
                        <a:rPr lang="en-US" sz="1100" b="1" i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0"/>
                        </a:rPr>
                        <a:t>Net kW Savings</a:t>
                      </a:r>
                      <a:r>
                        <a:rPr lang="en-US" sz="1100" b="0" i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0"/>
                        </a:rPr>
                        <a:t> ​</a:t>
                      </a:r>
                      <a:endParaRPr lang="en-US" sz="1600" b="0" i="0">
                        <a:solidFill>
                          <a:srgbClr val="000000"/>
                        </a:solidFill>
                        <a:effectLst/>
                        <a:latin typeface="Avenir Next LT Pro" panose="020B050402020202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CE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1350"/>
                        </a:lnSpc>
                        <a:buNone/>
                      </a:pPr>
                      <a:r>
                        <a:rPr lang="en-US" sz="1100" b="1" i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0"/>
                        </a:rPr>
                        <a:t>Net kWh Savings</a:t>
                      </a:r>
                      <a:r>
                        <a:rPr lang="en-US" sz="1100" b="0" i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0"/>
                        </a:rPr>
                        <a:t> ​</a:t>
                      </a:r>
                      <a:endParaRPr lang="en-US" sz="1600" b="0" i="0">
                        <a:solidFill>
                          <a:srgbClr val="000000"/>
                        </a:solidFill>
                        <a:effectLst/>
                        <a:latin typeface="Avenir Next LT Pro" panose="020B050402020202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CE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1350"/>
                        </a:lnSpc>
                        <a:buNone/>
                      </a:pPr>
                      <a:r>
                        <a:rPr lang="en-US" sz="1100" b="1" i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0"/>
                        </a:rPr>
                        <a:t>Net Therm Savings</a:t>
                      </a:r>
                      <a:r>
                        <a:rPr lang="en-US" sz="1100" b="0" i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0"/>
                        </a:rPr>
                        <a:t> ​</a:t>
                      </a:r>
                      <a:endParaRPr lang="en-US" sz="1600" b="0" i="0">
                        <a:solidFill>
                          <a:srgbClr val="000000"/>
                        </a:solidFill>
                        <a:effectLst/>
                        <a:latin typeface="Avenir Next LT Pro" panose="020B050402020202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CE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70639410"/>
                  </a:ext>
                </a:extLst>
              </a:tr>
              <a:tr h="294292">
                <a:tc>
                  <a:txBody>
                    <a:bodyPr/>
                    <a:lstStyle/>
                    <a:p>
                      <a:pPr algn="ctr" fontAlgn="base">
                        <a:lnSpc>
                          <a:spcPts val="1275"/>
                        </a:lnSpc>
                        <a:buNone/>
                      </a:pPr>
                      <a:r>
                        <a:rPr lang="en-US" sz="1100" b="0" i="1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0"/>
                        </a:rPr>
                        <a:t>2025</a:t>
                      </a:r>
                      <a:endParaRPr lang="en-US" sz="1600" b="0" i="0">
                        <a:solidFill>
                          <a:srgbClr val="000000"/>
                        </a:solidFill>
                        <a:effectLst/>
                        <a:latin typeface="Avenir Next LT Pro" panose="020B050402020202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ase">
                        <a:lnSpc>
                          <a:spcPts val="1275"/>
                        </a:lnSpc>
                        <a:buNone/>
                      </a:pPr>
                      <a:r>
                        <a:rPr lang="en-US" sz="1100" b="0" i="1">
                          <a:effectLst/>
                          <a:latin typeface="Avenir Next LT Pro" panose="020B0504020202020204" pitchFamily="34" charset="0"/>
                        </a:rPr>
                        <a:t>$20,737 </a:t>
                      </a:r>
                      <a:endParaRPr lang="en-US" sz="1600" b="0" i="1">
                        <a:effectLst/>
                        <a:latin typeface="Avenir Next LT Pro" panose="020B050402020202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1275"/>
                        </a:lnSpc>
                        <a:buNone/>
                      </a:pPr>
                      <a:r>
                        <a:rPr lang="en-US" sz="1100" b="0" i="1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0"/>
                        </a:rPr>
                        <a:t>0.0</a:t>
                      </a:r>
                      <a:r>
                        <a:rPr lang="en-US" sz="1100" b="0" i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0"/>
                        </a:rPr>
                        <a:t> ​</a:t>
                      </a:r>
                      <a:endParaRPr lang="en-US" sz="1600" b="0" i="0">
                        <a:solidFill>
                          <a:srgbClr val="000000"/>
                        </a:solidFill>
                        <a:effectLst/>
                        <a:latin typeface="Avenir Next LT Pro" panose="020B050402020202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1275"/>
                        </a:lnSpc>
                        <a:buNone/>
                      </a:pPr>
                      <a:r>
                        <a:rPr lang="en-US" sz="1100" b="0" i="1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0"/>
                        </a:rPr>
                        <a:t>0</a:t>
                      </a:r>
                      <a:r>
                        <a:rPr lang="en-US" sz="1100" b="0" i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0"/>
                        </a:rPr>
                        <a:t> ​</a:t>
                      </a:r>
                      <a:endParaRPr lang="en-US" sz="1600" b="0" i="0">
                        <a:solidFill>
                          <a:srgbClr val="000000"/>
                        </a:solidFill>
                        <a:effectLst/>
                        <a:latin typeface="Avenir Next LT Pro" panose="020B050402020202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1275"/>
                        </a:lnSpc>
                        <a:buNone/>
                      </a:pPr>
                      <a:r>
                        <a:rPr lang="en-US" sz="1100" b="0" i="1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0"/>
                        </a:rPr>
                        <a:t>0</a:t>
                      </a:r>
                      <a:r>
                        <a:rPr lang="en-US" sz="1100" b="0" i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0"/>
                        </a:rPr>
                        <a:t> ​</a:t>
                      </a:r>
                      <a:endParaRPr lang="en-US" sz="1600" b="0" i="0">
                        <a:solidFill>
                          <a:srgbClr val="000000"/>
                        </a:solidFill>
                        <a:effectLst/>
                        <a:latin typeface="Avenir Next LT Pro" panose="020B050402020202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1275"/>
                        </a:lnSpc>
                        <a:buNone/>
                      </a:pPr>
                      <a:r>
                        <a:rPr lang="en-US" sz="1100" b="0" i="1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0"/>
                        </a:rPr>
                        <a:t>0</a:t>
                      </a:r>
                      <a:r>
                        <a:rPr lang="en-US" sz="1100" b="0" i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0"/>
                        </a:rPr>
                        <a:t> ​</a:t>
                      </a:r>
                      <a:endParaRPr lang="en-US" sz="1600" b="0" i="0">
                        <a:solidFill>
                          <a:srgbClr val="000000"/>
                        </a:solidFill>
                        <a:effectLst/>
                        <a:latin typeface="Avenir Next LT Pro" panose="020B050402020202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10535736"/>
                  </a:ext>
                </a:extLst>
              </a:tr>
              <a:tr h="280411">
                <a:tc>
                  <a:txBody>
                    <a:bodyPr/>
                    <a:lstStyle/>
                    <a:p>
                      <a:pPr algn="ctr" fontAlgn="base">
                        <a:lnSpc>
                          <a:spcPts val="1275"/>
                        </a:lnSpc>
                        <a:buNone/>
                      </a:pPr>
                      <a:r>
                        <a:rPr lang="en-US" sz="1100" b="0" i="1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0"/>
                        </a:rPr>
                        <a:t>2024</a:t>
                      </a:r>
                      <a:endParaRPr lang="en-US" sz="1600" b="0" i="0">
                        <a:solidFill>
                          <a:srgbClr val="000000"/>
                        </a:solidFill>
                        <a:effectLst/>
                        <a:latin typeface="Avenir Next LT Pro" panose="020B050402020202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ase">
                        <a:lnSpc>
                          <a:spcPts val="1275"/>
                        </a:lnSpc>
                        <a:buNone/>
                      </a:pPr>
                      <a:r>
                        <a:rPr lang="en-US" sz="1100" b="0" i="1">
                          <a:effectLst/>
                          <a:latin typeface="Avenir Next LT Pro" panose="020B0504020202020204" pitchFamily="34" charset="0"/>
                        </a:rPr>
                        <a:t>0 </a:t>
                      </a:r>
                      <a:endParaRPr lang="en-US" sz="1600" b="0" i="1">
                        <a:effectLst/>
                        <a:latin typeface="Avenir Next LT Pro" panose="020B050402020202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1275"/>
                        </a:lnSpc>
                        <a:buNone/>
                      </a:pPr>
                      <a:r>
                        <a:rPr lang="en-US" sz="1100" b="0" i="1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0"/>
                        </a:rPr>
                        <a:t>0.0</a:t>
                      </a:r>
                      <a:r>
                        <a:rPr lang="en-US" sz="1100" b="0" i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0"/>
                        </a:rPr>
                        <a:t> ​</a:t>
                      </a:r>
                      <a:endParaRPr lang="en-US" sz="1600" b="0" i="0">
                        <a:solidFill>
                          <a:srgbClr val="000000"/>
                        </a:solidFill>
                        <a:effectLst/>
                        <a:latin typeface="Avenir Next LT Pro" panose="020B050402020202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1275"/>
                        </a:lnSpc>
                        <a:buNone/>
                      </a:pPr>
                      <a:r>
                        <a:rPr lang="en-US" sz="1100" b="0" i="1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0"/>
                        </a:rPr>
                        <a:t>0</a:t>
                      </a:r>
                      <a:r>
                        <a:rPr lang="en-US" sz="1100" b="0" i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0"/>
                        </a:rPr>
                        <a:t> ​</a:t>
                      </a:r>
                      <a:endParaRPr lang="en-US" sz="1600" b="0" i="0">
                        <a:solidFill>
                          <a:srgbClr val="000000"/>
                        </a:solidFill>
                        <a:effectLst/>
                        <a:latin typeface="Avenir Next LT Pro" panose="020B050402020202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1275"/>
                        </a:lnSpc>
                        <a:buNone/>
                      </a:pPr>
                      <a:r>
                        <a:rPr lang="en-US" sz="1100" b="0" i="1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0"/>
                        </a:rPr>
                        <a:t>0</a:t>
                      </a:r>
                      <a:r>
                        <a:rPr lang="en-US" sz="1100" b="0" i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0"/>
                        </a:rPr>
                        <a:t> ​</a:t>
                      </a:r>
                      <a:endParaRPr lang="en-US" sz="1600" b="0" i="0">
                        <a:solidFill>
                          <a:srgbClr val="000000"/>
                        </a:solidFill>
                        <a:effectLst/>
                        <a:latin typeface="Avenir Next LT Pro" panose="020B050402020202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1275"/>
                        </a:lnSpc>
                        <a:buNone/>
                      </a:pPr>
                      <a:r>
                        <a:rPr lang="en-US" sz="1100" b="0" i="1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0"/>
                        </a:rPr>
                        <a:t>0</a:t>
                      </a:r>
                      <a:r>
                        <a:rPr lang="en-US" sz="1100" b="0" i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0"/>
                        </a:rPr>
                        <a:t> ​</a:t>
                      </a:r>
                      <a:endParaRPr lang="en-US" sz="1600" b="0" i="0">
                        <a:solidFill>
                          <a:srgbClr val="000000"/>
                        </a:solidFill>
                        <a:effectLst/>
                        <a:latin typeface="Avenir Next LT Pro" panose="020B050402020202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5478799"/>
                  </a:ext>
                </a:extLst>
              </a:tr>
            </a:tbl>
          </a:graphicData>
        </a:graphic>
      </p:graphicFrame>
      <p:sp>
        <p:nvSpPr>
          <p:cNvPr id="9" name="Rectangle 2">
            <a:extLst>
              <a:ext uri="{FF2B5EF4-FFF2-40B4-BE49-F238E27FC236}">
                <a16:creationId xmlns:a16="http://schemas.microsoft.com/office/drawing/2014/main" id="{360FED05-5B04-E7A7-37B8-59E8A5EFD01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60463" y="3006725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 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19502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82ED0E-E294-26A7-B38D-F4E204E5ED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052954"/>
            <a:ext cx="4163485" cy="1162050"/>
          </a:xfrm>
        </p:spPr>
        <p:txBody>
          <a:bodyPr/>
          <a:lstStyle/>
          <a:p>
            <a:r>
              <a:rPr lang="en-US"/>
              <a:t>Next Steps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534E02D-1D94-EC2C-BA79-814552AF47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66733" y="1083766"/>
            <a:ext cx="6968067" cy="4690468"/>
          </a:xfrm>
        </p:spPr>
        <p:txBody>
          <a:bodyPr>
            <a:normAutofit/>
          </a:bodyPr>
          <a:lstStyle/>
          <a:p>
            <a:endParaRPr lang="en-US"/>
          </a:p>
          <a:p>
            <a:r>
              <a:rPr lang="en-US"/>
              <a:t>Per Commission requirements, SoCalGas will file a Tier 2 Advice Letter with the CPUC on August 6, 2026, requesting program closure. Following receipt of the CPUC's disposition, SoCalGas will update the program status in CEDARS accordingly.</a:t>
            </a:r>
          </a:p>
          <a:p>
            <a:r>
              <a:rPr lang="en-US"/>
              <a:t>Please send any questions to </a:t>
            </a:r>
            <a:r>
              <a:rPr lang="en-US" u="sng">
                <a:hlinkClick r:id="rId2"/>
              </a:rPr>
              <a:t>SEBush@socalgas.com</a:t>
            </a:r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6A6A60C-05AD-B791-B110-943077C6643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2410227-0A74-4DD0-97A1-EFCFB8B7378B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00827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5ADAE00-1C5D-BC29-0C93-0DFC98CF822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2410227-0A74-4DD0-97A1-EFCFB8B7378B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4F2501B-004B-319B-1D74-7A182C8D2ECB}"/>
              </a:ext>
            </a:extLst>
          </p:cNvPr>
          <p:cNvSpPr txBox="1"/>
          <p:nvPr/>
        </p:nvSpPr>
        <p:spPr>
          <a:xfrm>
            <a:off x="3529584" y="2450592"/>
            <a:ext cx="628192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800">
                <a:solidFill>
                  <a:schemeClr val="tx2">
                    <a:lumMod val="60000"/>
                    <a:lumOff val="40000"/>
                  </a:schemeClr>
                </a:solidFill>
              </a:rPr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2231113160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SoCalGas - 2021">
      <a:dk1>
        <a:srgbClr val="000000"/>
      </a:dk1>
      <a:lt1>
        <a:srgbClr val="FFFFFF"/>
      </a:lt1>
      <a:dk2>
        <a:srgbClr val="004B91"/>
      </a:dk2>
      <a:lt2>
        <a:srgbClr val="E6E6E6"/>
      </a:lt2>
      <a:accent1>
        <a:srgbClr val="002761"/>
      </a:accent1>
      <a:accent2>
        <a:srgbClr val="7BAFD3"/>
      </a:accent2>
      <a:accent3>
        <a:srgbClr val="009BDA"/>
      </a:accent3>
      <a:accent4>
        <a:srgbClr val="56C7DA"/>
      </a:accent4>
      <a:accent5>
        <a:srgbClr val="A2AAAD"/>
      </a:accent5>
      <a:accent6>
        <a:srgbClr val="75787B"/>
      </a:accent6>
      <a:hlink>
        <a:srgbClr val="084992"/>
      </a:hlink>
      <a:folHlink>
        <a:srgbClr val="639EC8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04-Safety-Template-Group" id="{B4524372-AF88-2D4F-BF28-0A53E01D5D79}" vid="{125826DF-4686-5447-8E92-788D19DF1706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e44ff186-e189-4315-a694-2be53b9d79c4">
      <UserInfo>
        <DisplayName>Steinberg, Andrew</DisplayName>
        <AccountId>394</AccountId>
        <AccountType/>
      </UserInfo>
      <UserInfo>
        <DisplayName>Mcghee, Jill</DisplayName>
        <AccountId>457</AccountId>
        <AccountType/>
      </UserInfo>
      <UserInfo>
        <DisplayName>Brooks, Erin P.</DisplayName>
        <AccountId>14</AccountId>
        <AccountType/>
      </UserInfo>
      <UserInfo>
        <DisplayName>Johnston, Brian K</DisplayName>
        <AccountId>110</AccountId>
        <AccountType/>
      </UserInfo>
      <UserInfo>
        <DisplayName>Montoya, Arturo E</DisplayName>
        <AccountId>224</AccountId>
        <AccountType/>
      </UserInfo>
      <UserInfo>
        <DisplayName>Gonzalez, Sandra D</DisplayName>
        <AccountId>227</AccountId>
        <AccountType/>
      </UserInfo>
      <UserInfo>
        <DisplayName>Padilla, David M</DisplayName>
        <AccountId>500</AccountId>
        <AccountType/>
      </UserInfo>
    </SharedWithUsers>
    <TaxCatchAll xmlns="e44ff186-e189-4315-a694-2be53b9d79c4" xsi:nil="true"/>
    <lcf76f155ced4ddcb4097134ff3c332f xmlns="68745d34-8886-4f75-8408-199b9b974f5c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3E94FDBE98B7A4EA9FE2265E4698C2C" ma:contentTypeVersion="13" ma:contentTypeDescription="Create a new document." ma:contentTypeScope="" ma:versionID="eaec5aa8235abe0eac9c8e49e5903894">
  <xsd:schema xmlns:xsd="http://www.w3.org/2001/XMLSchema" xmlns:xs="http://www.w3.org/2001/XMLSchema" xmlns:p="http://schemas.microsoft.com/office/2006/metadata/properties" xmlns:ns2="68745d34-8886-4f75-8408-199b9b974f5c" xmlns:ns3="e44ff186-e189-4315-a694-2be53b9d79c4" targetNamespace="http://schemas.microsoft.com/office/2006/metadata/properties" ma:root="true" ma:fieldsID="b62c7a3571ecb84a9184c3f0c0bdace6" ns2:_="" ns3:_="">
    <xsd:import namespace="68745d34-8886-4f75-8408-199b9b974f5c"/>
    <xsd:import namespace="e44ff186-e189-4315-a694-2be53b9d79c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MediaServiceSearchPropertie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8745d34-8886-4f75-8408-199b9b974f5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lcf76f155ced4ddcb4097134ff3c332f" ma:index="15" nillable="true" ma:taxonomy="true" ma:internalName="lcf76f155ced4ddcb4097134ff3c332f" ma:taxonomyFieldName="MediaServiceImageTags" ma:displayName="Image Tags" ma:readOnly="false" ma:fieldId="{5cf76f15-5ced-4ddc-b409-7134ff3c332f}" ma:taxonomyMulti="true" ma:sspId="199c8f0f-62e3-48c7-84e8-4daf5ce6c20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7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9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0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44ff186-e189-4315-a694-2be53b9d79c4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6" nillable="true" ma:displayName="Taxonomy Catch All Column" ma:hidden="true" ma:list="{2d4ee9ff-219e-4ebe-8c3f-dd9ebb41f669}" ma:internalName="TaxCatchAll" ma:showField="CatchAllData" ma:web="e44ff186-e189-4315-a694-2be53b9d79c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7301B75D-1977-4200-82CA-F39299A7F12C}">
  <ds:schemaRefs>
    <ds:schemaRef ds:uri="68745d34-8886-4f75-8408-199b9b974f5c"/>
    <ds:schemaRef ds:uri="e44ff186-e189-4315-a694-2be53b9d79c4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4317AF4E-86BD-4FE4-A33C-E9E04561440D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80B0704E-31A9-4047-919E-728394EBB349}">
  <ds:schemaRefs>
    <ds:schemaRef ds:uri="68745d34-8886-4f75-8408-199b9b974f5c"/>
    <ds:schemaRef ds:uri="e44ff186-e189-4315-a694-2be53b9d79c4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Application>Microsoft Office PowerPoint</Application>
  <PresentationFormat>Widescreen</PresentationFormat>
  <Slides>8</Slides>
  <Notes>4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1_Office Theme</vt:lpstr>
      <vt:lpstr>Energy Efficiency Programs   Program Closure Webinar</vt:lpstr>
      <vt:lpstr>Compliance Guidance</vt:lpstr>
      <vt:lpstr>Agenda</vt:lpstr>
      <vt:lpstr>Program: TEG Wall Furnace Direct Install SCG3960</vt:lpstr>
      <vt:lpstr>Program: TEG Wall Furnace Direct Install SCG3960</vt:lpstr>
      <vt:lpstr>Program: TEG Wall Furnace Direct Install SCG3960</vt:lpstr>
      <vt:lpstr>Next Steps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30 - EE - Template</dc:title>
  <dc:creator>Dossev, Michael</dc:creator>
  <cp:revision>1</cp:revision>
  <dcterms:created xsi:type="dcterms:W3CDTF">2017-08-02T20:42:24Z</dcterms:created>
  <dcterms:modified xsi:type="dcterms:W3CDTF">2026-06-30T23:06:27Z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0x01010033E94FDBE98B7A4EA9FE2265E4698C2C</vt:lpwstr>
  </property>
  <property fmtid="{D5CDD505-2E9C-101B-9397-08002B2CF9AE}" pid="3" name="MediaServiceImageTags">
    <vt:lpwstr/>
  </property>
  <property fmtid="{D5CDD505-2E9C-101B-9397-08002B2CF9AE}" pid="4" name="MSIP_Label_cd97076e-e5a9-49b1-9873-62b6e38f493d_Enabled">
    <vt:lpwstr>true</vt:lpwstr>
  </property>
  <property fmtid="{D5CDD505-2E9C-101B-9397-08002B2CF9AE}" pid="5" name="MSIP_Label_cd97076e-e5a9-49b1-9873-62b6e38f493d_SetDate">
    <vt:lpwstr>2026-06-23T17:08:21Z</vt:lpwstr>
  </property>
  <property fmtid="{D5CDD505-2E9C-101B-9397-08002B2CF9AE}" pid="6" name="MSIP_Label_cd97076e-e5a9-49b1-9873-62b6e38f493d_Method">
    <vt:lpwstr>Standard</vt:lpwstr>
  </property>
  <property fmtid="{D5CDD505-2E9C-101B-9397-08002B2CF9AE}" pid="7" name="MSIP_Label_cd97076e-e5a9-49b1-9873-62b6e38f493d_Name">
    <vt:lpwstr>IP-Internal</vt:lpwstr>
  </property>
  <property fmtid="{D5CDD505-2E9C-101B-9397-08002B2CF9AE}" pid="8" name="MSIP_Label_cd97076e-e5a9-49b1-9873-62b6e38f493d_SiteId">
    <vt:lpwstr>a2e7980c-11ea-4838-8f1a-2f497d8c4072</vt:lpwstr>
  </property>
  <property fmtid="{D5CDD505-2E9C-101B-9397-08002B2CF9AE}" pid="9" name="MSIP_Label_cd97076e-e5a9-49b1-9873-62b6e38f493d_ActionId">
    <vt:lpwstr>2104a658-bd0e-4a46-b614-4b2f137557c8</vt:lpwstr>
  </property>
  <property fmtid="{D5CDD505-2E9C-101B-9397-08002B2CF9AE}" pid="10" name="MSIP_Label_cd97076e-e5a9-49b1-9873-62b6e38f493d_ContentBits">
    <vt:lpwstr>0</vt:lpwstr>
  </property>
  <property fmtid="{D5CDD505-2E9C-101B-9397-08002B2CF9AE}" pid="11" name="MSIP_Label_cd97076e-e5a9-49b1-9873-62b6e38f493d_Tag">
    <vt:lpwstr>10, 3, 0, 1</vt:lpwstr>
  </property>
</Properties>
</file>