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handoutMasterIdLst>
    <p:handoutMasterId r:id="rId12"/>
  </p:handoutMasterIdLst>
  <p:sldIdLst>
    <p:sldId id="269" r:id="rId5"/>
    <p:sldId id="275" r:id="rId6"/>
    <p:sldId id="271" r:id="rId7"/>
    <p:sldId id="274" r:id="rId8"/>
    <p:sldId id="281" r:id="rId9"/>
    <p:sldId id="280" r:id="rId10"/>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2" autoAdjust="0"/>
    <p:restoredTop sz="87551" autoAdjust="0"/>
  </p:normalViewPr>
  <p:slideViewPr>
    <p:cSldViewPr snapToGrid="0">
      <p:cViewPr varScale="1">
        <p:scale>
          <a:sx n="116" d="100"/>
          <a:sy n="116" d="100"/>
        </p:scale>
        <p:origin x="10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FF8EA3F6-4162-4B37-A85D-57CD054ABC88}" type="datetimeFigureOut">
              <a:rPr lang="en-US" smtClean="0"/>
              <a:t>8/14/2018</a:t>
            </a:fld>
            <a:endParaRPr lang="en-US" dirty="0"/>
          </a:p>
        </p:txBody>
      </p:sp>
      <p:sp>
        <p:nvSpPr>
          <p:cNvPr id="4" name="Footer Placeholder 3"/>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AF7FFCB9-47D5-4D5C-9DE4-7ACAD626D33E}" type="slidenum">
              <a:rPr lang="en-US" smtClean="0"/>
              <a:t>‹#›</a:t>
            </a:fld>
            <a:endParaRPr lang="en-US" dirty="0"/>
          </a:p>
        </p:txBody>
      </p:sp>
    </p:spTree>
    <p:extLst>
      <p:ext uri="{BB962C8B-B14F-4D97-AF65-F5344CB8AC3E}">
        <p14:creationId xmlns:p14="http://schemas.microsoft.com/office/powerpoint/2010/main" val="4026692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546646C9-EE00-4690-9657-A4F8E5EDC5B1}" type="datetimeFigureOut">
              <a:rPr lang="en-US" smtClean="0"/>
              <a:t>8/14/2018</a:t>
            </a:fld>
            <a:endParaRPr lang="en-US" dirty="0"/>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C5E15923-5A77-4290-8922-A6892B73CE21}" type="slidenum">
              <a:rPr lang="en-US" smtClean="0"/>
              <a:t>‹#›</a:t>
            </a:fld>
            <a:endParaRPr lang="en-US" dirty="0"/>
          </a:p>
        </p:txBody>
      </p:sp>
    </p:spTree>
    <p:extLst>
      <p:ext uri="{BB962C8B-B14F-4D97-AF65-F5344CB8AC3E}">
        <p14:creationId xmlns:p14="http://schemas.microsoft.com/office/powerpoint/2010/main" val="414232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1</a:t>
            </a:fld>
            <a:endParaRPr lang="en-US" dirty="0"/>
          </a:p>
        </p:txBody>
      </p:sp>
    </p:spTree>
    <p:extLst>
      <p:ext uri="{BB962C8B-B14F-4D97-AF65-F5344CB8AC3E}">
        <p14:creationId xmlns:p14="http://schemas.microsoft.com/office/powerpoint/2010/main" val="147746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 1b</a:t>
            </a:r>
          </a:p>
        </p:txBody>
      </p:sp>
      <p:sp>
        <p:nvSpPr>
          <p:cNvPr id="4" name="Slide Number Placeholder 3"/>
          <p:cNvSpPr>
            <a:spLocks noGrp="1"/>
          </p:cNvSpPr>
          <p:nvPr>
            <p:ph type="sldNum" sz="quarter" idx="10"/>
          </p:nvPr>
        </p:nvSpPr>
        <p:spPr/>
        <p:txBody>
          <a:bodyPr/>
          <a:lstStyle/>
          <a:p>
            <a:fld id="{C5E15923-5A77-4290-8922-A6892B73CE21}" type="slidenum">
              <a:rPr lang="en-US" smtClean="0"/>
              <a:t>2</a:t>
            </a:fld>
            <a:endParaRPr lang="en-US" dirty="0"/>
          </a:p>
        </p:txBody>
      </p:sp>
    </p:spTree>
    <p:extLst>
      <p:ext uri="{BB962C8B-B14F-4D97-AF65-F5344CB8AC3E}">
        <p14:creationId xmlns:p14="http://schemas.microsoft.com/office/powerpoint/2010/main" val="600534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 2b</a:t>
            </a:r>
          </a:p>
        </p:txBody>
      </p:sp>
      <p:sp>
        <p:nvSpPr>
          <p:cNvPr id="4" name="Slide Number Placeholder 3"/>
          <p:cNvSpPr>
            <a:spLocks noGrp="1"/>
          </p:cNvSpPr>
          <p:nvPr>
            <p:ph type="sldNum" sz="quarter" idx="10"/>
          </p:nvPr>
        </p:nvSpPr>
        <p:spPr/>
        <p:txBody>
          <a:bodyPr/>
          <a:lstStyle/>
          <a:p>
            <a:fld id="{C5E15923-5A77-4290-8922-A6892B73CE21}" type="slidenum">
              <a:rPr lang="en-US" smtClean="0"/>
              <a:t>3</a:t>
            </a:fld>
            <a:endParaRPr lang="en-US" dirty="0"/>
          </a:p>
        </p:txBody>
      </p:sp>
    </p:spTree>
    <p:extLst>
      <p:ext uri="{BB962C8B-B14F-4D97-AF65-F5344CB8AC3E}">
        <p14:creationId xmlns:p14="http://schemas.microsoft.com/office/powerpoint/2010/main" val="2392042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budget reduced by $403K</a:t>
            </a:r>
          </a:p>
          <a:p>
            <a:r>
              <a:rPr lang="en-US" dirty="0"/>
              <a:t>PG&amp;E Data was provided too late for Aug 2</a:t>
            </a:r>
            <a:r>
              <a:rPr lang="en-US" baseline="30000" dirty="0"/>
              <a:t>nd</a:t>
            </a:r>
            <a:r>
              <a:rPr lang="en-US" dirty="0"/>
              <a:t> CAEECC </a:t>
            </a:r>
            <a:r>
              <a:rPr lang="en-US" dirty="0" smtClean="0"/>
              <a:t>meeting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do not anticipate any significant changes on 9-4; may be some change to EMV and SF budget</a:t>
            </a:r>
            <a:endParaRPr lang="en-US" dirty="0" smtClean="0"/>
          </a:p>
          <a:p>
            <a:endParaRPr lang="en-US" dirty="0"/>
          </a:p>
        </p:txBody>
      </p:sp>
      <p:sp>
        <p:nvSpPr>
          <p:cNvPr id="4" name="Slide Number Placeholder 3"/>
          <p:cNvSpPr>
            <a:spLocks noGrp="1"/>
          </p:cNvSpPr>
          <p:nvPr>
            <p:ph type="sldNum" sz="quarter" idx="10"/>
          </p:nvPr>
        </p:nvSpPr>
        <p:spPr/>
        <p:txBody>
          <a:bodyPr/>
          <a:lstStyle/>
          <a:p>
            <a:fld id="{C5E15923-5A77-4290-8922-A6892B73CE21}" type="slidenum">
              <a:rPr lang="en-US" smtClean="0"/>
              <a:t>4</a:t>
            </a:fld>
            <a:endParaRPr lang="en-US" dirty="0"/>
          </a:p>
        </p:txBody>
      </p:sp>
    </p:spTree>
    <p:extLst>
      <p:ext uri="{BB962C8B-B14F-4D97-AF65-F5344CB8AC3E}">
        <p14:creationId xmlns:p14="http://schemas.microsoft.com/office/powerpoint/2010/main" val="3014583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27% of the budget is non-resource programs, Codes, WBSP and Green Labeling (plus EM&amp;V)</a:t>
            </a:r>
          </a:p>
          <a:p>
            <a:r>
              <a:rPr lang="en-US" dirty="0"/>
              <a:t>BayREN’s TRC and PAC increases over time due to decrease in admin/overhead after ramp up period and increase in participation/projects. BayREN’s TRC does not converge to a 1.00 due to size of our portfolio, which is small compared to IOUs, plus half of our programs are non-resource which drags down the TRC/PAC.  Additionally BayREN is restricted to filling the gap and not duplicating IOU efforts so our programs are limited in scope. Also HTR definition in Decision has limited BayREN’s activity and reduced historical MF TRC significantly</a:t>
            </a:r>
          </a:p>
        </p:txBody>
      </p:sp>
      <p:sp>
        <p:nvSpPr>
          <p:cNvPr id="4" name="Slide Number Placeholder 3"/>
          <p:cNvSpPr>
            <a:spLocks noGrp="1"/>
          </p:cNvSpPr>
          <p:nvPr>
            <p:ph type="sldNum" sz="quarter" idx="10"/>
          </p:nvPr>
        </p:nvSpPr>
        <p:spPr/>
        <p:txBody>
          <a:bodyPr/>
          <a:lstStyle/>
          <a:p>
            <a:fld id="{C5E15923-5A77-4290-8922-A6892B73CE21}" type="slidenum">
              <a:rPr lang="en-US" smtClean="0"/>
              <a:t>5</a:t>
            </a:fld>
            <a:endParaRPr lang="en-US" dirty="0"/>
          </a:p>
        </p:txBody>
      </p:sp>
    </p:spTree>
    <p:extLst>
      <p:ext uri="{BB962C8B-B14F-4D97-AF65-F5344CB8AC3E}">
        <p14:creationId xmlns:p14="http://schemas.microsoft.com/office/powerpoint/2010/main" val="28477473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3346705"/>
            <a:ext cx="12192000" cy="35112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18070" y="641568"/>
            <a:ext cx="4507885" cy="2372571"/>
          </a:xfrm>
          <a:prstGeom prst="rect">
            <a:avLst/>
          </a:prstGeom>
        </p:spPr>
      </p:pic>
      <p:sp>
        <p:nvSpPr>
          <p:cNvPr id="11" name="Title 10"/>
          <p:cNvSpPr>
            <a:spLocks noGrp="1"/>
          </p:cNvSpPr>
          <p:nvPr>
            <p:ph type="title"/>
          </p:nvPr>
        </p:nvSpPr>
        <p:spPr>
          <a:xfrm>
            <a:off x="1818547" y="3849722"/>
            <a:ext cx="8814816" cy="1490374"/>
          </a:xfrm>
        </p:spPr>
        <p:txBody>
          <a:bodyPr lIns="0" tIns="0" rIns="0" bIns="0" anchor="t" anchorCtr="0">
            <a:noAutofit/>
          </a:bodyPr>
          <a:lstStyle>
            <a:lvl1pPr algn="l">
              <a:lnSpc>
                <a:spcPts val="4600"/>
              </a:lnSpc>
              <a:defRPr sz="5400">
                <a:solidFill>
                  <a:schemeClr val="bg1"/>
                </a:solidFill>
              </a:defRPr>
            </a:lvl1pPr>
          </a:lstStyle>
          <a:p>
            <a:r>
              <a:rPr lang="en-US"/>
              <a:t>Click to edit Master title style</a:t>
            </a:r>
            <a:endParaRPr lang="en-US" dirty="0"/>
          </a:p>
        </p:txBody>
      </p:sp>
      <p:sp>
        <p:nvSpPr>
          <p:cNvPr id="4" name="Rectangle 3"/>
          <p:cNvSpPr/>
          <p:nvPr userDrawn="1"/>
        </p:nvSpPr>
        <p:spPr>
          <a:xfrm>
            <a:off x="1818547" y="5760720"/>
            <a:ext cx="6209885" cy="109728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a:p>
        </p:txBody>
      </p:sp>
      <p:sp>
        <p:nvSpPr>
          <p:cNvPr id="3" name="Subtitle 2"/>
          <p:cNvSpPr>
            <a:spLocks noGrp="1"/>
          </p:cNvSpPr>
          <p:nvPr>
            <p:ph type="subTitle" idx="1"/>
          </p:nvPr>
        </p:nvSpPr>
        <p:spPr>
          <a:xfrm>
            <a:off x="2157984" y="5760719"/>
            <a:ext cx="5669280" cy="1097281"/>
          </a:xfrm>
        </p:spPr>
        <p:txBody>
          <a:bodyPr anchor="ctr" anchorCtr="0">
            <a:no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86407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492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1" y="1792224"/>
            <a:ext cx="8872727" cy="4575692"/>
          </a:xfrm>
        </p:spPr>
        <p:txBody>
          <a:bodyPr>
            <a:normAutofit/>
          </a:bodyPr>
          <a:lstStyle>
            <a:lvl1pPr marL="228600" indent="-228600">
              <a:lnSpc>
                <a:spcPct val="100000"/>
              </a:lnSpc>
              <a:spcAft>
                <a:spcPts val="400"/>
              </a:spcAft>
              <a:buFont typeface="Wingdings" charset="2"/>
              <a:buChar char="§"/>
              <a:defRPr sz="3200">
                <a:solidFill>
                  <a:schemeClr val="tx1"/>
                </a:solidFill>
              </a:defRPr>
            </a:lvl1pPr>
            <a:lvl2pPr marL="685800" indent="-228600">
              <a:lnSpc>
                <a:spcPct val="100000"/>
              </a:lnSpc>
              <a:spcAft>
                <a:spcPts val="400"/>
              </a:spcAft>
              <a:buFont typeface="Wingdings" charset="2"/>
              <a:buChar char="§"/>
              <a:defRPr sz="2800">
                <a:solidFill>
                  <a:schemeClr val="tx1"/>
                </a:solidFill>
              </a:defRPr>
            </a:lvl2pPr>
            <a:lvl3pPr marL="1143000" indent="-228600">
              <a:lnSpc>
                <a:spcPct val="100000"/>
              </a:lnSpc>
              <a:spcAft>
                <a:spcPts val="400"/>
              </a:spcAft>
              <a:buFont typeface="Wingdings" charset="2"/>
              <a:buChar char="§"/>
              <a:defRPr sz="2400">
                <a:solidFill>
                  <a:schemeClr val="tx1"/>
                </a:solidFill>
              </a:defRPr>
            </a:lvl3pPr>
            <a:lvl4pPr marL="1600200" indent="-228600">
              <a:lnSpc>
                <a:spcPct val="100000"/>
              </a:lnSpc>
              <a:spcAft>
                <a:spcPts val="400"/>
              </a:spcAft>
              <a:buFont typeface="Wingdings" charset="2"/>
              <a:buChar char="§"/>
              <a:defRPr sz="2000">
                <a:solidFill>
                  <a:schemeClr val="tx1"/>
                </a:solidFill>
              </a:defRPr>
            </a:lvl4pPr>
            <a:lvl5pPr marL="2057400" indent="-228600">
              <a:lnSpc>
                <a:spcPct val="100000"/>
              </a:lnSpc>
              <a:spcAft>
                <a:spcPts val="400"/>
              </a:spcAft>
              <a:buFont typeface="Wingdings" charset="2"/>
              <a:buChar char="§"/>
              <a:defRPr sz="20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667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Agenda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5067" y="598248"/>
            <a:ext cx="6121349" cy="5126829"/>
          </a:xfrm>
        </p:spPr>
        <p:txBody>
          <a:bodyPr>
            <a:normAutofit/>
          </a:bodyPr>
          <a:lstStyle>
            <a:lvl1pPr marL="228600" indent="-228600">
              <a:buFont typeface="Wingdings" charset="2"/>
              <a:buChar char="§"/>
              <a:defRPr sz="3200">
                <a:solidFill>
                  <a:schemeClr val="tx1"/>
                </a:solidFill>
              </a:defRPr>
            </a:lvl1pPr>
            <a:lvl2pPr marL="685800" indent="-228600">
              <a:buFont typeface="Wingdings" charset="2"/>
              <a:buChar char="§"/>
              <a:defRPr sz="2800">
                <a:solidFill>
                  <a:schemeClr val="tx1"/>
                </a:solidFill>
              </a:defRPr>
            </a:lvl2pPr>
            <a:lvl3pPr marL="1143000" indent="-228600">
              <a:buFont typeface="Wingdings" charset="2"/>
              <a:buChar char="§"/>
              <a:defRPr sz="2400">
                <a:solidFill>
                  <a:schemeClr val="tx1"/>
                </a:solidFill>
              </a:defRPr>
            </a:lvl3pPr>
            <a:lvl4pPr marL="1600200" indent="-228600">
              <a:buFont typeface="Wingdings" charset="2"/>
              <a:buChar char="§"/>
              <a:defRPr sz="2000">
                <a:solidFill>
                  <a:schemeClr val="tx1"/>
                </a:solidFill>
              </a:defRPr>
            </a:lvl4pPr>
            <a:lvl5pPr marL="2057400" indent="-228600">
              <a:buFont typeface="Wingdings" charset="2"/>
              <a:buChar char="§"/>
              <a:defRPr sz="20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39624" y="0"/>
            <a:ext cx="3305338" cy="6858000"/>
          </a:xfrm>
          <a:prstGeom prst="rect">
            <a:avLst/>
          </a:prstGeom>
          <a:gradFill>
            <a:gsLst>
              <a:gs pos="57000">
                <a:srgbClr val="118587"/>
              </a:gs>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8308" y="182880"/>
            <a:ext cx="2869473" cy="2523744"/>
          </a:xfrm>
          <a:noFill/>
        </p:spPr>
        <p:txBody>
          <a:bodyPr anchor="ctr" anchorCtr="0">
            <a:normAutofit/>
          </a:bodyPr>
          <a:lstStyle>
            <a:lvl1pPr algn="l">
              <a:defRPr sz="4000" b="0" i="0" baseline="0">
                <a:solidFill>
                  <a:schemeClr val="bg1"/>
                </a:solidFill>
                <a:latin typeface="+mn-lt"/>
              </a:defRPr>
            </a:lvl1pPr>
          </a:lstStyle>
          <a:p>
            <a:r>
              <a:rPr lang="en-US"/>
              <a:t>Click to edit Master title style</a:t>
            </a: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4999" y="6041985"/>
            <a:ext cx="1491324" cy="627926"/>
          </a:xfrm>
          <a:prstGeom prst="rect">
            <a:avLst/>
          </a:prstGeom>
        </p:spPr>
      </p:pic>
    </p:spTree>
    <p:extLst>
      <p:ext uri="{BB962C8B-B14F-4D97-AF65-F5344CB8AC3E}">
        <p14:creationId xmlns:p14="http://schemas.microsoft.com/office/powerpoint/2010/main" val="171343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39624" y="0"/>
            <a:ext cx="7281672" cy="6858000"/>
          </a:xfrm>
          <a:prstGeom prst="rect">
            <a:avLst/>
          </a:prstGeom>
          <a:gradFill>
            <a:gsLst>
              <a:gs pos="57000">
                <a:srgbClr val="118587"/>
              </a:gs>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53696" y="914400"/>
            <a:ext cx="5811695" cy="1685473"/>
          </a:xfrm>
        </p:spPr>
        <p:txBody>
          <a:bodyPr anchor="b" anchorCtr="0">
            <a:noAutofit/>
          </a:bodyPr>
          <a:lstStyle>
            <a:lvl1pPr>
              <a:defRPr sz="5000" baseline="0"/>
            </a:lvl1pPr>
          </a:lstStyle>
          <a:p>
            <a:r>
              <a:rPr lang="en-US"/>
              <a:t>Click to edit Master title style</a:t>
            </a:r>
            <a:endParaRPr lang="en-US" dirty="0"/>
          </a:p>
        </p:txBody>
      </p:sp>
      <p:sp>
        <p:nvSpPr>
          <p:cNvPr id="3" name="Text Placeholder 2"/>
          <p:cNvSpPr>
            <a:spLocks noGrp="1"/>
          </p:cNvSpPr>
          <p:nvPr>
            <p:ph type="body" idx="1"/>
          </p:nvPr>
        </p:nvSpPr>
        <p:spPr>
          <a:xfrm>
            <a:off x="753697" y="2892549"/>
            <a:ext cx="5811694" cy="1500187"/>
          </a:xfrm>
        </p:spPr>
        <p:txBody>
          <a:bodyPr>
            <a:norm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10265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sp>
        <p:nvSpPr>
          <p:cNvPr id="8" name="Rectangle 7"/>
          <p:cNvSpPr/>
          <p:nvPr userDrawn="1"/>
        </p:nvSpPr>
        <p:spPr>
          <a:xfrm>
            <a:off x="-39624" y="0"/>
            <a:ext cx="12231624" cy="6858000"/>
          </a:xfrm>
          <a:prstGeom prst="rect">
            <a:avLst/>
          </a:prstGeom>
          <a:gradFill>
            <a:gsLst>
              <a:gs pos="72000">
                <a:srgbClr val="789DB7"/>
              </a:gs>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53696" y="914401"/>
            <a:ext cx="10109376" cy="1346600"/>
          </a:xfrm>
        </p:spPr>
        <p:txBody>
          <a:bodyPr anchor="b" anchorCtr="0">
            <a:noAutofit/>
          </a:bodyPr>
          <a:lstStyle>
            <a:lvl1pPr>
              <a:defRPr sz="5000" baseline="0"/>
            </a:lvl1pPr>
          </a:lstStyle>
          <a:p>
            <a:r>
              <a:rPr lang="en-US"/>
              <a:t>Click to edit Master title style</a:t>
            </a:r>
            <a:endParaRPr lang="en-US" dirty="0"/>
          </a:p>
        </p:txBody>
      </p:sp>
      <p:sp>
        <p:nvSpPr>
          <p:cNvPr id="3" name="Text Placeholder 2"/>
          <p:cNvSpPr>
            <a:spLocks noGrp="1"/>
          </p:cNvSpPr>
          <p:nvPr>
            <p:ph type="body" idx="1"/>
          </p:nvPr>
        </p:nvSpPr>
        <p:spPr>
          <a:xfrm>
            <a:off x="753696" y="2599873"/>
            <a:ext cx="10109375" cy="1500187"/>
          </a:xfrm>
        </p:spPr>
        <p:txBody>
          <a:bodyPr>
            <a:normAutofit/>
          </a:bodyPr>
          <a:lstStyle>
            <a:lvl1pPr marL="0" indent="0">
              <a:buNone/>
              <a:defRPr sz="32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4999" y="5972537"/>
            <a:ext cx="1491324" cy="627926"/>
          </a:xfrm>
          <a:prstGeom prst="rect">
            <a:avLst/>
          </a:prstGeom>
        </p:spPr>
      </p:pic>
    </p:spTree>
    <p:extLst>
      <p:ext uri="{BB962C8B-B14F-4D97-AF65-F5344CB8AC3E}">
        <p14:creationId xmlns:p14="http://schemas.microsoft.com/office/powerpoint/2010/main" val="120914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389992" y="1145893"/>
            <a:ext cx="6042879" cy="54195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p:cNvSpPr>
            <a:spLocks noGrp="1"/>
          </p:cNvSpPr>
          <p:nvPr>
            <p:ph type="pic" sz="quarter" idx="10"/>
          </p:nvPr>
        </p:nvSpPr>
        <p:spPr>
          <a:xfrm>
            <a:off x="1" y="0"/>
            <a:ext cx="4004840" cy="6857999"/>
          </a:xfrm>
        </p:spPr>
        <p:txBody>
          <a:bodyPr/>
          <a:lstStyle/>
          <a:p>
            <a:r>
              <a:rPr lang="en-US" dirty="0"/>
              <a:t>Click icon to add picture</a:t>
            </a:r>
          </a:p>
        </p:txBody>
      </p:sp>
      <p:sp>
        <p:nvSpPr>
          <p:cNvPr id="2" name="Title 1"/>
          <p:cNvSpPr>
            <a:spLocks noGrp="1"/>
          </p:cNvSpPr>
          <p:nvPr>
            <p:ph type="title"/>
          </p:nvPr>
        </p:nvSpPr>
        <p:spPr>
          <a:xfrm>
            <a:off x="4389992" y="140448"/>
            <a:ext cx="7149967" cy="881733"/>
          </a:xfrm>
        </p:spPr>
        <p:txBody>
          <a:bodyPr/>
          <a:lstStyle>
            <a:lvl1pPr>
              <a:defRPr>
                <a:solidFill>
                  <a:schemeClr val="accent1"/>
                </a:solidFill>
              </a:defRPr>
            </a:lvl1pPr>
          </a:lstStyle>
          <a:p>
            <a:r>
              <a:rPr lang="en-US"/>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4999" y="6041985"/>
            <a:ext cx="1491324" cy="627926"/>
          </a:xfrm>
          <a:prstGeom prst="rect">
            <a:avLst/>
          </a:prstGeom>
        </p:spPr>
      </p:pic>
    </p:spTree>
    <p:extLst>
      <p:ext uri="{BB962C8B-B14F-4D97-AF65-F5344CB8AC3E}">
        <p14:creationId xmlns:p14="http://schemas.microsoft.com/office/powerpoint/2010/main" val="229729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Picture + Content">
    <p:spTree>
      <p:nvGrpSpPr>
        <p:cNvPr id="1" name=""/>
        <p:cNvGrpSpPr/>
        <p:nvPr/>
      </p:nvGrpSpPr>
      <p:grpSpPr>
        <a:xfrm>
          <a:off x="0" y="0"/>
          <a:ext cx="0" cy="0"/>
          <a:chOff x="0" y="0"/>
          <a:chExt cx="0" cy="0"/>
        </a:xfrm>
      </p:grpSpPr>
      <p:sp>
        <p:nvSpPr>
          <p:cNvPr id="2" name="Title 1"/>
          <p:cNvSpPr>
            <a:spLocks noGrp="1"/>
          </p:cNvSpPr>
          <p:nvPr>
            <p:ph type="title"/>
          </p:nvPr>
        </p:nvSpPr>
        <p:spPr>
          <a:xfrm>
            <a:off x="5596129" y="542932"/>
            <a:ext cx="6410194" cy="877521"/>
          </a:xfrm>
        </p:spPr>
        <p:txBody>
          <a:bodyPr/>
          <a:lstStyle>
            <a:lvl1pPr>
              <a:defRPr>
                <a:solidFill>
                  <a:schemeClr val="accent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5596129" y="1737360"/>
            <a:ext cx="5705856" cy="3987718"/>
          </a:xfrm>
        </p:spPr>
        <p:txBody>
          <a:bodyPr numCol="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p:cNvSpPr>
            <a:spLocks noGrp="1"/>
          </p:cNvSpPr>
          <p:nvPr>
            <p:ph type="pic" sz="quarter" idx="10"/>
          </p:nvPr>
        </p:nvSpPr>
        <p:spPr>
          <a:xfrm>
            <a:off x="0" y="0"/>
            <a:ext cx="5175504" cy="6857999"/>
          </a:xfrm>
        </p:spPr>
        <p:txBody>
          <a:bodyPr/>
          <a:lstStyle/>
          <a:p>
            <a:r>
              <a:rPr lang="en-US" dirty="0"/>
              <a:t>Click icon to add picture</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14999" y="6041985"/>
            <a:ext cx="1491324" cy="627926"/>
          </a:xfrm>
          <a:prstGeom prst="rect">
            <a:avLst/>
          </a:prstGeom>
        </p:spPr>
      </p:pic>
    </p:spTree>
    <p:extLst>
      <p:ext uri="{BB962C8B-B14F-4D97-AF65-F5344CB8AC3E}">
        <p14:creationId xmlns:p14="http://schemas.microsoft.com/office/powerpoint/2010/main" val="3414030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1642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1642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798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2483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0"/>
            <a:ext cx="12192000" cy="15005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279157"/>
            <a:ext cx="9743831" cy="9400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1" y="1824962"/>
            <a:ext cx="8634984" cy="411386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514999" y="6041985"/>
            <a:ext cx="1491324" cy="627926"/>
          </a:xfrm>
          <a:prstGeom prst="rect">
            <a:avLst/>
          </a:prstGeom>
        </p:spPr>
      </p:pic>
    </p:spTree>
    <p:extLst>
      <p:ext uri="{BB962C8B-B14F-4D97-AF65-F5344CB8AC3E}">
        <p14:creationId xmlns:p14="http://schemas.microsoft.com/office/powerpoint/2010/main" val="7892527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defTabSz="914400" rtl="0" eaLnBrk="1" latinLnBrk="0" hangingPunct="1">
        <a:lnSpc>
          <a:spcPct val="90000"/>
        </a:lnSpc>
        <a:spcBef>
          <a:spcPct val="0"/>
        </a:spcBef>
        <a:buNone/>
        <a:defRPr sz="4200" kern="1200">
          <a:solidFill>
            <a:schemeClr val="bg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400"/>
        </a:spcAft>
        <a:buFont typeface="Wingdings" charset="2"/>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400"/>
        </a:spcAft>
        <a:buFont typeface="Wingdings" charset="2"/>
        <a:buChar char="§"/>
        <a:defRPr sz="2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400"/>
        </a:spcAft>
        <a:buFont typeface="Wingdings" charset="2"/>
        <a:buChar char="§"/>
        <a:defRPr sz="24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spcAft>
                <a:spcPts val="0"/>
              </a:spcAft>
            </a:pPr>
            <a:r>
              <a:rPr lang="en-US" sz="1800" dirty="0">
                <a:latin typeface="+mj-lt"/>
              </a:rPr>
              <a:t>For Presentation at the August 21, 2018 meeting of the California Energy Efficiency Coordinating Committee (CAEECC)</a:t>
            </a:r>
          </a:p>
        </p:txBody>
      </p:sp>
      <p:sp>
        <p:nvSpPr>
          <p:cNvPr id="3" name="Title 2"/>
          <p:cNvSpPr>
            <a:spLocks noGrp="1"/>
          </p:cNvSpPr>
          <p:nvPr>
            <p:ph type="title"/>
          </p:nvPr>
        </p:nvSpPr>
        <p:spPr>
          <a:xfrm>
            <a:off x="1818547" y="3849722"/>
            <a:ext cx="8814816" cy="560521"/>
          </a:xfrm>
        </p:spPr>
        <p:txBody>
          <a:bodyPr/>
          <a:lstStyle/>
          <a:p>
            <a:r>
              <a:rPr lang="en-US" dirty="0"/>
              <a:t>2019 ABAL Overview, Round 2</a:t>
            </a:r>
          </a:p>
        </p:txBody>
      </p:sp>
      <p:sp>
        <p:nvSpPr>
          <p:cNvPr id="5" name="Rectangle 4"/>
          <p:cNvSpPr/>
          <p:nvPr/>
        </p:nvSpPr>
        <p:spPr>
          <a:xfrm>
            <a:off x="1818547" y="4410243"/>
            <a:ext cx="3864328" cy="646331"/>
          </a:xfrm>
          <a:prstGeom prst="rect">
            <a:avLst/>
          </a:prstGeom>
        </p:spPr>
        <p:txBody>
          <a:bodyPr wrap="none">
            <a:spAutoFit/>
          </a:bodyPr>
          <a:lstStyle/>
          <a:p>
            <a:pPr>
              <a:spcAft>
                <a:spcPts val="0"/>
              </a:spcAft>
            </a:pPr>
            <a:r>
              <a:rPr lang="en-US" dirty="0">
                <a:solidFill>
                  <a:schemeClr val="bg1"/>
                </a:solidFill>
              </a:rPr>
              <a:t>Jenny Berg, Principal Program Manager</a:t>
            </a:r>
          </a:p>
          <a:p>
            <a:pPr>
              <a:spcAft>
                <a:spcPts val="0"/>
              </a:spcAft>
            </a:pPr>
            <a:r>
              <a:rPr lang="en-US" dirty="0">
                <a:solidFill>
                  <a:schemeClr val="bg1"/>
                </a:solidFill>
              </a:rPr>
              <a:t>August 14, 2018</a:t>
            </a:r>
          </a:p>
        </p:txBody>
      </p:sp>
    </p:spTree>
    <p:extLst>
      <p:ext uri="{BB962C8B-B14F-4D97-AF65-F5344CB8AC3E}">
        <p14:creationId xmlns:p14="http://schemas.microsoft.com/office/powerpoint/2010/main" val="236345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8308" y="182880"/>
            <a:ext cx="2869473" cy="3726968"/>
          </a:xfrm>
        </p:spPr>
        <p:txBody>
          <a:bodyPr>
            <a:normAutofit/>
          </a:bodyPr>
          <a:lstStyle/>
          <a:p>
            <a:r>
              <a:rPr lang="en-US" sz="3600" dirty="0"/>
              <a:t>2019 Budget, Savings &amp; Projected C/E</a:t>
            </a:r>
            <a:br>
              <a:rPr lang="en-US" sz="3600" dirty="0"/>
            </a:br>
            <a:endParaRPr lang="en-US" sz="3600" dirty="0"/>
          </a:p>
        </p:txBody>
      </p:sp>
      <p:pic>
        <p:nvPicPr>
          <p:cNvPr id="4" name="Picture 3">
            <a:extLst>
              <a:ext uri="{FF2B5EF4-FFF2-40B4-BE49-F238E27FC236}">
                <a16:creationId xmlns:a16="http://schemas.microsoft.com/office/drawing/2014/main" xmlns="" id="{1FD1C4DF-F565-4199-B145-0CB5434C0CCE}"/>
              </a:ext>
            </a:extLst>
          </p:cNvPr>
          <p:cNvPicPr>
            <a:picLocks noChangeAspect="1"/>
          </p:cNvPicPr>
          <p:nvPr/>
        </p:nvPicPr>
        <p:blipFill rotWithShape="1">
          <a:blip r:embed="rId3"/>
          <a:srcRect r="5989"/>
          <a:stretch/>
        </p:blipFill>
        <p:spPr>
          <a:xfrm>
            <a:off x="3309652" y="154748"/>
            <a:ext cx="8938620" cy="6203852"/>
          </a:xfrm>
          <a:prstGeom prst="rect">
            <a:avLst/>
          </a:prstGeom>
        </p:spPr>
      </p:pic>
    </p:spTree>
    <p:extLst>
      <p:ext uri="{BB962C8B-B14F-4D97-AF65-F5344CB8AC3E}">
        <p14:creationId xmlns:p14="http://schemas.microsoft.com/office/powerpoint/2010/main" val="443136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6026" y="145935"/>
            <a:ext cx="2869473" cy="3726968"/>
          </a:xfrm>
        </p:spPr>
        <p:txBody>
          <a:bodyPr>
            <a:normAutofit/>
          </a:bodyPr>
          <a:lstStyle/>
          <a:p>
            <a:r>
              <a:rPr lang="en-US" sz="3600" dirty="0">
                <a:latin typeface="+mj-lt"/>
              </a:rPr>
              <a:t>Budget True-Up (2018-2025)</a:t>
            </a:r>
          </a:p>
        </p:txBody>
      </p:sp>
      <p:sp>
        <p:nvSpPr>
          <p:cNvPr id="5" name="Content Placeholder 2"/>
          <p:cNvSpPr txBox="1">
            <a:spLocks/>
          </p:cNvSpPr>
          <p:nvPr/>
        </p:nvSpPr>
        <p:spPr>
          <a:xfrm>
            <a:off x="838201" y="1792224"/>
            <a:ext cx="8872727" cy="457569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spcAft>
                <a:spcPts val="400"/>
              </a:spcAft>
              <a:buFont typeface="Wingdings" charset="2"/>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400"/>
              </a:spcAft>
              <a:buFont typeface="Wingdings" charset="2"/>
              <a:buChar char="§"/>
              <a:defRPr sz="2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400"/>
              </a:spcAft>
              <a:buFont typeface="Wingdings" charset="2"/>
              <a:buChar char="§"/>
              <a:defRPr sz="24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400"/>
              </a:spcAft>
              <a:buFont typeface="Wingdings"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dirty="0">
              <a:latin typeface="+mj-lt"/>
            </a:endParaRPr>
          </a:p>
        </p:txBody>
      </p:sp>
      <p:sp>
        <p:nvSpPr>
          <p:cNvPr id="7" name="TextBox 6"/>
          <p:cNvSpPr txBox="1"/>
          <p:nvPr/>
        </p:nvSpPr>
        <p:spPr>
          <a:xfrm>
            <a:off x="5782962" y="3487870"/>
            <a:ext cx="242374" cy="707886"/>
          </a:xfrm>
          <a:prstGeom prst="rect">
            <a:avLst/>
          </a:prstGeom>
          <a:noFill/>
        </p:spPr>
        <p:txBody>
          <a:bodyPr wrap="none" rtlCol="0">
            <a:spAutoFit/>
          </a:bodyPr>
          <a:lstStyle/>
          <a:p>
            <a:pPr fontAlgn="b"/>
            <a:r>
              <a:rPr lang="en-US" sz="2000" dirty="0">
                <a:latin typeface="+mj-lt"/>
                <a:ea typeface="Open Sans" panose="020B0606030504020204" pitchFamily="34" charset="0"/>
                <a:cs typeface="Open Sans" panose="020B0606030504020204" pitchFamily="34" charset="0"/>
              </a:rPr>
              <a:t> </a:t>
            </a:r>
          </a:p>
          <a:p>
            <a:endParaRPr lang="en-US" sz="2000" dirty="0">
              <a:latin typeface="+mj-lt"/>
            </a:endParaRPr>
          </a:p>
        </p:txBody>
      </p:sp>
      <p:pic>
        <p:nvPicPr>
          <p:cNvPr id="2" name="Picture 1">
            <a:extLst>
              <a:ext uri="{FF2B5EF4-FFF2-40B4-BE49-F238E27FC236}">
                <a16:creationId xmlns:a16="http://schemas.microsoft.com/office/drawing/2014/main" xmlns="" id="{B8E50445-F721-47CF-BBE5-E6B45D12FF29}"/>
              </a:ext>
            </a:extLst>
          </p:cNvPr>
          <p:cNvPicPr>
            <a:picLocks noChangeAspect="1"/>
          </p:cNvPicPr>
          <p:nvPr/>
        </p:nvPicPr>
        <p:blipFill rotWithShape="1">
          <a:blip r:embed="rId3"/>
          <a:srcRect r="5962"/>
          <a:stretch/>
        </p:blipFill>
        <p:spPr>
          <a:xfrm>
            <a:off x="3367718" y="630764"/>
            <a:ext cx="8755044" cy="4757165"/>
          </a:xfrm>
          <a:prstGeom prst="rect">
            <a:avLst/>
          </a:prstGeom>
        </p:spPr>
      </p:pic>
    </p:spTree>
    <p:extLst>
      <p:ext uri="{BB962C8B-B14F-4D97-AF65-F5344CB8AC3E}">
        <p14:creationId xmlns:p14="http://schemas.microsoft.com/office/powerpoint/2010/main" val="2198132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“Significant” </a:t>
            </a:r>
            <a:r>
              <a:rPr lang="en-US" dirty="0"/>
              <a:t>Changes </a:t>
            </a:r>
            <a:r>
              <a:rPr lang="en-US" dirty="0" smtClean="0"/>
              <a:t>from </a:t>
            </a:r>
            <a:r>
              <a:rPr lang="en-US" dirty="0"/>
              <a:t>8-2 </a:t>
            </a:r>
            <a:r>
              <a:rPr lang="en-US" dirty="0" smtClean="0"/>
              <a:t>Meeting and Anticipated Changes in Final ABAL</a:t>
            </a:r>
            <a:endParaRPr lang="en-US" dirty="0"/>
          </a:p>
        </p:txBody>
      </p:sp>
      <p:sp>
        <p:nvSpPr>
          <p:cNvPr id="3" name="Content Placeholder 2"/>
          <p:cNvSpPr>
            <a:spLocks noGrp="1"/>
          </p:cNvSpPr>
          <p:nvPr>
            <p:ph idx="1"/>
          </p:nvPr>
        </p:nvSpPr>
        <p:spPr>
          <a:xfrm>
            <a:off x="838201" y="1792224"/>
            <a:ext cx="9030729" cy="3694176"/>
          </a:xfrm>
        </p:spPr>
        <p:txBody>
          <a:bodyPr>
            <a:normAutofit/>
          </a:bodyPr>
          <a:lstStyle/>
          <a:p>
            <a:r>
              <a:rPr lang="en-US" sz="2400" dirty="0"/>
              <a:t>Reduced 2019 Budget by ~60K</a:t>
            </a:r>
          </a:p>
          <a:p>
            <a:r>
              <a:rPr lang="en-US" sz="2400" dirty="0"/>
              <a:t>Reduced Total Portfolio all years budget by ~708K</a:t>
            </a:r>
          </a:p>
          <a:p>
            <a:pPr lvl="1"/>
            <a:r>
              <a:rPr lang="en-US" sz="1600" dirty="0">
                <a:ea typeface="Open Sans" panose="020B0606030504020204" pitchFamily="34" charset="0"/>
                <a:cs typeface="Open Sans" panose="020B0606030504020204" pitchFamily="34" charset="0"/>
              </a:rPr>
              <a:t>Minor adjustments to Residential and Commercial Sector Incentive budgets</a:t>
            </a:r>
          </a:p>
          <a:p>
            <a:r>
              <a:rPr lang="en-US" sz="2400" dirty="0"/>
              <a:t>2019 Portfolio TRC changed from 0.25 to 0.23</a:t>
            </a:r>
            <a:endParaRPr lang="en-US" sz="2000" dirty="0">
              <a:ea typeface="Open Sans" panose="020B0606030504020204" pitchFamily="34" charset="0"/>
              <a:cs typeface="Open Sans" panose="020B0606030504020204" pitchFamily="34" charset="0"/>
            </a:endParaRPr>
          </a:p>
          <a:p>
            <a:pPr lvl="1"/>
            <a:r>
              <a:rPr lang="en-US" sz="2000" dirty="0">
                <a:ea typeface="Open Sans" panose="020B0606030504020204" pitchFamily="34" charset="0"/>
                <a:cs typeface="Open Sans" panose="020B0606030504020204" pitchFamily="34" charset="0"/>
              </a:rPr>
              <a:t>Reduced forecasted commercial savings to align with PG&amp;E 2016 baseline consumption data </a:t>
            </a:r>
            <a:endParaRPr lang="en-US" sz="2000" dirty="0"/>
          </a:p>
          <a:p>
            <a:endParaRPr lang="en-US" sz="2000" dirty="0">
              <a:latin typeface="+mj-lt"/>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2284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7DBAC6-5F76-4EA1-828B-0C3D022C33D1}"/>
              </a:ext>
            </a:extLst>
          </p:cNvPr>
          <p:cNvSpPr>
            <a:spLocks noGrp="1"/>
          </p:cNvSpPr>
          <p:nvPr>
            <p:ph type="title"/>
          </p:nvPr>
        </p:nvSpPr>
        <p:spPr/>
        <p:txBody>
          <a:bodyPr/>
          <a:lstStyle/>
          <a:p>
            <a:r>
              <a:rPr lang="en-US" dirty="0"/>
              <a:t>Resource Programs TRC/PAC</a:t>
            </a:r>
          </a:p>
        </p:txBody>
      </p:sp>
      <p:pic>
        <p:nvPicPr>
          <p:cNvPr id="9" name="Picture 8">
            <a:extLst>
              <a:ext uri="{FF2B5EF4-FFF2-40B4-BE49-F238E27FC236}">
                <a16:creationId xmlns:a16="http://schemas.microsoft.com/office/drawing/2014/main" xmlns="" id="{971E273A-A3A1-4BFC-AE20-3288727F655C}"/>
              </a:ext>
            </a:extLst>
          </p:cNvPr>
          <p:cNvPicPr>
            <a:picLocks noChangeAspect="1"/>
          </p:cNvPicPr>
          <p:nvPr/>
        </p:nvPicPr>
        <p:blipFill>
          <a:blip r:embed="rId3"/>
          <a:stretch>
            <a:fillRect/>
          </a:stretch>
        </p:blipFill>
        <p:spPr>
          <a:xfrm>
            <a:off x="148625" y="4058662"/>
            <a:ext cx="11689571" cy="1786597"/>
          </a:xfrm>
          <a:prstGeom prst="rect">
            <a:avLst/>
          </a:prstGeom>
        </p:spPr>
      </p:pic>
      <p:sp>
        <p:nvSpPr>
          <p:cNvPr id="10" name="Rectangle 9">
            <a:extLst>
              <a:ext uri="{FF2B5EF4-FFF2-40B4-BE49-F238E27FC236}">
                <a16:creationId xmlns:a16="http://schemas.microsoft.com/office/drawing/2014/main" xmlns="" id="{C93F4085-A499-4906-ACB9-FF39AC052084}"/>
              </a:ext>
            </a:extLst>
          </p:cNvPr>
          <p:cNvSpPr/>
          <p:nvPr/>
        </p:nvSpPr>
        <p:spPr>
          <a:xfrm>
            <a:off x="334884" y="1566147"/>
            <a:ext cx="11383504" cy="2528897"/>
          </a:xfrm>
          <a:prstGeom prst="rect">
            <a:avLst/>
          </a:prstGeom>
        </p:spPr>
        <p:txBody>
          <a:bodyPr wrap="square">
            <a:spAutoFit/>
          </a:bodyPr>
          <a:lstStyle/>
          <a:p>
            <a:pPr marL="228600" indent="-228600">
              <a:spcBef>
                <a:spcPts val="1000"/>
              </a:spcBef>
              <a:spcAft>
                <a:spcPts val="400"/>
              </a:spcAft>
              <a:buFont typeface="Wingdings" charset="2"/>
              <a:buChar char="§"/>
            </a:pPr>
            <a:r>
              <a:rPr lang="en-US" sz="2400" dirty="0"/>
              <a:t>BayREN’s Portfolio is comprised of six programs</a:t>
            </a:r>
          </a:p>
          <a:p>
            <a:pPr marL="685800" lvl="1" indent="-228600">
              <a:spcBef>
                <a:spcPts val="1000"/>
              </a:spcBef>
              <a:spcAft>
                <a:spcPts val="400"/>
              </a:spcAft>
              <a:buFont typeface="Wingdings" charset="2"/>
              <a:buChar char="§"/>
            </a:pPr>
            <a:r>
              <a:rPr lang="en-US" sz="2400" dirty="0"/>
              <a:t>Three resource programs and three non-resource programs</a:t>
            </a:r>
          </a:p>
          <a:p>
            <a:pPr marL="1143000" lvl="2" indent="-228600">
              <a:spcBef>
                <a:spcPts val="1000"/>
              </a:spcBef>
              <a:spcAft>
                <a:spcPts val="400"/>
              </a:spcAft>
              <a:buFont typeface="Wingdings" charset="2"/>
              <a:buChar char="§"/>
            </a:pPr>
            <a:r>
              <a:rPr lang="en-US" sz="2200" dirty="0"/>
              <a:t>Comprehensive Single Family, Multifamily Whole House and SMB Commercial  </a:t>
            </a:r>
          </a:p>
          <a:p>
            <a:pPr marL="685800" lvl="1" indent="-228600">
              <a:spcBef>
                <a:spcPts val="1000"/>
              </a:spcBef>
              <a:spcAft>
                <a:spcPts val="400"/>
              </a:spcAft>
              <a:buFont typeface="Wingdings" charset="2"/>
              <a:buChar char="§"/>
            </a:pPr>
            <a:r>
              <a:rPr lang="en-US" sz="2400" dirty="0"/>
              <a:t>Portfolio Budget split: 74% resource program; 27% non-resource programs</a:t>
            </a:r>
          </a:p>
          <a:p>
            <a:r>
              <a:rPr lang="en-US" sz="2400" dirty="0"/>
              <a:t>	</a:t>
            </a:r>
          </a:p>
        </p:txBody>
      </p:sp>
    </p:spTree>
    <p:extLst>
      <p:ext uri="{BB962C8B-B14F-4D97-AF65-F5344CB8AC3E}">
        <p14:creationId xmlns:p14="http://schemas.microsoft.com/office/powerpoint/2010/main" val="2830301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838201" y="1792224"/>
            <a:ext cx="9030729" cy="4841658"/>
          </a:xfrm>
        </p:spPr>
        <p:txBody>
          <a:bodyPr>
            <a:normAutofit/>
          </a:bodyPr>
          <a:lstStyle/>
          <a:p>
            <a:pPr marL="457200" lvl="1" indent="0">
              <a:buNone/>
            </a:pPr>
            <a:r>
              <a:rPr lang="en-US" sz="2000" dirty="0">
                <a:latin typeface="+mj-lt"/>
                <a:ea typeface="Open Sans" panose="020B0606030504020204" pitchFamily="34" charset="0"/>
                <a:cs typeface="Open Sans" panose="020B0606030504020204" pitchFamily="34" charset="0"/>
              </a:rPr>
              <a:t>JENNY BERG</a:t>
            </a:r>
          </a:p>
          <a:p>
            <a:pPr marL="457200" lvl="1" indent="0">
              <a:buNone/>
            </a:pPr>
            <a:r>
              <a:rPr lang="en-US" sz="2000" dirty="0">
                <a:latin typeface="+mj-lt"/>
                <a:ea typeface="Open Sans" panose="020B0606030504020204" pitchFamily="34" charset="0"/>
                <a:cs typeface="Open Sans" panose="020B0606030504020204" pitchFamily="34" charset="0"/>
              </a:rPr>
              <a:t>PRINCIPAL</a:t>
            </a:r>
          </a:p>
          <a:p>
            <a:pPr marL="457200" lvl="1" indent="0">
              <a:buNone/>
            </a:pPr>
            <a:r>
              <a:rPr lang="en-US" sz="2000" dirty="0">
                <a:latin typeface="+mj-lt"/>
                <a:ea typeface="Open Sans" panose="020B0606030504020204" pitchFamily="34" charset="0"/>
                <a:cs typeface="Open Sans" panose="020B0606030504020204" pitchFamily="34" charset="0"/>
              </a:rPr>
              <a:t>METROPOLITAN TRANSPORTATION COMMISSION</a:t>
            </a:r>
          </a:p>
          <a:p>
            <a:pPr marL="457200" lvl="1" indent="0">
              <a:buNone/>
            </a:pPr>
            <a:r>
              <a:rPr lang="en-US" sz="2000" dirty="0">
                <a:latin typeface="+mj-lt"/>
                <a:ea typeface="Open Sans" panose="020B0606030504020204" pitchFamily="34" charset="0"/>
                <a:cs typeface="Open Sans" panose="020B0606030504020204" pitchFamily="34" charset="0"/>
              </a:rPr>
              <a:t>415.820.7947</a:t>
            </a:r>
          </a:p>
          <a:p>
            <a:pPr marL="457200" lvl="1" indent="0">
              <a:buNone/>
            </a:pPr>
            <a:r>
              <a:rPr lang="en-US" sz="2000" dirty="0">
                <a:latin typeface="+mj-lt"/>
                <a:ea typeface="Open Sans" panose="020B0606030504020204" pitchFamily="34" charset="0"/>
                <a:cs typeface="Open Sans" panose="020B0606030504020204" pitchFamily="34" charset="0"/>
              </a:rPr>
              <a:t>JBERG@BAYAREAMETRO.GOV</a:t>
            </a:r>
          </a:p>
        </p:txBody>
      </p:sp>
    </p:spTree>
    <p:extLst>
      <p:ext uri="{BB962C8B-B14F-4D97-AF65-F5344CB8AC3E}">
        <p14:creationId xmlns:p14="http://schemas.microsoft.com/office/powerpoint/2010/main" val="877420927"/>
      </p:ext>
    </p:extLst>
  </p:cSld>
  <p:clrMapOvr>
    <a:masterClrMapping/>
  </p:clrMapOvr>
</p:sld>
</file>

<file path=ppt/theme/theme1.xml><?xml version="1.0" encoding="utf-8"?>
<a:theme xmlns:a="http://schemas.openxmlformats.org/drawingml/2006/main" name="Title and Content">
  <a:themeElements>
    <a:clrScheme name="BayREN Final 2017">
      <a:dk1>
        <a:srgbClr val="636565"/>
      </a:dk1>
      <a:lt1>
        <a:srgbClr val="FFFFFF"/>
      </a:lt1>
      <a:dk2>
        <a:srgbClr val="44546A"/>
      </a:dk2>
      <a:lt2>
        <a:srgbClr val="E7E6E6"/>
      </a:lt2>
      <a:accent1>
        <a:srgbClr val="215E89"/>
      </a:accent1>
      <a:accent2>
        <a:srgbClr val="00AC84"/>
      </a:accent2>
      <a:accent3>
        <a:srgbClr val="693856"/>
      </a:accent3>
      <a:accent4>
        <a:srgbClr val="788376"/>
      </a:accent4>
      <a:accent5>
        <a:srgbClr val="B5D334"/>
      </a:accent5>
      <a:accent6>
        <a:srgbClr val="E64F3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yREN PPT Template.11.15.2017" id="{360C275D-0341-8346-86BA-479A8224A098}" vid="{DEC4A2B4-1F74-834E-90AB-B3E13E067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21286918E16149911EADAC79418E40" ma:contentTypeVersion="8" ma:contentTypeDescription="Create a new document." ma:contentTypeScope="" ma:versionID="abadc730abe05108d65c32d9d361d472">
  <xsd:schema xmlns:xsd="http://www.w3.org/2001/XMLSchema" xmlns:xs="http://www.w3.org/2001/XMLSchema" xmlns:p="http://schemas.microsoft.com/office/2006/metadata/properties" xmlns:ns2="c39d0427-23a3-434a-87a3-106c18a58fcc" xmlns:ns3="946de2c9-4276-4617-bb50-e4d722df88af" targetNamespace="http://schemas.microsoft.com/office/2006/metadata/properties" ma:root="true" ma:fieldsID="a775dfb4fe4b8c24cc04ce8f3d7827d5" ns2:_="" ns3:_="">
    <xsd:import namespace="c39d0427-23a3-434a-87a3-106c18a58fcc"/>
    <xsd:import namespace="946de2c9-4276-4617-bb50-e4d722df88a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9d0427-23a3-434a-87a3-106c18a58fc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46de2c9-4276-4617-bb50-e4d722df88af"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C19FE7-FAE1-4BE9-AF2A-030C89A9C95A}">
  <ds:schemaRefs>
    <ds:schemaRef ds:uri="http://schemas.microsoft.com/sharepoint/v3/contenttype/forms"/>
  </ds:schemaRefs>
</ds:datastoreItem>
</file>

<file path=customXml/itemProps2.xml><?xml version="1.0" encoding="utf-8"?>
<ds:datastoreItem xmlns:ds="http://schemas.openxmlformats.org/officeDocument/2006/customXml" ds:itemID="{B4E7F629-9E54-4753-B74C-5EBFC0F54D70}">
  <ds:schemaRefs>
    <ds:schemaRef ds:uri="http://www.w3.org/XML/1998/namespace"/>
    <ds:schemaRef ds:uri="http://purl.org/dc/elements/1.1/"/>
    <ds:schemaRef ds:uri="http://purl.org/dc/dcmitype/"/>
    <ds:schemaRef ds:uri="http://schemas.microsoft.com/office/2006/metadata/properties"/>
    <ds:schemaRef ds:uri="c39d0427-23a3-434a-87a3-106c18a58fcc"/>
    <ds:schemaRef ds:uri="http://schemas.microsoft.com/office/2006/documentManagement/types"/>
    <ds:schemaRef ds:uri="http://schemas.microsoft.com/office/infopath/2007/PartnerControls"/>
    <ds:schemaRef ds:uri="http://schemas.openxmlformats.org/package/2006/metadata/core-properties"/>
    <ds:schemaRef ds:uri="946de2c9-4276-4617-bb50-e4d722df88af"/>
    <ds:schemaRef ds:uri="http://purl.org/dc/terms/"/>
  </ds:schemaRefs>
</ds:datastoreItem>
</file>

<file path=customXml/itemProps3.xml><?xml version="1.0" encoding="utf-8"?>
<ds:datastoreItem xmlns:ds="http://schemas.openxmlformats.org/officeDocument/2006/customXml" ds:itemID="{CB38BCA4-E863-4E99-9710-AC0F5B9298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9d0427-23a3-434a-87a3-106c18a58fcc"/>
    <ds:schemaRef ds:uri="946de2c9-4276-4617-bb50-e4d722df88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782</TotalTime>
  <Words>310</Words>
  <Application>Microsoft Office PowerPoint</Application>
  <PresentationFormat>Widescreen</PresentationFormat>
  <Paragraphs>37</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Open Sans</vt:lpstr>
      <vt:lpstr>Wingdings</vt:lpstr>
      <vt:lpstr>Title and Content</vt:lpstr>
      <vt:lpstr>2019 ABAL Overview, Round 2</vt:lpstr>
      <vt:lpstr>2019 Budget, Savings &amp; Projected C/E </vt:lpstr>
      <vt:lpstr>Budget True-Up (2018-2025)</vt:lpstr>
      <vt:lpstr>“Significant” Changes from 8-2 Meeting and Anticipated Changes in Final ABAL</vt:lpstr>
      <vt:lpstr>Resource Programs TRC/PAC</vt:lpstr>
      <vt:lpstr>QUESTIONS?</vt:lpstr>
    </vt:vector>
  </TitlesOfParts>
  <Company>StopWaste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 Area Regional Energy Network</dc:title>
  <dc:creator>Candis Mary-Dauphin</dc:creator>
  <cp:lastModifiedBy>Jennifer Berg</cp:lastModifiedBy>
  <cp:revision>69</cp:revision>
  <cp:lastPrinted>2018-08-01T20:51:50Z</cp:lastPrinted>
  <dcterms:created xsi:type="dcterms:W3CDTF">2018-02-15T22:15:58Z</dcterms:created>
  <dcterms:modified xsi:type="dcterms:W3CDTF">2018-08-14T20:42:02Z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0x010100B921286918E16149911EADAC79418E40</vt:lpwstr>
  </property>
</Properties>
</file>