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4" r:id="rId3"/>
    <p:sldId id="257" r:id="rId4"/>
    <p:sldId id="261" r:id="rId5"/>
    <p:sldId id="262" r:id="rId6"/>
    <p:sldId id="258" r:id="rId7"/>
    <p:sldId id="25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20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BCBA08-B97F-F542-8773-4EB664422B9B}" type="datetimeFigureOut">
              <a:rPr lang="en-US" smtClean="0"/>
              <a:t>6/4/18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CBA08-B97F-F542-8773-4EB664422B9B}" type="datetimeFigureOut">
              <a:rPr lang="en-US" smtClean="0"/>
              <a:t>6/4/18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CBA08-B97F-F542-8773-4EB664422B9B}" type="datetimeFigureOut">
              <a:rPr lang="en-US" smtClean="0"/>
              <a:t>6/4/18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CBA08-B97F-F542-8773-4EB664422B9B}" type="datetimeFigureOut">
              <a:rPr lang="en-US" smtClean="0"/>
              <a:t>6/4/18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BCBA08-B97F-F542-8773-4EB664422B9B}" type="datetimeFigureOut">
              <a:rPr lang="en-US" smtClean="0"/>
              <a:t>6/4/18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BCBA08-B97F-F542-8773-4EB664422B9B}" type="datetimeFigureOut">
              <a:rPr lang="en-US" smtClean="0"/>
              <a:t>6/4/18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BCBA08-B97F-F542-8773-4EB664422B9B}" type="datetimeFigureOut">
              <a:rPr lang="en-US" smtClean="0"/>
              <a:t>6/4/18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BCBA08-B97F-F542-8773-4EB664422B9B}" type="datetimeFigureOut">
              <a:rPr lang="en-US" smtClean="0"/>
              <a:t>6/4/18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CBA08-B97F-F542-8773-4EB664422B9B}" type="datetimeFigureOut">
              <a:rPr lang="en-US" smtClean="0"/>
              <a:t>6/4/18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95F14-7FCB-0243-A65A-A81A1E051B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CBA08-B97F-F542-8773-4EB664422B9B}" type="datetimeFigureOut">
              <a:rPr lang="en-US" smtClean="0"/>
              <a:t>6/4/18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95F14-7FCB-0243-A65A-A81A1E051B9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0BCBA08-B97F-F542-8773-4EB664422B9B}" type="datetimeFigureOut">
              <a:rPr lang="en-US" smtClean="0"/>
              <a:t>6/4/18</a:t>
            </a:fld>
            <a:endParaRPr lang="en-US"/>
          </a:p>
        </p:txBody>
      </p:sp>
      <p:sp>
        <p:nvSpPr>
          <p:cNvPr id="9" name="Slide Number Placeholder 8"/>
          <p:cNvSpPr>
            <a:spLocks noGrp="1"/>
          </p:cNvSpPr>
          <p:nvPr>
            <p:ph type="sldNum" sz="quarter" idx="11"/>
          </p:nvPr>
        </p:nvSpPr>
        <p:spPr/>
        <p:txBody>
          <a:bodyPr/>
          <a:lstStyle/>
          <a:p>
            <a:fld id="{26495F14-7FCB-0243-A65A-A81A1E051B9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6495F14-7FCB-0243-A65A-A81A1E051B9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0BCBA08-B97F-F542-8773-4EB664422B9B}" type="datetimeFigureOut">
              <a:rPr lang="en-US" smtClean="0"/>
              <a:t>6/4/18</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56"/>
            <a:ext cx="7543800" cy="4184920"/>
          </a:xfrm>
        </p:spPr>
        <p:txBody>
          <a:bodyPr/>
          <a:lstStyle/>
          <a:p>
            <a:r>
              <a:rPr lang="en-US" dirty="0" smtClean="0"/>
              <a:t>Review of </a:t>
            </a:r>
            <a:r>
              <a:rPr lang="en-US" dirty="0"/>
              <a:t/>
            </a:r>
            <a:br>
              <a:rPr lang="en-US" dirty="0"/>
            </a:br>
            <a:r>
              <a:rPr lang="en-US" dirty="0"/>
              <a:t>CAEEC </a:t>
            </a:r>
            <a:r>
              <a:rPr lang="en-US" dirty="0" smtClean="0"/>
              <a:t>Working Groups and Ad Hoc Workshops</a:t>
            </a:r>
            <a:endParaRPr lang="en-US" dirty="0"/>
          </a:p>
        </p:txBody>
      </p:sp>
      <p:sp>
        <p:nvSpPr>
          <p:cNvPr id="3" name="Subtitle 2"/>
          <p:cNvSpPr>
            <a:spLocks noGrp="1"/>
          </p:cNvSpPr>
          <p:nvPr>
            <p:ph type="subTitle" idx="1"/>
          </p:nvPr>
        </p:nvSpPr>
        <p:spPr>
          <a:xfrm>
            <a:off x="685800" y="4790473"/>
            <a:ext cx="6461760" cy="1066800"/>
          </a:xfrm>
        </p:spPr>
        <p:txBody>
          <a:bodyPr>
            <a:normAutofit fontScale="77500" lnSpcReduction="20000"/>
          </a:bodyPr>
          <a:lstStyle/>
          <a:p>
            <a:r>
              <a:rPr lang="en-US" dirty="0" smtClean="0"/>
              <a:t>Dr. Jonathan Raab, CAEECC Facilitator</a:t>
            </a:r>
          </a:p>
          <a:p>
            <a:r>
              <a:rPr lang="en-US" dirty="0" smtClean="0"/>
              <a:t>CAEECC Meeting #16</a:t>
            </a:r>
          </a:p>
          <a:p>
            <a:r>
              <a:rPr lang="en-US" dirty="0" smtClean="0"/>
              <a:t>SDG&amp;E Energy Innovation Center</a:t>
            </a:r>
            <a:endParaRPr lang="en-US" dirty="0"/>
          </a:p>
          <a:p>
            <a:r>
              <a:rPr lang="en-US" dirty="0" smtClean="0"/>
              <a:t>June 6, 2018</a:t>
            </a:r>
            <a:endParaRPr lang="en-US" dirty="0"/>
          </a:p>
        </p:txBody>
      </p:sp>
    </p:spTree>
    <p:extLst>
      <p:ext uri="{BB962C8B-B14F-4D97-AF65-F5344CB8AC3E}">
        <p14:creationId xmlns:p14="http://schemas.microsoft.com/office/powerpoint/2010/main" val="40748686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CAEECC Working Groups &amp; Workshops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3143283"/>
              </p:ext>
            </p:extLst>
          </p:nvPr>
        </p:nvGraphicFramePr>
        <p:xfrm>
          <a:off x="457200" y="1657684"/>
          <a:ext cx="7620000" cy="4806215"/>
        </p:xfrm>
        <a:graphic>
          <a:graphicData uri="http://schemas.openxmlformats.org/drawingml/2006/table">
            <a:tbl>
              <a:tblPr firstRow="1" bandRow="1">
                <a:tableStyleId>{5C22544A-7EE6-4342-B048-85BDC9FD1C3A}</a:tableStyleId>
              </a:tblPr>
              <a:tblGrid>
                <a:gridCol w="2724484"/>
                <a:gridCol w="1310105"/>
                <a:gridCol w="775369"/>
                <a:gridCol w="1577474"/>
                <a:gridCol w="1232568"/>
              </a:tblGrid>
              <a:tr h="605778">
                <a:tc>
                  <a:txBody>
                    <a:bodyPr/>
                    <a:lstStyle/>
                    <a:p>
                      <a:r>
                        <a:rPr lang="en-US" dirty="0" smtClean="0"/>
                        <a:t>Name</a:t>
                      </a:r>
                      <a:endParaRPr lang="en-US" dirty="0"/>
                    </a:p>
                  </a:txBody>
                  <a:tcPr/>
                </a:tc>
                <a:tc>
                  <a:txBody>
                    <a:bodyPr/>
                    <a:lstStyle/>
                    <a:p>
                      <a:r>
                        <a:rPr lang="en-US" dirty="0" smtClean="0"/>
                        <a:t>Working Group or Workshop?</a:t>
                      </a:r>
                      <a:endParaRPr lang="en-US" dirty="0"/>
                    </a:p>
                  </a:txBody>
                  <a:tcPr/>
                </a:tc>
                <a:tc>
                  <a:txBody>
                    <a:bodyPr/>
                    <a:lstStyle/>
                    <a:p>
                      <a:r>
                        <a:rPr lang="en-US" dirty="0" smtClean="0"/>
                        <a:t># of Mtgs.</a:t>
                      </a:r>
                      <a:endParaRPr lang="en-US" dirty="0"/>
                    </a:p>
                  </a:txBody>
                  <a:tcPr/>
                </a:tc>
                <a:tc>
                  <a:txBody>
                    <a:bodyPr/>
                    <a:lstStyle/>
                    <a:p>
                      <a:r>
                        <a:rPr lang="en-US" dirty="0" smtClean="0"/>
                        <a:t>Participants: Members/Others</a:t>
                      </a:r>
                      <a:r>
                        <a:rPr lang="en-US" baseline="0" dirty="0" smtClean="0"/>
                        <a:t> </a:t>
                      </a:r>
                      <a:r>
                        <a:rPr lang="en-US" dirty="0" smtClean="0"/>
                        <a:t>(Avg./Mtg.)</a:t>
                      </a:r>
                      <a:endParaRPr lang="en-US" dirty="0"/>
                    </a:p>
                  </a:txBody>
                  <a:tcPr/>
                </a:tc>
                <a:tc>
                  <a:txBody>
                    <a:bodyPr/>
                    <a:lstStyle/>
                    <a:p>
                      <a:r>
                        <a:rPr lang="en-US" dirty="0" smtClean="0"/>
                        <a:t>Facilitator</a:t>
                      </a:r>
                      <a:endParaRPr lang="en-US" dirty="0"/>
                    </a:p>
                  </a:txBody>
                  <a:tcPr/>
                </a:tc>
              </a:tr>
              <a:tr h="663265">
                <a:tc>
                  <a:txBody>
                    <a:bodyPr/>
                    <a:lstStyle/>
                    <a:p>
                      <a:r>
                        <a:rPr lang="en-US" sz="1800" dirty="0" smtClean="0"/>
                        <a:t>Standard and Negotiable Contract Terms </a:t>
                      </a:r>
                      <a:endParaRPr lang="en-US" dirty="0"/>
                    </a:p>
                  </a:txBody>
                  <a:tcPr/>
                </a:tc>
                <a:tc>
                  <a:txBody>
                    <a:bodyPr/>
                    <a:lstStyle/>
                    <a:p>
                      <a:r>
                        <a:rPr lang="en-US" dirty="0" smtClean="0"/>
                        <a:t>Working Group</a:t>
                      </a:r>
                      <a:endParaRPr lang="en-US" dirty="0"/>
                    </a:p>
                  </a:txBody>
                  <a:tcPr/>
                </a:tc>
                <a:tc>
                  <a:txBody>
                    <a:bodyPr/>
                    <a:lstStyle/>
                    <a:p>
                      <a:pPr algn="ctr"/>
                      <a:r>
                        <a:rPr lang="en-US" dirty="0" smtClean="0"/>
                        <a:t>3</a:t>
                      </a:r>
                      <a:endParaRPr lang="en-US" dirty="0"/>
                    </a:p>
                  </a:txBody>
                  <a:tcPr/>
                </a:tc>
                <a:tc>
                  <a:txBody>
                    <a:bodyPr/>
                    <a:lstStyle/>
                    <a:p>
                      <a:pPr algn="ctr"/>
                      <a:r>
                        <a:rPr lang="en-US" dirty="0" smtClean="0"/>
                        <a:t>16/43</a:t>
                      </a:r>
                      <a:endParaRPr lang="en-US" dirty="0"/>
                    </a:p>
                  </a:txBody>
                  <a:tcPr/>
                </a:tc>
                <a:tc>
                  <a:txBody>
                    <a:bodyPr/>
                    <a:lstStyle/>
                    <a:p>
                      <a:pPr algn="ctr"/>
                      <a:r>
                        <a:rPr lang="en-US" dirty="0" smtClean="0"/>
                        <a:t>Raab/McCreary</a:t>
                      </a:r>
                      <a:endParaRPr lang="en-US" dirty="0"/>
                    </a:p>
                  </a:txBody>
                  <a:tcPr/>
                </a:tc>
              </a:tr>
              <a:tr h="663265">
                <a:tc>
                  <a:txBody>
                    <a:bodyPr/>
                    <a:lstStyle/>
                    <a:p>
                      <a:r>
                        <a:rPr lang="en-US" dirty="0" smtClean="0"/>
                        <a:t>Disadvantaged Worker Definitions </a:t>
                      </a:r>
                      <a:endParaRPr lang="en-US" dirty="0"/>
                    </a:p>
                  </a:txBody>
                  <a:tcPr/>
                </a:tc>
                <a:tc>
                  <a:txBody>
                    <a:bodyPr/>
                    <a:lstStyle/>
                    <a:p>
                      <a:r>
                        <a:rPr lang="en-US" dirty="0" smtClean="0"/>
                        <a:t>Workshop</a:t>
                      </a:r>
                      <a:endParaRPr lang="en-US" dirty="0"/>
                    </a:p>
                  </a:txBody>
                  <a:tcPr/>
                </a:tc>
                <a:tc>
                  <a:txBody>
                    <a:bodyPr/>
                    <a:lstStyle/>
                    <a:p>
                      <a:pPr algn="ctr"/>
                      <a:r>
                        <a:rPr lang="en-US" dirty="0" smtClean="0"/>
                        <a:t>1</a:t>
                      </a:r>
                      <a:endParaRPr lang="en-US" dirty="0"/>
                    </a:p>
                  </a:txBody>
                  <a:tcPr/>
                </a:tc>
                <a:tc>
                  <a:txBody>
                    <a:bodyPr/>
                    <a:lstStyle/>
                    <a:p>
                      <a:pPr algn="ctr"/>
                      <a:r>
                        <a:rPr lang="en-US" dirty="0" smtClean="0"/>
                        <a:t>10/6</a:t>
                      </a:r>
                      <a:endParaRPr lang="en-US" dirty="0"/>
                    </a:p>
                  </a:txBody>
                  <a:tcPr/>
                </a:tc>
                <a:tc>
                  <a:txBody>
                    <a:bodyPr/>
                    <a:lstStyle/>
                    <a:p>
                      <a:pPr algn="ctr"/>
                      <a:r>
                        <a:rPr lang="en-US" dirty="0" smtClean="0"/>
                        <a:t>McCreary</a:t>
                      </a:r>
                      <a:endParaRPr lang="en-US" dirty="0"/>
                    </a:p>
                  </a:txBody>
                  <a:tcPr/>
                </a:tc>
              </a:tr>
              <a:tr h="663265">
                <a:tc>
                  <a:txBody>
                    <a:bodyPr/>
                    <a:lstStyle/>
                    <a:p>
                      <a:r>
                        <a:rPr lang="en-US" dirty="0" smtClean="0"/>
                        <a:t>IOU March 19 Motion on Contract Terms </a:t>
                      </a:r>
                      <a:endParaRPr lang="en-US" dirty="0"/>
                    </a:p>
                  </a:txBody>
                  <a:tcPr/>
                </a:tc>
                <a:tc>
                  <a:txBody>
                    <a:bodyPr/>
                    <a:lstStyle/>
                    <a:p>
                      <a:r>
                        <a:rPr lang="en-US" dirty="0" smtClean="0"/>
                        <a:t>Working Group</a:t>
                      </a:r>
                      <a:endParaRPr lang="en-US" dirty="0"/>
                    </a:p>
                  </a:txBody>
                  <a:tcPr/>
                </a:tc>
                <a:tc>
                  <a:txBody>
                    <a:bodyPr/>
                    <a:lstStyle/>
                    <a:p>
                      <a:pPr algn="ctr"/>
                      <a:r>
                        <a:rPr lang="en-US" dirty="0" smtClean="0"/>
                        <a:t>1</a:t>
                      </a:r>
                      <a:endParaRPr lang="en-US" dirty="0"/>
                    </a:p>
                  </a:txBody>
                  <a:tcPr/>
                </a:tc>
                <a:tc>
                  <a:txBody>
                    <a:bodyPr/>
                    <a:lstStyle/>
                    <a:p>
                      <a:pPr algn="ctr"/>
                      <a:r>
                        <a:rPr lang="en-US" dirty="0" smtClean="0"/>
                        <a:t>11/40</a:t>
                      </a:r>
                      <a:endParaRPr lang="en-US" dirty="0"/>
                    </a:p>
                  </a:txBody>
                  <a:tcPr/>
                </a:tc>
                <a:tc>
                  <a:txBody>
                    <a:bodyPr/>
                    <a:lstStyle/>
                    <a:p>
                      <a:pPr algn="ctr"/>
                      <a:r>
                        <a:rPr lang="en-US" dirty="0" smtClean="0"/>
                        <a:t>McCreary</a:t>
                      </a:r>
                      <a:endParaRPr lang="en-US" dirty="0"/>
                    </a:p>
                  </a:txBody>
                  <a:tcPr/>
                </a:tc>
              </a:tr>
              <a:tr h="663265">
                <a:tc>
                  <a:txBody>
                    <a:bodyPr/>
                    <a:lstStyle/>
                    <a:p>
                      <a:r>
                        <a:rPr lang="en-US" dirty="0" smtClean="0"/>
                        <a:t>DEER Peak </a:t>
                      </a:r>
                      <a:endParaRPr lang="en-US" dirty="0"/>
                    </a:p>
                  </a:txBody>
                  <a:tcPr/>
                </a:tc>
                <a:tc>
                  <a:txBody>
                    <a:bodyPr/>
                    <a:lstStyle/>
                    <a:p>
                      <a:r>
                        <a:rPr lang="en-US" dirty="0" smtClean="0"/>
                        <a:t>Workshop</a:t>
                      </a:r>
                      <a:endParaRPr lang="en-US" dirty="0"/>
                    </a:p>
                  </a:txBody>
                  <a:tcPr/>
                </a:tc>
                <a:tc>
                  <a:txBody>
                    <a:bodyPr/>
                    <a:lstStyle/>
                    <a:p>
                      <a:pPr algn="ctr"/>
                      <a:r>
                        <a:rPr lang="en-US" dirty="0" smtClean="0"/>
                        <a:t>2</a:t>
                      </a:r>
                      <a:endParaRPr lang="en-US" dirty="0"/>
                    </a:p>
                  </a:txBody>
                  <a:tcPr/>
                </a:tc>
                <a:tc>
                  <a:txBody>
                    <a:bodyPr/>
                    <a:lstStyle/>
                    <a:p>
                      <a:pPr algn="ctr"/>
                      <a:r>
                        <a:rPr lang="en-US" dirty="0" smtClean="0"/>
                        <a:t>20/17</a:t>
                      </a:r>
                      <a:endParaRPr lang="en-US" dirty="0"/>
                    </a:p>
                  </a:txBody>
                  <a:tcPr/>
                </a:tc>
                <a:tc>
                  <a:txBody>
                    <a:bodyPr/>
                    <a:lstStyle/>
                    <a:p>
                      <a:pPr algn="ctr"/>
                      <a:r>
                        <a:rPr lang="en-US" dirty="0" smtClean="0"/>
                        <a:t>Zuckerman</a:t>
                      </a:r>
                      <a:endParaRPr lang="en-US" dirty="0"/>
                    </a:p>
                  </a:txBody>
                  <a:tcPr/>
                </a:tc>
              </a:tr>
              <a:tr h="964435">
                <a:tc>
                  <a:txBody>
                    <a:bodyPr/>
                    <a:lstStyle/>
                    <a:p>
                      <a:r>
                        <a:rPr lang="en-US" dirty="0" smtClean="0"/>
                        <a:t>NMEC/M&amp;V</a:t>
                      </a:r>
                      <a:endParaRPr lang="en-US" dirty="0"/>
                    </a:p>
                  </a:txBody>
                  <a:tcPr/>
                </a:tc>
                <a:tc>
                  <a:txBody>
                    <a:bodyPr/>
                    <a:lstStyle/>
                    <a:p>
                      <a:r>
                        <a:rPr lang="en-US" dirty="0" smtClean="0"/>
                        <a:t>Working Group</a:t>
                      </a:r>
                      <a:endParaRPr lang="en-US" dirty="0"/>
                    </a:p>
                  </a:txBody>
                  <a:tcPr/>
                </a:tc>
                <a:tc>
                  <a:txBody>
                    <a:bodyPr/>
                    <a:lstStyle/>
                    <a:p>
                      <a:pPr algn="ctr"/>
                      <a:r>
                        <a:rPr lang="en-US" dirty="0" smtClean="0"/>
                        <a:t>1</a:t>
                      </a:r>
                      <a:endParaRPr lang="en-US" dirty="0"/>
                    </a:p>
                  </a:txBody>
                  <a:tcPr/>
                </a:tc>
                <a:tc>
                  <a:txBody>
                    <a:bodyPr/>
                    <a:lstStyle/>
                    <a:p>
                      <a:pPr algn="ctr"/>
                      <a:r>
                        <a:rPr lang="en-US" dirty="0" smtClean="0"/>
                        <a:t>19/90</a:t>
                      </a:r>
                      <a:endParaRPr lang="en-US" dirty="0"/>
                    </a:p>
                  </a:txBody>
                  <a:tcPr/>
                </a:tc>
                <a:tc>
                  <a:txBody>
                    <a:bodyPr/>
                    <a:lstStyle/>
                    <a:p>
                      <a:pPr algn="ctr"/>
                      <a:r>
                        <a:rPr lang="en-US" dirty="0" smtClean="0"/>
                        <a:t>McCreary</a:t>
                      </a:r>
                      <a:endParaRPr lang="en-US" dirty="0"/>
                    </a:p>
                  </a:txBody>
                  <a:tcPr/>
                </a:tc>
              </a:tr>
            </a:tbl>
          </a:graphicData>
        </a:graphic>
      </p:graphicFrame>
    </p:spTree>
    <p:extLst>
      <p:ext uri="{BB962C8B-B14F-4D97-AF65-F5344CB8AC3E}">
        <p14:creationId xmlns:p14="http://schemas.microsoft.com/office/powerpoint/2010/main" val="2907798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Autofit/>
          </a:bodyPr>
          <a:lstStyle/>
          <a:p>
            <a:pPr lvl="0"/>
            <a:r>
              <a:rPr lang="en-US" sz="4000" dirty="0" smtClean="0"/>
              <a:t/>
            </a:r>
            <a:br>
              <a:rPr lang="en-US" sz="4000" dirty="0" smtClean="0"/>
            </a:br>
            <a:r>
              <a:rPr lang="en-US" sz="4000" dirty="0" smtClean="0"/>
              <a:t>Standard and Negotiable Contract Terms </a:t>
            </a:r>
            <a:r>
              <a:rPr lang="mr-IN" sz="4000" dirty="0" smtClean="0"/>
              <a:t>–</a:t>
            </a:r>
            <a:r>
              <a:rPr lang="en-US" sz="4000" dirty="0" smtClean="0"/>
              <a:t> 3 Working Group Meetings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0" y="1880486"/>
            <a:ext cx="8686800" cy="4977514"/>
          </a:xfrm>
        </p:spPr>
        <p:txBody>
          <a:bodyPr>
            <a:normAutofit fontScale="85000" lnSpcReduction="10000"/>
          </a:bodyPr>
          <a:lstStyle/>
          <a:p>
            <a:r>
              <a:rPr lang="en-US" dirty="0" smtClean="0"/>
              <a:t>2/15 - 21 CAEECC reps  + &gt;50 interested parties</a:t>
            </a:r>
          </a:p>
          <a:p>
            <a:r>
              <a:rPr lang="en-US" dirty="0" smtClean="0"/>
              <a:t>2/16 - 15 CAEECC reps + &gt;40 </a:t>
            </a:r>
            <a:r>
              <a:rPr lang="en-US" dirty="0"/>
              <a:t>interested parties</a:t>
            </a:r>
          </a:p>
          <a:p>
            <a:r>
              <a:rPr lang="en-US" dirty="0" smtClean="0"/>
              <a:t>2/23 - 11 CAEECC reps + &gt;40 </a:t>
            </a:r>
            <a:r>
              <a:rPr lang="en-US" dirty="0"/>
              <a:t>interested </a:t>
            </a:r>
            <a:r>
              <a:rPr lang="en-US" dirty="0" smtClean="0"/>
              <a:t>parties</a:t>
            </a:r>
          </a:p>
          <a:p>
            <a:r>
              <a:rPr lang="en-US" dirty="0" smtClean="0"/>
              <a:t>Facilitators: </a:t>
            </a:r>
            <a:r>
              <a:rPr lang="en-US" dirty="0" err="1" smtClean="0"/>
              <a:t>Dr.s</a:t>
            </a:r>
            <a:r>
              <a:rPr lang="en-US" dirty="0" smtClean="0"/>
              <a:t> Jonathan </a:t>
            </a:r>
            <a:r>
              <a:rPr lang="en-US" dirty="0" err="1" smtClean="0"/>
              <a:t>Raab</a:t>
            </a:r>
            <a:r>
              <a:rPr lang="en-US" dirty="0" smtClean="0"/>
              <a:t> and Scott McCreary</a:t>
            </a:r>
          </a:p>
          <a:p>
            <a:r>
              <a:rPr lang="en-US" dirty="0" smtClean="0"/>
              <a:t>Key Accomplishments</a:t>
            </a:r>
          </a:p>
          <a:p>
            <a:pPr lvl="1"/>
            <a:r>
              <a:rPr lang="en-US" dirty="0" smtClean="0">
                <a:solidFill>
                  <a:srgbClr val="2F2B20"/>
                </a:solidFill>
              </a:rPr>
              <a:t>IOU presented Draft Standard Contract Terms, proposed Definition for Disadvantaged Workers, and Draft Negotiable Contract Terms to stakeholders, followed by Q&amp;A period</a:t>
            </a:r>
          </a:p>
          <a:p>
            <a:pPr lvl="1"/>
            <a:r>
              <a:rPr lang="en-US" dirty="0" smtClean="0"/>
              <a:t>Stakeholders provided feedback where a need for broader definitions, greater clarity, or alternate language, was needed.</a:t>
            </a:r>
          </a:p>
          <a:p>
            <a:pPr lvl="1"/>
            <a:r>
              <a:rPr lang="en-US" dirty="0" smtClean="0">
                <a:solidFill>
                  <a:srgbClr val="2F2B20"/>
                </a:solidFill>
              </a:rPr>
              <a:t>CEE and NRDC presented alternate proposals on Diverse and Disadvantaged Worker </a:t>
            </a:r>
            <a:r>
              <a:rPr lang="en-US" dirty="0">
                <a:solidFill>
                  <a:srgbClr val="2F2B20"/>
                </a:solidFill>
              </a:rPr>
              <a:t>A</a:t>
            </a:r>
            <a:r>
              <a:rPr lang="en-US" dirty="0" smtClean="0">
                <a:solidFill>
                  <a:srgbClr val="2F2B20"/>
                </a:solidFill>
              </a:rPr>
              <a:t>ccess </a:t>
            </a:r>
            <a:r>
              <a:rPr lang="en-US" dirty="0">
                <a:solidFill>
                  <a:srgbClr val="2F2B20"/>
                </a:solidFill>
              </a:rPr>
              <a:t>T</a:t>
            </a:r>
            <a:r>
              <a:rPr lang="en-US" dirty="0" smtClean="0">
                <a:solidFill>
                  <a:srgbClr val="2F2B20"/>
                </a:solidFill>
              </a:rPr>
              <a:t>erms, and Negotiable </a:t>
            </a:r>
            <a:r>
              <a:rPr lang="en-US" dirty="0">
                <a:solidFill>
                  <a:srgbClr val="2F2B20"/>
                </a:solidFill>
              </a:rPr>
              <a:t>C</a:t>
            </a:r>
            <a:r>
              <a:rPr lang="en-US" dirty="0" smtClean="0">
                <a:solidFill>
                  <a:srgbClr val="2F2B20"/>
                </a:solidFill>
              </a:rPr>
              <a:t>ontract </a:t>
            </a:r>
            <a:r>
              <a:rPr lang="en-US" dirty="0">
                <a:solidFill>
                  <a:srgbClr val="2F2B20"/>
                </a:solidFill>
              </a:rPr>
              <a:t>T</a:t>
            </a:r>
            <a:r>
              <a:rPr lang="en-US" dirty="0" smtClean="0">
                <a:solidFill>
                  <a:srgbClr val="2F2B20"/>
                </a:solidFill>
              </a:rPr>
              <a:t>erms</a:t>
            </a:r>
          </a:p>
          <a:p>
            <a:pPr lvl="1"/>
            <a:r>
              <a:rPr lang="en-US" dirty="0" smtClean="0">
                <a:solidFill>
                  <a:srgbClr val="FF0000"/>
                </a:solidFill>
              </a:rPr>
              <a:t>CAEECC members identified areas of overlap and convergence among the parallel IOU, CEE and NRDC proposals</a:t>
            </a:r>
          </a:p>
          <a:p>
            <a:pPr lvl="1"/>
            <a:r>
              <a:rPr lang="en-US" dirty="0" smtClean="0"/>
              <a:t>IOUs agreed to consider CEE recommendations</a:t>
            </a:r>
          </a:p>
          <a:p>
            <a:pPr lvl="1"/>
            <a:r>
              <a:rPr lang="en-US" dirty="0" smtClean="0">
                <a:solidFill>
                  <a:srgbClr val="FF0000"/>
                </a:solidFill>
              </a:rPr>
              <a:t>Conversation informed stakeholder written comments, submitted to IOUs Feb 23</a:t>
            </a:r>
            <a:r>
              <a:rPr lang="en-US" baseline="30000" dirty="0" smtClean="0">
                <a:solidFill>
                  <a:srgbClr val="FF0000"/>
                </a:solidFill>
              </a:rPr>
              <a:t>rd</a:t>
            </a:r>
            <a:r>
              <a:rPr lang="en-US" dirty="0" smtClean="0">
                <a:solidFill>
                  <a:srgbClr val="FF0000"/>
                </a:solidFill>
              </a:rPr>
              <a:t> </a:t>
            </a:r>
          </a:p>
          <a:p>
            <a:pPr lvl="1"/>
            <a:r>
              <a:rPr lang="en-US" dirty="0" smtClean="0"/>
              <a:t>Need for follow up call on diverse and disadvantaged worker language identified</a:t>
            </a:r>
            <a:endParaRPr lang="en-US" dirty="0"/>
          </a:p>
        </p:txBody>
      </p:sp>
    </p:spTree>
    <p:extLst>
      <p:ext uri="{BB962C8B-B14F-4D97-AF65-F5344CB8AC3E}">
        <p14:creationId xmlns:p14="http://schemas.microsoft.com/office/powerpoint/2010/main" val="373713412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Disadvantaged Worker Definitions </a:t>
            </a:r>
            <a:r>
              <a:rPr lang="mr-IN" dirty="0" smtClean="0"/>
              <a:t>–</a:t>
            </a:r>
            <a:r>
              <a:rPr lang="en-US" dirty="0" smtClean="0"/>
              <a:t> Ad Hoc Workshop</a:t>
            </a:r>
            <a:endParaRPr lang="en-US" dirty="0"/>
          </a:p>
        </p:txBody>
      </p:sp>
      <p:sp>
        <p:nvSpPr>
          <p:cNvPr id="3" name="Content Placeholder 2"/>
          <p:cNvSpPr>
            <a:spLocks noGrp="1"/>
          </p:cNvSpPr>
          <p:nvPr>
            <p:ph idx="1"/>
          </p:nvPr>
        </p:nvSpPr>
        <p:spPr/>
        <p:txBody>
          <a:bodyPr>
            <a:normAutofit/>
          </a:bodyPr>
          <a:lstStyle/>
          <a:p>
            <a:r>
              <a:rPr lang="en-US" dirty="0" smtClean="0"/>
              <a:t>2/27 </a:t>
            </a:r>
            <a:r>
              <a:rPr lang="mr-IN" dirty="0" smtClean="0"/>
              <a:t>–</a:t>
            </a:r>
            <a:r>
              <a:rPr lang="en-US" dirty="0" smtClean="0"/>
              <a:t> 10 CAEECC reps + 6 interested parties</a:t>
            </a:r>
          </a:p>
          <a:p>
            <a:r>
              <a:rPr lang="en-US" dirty="0" smtClean="0"/>
              <a:t>Facilitator: Dr. Scott McCreary</a:t>
            </a:r>
          </a:p>
          <a:p>
            <a:r>
              <a:rPr lang="en-US" dirty="0" smtClean="0"/>
              <a:t>Key Accomplishments</a:t>
            </a:r>
          </a:p>
          <a:p>
            <a:pPr lvl="1"/>
            <a:r>
              <a:rPr lang="en-US" dirty="0" smtClean="0"/>
              <a:t>Clarified </a:t>
            </a:r>
            <a:r>
              <a:rPr lang="en-US" dirty="0"/>
              <a:t>tradeoffs to be made in achieving specificity and ensuring that the chosen definitions don’t inadvertently privilege some groups or affiliations</a:t>
            </a:r>
          </a:p>
          <a:p>
            <a:pPr lvl="1"/>
            <a:r>
              <a:rPr lang="en-US" dirty="0" smtClean="0">
                <a:solidFill>
                  <a:srgbClr val="FF0000"/>
                </a:solidFill>
              </a:rPr>
              <a:t>Confirmed that the core </a:t>
            </a:r>
            <a:r>
              <a:rPr lang="en-US" dirty="0">
                <a:solidFill>
                  <a:srgbClr val="FF0000"/>
                </a:solidFill>
              </a:rPr>
              <a:t>intention of this provision is to effectively target disadvantaged workers, rather than verify that an applicant is in fact disadvantaged</a:t>
            </a:r>
            <a:r>
              <a:rPr lang="en-US" dirty="0" smtClean="0"/>
              <a:t>.</a:t>
            </a:r>
          </a:p>
          <a:p>
            <a:pPr lvl="1"/>
            <a:r>
              <a:rPr lang="en-US" dirty="0" smtClean="0"/>
              <a:t>Identified further information needs to be distributed to the group</a:t>
            </a:r>
            <a:endParaRPr lang="en-US" dirty="0"/>
          </a:p>
          <a:p>
            <a:endParaRPr lang="en-US" dirty="0"/>
          </a:p>
        </p:txBody>
      </p:sp>
    </p:spTree>
    <p:extLst>
      <p:ext uri="{BB962C8B-B14F-4D97-AF65-F5344CB8AC3E}">
        <p14:creationId xmlns:p14="http://schemas.microsoft.com/office/powerpoint/2010/main" val="15183853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4642" cy="1143000"/>
          </a:xfrm>
        </p:spPr>
        <p:txBody>
          <a:bodyPr/>
          <a:lstStyle/>
          <a:p>
            <a:r>
              <a:rPr lang="en-US" dirty="0" smtClean="0"/>
              <a:t>IOU March 19 Motion on Contract Terms </a:t>
            </a:r>
            <a:r>
              <a:rPr lang="mr-IN" dirty="0" smtClean="0"/>
              <a:t>–</a:t>
            </a:r>
            <a:r>
              <a:rPr lang="en-US" dirty="0" smtClean="0"/>
              <a:t> Working Group </a:t>
            </a:r>
            <a:endParaRPr lang="en-US" dirty="0"/>
          </a:p>
        </p:txBody>
      </p:sp>
      <p:sp>
        <p:nvSpPr>
          <p:cNvPr id="3" name="Content Placeholder 2"/>
          <p:cNvSpPr>
            <a:spLocks noGrp="1"/>
          </p:cNvSpPr>
          <p:nvPr>
            <p:ph idx="1"/>
          </p:nvPr>
        </p:nvSpPr>
        <p:spPr/>
        <p:txBody>
          <a:bodyPr/>
          <a:lstStyle/>
          <a:p>
            <a:r>
              <a:rPr lang="en-US" dirty="0" smtClean="0"/>
              <a:t>3/23 </a:t>
            </a:r>
            <a:r>
              <a:rPr lang="mr-IN" dirty="0" smtClean="0"/>
              <a:t>–</a:t>
            </a:r>
            <a:r>
              <a:rPr lang="en-US" dirty="0" smtClean="0"/>
              <a:t> 11 CAEECC reps, &gt;40 interested parties</a:t>
            </a:r>
          </a:p>
          <a:p>
            <a:r>
              <a:rPr lang="en-US" dirty="0" smtClean="0"/>
              <a:t>Facilitator: Dr. Scott McCreary</a:t>
            </a:r>
          </a:p>
          <a:p>
            <a:r>
              <a:rPr lang="en-US" dirty="0" smtClean="0"/>
              <a:t>Key Accomplishments:</a:t>
            </a:r>
          </a:p>
          <a:p>
            <a:pPr lvl="1"/>
            <a:r>
              <a:rPr lang="en-US" dirty="0" smtClean="0"/>
              <a:t>IOUs provided clarification on the definitions and intentions of their submitted proposal, and presented changes made since the Feb 27</a:t>
            </a:r>
            <a:r>
              <a:rPr lang="en-US" baseline="30000" dirty="0" smtClean="0"/>
              <a:t>th</a:t>
            </a:r>
            <a:r>
              <a:rPr lang="en-US" dirty="0" smtClean="0"/>
              <a:t> Working Group meeting</a:t>
            </a:r>
          </a:p>
          <a:p>
            <a:pPr lvl="1"/>
            <a:r>
              <a:rPr lang="en-US" dirty="0" smtClean="0"/>
              <a:t>CAEECC members posed clarifying questions about components of IOU submittal, and IOUs responded</a:t>
            </a:r>
          </a:p>
          <a:p>
            <a:pPr lvl="1"/>
            <a:r>
              <a:rPr lang="en-US" dirty="0" smtClean="0">
                <a:solidFill>
                  <a:srgbClr val="FF0000"/>
                </a:solidFill>
              </a:rPr>
              <a:t>Issues not yet addressed in IOU filing surfaced; stakeholders pinpointed topics for which they would likely submit specific comment to the CPUC</a:t>
            </a:r>
            <a:endParaRPr lang="en-US" dirty="0">
              <a:solidFill>
                <a:srgbClr val="FF0000"/>
              </a:solidFill>
            </a:endParaRPr>
          </a:p>
        </p:txBody>
      </p:sp>
    </p:spTree>
    <p:extLst>
      <p:ext uri="{BB962C8B-B14F-4D97-AF65-F5344CB8AC3E}">
        <p14:creationId xmlns:p14="http://schemas.microsoft.com/office/powerpoint/2010/main" val="33362293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6264"/>
            <a:ext cx="7620000" cy="1014484"/>
          </a:xfrm>
        </p:spPr>
        <p:txBody>
          <a:bodyPr>
            <a:normAutofit fontScale="90000"/>
          </a:bodyPr>
          <a:lstStyle/>
          <a:p>
            <a:pPr lvl="0"/>
            <a:r>
              <a:rPr lang="en-US" dirty="0" smtClean="0"/>
              <a:t>DEER Peak </a:t>
            </a:r>
            <a:br>
              <a:rPr lang="en-US" dirty="0" smtClean="0"/>
            </a:br>
            <a:r>
              <a:rPr lang="mr-IN" dirty="0" smtClean="0"/>
              <a:t>–</a:t>
            </a:r>
            <a:r>
              <a:rPr lang="en-US" dirty="0" smtClean="0"/>
              <a:t> 2 Ad Hoc Workshops</a:t>
            </a:r>
            <a:br>
              <a:rPr lang="en-US" dirty="0" smtClean="0"/>
            </a:br>
            <a:endParaRPr lang="en-US" dirty="0"/>
          </a:p>
        </p:txBody>
      </p:sp>
      <p:sp>
        <p:nvSpPr>
          <p:cNvPr id="3" name="Content Placeholder 2"/>
          <p:cNvSpPr>
            <a:spLocks noGrp="1"/>
          </p:cNvSpPr>
          <p:nvPr>
            <p:ph idx="1"/>
          </p:nvPr>
        </p:nvSpPr>
        <p:spPr>
          <a:xfrm>
            <a:off x="457200" y="1390748"/>
            <a:ext cx="7620000" cy="5200188"/>
          </a:xfrm>
        </p:spPr>
        <p:txBody>
          <a:bodyPr>
            <a:normAutofit fontScale="92500" lnSpcReduction="20000"/>
          </a:bodyPr>
          <a:lstStyle/>
          <a:p>
            <a:r>
              <a:rPr lang="en-US" dirty="0" smtClean="0"/>
              <a:t>4/03 </a:t>
            </a:r>
            <a:r>
              <a:rPr lang="mr-IN" dirty="0" smtClean="0"/>
              <a:t>–</a:t>
            </a:r>
            <a:r>
              <a:rPr lang="en-US" dirty="0" smtClean="0"/>
              <a:t> 20 CAEECC member org reps + 16 interested parties</a:t>
            </a:r>
            <a:endParaRPr lang="en-US" dirty="0"/>
          </a:p>
          <a:p>
            <a:r>
              <a:rPr lang="en-US" dirty="0" smtClean="0"/>
              <a:t> 4/16 </a:t>
            </a:r>
            <a:r>
              <a:rPr lang="mr-IN" dirty="0" smtClean="0"/>
              <a:t>–</a:t>
            </a:r>
            <a:r>
              <a:rPr lang="en-US" dirty="0" smtClean="0"/>
              <a:t> 19 CAECC member org reps + 18 interested parties </a:t>
            </a:r>
          </a:p>
          <a:p>
            <a:r>
              <a:rPr lang="en-US" dirty="0" smtClean="0"/>
              <a:t>Facilitator: Ellen Zuckerman</a:t>
            </a:r>
          </a:p>
          <a:p>
            <a:r>
              <a:rPr lang="en-US" dirty="0" smtClean="0"/>
              <a:t>Key Accomplishments</a:t>
            </a:r>
          </a:p>
          <a:p>
            <a:pPr lvl="1"/>
            <a:r>
              <a:rPr lang="en-US" dirty="0" smtClean="0"/>
              <a:t>Unanimous agreement that the 2-5 p.m. DEER Peak definition should be eliminated</a:t>
            </a:r>
          </a:p>
          <a:p>
            <a:pPr lvl="1"/>
            <a:r>
              <a:rPr lang="en-US" dirty="0" smtClean="0">
                <a:solidFill>
                  <a:srgbClr val="FF0000"/>
                </a:solidFill>
              </a:rPr>
              <a:t>Convergence </a:t>
            </a:r>
            <a:r>
              <a:rPr lang="en-US" dirty="0">
                <a:solidFill>
                  <a:srgbClr val="FF0000"/>
                </a:solidFill>
              </a:rPr>
              <a:t>on a 4-9 p.m. DEER Peak period definition and alternate peak that became the basis of the IOU </a:t>
            </a:r>
            <a:r>
              <a:rPr lang="en-US" dirty="0" smtClean="0">
                <a:solidFill>
                  <a:srgbClr val="FF0000"/>
                </a:solidFill>
              </a:rPr>
              <a:t>recommendation filed with </a:t>
            </a:r>
            <a:r>
              <a:rPr lang="en-US" dirty="0">
                <a:solidFill>
                  <a:srgbClr val="FF0000"/>
                </a:solidFill>
              </a:rPr>
              <a:t>the CPUC</a:t>
            </a:r>
          </a:p>
          <a:p>
            <a:pPr lvl="1"/>
            <a:r>
              <a:rPr lang="en-US" dirty="0" smtClean="0"/>
              <a:t>Developed DEER Peak period definition proposals in breakout groups</a:t>
            </a:r>
          </a:p>
          <a:p>
            <a:pPr lvl="1"/>
            <a:r>
              <a:rPr lang="en-US" dirty="0" smtClean="0"/>
              <a:t>Over the course of two workshops</a:t>
            </a:r>
            <a:r>
              <a:rPr lang="en-US" dirty="0" smtClean="0">
                <a:solidFill>
                  <a:srgbClr val="FF0000"/>
                </a:solidFill>
              </a:rPr>
              <a:t>, the group came to unanimous agreement that the use of DEER Peak should ultimately be replaced over time with an approach based on the Avoided Cost Calculator, and identified other high level recommendations to support this approach</a:t>
            </a:r>
          </a:p>
          <a:p>
            <a:pPr lvl="1"/>
            <a:r>
              <a:rPr lang="en-US" dirty="0" smtClean="0"/>
              <a:t>CPUC provided confirmation of the vision and priorities driving the change in DEER Peak</a:t>
            </a:r>
          </a:p>
          <a:p>
            <a:pPr lvl="1"/>
            <a:r>
              <a:rPr lang="en-US" dirty="0" smtClean="0"/>
              <a:t> Provided a level set of information from diverse perspectives on the history and genesis of the proposed DEER peak change </a:t>
            </a:r>
          </a:p>
        </p:txBody>
      </p:sp>
    </p:spTree>
    <p:extLst>
      <p:ext uri="{BB962C8B-B14F-4D97-AF65-F5344CB8AC3E}">
        <p14:creationId xmlns:p14="http://schemas.microsoft.com/office/powerpoint/2010/main" val="30700113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NMEC/M&amp;V Working Group</a:t>
            </a:r>
            <a:br>
              <a:rPr lang="en-US" dirty="0" smtClean="0"/>
            </a:br>
            <a:endParaRPr lang="en-US" dirty="0"/>
          </a:p>
        </p:txBody>
      </p:sp>
      <p:sp>
        <p:nvSpPr>
          <p:cNvPr id="3" name="Content Placeholder 2"/>
          <p:cNvSpPr>
            <a:spLocks noGrp="1"/>
          </p:cNvSpPr>
          <p:nvPr>
            <p:ph idx="1"/>
          </p:nvPr>
        </p:nvSpPr>
        <p:spPr>
          <a:xfrm>
            <a:off x="457200" y="1220666"/>
            <a:ext cx="8229600" cy="5311548"/>
          </a:xfrm>
        </p:spPr>
        <p:txBody>
          <a:bodyPr>
            <a:normAutofit/>
          </a:bodyPr>
          <a:lstStyle/>
          <a:p>
            <a:r>
              <a:rPr lang="en-US" dirty="0" smtClean="0"/>
              <a:t>4/30 </a:t>
            </a:r>
            <a:r>
              <a:rPr lang="mr-IN" dirty="0" smtClean="0"/>
              <a:t>–</a:t>
            </a:r>
            <a:r>
              <a:rPr lang="en-US" dirty="0" smtClean="0"/>
              <a:t> 19 CAEECC member orgs and &gt;90 interested parties</a:t>
            </a:r>
          </a:p>
          <a:p>
            <a:r>
              <a:rPr lang="en-US" dirty="0" smtClean="0"/>
              <a:t>Facilitator: Dr. Scott McCreary</a:t>
            </a:r>
          </a:p>
          <a:p>
            <a:r>
              <a:rPr lang="en-US" dirty="0" smtClean="0"/>
              <a:t>Key Accomplishments</a:t>
            </a:r>
          </a:p>
          <a:p>
            <a:pPr lvl="1"/>
            <a:r>
              <a:rPr lang="en-US" dirty="0" smtClean="0">
                <a:solidFill>
                  <a:srgbClr val="FF0000"/>
                </a:solidFill>
              </a:rPr>
              <a:t>Provided key opportunity for CPUC to address stakeholder questions and clarify misunderstandings </a:t>
            </a:r>
            <a:r>
              <a:rPr lang="en-US" dirty="0" smtClean="0">
                <a:solidFill>
                  <a:srgbClr val="2F2B20"/>
                </a:solidFill>
              </a:rPr>
              <a:t>(e.g. custom review process requirements) </a:t>
            </a:r>
            <a:endParaRPr lang="en-US" dirty="0">
              <a:solidFill>
                <a:srgbClr val="2F2B20"/>
              </a:solidFill>
            </a:endParaRPr>
          </a:p>
          <a:p>
            <a:pPr lvl="1"/>
            <a:r>
              <a:rPr lang="en-US" dirty="0" smtClean="0"/>
              <a:t>Q&amp;A and break-o</a:t>
            </a:r>
            <a:r>
              <a:rPr lang="en-US" dirty="0" smtClean="0">
                <a:solidFill>
                  <a:srgbClr val="2F2B20"/>
                </a:solidFill>
              </a:rPr>
              <a:t>uts</a:t>
            </a:r>
            <a:r>
              <a:rPr lang="en-US" dirty="0" smtClean="0">
                <a:solidFill>
                  <a:srgbClr val="FF0000"/>
                </a:solidFill>
              </a:rPr>
              <a:t> informed stakeholder comments to the </a:t>
            </a:r>
            <a:r>
              <a:rPr lang="en-US" dirty="0" smtClean="0">
                <a:solidFill>
                  <a:srgbClr val="FF0000"/>
                </a:solidFill>
              </a:rPr>
              <a:t>CPUC </a:t>
            </a:r>
            <a:r>
              <a:rPr lang="en-US" dirty="0" smtClean="0">
                <a:solidFill>
                  <a:srgbClr val="FF0000"/>
                </a:solidFill>
              </a:rPr>
              <a:t>on proposed ruling</a:t>
            </a:r>
          </a:p>
          <a:p>
            <a:pPr lvl="1"/>
            <a:r>
              <a:rPr lang="en-US" dirty="0" smtClean="0"/>
              <a:t>In break-out groups, </a:t>
            </a:r>
            <a:r>
              <a:rPr lang="en-US" dirty="0" smtClean="0"/>
              <a:t>participants </a:t>
            </a:r>
            <a:r>
              <a:rPr lang="en-US" dirty="0" smtClean="0">
                <a:solidFill>
                  <a:srgbClr val="FF0000"/>
                </a:solidFill>
              </a:rPr>
              <a:t>brainstormed </a:t>
            </a:r>
            <a:r>
              <a:rPr lang="en-US" dirty="0">
                <a:solidFill>
                  <a:srgbClr val="FF0000"/>
                </a:solidFill>
              </a:rPr>
              <a:t>considerations for review for 3 use cases</a:t>
            </a:r>
            <a:r>
              <a:rPr lang="en-US" dirty="0">
                <a:solidFill>
                  <a:srgbClr val="2F2B20"/>
                </a:solidFill>
              </a:rPr>
              <a:t>: (a) Large Complex, Non-Aggregated; (b) Aggregated NMEC cases; (c) Smaller, Less Complex, Non Aggregated</a:t>
            </a:r>
          </a:p>
          <a:p>
            <a:pPr lvl="1"/>
            <a:r>
              <a:rPr lang="en-US" dirty="0"/>
              <a:t>A</a:t>
            </a:r>
            <a:r>
              <a:rPr lang="en-US" dirty="0" smtClean="0"/>
              <a:t>dditional </a:t>
            </a:r>
            <a:r>
              <a:rPr lang="en-US" dirty="0"/>
              <a:t>information needs </a:t>
            </a:r>
            <a:r>
              <a:rPr lang="en-US" dirty="0" smtClean="0"/>
              <a:t>were identified</a:t>
            </a:r>
            <a:endParaRPr lang="en-US" dirty="0"/>
          </a:p>
        </p:txBody>
      </p:sp>
    </p:spTree>
    <p:extLst>
      <p:ext uri="{BB962C8B-B14F-4D97-AF65-F5344CB8AC3E}">
        <p14:creationId xmlns:p14="http://schemas.microsoft.com/office/powerpoint/2010/main" val="141076483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966</TotalTime>
  <Words>718</Words>
  <Application>Microsoft Macintosh PowerPoint</Application>
  <PresentationFormat>On-screen Show (4:3)</PresentationFormat>
  <Paragraphs>82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Review of  CAEEC Working Groups and Ad Hoc Workshops</vt:lpstr>
      <vt:lpstr>CAEECC Working Groups &amp; Workshops</vt:lpstr>
      <vt:lpstr> Standard and Negotiable Contract Terms – 3 Working Group Meetings </vt:lpstr>
      <vt:lpstr>Disadvantaged Worker Definitions – Ad Hoc Workshop</vt:lpstr>
      <vt:lpstr>IOU March 19 Motion on Contract Terms – Working Group </vt:lpstr>
      <vt:lpstr>DEER Peak  – 2 Ad Hoc Workshops </vt:lpstr>
      <vt:lpstr>NMEC/M&amp;V Working Group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CAEEC Working Groups and Workshops Review</dc:title>
  <dc:creator>Jonathan Raab</dc:creator>
  <cp:lastModifiedBy>Jonathan Raab</cp:lastModifiedBy>
  <cp:revision>29</cp:revision>
  <dcterms:created xsi:type="dcterms:W3CDTF">2018-06-04T12:59:41Z</dcterms:created>
  <dcterms:modified xsi:type="dcterms:W3CDTF">2018-06-05T11:38:57Z</dcterms:modified>
</cp:coreProperties>
</file>