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15_118F0F2A.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p:sldMasterIdLst>
    <p:sldMasterId id="2147483648" r:id="rId1"/>
  </p:sldMasterIdLst>
  <p:notesMasterIdLst>
    <p:notesMasterId r:id="rId17"/>
  </p:notesMasterIdLst>
  <p:sldIdLst>
    <p:sldId id="269" r:id="rId2"/>
    <p:sldId id="273" r:id="rId3"/>
    <p:sldId id="285" r:id="rId4"/>
    <p:sldId id="276" r:id="rId5"/>
    <p:sldId id="277" r:id="rId6"/>
    <p:sldId id="284" r:id="rId7"/>
    <p:sldId id="279" r:id="rId8"/>
    <p:sldId id="278" r:id="rId9"/>
    <p:sldId id="288" r:id="rId10"/>
    <p:sldId id="282" r:id="rId11"/>
    <p:sldId id="286" r:id="rId12"/>
    <p:sldId id="281" r:id="rId13"/>
    <p:sldId id="280" r:id="rId14"/>
    <p:sldId id="283" r:id="rId15"/>
    <p:sldId id="28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294100-BF45-65BF-1EF0-F15E92250C3E}" name="Kat Donnelly" initials="KD" userId="d5d02bf7ae431c42" providerId="Windows Live"/>
  <p188:author id="{1D549DB5-9AF8-E5F9-085D-ABDED6D260DA}" name="jonathan tan" initials="jt" userId="a679c7b08a158e2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E35"/>
    <a:srgbClr val="14C687"/>
    <a:srgbClr val="14C183"/>
    <a:srgbClr val="15B078"/>
    <a:srgbClr val="203864"/>
    <a:srgbClr val="3DB1E5"/>
    <a:srgbClr val="000000"/>
    <a:srgbClr val="99D6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F79AAB-9BBB-A571-D4AE-328D61D4C84B}" v="313" dt="2025-06-23T23:13:25.714"/>
    <p1510:client id="{3C449E28-A7C6-49FC-AD61-C0CD00B80700}" v="362" dt="2025-06-23T22:08:24.282"/>
    <p1510:client id="{736A84D0-3854-4541-8F68-CDA9C62871EF}" v="163" dt="2025-06-23T21:29:38.164"/>
    <p1510:client id="{8041A552-11B0-1706-7F79-68233C552593}" v="1" dt="2025-06-25T15:35:25.833"/>
    <p1510:client id="{904D8CC2-F67E-CC29-747E-8AD3DB59B2F9}" v="21" dt="2025-06-23T21:21:19.498"/>
    <p1510:client id="{9BCFCC37-631E-FEC3-78D1-1A4C605929E0}" v="8" dt="2025-06-24T20:29:52.954"/>
    <p1510:client id="{B5FF3C94-D38C-61E6-67DB-7FA86CB5EEC9}" v="394" dt="2025-06-24T16:27:10.427"/>
    <p1510:client id="{BADB745D-42AD-7812-D541-D9BD232002A2}" v="262" dt="2025-06-23T21:18:24.277"/>
    <p1510:client id="{DA916FA5-5BA9-22D8-DBE5-952BD87779BE}" v="18" dt="2025-06-24T21:37:26.982"/>
    <p1510:client id="{F74BF877-4949-DA64-A7DC-D9928403D62A}" v="3446" dt="2025-06-24T19:27:17.4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13" d="100"/>
          <a:sy n="13" d="100"/>
        </p:scale>
        <p:origin x="2960" y="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omments/modernComment_115_118F0F2A.xml><?xml version="1.0" encoding="utf-8"?>
<p188:cmLst xmlns:a="http://schemas.openxmlformats.org/drawingml/2006/main" xmlns:r="http://schemas.openxmlformats.org/officeDocument/2006/relationships" xmlns:p188="http://schemas.microsoft.com/office/powerpoint/2018/8/main">
  <p188:cm id="{B2F8DC3D-24AB-4E62-BC9A-F5EE47FB97F9}" authorId="{67294100-BF45-65BF-1EF0-F15E92250C3E}" status="resolved" created="2025-06-24T16:22:05.602" complete="100000">
    <pc:sldMkLst xmlns:pc="http://schemas.microsoft.com/office/powerpoint/2013/main/command">
      <pc:docMk/>
      <pc:sldMk cId="294588202" sldId="277"/>
    </pc:sldMkLst>
    <p188:txBody>
      <a:bodyPr/>
      <a:lstStyle/>
      <a:p>
        <a:r>
          <a:rPr lang="en-US"/>
          <a:t>Do they want the TSB on this slide, too?</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65D2AD-31F4-3B43-AB79-B9C12EC83500}" type="datetimeFigureOut">
              <a:rPr lang="en-US" smtClean="0"/>
              <a:t>6/25/2025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3E7E85-0620-5748-9F12-407B6AE8621E}" type="slidenum">
              <a:rPr lang="en-US" smtClean="0"/>
              <a:t>‹#›</a:t>
            </a:fld>
            <a:endParaRPr lang="en-US"/>
          </a:p>
        </p:txBody>
      </p:sp>
    </p:spTree>
    <p:extLst>
      <p:ext uri="{BB962C8B-B14F-4D97-AF65-F5344CB8AC3E}">
        <p14:creationId xmlns:p14="http://schemas.microsoft.com/office/powerpoint/2010/main" val="996255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u="sng" kern="1800">
                <a:effectLst/>
                <a:uFill>
                  <a:solidFill>
                    <a:srgbClr val="2F5496"/>
                  </a:solidFill>
                </a:uFill>
                <a:latin typeface="Times New Roman" panose="02020603050405020304" pitchFamily="18" charset="0"/>
                <a:ea typeface="Times New Roman" panose="02020603050405020304" pitchFamily="18" charset="0"/>
                <a:cs typeface="Calibri" panose="020F0502020204030204" pitchFamily="34" charset="0"/>
              </a:rPr>
              <a:t>Narrative</a:t>
            </a:r>
            <a:endParaRPr lang="en-US"/>
          </a:p>
          <a:p>
            <a:endParaRPr lang="en-US"/>
          </a:p>
          <a:p>
            <a:endParaRPr lang="en-US"/>
          </a:p>
        </p:txBody>
      </p:sp>
      <p:sp>
        <p:nvSpPr>
          <p:cNvPr id="4" name="Slide Number Placeholder 3"/>
          <p:cNvSpPr>
            <a:spLocks noGrp="1"/>
          </p:cNvSpPr>
          <p:nvPr>
            <p:ph type="sldNum" sz="quarter" idx="5"/>
          </p:nvPr>
        </p:nvSpPr>
        <p:spPr/>
        <p:txBody>
          <a:bodyPr/>
          <a:lstStyle/>
          <a:p>
            <a:fld id="{9E3E7E85-0620-5748-9F12-407B6AE8621E}" type="slidenum">
              <a:rPr lang="en-US" smtClean="0"/>
              <a:t>2</a:t>
            </a:fld>
            <a:endParaRPr lang="en-US"/>
          </a:p>
        </p:txBody>
      </p:sp>
    </p:spTree>
    <p:extLst>
      <p:ext uri="{BB962C8B-B14F-4D97-AF65-F5344CB8AC3E}">
        <p14:creationId xmlns:p14="http://schemas.microsoft.com/office/powerpoint/2010/main" val="3441157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C77FB-BAFD-F2EE-7F78-B1C8EE55F2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DA4A6-3554-F563-A626-016CCC4F9B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1DC390-114A-3382-29A7-498F014AADA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800">
                <a:effectLst/>
                <a:latin typeface="Times New Roman" panose="02020603050405020304" pitchFamily="18" charset="0"/>
                <a:ea typeface="Times New Roman" panose="02020603050405020304" pitchFamily="18" charset="0"/>
                <a:cs typeface="Calibri" panose="020F0502020204030204" pitchFamily="34" charset="0"/>
              </a:rPr>
              <a:t>Narrative</a:t>
            </a:r>
            <a:endParaRPr lang="en-US"/>
          </a:p>
          <a:p>
            <a:endParaRPr lang="en-US"/>
          </a:p>
        </p:txBody>
      </p:sp>
      <p:sp>
        <p:nvSpPr>
          <p:cNvPr id="4" name="Slide Number Placeholder 3">
            <a:extLst>
              <a:ext uri="{FF2B5EF4-FFF2-40B4-BE49-F238E27FC236}">
                <a16:creationId xmlns:a16="http://schemas.microsoft.com/office/drawing/2014/main" id="{422F0216-BD48-4A1F-BF87-FE9ADE49DF14}"/>
              </a:ext>
            </a:extLst>
          </p:cNvPr>
          <p:cNvSpPr>
            <a:spLocks noGrp="1"/>
          </p:cNvSpPr>
          <p:nvPr>
            <p:ph type="sldNum" sz="quarter" idx="5"/>
          </p:nvPr>
        </p:nvSpPr>
        <p:spPr/>
        <p:txBody>
          <a:bodyPr/>
          <a:lstStyle/>
          <a:p>
            <a:fld id="{9E3E7E85-0620-5748-9F12-407B6AE8621E}" type="slidenum">
              <a:rPr lang="en-US" smtClean="0"/>
              <a:t>11</a:t>
            </a:fld>
            <a:endParaRPr lang="en-US"/>
          </a:p>
        </p:txBody>
      </p:sp>
    </p:spTree>
    <p:extLst>
      <p:ext uri="{BB962C8B-B14F-4D97-AF65-F5344CB8AC3E}">
        <p14:creationId xmlns:p14="http://schemas.microsoft.com/office/powerpoint/2010/main" val="4085023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4748A-F5A4-9EFE-4D9B-0ADCBC53A0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9D5913-135A-9DD2-EB04-E967ADD2A0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6AF689-85B5-12CE-5EBF-A2745ECE8F9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800">
                <a:effectLst/>
                <a:latin typeface="Times New Roman" panose="02020603050405020304" pitchFamily="18" charset="0"/>
                <a:ea typeface="Times New Roman" panose="02020603050405020304" pitchFamily="18" charset="0"/>
                <a:cs typeface="Calibri" panose="020F0502020204030204" pitchFamily="34" charset="0"/>
              </a:rPr>
              <a:t>Narrative</a:t>
            </a:r>
            <a:endParaRPr lang="en-US"/>
          </a:p>
          <a:p>
            <a:endParaRPr lang="en-US"/>
          </a:p>
        </p:txBody>
      </p:sp>
      <p:sp>
        <p:nvSpPr>
          <p:cNvPr id="4" name="Slide Number Placeholder 3">
            <a:extLst>
              <a:ext uri="{FF2B5EF4-FFF2-40B4-BE49-F238E27FC236}">
                <a16:creationId xmlns:a16="http://schemas.microsoft.com/office/drawing/2014/main" id="{5B2D9879-D8A3-03FD-9BFA-73BF311F5E1B}"/>
              </a:ext>
            </a:extLst>
          </p:cNvPr>
          <p:cNvSpPr>
            <a:spLocks noGrp="1"/>
          </p:cNvSpPr>
          <p:nvPr>
            <p:ph type="sldNum" sz="quarter" idx="5"/>
          </p:nvPr>
        </p:nvSpPr>
        <p:spPr/>
        <p:txBody>
          <a:bodyPr/>
          <a:lstStyle/>
          <a:p>
            <a:fld id="{9E3E7E85-0620-5748-9F12-407B6AE8621E}" type="slidenum">
              <a:rPr lang="en-US" smtClean="0"/>
              <a:t>12</a:t>
            </a:fld>
            <a:endParaRPr lang="en-US"/>
          </a:p>
        </p:txBody>
      </p:sp>
    </p:spTree>
    <p:extLst>
      <p:ext uri="{BB962C8B-B14F-4D97-AF65-F5344CB8AC3E}">
        <p14:creationId xmlns:p14="http://schemas.microsoft.com/office/powerpoint/2010/main" val="2421395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5C68D-83C5-8C96-53DF-6994504B95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525962-6E4A-B76E-5722-CD562E5446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2528A9-0FD7-A4EB-57F4-AA865351AF2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800">
                <a:effectLst/>
                <a:latin typeface="Times New Roman" panose="02020603050405020304" pitchFamily="18" charset="0"/>
                <a:ea typeface="Times New Roman" panose="02020603050405020304" pitchFamily="18" charset="0"/>
                <a:cs typeface="Calibri" panose="020F0502020204030204" pitchFamily="34" charset="0"/>
              </a:rPr>
              <a:t>Narrative</a:t>
            </a:r>
            <a:endParaRPr lang="en-US"/>
          </a:p>
          <a:p>
            <a:endParaRPr lang="en-US"/>
          </a:p>
        </p:txBody>
      </p:sp>
      <p:sp>
        <p:nvSpPr>
          <p:cNvPr id="4" name="Slide Number Placeholder 3">
            <a:extLst>
              <a:ext uri="{FF2B5EF4-FFF2-40B4-BE49-F238E27FC236}">
                <a16:creationId xmlns:a16="http://schemas.microsoft.com/office/drawing/2014/main" id="{74D83924-B66F-0B96-6BA3-1CEA4368F73E}"/>
              </a:ext>
            </a:extLst>
          </p:cNvPr>
          <p:cNvSpPr>
            <a:spLocks noGrp="1"/>
          </p:cNvSpPr>
          <p:nvPr>
            <p:ph type="sldNum" sz="quarter" idx="5"/>
          </p:nvPr>
        </p:nvSpPr>
        <p:spPr/>
        <p:txBody>
          <a:bodyPr/>
          <a:lstStyle/>
          <a:p>
            <a:fld id="{9E3E7E85-0620-5748-9F12-407B6AE8621E}" type="slidenum">
              <a:rPr lang="en-US" smtClean="0"/>
              <a:t>13</a:t>
            </a:fld>
            <a:endParaRPr lang="en-US"/>
          </a:p>
        </p:txBody>
      </p:sp>
    </p:spTree>
    <p:extLst>
      <p:ext uri="{BB962C8B-B14F-4D97-AF65-F5344CB8AC3E}">
        <p14:creationId xmlns:p14="http://schemas.microsoft.com/office/powerpoint/2010/main" val="812007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26828-F099-25A3-69F7-CD707F0371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3A5D65-24BF-57E0-D242-84B441332A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1F34D5-410A-FB1F-8F44-FBE19921301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800">
                <a:effectLst/>
                <a:latin typeface="Times New Roman" panose="02020603050405020304" pitchFamily="18" charset="0"/>
                <a:ea typeface="Times New Roman" panose="02020603050405020304" pitchFamily="18" charset="0"/>
                <a:cs typeface="Calibri" panose="020F0502020204030204" pitchFamily="34" charset="0"/>
              </a:rPr>
              <a:t>Narrative</a:t>
            </a:r>
            <a:endParaRPr lang="en-US"/>
          </a:p>
          <a:p>
            <a:endParaRPr lang="en-US"/>
          </a:p>
        </p:txBody>
      </p:sp>
      <p:sp>
        <p:nvSpPr>
          <p:cNvPr id="4" name="Slide Number Placeholder 3">
            <a:extLst>
              <a:ext uri="{FF2B5EF4-FFF2-40B4-BE49-F238E27FC236}">
                <a16:creationId xmlns:a16="http://schemas.microsoft.com/office/drawing/2014/main" id="{56B3B00D-FA3A-8626-06AB-7B9D927A8B33}"/>
              </a:ext>
            </a:extLst>
          </p:cNvPr>
          <p:cNvSpPr>
            <a:spLocks noGrp="1"/>
          </p:cNvSpPr>
          <p:nvPr>
            <p:ph type="sldNum" sz="quarter" idx="5"/>
          </p:nvPr>
        </p:nvSpPr>
        <p:spPr/>
        <p:txBody>
          <a:bodyPr/>
          <a:lstStyle/>
          <a:p>
            <a:fld id="{9E3E7E85-0620-5748-9F12-407B6AE8621E}" type="slidenum">
              <a:rPr lang="en-US" smtClean="0"/>
              <a:t>14</a:t>
            </a:fld>
            <a:endParaRPr lang="en-US"/>
          </a:p>
        </p:txBody>
      </p:sp>
    </p:spTree>
    <p:extLst>
      <p:ext uri="{BB962C8B-B14F-4D97-AF65-F5344CB8AC3E}">
        <p14:creationId xmlns:p14="http://schemas.microsoft.com/office/powerpoint/2010/main" val="877647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8F3DD-0D8F-22C3-037D-72A9364CA5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FA1F42-3E4A-F52D-D05D-56E536819C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C99AA1-66C2-12AD-A730-543B7D22114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800">
                <a:effectLst/>
                <a:latin typeface="Times New Roman" panose="02020603050405020304" pitchFamily="18" charset="0"/>
                <a:ea typeface="Times New Roman" panose="02020603050405020304" pitchFamily="18" charset="0"/>
                <a:cs typeface="Calibri" panose="020F0502020204030204" pitchFamily="34" charset="0"/>
              </a:rPr>
              <a:t>Narrative</a:t>
            </a:r>
            <a:endParaRPr lang="en-US"/>
          </a:p>
          <a:p>
            <a:endParaRPr lang="en-US"/>
          </a:p>
        </p:txBody>
      </p:sp>
      <p:sp>
        <p:nvSpPr>
          <p:cNvPr id="4" name="Slide Number Placeholder 3">
            <a:extLst>
              <a:ext uri="{FF2B5EF4-FFF2-40B4-BE49-F238E27FC236}">
                <a16:creationId xmlns:a16="http://schemas.microsoft.com/office/drawing/2014/main" id="{BEBC0D67-33A6-3AF5-C429-FE570C7C7E36}"/>
              </a:ext>
            </a:extLst>
          </p:cNvPr>
          <p:cNvSpPr>
            <a:spLocks noGrp="1"/>
          </p:cNvSpPr>
          <p:nvPr>
            <p:ph type="sldNum" sz="quarter" idx="5"/>
          </p:nvPr>
        </p:nvSpPr>
        <p:spPr/>
        <p:txBody>
          <a:bodyPr/>
          <a:lstStyle/>
          <a:p>
            <a:fld id="{9E3E7E85-0620-5748-9F12-407B6AE8621E}" type="slidenum">
              <a:rPr lang="en-US" smtClean="0"/>
              <a:t>15</a:t>
            </a:fld>
            <a:endParaRPr lang="en-US"/>
          </a:p>
        </p:txBody>
      </p:sp>
    </p:spTree>
    <p:extLst>
      <p:ext uri="{BB962C8B-B14F-4D97-AF65-F5344CB8AC3E}">
        <p14:creationId xmlns:p14="http://schemas.microsoft.com/office/powerpoint/2010/main" val="3787436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8A03F-EC89-075A-C767-B1592790CC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67F5D5-ED1C-C612-3AF1-4EE05EC3EC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F705D6-81A9-24FC-A279-141923B32E43}"/>
              </a:ext>
            </a:extLst>
          </p:cNvPr>
          <p:cNvSpPr>
            <a:spLocks noGrp="1"/>
          </p:cNvSpPr>
          <p:nvPr>
            <p:ph type="body" idx="1"/>
          </p:nvPr>
        </p:nvSpPr>
        <p:spPr/>
        <p:txBody>
          <a:bodyPr/>
          <a:lstStyle/>
          <a:p>
            <a:pPr>
              <a:defRPr/>
            </a:pPr>
            <a:endParaRPr lang="en-US" kern="1800">
              <a:ea typeface="Calibri"/>
              <a:cs typeface="Calibri"/>
            </a:endParaRPr>
          </a:p>
          <a:p>
            <a:endParaRPr lang="en-US"/>
          </a:p>
        </p:txBody>
      </p:sp>
      <p:sp>
        <p:nvSpPr>
          <p:cNvPr id="4" name="Slide Number Placeholder 3">
            <a:extLst>
              <a:ext uri="{FF2B5EF4-FFF2-40B4-BE49-F238E27FC236}">
                <a16:creationId xmlns:a16="http://schemas.microsoft.com/office/drawing/2014/main" id="{B13763AE-DAC3-C503-5440-99A104EB1138}"/>
              </a:ext>
            </a:extLst>
          </p:cNvPr>
          <p:cNvSpPr>
            <a:spLocks noGrp="1"/>
          </p:cNvSpPr>
          <p:nvPr>
            <p:ph type="sldNum" sz="quarter" idx="5"/>
          </p:nvPr>
        </p:nvSpPr>
        <p:spPr/>
        <p:txBody>
          <a:bodyPr/>
          <a:lstStyle/>
          <a:p>
            <a:fld id="{9E3E7E85-0620-5748-9F12-407B6AE8621E}" type="slidenum">
              <a:rPr lang="en-US" smtClean="0"/>
              <a:t>16</a:t>
            </a:fld>
            <a:endParaRPr lang="en-US"/>
          </a:p>
        </p:txBody>
      </p:sp>
    </p:spTree>
    <p:extLst>
      <p:ext uri="{BB962C8B-B14F-4D97-AF65-F5344CB8AC3E}">
        <p14:creationId xmlns:p14="http://schemas.microsoft.com/office/powerpoint/2010/main" val="2058916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800">
                <a:effectLst/>
                <a:latin typeface="Times New Roman"/>
                <a:ea typeface="Times New Roman" panose="02020603050405020304" pitchFamily="18" charset="0"/>
                <a:cs typeface="Times New Roman"/>
              </a:rPr>
              <a:t>Narrative</a:t>
            </a:r>
            <a:endParaRPr lang="en-US">
              <a:latin typeface="Times New Roman"/>
              <a:cs typeface="Times New Roman"/>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E3E7E85-0620-5748-9F12-407B6AE8621E}" type="slidenum">
              <a:rPr lang="en-US" smtClean="0"/>
              <a:t>3</a:t>
            </a:fld>
            <a:endParaRPr lang="en-US"/>
          </a:p>
        </p:txBody>
      </p:sp>
    </p:spTree>
    <p:extLst>
      <p:ext uri="{BB962C8B-B14F-4D97-AF65-F5344CB8AC3E}">
        <p14:creationId xmlns:p14="http://schemas.microsoft.com/office/powerpoint/2010/main" val="3746283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6AAC2-7598-817C-51C2-5D6B713FEA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518558-0A77-2DBC-65AC-F73EFC7828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B0DCB5-30E1-6DA0-661B-F3E3F12B47E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800">
                <a:effectLst/>
                <a:latin typeface="Times New Roman" panose="02020603050405020304" pitchFamily="18" charset="0"/>
                <a:ea typeface="Times New Roman" panose="02020603050405020304" pitchFamily="18" charset="0"/>
                <a:cs typeface="Calibri" panose="020F0502020204030204" pitchFamily="34" charset="0"/>
              </a:rPr>
              <a:t>Narrative</a:t>
            </a:r>
            <a:endParaRPr lang="en-US"/>
          </a:p>
          <a:p>
            <a:endParaRPr lang="en-US"/>
          </a:p>
        </p:txBody>
      </p:sp>
      <p:sp>
        <p:nvSpPr>
          <p:cNvPr id="4" name="Slide Number Placeholder 3">
            <a:extLst>
              <a:ext uri="{FF2B5EF4-FFF2-40B4-BE49-F238E27FC236}">
                <a16:creationId xmlns:a16="http://schemas.microsoft.com/office/drawing/2014/main" id="{472434DF-1003-FF8E-0632-564F2870FC91}"/>
              </a:ext>
            </a:extLst>
          </p:cNvPr>
          <p:cNvSpPr>
            <a:spLocks noGrp="1"/>
          </p:cNvSpPr>
          <p:nvPr>
            <p:ph type="sldNum" sz="quarter" idx="5"/>
          </p:nvPr>
        </p:nvSpPr>
        <p:spPr/>
        <p:txBody>
          <a:bodyPr/>
          <a:lstStyle/>
          <a:p>
            <a:fld id="{9E3E7E85-0620-5748-9F12-407B6AE8621E}" type="slidenum">
              <a:rPr lang="en-US" smtClean="0"/>
              <a:t>4</a:t>
            </a:fld>
            <a:endParaRPr lang="en-US"/>
          </a:p>
        </p:txBody>
      </p:sp>
    </p:spTree>
    <p:extLst>
      <p:ext uri="{BB962C8B-B14F-4D97-AF65-F5344CB8AC3E}">
        <p14:creationId xmlns:p14="http://schemas.microsoft.com/office/powerpoint/2010/main" val="245321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34BA5-68D2-D63F-6686-BF849B702B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F01721-4759-80DC-2A4D-1D54A98DD7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20A7FC-DF74-151B-9767-69C7E38384D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800">
                <a:effectLst/>
                <a:latin typeface="Times New Roman" panose="02020603050405020304" pitchFamily="18" charset="0"/>
                <a:ea typeface="Times New Roman" panose="02020603050405020304" pitchFamily="18" charset="0"/>
                <a:cs typeface="Calibri" panose="020F0502020204030204" pitchFamily="34" charset="0"/>
              </a:rPr>
              <a:t>Narrative</a:t>
            </a:r>
            <a:endParaRPr lang="en-US"/>
          </a:p>
          <a:p>
            <a:endParaRPr lang="en-US"/>
          </a:p>
        </p:txBody>
      </p:sp>
      <p:sp>
        <p:nvSpPr>
          <p:cNvPr id="4" name="Slide Number Placeholder 3">
            <a:extLst>
              <a:ext uri="{FF2B5EF4-FFF2-40B4-BE49-F238E27FC236}">
                <a16:creationId xmlns:a16="http://schemas.microsoft.com/office/drawing/2014/main" id="{C6D39EFA-7569-5AD9-9697-E37DF2C557EB}"/>
              </a:ext>
            </a:extLst>
          </p:cNvPr>
          <p:cNvSpPr>
            <a:spLocks noGrp="1"/>
          </p:cNvSpPr>
          <p:nvPr>
            <p:ph type="sldNum" sz="quarter" idx="5"/>
          </p:nvPr>
        </p:nvSpPr>
        <p:spPr/>
        <p:txBody>
          <a:bodyPr/>
          <a:lstStyle/>
          <a:p>
            <a:fld id="{9E3E7E85-0620-5748-9F12-407B6AE8621E}" type="slidenum">
              <a:rPr lang="en-US" smtClean="0"/>
              <a:t>5</a:t>
            </a:fld>
            <a:endParaRPr lang="en-US"/>
          </a:p>
        </p:txBody>
      </p:sp>
    </p:spTree>
    <p:extLst>
      <p:ext uri="{BB962C8B-B14F-4D97-AF65-F5344CB8AC3E}">
        <p14:creationId xmlns:p14="http://schemas.microsoft.com/office/powerpoint/2010/main" val="4105819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2F94C-C47D-CDDF-7CE0-0706832D1B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816749-C225-83DA-7E81-0DFDC7FE04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685305-1A25-4F80-9BD2-552CBC3D13E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800">
                <a:effectLst/>
                <a:latin typeface="Times New Roman" panose="02020603050405020304" pitchFamily="18" charset="0"/>
                <a:ea typeface="Times New Roman" panose="02020603050405020304" pitchFamily="18" charset="0"/>
                <a:cs typeface="Calibri" panose="020F0502020204030204" pitchFamily="34" charset="0"/>
              </a:rPr>
              <a:t>Narrative</a:t>
            </a:r>
            <a:endParaRPr lang="en-US"/>
          </a:p>
          <a:p>
            <a:endParaRPr lang="en-US"/>
          </a:p>
        </p:txBody>
      </p:sp>
      <p:sp>
        <p:nvSpPr>
          <p:cNvPr id="4" name="Slide Number Placeholder 3">
            <a:extLst>
              <a:ext uri="{FF2B5EF4-FFF2-40B4-BE49-F238E27FC236}">
                <a16:creationId xmlns:a16="http://schemas.microsoft.com/office/drawing/2014/main" id="{0A0E9D4E-92FC-3755-B306-7512B88A4D94}"/>
              </a:ext>
            </a:extLst>
          </p:cNvPr>
          <p:cNvSpPr>
            <a:spLocks noGrp="1"/>
          </p:cNvSpPr>
          <p:nvPr>
            <p:ph type="sldNum" sz="quarter" idx="5"/>
          </p:nvPr>
        </p:nvSpPr>
        <p:spPr/>
        <p:txBody>
          <a:bodyPr/>
          <a:lstStyle/>
          <a:p>
            <a:fld id="{9E3E7E85-0620-5748-9F12-407B6AE8621E}" type="slidenum">
              <a:rPr lang="en-US" smtClean="0"/>
              <a:t>6</a:t>
            </a:fld>
            <a:endParaRPr lang="en-US"/>
          </a:p>
        </p:txBody>
      </p:sp>
    </p:spTree>
    <p:extLst>
      <p:ext uri="{BB962C8B-B14F-4D97-AF65-F5344CB8AC3E}">
        <p14:creationId xmlns:p14="http://schemas.microsoft.com/office/powerpoint/2010/main" val="1673058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A52C9-F94E-7F05-7533-A6628BADBB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671762-67B0-FF60-F4DB-B2C4670786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F353B5-7D2D-7149-9310-3BB77CA5DB8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800">
                <a:effectLst/>
                <a:latin typeface="Times New Roman" panose="02020603050405020304" pitchFamily="18" charset="0"/>
                <a:ea typeface="Times New Roman" panose="02020603050405020304" pitchFamily="18" charset="0"/>
                <a:cs typeface="Calibri" panose="020F0502020204030204" pitchFamily="34" charset="0"/>
              </a:rPr>
              <a:t>Narrative</a:t>
            </a:r>
            <a:endParaRPr lang="en-US"/>
          </a:p>
          <a:p>
            <a:endParaRPr lang="en-US"/>
          </a:p>
        </p:txBody>
      </p:sp>
      <p:sp>
        <p:nvSpPr>
          <p:cNvPr id="4" name="Slide Number Placeholder 3">
            <a:extLst>
              <a:ext uri="{FF2B5EF4-FFF2-40B4-BE49-F238E27FC236}">
                <a16:creationId xmlns:a16="http://schemas.microsoft.com/office/drawing/2014/main" id="{71E7A378-9B5A-849C-B8A6-D4A717D2A027}"/>
              </a:ext>
            </a:extLst>
          </p:cNvPr>
          <p:cNvSpPr>
            <a:spLocks noGrp="1"/>
          </p:cNvSpPr>
          <p:nvPr>
            <p:ph type="sldNum" sz="quarter" idx="5"/>
          </p:nvPr>
        </p:nvSpPr>
        <p:spPr/>
        <p:txBody>
          <a:bodyPr/>
          <a:lstStyle/>
          <a:p>
            <a:fld id="{9E3E7E85-0620-5748-9F12-407B6AE8621E}" type="slidenum">
              <a:rPr lang="en-US" smtClean="0"/>
              <a:t>7</a:t>
            </a:fld>
            <a:endParaRPr lang="en-US"/>
          </a:p>
        </p:txBody>
      </p:sp>
    </p:spTree>
    <p:extLst>
      <p:ext uri="{BB962C8B-B14F-4D97-AF65-F5344CB8AC3E}">
        <p14:creationId xmlns:p14="http://schemas.microsoft.com/office/powerpoint/2010/main" val="2245411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764CA-2621-C9F5-2FDA-B9F097A388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8A9072-F4AE-6952-B5B3-1E8A7C3B65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6C37FB-DED2-D85E-B145-918E51FCAD6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800">
                <a:effectLst/>
                <a:latin typeface="Times New Roman" panose="02020603050405020304" pitchFamily="18" charset="0"/>
                <a:ea typeface="Times New Roman" panose="02020603050405020304" pitchFamily="18" charset="0"/>
                <a:cs typeface="Calibri" panose="020F0502020204030204" pitchFamily="34" charset="0"/>
              </a:rPr>
              <a:t>Narrative</a:t>
            </a:r>
            <a:endParaRPr lang="en-US"/>
          </a:p>
          <a:p>
            <a:endParaRPr lang="en-US"/>
          </a:p>
        </p:txBody>
      </p:sp>
      <p:sp>
        <p:nvSpPr>
          <p:cNvPr id="4" name="Slide Number Placeholder 3">
            <a:extLst>
              <a:ext uri="{FF2B5EF4-FFF2-40B4-BE49-F238E27FC236}">
                <a16:creationId xmlns:a16="http://schemas.microsoft.com/office/drawing/2014/main" id="{242A401B-9353-12E0-D0E4-E94E4E827005}"/>
              </a:ext>
            </a:extLst>
          </p:cNvPr>
          <p:cNvSpPr>
            <a:spLocks noGrp="1"/>
          </p:cNvSpPr>
          <p:nvPr>
            <p:ph type="sldNum" sz="quarter" idx="5"/>
          </p:nvPr>
        </p:nvSpPr>
        <p:spPr/>
        <p:txBody>
          <a:bodyPr/>
          <a:lstStyle/>
          <a:p>
            <a:fld id="{9E3E7E85-0620-5748-9F12-407B6AE8621E}" type="slidenum">
              <a:rPr lang="en-US" smtClean="0"/>
              <a:t>8</a:t>
            </a:fld>
            <a:endParaRPr lang="en-US"/>
          </a:p>
        </p:txBody>
      </p:sp>
    </p:spTree>
    <p:extLst>
      <p:ext uri="{BB962C8B-B14F-4D97-AF65-F5344CB8AC3E}">
        <p14:creationId xmlns:p14="http://schemas.microsoft.com/office/powerpoint/2010/main" val="2376197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7A029-80C6-088C-A49A-39985B82F7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A27DA9-D357-3D93-2E4C-96372DDBEF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9178BC-184E-7BF3-5F6C-E9137FCF4B1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800">
                <a:effectLst/>
                <a:latin typeface="Times New Roman" panose="02020603050405020304" pitchFamily="18" charset="0"/>
                <a:ea typeface="Times New Roman" panose="02020603050405020304" pitchFamily="18" charset="0"/>
                <a:cs typeface="Calibri" panose="020F0502020204030204" pitchFamily="34" charset="0"/>
              </a:rPr>
              <a:t>Narrative</a:t>
            </a:r>
            <a:endParaRPr lang="en-US"/>
          </a:p>
          <a:p>
            <a:endParaRPr lang="en-US"/>
          </a:p>
        </p:txBody>
      </p:sp>
      <p:sp>
        <p:nvSpPr>
          <p:cNvPr id="4" name="Slide Number Placeholder 3">
            <a:extLst>
              <a:ext uri="{FF2B5EF4-FFF2-40B4-BE49-F238E27FC236}">
                <a16:creationId xmlns:a16="http://schemas.microsoft.com/office/drawing/2014/main" id="{D982A704-CC4A-9068-A74C-B37236A8102F}"/>
              </a:ext>
            </a:extLst>
          </p:cNvPr>
          <p:cNvSpPr>
            <a:spLocks noGrp="1"/>
          </p:cNvSpPr>
          <p:nvPr>
            <p:ph type="sldNum" sz="quarter" idx="5"/>
          </p:nvPr>
        </p:nvSpPr>
        <p:spPr/>
        <p:txBody>
          <a:bodyPr/>
          <a:lstStyle/>
          <a:p>
            <a:fld id="{9E3E7E85-0620-5748-9F12-407B6AE8621E}" type="slidenum">
              <a:rPr lang="en-US" smtClean="0"/>
              <a:t>9</a:t>
            </a:fld>
            <a:endParaRPr lang="en-US"/>
          </a:p>
        </p:txBody>
      </p:sp>
    </p:spTree>
    <p:extLst>
      <p:ext uri="{BB962C8B-B14F-4D97-AF65-F5344CB8AC3E}">
        <p14:creationId xmlns:p14="http://schemas.microsoft.com/office/powerpoint/2010/main" val="608429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606F5-0320-201F-A461-1B756D131F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00A885-B9BA-C6AF-B38F-0ACA50AF87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A84178-6835-FA50-9475-D11AE6637F3A}"/>
              </a:ext>
            </a:extLst>
          </p:cNvPr>
          <p:cNvSpPr>
            <a:spLocks noGrp="1"/>
          </p:cNvSpPr>
          <p:nvPr>
            <p:ph type="body" idx="1"/>
          </p:nvPr>
        </p:nvSpPr>
        <p:spPr/>
        <p:txBody>
          <a:bodyPr/>
          <a:lstStyle/>
          <a:p>
            <a:pPr>
              <a:defRPr/>
            </a:pPr>
            <a:r>
              <a:rPr lang="en-US" sz="1200" u="sng" kern="1800">
                <a:effectLst/>
                <a:latin typeface="Times New Roman"/>
                <a:ea typeface="Times New Roman" panose="02020603050405020304" pitchFamily="18" charset="0"/>
                <a:cs typeface="Times New Roman"/>
              </a:rPr>
              <a:t>Narrative</a:t>
            </a:r>
            <a:r>
              <a:rPr lang="en-US" u="sng" kern="1800">
                <a:latin typeface="Times New Roman"/>
                <a:ea typeface="Times New Roman" panose="02020603050405020304" pitchFamily="18" charset="0"/>
                <a:cs typeface="Times New Roman"/>
              </a:rPr>
              <a:t>: Assumed that a site has passed eligibility and suitability checks.</a:t>
            </a:r>
            <a:endParaRPr lang="en-US"/>
          </a:p>
          <a:p>
            <a:endParaRPr lang="en-US"/>
          </a:p>
        </p:txBody>
      </p:sp>
      <p:sp>
        <p:nvSpPr>
          <p:cNvPr id="4" name="Slide Number Placeholder 3">
            <a:extLst>
              <a:ext uri="{FF2B5EF4-FFF2-40B4-BE49-F238E27FC236}">
                <a16:creationId xmlns:a16="http://schemas.microsoft.com/office/drawing/2014/main" id="{57533610-451C-CA1E-8C95-4EE69C344C26}"/>
              </a:ext>
            </a:extLst>
          </p:cNvPr>
          <p:cNvSpPr>
            <a:spLocks noGrp="1"/>
          </p:cNvSpPr>
          <p:nvPr>
            <p:ph type="sldNum" sz="quarter" idx="5"/>
          </p:nvPr>
        </p:nvSpPr>
        <p:spPr/>
        <p:txBody>
          <a:bodyPr/>
          <a:lstStyle/>
          <a:p>
            <a:fld id="{9E3E7E85-0620-5748-9F12-407B6AE8621E}" type="slidenum">
              <a:rPr lang="en-US" smtClean="0"/>
              <a:t>10</a:t>
            </a:fld>
            <a:endParaRPr lang="en-US"/>
          </a:p>
        </p:txBody>
      </p:sp>
    </p:spTree>
    <p:extLst>
      <p:ext uri="{BB962C8B-B14F-4D97-AF65-F5344CB8AC3E}">
        <p14:creationId xmlns:p14="http://schemas.microsoft.com/office/powerpoint/2010/main" val="1811584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617FE6B-FF36-AB43-8A3B-0A8582CB94EE}" type="datetime1">
              <a:rPr lang="en-US" smtClean="0"/>
              <a:t>6/25/2025</a:t>
            </a:fld>
            <a:endParaRPr lang="en-US"/>
          </a:p>
        </p:txBody>
      </p:sp>
      <p:sp>
        <p:nvSpPr>
          <p:cNvPr id="5" name="Footer Placeholder 4"/>
          <p:cNvSpPr>
            <a:spLocks noGrp="1"/>
          </p:cNvSpPr>
          <p:nvPr>
            <p:ph type="ftr" sz="quarter" idx="11"/>
          </p:nvPr>
        </p:nvSpPr>
        <p:spPr/>
        <p:txBody>
          <a:bodyPr/>
          <a:lstStyle/>
          <a:p>
            <a:r>
              <a:rPr lang="en-US"/>
              <a:t>COPYRIGHT © 2025 Redwood Energy Services, Inc.</a:t>
            </a:r>
          </a:p>
        </p:txBody>
      </p:sp>
      <p:sp>
        <p:nvSpPr>
          <p:cNvPr id="6" name="Slide Number Placeholder 5"/>
          <p:cNvSpPr>
            <a:spLocks noGrp="1"/>
          </p:cNvSpPr>
          <p:nvPr>
            <p:ph type="sldNum" sz="quarter" idx="12"/>
          </p:nvPr>
        </p:nvSpPr>
        <p:spPr/>
        <p:txBody>
          <a:bodyPr/>
          <a:lstStyle/>
          <a:p>
            <a:fld id="{B03623E3-F983-41AC-93B3-9D5913195687}" type="slidenum">
              <a:rPr lang="en-US" smtClean="0"/>
              <a:t>‹#›</a:t>
            </a:fld>
            <a:endParaRPr lang="en-US"/>
          </a:p>
        </p:txBody>
      </p:sp>
    </p:spTree>
    <p:extLst>
      <p:ext uri="{BB962C8B-B14F-4D97-AF65-F5344CB8AC3E}">
        <p14:creationId xmlns:p14="http://schemas.microsoft.com/office/powerpoint/2010/main" val="1251162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48979B-FD92-1E49-89F7-9DCCAAFDC92A}" type="datetime1">
              <a:rPr lang="en-US" smtClean="0"/>
              <a:t>6/25/2025</a:t>
            </a:fld>
            <a:endParaRPr lang="en-US"/>
          </a:p>
        </p:txBody>
      </p:sp>
      <p:sp>
        <p:nvSpPr>
          <p:cNvPr id="5" name="Footer Placeholder 4"/>
          <p:cNvSpPr>
            <a:spLocks noGrp="1"/>
          </p:cNvSpPr>
          <p:nvPr>
            <p:ph type="ftr" sz="quarter" idx="11"/>
          </p:nvPr>
        </p:nvSpPr>
        <p:spPr/>
        <p:txBody>
          <a:bodyPr/>
          <a:lstStyle/>
          <a:p>
            <a:r>
              <a:rPr lang="en-US"/>
              <a:t>COPYRIGHT © 2025 Redwood Energy Services, Inc.</a:t>
            </a:r>
          </a:p>
        </p:txBody>
      </p:sp>
      <p:sp>
        <p:nvSpPr>
          <p:cNvPr id="6" name="Slide Number Placeholder 5"/>
          <p:cNvSpPr>
            <a:spLocks noGrp="1"/>
          </p:cNvSpPr>
          <p:nvPr>
            <p:ph type="sldNum" sz="quarter" idx="12"/>
          </p:nvPr>
        </p:nvSpPr>
        <p:spPr/>
        <p:txBody>
          <a:bodyPr/>
          <a:lstStyle/>
          <a:p>
            <a:fld id="{B03623E3-F983-41AC-93B3-9D5913195687}" type="slidenum">
              <a:rPr lang="en-US" smtClean="0"/>
              <a:t>‹#›</a:t>
            </a:fld>
            <a:endParaRPr lang="en-US"/>
          </a:p>
        </p:txBody>
      </p:sp>
    </p:spTree>
    <p:extLst>
      <p:ext uri="{BB962C8B-B14F-4D97-AF65-F5344CB8AC3E}">
        <p14:creationId xmlns:p14="http://schemas.microsoft.com/office/powerpoint/2010/main" val="3890879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545E61-BE4B-5B43-9099-B299299303A4}" type="datetime1">
              <a:rPr lang="en-US" smtClean="0"/>
              <a:t>6/25/2025</a:t>
            </a:fld>
            <a:endParaRPr lang="en-US"/>
          </a:p>
        </p:txBody>
      </p:sp>
      <p:sp>
        <p:nvSpPr>
          <p:cNvPr id="5" name="Footer Placeholder 4"/>
          <p:cNvSpPr>
            <a:spLocks noGrp="1"/>
          </p:cNvSpPr>
          <p:nvPr>
            <p:ph type="ftr" sz="quarter" idx="11"/>
          </p:nvPr>
        </p:nvSpPr>
        <p:spPr/>
        <p:txBody>
          <a:bodyPr/>
          <a:lstStyle/>
          <a:p>
            <a:r>
              <a:rPr lang="en-US"/>
              <a:t>COPYRIGHT © 2025 Redwood Energy Services, Inc.</a:t>
            </a:r>
          </a:p>
        </p:txBody>
      </p:sp>
      <p:sp>
        <p:nvSpPr>
          <p:cNvPr id="6" name="Slide Number Placeholder 5"/>
          <p:cNvSpPr>
            <a:spLocks noGrp="1"/>
          </p:cNvSpPr>
          <p:nvPr>
            <p:ph type="sldNum" sz="quarter" idx="12"/>
          </p:nvPr>
        </p:nvSpPr>
        <p:spPr/>
        <p:txBody>
          <a:bodyPr/>
          <a:lstStyle/>
          <a:p>
            <a:fld id="{B03623E3-F983-41AC-93B3-9D5913195687}" type="slidenum">
              <a:rPr lang="en-US" smtClean="0"/>
              <a:t>‹#›</a:t>
            </a:fld>
            <a:endParaRPr lang="en-US"/>
          </a:p>
        </p:txBody>
      </p:sp>
    </p:spTree>
    <p:extLst>
      <p:ext uri="{BB962C8B-B14F-4D97-AF65-F5344CB8AC3E}">
        <p14:creationId xmlns:p14="http://schemas.microsoft.com/office/powerpoint/2010/main" val="2739610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C56E8-9B2D-9049-8EE6-7AEB6DCC7C85}" type="datetime1">
              <a:rPr lang="en-US" smtClean="0"/>
              <a:t>6/25/2025</a:t>
            </a:fld>
            <a:endParaRPr lang="en-US"/>
          </a:p>
        </p:txBody>
      </p:sp>
      <p:sp>
        <p:nvSpPr>
          <p:cNvPr id="5" name="Footer Placeholder 4"/>
          <p:cNvSpPr>
            <a:spLocks noGrp="1"/>
          </p:cNvSpPr>
          <p:nvPr>
            <p:ph type="ftr" sz="quarter" idx="11"/>
          </p:nvPr>
        </p:nvSpPr>
        <p:spPr/>
        <p:txBody>
          <a:bodyPr/>
          <a:lstStyle/>
          <a:p>
            <a:r>
              <a:rPr lang="en-US"/>
              <a:t>COPYRIGHT © 2025 Redwood Energy Services, Inc.</a:t>
            </a:r>
          </a:p>
        </p:txBody>
      </p:sp>
      <p:sp>
        <p:nvSpPr>
          <p:cNvPr id="6" name="Slide Number Placeholder 5"/>
          <p:cNvSpPr>
            <a:spLocks noGrp="1"/>
          </p:cNvSpPr>
          <p:nvPr>
            <p:ph type="sldNum" sz="quarter" idx="12"/>
          </p:nvPr>
        </p:nvSpPr>
        <p:spPr/>
        <p:txBody>
          <a:bodyPr/>
          <a:lstStyle/>
          <a:p>
            <a:fld id="{B03623E3-F983-41AC-93B3-9D5913195687}" type="slidenum">
              <a:rPr lang="en-US" smtClean="0"/>
              <a:t>‹#›</a:t>
            </a:fld>
            <a:endParaRPr lang="en-US"/>
          </a:p>
        </p:txBody>
      </p:sp>
    </p:spTree>
    <p:extLst>
      <p:ext uri="{BB962C8B-B14F-4D97-AF65-F5344CB8AC3E}">
        <p14:creationId xmlns:p14="http://schemas.microsoft.com/office/powerpoint/2010/main" val="2442587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B3CE4C-FC0D-6E4E-AAFA-D169D137AFEA}" type="datetime1">
              <a:rPr lang="en-US" smtClean="0"/>
              <a:t>6/25/2025</a:t>
            </a:fld>
            <a:endParaRPr lang="en-US"/>
          </a:p>
        </p:txBody>
      </p:sp>
      <p:sp>
        <p:nvSpPr>
          <p:cNvPr id="5" name="Footer Placeholder 4"/>
          <p:cNvSpPr>
            <a:spLocks noGrp="1"/>
          </p:cNvSpPr>
          <p:nvPr>
            <p:ph type="ftr" sz="quarter" idx="11"/>
          </p:nvPr>
        </p:nvSpPr>
        <p:spPr/>
        <p:txBody>
          <a:bodyPr/>
          <a:lstStyle/>
          <a:p>
            <a:r>
              <a:rPr lang="en-US"/>
              <a:t>COPYRIGHT © 2025 Redwood Energy Services, Inc.</a:t>
            </a:r>
          </a:p>
        </p:txBody>
      </p:sp>
      <p:sp>
        <p:nvSpPr>
          <p:cNvPr id="6" name="Slide Number Placeholder 5"/>
          <p:cNvSpPr>
            <a:spLocks noGrp="1"/>
          </p:cNvSpPr>
          <p:nvPr>
            <p:ph type="sldNum" sz="quarter" idx="12"/>
          </p:nvPr>
        </p:nvSpPr>
        <p:spPr/>
        <p:txBody>
          <a:bodyPr/>
          <a:lstStyle/>
          <a:p>
            <a:fld id="{B03623E3-F983-41AC-93B3-9D5913195687}" type="slidenum">
              <a:rPr lang="en-US" smtClean="0"/>
              <a:t>‹#›</a:t>
            </a:fld>
            <a:endParaRPr lang="en-US"/>
          </a:p>
        </p:txBody>
      </p:sp>
    </p:spTree>
    <p:extLst>
      <p:ext uri="{BB962C8B-B14F-4D97-AF65-F5344CB8AC3E}">
        <p14:creationId xmlns:p14="http://schemas.microsoft.com/office/powerpoint/2010/main" val="535053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040056-FAA4-7144-9E7A-B7C593F897DD}" type="datetime1">
              <a:rPr lang="en-US" smtClean="0"/>
              <a:t>6/25/2025</a:t>
            </a:fld>
            <a:endParaRPr lang="en-US"/>
          </a:p>
        </p:txBody>
      </p:sp>
      <p:sp>
        <p:nvSpPr>
          <p:cNvPr id="6" name="Footer Placeholder 5"/>
          <p:cNvSpPr>
            <a:spLocks noGrp="1"/>
          </p:cNvSpPr>
          <p:nvPr>
            <p:ph type="ftr" sz="quarter" idx="11"/>
          </p:nvPr>
        </p:nvSpPr>
        <p:spPr/>
        <p:txBody>
          <a:bodyPr/>
          <a:lstStyle/>
          <a:p>
            <a:r>
              <a:rPr lang="en-US"/>
              <a:t>COPYRIGHT © 2025 Redwood Energy Services, Inc.</a:t>
            </a:r>
          </a:p>
        </p:txBody>
      </p:sp>
      <p:sp>
        <p:nvSpPr>
          <p:cNvPr id="7" name="Slide Number Placeholder 6"/>
          <p:cNvSpPr>
            <a:spLocks noGrp="1"/>
          </p:cNvSpPr>
          <p:nvPr>
            <p:ph type="sldNum" sz="quarter" idx="12"/>
          </p:nvPr>
        </p:nvSpPr>
        <p:spPr/>
        <p:txBody>
          <a:bodyPr/>
          <a:lstStyle/>
          <a:p>
            <a:fld id="{B03623E3-F983-41AC-93B3-9D5913195687}" type="slidenum">
              <a:rPr lang="en-US" smtClean="0"/>
              <a:t>‹#›</a:t>
            </a:fld>
            <a:endParaRPr lang="en-US"/>
          </a:p>
        </p:txBody>
      </p:sp>
    </p:spTree>
    <p:extLst>
      <p:ext uri="{BB962C8B-B14F-4D97-AF65-F5344CB8AC3E}">
        <p14:creationId xmlns:p14="http://schemas.microsoft.com/office/powerpoint/2010/main" val="2853540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F068F4-AB92-F54B-9213-C37310CECE3C}" type="datetime1">
              <a:rPr lang="en-US" smtClean="0"/>
              <a:t>6/25/2025</a:t>
            </a:fld>
            <a:endParaRPr lang="en-US"/>
          </a:p>
        </p:txBody>
      </p:sp>
      <p:sp>
        <p:nvSpPr>
          <p:cNvPr id="8" name="Footer Placeholder 7"/>
          <p:cNvSpPr>
            <a:spLocks noGrp="1"/>
          </p:cNvSpPr>
          <p:nvPr>
            <p:ph type="ftr" sz="quarter" idx="11"/>
          </p:nvPr>
        </p:nvSpPr>
        <p:spPr/>
        <p:txBody>
          <a:bodyPr/>
          <a:lstStyle/>
          <a:p>
            <a:r>
              <a:rPr lang="en-US"/>
              <a:t>COPYRIGHT © 2025 Redwood Energy Services, Inc.</a:t>
            </a:r>
          </a:p>
        </p:txBody>
      </p:sp>
      <p:sp>
        <p:nvSpPr>
          <p:cNvPr id="9" name="Slide Number Placeholder 8"/>
          <p:cNvSpPr>
            <a:spLocks noGrp="1"/>
          </p:cNvSpPr>
          <p:nvPr>
            <p:ph type="sldNum" sz="quarter" idx="12"/>
          </p:nvPr>
        </p:nvSpPr>
        <p:spPr/>
        <p:txBody>
          <a:bodyPr/>
          <a:lstStyle/>
          <a:p>
            <a:fld id="{B03623E3-F983-41AC-93B3-9D5913195687}" type="slidenum">
              <a:rPr lang="en-US" smtClean="0"/>
              <a:t>‹#›</a:t>
            </a:fld>
            <a:endParaRPr lang="en-US"/>
          </a:p>
        </p:txBody>
      </p:sp>
    </p:spTree>
    <p:extLst>
      <p:ext uri="{BB962C8B-B14F-4D97-AF65-F5344CB8AC3E}">
        <p14:creationId xmlns:p14="http://schemas.microsoft.com/office/powerpoint/2010/main" val="4130308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77E68D-CC39-2E4B-BFBF-7E9CF78EFDC7}" type="datetime1">
              <a:rPr lang="en-US" smtClean="0"/>
              <a:t>6/25/2025</a:t>
            </a:fld>
            <a:endParaRPr lang="en-US"/>
          </a:p>
        </p:txBody>
      </p:sp>
      <p:sp>
        <p:nvSpPr>
          <p:cNvPr id="4" name="Footer Placeholder 3"/>
          <p:cNvSpPr>
            <a:spLocks noGrp="1"/>
          </p:cNvSpPr>
          <p:nvPr>
            <p:ph type="ftr" sz="quarter" idx="11"/>
          </p:nvPr>
        </p:nvSpPr>
        <p:spPr/>
        <p:txBody>
          <a:bodyPr/>
          <a:lstStyle/>
          <a:p>
            <a:r>
              <a:rPr lang="en-US"/>
              <a:t>COPYRIGHT © 2025 Redwood Energy Services, Inc.</a:t>
            </a:r>
          </a:p>
        </p:txBody>
      </p:sp>
      <p:sp>
        <p:nvSpPr>
          <p:cNvPr id="5" name="Slide Number Placeholder 4"/>
          <p:cNvSpPr>
            <a:spLocks noGrp="1"/>
          </p:cNvSpPr>
          <p:nvPr>
            <p:ph type="sldNum" sz="quarter" idx="12"/>
          </p:nvPr>
        </p:nvSpPr>
        <p:spPr/>
        <p:txBody>
          <a:bodyPr/>
          <a:lstStyle/>
          <a:p>
            <a:fld id="{B03623E3-F983-41AC-93B3-9D5913195687}" type="slidenum">
              <a:rPr lang="en-US" smtClean="0"/>
              <a:t>‹#›</a:t>
            </a:fld>
            <a:endParaRPr lang="en-US"/>
          </a:p>
        </p:txBody>
      </p:sp>
    </p:spTree>
    <p:extLst>
      <p:ext uri="{BB962C8B-B14F-4D97-AF65-F5344CB8AC3E}">
        <p14:creationId xmlns:p14="http://schemas.microsoft.com/office/powerpoint/2010/main" val="1249612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CE4163-EC79-E149-964C-322692466559}" type="datetime1">
              <a:rPr lang="en-US" smtClean="0"/>
              <a:t>6/25/2025</a:t>
            </a:fld>
            <a:endParaRPr lang="en-US"/>
          </a:p>
        </p:txBody>
      </p:sp>
      <p:sp>
        <p:nvSpPr>
          <p:cNvPr id="3" name="Footer Placeholder 2"/>
          <p:cNvSpPr>
            <a:spLocks noGrp="1"/>
          </p:cNvSpPr>
          <p:nvPr>
            <p:ph type="ftr" sz="quarter" idx="11"/>
          </p:nvPr>
        </p:nvSpPr>
        <p:spPr/>
        <p:txBody>
          <a:bodyPr/>
          <a:lstStyle/>
          <a:p>
            <a:r>
              <a:rPr lang="en-US" sz="1200"/>
              <a:t>COPYRIGHT © 2025 Redwood Energy Services, Inc.</a:t>
            </a:r>
            <a:endParaRPr lang="en-US"/>
          </a:p>
        </p:txBody>
      </p:sp>
      <p:sp>
        <p:nvSpPr>
          <p:cNvPr id="4" name="Slide Number Placeholder 3"/>
          <p:cNvSpPr>
            <a:spLocks noGrp="1"/>
          </p:cNvSpPr>
          <p:nvPr>
            <p:ph type="sldNum" sz="quarter" idx="12"/>
          </p:nvPr>
        </p:nvSpPr>
        <p:spPr/>
        <p:txBody>
          <a:bodyPr/>
          <a:lstStyle/>
          <a:p>
            <a:fld id="{B03623E3-F983-41AC-93B3-9D5913195687}" type="slidenum">
              <a:rPr lang="en-US" smtClean="0"/>
              <a:t>‹#›</a:t>
            </a:fld>
            <a:endParaRPr lang="en-US"/>
          </a:p>
        </p:txBody>
      </p:sp>
    </p:spTree>
    <p:extLst>
      <p:ext uri="{BB962C8B-B14F-4D97-AF65-F5344CB8AC3E}">
        <p14:creationId xmlns:p14="http://schemas.microsoft.com/office/powerpoint/2010/main" val="384394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6F92CE-3CC8-3642-AF07-84BF9BCEA591}" type="datetime1">
              <a:rPr lang="en-US" smtClean="0"/>
              <a:t>6/25/2025</a:t>
            </a:fld>
            <a:endParaRPr lang="en-US"/>
          </a:p>
        </p:txBody>
      </p:sp>
      <p:sp>
        <p:nvSpPr>
          <p:cNvPr id="6" name="Footer Placeholder 5"/>
          <p:cNvSpPr>
            <a:spLocks noGrp="1"/>
          </p:cNvSpPr>
          <p:nvPr>
            <p:ph type="ftr" sz="quarter" idx="11"/>
          </p:nvPr>
        </p:nvSpPr>
        <p:spPr/>
        <p:txBody>
          <a:bodyPr/>
          <a:lstStyle/>
          <a:p>
            <a:r>
              <a:rPr lang="en-US"/>
              <a:t>COPYRIGHT © 2025 Redwood Energy Services, Inc.</a:t>
            </a:r>
          </a:p>
        </p:txBody>
      </p:sp>
      <p:sp>
        <p:nvSpPr>
          <p:cNvPr id="7" name="Slide Number Placeholder 6"/>
          <p:cNvSpPr>
            <a:spLocks noGrp="1"/>
          </p:cNvSpPr>
          <p:nvPr>
            <p:ph type="sldNum" sz="quarter" idx="12"/>
          </p:nvPr>
        </p:nvSpPr>
        <p:spPr/>
        <p:txBody>
          <a:bodyPr/>
          <a:lstStyle/>
          <a:p>
            <a:fld id="{B03623E3-F983-41AC-93B3-9D5913195687}" type="slidenum">
              <a:rPr lang="en-US" smtClean="0"/>
              <a:t>‹#›</a:t>
            </a:fld>
            <a:endParaRPr lang="en-US"/>
          </a:p>
        </p:txBody>
      </p:sp>
    </p:spTree>
    <p:extLst>
      <p:ext uri="{BB962C8B-B14F-4D97-AF65-F5344CB8AC3E}">
        <p14:creationId xmlns:p14="http://schemas.microsoft.com/office/powerpoint/2010/main" val="4264409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92253E-B7B9-FC41-872B-329F737D6909}" type="datetime1">
              <a:rPr lang="en-US" smtClean="0"/>
              <a:t>6/25/2025</a:t>
            </a:fld>
            <a:endParaRPr lang="en-US"/>
          </a:p>
        </p:txBody>
      </p:sp>
      <p:sp>
        <p:nvSpPr>
          <p:cNvPr id="6" name="Footer Placeholder 5"/>
          <p:cNvSpPr>
            <a:spLocks noGrp="1"/>
          </p:cNvSpPr>
          <p:nvPr>
            <p:ph type="ftr" sz="quarter" idx="11"/>
          </p:nvPr>
        </p:nvSpPr>
        <p:spPr/>
        <p:txBody>
          <a:bodyPr/>
          <a:lstStyle/>
          <a:p>
            <a:r>
              <a:rPr lang="en-US"/>
              <a:t>COPYRIGHT © 2025 Redwood Energy Services, Inc.</a:t>
            </a:r>
          </a:p>
        </p:txBody>
      </p:sp>
      <p:sp>
        <p:nvSpPr>
          <p:cNvPr id="7" name="Slide Number Placeholder 6"/>
          <p:cNvSpPr>
            <a:spLocks noGrp="1"/>
          </p:cNvSpPr>
          <p:nvPr>
            <p:ph type="sldNum" sz="quarter" idx="12"/>
          </p:nvPr>
        </p:nvSpPr>
        <p:spPr/>
        <p:txBody>
          <a:bodyPr/>
          <a:lstStyle/>
          <a:p>
            <a:fld id="{B03623E3-F983-41AC-93B3-9D5913195687}" type="slidenum">
              <a:rPr lang="en-US" smtClean="0"/>
              <a:t>‹#›</a:t>
            </a:fld>
            <a:endParaRPr lang="en-US"/>
          </a:p>
        </p:txBody>
      </p:sp>
    </p:spTree>
    <p:extLst>
      <p:ext uri="{BB962C8B-B14F-4D97-AF65-F5344CB8AC3E}">
        <p14:creationId xmlns:p14="http://schemas.microsoft.com/office/powerpoint/2010/main" val="1228569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2467" y="136524"/>
            <a:ext cx="11684000" cy="71860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62467" y="1066800"/>
            <a:ext cx="11684000" cy="48815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0B19C-B90D-B54C-832E-A38356EF387F}" type="datetime1">
              <a:rPr lang="en-US" smtClean="0"/>
              <a:t>6/25/2025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 2025 Redwood Energy Services, Inc.</a:t>
            </a:r>
          </a:p>
        </p:txBody>
      </p:sp>
      <p:sp>
        <p:nvSpPr>
          <p:cNvPr id="6" name="Slide Number Placeholder 5"/>
          <p:cNvSpPr>
            <a:spLocks noGrp="1"/>
          </p:cNvSpPr>
          <p:nvPr>
            <p:ph type="sldNum" sz="quarter" idx="4"/>
          </p:nvPr>
        </p:nvSpPr>
        <p:spPr>
          <a:xfrm>
            <a:off x="9186333"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623E3-F983-41AC-93B3-9D5913195687}" type="slidenum">
              <a:rPr lang="en-US" smtClean="0"/>
              <a:t>‹#›</a:t>
            </a:fld>
            <a:endParaRPr lang="en-US"/>
          </a:p>
        </p:txBody>
      </p:sp>
    </p:spTree>
    <p:extLst>
      <p:ext uri="{BB962C8B-B14F-4D97-AF65-F5344CB8AC3E}">
        <p14:creationId xmlns:p14="http://schemas.microsoft.com/office/powerpoint/2010/main" val="1834880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2800"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15_118F0F2A.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gs>
          </a:gsLst>
          <a:lin ang="5400000" scaled="1"/>
          <a:tileRect/>
        </a:gradFill>
        <a:effectLst/>
      </p:bgPr>
    </p:bg>
    <p:spTree>
      <p:nvGrpSpPr>
        <p:cNvPr id="1" name=""/>
        <p:cNvGrpSpPr/>
        <p:nvPr/>
      </p:nvGrpSpPr>
      <p:grpSpPr>
        <a:xfrm>
          <a:off x="0" y="0"/>
          <a:ext cx="0" cy="0"/>
          <a:chOff x="0" y="0"/>
          <a:chExt cx="0" cy="0"/>
        </a:xfrm>
      </p:grpSpPr>
      <p:grpSp>
        <p:nvGrpSpPr>
          <p:cNvPr id="56" name="Group 25"/>
          <p:cNvGrpSpPr>
            <a:grpSpLocks noChangeAspect="1"/>
          </p:cNvGrpSpPr>
          <p:nvPr/>
        </p:nvGrpSpPr>
        <p:grpSpPr bwMode="auto">
          <a:xfrm>
            <a:off x="9659569" y="8885"/>
            <a:ext cx="2532431" cy="5446995"/>
            <a:chOff x="5420" y="-3"/>
            <a:chExt cx="2268" cy="4323"/>
          </a:xfrm>
          <a:gradFill>
            <a:gsLst>
              <a:gs pos="0">
                <a:srgbClr val="3DB1E5">
                  <a:shade val="30000"/>
                  <a:satMod val="115000"/>
                </a:srgbClr>
              </a:gs>
              <a:gs pos="40000">
                <a:srgbClr val="3DB1E5">
                  <a:shade val="67500"/>
                  <a:satMod val="115000"/>
                </a:srgbClr>
              </a:gs>
              <a:gs pos="100000">
                <a:srgbClr val="3DB1E5">
                  <a:shade val="100000"/>
                  <a:satMod val="115000"/>
                </a:srgbClr>
              </a:gs>
            </a:gsLst>
            <a:lin ang="10800000" scaled="1"/>
          </a:gradFill>
        </p:grpSpPr>
        <p:sp>
          <p:nvSpPr>
            <p:cNvPr id="58" name="Freeform 26"/>
            <p:cNvSpPr>
              <a:spLocks/>
            </p:cNvSpPr>
            <p:nvPr/>
          </p:nvSpPr>
          <p:spPr bwMode="auto">
            <a:xfrm>
              <a:off x="6895" y="3701"/>
              <a:ext cx="620" cy="619"/>
            </a:xfrm>
            <a:custGeom>
              <a:avLst/>
              <a:gdLst>
                <a:gd name="T0" fmla="*/ 0 w 620"/>
                <a:gd name="T1" fmla="*/ 0 h 619"/>
                <a:gd name="T2" fmla="*/ 620 w 620"/>
                <a:gd name="T3" fmla="*/ 0 h 619"/>
                <a:gd name="T4" fmla="*/ 620 w 620"/>
                <a:gd name="T5" fmla="*/ 619 h 619"/>
                <a:gd name="T6" fmla="*/ 0 w 620"/>
                <a:gd name="T7" fmla="*/ 619 h 619"/>
                <a:gd name="T8" fmla="*/ 0 w 620"/>
                <a:gd name="T9" fmla="*/ 0 h 619"/>
                <a:gd name="T10" fmla="*/ 0 w 620"/>
                <a:gd name="T11" fmla="*/ 0 h 619"/>
              </a:gdLst>
              <a:ahLst/>
              <a:cxnLst>
                <a:cxn ang="0">
                  <a:pos x="T0" y="T1"/>
                </a:cxn>
                <a:cxn ang="0">
                  <a:pos x="T2" y="T3"/>
                </a:cxn>
                <a:cxn ang="0">
                  <a:pos x="T4" y="T5"/>
                </a:cxn>
                <a:cxn ang="0">
                  <a:pos x="T6" y="T7"/>
                </a:cxn>
                <a:cxn ang="0">
                  <a:pos x="T8" y="T9"/>
                </a:cxn>
                <a:cxn ang="0">
                  <a:pos x="T10" y="T11"/>
                </a:cxn>
              </a:cxnLst>
              <a:rect l="0" t="0" r="r" b="b"/>
              <a:pathLst>
                <a:path w="620" h="619">
                  <a:moveTo>
                    <a:pt x="0" y="0"/>
                  </a:moveTo>
                  <a:lnTo>
                    <a:pt x="620" y="0"/>
                  </a:lnTo>
                  <a:lnTo>
                    <a:pt x="620" y="619"/>
                  </a:lnTo>
                  <a:lnTo>
                    <a:pt x="0" y="619"/>
                  </a:lnTo>
                  <a:lnTo>
                    <a:pt x="0" y="0"/>
                  </a:lnTo>
                  <a:lnTo>
                    <a:pt x="0" y="0"/>
                  </a:lnTo>
                  <a:close/>
                </a:path>
              </a:pathLst>
            </a:custGeom>
            <a:gradFill>
              <a:gsLst>
                <a:gs pos="0">
                  <a:srgbClr val="0F4E35"/>
                </a:gs>
                <a:gs pos="87000">
                  <a:srgbClr val="15B078"/>
                </a:gs>
                <a:gs pos="95000">
                  <a:srgbClr val="14C183"/>
                </a:gs>
                <a:gs pos="100000">
                  <a:srgbClr val="14C687"/>
                </a:gs>
              </a:gsLst>
              <a:lin ang="11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7"/>
            <p:cNvSpPr>
              <a:spLocks/>
            </p:cNvSpPr>
            <p:nvPr/>
          </p:nvSpPr>
          <p:spPr bwMode="auto">
            <a:xfrm>
              <a:off x="5829" y="-3"/>
              <a:ext cx="620" cy="606"/>
            </a:xfrm>
            <a:custGeom>
              <a:avLst/>
              <a:gdLst>
                <a:gd name="T0" fmla="*/ 0 w 620"/>
                <a:gd name="T1" fmla="*/ 0 h 606"/>
                <a:gd name="T2" fmla="*/ 620 w 620"/>
                <a:gd name="T3" fmla="*/ 0 h 606"/>
                <a:gd name="T4" fmla="*/ 620 w 620"/>
                <a:gd name="T5" fmla="*/ 606 h 606"/>
                <a:gd name="T6" fmla="*/ 0 w 620"/>
                <a:gd name="T7" fmla="*/ 606 h 606"/>
                <a:gd name="T8" fmla="*/ 0 w 620"/>
                <a:gd name="T9" fmla="*/ 0 h 606"/>
                <a:gd name="T10" fmla="*/ 0 w 620"/>
                <a:gd name="T11" fmla="*/ 0 h 606"/>
              </a:gdLst>
              <a:ahLst/>
              <a:cxnLst>
                <a:cxn ang="0">
                  <a:pos x="T0" y="T1"/>
                </a:cxn>
                <a:cxn ang="0">
                  <a:pos x="T2" y="T3"/>
                </a:cxn>
                <a:cxn ang="0">
                  <a:pos x="T4" y="T5"/>
                </a:cxn>
                <a:cxn ang="0">
                  <a:pos x="T6" y="T7"/>
                </a:cxn>
                <a:cxn ang="0">
                  <a:pos x="T8" y="T9"/>
                </a:cxn>
                <a:cxn ang="0">
                  <a:pos x="T10" y="T11"/>
                </a:cxn>
              </a:cxnLst>
              <a:rect l="0" t="0" r="r" b="b"/>
              <a:pathLst>
                <a:path w="620" h="606">
                  <a:moveTo>
                    <a:pt x="0" y="0"/>
                  </a:moveTo>
                  <a:lnTo>
                    <a:pt x="620" y="0"/>
                  </a:lnTo>
                  <a:lnTo>
                    <a:pt x="620" y="606"/>
                  </a:lnTo>
                  <a:lnTo>
                    <a:pt x="0" y="606"/>
                  </a:lnTo>
                  <a:lnTo>
                    <a:pt x="0" y="0"/>
                  </a:lnTo>
                  <a:lnTo>
                    <a:pt x="0" y="0"/>
                  </a:lnTo>
                  <a:close/>
                </a:path>
              </a:pathLst>
            </a:custGeom>
            <a:gradFill>
              <a:gsLst>
                <a:gs pos="0">
                  <a:srgbClr val="0F4E35"/>
                </a:gs>
                <a:gs pos="87000">
                  <a:srgbClr val="15B078"/>
                </a:gs>
                <a:gs pos="95000">
                  <a:srgbClr val="14C183"/>
                </a:gs>
                <a:gs pos="100000">
                  <a:srgbClr val="14C687"/>
                </a:gs>
              </a:gsLst>
              <a:lin ang="11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8"/>
            <p:cNvSpPr>
              <a:spLocks/>
            </p:cNvSpPr>
            <p:nvPr/>
          </p:nvSpPr>
          <p:spPr bwMode="auto">
            <a:xfrm>
              <a:off x="5434" y="1114"/>
              <a:ext cx="506" cy="505"/>
            </a:xfrm>
            <a:custGeom>
              <a:avLst/>
              <a:gdLst>
                <a:gd name="T0" fmla="*/ 0 w 506"/>
                <a:gd name="T1" fmla="*/ 0 h 505"/>
                <a:gd name="T2" fmla="*/ 506 w 506"/>
                <a:gd name="T3" fmla="*/ 0 h 505"/>
                <a:gd name="T4" fmla="*/ 506 w 506"/>
                <a:gd name="T5" fmla="*/ 505 h 505"/>
                <a:gd name="T6" fmla="*/ 0 w 506"/>
                <a:gd name="T7" fmla="*/ 505 h 505"/>
                <a:gd name="T8" fmla="*/ 0 w 506"/>
                <a:gd name="T9" fmla="*/ 0 h 505"/>
                <a:gd name="T10" fmla="*/ 0 w 506"/>
                <a:gd name="T11" fmla="*/ 0 h 505"/>
              </a:gdLst>
              <a:ahLst/>
              <a:cxnLst>
                <a:cxn ang="0">
                  <a:pos x="T0" y="T1"/>
                </a:cxn>
                <a:cxn ang="0">
                  <a:pos x="T2" y="T3"/>
                </a:cxn>
                <a:cxn ang="0">
                  <a:pos x="T4" y="T5"/>
                </a:cxn>
                <a:cxn ang="0">
                  <a:pos x="T6" y="T7"/>
                </a:cxn>
                <a:cxn ang="0">
                  <a:pos x="T8" y="T9"/>
                </a:cxn>
                <a:cxn ang="0">
                  <a:pos x="T10" y="T11"/>
                </a:cxn>
              </a:cxnLst>
              <a:rect l="0" t="0" r="r" b="b"/>
              <a:pathLst>
                <a:path w="506" h="505">
                  <a:moveTo>
                    <a:pt x="0" y="0"/>
                  </a:moveTo>
                  <a:lnTo>
                    <a:pt x="506" y="0"/>
                  </a:lnTo>
                  <a:lnTo>
                    <a:pt x="506" y="505"/>
                  </a:lnTo>
                  <a:lnTo>
                    <a:pt x="0" y="505"/>
                  </a:lnTo>
                  <a:lnTo>
                    <a:pt x="0" y="0"/>
                  </a:lnTo>
                  <a:lnTo>
                    <a:pt x="0" y="0"/>
                  </a:lnTo>
                  <a:close/>
                </a:path>
              </a:pathLst>
            </a:custGeom>
            <a:gradFill>
              <a:gsLst>
                <a:gs pos="0">
                  <a:srgbClr val="0F4E35"/>
                </a:gs>
                <a:gs pos="87000">
                  <a:srgbClr val="15B078"/>
                </a:gs>
                <a:gs pos="95000">
                  <a:srgbClr val="14C183"/>
                </a:gs>
                <a:gs pos="100000">
                  <a:srgbClr val="14C687"/>
                </a:gs>
              </a:gsLst>
              <a:lin ang="11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9"/>
            <p:cNvSpPr>
              <a:spLocks/>
            </p:cNvSpPr>
            <p:nvPr/>
          </p:nvSpPr>
          <p:spPr bwMode="auto">
            <a:xfrm>
              <a:off x="6449" y="1844"/>
              <a:ext cx="620" cy="616"/>
            </a:xfrm>
            <a:custGeom>
              <a:avLst/>
              <a:gdLst>
                <a:gd name="T0" fmla="*/ 0 w 620"/>
                <a:gd name="T1" fmla="*/ 0 h 616"/>
                <a:gd name="T2" fmla="*/ 620 w 620"/>
                <a:gd name="T3" fmla="*/ 0 h 616"/>
                <a:gd name="T4" fmla="*/ 620 w 620"/>
                <a:gd name="T5" fmla="*/ 616 h 616"/>
                <a:gd name="T6" fmla="*/ 0 w 620"/>
                <a:gd name="T7" fmla="*/ 616 h 616"/>
                <a:gd name="T8" fmla="*/ 0 w 620"/>
                <a:gd name="T9" fmla="*/ 0 h 616"/>
                <a:gd name="T10" fmla="*/ 0 w 620"/>
                <a:gd name="T11" fmla="*/ 0 h 616"/>
              </a:gdLst>
              <a:ahLst/>
              <a:cxnLst>
                <a:cxn ang="0">
                  <a:pos x="T0" y="T1"/>
                </a:cxn>
                <a:cxn ang="0">
                  <a:pos x="T2" y="T3"/>
                </a:cxn>
                <a:cxn ang="0">
                  <a:pos x="T4" y="T5"/>
                </a:cxn>
                <a:cxn ang="0">
                  <a:pos x="T6" y="T7"/>
                </a:cxn>
                <a:cxn ang="0">
                  <a:pos x="T8" y="T9"/>
                </a:cxn>
                <a:cxn ang="0">
                  <a:pos x="T10" y="T11"/>
                </a:cxn>
              </a:cxnLst>
              <a:rect l="0" t="0" r="r" b="b"/>
              <a:pathLst>
                <a:path w="620" h="616">
                  <a:moveTo>
                    <a:pt x="0" y="0"/>
                  </a:moveTo>
                  <a:lnTo>
                    <a:pt x="620" y="0"/>
                  </a:lnTo>
                  <a:lnTo>
                    <a:pt x="620" y="616"/>
                  </a:lnTo>
                  <a:lnTo>
                    <a:pt x="0" y="616"/>
                  </a:lnTo>
                  <a:lnTo>
                    <a:pt x="0" y="0"/>
                  </a:lnTo>
                  <a:lnTo>
                    <a:pt x="0" y="0"/>
                  </a:lnTo>
                  <a:close/>
                </a:path>
              </a:pathLst>
            </a:custGeom>
            <a:gradFill>
              <a:gsLst>
                <a:gs pos="0">
                  <a:srgbClr val="0F4E35"/>
                </a:gs>
                <a:gs pos="87000">
                  <a:srgbClr val="15B078"/>
                </a:gs>
                <a:gs pos="95000">
                  <a:srgbClr val="14C183"/>
                </a:gs>
                <a:gs pos="100000">
                  <a:srgbClr val="14C687"/>
                </a:gs>
              </a:gsLst>
              <a:lin ang="11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0"/>
            <p:cNvSpPr>
              <a:spLocks/>
            </p:cNvSpPr>
            <p:nvPr/>
          </p:nvSpPr>
          <p:spPr bwMode="auto">
            <a:xfrm>
              <a:off x="6043" y="3238"/>
              <a:ext cx="503" cy="501"/>
            </a:xfrm>
            <a:custGeom>
              <a:avLst/>
              <a:gdLst>
                <a:gd name="T0" fmla="*/ 0 w 503"/>
                <a:gd name="T1" fmla="*/ 0 h 501"/>
                <a:gd name="T2" fmla="*/ 503 w 503"/>
                <a:gd name="T3" fmla="*/ 0 h 501"/>
                <a:gd name="T4" fmla="*/ 503 w 503"/>
                <a:gd name="T5" fmla="*/ 501 h 501"/>
                <a:gd name="T6" fmla="*/ 0 w 503"/>
                <a:gd name="T7" fmla="*/ 501 h 501"/>
                <a:gd name="T8" fmla="*/ 0 w 503"/>
                <a:gd name="T9" fmla="*/ 0 h 501"/>
                <a:gd name="T10" fmla="*/ 0 w 503"/>
                <a:gd name="T11" fmla="*/ 0 h 501"/>
              </a:gdLst>
              <a:ahLst/>
              <a:cxnLst>
                <a:cxn ang="0">
                  <a:pos x="T0" y="T1"/>
                </a:cxn>
                <a:cxn ang="0">
                  <a:pos x="T2" y="T3"/>
                </a:cxn>
                <a:cxn ang="0">
                  <a:pos x="T4" y="T5"/>
                </a:cxn>
                <a:cxn ang="0">
                  <a:pos x="T6" y="T7"/>
                </a:cxn>
                <a:cxn ang="0">
                  <a:pos x="T8" y="T9"/>
                </a:cxn>
                <a:cxn ang="0">
                  <a:pos x="T10" y="T11"/>
                </a:cxn>
              </a:cxnLst>
              <a:rect l="0" t="0" r="r" b="b"/>
              <a:pathLst>
                <a:path w="503" h="501">
                  <a:moveTo>
                    <a:pt x="0" y="0"/>
                  </a:moveTo>
                  <a:lnTo>
                    <a:pt x="503" y="0"/>
                  </a:lnTo>
                  <a:lnTo>
                    <a:pt x="503" y="501"/>
                  </a:lnTo>
                  <a:lnTo>
                    <a:pt x="0" y="501"/>
                  </a:lnTo>
                  <a:lnTo>
                    <a:pt x="0" y="0"/>
                  </a:lnTo>
                  <a:lnTo>
                    <a:pt x="0" y="0"/>
                  </a:lnTo>
                  <a:close/>
                </a:path>
              </a:pathLst>
            </a:custGeom>
            <a:gradFill>
              <a:gsLst>
                <a:gs pos="0">
                  <a:srgbClr val="0F4E35"/>
                </a:gs>
                <a:gs pos="87000">
                  <a:srgbClr val="15B078"/>
                </a:gs>
                <a:gs pos="95000">
                  <a:srgbClr val="14C183"/>
                </a:gs>
                <a:gs pos="100000">
                  <a:srgbClr val="14C687"/>
                </a:gs>
              </a:gsLst>
              <a:lin ang="11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1"/>
            <p:cNvSpPr>
              <a:spLocks/>
            </p:cNvSpPr>
            <p:nvPr/>
          </p:nvSpPr>
          <p:spPr bwMode="auto">
            <a:xfrm>
              <a:off x="5420" y="2273"/>
              <a:ext cx="509" cy="508"/>
            </a:xfrm>
            <a:custGeom>
              <a:avLst/>
              <a:gdLst>
                <a:gd name="T0" fmla="*/ 0 w 509"/>
                <a:gd name="T1" fmla="*/ 0 h 508"/>
                <a:gd name="T2" fmla="*/ 509 w 509"/>
                <a:gd name="T3" fmla="*/ 0 h 508"/>
                <a:gd name="T4" fmla="*/ 509 w 509"/>
                <a:gd name="T5" fmla="*/ 508 h 508"/>
                <a:gd name="T6" fmla="*/ 0 w 509"/>
                <a:gd name="T7" fmla="*/ 508 h 508"/>
                <a:gd name="T8" fmla="*/ 0 w 509"/>
                <a:gd name="T9" fmla="*/ 0 h 508"/>
                <a:gd name="T10" fmla="*/ 0 w 509"/>
                <a:gd name="T11" fmla="*/ 0 h 508"/>
              </a:gdLst>
              <a:ahLst/>
              <a:cxnLst>
                <a:cxn ang="0">
                  <a:pos x="T0" y="T1"/>
                </a:cxn>
                <a:cxn ang="0">
                  <a:pos x="T2" y="T3"/>
                </a:cxn>
                <a:cxn ang="0">
                  <a:pos x="T4" y="T5"/>
                </a:cxn>
                <a:cxn ang="0">
                  <a:pos x="T6" y="T7"/>
                </a:cxn>
                <a:cxn ang="0">
                  <a:pos x="T8" y="T9"/>
                </a:cxn>
                <a:cxn ang="0">
                  <a:pos x="T10" y="T11"/>
                </a:cxn>
              </a:cxnLst>
              <a:rect l="0" t="0" r="r" b="b"/>
              <a:pathLst>
                <a:path w="509" h="508">
                  <a:moveTo>
                    <a:pt x="0" y="0"/>
                  </a:moveTo>
                  <a:lnTo>
                    <a:pt x="509" y="0"/>
                  </a:lnTo>
                  <a:lnTo>
                    <a:pt x="509" y="508"/>
                  </a:lnTo>
                  <a:lnTo>
                    <a:pt x="0" y="508"/>
                  </a:lnTo>
                  <a:lnTo>
                    <a:pt x="0" y="0"/>
                  </a:lnTo>
                  <a:lnTo>
                    <a:pt x="0" y="0"/>
                  </a:lnTo>
                  <a:close/>
                </a:path>
              </a:pathLst>
            </a:custGeom>
            <a:gradFill>
              <a:gsLst>
                <a:gs pos="0">
                  <a:srgbClr val="0F4E35"/>
                </a:gs>
                <a:gs pos="87000">
                  <a:srgbClr val="15B078"/>
                </a:gs>
                <a:gs pos="95000">
                  <a:srgbClr val="14C183"/>
                </a:gs>
                <a:gs pos="100000">
                  <a:srgbClr val="14C687"/>
                </a:gs>
              </a:gsLst>
              <a:lin ang="11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3"/>
            <p:cNvSpPr>
              <a:spLocks/>
            </p:cNvSpPr>
            <p:nvPr/>
          </p:nvSpPr>
          <p:spPr bwMode="auto">
            <a:xfrm>
              <a:off x="6449" y="-3"/>
              <a:ext cx="1239" cy="1847"/>
            </a:xfrm>
            <a:custGeom>
              <a:avLst/>
              <a:gdLst>
                <a:gd name="T0" fmla="*/ 620 w 1239"/>
                <a:gd name="T1" fmla="*/ 1847 h 1847"/>
                <a:gd name="T2" fmla="*/ 1239 w 1239"/>
                <a:gd name="T3" fmla="*/ 1847 h 1847"/>
                <a:gd name="T4" fmla="*/ 1239 w 1239"/>
                <a:gd name="T5" fmla="*/ 0 h 1847"/>
                <a:gd name="T6" fmla="*/ 609 w 1239"/>
                <a:gd name="T7" fmla="*/ 0 h 1847"/>
                <a:gd name="T8" fmla="*/ 609 w 1239"/>
                <a:gd name="T9" fmla="*/ 606 h 1847"/>
                <a:gd name="T10" fmla="*/ 0 w 1239"/>
                <a:gd name="T11" fmla="*/ 606 h 1847"/>
                <a:gd name="T12" fmla="*/ 0 w 1239"/>
                <a:gd name="T13" fmla="*/ 1225 h 1847"/>
                <a:gd name="T14" fmla="*/ 620 w 1239"/>
                <a:gd name="T15" fmla="*/ 1225 h 1847"/>
                <a:gd name="T16" fmla="*/ 620 w 1239"/>
                <a:gd name="T17" fmla="*/ 1847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9" h="1847">
                  <a:moveTo>
                    <a:pt x="620" y="1847"/>
                  </a:moveTo>
                  <a:lnTo>
                    <a:pt x="1239" y="1847"/>
                  </a:lnTo>
                  <a:lnTo>
                    <a:pt x="1239" y="0"/>
                  </a:lnTo>
                  <a:lnTo>
                    <a:pt x="609" y="0"/>
                  </a:lnTo>
                  <a:lnTo>
                    <a:pt x="609" y="606"/>
                  </a:lnTo>
                  <a:lnTo>
                    <a:pt x="0" y="606"/>
                  </a:lnTo>
                  <a:lnTo>
                    <a:pt x="0" y="1225"/>
                  </a:lnTo>
                  <a:lnTo>
                    <a:pt x="620" y="1225"/>
                  </a:lnTo>
                  <a:lnTo>
                    <a:pt x="620" y="1847"/>
                  </a:lnTo>
                  <a:close/>
                </a:path>
              </a:pathLst>
            </a:custGeom>
            <a:gradFill>
              <a:gsLst>
                <a:gs pos="0">
                  <a:srgbClr val="0F4E35"/>
                </a:gs>
                <a:gs pos="87000">
                  <a:srgbClr val="15B078"/>
                </a:gs>
                <a:gs pos="95000">
                  <a:srgbClr val="14C183"/>
                </a:gs>
                <a:gs pos="100000">
                  <a:srgbClr val="14C687"/>
                </a:gs>
              </a:gsLst>
              <a:lin ang="11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34"/>
            <p:cNvSpPr>
              <a:spLocks noChangeArrowheads="1"/>
            </p:cNvSpPr>
            <p:nvPr/>
          </p:nvSpPr>
          <p:spPr bwMode="auto">
            <a:xfrm>
              <a:off x="7069" y="2460"/>
              <a:ext cx="619" cy="619"/>
            </a:xfrm>
            <a:prstGeom prst="rect">
              <a:avLst/>
            </a:prstGeom>
            <a:gradFill>
              <a:gsLst>
                <a:gs pos="0">
                  <a:srgbClr val="0F4E35"/>
                </a:gs>
                <a:gs pos="87000">
                  <a:srgbClr val="15B078"/>
                </a:gs>
                <a:gs pos="95000">
                  <a:srgbClr val="14C183"/>
                </a:gs>
                <a:gs pos="100000">
                  <a:srgbClr val="14C687"/>
                </a:gs>
              </a:gsLst>
              <a:lin ang="114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26" name="Picture 2" descr="A close-up of a factory&#10;&#10;AI-generated content may be incorrect., Picture">
            <a:extLst>
              <a:ext uri="{FF2B5EF4-FFF2-40B4-BE49-F238E27FC236}">
                <a16:creationId xmlns:a16="http://schemas.microsoft.com/office/drawing/2014/main" id="{19B373D9-596A-1AE3-AD78-7BF6D4EFD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885"/>
            <a:ext cx="912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609A9DB-AAED-0273-9645-842980603DA4}"/>
              </a:ext>
            </a:extLst>
          </p:cNvPr>
          <p:cNvSpPr txBox="1"/>
          <p:nvPr/>
        </p:nvSpPr>
        <p:spPr>
          <a:xfrm>
            <a:off x="9128125" y="5605738"/>
            <a:ext cx="3063875" cy="1231106"/>
          </a:xfrm>
          <a:prstGeom prst="rect">
            <a:avLst/>
          </a:prstGeom>
          <a:noFill/>
        </p:spPr>
        <p:txBody>
          <a:bodyPr wrap="square" rtlCol="0">
            <a:spAutoFit/>
          </a:bodyPr>
          <a:lstStyle/>
          <a:p>
            <a:r>
              <a:rPr lang="en-US" sz="1300"/>
              <a:t>COPYRIGHT © 2025 Redwood Energy Services, Inc.   All rights reserved. </a:t>
            </a:r>
          </a:p>
          <a:p>
            <a:endParaRPr lang="en-US" sz="1200"/>
          </a:p>
          <a:p>
            <a:r>
              <a:rPr lang="en-US" sz="1200"/>
              <a:t>Any distribution or reproduction of all or part of this content in any manner is strictly forbidden.</a:t>
            </a:r>
          </a:p>
        </p:txBody>
      </p:sp>
    </p:spTree>
    <p:extLst>
      <p:ext uri="{BB962C8B-B14F-4D97-AF65-F5344CB8AC3E}">
        <p14:creationId xmlns:p14="http://schemas.microsoft.com/office/powerpoint/2010/main" val="2862959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F4E35"/>
        </a:solidFill>
        <a:effectLst/>
      </p:bgPr>
    </p:bg>
    <p:spTree>
      <p:nvGrpSpPr>
        <p:cNvPr id="1" name="">
          <a:extLst>
            <a:ext uri="{FF2B5EF4-FFF2-40B4-BE49-F238E27FC236}">
              <a16:creationId xmlns:a16="http://schemas.microsoft.com/office/drawing/2014/main" id="{7C219603-EF9D-8F22-4595-DB2AF18846B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E8D10A6-CF7E-A0ED-E85B-2E736E9E7C22}"/>
              </a:ext>
            </a:extLst>
          </p:cNvPr>
          <p:cNvSpPr txBox="1"/>
          <p:nvPr/>
        </p:nvSpPr>
        <p:spPr>
          <a:xfrm>
            <a:off x="393940" y="421022"/>
            <a:ext cx="10097276" cy="769441"/>
          </a:xfrm>
          <a:prstGeom prst="rect">
            <a:avLst/>
          </a:prstGeom>
          <a:noFill/>
        </p:spPr>
        <p:txBody>
          <a:bodyPr wrap="square" rtlCol="0">
            <a:spAutoFit/>
          </a:bodyPr>
          <a:lstStyle/>
          <a:p>
            <a:r>
              <a:rPr lang="en-US" sz="4400" cap="all">
                <a:solidFill>
                  <a:schemeClr val="bg1"/>
                </a:solidFill>
                <a:effectLst>
                  <a:outerShdw blurRad="38100" dist="38100" dir="2700000" algn="tl">
                    <a:srgbClr val="000000">
                      <a:alpha val="43137"/>
                    </a:srgbClr>
                  </a:outerShdw>
                </a:effectLst>
              </a:rPr>
              <a:t>NMEC Measures</a:t>
            </a:r>
          </a:p>
        </p:txBody>
      </p:sp>
      <p:pic>
        <p:nvPicPr>
          <p:cNvPr id="12" name="Picture 11" descr="A green sign with white text&#10;&#10;AI-generated content may be incorrect.">
            <a:extLst>
              <a:ext uri="{FF2B5EF4-FFF2-40B4-BE49-F238E27FC236}">
                <a16:creationId xmlns:a16="http://schemas.microsoft.com/office/drawing/2014/main" id="{D6C1FA14-50B3-9E4F-890A-3670F848BA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1264" y="6168451"/>
            <a:ext cx="997527" cy="490310"/>
          </a:xfrm>
          <a:prstGeom prst="rect">
            <a:avLst/>
          </a:prstGeom>
        </p:spPr>
      </p:pic>
      <p:sp>
        <p:nvSpPr>
          <p:cNvPr id="14" name="Footer Placeholder 13">
            <a:extLst>
              <a:ext uri="{FF2B5EF4-FFF2-40B4-BE49-F238E27FC236}">
                <a16:creationId xmlns:a16="http://schemas.microsoft.com/office/drawing/2014/main" id="{5972B3CB-2DF4-8DF8-329D-E31EF07830B1}"/>
              </a:ext>
            </a:extLst>
          </p:cNvPr>
          <p:cNvSpPr>
            <a:spLocks noGrp="1"/>
          </p:cNvSpPr>
          <p:nvPr>
            <p:ph type="ftr" sz="quarter" idx="11"/>
          </p:nvPr>
        </p:nvSpPr>
        <p:spPr/>
        <p:txBody>
          <a:bodyPr/>
          <a:lstStyle/>
          <a:p>
            <a:r>
              <a:rPr lang="en-US" sz="1200"/>
              <a:t>COPYRIGHT © 2025 Redwood Energy Services, Inc.</a:t>
            </a:r>
            <a:endParaRPr lang="en-US"/>
          </a:p>
        </p:txBody>
      </p:sp>
      <p:sp>
        <p:nvSpPr>
          <p:cNvPr id="4" name="TextBox 3">
            <a:extLst>
              <a:ext uri="{FF2B5EF4-FFF2-40B4-BE49-F238E27FC236}">
                <a16:creationId xmlns:a16="http://schemas.microsoft.com/office/drawing/2014/main" id="{95922ECE-A778-C07E-9F61-6C6AF0F1577A}"/>
              </a:ext>
            </a:extLst>
          </p:cNvPr>
          <p:cNvSpPr txBox="1"/>
          <p:nvPr/>
        </p:nvSpPr>
        <p:spPr>
          <a:xfrm>
            <a:off x="397499" y="2103051"/>
            <a:ext cx="11082528" cy="2964914"/>
          </a:xfrm>
          <a:prstGeom prst="rect">
            <a:avLst/>
          </a:prstGeom>
          <a:noFill/>
        </p:spPr>
        <p:txBody>
          <a:bodyPr wrap="square" lIns="91440" tIns="45720" rIns="91440" bIns="45720" anchor="t">
            <a:spAutoFit/>
          </a:bodyPr>
          <a:lstStyle/>
          <a:p>
            <a:pPr marL="800100" marR="0" indent="-342900">
              <a:lnSpc>
                <a:spcPct val="107000"/>
              </a:lnSpc>
              <a:spcBef>
                <a:spcPts val="1200"/>
              </a:spcBef>
              <a:spcAft>
                <a:spcPts val="1200"/>
              </a:spcAft>
              <a:buFont typeface="Arial"/>
              <a:buChar char="•"/>
            </a:pPr>
            <a:r>
              <a:rPr lang="en-US" sz="2400">
                <a:solidFill>
                  <a:schemeClr val="bg1"/>
                </a:solidFill>
                <a:effectLst/>
                <a:latin typeface="Times New Roman"/>
                <a:ea typeface="Times New Roman" panose="02020603050405020304" pitchFamily="18" charset="0"/>
                <a:cs typeface="Times New Roman"/>
              </a:rPr>
              <a:t>Refrigeration: Evaporator and Condenser fan motor upgrades and VFDs, controls upgrades (floating head, floating suction), infiltration barriers (case doors, etc.)</a:t>
            </a:r>
            <a:endParaRPr lang="en-US">
              <a:solidFill>
                <a:schemeClr val="bg1"/>
              </a:solidFill>
              <a:latin typeface="Times New Roman"/>
              <a:cs typeface="Times New Roman"/>
            </a:endParaRPr>
          </a:p>
          <a:p>
            <a:pPr marL="800100" marR="0" indent="-342900">
              <a:lnSpc>
                <a:spcPct val="107000"/>
              </a:lnSpc>
              <a:spcBef>
                <a:spcPts val="1200"/>
              </a:spcBef>
              <a:spcAft>
                <a:spcPts val="1200"/>
              </a:spcAft>
              <a:buFont typeface="Arial"/>
              <a:buChar char="•"/>
            </a:pPr>
            <a:r>
              <a:rPr lang="en-US" sz="2400">
                <a:solidFill>
                  <a:schemeClr val="bg1"/>
                </a:solidFill>
                <a:effectLst/>
                <a:latin typeface="Times New Roman"/>
                <a:ea typeface="Times New Roman" panose="02020603050405020304" pitchFamily="18" charset="0"/>
                <a:cs typeface="Times New Roman"/>
              </a:rPr>
              <a:t>Lighting: LED lamps, advanced lighting controls</a:t>
            </a:r>
          </a:p>
          <a:p>
            <a:pPr marL="800100" marR="0" indent="-342900">
              <a:lnSpc>
                <a:spcPct val="107000"/>
              </a:lnSpc>
              <a:spcBef>
                <a:spcPts val="1200"/>
              </a:spcBef>
              <a:spcAft>
                <a:spcPts val="1200"/>
              </a:spcAft>
              <a:buFont typeface="Arial"/>
              <a:buChar char="•"/>
            </a:pPr>
            <a:r>
              <a:rPr lang="en-US" sz="2400">
                <a:solidFill>
                  <a:schemeClr val="bg1"/>
                </a:solidFill>
                <a:effectLst/>
                <a:latin typeface="Times New Roman"/>
                <a:ea typeface="Times New Roman" panose="02020603050405020304" pitchFamily="18" charset="0"/>
                <a:cs typeface="Times New Roman"/>
              </a:rPr>
              <a:t>HVAC: Blower motor upgrades and controls</a:t>
            </a:r>
          </a:p>
          <a:p>
            <a:pPr marL="800100" marR="0" indent="-342900">
              <a:lnSpc>
                <a:spcPct val="107000"/>
              </a:lnSpc>
              <a:spcBef>
                <a:spcPts val="1200"/>
              </a:spcBef>
              <a:spcAft>
                <a:spcPts val="1200"/>
              </a:spcAft>
              <a:buFont typeface="Arial"/>
              <a:buChar char="•"/>
            </a:pPr>
            <a:r>
              <a:rPr lang="en-US" sz="2400">
                <a:solidFill>
                  <a:schemeClr val="bg1"/>
                </a:solidFill>
                <a:effectLst/>
                <a:latin typeface="Times New Roman"/>
                <a:ea typeface="Times New Roman" panose="02020603050405020304" pitchFamily="18" charset="0"/>
                <a:cs typeface="Times New Roman"/>
              </a:rPr>
              <a:t>Plugs and Process: Timers, Demand Control Ventilation</a:t>
            </a:r>
          </a:p>
        </p:txBody>
      </p:sp>
    </p:spTree>
    <p:extLst>
      <p:ext uri="{BB962C8B-B14F-4D97-AF65-F5344CB8AC3E}">
        <p14:creationId xmlns:p14="http://schemas.microsoft.com/office/powerpoint/2010/main" val="786198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F4E35"/>
        </a:solidFill>
        <a:effectLst/>
      </p:bgPr>
    </p:bg>
    <p:spTree>
      <p:nvGrpSpPr>
        <p:cNvPr id="1" name="">
          <a:extLst>
            <a:ext uri="{FF2B5EF4-FFF2-40B4-BE49-F238E27FC236}">
              <a16:creationId xmlns:a16="http://schemas.microsoft.com/office/drawing/2014/main" id="{4A45F7C8-F7AD-0861-8B10-266BE7AD0D1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AA8372C-4BD9-F73D-1EBF-511C49576156}"/>
              </a:ext>
            </a:extLst>
          </p:cNvPr>
          <p:cNvSpPr txBox="1"/>
          <p:nvPr/>
        </p:nvSpPr>
        <p:spPr>
          <a:xfrm>
            <a:off x="398476" y="421022"/>
            <a:ext cx="10092740" cy="769441"/>
          </a:xfrm>
          <a:prstGeom prst="rect">
            <a:avLst/>
          </a:prstGeom>
          <a:noFill/>
        </p:spPr>
        <p:txBody>
          <a:bodyPr wrap="square" rtlCol="0">
            <a:spAutoFit/>
          </a:bodyPr>
          <a:lstStyle/>
          <a:p>
            <a:r>
              <a:rPr lang="en-US" sz="4400" cap="all">
                <a:solidFill>
                  <a:schemeClr val="bg1"/>
                </a:solidFill>
                <a:effectLst>
                  <a:outerShdw blurRad="38100" dist="38100" dir="2700000" algn="tl">
                    <a:srgbClr val="000000">
                      <a:alpha val="43137"/>
                    </a:srgbClr>
                  </a:outerShdw>
                </a:effectLst>
              </a:rPr>
              <a:t>Energy Practices Inventory</a:t>
            </a:r>
          </a:p>
        </p:txBody>
      </p:sp>
      <p:pic>
        <p:nvPicPr>
          <p:cNvPr id="12" name="Picture 11" descr="A green sign with white text&#10;&#10;AI-generated content may be incorrect.">
            <a:extLst>
              <a:ext uri="{FF2B5EF4-FFF2-40B4-BE49-F238E27FC236}">
                <a16:creationId xmlns:a16="http://schemas.microsoft.com/office/drawing/2014/main" id="{4CB4B48B-BD4E-90D5-04CB-30879DCBC3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1264" y="6168451"/>
            <a:ext cx="997527" cy="490310"/>
          </a:xfrm>
          <a:prstGeom prst="rect">
            <a:avLst/>
          </a:prstGeom>
        </p:spPr>
      </p:pic>
      <p:sp>
        <p:nvSpPr>
          <p:cNvPr id="14" name="Footer Placeholder 13">
            <a:extLst>
              <a:ext uri="{FF2B5EF4-FFF2-40B4-BE49-F238E27FC236}">
                <a16:creationId xmlns:a16="http://schemas.microsoft.com/office/drawing/2014/main" id="{2A7706A9-46FA-B790-6AB0-BF2C0755065B}"/>
              </a:ext>
            </a:extLst>
          </p:cNvPr>
          <p:cNvSpPr>
            <a:spLocks noGrp="1"/>
          </p:cNvSpPr>
          <p:nvPr>
            <p:ph type="ftr" sz="quarter" idx="11"/>
          </p:nvPr>
        </p:nvSpPr>
        <p:spPr/>
        <p:txBody>
          <a:bodyPr/>
          <a:lstStyle/>
          <a:p>
            <a:r>
              <a:rPr lang="en-US" sz="1200"/>
              <a:t>COPYRIGHT © 2025 Redwood Energy Services, Inc.</a:t>
            </a:r>
            <a:endParaRPr lang="en-US"/>
          </a:p>
        </p:txBody>
      </p:sp>
      <p:sp>
        <p:nvSpPr>
          <p:cNvPr id="4" name="TextBox 3">
            <a:extLst>
              <a:ext uri="{FF2B5EF4-FFF2-40B4-BE49-F238E27FC236}">
                <a16:creationId xmlns:a16="http://schemas.microsoft.com/office/drawing/2014/main" id="{4D5DBFFD-817B-D78F-23DE-8679A3802BC9}"/>
              </a:ext>
            </a:extLst>
          </p:cNvPr>
          <p:cNvSpPr txBox="1"/>
          <p:nvPr/>
        </p:nvSpPr>
        <p:spPr>
          <a:xfrm>
            <a:off x="397499" y="2103051"/>
            <a:ext cx="11082528" cy="4677434"/>
          </a:xfrm>
          <a:prstGeom prst="rect">
            <a:avLst/>
          </a:prstGeom>
          <a:noFill/>
        </p:spPr>
        <p:txBody>
          <a:bodyPr wrap="square" lIns="91440" tIns="45720" rIns="91440" bIns="45720" anchor="t">
            <a:spAutoFit/>
          </a:bodyPr>
          <a:lstStyle/>
          <a:p>
            <a:pPr marL="342900" indent="-342900">
              <a:buFont typeface="Arial"/>
              <a:buChar char="•"/>
            </a:pPr>
            <a:r>
              <a:rPr lang="en-US" sz="2400">
                <a:solidFill>
                  <a:schemeClr val="bg1"/>
                </a:solidFill>
                <a:latin typeface="Times New Roman"/>
                <a:cs typeface="Times New Roman"/>
              </a:rPr>
              <a:t>Led by Empower Efficiency </a:t>
            </a:r>
            <a:r>
              <a:rPr lang="en-US" sz="2400">
                <a:solidFill>
                  <a:schemeClr val="bg1"/>
                </a:solidFill>
                <a:effectLst/>
                <a:latin typeface="Times New Roman"/>
                <a:ea typeface="Times New Roman" panose="02020603050405020304" pitchFamily="18" charset="0"/>
                <a:cs typeface="Times New Roman"/>
              </a:rPr>
              <a:t>and </a:t>
            </a:r>
            <a:r>
              <a:rPr lang="en-US" sz="2400">
                <a:solidFill>
                  <a:schemeClr val="bg1"/>
                </a:solidFill>
                <a:latin typeface="Times New Roman"/>
                <a:ea typeface="Times New Roman" panose="02020603050405020304" pitchFamily="18" charset="0"/>
                <a:cs typeface="Times New Roman"/>
              </a:rPr>
              <a:t>the Energy Corps interns, in partnership with Cal Poly SLO/Pomona</a:t>
            </a:r>
            <a:endParaRPr lang="en-US">
              <a:solidFill>
                <a:schemeClr val="bg1"/>
              </a:solidFill>
              <a:cs typeface="Arial" panose="020B0604020202020204"/>
            </a:endParaRPr>
          </a:p>
          <a:p>
            <a:pPr marL="342900" indent="-342900">
              <a:buFont typeface="Arial"/>
              <a:buChar char="•"/>
            </a:pPr>
            <a:endParaRPr lang="en-US" sz="2400">
              <a:solidFill>
                <a:schemeClr val="bg1"/>
              </a:solidFill>
              <a:latin typeface="Times New Roman"/>
              <a:cs typeface="Times New Roman"/>
            </a:endParaRPr>
          </a:p>
          <a:p>
            <a:pPr marL="342900" indent="-342900">
              <a:buFont typeface="Arial"/>
              <a:buChar char="•"/>
            </a:pPr>
            <a:r>
              <a:rPr lang="en-US" sz="2400">
                <a:solidFill>
                  <a:schemeClr val="bg1"/>
                </a:solidFill>
                <a:latin typeface="Times New Roman"/>
                <a:cs typeface="Times New Roman"/>
              </a:rPr>
              <a:t>Focus on HTR/DAC sites who benefit from low to no cost operational and deemed savings (and are otherwise unable to participate in the REALM program)</a:t>
            </a:r>
            <a:endParaRPr lang="en-US">
              <a:solidFill>
                <a:schemeClr val="bg1"/>
              </a:solidFill>
              <a:cs typeface="Arial"/>
            </a:endParaRPr>
          </a:p>
          <a:p>
            <a:pPr marL="342900" indent="-342900">
              <a:buFont typeface="Arial"/>
              <a:buChar char="•"/>
            </a:pPr>
            <a:endParaRPr lang="en-US" sz="2400">
              <a:solidFill>
                <a:schemeClr val="bg1"/>
              </a:solidFill>
              <a:latin typeface="Times New Roman"/>
              <a:cs typeface="Times New Roman"/>
            </a:endParaRPr>
          </a:p>
          <a:p>
            <a:pPr marL="342900" indent="-342900">
              <a:buFont typeface="Arial"/>
              <a:buChar char="•"/>
            </a:pPr>
            <a:r>
              <a:rPr lang="en-US" sz="2400">
                <a:solidFill>
                  <a:schemeClr val="bg1"/>
                </a:solidFill>
                <a:latin typeface="Times New Roman"/>
                <a:cs typeface="Times New Roman"/>
              </a:rPr>
              <a:t>Energy Corps trained to identify savings opportunities and build efficiency roadmap</a:t>
            </a:r>
            <a:endParaRPr lang="en-US">
              <a:solidFill>
                <a:schemeClr val="bg1"/>
              </a:solidFill>
            </a:endParaRPr>
          </a:p>
          <a:p>
            <a:pPr marL="342900" indent="-342900">
              <a:buFont typeface="Arial"/>
              <a:buChar char="•"/>
            </a:pPr>
            <a:endParaRPr lang="en-US" sz="2400">
              <a:solidFill>
                <a:schemeClr val="bg1"/>
              </a:solidFill>
              <a:latin typeface="Times New Roman"/>
              <a:cs typeface="Times New Roman"/>
            </a:endParaRPr>
          </a:p>
          <a:p>
            <a:pPr marL="342900" indent="-342900">
              <a:buFont typeface="Arial"/>
              <a:buChar char="•"/>
            </a:pPr>
            <a:r>
              <a:rPr lang="en-US" sz="2400">
                <a:solidFill>
                  <a:schemeClr val="bg1"/>
                </a:solidFill>
                <a:latin typeface="Times New Roman"/>
                <a:cs typeface="Times New Roman"/>
              </a:rPr>
              <a:t>Promotes uptake of additional SCE programs</a:t>
            </a:r>
            <a:endParaRPr lang="en-US">
              <a:solidFill>
                <a:schemeClr val="bg1"/>
              </a:solidFill>
              <a:cs typeface="Arial" panose="020B0604020202020204"/>
            </a:endParaRPr>
          </a:p>
          <a:p>
            <a:pPr marL="342900" indent="-342900">
              <a:buFont typeface="Arial"/>
              <a:buChar char="•"/>
            </a:pPr>
            <a:endParaRPr lang="en-US" sz="2400">
              <a:solidFill>
                <a:schemeClr val="bg1"/>
              </a:solidFill>
              <a:latin typeface="Times New Roman"/>
              <a:cs typeface="Times New Roman"/>
            </a:endParaRPr>
          </a:p>
          <a:p>
            <a:pPr marL="342900" indent="-342900">
              <a:buFont typeface="Arial"/>
              <a:buChar char="•"/>
            </a:pPr>
            <a:r>
              <a:rPr lang="en-US" sz="2400">
                <a:solidFill>
                  <a:schemeClr val="bg1"/>
                </a:solidFill>
                <a:latin typeface="Times New Roman"/>
                <a:cs typeface="Times New Roman"/>
              </a:rPr>
              <a:t>Bring awareness to help organizations recognize that efficiency is smart business</a:t>
            </a:r>
            <a:endParaRPr lang="en-US">
              <a:solidFill>
                <a:schemeClr val="bg1"/>
              </a:solidFill>
              <a:cs typeface="Arial" panose="020B0604020202020204"/>
            </a:endParaRPr>
          </a:p>
          <a:p>
            <a:pPr marL="800100" indent="-342900">
              <a:lnSpc>
                <a:spcPct val="107000"/>
              </a:lnSpc>
              <a:spcBef>
                <a:spcPts val="1200"/>
              </a:spcBef>
              <a:spcAft>
                <a:spcPts val="1200"/>
              </a:spcAft>
              <a:buFont typeface="Arial" panose="020B0604020202020204" pitchFamily="34" charset="0"/>
              <a:buChar char="•"/>
            </a:pPr>
            <a:endParaRPr lang="en-US" sz="2400">
              <a:solidFill>
                <a:schemeClr val="bg1"/>
              </a:solidFill>
              <a:latin typeface="Times New Roman"/>
              <a:cs typeface="Times New Roman"/>
            </a:endParaRPr>
          </a:p>
        </p:txBody>
      </p:sp>
    </p:spTree>
    <p:extLst>
      <p:ext uri="{BB962C8B-B14F-4D97-AF65-F5344CB8AC3E}">
        <p14:creationId xmlns:p14="http://schemas.microsoft.com/office/powerpoint/2010/main" val="3914480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F4E35"/>
        </a:solidFill>
        <a:effectLst/>
      </p:bgPr>
    </p:bg>
    <p:spTree>
      <p:nvGrpSpPr>
        <p:cNvPr id="1" name="">
          <a:extLst>
            <a:ext uri="{FF2B5EF4-FFF2-40B4-BE49-F238E27FC236}">
              <a16:creationId xmlns:a16="http://schemas.microsoft.com/office/drawing/2014/main" id="{4A5FD367-421A-53BB-5D6E-32ABEC2E9FA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17B5899-239E-13C0-E29B-3B64C888F01C}"/>
              </a:ext>
            </a:extLst>
          </p:cNvPr>
          <p:cNvSpPr txBox="1"/>
          <p:nvPr/>
        </p:nvSpPr>
        <p:spPr>
          <a:xfrm>
            <a:off x="370127" y="421022"/>
            <a:ext cx="10121089" cy="769441"/>
          </a:xfrm>
          <a:prstGeom prst="rect">
            <a:avLst/>
          </a:prstGeom>
          <a:noFill/>
        </p:spPr>
        <p:txBody>
          <a:bodyPr wrap="square" rtlCol="0">
            <a:spAutoFit/>
          </a:bodyPr>
          <a:lstStyle/>
          <a:p>
            <a:r>
              <a:rPr lang="en-US" sz="4400" cap="all">
                <a:solidFill>
                  <a:schemeClr val="bg1"/>
                </a:solidFill>
                <a:effectLst>
                  <a:outerShdw blurRad="38100" dist="38100" dir="2700000" algn="tl">
                    <a:srgbClr val="000000">
                      <a:alpha val="43137"/>
                    </a:srgbClr>
                  </a:outerShdw>
                </a:effectLst>
              </a:rPr>
              <a:t>DEEMEd Measures</a:t>
            </a:r>
          </a:p>
        </p:txBody>
      </p:sp>
      <p:pic>
        <p:nvPicPr>
          <p:cNvPr id="12" name="Picture 11" descr="A green sign with white text&#10;&#10;AI-generated content may be incorrect.">
            <a:extLst>
              <a:ext uri="{FF2B5EF4-FFF2-40B4-BE49-F238E27FC236}">
                <a16:creationId xmlns:a16="http://schemas.microsoft.com/office/drawing/2014/main" id="{BBD16D41-0700-182C-6BEB-DEA7BF80F9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1264" y="6168451"/>
            <a:ext cx="997527" cy="490310"/>
          </a:xfrm>
          <a:prstGeom prst="rect">
            <a:avLst/>
          </a:prstGeom>
        </p:spPr>
      </p:pic>
      <p:sp>
        <p:nvSpPr>
          <p:cNvPr id="14" name="Footer Placeholder 13">
            <a:extLst>
              <a:ext uri="{FF2B5EF4-FFF2-40B4-BE49-F238E27FC236}">
                <a16:creationId xmlns:a16="http://schemas.microsoft.com/office/drawing/2014/main" id="{BD593D49-6D91-7898-008D-1B5412C32F33}"/>
              </a:ext>
            </a:extLst>
          </p:cNvPr>
          <p:cNvSpPr>
            <a:spLocks noGrp="1"/>
          </p:cNvSpPr>
          <p:nvPr>
            <p:ph type="ftr" sz="quarter" idx="11"/>
          </p:nvPr>
        </p:nvSpPr>
        <p:spPr/>
        <p:txBody>
          <a:bodyPr/>
          <a:lstStyle/>
          <a:p>
            <a:r>
              <a:rPr lang="en-US" sz="1200"/>
              <a:t>COPYRIGHT © 2025 Redwood Energy Services, Inc.</a:t>
            </a:r>
            <a:endParaRPr lang="en-US"/>
          </a:p>
        </p:txBody>
      </p:sp>
      <p:sp>
        <p:nvSpPr>
          <p:cNvPr id="4" name="TextBox 3">
            <a:extLst>
              <a:ext uri="{FF2B5EF4-FFF2-40B4-BE49-F238E27FC236}">
                <a16:creationId xmlns:a16="http://schemas.microsoft.com/office/drawing/2014/main" id="{195DDC1F-2C06-3473-1DEE-C0F3DFCE0E77}"/>
              </a:ext>
            </a:extLst>
          </p:cNvPr>
          <p:cNvSpPr txBox="1"/>
          <p:nvPr/>
        </p:nvSpPr>
        <p:spPr>
          <a:xfrm>
            <a:off x="201017" y="1785586"/>
            <a:ext cx="11082528" cy="3975640"/>
          </a:xfrm>
          <a:prstGeom prst="rect">
            <a:avLst/>
          </a:prstGeom>
          <a:noFill/>
        </p:spPr>
        <p:txBody>
          <a:bodyPr wrap="square" lIns="91440" tIns="45720" rIns="91440" bIns="45720" anchor="t">
            <a:spAutoFit/>
          </a:bodyPr>
          <a:lstStyle/>
          <a:p>
            <a:pPr marL="800100" marR="0" indent="-342900">
              <a:lnSpc>
                <a:spcPct val="107000"/>
              </a:lnSpc>
              <a:spcBef>
                <a:spcPts val="1200"/>
              </a:spcBef>
              <a:spcAft>
                <a:spcPts val="1200"/>
              </a:spcAft>
              <a:buFont typeface="Arial"/>
              <a:buChar char="•"/>
            </a:pPr>
            <a:r>
              <a:rPr lang="en-US" sz="2400">
                <a:solidFill>
                  <a:schemeClr val="bg1"/>
                </a:solidFill>
                <a:effectLst/>
                <a:latin typeface="Times New Roman"/>
                <a:ea typeface="Times New Roman" panose="02020603050405020304" pitchFamily="18" charset="0"/>
                <a:cs typeface="Times New Roman"/>
              </a:rPr>
              <a:t>Anti-Sweat Heater Controls</a:t>
            </a:r>
            <a:endParaRPr lang="en-US">
              <a:solidFill>
                <a:schemeClr val="bg1"/>
              </a:solidFill>
              <a:latin typeface="Times New Roman"/>
              <a:cs typeface="Times New Roman"/>
            </a:endParaRPr>
          </a:p>
          <a:p>
            <a:pPr marL="800100" marR="0" indent="-342900">
              <a:lnSpc>
                <a:spcPct val="107000"/>
              </a:lnSpc>
              <a:spcBef>
                <a:spcPts val="1200"/>
              </a:spcBef>
              <a:spcAft>
                <a:spcPts val="1200"/>
              </a:spcAft>
              <a:buFont typeface="Arial"/>
              <a:buChar char="•"/>
            </a:pPr>
            <a:r>
              <a:rPr lang="en-US" sz="2400">
                <a:solidFill>
                  <a:schemeClr val="bg1"/>
                </a:solidFill>
                <a:effectLst/>
                <a:latin typeface="Times New Roman"/>
                <a:ea typeface="Times New Roman" panose="02020603050405020304" pitchFamily="18" charset="0"/>
                <a:cs typeface="Times New Roman"/>
              </a:rPr>
              <a:t>Bare Suction Line Insulation</a:t>
            </a:r>
          </a:p>
          <a:p>
            <a:pPr marL="800100" marR="0" indent="-342900">
              <a:lnSpc>
                <a:spcPct val="107000"/>
              </a:lnSpc>
              <a:spcBef>
                <a:spcPts val="1200"/>
              </a:spcBef>
              <a:spcAft>
                <a:spcPts val="1200"/>
              </a:spcAft>
              <a:buFont typeface="Arial"/>
              <a:buChar char="•"/>
            </a:pPr>
            <a:r>
              <a:rPr lang="en-US" sz="2400">
                <a:solidFill>
                  <a:schemeClr val="bg1"/>
                </a:solidFill>
                <a:effectLst/>
                <a:latin typeface="Times New Roman"/>
                <a:ea typeface="Times New Roman" panose="02020603050405020304" pitchFamily="18" charset="0"/>
                <a:cs typeface="Times New Roman"/>
              </a:rPr>
              <a:t>Fan Motor Retrofit for a Refrigerated Display Case</a:t>
            </a:r>
          </a:p>
          <a:p>
            <a:pPr marL="800100" indent="-342900">
              <a:lnSpc>
                <a:spcPct val="107000"/>
              </a:lnSpc>
              <a:spcBef>
                <a:spcPts val="1200"/>
              </a:spcBef>
              <a:spcAft>
                <a:spcPts val="1200"/>
              </a:spcAft>
              <a:buFont typeface="Arial"/>
              <a:buChar char="•"/>
            </a:pPr>
            <a:r>
              <a:rPr lang="en-US" sz="2400">
                <a:solidFill>
                  <a:schemeClr val="bg1"/>
                </a:solidFill>
                <a:effectLst/>
                <a:latin typeface="Times New Roman"/>
                <a:ea typeface="Times New Roman" panose="02020603050405020304" pitchFamily="18" charset="0"/>
                <a:cs typeface="Times New Roman"/>
              </a:rPr>
              <a:t>Floating Head Pressure Controls, </a:t>
            </a:r>
            <a:r>
              <a:rPr lang="en-US" sz="2400">
                <a:solidFill>
                  <a:schemeClr val="bg1"/>
                </a:solidFill>
                <a:latin typeface="Times New Roman"/>
                <a:ea typeface="Times New Roman" panose="02020603050405020304" pitchFamily="18" charset="0"/>
                <a:cs typeface="Times New Roman"/>
              </a:rPr>
              <a:t>Multiplex</a:t>
            </a:r>
          </a:p>
          <a:p>
            <a:pPr marL="800100" indent="-342900">
              <a:lnSpc>
                <a:spcPct val="107000"/>
              </a:lnSpc>
              <a:spcBef>
                <a:spcPts val="1200"/>
              </a:spcBef>
              <a:spcAft>
                <a:spcPts val="1200"/>
              </a:spcAft>
              <a:buFont typeface="Arial"/>
              <a:buChar char="•"/>
            </a:pPr>
            <a:r>
              <a:rPr lang="en-US" sz="2400">
                <a:solidFill>
                  <a:schemeClr val="bg1"/>
                </a:solidFill>
                <a:latin typeface="Times New Roman"/>
                <a:ea typeface="Times New Roman" panose="02020603050405020304" pitchFamily="18" charset="0"/>
                <a:cs typeface="Times New Roman"/>
              </a:rPr>
              <a:t>Floating</a:t>
            </a:r>
            <a:r>
              <a:rPr lang="en-US" sz="2400">
                <a:solidFill>
                  <a:schemeClr val="bg1"/>
                </a:solidFill>
                <a:effectLst/>
                <a:latin typeface="Times New Roman"/>
                <a:ea typeface="Times New Roman" panose="02020603050405020304" pitchFamily="18" charset="0"/>
                <a:cs typeface="Times New Roman"/>
              </a:rPr>
              <a:t> Suction Controls, </a:t>
            </a:r>
            <a:r>
              <a:rPr lang="en-US" sz="2400">
                <a:solidFill>
                  <a:schemeClr val="bg1"/>
                </a:solidFill>
                <a:latin typeface="Times New Roman"/>
                <a:ea typeface="Times New Roman" panose="02020603050405020304" pitchFamily="18" charset="0"/>
                <a:cs typeface="Times New Roman"/>
              </a:rPr>
              <a:t>Multiplex</a:t>
            </a:r>
            <a:endParaRPr lang="en-US" sz="2400">
              <a:solidFill>
                <a:schemeClr val="bg1"/>
              </a:solidFill>
              <a:latin typeface="Times New Roman"/>
              <a:cs typeface="Times New Roman"/>
            </a:endParaRPr>
          </a:p>
          <a:p>
            <a:pPr marL="800100" indent="-342900">
              <a:lnSpc>
                <a:spcPct val="107000"/>
              </a:lnSpc>
              <a:spcBef>
                <a:spcPts val="1200"/>
              </a:spcBef>
              <a:spcAft>
                <a:spcPts val="1200"/>
              </a:spcAft>
              <a:buFont typeface="Arial" panose="020B0604020202020204" pitchFamily="34" charset="0"/>
              <a:buChar char="•"/>
            </a:pPr>
            <a:r>
              <a:rPr lang="en-US" sz="2400">
                <a:solidFill>
                  <a:schemeClr val="bg1"/>
                </a:solidFill>
                <a:latin typeface="Times New Roman"/>
                <a:ea typeface="Times New Roman" panose="02020603050405020304" pitchFamily="18" charset="0"/>
                <a:cs typeface="Times New Roman"/>
              </a:rPr>
              <a:t>Medium-Temperature</a:t>
            </a:r>
            <a:r>
              <a:rPr lang="en-US" sz="2400">
                <a:solidFill>
                  <a:schemeClr val="bg1"/>
                </a:solidFill>
                <a:effectLst/>
                <a:latin typeface="Times New Roman"/>
                <a:ea typeface="Times New Roman" panose="02020603050405020304" pitchFamily="18" charset="0"/>
                <a:cs typeface="Times New Roman"/>
              </a:rPr>
              <a:t> Case Doors</a:t>
            </a:r>
            <a:endParaRPr lang="en-US">
              <a:solidFill>
                <a:schemeClr val="bg1"/>
              </a:solidFill>
            </a:endParaRPr>
          </a:p>
        </p:txBody>
      </p:sp>
    </p:spTree>
    <p:extLst>
      <p:ext uri="{BB962C8B-B14F-4D97-AF65-F5344CB8AC3E}">
        <p14:creationId xmlns:p14="http://schemas.microsoft.com/office/powerpoint/2010/main" val="54697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F4E35"/>
        </a:solidFill>
        <a:effectLst/>
      </p:bgPr>
    </p:bg>
    <p:spTree>
      <p:nvGrpSpPr>
        <p:cNvPr id="1" name="">
          <a:extLst>
            <a:ext uri="{FF2B5EF4-FFF2-40B4-BE49-F238E27FC236}">
              <a16:creationId xmlns:a16="http://schemas.microsoft.com/office/drawing/2014/main" id="{67BE6D75-3890-5659-1056-DEF1C68DD0F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BB3EA13-F806-3A49-4F70-569060F39CEC}"/>
              </a:ext>
            </a:extLst>
          </p:cNvPr>
          <p:cNvSpPr txBox="1"/>
          <p:nvPr/>
        </p:nvSpPr>
        <p:spPr>
          <a:xfrm>
            <a:off x="215347" y="421022"/>
            <a:ext cx="10275869" cy="769441"/>
          </a:xfrm>
          <a:prstGeom prst="rect">
            <a:avLst/>
          </a:prstGeom>
          <a:noFill/>
        </p:spPr>
        <p:txBody>
          <a:bodyPr wrap="square" rtlCol="0">
            <a:spAutoFit/>
          </a:bodyPr>
          <a:lstStyle/>
          <a:p>
            <a:r>
              <a:rPr lang="en-US" sz="4400" cap="all">
                <a:solidFill>
                  <a:schemeClr val="bg1"/>
                </a:solidFill>
                <a:effectLst>
                  <a:outerShdw blurRad="38100" dist="38100" dir="2700000" algn="tl">
                    <a:srgbClr val="000000">
                      <a:alpha val="43137"/>
                    </a:srgbClr>
                  </a:outerShdw>
                </a:effectLst>
              </a:rPr>
              <a:t>Program Innovation</a:t>
            </a:r>
          </a:p>
        </p:txBody>
      </p:sp>
      <p:pic>
        <p:nvPicPr>
          <p:cNvPr id="12" name="Picture 11" descr="A green sign with white text&#10;&#10;AI-generated content may be incorrect.">
            <a:extLst>
              <a:ext uri="{FF2B5EF4-FFF2-40B4-BE49-F238E27FC236}">
                <a16:creationId xmlns:a16="http://schemas.microsoft.com/office/drawing/2014/main" id="{9BBA7AC7-9390-B328-6153-7BEF7ECD3B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1264" y="6168451"/>
            <a:ext cx="997527" cy="490310"/>
          </a:xfrm>
          <a:prstGeom prst="rect">
            <a:avLst/>
          </a:prstGeom>
        </p:spPr>
      </p:pic>
      <p:sp>
        <p:nvSpPr>
          <p:cNvPr id="14" name="Footer Placeholder 13">
            <a:extLst>
              <a:ext uri="{FF2B5EF4-FFF2-40B4-BE49-F238E27FC236}">
                <a16:creationId xmlns:a16="http://schemas.microsoft.com/office/drawing/2014/main" id="{29AC42E7-CD7F-191C-5B3F-12BBAA7B1F6A}"/>
              </a:ext>
            </a:extLst>
          </p:cNvPr>
          <p:cNvSpPr>
            <a:spLocks noGrp="1"/>
          </p:cNvSpPr>
          <p:nvPr>
            <p:ph type="ftr" sz="quarter" idx="11"/>
          </p:nvPr>
        </p:nvSpPr>
        <p:spPr/>
        <p:txBody>
          <a:bodyPr/>
          <a:lstStyle/>
          <a:p>
            <a:r>
              <a:rPr lang="en-US" sz="1200"/>
              <a:t>COPYRIGHT © 2025 Redwood Energy Services, Inc.</a:t>
            </a:r>
            <a:endParaRPr lang="en-US"/>
          </a:p>
        </p:txBody>
      </p:sp>
      <p:sp>
        <p:nvSpPr>
          <p:cNvPr id="4" name="TextBox 3">
            <a:extLst>
              <a:ext uri="{FF2B5EF4-FFF2-40B4-BE49-F238E27FC236}">
                <a16:creationId xmlns:a16="http://schemas.microsoft.com/office/drawing/2014/main" id="{6902C00E-8CF5-EE40-C1D8-875A90D748AC}"/>
              </a:ext>
            </a:extLst>
          </p:cNvPr>
          <p:cNvSpPr txBox="1"/>
          <p:nvPr/>
        </p:nvSpPr>
        <p:spPr>
          <a:xfrm>
            <a:off x="213209" y="1741889"/>
            <a:ext cx="11082528" cy="4063035"/>
          </a:xfrm>
          <a:prstGeom prst="rect">
            <a:avLst/>
          </a:prstGeom>
          <a:noFill/>
        </p:spPr>
        <p:txBody>
          <a:bodyPr wrap="square">
            <a:spAutoFit/>
          </a:bodyPr>
          <a:lstStyle/>
          <a:p>
            <a:pPr marL="457200" marR="0">
              <a:lnSpc>
                <a:spcPct val="107000"/>
              </a:lnSpc>
              <a:spcBef>
                <a:spcPts val="1200"/>
              </a:spcBef>
              <a:spcAft>
                <a:spcPts val="1200"/>
              </a:spcAft>
              <a:buNone/>
            </a:pPr>
            <a:r>
              <a:rPr lang="en-US"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REALM is an innovative customer facing program providing a new combination of proven technologies yielding increased savings beyond existing strategies.  REALM delivers comprehensive technical assistance to the target sectors including:</a:t>
            </a:r>
          </a:p>
          <a:p>
            <a:pPr marL="457200" marR="0">
              <a:lnSpc>
                <a:spcPct val="107000"/>
              </a:lnSpc>
              <a:spcBef>
                <a:spcPts val="1200"/>
              </a:spcBef>
              <a:spcAft>
                <a:spcPts val="1200"/>
              </a:spcAft>
              <a:buNone/>
            </a:pPr>
            <a:r>
              <a:rPr lang="en-US"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Comprehensive reports to decision maker</a:t>
            </a:r>
          </a:p>
          <a:p>
            <a:pPr marL="457200" marR="0">
              <a:lnSpc>
                <a:spcPct val="107000"/>
              </a:lnSpc>
              <a:spcBef>
                <a:spcPts val="1200"/>
              </a:spcBef>
              <a:spcAft>
                <a:spcPts val="1200"/>
              </a:spcAft>
              <a:buNone/>
            </a:pPr>
            <a:r>
              <a:rPr lang="en-US"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Contractor Scope of Work</a:t>
            </a:r>
          </a:p>
          <a:p>
            <a:pPr marL="457200" marR="0">
              <a:lnSpc>
                <a:spcPct val="107000"/>
              </a:lnSpc>
              <a:spcBef>
                <a:spcPts val="1200"/>
              </a:spcBef>
              <a:spcAft>
                <a:spcPts val="1200"/>
              </a:spcAft>
              <a:buNone/>
            </a:pPr>
            <a:r>
              <a:rPr lang="en-US"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Continuous System Monitoring: Remote, ensures accountability</a:t>
            </a:r>
          </a:p>
          <a:p>
            <a:pPr marL="457200" marR="0">
              <a:lnSpc>
                <a:spcPct val="107000"/>
              </a:lnSpc>
              <a:spcBef>
                <a:spcPts val="1200"/>
              </a:spcBef>
              <a:spcAft>
                <a:spcPts val="1200"/>
              </a:spcAft>
              <a:buNone/>
            </a:pPr>
            <a:r>
              <a:rPr lang="en-US"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Refrigerant Management: provides rapid response leak notification</a:t>
            </a:r>
          </a:p>
        </p:txBody>
      </p:sp>
    </p:spTree>
    <p:extLst>
      <p:ext uri="{BB962C8B-B14F-4D97-AF65-F5344CB8AC3E}">
        <p14:creationId xmlns:p14="http://schemas.microsoft.com/office/powerpoint/2010/main" val="2680212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F4E35"/>
        </a:solidFill>
        <a:effectLst/>
      </p:bgPr>
    </p:bg>
    <p:spTree>
      <p:nvGrpSpPr>
        <p:cNvPr id="1" name="">
          <a:extLst>
            <a:ext uri="{FF2B5EF4-FFF2-40B4-BE49-F238E27FC236}">
              <a16:creationId xmlns:a16="http://schemas.microsoft.com/office/drawing/2014/main" id="{02C16489-EF8F-043B-B004-13D579D073C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ED05C0F-CECB-CDB8-A5A3-DCE3DED4855F}"/>
              </a:ext>
            </a:extLst>
          </p:cNvPr>
          <p:cNvSpPr txBox="1"/>
          <p:nvPr/>
        </p:nvSpPr>
        <p:spPr>
          <a:xfrm>
            <a:off x="393940" y="421022"/>
            <a:ext cx="10097276" cy="769441"/>
          </a:xfrm>
          <a:prstGeom prst="rect">
            <a:avLst/>
          </a:prstGeom>
          <a:noFill/>
        </p:spPr>
        <p:txBody>
          <a:bodyPr wrap="square" rtlCol="0">
            <a:spAutoFit/>
          </a:bodyPr>
          <a:lstStyle/>
          <a:p>
            <a:r>
              <a:rPr lang="en-US" sz="4400" cap="all">
                <a:solidFill>
                  <a:schemeClr val="bg1"/>
                </a:solidFill>
                <a:effectLst>
                  <a:outerShdw blurRad="38100" dist="38100" dir="2700000" algn="tl">
                    <a:srgbClr val="000000">
                      <a:alpha val="43137"/>
                    </a:srgbClr>
                  </a:outerShdw>
                </a:effectLst>
              </a:rPr>
              <a:t>Incentives</a:t>
            </a:r>
          </a:p>
        </p:txBody>
      </p:sp>
      <p:pic>
        <p:nvPicPr>
          <p:cNvPr id="12" name="Picture 11" descr="A green sign with white text&#10;&#10;AI-generated content may be incorrect.">
            <a:extLst>
              <a:ext uri="{FF2B5EF4-FFF2-40B4-BE49-F238E27FC236}">
                <a16:creationId xmlns:a16="http://schemas.microsoft.com/office/drawing/2014/main" id="{94ABA8A1-CA7F-4EB5-570A-6070998331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1264" y="6168451"/>
            <a:ext cx="997527" cy="490310"/>
          </a:xfrm>
          <a:prstGeom prst="rect">
            <a:avLst/>
          </a:prstGeom>
        </p:spPr>
      </p:pic>
      <p:sp>
        <p:nvSpPr>
          <p:cNvPr id="14" name="Footer Placeholder 13">
            <a:extLst>
              <a:ext uri="{FF2B5EF4-FFF2-40B4-BE49-F238E27FC236}">
                <a16:creationId xmlns:a16="http://schemas.microsoft.com/office/drawing/2014/main" id="{7A7B78E8-3759-16BD-83A5-788E7502ECC1}"/>
              </a:ext>
            </a:extLst>
          </p:cNvPr>
          <p:cNvSpPr>
            <a:spLocks noGrp="1"/>
          </p:cNvSpPr>
          <p:nvPr>
            <p:ph type="ftr" sz="quarter" idx="11"/>
          </p:nvPr>
        </p:nvSpPr>
        <p:spPr/>
        <p:txBody>
          <a:bodyPr/>
          <a:lstStyle/>
          <a:p>
            <a:r>
              <a:rPr lang="en-US" sz="1200"/>
              <a:t>COPYRIGHT © 2025 Redwood Energy Services, Inc.</a:t>
            </a:r>
            <a:endParaRPr lang="en-US"/>
          </a:p>
        </p:txBody>
      </p:sp>
      <p:sp>
        <p:nvSpPr>
          <p:cNvPr id="4" name="TextBox 3">
            <a:extLst>
              <a:ext uri="{FF2B5EF4-FFF2-40B4-BE49-F238E27FC236}">
                <a16:creationId xmlns:a16="http://schemas.microsoft.com/office/drawing/2014/main" id="{023431F3-5090-2A44-075B-0EC409DE20AB}"/>
              </a:ext>
            </a:extLst>
          </p:cNvPr>
          <p:cNvSpPr txBox="1"/>
          <p:nvPr/>
        </p:nvSpPr>
        <p:spPr>
          <a:xfrm>
            <a:off x="397499" y="2103051"/>
            <a:ext cx="11082528" cy="2569742"/>
          </a:xfrm>
          <a:prstGeom prst="rect">
            <a:avLst/>
          </a:prstGeom>
          <a:noFill/>
        </p:spPr>
        <p:txBody>
          <a:bodyPr wrap="square" lIns="91440" tIns="45720" rIns="91440" bIns="45720" anchor="t">
            <a:spAutoFit/>
          </a:bodyPr>
          <a:lstStyle/>
          <a:p>
            <a:pPr marL="800100" indent="-342900">
              <a:lnSpc>
                <a:spcPct val="107000"/>
              </a:lnSpc>
              <a:spcBef>
                <a:spcPts val="1200"/>
              </a:spcBef>
              <a:spcAft>
                <a:spcPts val="1200"/>
              </a:spcAft>
              <a:buFont typeface="Arial"/>
              <a:buChar char="•"/>
            </a:pPr>
            <a:r>
              <a:rPr lang="en-US" sz="2400">
                <a:solidFill>
                  <a:schemeClr val="bg1"/>
                </a:solidFill>
                <a:effectLst/>
                <a:latin typeface="Times New Roman"/>
                <a:ea typeface="Times New Roman" panose="02020603050405020304" pitchFamily="18" charset="0"/>
                <a:cs typeface="Times New Roman"/>
              </a:rPr>
              <a:t>$0.30/kWh for Site-level NMEC </a:t>
            </a:r>
            <a:r>
              <a:rPr lang="en-US" sz="2400">
                <a:solidFill>
                  <a:schemeClr val="bg1"/>
                </a:solidFill>
                <a:latin typeface="Times New Roman"/>
                <a:ea typeface="Times New Roman" panose="02020603050405020304" pitchFamily="18" charset="0"/>
                <a:cs typeface="Times New Roman"/>
              </a:rPr>
              <a:t>projects</a:t>
            </a:r>
            <a:endParaRPr lang="en-US">
              <a:solidFill>
                <a:schemeClr val="bg1"/>
              </a:solidFill>
              <a:cs typeface="Arial" panose="020B0604020202020204"/>
            </a:endParaRPr>
          </a:p>
          <a:p>
            <a:pPr marL="800100" indent="-342900">
              <a:lnSpc>
                <a:spcPct val="107000"/>
              </a:lnSpc>
              <a:spcBef>
                <a:spcPts val="1200"/>
              </a:spcBef>
              <a:spcAft>
                <a:spcPts val="1200"/>
              </a:spcAft>
              <a:buFont typeface="Arial"/>
              <a:buChar char="•"/>
            </a:pPr>
            <a:r>
              <a:rPr lang="en-US" sz="2400">
                <a:solidFill>
                  <a:schemeClr val="bg1"/>
                </a:solidFill>
                <a:latin typeface="Times New Roman"/>
                <a:ea typeface="Times New Roman" panose="02020603050405020304" pitchFamily="18" charset="0"/>
                <a:cs typeface="Times New Roman"/>
              </a:rPr>
              <a:t>Up to</a:t>
            </a:r>
            <a:r>
              <a:rPr lang="en-US" sz="2400">
                <a:solidFill>
                  <a:schemeClr val="bg1"/>
                </a:solidFill>
                <a:effectLst/>
                <a:latin typeface="Times New Roman"/>
                <a:ea typeface="Times New Roman" panose="02020603050405020304" pitchFamily="18" charset="0"/>
                <a:cs typeface="Times New Roman"/>
              </a:rPr>
              <a:t> </a:t>
            </a:r>
            <a:r>
              <a:rPr lang="en-US" sz="2400">
                <a:solidFill>
                  <a:schemeClr val="bg1"/>
                </a:solidFill>
                <a:latin typeface="Times New Roman"/>
                <a:ea typeface="Times New Roman" panose="02020603050405020304" pitchFamily="18" charset="0"/>
                <a:cs typeface="Times New Roman"/>
              </a:rPr>
              <a:t>70%, 80%</a:t>
            </a:r>
            <a:r>
              <a:rPr lang="en-US" sz="2400">
                <a:solidFill>
                  <a:schemeClr val="bg1"/>
                </a:solidFill>
                <a:effectLst/>
                <a:latin typeface="Times New Roman"/>
                <a:ea typeface="Times New Roman" panose="02020603050405020304" pitchFamily="18" charset="0"/>
                <a:cs typeface="Times New Roman"/>
              </a:rPr>
              <a:t> </a:t>
            </a:r>
            <a:r>
              <a:rPr lang="en-US" sz="2400">
                <a:solidFill>
                  <a:schemeClr val="bg1"/>
                </a:solidFill>
                <a:latin typeface="Times New Roman"/>
                <a:ea typeface="Times New Roman" panose="02020603050405020304" pitchFamily="18" charset="0"/>
                <a:cs typeface="Times New Roman"/>
              </a:rPr>
              <a:t>and 90% incentives </a:t>
            </a:r>
            <a:r>
              <a:rPr lang="en-US" sz="2400">
                <a:solidFill>
                  <a:schemeClr val="bg1"/>
                </a:solidFill>
                <a:effectLst/>
                <a:latin typeface="Times New Roman"/>
                <a:ea typeface="Times New Roman" panose="02020603050405020304" pitchFamily="18" charset="0"/>
                <a:cs typeface="Times New Roman"/>
              </a:rPr>
              <a:t>for Tier 1, Tier 2, and Tier 3, respectively</a:t>
            </a:r>
            <a:endParaRPr lang="en-US">
              <a:solidFill>
                <a:schemeClr val="bg1"/>
              </a:solidFill>
              <a:cs typeface="Arial" panose="020B0604020202020204"/>
            </a:endParaRPr>
          </a:p>
          <a:p>
            <a:pPr marL="800100" indent="-342900">
              <a:lnSpc>
                <a:spcPct val="107000"/>
              </a:lnSpc>
              <a:spcBef>
                <a:spcPts val="1200"/>
              </a:spcBef>
              <a:spcAft>
                <a:spcPts val="1200"/>
              </a:spcAft>
              <a:buFont typeface="Arial"/>
              <a:buChar char="•"/>
            </a:pPr>
            <a:r>
              <a:rPr lang="en-US" sz="2400">
                <a:solidFill>
                  <a:schemeClr val="bg1"/>
                </a:solidFill>
                <a:latin typeface="Times New Roman"/>
                <a:ea typeface="Times New Roman" panose="02020603050405020304" pitchFamily="18" charset="0"/>
                <a:cs typeface="Times New Roman"/>
              </a:rPr>
              <a:t>HTR and DAC kicker to bump up incentives to potentially 100% of project cost</a:t>
            </a:r>
          </a:p>
          <a:p>
            <a:pPr marL="800100" indent="-342900">
              <a:lnSpc>
                <a:spcPct val="107000"/>
              </a:lnSpc>
              <a:spcBef>
                <a:spcPts val="1200"/>
              </a:spcBef>
              <a:spcAft>
                <a:spcPts val="1200"/>
              </a:spcAft>
              <a:buFont typeface="Arial"/>
              <a:buChar char="•"/>
            </a:pPr>
            <a:endParaRPr lang="en-US" sz="2400">
              <a:solidFill>
                <a:schemeClr val="bg1"/>
              </a:solidFill>
              <a:latin typeface="Times New Roman" panose="02020603050405020304" pitchFamily="18" charset="0"/>
              <a:ea typeface="Times New Roman" panose="02020603050405020304" pitchFamily="18" charset="0"/>
              <a:cs typeface="Times New Roman"/>
            </a:endParaRPr>
          </a:p>
        </p:txBody>
      </p:sp>
    </p:spTree>
    <p:extLst>
      <p:ext uri="{BB962C8B-B14F-4D97-AF65-F5344CB8AC3E}">
        <p14:creationId xmlns:p14="http://schemas.microsoft.com/office/powerpoint/2010/main" val="1793303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F4E35"/>
        </a:solidFill>
        <a:effectLst/>
      </p:bgPr>
    </p:bg>
    <p:spTree>
      <p:nvGrpSpPr>
        <p:cNvPr id="1" name="">
          <a:extLst>
            <a:ext uri="{FF2B5EF4-FFF2-40B4-BE49-F238E27FC236}">
              <a16:creationId xmlns:a16="http://schemas.microsoft.com/office/drawing/2014/main" id="{6C729559-6F58-81B5-DE97-573F9413EB1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C889CDC-0FA5-78C6-AFD2-C2B0C6AC07E6}"/>
              </a:ext>
            </a:extLst>
          </p:cNvPr>
          <p:cNvSpPr txBox="1"/>
          <p:nvPr/>
        </p:nvSpPr>
        <p:spPr>
          <a:xfrm>
            <a:off x="3888112" y="5183522"/>
            <a:ext cx="3615262" cy="769441"/>
          </a:xfrm>
          <a:prstGeom prst="rect">
            <a:avLst/>
          </a:prstGeom>
          <a:noFill/>
        </p:spPr>
        <p:txBody>
          <a:bodyPr wrap="square" lIns="91440" tIns="45720" rIns="91440" bIns="45720" rtlCol="0" anchor="t">
            <a:spAutoFit/>
          </a:bodyPr>
          <a:lstStyle/>
          <a:p>
            <a:r>
              <a:rPr lang="en-US" sz="4400" cap="all">
                <a:solidFill>
                  <a:schemeClr val="bg1"/>
                </a:solidFill>
                <a:effectLst>
                  <a:outerShdw blurRad="38100" dist="38100" dir="2700000" algn="tl">
                    <a:srgbClr val="000000">
                      <a:alpha val="43137"/>
                    </a:srgbClr>
                  </a:outerShdw>
                </a:effectLst>
                <a:cs typeface="Arial"/>
              </a:rPr>
              <a:t>Thank you</a:t>
            </a:r>
          </a:p>
        </p:txBody>
      </p:sp>
      <p:pic>
        <p:nvPicPr>
          <p:cNvPr id="12" name="Picture 11" descr="A green sign with white text&#10;&#10;AI-generated content may be incorrect.">
            <a:extLst>
              <a:ext uri="{FF2B5EF4-FFF2-40B4-BE49-F238E27FC236}">
                <a16:creationId xmlns:a16="http://schemas.microsoft.com/office/drawing/2014/main" id="{591CA730-AE6C-3D2F-D27B-B0F6458783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1264" y="6168451"/>
            <a:ext cx="997527" cy="490310"/>
          </a:xfrm>
          <a:prstGeom prst="rect">
            <a:avLst/>
          </a:prstGeom>
        </p:spPr>
      </p:pic>
      <p:sp>
        <p:nvSpPr>
          <p:cNvPr id="14" name="Footer Placeholder 13">
            <a:extLst>
              <a:ext uri="{FF2B5EF4-FFF2-40B4-BE49-F238E27FC236}">
                <a16:creationId xmlns:a16="http://schemas.microsoft.com/office/drawing/2014/main" id="{5E57C362-9D00-5195-DFE8-736A9A8CDC3B}"/>
              </a:ext>
            </a:extLst>
          </p:cNvPr>
          <p:cNvSpPr>
            <a:spLocks noGrp="1"/>
          </p:cNvSpPr>
          <p:nvPr>
            <p:ph type="ftr" sz="quarter" idx="11"/>
          </p:nvPr>
        </p:nvSpPr>
        <p:spPr/>
        <p:txBody>
          <a:bodyPr/>
          <a:lstStyle/>
          <a:p>
            <a:r>
              <a:rPr lang="en-US" sz="1200"/>
              <a:t>COPYRIGHT © 2025 Redwood Energy Services, Inc.</a:t>
            </a:r>
            <a:endParaRPr lang="en-US"/>
          </a:p>
        </p:txBody>
      </p:sp>
      <p:sp>
        <p:nvSpPr>
          <p:cNvPr id="4" name="TextBox 3">
            <a:extLst>
              <a:ext uri="{FF2B5EF4-FFF2-40B4-BE49-F238E27FC236}">
                <a16:creationId xmlns:a16="http://schemas.microsoft.com/office/drawing/2014/main" id="{AB53A3A9-7FD1-8346-0D2F-BC23DF237C39}"/>
              </a:ext>
            </a:extLst>
          </p:cNvPr>
          <p:cNvSpPr txBox="1"/>
          <p:nvPr/>
        </p:nvSpPr>
        <p:spPr>
          <a:xfrm>
            <a:off x="397499" y="2103051"/>
            <a:ext cx="11082528" cy="2569742"/>
          </a:xfrm>
          <a:prstGeom prst="rect">
            <a:avLst/>
          </a:prstGeom>
          <a:noFill/>
        </p:spPr>
        <p:txBody>
          <a:bodyPr wrap="square" lIns="91440" tIns="45720" rIns="91440" bIns="45720" anchor="t">
            <a:spAutoFit/>
          </a:bodyPr>
          <a:lstStyle/>
          <a:p>
            <a:pPr marL="800100" indent="-342900">
              <a:lnSpc>
                <a:spcPct val="107000"/>
              </a:lnSpc>
              <a:spcBef>
                <a:spcPts val="1200"/>
              </a:spcBef>
              <a:spcAft>
                <a:spcPts val="1200"/>
              </a:spcAft>
              <a:buFont typeface="Arial"/>
              <a:buChar char="•"/>
            </a:pPr>
            <a:r>
              <a:rPr lang="en-US" sz="2400">
                <a:solidFill>
                  <a:schemeClr val="bg1"/>
                </a:solidFill>
                <a:latin typeface="Times New Roman"/>
                <a:ea typeface="Times New Roman" panose="02020603050405020304" pitchFamily="18" charset="0"/>
                <a:cs typeface="Times New Roman"/>
              </a:rPr>
              <a:t>Comprehensive site-NMEC program built around instrumentation &amp; modeling</a:t>
            </a:r>
            <a:endParaRPr lang="en-US">
              <a:solidFill>
                <a:schemeClr val="bg1"/>
              </a:solidFill>
              <a:cs typeface="Arial" panose="020B0604020202020204"/>
            </a:endParaRPr>
          </a:p>
          <a:p>
            <a:pPr marL="800100" indent="-342900">
              <a:lnSpc>
                <a:spcPct val="107000"/>
              </a:lnSpc>
              <a:spcBef>
                <a:spcPts val="1200"/>
              </a:spcBef>
              <a:spcAft>
                <a:spcPts val="1200"/>
              </a:spcAft>
              <a:buFont typeface="Arial"/>
              <a:buChar char="•"/>
            </a:pPr>
            <a:r>
              <a:rPr lang="en-US" sz="2400">
                <a:solidFill>
                  <a:schemeClr val="bg1"/>
                </a:solidFill>
                <a:latin typeface="Times New Roman"/>
                <a:ea typeface="Times New Roman" panose="02020603050405020304" pitchFamily="18" charset="0"/>
                <a:cs typeface="Times New Roman"/>
              </a:rPr>
              <a:t>Energy Practices Inventory supplements the technology side </a:t>
            </a:r>
            <a:endParaRPr lang="en-US">
              <a:solidFill>
                <a:schemeClr val="bg1"/>
              </a:solidFill>
              <a:cs typeface="Arial" panose="020B0604020202020204"/>
            </a:endParaRPr>
          </a:p>
          <a:p>
            <a:pPr marL="800100" indent="-342900">
              <a:lnSpc>
                <a:spcPct val="107000"/>
              </a:lnSpc>
              <a:spcBef>
                <a:spcPts val="1200"/>
              </a:spcBef>
              <a:spcAft>
                <a:spcPts val="1200"/>
              </a:spcAft>
              <a:buFont typeface="Arial"/>
              <a:buChar char="•"/>
            </a:pPr>
            <a:r>
              <a:rPr lang="en-US" sz="2400">
                <a:solidFill>
                  <a:schemeClr val="bg1"/>
                </a:solidFill>
                <a:latin typeface="Times New Roman"/>
                <a:ea typeface="Times New Roman" panose="02020603050405020304" pitchFamily="18" charset="0"/>
                <a:cs typeface="Times New Roman"/>
              </a:rPr>
              <a:t>Unlocking significant stranded savings </a:t>
            </a:r>
            <a:r>
              <a:rPr lang="en-US" sz="2400">
                <a:solidFill>
                  <a:schemeClr val="bg1"/>
                </a:solidFill>
                <a:effectLst/>
                <a:latin typeface="Times New Roman"/>
                <a:ea typeface="Times New Roman" panose="02020603050405020304" pitchFamily="18" charset="0"/>
                <a:cs typeface="Times New Roman"/>
              </a:rPr>
              <a:t>	</a:t>
            </a:r>
            <a:endParaRPr lang="en-US" sz="2400">
              <a:solidFill>
                <a:schemeClr val="bg1"/>
              </a:solidFill>
              <a:latin typeface="Times New Roman"/>
              <a:ea typeface="Times New Roman" panose="02020603050405020304" pitchFamily="18" charset="0"/>
              <a:cs typeface="Times New Roman"/>
            </a:endParaRPr>
          </a:p>
          <a:p>
            <a:pPr marL="457200">
              <a:lnSpc>
                <a:spcPct val="107000"/>
              </a:lnSpc>
              <a:spcBef>
                <a:spcPts val="1200"/>
              </a:spcBef>
              <a:spcAft>
                <a:spcPts val="1200"/>
              </a:spcAft>
            </a:pPr>
            <a:endParaRPr lang="en-US" sz="2400">
              <a:solidFill>
                <a:schemeClr val="bg1"/>
              </a:solidFill>
              <a:latin typeface="Times New Roman"/>
              <a:ea typeface="Times New Roman" panose="02020603050405020304" pitchFamily="18" charset="0"/>
              <a:cs typeface="Times New Roman"/>
            </a:endParaRPr>
          </a:p>
        </p:txBody>
      </p:sp>
      <p:sp>
        <p:nvSpPr>
          <p:cNvPr id="3" name="TextBox 2">
            <a:extLst>
              <a:ext uri="{FF2B5EF4-FFF2-40B4-BE49-F238E27FC236}">
                <a16:creationId xmlns:a16="http://schemas.microsoft.com/office/drawing/2014/main" id="{06899F15-6F6B-AE95-6846-829AC651DB58}"/>
              </a:ext>
            </a:extLst>
          </p:cNvPr>
          <p:cNvSpPr txBox="1"/>
          <p:nvPr/>
        </p:nvSpPr>
        <p:spPr>
          <a:xfrm>
            <a:off x="398955" y="551364"/>
            <a:ext cx="8167208" cy="769441"/>
          </a:xfrm>
          <a:prstGeom prst="rect">
            <a:avLst/>
          </a:prstGeom>
          <a:noFill/>
        </p:spPr>
        <p:txBody>
          <a:bodyPr wrap="square" lIns="91440" tIns="45720" rIns="91440" bIns="45720" rtlCol="0" anchor="t">
            <a:spAutoFit/>
          </a:bodyPr>
          <a:lstStyle/>
          <a:p>
            <a:r>
              <a:rPr lang="en-US" sz="4400" cap="all">
                <a:solidFill>
                  <a:schemeClr val="bg1"/>
                </a:solidFill>
                <a:effectLst>
                  <a:outerShdw blurRad="38100" dist="38100" dir="2700000" algn="tl">
                    <a:srgbClr val="000000">
                      <a:alpha val="43137"/>
                    </a:srgbClr>
                  </a:outerShdw>
                </a:effectLst>
                <a:cs typeface="Arial"/>
              </a:rPr>
              <a:t>Key Take aways</a:t>
            </a:r>
          </a:p>
        </p:txBody>
      </p:sp>
    </p:spTree>
    <p:extLst>
      <p:ext uri="{BB962C8B-B14F-4D97-AF65-F5344CB8AC3E}">
        <p14:creationId xmlns:p14="http://schemas.microsoft.com/office/powerpoint/2010/main" val="1672059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F4E35"/>
        </a:solidFill>
        <a:effectLst/>
      </p:bgPr>
    </p:bg>
    <p:spTree>
      <p:nvGrpSpPr>
        <p:cNvPr id="1" name=""/>
        <p:cNvGrpSpPr/>
        <p:nvPr/>
      </p:nvGrpSpPr>
      <p:grpSpPr>
        <a:xfrm>
          <a:off x="0" y="0"/>
          <a:ext cx="0" cy="0"/>
          <a:chOff x="0" y="0"/>
          <a:chExt cx="0" cy="0"/>
        </a:xfrm>
      </p:grpSpPr>
      <p:sp>
        <p:nvSpPr>
          <p:cNvPr id="2" name="TextBox 1"/>
          <p:cNvSpPr txBox="1"/>
          <p:nvPr/>
        </p:nvSpPr>
        <p:spPr>
          <a:xfrm>
            <a:off x="773429" y="445213"/>
            <a:ext cx="10330037" cy="769441"/>
          </a:xfrm>
          <a:prstGeom prst="rect">
            <a:avLst/>
          </a:prstGeom>
          <a:noFill/>
        </p:spPr>
        <p:txBody>
          <a:bodyPr wrap="square" rtlCol="0">
            <a:spAutoFit/>
          </a:bodyPr>
          <a:lstStyle/>
          <a:p>
            <a:r>
              <a:rPr lang="en-US" sz="4400" cap="all">
                <a:solidFill>
                  <a:schemeClr val="bg1"/>
                </a:solidFill>
                <a:effectLst>
                  <a:outerShdw blurRad="38100" dist="38100" dir="2700000" algn="tl">
                    <a:srgbClr val="000000">
                      <a:alpha val="43137"/>
                    </a:srgbClr>
                  </a:outerShdw>
                </a:effectLst>
              </a:rPr>
              <a:t>Redwood Energy Services, Inc.</a:t>
            </a:r>
          </a:p>
        </p:txBody>
      </p:sp>
      <p:sp>
        <p:nvSpPr>
          <p:cNvPr id="6" name="Rectangle 5"/>
          <p:cNvSpPr/>
          <p:nvPr/>
        </p:nvSpPr>
        <p:spPr>
          <a:xfrm>
            <a:off x="606954" y="1678281"/>
            <a:ext cx="10873073" cy="1420325"/>
          </a:xfrm>
          <a:prstGeom prst="rect">
            <a:avLst/>
          </a:prstGeom>
        </p:spPr>
        <p:txBody>
          <a:bodyPr wrap="square" lIns="91440" tIns="45720" rIns="91440" bIns="45720" anchor="t">
            <a:spAutoFit/>
          </a:bodyPr>
          <a:lstStyle/>
          <a:p>
            <a:pPr marL="342900" indent="-342900">
              <a:lnSpc>
                <a:spcPct val="150000"/>
              </a:lnSpc>
              <a:buFont typeface="Arial" panose="020B0604020202020204" pitchFamily="34" charset="0"/>
              <a:buChar char="•"/>
            </a:pPr>
            <a:r>
              <a:rPr lang="en-US" sz="2000">
                <a:solidFill>
                  <a:schemeClr val="bg1"/>
                </a:solidFill>
                <a:cs typeface="Arial"/>
              </a:rPr>
              <a:t>19 Years of Energy Efficiency Program Management</a:t>
            </a:r>
          </a:p>
          <a:p>
            <a:pPr marL="342900" indent="-342900">
              <a:lnSpc>
                <a:spcPct val="150000"/>
              </a:lnSpc>
              <a:buFont typeface="Arial" panose="020B0604020202020204" pitchFamily="34" charset="0"/>
              <a:buChar char="•"/>
            </a:pPr>
            <a:r>
              <a:rPr lang="en-US" sz="2000">
                <a:solidFill>
                  <a:schemeClr val="bg1"/>
                </a:solidFill>
              </a:rPr>
              <a:t>Keep Your Cool has completed EE projects at over 3,000 locations</a:t>
            </a:r>
            <a:endParaRPr lang="en-US" sz="2000">
              <a:solidFill>
                <a:schemeClr val="bg1"/>
              </a:solidFill>
              <a:cs typeface="Arial"/>
            </a:endParaRPr>
          </a:p>
          <a:p>
            <a:pPr marL="342900" indent="-342900">
              <a:lnSpc>
                <a:spcPct val="150000"/>
              </a:lnSpc>
              <a:buFont typeface="Arial" panose="020B0604020202020204" pitchFamily="34" charset="0"/>
              <a:buChar char="•"/>
            </a:pPr>
            <a:r>
              <a:rPr lang="en-US" sz="2000">
                <a:solidFill>
                  <a:schemeClr val="bg1"/>
                </a:solidFill>
                <a:cs typeface="Arial"/>
              </a:rPr>
              <a:t>Implemented programs for more than 20 California utilities</a:t>
            </a:r>
          </a:p>
        </p:txBody>
      </p:sp>
      <p:pic>
        <p:nvPicPr>
          <p:cNvPr id="12" name="Picture 11" descr="A green sign with white text&#10;&#10;AI-generated content may be incorrect.">
            <a:extLst>
              <a:ext uri="{FF2B5EF4-FFF2-40B4-BE49-F238E27FC236}">
                <a16:creationId xmlns:a16="http://schemas.microsoft.com/office/drawing/2014/main" id="{FCBA198F-9789-72D1-03BC-D47CB5A2C0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1264" y="6168451"/>
            <a:ext cx="997527" cy="490310"/>
          </a:xfrm>
          <a:prstGeom prst="rect">
            <a:avLst/>
          </a:prstGeom>
        </p:spPr>
      </p:pic>
      <p:sp>
        <p:nvSpPr>
          <p:cNvPr id="14" name="Footer Placeholder 13">
            <a:extLst>
              <a:ext uri="{FF2B5EF4-FFF2-40B4-BE49-F238E27FC236}">
                <a16:creationId xmlns:a16="http://schemas.microsoft.com/office/drawing/2014/main" id="{095330D2-F201-9253-3460-BDA69EEE9591}"/>
              </a:ext>
            </a:extLst>
          </p:cNvPr>
          <p:cNvSpPr>
            <a:spLocks noGrp="1"/>
          </p:cNvSpPr>
          <p:nvPr>
            <p:ph type="ftr" sz="quarter" idx="11"/>
          </p:nvPr>
        </p:nvSpPr>
        <p:spPr/>
        <p:txBody>
          <a:bodyPr/>
          <a:lstStyle/>
          <a:p>
            <a:r>
              <a:rPr lang="en-US" sz="1200"/>
              <a:t>COPYRIGHT © 2025 Redwood Energy Services, Inc.</a:t>
            </a:r>
            <a:endParaRPr lang="en-US"/>
          </a:p>
        </p:txBody>
      </p:sp>
      <p:pic>
        <p:nvPicPr>
          <p:cNvPr id="9" name="Google Shape;275;p37">
            <a:extLst>
              <a:ext uri="{FF2B5EF4-FFF2-40B4-BE49-F238E27FC236}">
                <a16:creationId xmlns:a16="http://schemas.microsoft.com/office/drawing/2014/main" id="{20594A93-0C56-8196-CD0C-134E6A1E1C2F}"/>
              </a:ext>
            </a:extLst>
          </p:cNvPr>
          <p:cNvPicPr preferRelativeResize="0"/>
          <p:nvPr/>
        </p:nvPicPr>
        <p:blipFill rotWithShape="1">
          <a:blip r:embed="rId4">
            <a:alphaModFix/>
            <a:grayscl/>
          </a:blip>
          <a:srcRect t="16883" b="16883"/>
          <a:stretch/>
        </p:blipFill>
        <p:spPr>
          <a:xfrm>
            <a:off x="1447677" y="3516841"/>
            <a:ext cx="1339800" cy="1339800"/>
          </a:xfrm>
          <a:prstGeom prst="ellipse">
            <a:avLst/>
          </a:prstGeom>
          <a:noFill/>
          <a:ln>
            <a:noFill/>
          </a:ln>
        </p:spPr>
      </p:pic>
      <p:sp>
        <p:nvSpPr>
          <p:cNvPr id="10" name="Google Shape;279;p37">
            <a:extLst>
              <a:ext uri="{FF2B5EF4-FFF2-40B4-BE49-F238E27FC236}">
                <a16:creationId xmlns:a16="http://schemas.microsoft.com/office/drawing/2014/main" id="{FFE7629B-12EC-8290-FC57-D3A31EE89C20}"/>
              </a:ext>
            </a:extLst>
          </p:cNvPr>
          <p:cNvSpPr txBox="1">
            <a:spLocks/>
          </p:cNvSpPr>
          <p:nvPr/>
        </p:nvSpPr>
        <p:spPr>
          <a:xfrm>
            <a:off x="1096915" y="4951455"/>
            <a:ext cx="2041075" cy="629834"/>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2800" kern="1200">
                <a:solidFill>
                  <a:schemeClr val="accent5">
                    <a:lumMod val="50000"/>
                  </a:schemeClr>
                </a:solidFill>
                <a:latin typeface="+mj-lt"/>
                <a:ea typeface="+mj-ea"/>
                <a:cs typeface="+mj-cs"/>
              </a:defRPr>
            </a:lvl1pPr>
          </a:lstStyle>
          <a:p>
            <a:pPr algn="ctr"/>
            <a:r>
              <a:rPr lang="en-US" sz="1800">
                <a:solidFill>
                  <a:schemeClr val="bg1"/>
                </a:solidFill>
              </a:rPr>
              <a:t>John Pink</a:t>
            </a:r>
          </a:p>
          <a:p>
            <a:pPr algn="ctr"/>
            <a:r>
              <a:rPr lang="en-US" sz="1600">
                <a:solidFill>
                  <a:schemeClr val="bg1"/>
                </a:solidFill>
                <a:cs typeface="Arial"/>
              </a:rPr>
              <a:t>Project Lead</a:t>
            </a:r>
          </a:p>
        </p:txBody>
      </p:sp>
      <p:pic>
        <p:nvPicPr>
          <p:cNvPr id="13" name="Google Shape;282;p37">
            <a:extLst>
              <a:ext uri="{FF2B5EF4-FFF2-40B4-BE49-F238E27FC236}">
                <a16:creationId xmlns:a16="http://schemas.microsoft.com/office/drawing/2014/main" id="{63277E4D-0B3C-5788-0105-7BAEA692668E}"/>
              </a:ext>
            </a:extLst>
          </p:cNvPr>
          <p:cNvPicPr preferRelativeResize="0"/>
          <p:nvPr/>
        </p:nvPicPr>
        <p:blipFill rotWithShape="1">
          <a:blip r:embed="rId5">
            <a:alphaModFix/>
            <a:grayscl/>
          </a:blip>
          <a:srcRect t="7017" b="16042"/>
          <a:stretch/>
        </p:blipFill>
        <p:spPr>
          <a:xfrm>
            <a:off x="3782057" y="3516841"/>
            <a:ext cx="1339800" cy="1339800"/>
          </a:xfrm>
          <a:prstGeom prst="ellipse">
            <a:avLst/>
          </a:prstGeom>
          <a:noFill/>
          <a:ln>
            <a:noFill/>
          </a:ln>
        </p:spPr>
      </p:pic>
      <p:pic>
        <p:nvPicPr>
          <p:cNvPr id="19" name="Picture 18" descr="A person smiling for the camera&#10;&#10;Description automatically generated with medium confidence">
            <a:extLst>
              <a:ext uri="{FF2B5EF4-FFF2-40B4-BE49-F238E27FC236}">
                <a16:creationId xmlns:a16="http://schemas.microsoft.com/office/drawing/2014/main" id="{0B76AD92-F1A4-26E1-4BE9-2607962C6FA2}"/>
              </a:ext>
            </a:extLst>
          </p:cNvPr>
          <p:cNvPicPr>
            <a:picLocks noChangeAspect="1"/>
          </p:cNvPicPr>
          <p:nvPr/>
        </p:nvPicPr>
        <p:blipFill rotWithShape="1">
          <a:blip r:embed="rId6">
            <a:grayscl/>
          </a:blip>
          <a:srcRect t="-17" b="17675"/>
          <a:stretch/>
        </p:blipFill>
        <p:spPr>
          <a:xfrm>
            <a:off x="6346248" y="3516841"/>
            <a:ext cx="1391709" cy="1391709"/>
          </a:xfrm>
          <a:prstGeom prst="ellipse">
            <a:avLst/>
          </a:prstGeom>
        </p:spPr>
      </p:pic>
      <p:sp>
        <p:nvSpPr>
          <p:cNvPr id="21" name="Oval 20">
            <a:extLst>
              <a:ext uri="{FF2B5EF4-FFF2-40B4-BE49-F238E27FC236}">
                <a16:creationId xmlns:a16="http://schemas.microsoft.com/office/drawing/2014/main" id="{4533F817-3D42-70E0-9DD9-3D0E13515F49}"/>
              </a:ext>
            </a:extLst>
          </p:cNvPr>
          <p:cNvSpPr/>
          <p:nvPr/>
        </p:nvSpPr>
        <p:spPr>
          <a:xfrm>
            <a:off x="8780202" y="3560271"/>
            <a:ext cx="1389888" cy="13898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person smiling while holding a blue mug&#10;&#10;AI-generated content may be incorrect.">
            <a:extLst>
              <a:ext uri="{FF2B5EF4-FFF2-40B4-BE49-F238E27FC236}">
                <a16:creationId xmlns:a16="http://schemas.microsoft.com/office/drawing/2014/main" id="{0C0410E7-C0C1-0361-82B7-56C5C7A88F0E}"/>
              </a:ext>
            </a:extLst>
          </p:cNvPr>
          <p:cNvPicPr>
            <a:picLocks noChangeAspect="1"/>
          </p:cNvPicPr>
          <p:nvPr/>
        </p:nvPicPr>
        <p:blipFill>
          <a:blip r:embed="rId7">
            <a:grayscl/>
          </a:blip>
          <a:stretch>
            <a:fillRect/>
          </a:stretch>
        </p:blipFill>
        <p:spPr>
          <a:xfrm>
            <a:off x="8777391" y="3516841"/>
            <a:ext cx="1464734" cy="1485901"/>
          </a:xfrm>
          <a:prstGeom prst="rect">
            <a:avLst/>
          </a:prstGeom>
        </p:spPr>
      </p:pic>
      <p:sp>
        <p:nvSpPr>
          <p:cNvPr id="5" name="Google Shape;279;p37">
            <a:extLst>
              <a:ext uri="{FF2B5EF4-FFF2-40B4-BE49-F238E27FC236}">
                <a16:creationId xmlns:a16="http://schemas.microsoft.com/office/drawing/2014/main" id="{E9273AA0-CC91-D389-DFA2-9312735B2F24}"/>
              </a:ext>
            </a:extLst>
          </p:cNvPr>
          <p:cNvSpPr txBox="1">
            <a:spLocks/>
          </p:cNvSpPr>
          <p:nvPr/>
        </p:nvSpPr>
        <p:spPr>
          <a:xfrm>
            <a:off x="3346628" y="4951455"/>
            <a:ext cx="2222503" cy="629834"/>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2800" kern="1200">
                <a:solidFill>
                  <a:schemeClr val="accent5">
                    <a:lumMod val="50000"/>
                  </a:schemeClr>
                </a:solidFill>
                <a:latin typeface="+mj-lt"/>
                <a:ea typeface="+mj-ea"/>
                <a:cs typeface="+mj-cs"/>
              </a:defRPr>
            </a:lvl1pPr>
          </a:lstStyle>
          <a:p>
            <a:pPr algn="ctr"/>
            <a:r>
              <a:rPr lang="en-US" sz="1800">
                <a:solidFill>
                  <a:schemeClr val="bg1"/>
                </a:solidFill>
                <a:cs typeface="Arial"/>
              </a:rPr>
              <a:t>Michael Barrientos</a:t>
            </a:r>
          </a:p>
          <a:p>
            <a:pPr algn="ctr"/>
            <a:r>
              <a:rPr lang="en-US" sz="1600">
                <a:solidFill>
                  <a:schemeClr val="bg1"/>
                </a:solidFill>
                <a:cs typeface="Arial"/>
              </a:rPr>
              <a:t>Engineering Lead</a:t>
            </a:r>
          </a:p>
        </p:txBody>
      </p:sp>
      <p:sp>
        <p:nvSpPr>
          <p:cNvPr id="7" name="Google Shape;279;p37">
            <a:extLst>
              <a:ext uri="{FF2B5EF4-FFF2-40B4-BE49-F238E27FC236}">
                <a16:creationId xmlns:a16="http://schemas.microsoft.com/office/drawing/2014/main" id="{633883C2-BAFD-DBB6-8098-36B38853E23B}"/>
              </a:ext>
            </a:extLst>
          </p:cNvPr>
          <p:cNvSpPr txBox="1">
            <a:spLocks/>
          </p:cNvSpPr>
          <p:nvPr/>
        </p:nvSpPr>
        <p:spPr>
          <a:xfrm>
            <a:off x="5693105" y="4951455"/>
            <a:ext cx="2706312" cy="835453"/>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2800" kern="1200">
                <a:solidFill>
                  <a:schemeClr val="accent5">
                    <a:lumMod val="50000"/>
                  </a:schemeClr>
                </a:solidFill>
                <a:latin typeface="+mj-lt"/>
                <a:ea typeface="+mj-ea"/>
                <a:cs typeface="+mj-cs"/>
              </a:defRPr>
            </a:lvl1pPr>
          </a:lstStyle>
          <a:p>
            <a:pPr algn="ctr"/>
            <a:r>
              <a:rPr lang="en-US" sz="1800">
                <a:solidFill>
                  <a:schemeClr val="bg1"/>
                </a:solidFill>
              </a:rPr>
              <a:t>Jonathan Tan</a:t>
            </a:r>
          </a:p>
          <a:p>
            <a:pPr algn="ctr"/>
            <a:r>
              <a:rPr lang="en-US" sz="1600">
                <a:solidFill>
                  <a:schemeClr val="bg1"/>
                </a:solidFill>
                <a:cs typeface="Arial"/>
              </a:rPr>
              <a:t>Customer/Contractor Outreach</a:t>
            </a:r>
          </a:p>
        </p:txBody>
      </p:sp>
      <p:sp>
        <p:nvSpPr>
          <p:cNvPr id="8" name="Google Shape;279;p37">
            <a:extLst>
              <a:ext uri="{FF2B5EF4-FFF2-40B4-BE49-F238E27FC236}">
                <a16:creationId xmlns:a16="http://schemas.microsoft.com/office/drawing/2014/main" id="{E27C6AAD-225B-1CDF-CBCE-F407BB153821}"/>
              </a:ext>
            </a:extLst>
          </p:cNvPr>
          <p:cNvSpPr txBox="1">
            <a:spLocks/>
          </p:cNvSpPr>
          <p:nvPr/>
        </p:nvSpPr>
        <p:spPr>
          <a:xfrm>
            <a:off x="8178677" y="5105670"/>
            <a:ext cx="2924026" cy="702407"/>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2800" kern="1200">
                <a:solidFill>
                  <a:schemeClr val="accent5">
                    <a:lumMod val="50000"/>
                  </a:schemeClr>
                </a:solidFill>
                <a:latin typeface="+mj-lt"/>
                <a:ea typeface="+mj-ea"/>
                <a:cs typeface="+mj-cs"/>
              </a:defRPr>
            </a:lvl1pPr>
          </a:lstStyle>
          <a:p>
            <a:pPr algn="ctr"/>
            <a:r>
              <a:rPr lang="en-US" sz="1800">
                <a:solidFill>
                  <a:schemeClr val="bg1"/>
                </a:solidFill>
                <a:ea typeface="+mj-lt"/>
                <a:cs typeface="+mj-lt"/>
              </a:rPr>
              <a:t>Kat Donnelly, Ph.D., P.E.</a:t>
            </a:r>
            <a:endParaRPr lang="en-US"/>
          </a:p>
          <a:p>
            <a:pPr algn="ctr"/>
            <a:r>
              <a:rPr lang="en-US" sz="1600">
                <a:solidFill>
                  <a:schemeClr val="bg1"/>
                </a:solidFill>
                <a:cs typeface="Arial"/>
              </a:rPr>
              <a:t>Energy Practices Inventory Coordinator</a:t>
            </a:r>
          </a:p>
        </p:txBody>
      </p:sp>
    </p:spTree>
    <p:extLst>
      <p:ext uri="{BB962C8B-B14F-4D97-AF65-F5344CB8AC3E}">
        <p14:creationId xmlns:p14="http://schemas.microsoft.com/office/powerpoint/2010/main" val="3615392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F4E35"/>
        </a:solidFill>
        <a:effectLst/>
      </p:bgPr>
    </p:bg>
    <p:spTree>
      <p:nvGrpSpPr>
        <p:cNvPr id="1" name="">
          <a:extLst>
            <a:ext uri="{FF2B5EF4-FFF2-40B4-BE49-F238E27FC236}">
              <a16:creationId xmlns:a16="http://schemas.microsoft.com/office/drawing/2014/main" id="{238FF495-2D7C-7F89-E1B5-A9305C8E414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42D4FC0-1948-B6F2-E5B1-1B6FD0299FED}"/>
              </a:ext>
            </a:extLst>
          </p:cNvPr>
          <p:cNvSpPr txBox="1"/>
          <p:nvPr/>
        </p:nvSpPr>
        <p:spPr>
          <a:xfrm>
            <a:off x="334409" y="421022"/>
            <a:ext cx="6568829" cy="769441"/>
          </a:xfrm>
          <a:prstGeom prst="rect">
            <a:avLst/>
          </a:prstGeom>
          <a:noFill/>
        </p:spPr>
        <p:txBody>
          <a:bodyPr wrap="square" rtlCol="0">
            <a:spAutoFit/>
          </a:bodyPr>
          <a:lstStyle/>
          <a:p>
            <a:r>
              <a:rPr lang="en-US" sz="4400" cap="all">
                <a:solidFill>
                  <a:schemeClr val="bg1"/>
                </a:solidFill>
                <a:effectLst>
                  <a:outerShdw blurRad="38100" dist="38100" dir="2700000" algn="tl">
                    <a:srgbClr val="000000">
                      <a:alpha val="43137"/>
                    </a:srgbClr>
                  </a:outerShdw>
                </a:effectLst>
              </a:rPr>
              <a:t>Program overview</a:t>
            </a:r>
          </a:p>
        </p:txBody>
      </p:sp>
      <p:sp>
        <p:nvSpPr>
          <p:cNvPr id="6" name="Rectangle 5">
            <a:extLst>
              <a:ext uri="{FF2B5EF4-FFF2-40B4-BE49-F238E27FC236}">
                <a16:creationId xmlns:a16="http://schemas.microsoft.com/office/drawing/2014/main" id="{7D34BBE2-C484-53FB-00B3-1C31EC3827E7}"/>
              </a:ext>
            </a:extLst>
          </p:cNvPr>
          <p:cNvSpPr/>
          <p:nvPr/>
        </p:nvSpPr>
        <p:spPr>
          <a:xfrm>
            <a:off x="108191" y="1447449"/>
            <a:ext cx="11870600" cy="4651915"/>
          </a:xfrm>
          <a:prstGeom prst="rect">
            <a:avLst/>
          </a:prstGeom>
        </p:spPr>
        <p:txBody>
          <a:bodyPr wrap="square" lIns="91440" tIns="45720" rIns="91440" bIns="45720" anchor="t">
            <a:spAutoFit/>
          </a:bodyPr>
          <a:lstStyle/>
          <a:p>
            <a:pPr>
              <a:lnSpc>
                <a:spcPct val="150000"/>
              </a:lnSpc>
            </a:pPr>
            <a:r>
              <a:rPr lang="en-US" sz="2000">
                <a:solidFill>
                  <a:schemeClr val="bg1"/>
                </a:solidFill>
              </a:rPr>
              <a:t>The Refrigeration Efficiency and Leak Mitigation (REALM) Program identifies </a:t>
            </a:r>
            <a:r>
              <a:rPr lang="en-US" sz="2000" b="1">
                <a:solidFill>
                  <a:schemeClr val="bg1"/>
                </a:solidFill>
              </a:rPr>
              <a:t>stranded energy efficiency (EE) opportunities in multiplex refrigeration</a:t>
            </a:r>
            <a:r>
              <a:rPr lang="en-US" sz="2000">
                <a:solidFill>
                  <a:schemeClr val="bg1"/>
                </a:solidFill>
              </a:rPr>
              <a:t> systems, as well as other unrealized EE at a whole building level at commercial food retail locations served by SCE.</a:t>
            </a:r>
          </a:p>
          <a:p>
            <a:pPr>
              <a:lnSpc>
                <a:spcPct val="150000"/>
              </a:lnSpc>
            </a:pPr>
            <a:endParaRPr lang="en-US" sz="2000">
              <a:solidFill>
                <a:schemeClr val="bg1"/>
              </a:solidFill>
            </a:endParaRPr>
          </a:p>
          <a:p>
            <a:pPr>
              <a:lnSpc>
                <a:spcPct val="150000"/>
              </a:lnSpc>
            </a:pPr>
            <a:r>
              <a:rPr lang="en-US" sz="2000">
                <a:solidFill>
                  <a:schemeClr val="bg1"/>
                </a:solidFill>
              </a:rPr>
              <a:t>Stranded EE opportunities are identified by instrumentation and modeling of multiplex refrigeration systems.   Opportunities are fully modeled in simulation to identify efficacy and customer payback.    Customers will also receive training, technical support, and incentives to implement EE projects.</a:t>
            </a:r>
            <a:endParaRPr lang="en-US" sz="2000">
              <a:solidFill>
                <a:schemeClr val="bg1"/>
              </a:solidFill>
              <a:cs typeface="Arial"/>
            </a:endParaRPr>
          </a:p>
          <a:p>
            <a:pPr>
              <a:lnSpc>
                <a:spcPct val="150000"/>
              </a:lnSpc>
            </a:pPr>
            <a:endParaRPr lang="en-US" sz="2000">
              <a:solidFill>
                <a:schemeClr val="bg1"/>
              </a:solidFill>
            </a:endParaRPr>
          </a:p>
          <a:p>
            <a:pPr>
              <a:lnSpc>
                <a:spcPct val="150000"/>
              </a:lnSpc>
            </a:pPr>
            <a:r>
              <a:rPr lang="en-US" sz="2000">
                <a:solidFill>
                  <a:schemeClr val="bg1"/>
                </a:solidFill>
              </a:rPr>
              <a:t>Leak mitigation for multiplex refrigeration systems is a customer benefit resulting from instrumentation and modeling: our technology identifies if a system is leaking refrigerant gas, and the rate of the leak.</a:t>
            </a:r>
            <a:endParaRPr lang="en-US" sz="2000">
              <a:solidFill>
                <a:schemeClr val="bg1"/>
              </a:solidFill>
              <a:cs typeface="Arial"/>
            </a:endParaRPr>
          </a:p>
        </p:txBody>
      </p:sp>
      <p:pic>
        <p:nvPicPr>
          <p:cNvPr id="12" name="Picture 11" descr="A green sign with white text&#10;&#10;AI-generated content may be incorrect.">
            <a:extLst>
              <a:ext uri="{FF2B5EF4-FFF2-40B4-BE49-F238E27FC236}">
                <a16:creationId xmlns:a16="http://schemas.microsoft.com/office/drawing/2014/main" id="{8E370497-CF68-24A5-F9E9-72A9C535CB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1264" y="6168451"/>
            <a:ext cx="997527" cy="490310"/>
          </a:xfrm>
          <a:prstGeom prst="rect">
            <a:avLst/>
          </a:prstGeom>
        </p:spPr>
      </p:pic>
      <p:sp>
        <p:nvSpPr>
          <p:cNvPr id="14" name="Footer Placeholder 13">
            <a:extLst>
              <a:ext uri="{FF2B5EF4-FFF2-40B4-BE49-F238E27FC236}">
                <a16:creationId xmlns:a16="http://schemas.microsoft.com/office/drawing/2014/main" id="{6023872F-1440-E1F1-BA21-D8D58BE81056}"/>
              </a:ext>
            </a:extLst>
          </p:cNvPr>
          <p:cNvSpPr>
            <a:spLocks noGrp="1"/>
          </p:cNvSpPr>
          <p:nvPr>
            <p:ph type="ftr" sz="quarter" idx="11"/>
          </p:nvPr>
        </p:nvSpPr>
        <p:spPr/>
        <p:txBody>
          <a:bodyPr/>
          <a:lstStyle/>
          <a:p>
            <a:r>
              <a:rPr lang="en-US" sz="1200"/>
              <a:t>COPYRIGHT © 2025 Redwood Energy Services, Inc.</a:t>
            </a:r>
            <a:endParaRPr lang="en-US"/>
          </a:p>
        </p:txBody>
      </p:sp>
    </p:spTree>
    <p:extLst>
      <p:ext uri="{BB962C8B-B14F-4D97-AF65-F5344CB8AC3E}">
        <p14:creationId xmlns:p14="http://schemas.microsoft.com/office/powerpoint/2010/main" val="329923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F4E35"/>
        </a:solidFill>
        <a:effectLst/>
      </p:bgPr>
    </p:bg>
    <p:spTree>
      <p:nvGrpSpPr>
        <p:cNvPr id="1" name="">
          <a:extLst>
            <a:ext uri="{FF2B5EF4-FFF2-40B4-BE49-F238E27FC236}">
              <a16:creationId xmlns:a16="http://schemas.microsoft.com/office/drawing/2014/main" id="{9A31DA83-9EB7-21F3-6551-A8771C77E98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3F7D020-073E-BFE7-7674-39490BC30F5C}"/>
              </a:ext>
            </a:extLst>
          </p:cNvPr>
          <p:cNvSpPr txBox="1"/>
          <p:nvPr/>
        </p:nvSpPr>
        <p:spPr>
          <a:xfrm>
            <a:off x="179628" y="421022"/>
            <a:ext cx="8128547" cy="769441"/>
          </a:xfrm>
          <a:prstGeom prst="rect">
            <a:avLst/>
          </a:prstGeom>
          <a:noFill/>
        </p:spPr>
        <p:txBody>
          <a:bodyPr wrap="square" rtlCol="0">
            <a:spAutoFit/>
          </a:bodyPr>
          <a:lstStyle/>
          <a:p>
            <a:r>
              <a:rPr lang="en-US" sz="4400" cap="all">
                <a:solidFill>
                  <a:schemeClr val="bg1"/>
                </a:solidFill>
                <a:effectLst>
                  <a:outerShdw blurRad="38100" dist="38100" dir="2700000" algn="tl">
                    <a:srgbClr val="000000">
                      <a:alpha val="43137"/>
                    </a:srgbClr>
                  </a:outerShdw>
                </a:effectLst>
              </a:rPr>
              <a:t>Program attributes</a:t>
            </a:r>
          </a:p>
        </p:txBody>
      </p:sp>
      <p:pic>
        <p:nvPicPr>
          <p:cNvPr id="12" name="Picture 11" descr="A green sign with white text&#10;&#10;AI-generated content may be incorrect.">
            <a:extLst>
              <a:ext uri="{FF2B5EF4-FFF2-40B4-BE49-F238E27FC236}">
                <a16:creationId xmlns:a16="http://schemas.microsoft.com/office/drawing/2014/main" id="{3FD62640-A90A-8AEB-B0BB-5818175163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1264" y="6168451"/>
            <a:ext cx="997527" cy="490310"/>
          </a:xfrm>
          <a:prstGeom prst="rect">
            <a:avLst/>
          </a:prstGeom>
        </p:spPr>
      </p:pic>
      <p:sp>
        <p:nvSpPr>
          <p:cNvPr id="14" name="Footer Placeholder 13">
            <a:extLst>
              <a:ext uri="{FF2B5EF4-FFF2-40B4-BE49-F238E27FC236}">
                <a16:creationId xmlns:a16="http://schemas.microsoft.com/office/drawing/2014/main" id="{3665F2D3-5B14-926C-D523-928C18AEE7C3}"/>
              </a:ext>
            </a:extLst>
          </p:cNvPr>
          <p:cNvSpPr>
            <a:spLocks noGrp="1"/>
          </p:cNvSpPr>
          <p:nvPr>
            <p:ph type="ftr" sz="quarter" idx="11"/>
          </p:nvPr>
        </p:nvSpPr>
        <p:spPr/>
        <p:txBody>
          <a:bodyPr/>
          <a:lstStyle/>
          <a:p>
            <a:r>
              <a:rPr lang="en-US" sz="1200"/>
              <a:t>COPYRIGHT © 2025 Redwood Energy Services, Inc.</a:t>
            </a:r>
            <a:endParaRPr lang="en-US"/>
          </a:p>
        </p:txBody>
      </p:sp>
      <p:sp>
        <p:nvSpPr>
          <p:cNvPr id="4" name="Rectangle 1">
            <a:extLst>
              <a:ext uri="{FF2B5EF4-FFF2-40B4-BE49-F238E27FC236}">
                <a16:creationId xmlns:a16="http://schemas.microsoft.com/office/drawing/2014/main" id="{F1FA4DA0-6471-71AF-C970-4567371B1AA9}"/>
              </a:ext>
            </a:extLst>
          </p:cNvPr>
          <p:cNvSpPr>
            <a:spLocks noChangeArrowheads="1"/>
          </p:cNvSpPr>
          <p:nvPr/>
        </p:nvSpPr>
        <p:spPr bwMode="auto">
          <a:xfrm>
            <a:off x="4649788" y="644256"/>
            <a:ext cx="2634674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0" name="Table 9">
            <a:extLst>
              <a:ext uri="{FF2B5EF4-FFF2-40B4-BE49-F238E27FC236}">
                <a16:creationId xmlns:a16="http://schemas.microsoft.com/office/drawing/2014/main" id="{3F1F08E3-D15C-49D2-0C57-7A8D756F0F85}"/>
              </a:ext>
            </a:extLst>
          </p:cNvPr>
          <p:cNvGraphicFramePr>
            <a:graphicFrameLocks noGrp="1"/>
          </p:cNvGraphicFramePr>
          <p:nvPr>
            <p:extLst>
              <p:ext uri="{D42A27DB-BD31-4B8C-83A1-F6EECF244321}">
                <p14:modId xmlns:p14="http://schemas.microsoft.com/office/powerpoint/2010/main" val="396979550"/>
              </p:ext>
            </p:extLst>
          </p:nvPr>
        </p:nvGraphicFramePr>
        <p:xfrm>
          <a:off x="942531" y="1513821"/>
          <a:ext cx="10306937" cy="4114800"/>
        </p:xfrm>
        <a:graphic>
          <a:graphicData uri="http://schemas.openxmlformats.org/drawingml/2006/table">
            <a:tbl>
              <a:tblPr bandCol="1">
                <a:tableStyleId>{93296810-A885-4BE3-A3E7-6D5BEEA58F35}</a:tableStyleId>
              </a:tblPr>
              <a:tblGrid>
                <a:gridCol w="5153450">
                  <a:extLst>
                    <a:ext uri="{9D8B030D-6E8A-4147-A177-3AD203B41FA5}">
                      <a16:colId xmlns:a16="http://schemas.microsoft.com/office/drawing/2014/main" val="701752782"/>
                    </a:ext>
                  </a:extLst>
                </a:gridCol>
                <a:gridCol w="5153487">
                  <a:extLst>
                    <a:ext uri="{9D8B030D-6E8A-4147-A177-3AD203B41FA5}">
                      <a16:colId xmlns:a16="http://schemas.microsoft.com/office/drawing/2014/main" val="1783055708"/>
                    </a:ext>
                  </a:extLst>
                </a:gridCol>
              </a:tblGrid>
              <a:tr h="457200">
                <a:tc>
                  <a:txBody>
                    <a:bodyPr/>
                    <a:lstStyle/>
                    <a:p>
                      <a:pPr marL="0" marR="0" hangingPunct="0">
                        <a:lnSpc>
                          <a:spcPct val="115000"/>
                        </a:lnSpc>
                        <a:spcBef>
                          <a:spcPts val="100"/>
                        </a:spcBef>
                        <a:spcAft>
                          <a:spcPts val="100"/>
                        </a:spcAft>
                        <a:buNone/>
                      </a:pPr>
                      <a:r>
                        <a:rPr lang="en-US" sz="1800" kern="100" baseline="0">
                          <a:effectLst/>
                        </a:rPr>
                        <a:t>Program</a:t>
                      </a:r>
                      <a:r>
                        <a:rPr lang="en-US" sz="1800" kern="100" spc="-10" baseline="0">
                          <a:effectLst/>
                        </a:rPr>
                        <a:t> </a:t>
                      </a:r>
                      <a:r>
                        <a:rPr lang="en-US" sz="1800" kern="100" baseline="0">
                          <a:effectLst/>
                        </a:rPr>
                        <a:t>ID</a:t>
                      </a:r>
                      <a:r>
                        <a:rPr lang="en-US" sz="1800" kern="100" spc="-5" baseline="0">
                          <a:effectLst/>
                        </a:rPr>
                        <a:t> </a:t>
                      </a:r>
                      <a:r>
                        <a:rPr lang="en-US" sz="1800" kern="100" spc="-10" baseline="0">
                          <a:effectLst/>
                        </a:rPr>
                        <a:t>number</a:t>
                      </a:r>
                      <a:endParaRPr lang="en-US" sz="1800" kern="1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18415" marB="18415" anchor="ctr"/>
                </a:tc>
                <a:tc>
                  <a:txBody>
                    <a:bodyPr/>
                    <a:lstStyle/>
                    <a:p>
                      <a:pPr marL="0" marR="0" lvl="0">
                        <a:lnSpc>
                          <a:spcPct val="114999"/>
                        </a:lnSpc>
                        <a:spcBef>
                          <a:spcPts val="100"/>
                        </a:spcBef>
                        <a:spcAft>
                          <a:spcPts val="100"/>
                        </a:spcAft>
                        <a:buNone/>
                      </a:pPr>
                      <a:r>
                        <a:rPr lang="en-US" sz="1800" b="0" i="0" u="none" strike="noStrike" kern="100" baseline="0" noProof="0">
                          <a:solidFill>
                            <a:schemeClr val="dk1"/>
                          </a:solidFill>
                          <a:effectLst/>
                          <a:latin typeface="Arial"/>
                        </a:rPr>
                        <a:t>SCE_3P_2025C_003</a:t>
                      </a:r>
                      <a:endParaRPr lang="en-US" b="0"/>
                    </a:p>
                  </a:txBody>
                  <a:tcPr marL="45720" marR="45720" marT="18415" marB="18415" anchor="ctr"/>
                </a:tc>
                <a:extLst>
                  <a:ext uri="{0D108BD9-81ED-4DB2-BD59-A6C34878D82A}">
                    <a16:rowId xmlns:a16="http://schemas.microsoft.com/office/drawing/2014/main" val="2884841486"/>
                  </a:ext>
                </a:extLst>
              </a:tr>
              <a:tr h="457200">
                <a:tc>
                  <a:txBody>
                    <a:bodyPr/>
                    <a:lstStyle/>
                    <a:p>
                      <a:pPr marL="0" marR="0" hangingPunct="0">
                        <a:lnSpc>
                          <a:spcPct val="115000"/>
                        </a:lnSpc>
                        <a:spcBef>
                          <a:spcPts val="100"/>
                        </a:spcBef>
                        <a:spcAft>
                          <a:spcPts val="100"/>
                        </a:spcAft>
                        <a:buNone/>
                      </a:pPr>
                      <a:r>
                        <a:rPr lang="en-US" sz="1800" kern="100" baseline="0">
                          <a:effectLst/>
                        </a:rPr>
                        <a:t>Program Implementer Type </a:t>
                      </a:r>
                      <a:endParaRPr lang="en-US" sz="1800" kern="1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18415" marB="18415" anchor="ctr"/>
                </a:tc>
                <a:tc>
                  <a:txBody>
                    <a:bodyPr/>
                    <a:lstStyle/>
                    <a:p>
                      <a:pPr marL="0" marR="0" hangingPunct="0">
                        <a:lnSpc>
                          <a:spcPct val="115000"/>
                        </a:lnSpc>
                        <a:spcBef>
                          <a:spcPts val="100"/>
                        </a:spcBef>
                        <a:spcAft>
                          <a:spcPts val="100"/>
                        </a:spcAft>
                        <a:buNone/>
                      </a:pPr>
                      <a:r>
                        <a:rPr lang="en-US" sz="1800" kern="100" baseline="0">
                          <a:effectLst/>
                        </a:rPr>
                        <a:t>Third-Party Solicited</a:t>
                      </a:r>
                      <a:endParaRPr lang="en-US" sz="1800" kern="1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18415" marB="18415" anchor="ctr"/>
                </a:tc>
                <a:extLst>
                  <a:ext uri="{0D108BD9-81ED-4DB2-BD59-A6C34878D82A}">
                    <a16:rowId xmlns:a16="http://schemas.microsoft.com/office/drawing/2014/main" val="1794709051"/>
                  </a:ext>
                </a:extLst>
              </a:tr>
              <a:tr h="457200">
                <a:tc>
                  <a:txBody>
                    <a:bodyPr/>
                    <a:lstStyle/>
                    <a:p>
                      <a:pPr marL="0" marR="0" hangingPunct="0">
                        <a:lnSpc>
                          <a:spcPct val="115000"/>
                        </a:lnSpc>
                        <a:spcBef>
                          <a:spcPts val="100"/>
                        </a:spcBef>
                        <a:spcAft>
                          <a:spcPts val="100"/>
                        </a:spcAft>
                        <a:buNone/>
                      </a:pPr>
                      <a:r>
                        <a:rPr lang="en-US" sz="1800" kern="100" baseline="0">
                          <a:effectLst/>
                        </a:rPr>
                        <a:t>Portfolio Segment</a:t>
                      </a:r>
                      <a:endParaRPr lang="en-US" sz="1800" kern="1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18415" marB="18415" anchor="ctr"/>
                </a:tc>
                <a:tc>
                  <a:txBody>
                    <a:bodyPr/>
                    <a:lstStyle/>
                    <a:p>
                      <a:pPr marL="0" marR="0" hangingPunct="0">
                        <a:lnSpc>
                          <a:spcPct val="115000"/>
                        </a:lnSpc>
                        <a:spcBef>
                          <a:spcPts val="100"/>
                        </a:spcBef>
                        <a:spcAft>
                          <a:spcPts val="100"/>
                        </a:spcAft>
                        <a:buNone/>
                      </a:pPr>
                      <a:r>
                        <a:rPr lang="en-US" sz="1800" kern="100" baseline="0">
                          <a:effectLst/>
                        </a:rPr>
                        <a:t>Resource Acquisition</a:t>
                      </a:r>
                      <a:endParaRPr lang="en-US" sz="1800" kern="1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18415" marB="18415" anchor="ctr"/>
                </a:tc>
                <a:extLst>
                  <a:ext uri="{0D108BD9-81ED-4DB2-BD59-A6C34878D82A}">
                    <a16:rowId xmlns:a16="http://schemas.microsoft.com/office/drawing/2014/main" val="1585336030"/>
                  </a:ext>
                </a:extLst>
              </a:tr>
              <a:tr h="457200">
                <a:tc>
                  <a:txBody>
                    <a:bodyPr/>
                    <a:lstStyle/>
                    <a:p>
                      <a:pPr marL="0" marR="0" hangingPunct="0">
                        <a:lnSpc>
                          <a:spcPct val="115000"/>
                        </a:lnSpc>
                        <a:spcBef>
                          <a:spcPts val="100"/>
                        </a:spcBef>
                        <a:spcAft>
                          <a:spcPts val="100"/>
                        </a:spcAft>
                        <a:buNone/>
                      </a:pPr>
                      <a:r>
                        <a:rPr lang="en-US" sz="1800" kern="100" spc="-20" baseline="0">
                          <a:effectLst/>
                        </a:rPr>
                        <a:t>Program Duration (Start Date - End Date)</a:t>
                      </a:r>
                      <a:endParaRPr lang="en-US" sz="1800" kern="1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18415" marB="18415" anchor="ctr"/>
                </a:tc>
                <a:tc>
                  <a:txBody>
                    <a:bodyPr/>
                    <a:lstStyle/>
                    <a:p>
                      <a:pPr marL="0" marR="0" hangingPunct="0">
                        <a:lnSpc>
                          <a:spcPct val="115000"/>
                        </a:lnSpc>
                        <a:spcBef>
                          <a:spcPts val="100"/>
                        </a:spcBef>
                        <a:spcAft>
                          <a:spcPts val="100"/>
                        </a:spcAft>
                        <a:buNone/>
                      </a:pPr>
                      <a:r>
                        <a:rPr lang="en-US" sz="1800" kern="100" spc="-20" baseline="0">
                          <a:effectLst/>
                        </a:rPr>
                        <a:t>5/29/2025 – 12/31/2027</a:t>
                      </a:r>
                      <a:endParaRPr lang="en-US" sz="1800" kern="1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18415" marB="18415" anchor="ctr"/>
                </a:tc>
                <a:extLst>
                  <a:ext uri="{0D108BD9-81ED-4DB2-BD59-A6C34878D82A}">
                    <a16:rowId xmlns:a16="http://schemas.microsoft.com/office/drawing/2014/main" val="3381497871"/>
                  </a:ext>
                </a:extLst>
              </a:tr>
              <a:tr h="457200">
                <a:tc>
                  <a:txBody>
                    <a:bodyPr/>
                    <a:lstStyle/>
                    <a:p>
                      <a:pPr marL="0" marR="0" hangingPunct="0">
                        <a:lnSpc>
                          <a:spcPct val="115000"/>
                        </a:lnSpc>
                        <a:spcBef>
                          <a:spcPts val="100"/>
                        </a:spcBef>
                        <a:spcAft>
                          <a:spcPts val="100"/>
                        </a:spcAft>
                        <a:buNone/>
                      </a:pPr>
                      <a:r>
                        <a:rPr lang="en-US" sz="1800" kern="100" baseline="0">
                          <a:effectLst/>
                        </a:rPr>
                        <a:t>Market</a:t>
                      </a:r>
                      <a:r>
                        <a:rPr lang="en-US" sz="1800" kern="100" spc="-25" baseline="0">
                          <a:effectLst/>
                        </a:rPr>
                        <a:t> </a:t>
                      </a:r>
                      <a:r>
                        <a:rPr lang="en-US" sz="1800" kern="100" baseline="0">
                          <a:effectLst/>
                        </a:rPr>
                        <a:t>Sector(s)</a:t>
                      </a:r>
                      <a:r>
                        <a:rPr lang="en-US" sz="1800" kern="100" spc="-25" baseline="0">
                          <a:effectLst/>
                        </a:rPr>
                        <a:t> </a:t>
                      </a:r>
                      <a:endParaRPr lang="en-US" sz="1800" kern="1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18415" marB="18415" anchor="ctr"/>
                </a:tc>
                <a:tc>
                  <a:txBody>
                    <a:bodyPr/>
                    <a:lstStyle/>
                    <a:p>
                      <a:pPr marL="0" marR="0" hangingPunct="0">
                        <a:lnSpc>
                          <a:spcPct val="115000"/>
                        </a:lnSpc>
                        <a:spcBef>
                          <a:spcPts val="100"/>
                        </a:spcBef>
                        <a:spcAft>
                          <a:spcPts val="100"/>
                        </a:spcAft>
                        <a:buNone/>
                      </a:pPr>
                      <a:r>
                        <a:rPr lang="en-US" sz="1800" kern="100" baseline="0">
                          <a:effectLst/>
                        </a:rPr>
                        <a:t>Commercial</a:t>
                      </a:r>
                      <a:endParaRPr lang="en-US" sz="1800" kern="1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18415" marB="18415" anchor="ctr"/>
                </a:tc>
                <a:extLst>
                  <a:ext uri="{0D108BD9-81ED-4DB2-BD59-A6C34878D82A}">
                    <a16:rowId xmlns:a16="http://schemas.microsoft.com/office/drawing/2014/main" val="3779249965"/>
                  </a:ext>
                </a:extLst>
              </a:tr>
              <a:tr h="457200">
                <a:tc>
                  <a:txBody>
                    <a:bodyPr/>
                    <a:lstStyle/>
                    <a:p>
                      <a:pPr marL="0" marR="0" hangingPunct="0">
                        <a:lnSpc>
                          <a:spcPct val="115000"/>
                        </a:lnSpc>
                        <a:spcBef>
                          <a:spcPts val="100"/>
                        </a:spcBef>
                        <a:spcAft>
                          <a:spcPts val="100"/>
                        </a:spcAft>
                        <a:buNone/>
                      </a:pPr>
                      <a:r>
                        <a:rPr lang="en-US" sz="1800" kern="100" baseline="0">
                          <a:effectLst/>
                        </a:rPr>
                        <a:t>Program</a:t>
                      </a:r>
                      <a:r>
                        <a:rPr lang="en-US" sz="1800" kern="100" spc="-25" baseline="0">
                          <a:effectLst/>
                        </a:rPr>
                        <a:t> </a:t>
                      </a:r>
                      <a:r>
                        <a:rPr lang="en-US" sz="1800" kern="100" baseline="0">
                          <a:effectLst/>
                        </a:rPr>
                        <a:t>Type</a:t>
                      </a:r>
                      <a:r>
                        <a:rPr lang="en-US" sz="1800" kern="100" spc="-10" baseline="0">
                          <a:effectLst/>
                        </a:rPr>
                        <a:t> </a:t>
                      </a:r>
                      <a:endParaRPr lang="en-US" sz="1800" kern="1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18415" marB="18415" anchor="ctr"/>
                </a:tc>
                <a:tc>
                  <a:txBody>
                    <a:bodyPr/>
                    <a:lstStyle/>
                    <a:p>
                      <a:pPr marL="0" marR="0" hangingPunct="0">
                        <a:lnSpc>
                          <a:spcPct val="115000"/>
                        </a:lnSpc>
                        <a:spcBef>
                          <a:spcPts val="100"/>
                        </a:spcBef>
                        <a:spcAft>
                          <a:spcPts val="100"/>
                        </a:spcAft>
                        <a:buNone/>
                      </a:pPr>
                      <a:r>
                        <a:rPr lang="en-US" sz="1800" kern="100" baseline="0">
                          <a:effectLst/>
                        </a:rPr>
                        <a:t>Resource</a:t>
                      </a:r>
                      <a:endParaRPr lang="en-US" sz="1800" kern="1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18415" marB="18415" anchor="ctr"/>
                </a:tc>
                <a:extLst>
                  <a:ext uri="{0D108BD9-81ED-4DB2-BD59-A6C34878D82A}">
                    <a16:rowId xmlns:a16="http://schemas.microsoft.com/office/drawing/2014/main" val="3383252997"/>
                  </a:ext>
                </a:extLst>
              </a:tr>
              <a:tr h="457200">
                <a:tc>
                  <a:txBody>
                    <a:bodyPr/>
                    <a:lstStyle/>
                    <a:p>
                      <a:pPr marL="0" marR="0" hangingPunct="0">
                        <a:lnSpc>
                          <a:spcPct val="115000"/>
                        </a:lnSpc>
                        <a:spcBef>
                          <a:spcPts val="100"/>
                        </a:spcBef>
                        <a:spcAft>
                          <a:spcPts val="100"/>
                        </a:spcAft>
                        <a:buNone/>
                      </a:pPr>
                      <a:r>
                        <a:rPr lang="en-US" sz="1800" kern="100" baseline="0">
                          <a:effectLst/>
                        </a:rPr>
                        <a:t>Delivery Type(s) </a:t>
                      </a:r>
                      <a:endParaRPr lang="en-US" sz="1800" kern="1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18415" marB="18415" anchor="ctr"/>
                </a:tc>
                <a:tc>
                  <a:txBody>
                    <a:bodyPr/>
                    <a:lstStyle/>
                    <a:p>
                      <a:pPr marL="0" marR="0" hangingPunct="0">
                        <a:lnSpc>
                          <a:spcPct val="115000"/>
                        </a:lnSpc>
                        <a:spcBef>
                          <a:spcPts val="100"/>
                        </a:spcBef>
                        <a:spcAft>
                          <a:spcPts val="100"/>
                        </a:spcAft>
                        <a:buNone/>
                      </a:pPr>
                      <a:r>
                        <a:rPr lang="en-US" sz="1800" kern="100" baseline="0">
                          <a:effectLst/>
                        </a:rPr>
                        <a:t>Downstream</a:t>
                      </a:r>
                      <a:endParaRPr lang="en-US" sz="1800" kern="1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18415" marB="18415" anchor="ctr"/>
                </a:tc>
                <a:extLst>
                  <a:ext uri="{0D108BD9-81ED-4DB2-BD59-A6C34878D82A}">
                    <a16:rowId xmlns:a16="http://schemas.microsoft.com/office/drawing/2014/main" val="3376252927"/>
                  </a:ext>
                </a:extLst>
              </a:tr>
              <a:tr h="457200">
                <a:tc>
                  <a:txBody>
                    <a:bodyPr/>
                    <a:lstStyle/>
                    <a:p>
                      <a:pPr marL="0" marR="0" hangingPunct="0">
                        <a:lnSpc>
                          <a:spcPct val="115000"/>
                        </a:lnSpc>
                        <a:spcBef>
                          <a:spcPts val="100"/>
                        </a:spcBef>
                        <a:spcAft>
                          <a:spcPts val="100"/>
                        </a:spcAft>
                        <a:buNone/>
                      </a:pPr>
                      <a:r>
                        <a:rPr lang="en-US" sz="1800" kern="100" baseline="0">
                          <a:effectLst/>
                        </a:rPr>
                        <a:t>Intervention Strategies</a:t>
                      </a:r>
                      <a:endParaRPr lang="en-US" sz="1800" kern="1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18415" marB="18415" anchor="ctr"/>
                </a:tc>
                <a:tc>
                  <a:txBody>
                    <a:bodyPr/>
                    <a:lstStyle/>
                    <a:p>
                      <a:pPr marL="0" marR="0" hangingPunct="0">
                        <a:lnSpc>
                          <a:spcPct val="115000"/>
                        </a:lnSpc>
                        <a:spcBef>
                          <a:spcPts val="100"/>
                        </a:spcBef>
                        <a:spcAft>
                          <a:spcPts val="100"/>
                        </a:spcAft>
                        <a:buNone/>
                      </a:pPr>
                      <a:r>
                        <a:rPr lang="en-US" sz="1800" kern="100" baseline="0">
                          <a:effectLst/>
                        </a:rPr>
                        <a:t>Incentive, Audit, Technical Assistance</a:t>
                      </a:r>
                      <a:endParaRPr lang="en-US" sz="1800" kern="1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18415" marB="18415" anchor="ctr"/>
                </a:tc>
                <a:extLst>
                  <a:ext uri="{0D108BD9-81ED-4DB2-BD59-A6C34878D82A}">
                    <a16:rowId xmlns:a16="http://schemas.microsoft.com/office/drawing/2014/main" val="2182954852"/>
                  </a:ext>
                </a:extLst>
              </a:tr>
              <a:tr h="457200">
                <a:tc>
                  <a:txBody>
                    <a:bodyPr/>
                    <a:lstStyle/>
                    <a:p>
                      <a:pPr marL="0" marR="0" hangingPunct="0">
                        <a:lnSpc>
                          <a:spcPct val="115000"/>
                        </a:lnSpc>
                        <a:spcBef>
                          <a:spcPts val="100"/>
                        </a:spcBef>
                        <a:spcAft>
                          <a:spcPts val="100"/>
                        </a:spcAft>
                        <a:buNone/>
                      </a:pPr>
                      <a:r>
                        <a:rPr lang="en-US" sz="1800" kern="100" baseline="0">
                          <a:effectLst/>
                        </a:rPr>
                        <a:t>M&amp;V Methods </a:t>
                      </a:r>
                      <a:endParaRPr lang="en-US" sz="1800" kern="1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18415" marB="18415" anchor="ctr"/>
                </a:tc>
                <a:tc>
                  <a:txBody>
                    <a:bodyPr/>
                    <a:lstStyle/>
                    <a:p>
                      <a:pPr marL="0" marR="0" hangingPunct="0">
                        <a:lnSpc>
                          <a:spcPct val="115000"/>
                        </a:lnSpc>
                        <a:spcBef>
                          <a:spcPts val="100"/>
                        </a:spcBef>
                        <a:spcAft>
                          <a:spcPts val="100"/>
                        </a:spcAft>
                        <a:buNone/>
                      </a:pPr>
                      <a:r>
                        <a:rPr lang="en-US" sz="1800" kern="100" baseline="0">
                          <a:effectLst/>
                        </a:rPr>
                        <a:t>Site NMEC, Deemed</a:t>
                      </a:r>
                      <a:endParaRPr lang="en-US" sz="1800" kern="1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18415" marB="18415" anchor="ctr"/>
                </a:tc>
                <a:extLst>
                  <a:ext uri="{0D108BD9-81ED-4DB2-BD59-A6C34878D82A}">
                    <a16:rowId xmlns:a16="http://schemas.microsoft.com/office/drawing/2014/main" val="3353546692"/>
                  </a:ext>
                </a:extLst>
              </a:tr>
            </a:tbl>
          </a:graphicData>
        </a:graphic>
      </p:graphicFrame>
    </p:spTree>
    <p:extLst>
      <p:ext uri="{BB962C8B-B14F-4D97-AF65-F5344CB8AC3E}">
        <p14:creationId xmlns:p14="http://schemas.microsoft.com/office/powerpoint/2010/main" val="3008132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4E35"/>
        </a:solidFill>
        <a:effectLst/>
      </p:bgPr>
    </p:bg>
    <p:spTree>
      <p:nvGrpSpPr>
        <p:cNvPr id="1" name="">
          <a:extLst>
            <a:ext uri="{FF2B5EF4-FFF2-40B4-BE49-F238E27FC236}">
              <a16:creationId xmlns:a16="http://schemas.microsoft.com/office/drawing/2014/main" id="{69560659-144E-F21A-D515-EFD6EC4054E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99B62ED-1F65-637C-09DD-F326DB0F67C6}"/>
              </a:ext>
            </a:extLst>
          </p:cNvPr>
          <p:cNvSpPr txBox="1"/>
          <p:nvPr/>
        </p:nvSpPr>
        <p:spPr>
          <a:xfrm>
            <a:off x="251065" y="421022"/>
            <a:ext cx="11335525" cy="769441"/>
          </a:xfrm>
          <a:prstGeom prst="rect">
            <a:avLst/>
          </a:prstGeom>
          <a:noFill/>
        </p:spPr>
        <p:txBody>
          <a:bodyPr wrap="square" rtlCol="0">
            <a:spAutoFit/>
          </a:bodyPr>
          <a:lstStyle/>
          <a:p>
            <a:r>
              <a:rPr lang="en-US" sz="4400" cap="all">
                <a:solidFill>
                  <a:schemeClr val="bg1"/>
                </a:solidFill>
                <a:effectLst>
                  <a:outerShdw blurRad="38100" dist="38100" dir="2700000" algn="tl">
                    <a:srgbClr val="000000">
                      <a:alpha val="43137"/>
                    </a:srgbClr>
                  </a:outerShdw>
                </a:effectLst>
              </a:rPr>
              <a:t>Program budget and EE Savings</a:t>
            </a:r>
          </a:p>
        </p:txBody>
      </p:sp>
      <p:pic>
        <p:nvPicPr>
          <p:cNvPr id="12" name="Picture 11" descr="A green sign with white text&#10;&#10;AI-generated content may be incorrect.">
            <a:extLst>
              <a:ext uri="{FF2B5EF4-FFF2-40B4-BE49-F238E27FC236}">
                <a16:creationId xmlns:a16="http://schemas.microsoft.com/office/drawing/2014/main" id="{EDCDC0E7-962A-98F1-CBAB-1137FCAFAF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81264" y="6168451"/>
            <a:ext cx="997527" cy="490310"/>
          </a:xfrm>
          <a:prstGeom prst="rect">
            <a:avLst/>
          </a:prstGeom>
        </p:spPr>
      </p:pic>
      <p:sp>
        <p:nvSpPr>
          <p:cNvPr id="14" name="Footer Placeholder 13">
            <a:extLst>
              <a:ext uri="{FF2B5EF4-FFF2-40B4-BE49-F238E27FC236}">
                <a16:creationId xmlns:a16="http://schemas.microsoft.com/office/drawing/2014/main" id="{676DDC40-B56F-7664-2806-882DC7ABF93E}"/>
              </a:ext>
            </a:extLst>
          </p:cNvPr>
          <p:cNvSpPr>
            <a:spLocks noGrp="1"/>
          </p:cNvSpPr>
          <p:nvPr>
            <p:ph type="ftr" sz="quarter" idx="11"/>
          </p:nvPr>
        </p:nvSpPr>
        <p:spPr/>
        <p:txBody>
          <a:bodyPr/>
          <a:lstStyle/>
          <a:p>
            <a:r>
              <a:rPr lang="en-US" sz="1200"/>
              <a:t>COPYRIGHT © 2025 Redwood Energy Services, Inc.</a:t>
            </a:r>
            <a:endParaRPr lang="en-US"/>
          </a:p>
        </p:txBody>
      </p:sp>
      <p:graphicFrame>
        <p:nvGraphicFramePr>
          <p:cNvPr id="4" name="Table 3">
            <a:extLst>
              <a:ext uri="{FF2B5EF4-FFF2-40B4-BE49-F238E27FC236}">
                <a16:creationId xmlns:a16="http://schemas.microsoft.com/office/drawing/2014/main" id="{A2BC3430-AA7F-1101-845E-061B04FC9B97}"/>
              </a:ext>
            </a:extLst>
          </p:cNvPr>
          <p:cNvGraphicFramePr>
            <a:graphicFrameLocks noGrp="1"/>
          </p:cNvGraphicFramePr>
          <p:nvPr>
            <p:extLst>
              <p:ext uri="{D42A27DB-BD31-4B8C-83A1-F6EECF244321}">
                <p14:modId xmlns:p14="http://schemas.microsoft.com/office/powerpoint/2010/main" val="452535048"/>
              </p:ext>
            </p:extLst>
          </p:nvPr>
        </p:nvGraphicFramePr>
        <p:xfrm>
          <a:off x="2586037" y="1504950"/>
          <a:ext cx="7019925" cy="3848100"/>
        </p:xfrm>
        <a:graphic>
          <a:graphicData uri="http://schemas.openxmlformats.org/drawingml/2006/table">
            <a:tbl>
              <a:tblPr bandRow="1">
                <a:tableStyleId>{5C22544A-7EE6-4342-B048-85BDC9FD1C3A}</a:tableStyleId>
              </a:tblPr>
              <a:tblGrid>
                <a:gridCol w="4086225">
                  <a:extLst>
                    <a:ext uri="{9D8B030D-6E8A-4147-A177-3AD203B41FA5}">
                      <a16:colId xmlns:a16="http://schemas.microsoft.com/office/drawing/2014/main" val="1811505845"/>
                    </a:ext>
                  </a:extLst>
                </a:gridCol>
                <a:gridCol w="2933700">
                  <a:extLst>
                    <a:ext uri="{9D8B030D-6E8A-4147-A177-3AD203B41FA5}">
                      <a16:colId xmlns:a16="http://schemas.microsoft.com/office/drawing/2014/main" val="879425938"/>
                    </a:ext>
                  </a:extLst>
                </a:gridCol>
              </a:tblGrid>
              <a:tr h="457200">
                <a:tc>
                  <a:txBody>
                    <a:bodyPr/>
                    <a:lstStyle/>
                    <a:p>
                      <a:pPr fontAlgn="base">
                        <a:lnSpc>
                          <a:spcPts val="2475"/>
                        </a:lnSpc>
                        <a:buNone/>
                      </a:pPr>
                      <a:r>
                        <a:rPr lang="en-US" sz="1800">
                          <a:effectLst/>
                          <a:latin typeface="Arial"/>
                        </a:rPr>
                        <a:t>Total Program Budget </a:t>
                      </a:r>
                      <a:endParaRPr lang="en-US">
                        <a:effectLst/>
                        <a:latin typeface="Arial"/>
                      </a:endParaRPr>
                    </a:p>
                  </a:txBody>
                  <a:tcPr marL="45720" marR="45720" marT="18412" marB="18412" anchor="ctr">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D5E3CF"/>
                    </a:solidFill>
                  </a:tcPr>
                </a:tc>
                <a:tc>
                  <a:txBody>
                    <a:bodyPr/>
                    <a:lstStyle/>
                    <a:p>
                      <a:pPr fontAlgn="base">
                        <a:lnSpc>
                          <a:spcPts val="2475"/>
                        </a:lnSpc>
                        <a:buNone/>
                      </a:pPr>
                      <a:r>
                        <a:rPr lang="en-US" sz="1800">
                          <a:effectLst/>
                          <a:latin typeface="Arial"/>
                        </a:rPr>
                        <a:t>$4,999,900</a:t>
                      </a:r>
                      <a:endParaRPr lang="en-US">
                        <a:effectLst/>
                        <a:latin typeface="Arial"/>
                      </a:endParaRPr>
                    </a:p>
                  </a:txBody>
                  <a:tcPr marL="45720" marR="45720" marT="18412" marB="18412" anchor="ctr">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3484609833"/>
                  </a:ext>
                </a:extLst>
              </a:tr>
              <a:tr h="1104900">
                <a:tc>
                  <a:txBody>
                    <a:bodyPr/>
                    <a:lstStyle/>
                    <a:p>
                      <a:pPr fontAlgn="base">
                        <a:lnSpc>
                          <a:spcPts val="2475"/>
                        </a:lnSpc>
                        <a:buNone/>
                      </a:pPr>
                      <a:r>
                        <a:rPr lang="en-US" sz="1800">
                          <a:effectLst/>
                          <a:latin typeface="Arial"/>
                        </a:rPr>
                        <a:t>Program Budget by Year</a:t>
                      </a:r>
                      <a:endParaRPr lang="en-US">
                        <a:effectLst/>
                        <a:latin typeface="Arial"/>
                      </a:endParaRPr>
                    </a:p>
                  </a:txBody>
                  <a:tcPr marL="45720" marR="45720" marT="18412" marB="18412" anchor="ctr">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D5E3CF"/>
                    </a:solidFill>
                  </a:tcPr>
                </a:tc>
                <a:tc>
                  <a:txBody>
                    <a:bodyPr/>
                    <a:lstStyle/>
                    <a:p>
                      <a:pPr fontAlgn="base">
                        <a:lnSpc>
                          <a:spcPts val="2475"/>
                        </a:lnSpc>
                        <a:buNone/>
                      </a:pPr>
                      <a:r>
                        <a:rPr lang="en-US" sz="1800">
                          <a:effectLst/>
                          <a:latin typeface="Arial"/>
                        </a:rPr>
                        <a:t>2025: $448,000</a:t>
                      </a:r>
                      <a:endParaRPr lang="en-US">
                        <a:effectLst/>
                        <a:latin typeface="Arial"/>
                      </a:endParaRPr>
                    </a:p>
                    <a:p>
                      <a:pPr fontAlgn="base">
                        <a:lnSpc>
                          <a:spcPts val="2475"/>
                        </a:lnSpc>
                        <a:buNone/>
                      </a:pPr>
                      <a:r>
                        <a:rPr lang="en-US" sz="1800">
                          <a:effectLst/>
                          <a:latin typeface="Arial"/>
                        </a:rPr>
                        <a:t>2026: $2,427,000</a:t>
                      </a:r>
                      <a:endParaRPr lang="en-US">
                        <a:effectLst/>
                        <a:latin typeface="Arial"/>
                      </a:endParaRPr>
                    </a:p>
                    <a:p>
                      <a:pPr fontAlgn="base">
                        <a:lnSpc>
                          <a:spcPts val="2475"/>
                        </a:lnSpc>
                        <a:buNone/>
                      </a:pPr>
                      <a:r>
                        <a:rPr lang="en-US" sz="1800">
                          <a:effectLst/>
                          <a:latin typeface="Arial"/>
                        </a:rPr>
                        <a:t>2027: $2,124,900</a:t>
                      </a:r>
                      <a:endParaRPr lang="en-US">
                        <a:effectLst/>
                        <a:latin typeface="Arial"/>
                      </a:endParaRPr>
                    </a:p>
                  </a:txBody>
                  <a:tcPr marL="45720" marR="45720" marT="18412" marB="18412" anchor="ctr">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1910220466"/>
                  </a:ext>
                </a:extLst>
              </a:tr>
              <a:tr h="457200">
                <a:tc>
                  <a:txBody>
                    <a:bodyPr/>
                    <a:lstStyle/>
                    <a:p>
                      <a:pPr fontAlgn="base">
                        <a:lnSpc>
                          <a:spcPts val="2475"/>
                        </a:lnSpc>
                        <a:buNone/>
                      </a:pPr>
                      <a:r>
                        <a:rPr lang="en-US" sz="1800">
                          <a:effectLst/>
                          <a:latin typeface="Arial"/>
                        </a:rPr>
                        <a:t>kWh Gross</a:t>
                      </a:r>
                      <a:endParaRPr lang="en-US">
                        <a:effectLst/>
                        <a:latin typeface="Arial"/>
                      </a:endParaRPr>
                    </a:p>
                  </a:txBody>
                  <a:tcPr marL="45720" marR="45720" marT="18412" marB="18412" anchor="ctr">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D5E3CF"/>
                    </a:solidFill>
                  </a:tcPr>
                </a:tc>
                <a:tc>
                  <a:txBody>
                    <a:bodyPr/>
                    <a:lstStyle/>
                    <a:p>
                      <a:pPr fontAlgn="base">
                        <a:lnSpc>
                          <a:spcPts val="2475"/>
                        </a:lnSpc>
                        <a:buNone/>
                      </a:pPr>
                      <a:r>
                        <a:rPr lang="en-US" sz="1800">
                          <a:effectLst/>
                          <a:latin typeface="Arial"/>
                        </a:rPr>
                        <a:t>3,600,000</a:t>
                      </a:r>
                      <a:endParaRPr lang="en-US">
                        <a:effectLst/>
                        <a:latin typeface="Arial"/>
                      </a:endParaRPr>
                    </a:p>
                  </a:txBody>
                  <a:tcPr marL="45720" marR="45720" marT="18412" marB="18412" anchor="ctr">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1951824811"/>
                  </a:ext>
                </a:extLst>
              </a:tr>
              <a:tr h="457200">
                <a:tc>
                  <a:txBody>
                    <a:bodyPr/>
                    <a:lstStyle/>
                    <a:p>
                      <a:pPr fontAlgn="base">
                        <a:lnSpc>
                          <a:spcPts val="2475"/>
                        </a:lnSpc>
                        <a:buNone/>
                      </a:pPr>
                      <a:r>
                        <a:rPr lang="en-US" sz="1800">
                          <a:effectLst/>
                          <a:latin typeface="Arial"/>
                        </a:rPr>
                        <a:t>kWh Net</a:t>
                      </a:r>
                      <a:endParaRPr lang="en-US">
                        <a:effectLst/>
                        <a:latin typeface="Arial"/>
                      </a:endParaRPr>
                    </a:p>
                  </a:txBody>
                  <a:tcPr marL="45720" marR="45720" marT="18412" marB="18412" anchor="ctr">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D5E3CF"/>
                    </a:solidFill>
                  </a:tcPr>
                </a:tc>
                <a:tc>
                  <a:txBody>
                    <a:bodyPr/>
                    <a:lstStyle/>
                    <a:p>
                      <a:pPr fontAlgn="base">
                        <a:lnSpc>
                          <a:spcPts val="2475"/>
                        </a:lnSpc>
                        <a:buNone/>
                      </a:pPr>
                      <a:r>
                        <a:rPr lang="en-US" sz="1800">
                          <a:effectLst/>
                          <a:latin typeface="Arial"/>
                        </a:rPr>
                        <a:t>3,420,000</a:t>
                      </a:r>
                      <a:endParaRPr lang="en-US">
                        <a:effectLst/>
                        <a:latin typeface="Arial"/>
                      </a:endParaRPr>
                    </a:p>
                  </a:txBody>
                  <a:tcPr marL="45720" marR="45720" marT="18412" marB="18412" anchor="ctr">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3890911488"/>
                  </a:ext>
                </a:extLst>
              </a:tr>
              <a:tr h="457200">
                <a:tc>
                  <a:txBody>
                    <a:bodyPr/>
                    <a:lstStyle/>
                    <a:p>
                      <a:pPr fontAlgn="base">
                        <a:lnSpc>
                          <a:spcPts val="2475"/>
                        </a:lnSpc>
                        <a:buNone/>
                      </a:pPr>
                      <a:r>
                        <a:rPr lang="en-US" sz="1800">
                          <a:effectLst/>
                          <a:latin typeface="Arial"/>
                        </a:rPr>
                        <a:t>kWh Lifetime</a:t>
                      </a:r>
                      <a:endParaRPr lang="en-US">
                        <a:effectLst/>
                        <a:latin typeface="Arial"/>
                      </a:endParaRPr>
                    </a:p>
                  </a:txBody>
                  <a:tcPr marL="45720" marR="45720" marT="18412" marB="18412" anchor="ctr">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D5E3CF"/>
                    </a:solidFill>
                  </a:tcPr>
                </a:tc>
                <a:tc>
                  <a:txBody>
                    <a:bodyPr/>
                    <a:lstStyle/>
                    <a:p>
                      <a:pPr fontAlgn="base">
                        <a:lnSpc>
                          <a:spcPts val="2475"/>
                        </a:lnSpc>
                        <a:buNone/>
                      </a:pPr>
                      <a:r>
                        <a:rPr lang="en-US" sz="1800">
                          <a:effectLst/>
                          <a:latin typeface="Arial"/>
                        </a:rPr>
                        <a:t>16,450,728</a:t>
                      </a:r>
                      <a:endParaRPr lang="en-US">
                        <a:effectLst/>
                        <a:latin typeface="Arial"/>
                      </a:endParaRPr>
                    </a:p>
                  </a:txBody>
                  <a:tcPr marL="45720" marR="45720" marT="18412" marB="18412" anchor="ctr">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3901801569"/>
                  </a:ext>
                </a:extLst>
              </a:tr>
              <a:tr h="457200">
                <a:tc>
                  <a:txBody>
                    <a:bodyPr/>
                    <a:lstStyle/>
                    <a:p>
                      <a:pPr fontAlgn="base">
                        <a:lnSpc>
                          <a:spcPts val="2475"/>
                        </a:lnSpc>
                        <a:buNone/>
                      </a:pPr>
                      <a:r>
                        <a:rPr lang="en-US" sz="1800">
                          <a:effectLst/>
                          <a:latin typeface="Arial"/>
                        </a:rPr>
                        <a:t>TRC</a:t>
                      </a:r>
                      <a:endParaRPr lang="en-US">
                        <a:effectLst/>
                        <a:latin typeface="Arial"/>
                      </a:endParaRPr>
                    </a:p>
                  </a:txBody>
                  <a:tcPr marL="45720" marR="45720" marT="18412" marB="18412" anchor="ctr">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D5E3CF"/>
                    </a:solidFill>
                  </a:tcPr>
                </a:tc>
                <a:tc>
                  <a:txBody>
                    <a:bodyPr/>
                    <a:lstStyle/>
                    <a:p>
                      <a:pPr fontAlgn="base">
                        <a:lnSpc>
                          <a:spcPts val="2475"/>
                        </a:lnSpc>
                        <a:buNone/>
                      </a:pPr>
                      <a:r>
                        <a:rPr lang="en-US" sz="1800">
                          <a:effectLst/>
                          <a:latin typeface="Arial"/>
                        </a:rPr>
                        <a:t>1.46</a:t>
                      </a:r>
                      <a:endParaRPr lang="en-US">
                        <a:effectLst/>
                        <a:latin typeface="Arial"/>
                      </a:endParaRPr>
                    </a:p>
                  </a:txBody>
                  <a:tcPr marL="45720" marR="45720" marT="18412" marB="18412" anchor="ctr">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4096736031"/>
                  </a:ext>
                </a:extLst>
              </a:tr>
              <a:tr h="457200">
                <a:tc>
                  <a:txBody>
                    <a:bodyPr/>
                    <a:lstStyle/>
                    <a:p>
                      <a:pPr fontAlgn="base">
                        <a:lnSpc>
                          <a:spcPts val="2475"/>
                        </a:lnSpc>
                        <a:buNone/>
                      </a:pPr>
                      <a:r>
                        <a:rPr lang="en-US" sz="1800">
                          <a:effectLst/>
                          <a:latin typeface="Arial"/>
                        </a:rPr>
                        <a:t>TSB</a:t>
                      </a:r>
                      <a:endParaRPr lang="en-US">
                        <a:effectLst/>
                        <a:latin typeface="Arial"/>
                      </a:endParaRPr>
                    </a:p>
                  </a:txBody>
                  <a:tcPr marL="45720" marR="45720" marT="18412" marB="18412" anchor="ctr">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D5E3CF"/>
                    </a:solidFill>
                  </a:tcPr>
                </a:tc>
                <a:tc>
                  <a:txBody>
                    <a:bodyPr/>
                    <a:lstStyle/>
                    <a:p>
                      <a:pPr fontAlgn="base">
                        <a:lnSpc>
                          <a:spcPts val="2475"/>
                        </a:lnSpc>
                        <a:buNone/>
                      </a:pPr>
                      <a:r>
                        <a:rPr lang="en-US" sz="1800">
                          <a:effectLst/>
                          <a:latin typeface="Arial"/>
                        </a:rPr>
                        <a:t>$7,028,281</a:t>
                      </a:r>
                      <a:endParaRPr lang="en-US">
                        <a:effectLst/>
                        <a:latin typeface="Arial"/>
                      </a:endParaRPr>
                    </a:p>
                  </a:txBody>
                  <a:tcPr marL="45720" marR="45720" marT="18412" marB="18412" anchor="ctr">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3458711383"/>
                  </a:ext>
                </a:extLst>
              </a:tr>
            </a:tbl>
          </a:graphicData>
        </a:graphic>
      </p:graphicFrame>
    </p:spTree>
    <p:extLst>
      <p:ext uri="{BB962C8B-B14F-4D97-AF65-F5344CB8AC3E}">
        <p14:creationId xmlns:p14="http://schemas.microsoft.com/office/powerpoint/2010/main" val="294588202"/>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F4E35"/>
        </a:solidFill>
        <a:effectLst/>
      </p:bgPr>
    </p:bg>
    <p:spTree>
      <p:nvGrpSpPr>
        <p:cNvPr id="1" name="">
          <a:extLst>
            <a:ext uri="{FF2B5EF4-FFF2-40B4-BE49-F238E27FC236}">
              <a16:creationId xmlns:a16="http://schemas.microsoft.com/office/drawing/2014/main" id="{B720DA2F-6A38-C4C7-9E20-715B348F9CF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558E9D8-AA9A-1AB9-89DF-6DC42A65C571}"/>
              </a:ext>
            </a:extLst>
          </p:cNvPr>
          <p:cNvSpPr txBox="1"/>
          <p:nvPr/>
        </p:nvSpPr>
        <p:spPr>
          <a:xfrm>
            <a:off x="298690" y="421022"/>
            <a:ext cx="10192526" cy="769441"/>
          </a:xfrm>
          <a:prstGeom prst="rect">
            <a:avLst/>
          </a:prstGeom>
          <a:noFill/>
        </p:spPr>
        <p:txBody>
          <a:bodyPr wrap="square" rtlCol="0">
            <a:spAutoFit/>
          </a:bodyPr>
          <a:lstStyle/>
          <a:p>
            <a:r>
              <a:rPr lang="en-US" sz="4400" cap="all">
                <a:solidFill>
                  <a:schemeClr val="bg1"/>
                </a:solidFill>
                <a:effectLst>
                  <a:outerShdw blurRad="38100" dist="38100" dir="2700000" algn="tl">
                    <a:srgbClr val="000000">
                      <a:alpha val="43137"/>
                    </a:srgbClr>
                  </a:outerShdw>
                </a:effectLst>
              </a:rPr>
              <a:t>Eligibility</a:t>
            </a:r>
          </a:p>
        </p:txBody>
      </p:sp>
      <p:pic>
        <p:nvPicPr>
          <p:cNvPr id="12" name="Picture 11" descr="A green sign with white text&#10;&#10;AI-generated content may be incorrect.">
            <a:extLst>
              <a:ext uri="{FF2B5EF4-FFF2-40B4-BE49-F238E27FC236}">
                <a16:creationId xmlns:a16="http://schemas.microsoft.com/office/drawing/2014/main" id="{A99F03BE-DB36-FC32-60EC-7486B6051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1264" y="6168451"/>
            <a:ext cx="997527" cy="490310"/>
          </a:xfrm>
          <a:prstGeom prst="rect">
            <a:avLst/>
          </a:prstGeom>
        </p:spPr>
      </p:pic>
      <p:sp>
        <p:nvSpPr>
          <p:cNvPr id="14" name="Footer Placeholder 13">
            <a:extLst>
              <a:ext uri="{FF2B5EF4-FFF2-40B4-BE49-F238E27FC236}">
                <a16:creationId xmlns:a16="http://schemas.microsoft.com/office/drawing/2014/main" id="{E9D75E86-411F-7AAD-911B-8B3DD40721F7}"/>
              </a:ext>
            </a:extLst>
          </p:cNvPr>
          <p:cNvSpPr>
            <a:spLocks noGrp="1"/>
          </p:cNvSpPr>
          <p:nvPr>
            <p:ph type="ftr" sz="quarter" idx="11"/>
          </p:nvPr>
        </p:nvSpPr>
        <p:spPr/>
        <p:txBody>
          <a:bodyPr/>
          <a:lstStyle/>
          <a:p>
            <a:r>
              <a:rPr lang="en-US" sz="1200"/>
              <a:t>COPYRIGHT © 2025 Redwood Energy Services, Inc.</a:t>
            </a:r>
            <a:endParaRPr lang="en-US"/>
          </a:p>
        </p:txBody>
      </p:sp>
      <p:sp>
        <p:nvSpPr>
          <p:cNvPr id="4" name="TextBox 3">
            <a:extLst>
              <a:ext uri="{FF2B5EF4-FFF2-40B4-BE49-F238E27FC236}">
                <a16:creationId xmlns:a16="http://schemas.microsoft.com/office/drawing/2014/main" id="{E2656EE2-C08E-C523-2455-B7196ACAD20A}"/>
              </a:ext>
            </a:extLst>
          </p:cNvPr>
          <p:cNvSpPr txBox="1"/>
          <p:nvPr/>
        </p:nvSpPr>
        <p:spPr>
          <a:xfrm>
            <a:off x="554736" y="1441869"/>
            <a:ext cx="11082528" cy="3733714"/>
          </a:xfrm>
          <a:prstGeom prst="rect">
            <a:avLst/>
          </a:prstGeom>
          <a:noFill/>
        </p:spPr>
        <p:txBody>
          <a:bodyPr wrap="square" lIns="91440" tIns="45720" rIns="91440" bIns="45720" anchor="t">
            <a:spAutoFit/>
          </a:bodyPr>
          <a:lstStyle/>
          <a:p>
            <a:pPr marL="457200" marR="0">
              <a:lnSpc>
                <a:spcPct val="107000"/>
              </a:lnSpc>
              <a:spcBef>
                <a:spcPts val="1200"/>
              </a:spcBef>
              <a:spcAft>
                <a:spcPts val="1200"/>
              </a:spcAft>
              <a:buNone/>
            </a:pPr>
            <a:r>
              <a:rPr lang="en-US" sz="2800">
                <a:solidFill>
                  <a:schemeClr val="bg1"/>
                </a:solidFill>
                <a:effectLst/>
                <a:latin typeface="Times New Roman"/>
                <a:ea typeface="Times New Roman" panose="02020603050405020304" pitchFamily="18" charset="0"/>
                <a:cs typeface="Times New Roman"/>
              </a:rPr>
              <a:t>The Program shall serve the following NAICS Codes:</a:t>
            </a:r>
          </a:p>
          <a:p>
            <a:pPr marL="457200" marR="0">
              <a:lnSpc>
                <a:spcPct val="107000"/>
              </a:lnSpc>
              <a:spcBef>
                <a:spcPts val="1200"/>
              </a:spcBef>
              <a:spcAft>
                <a:spcPts val="1200"/>
              </a:spcAft>
              <a:buNone/>
            </a:pPr>
            <a:r>
              <a:rPr lang="en-US" sz="2400">
                <a:solidFill>
                  <a:schemeClr val="bg1"/>
                </a:solidFill>
                <a:effectLst/>
                <a:latin typeface="Times New Roman"/>
                <a:ea typeface="Times New Roman" panose="02020603050405020304" pitchFamily="18" charset="0"/>
                <a:cs typeface="Times New Roman"/>
              </a:rPr>
              <a:t>•	445XXX: Supermarkets, Grocery, and other food and beverage retailers.</a:t>
            </a:r>
          </a:p>
          <a:p>
            <a:pPr marL="457200" marR="0">
              <a:lnSpc>
                <a:spcPct val="107000"/>
              </a:lnSpc>
              <a:spcBef>
                <a:spcPts val="1200"/>
              </a:spcBef>
              <a:spcAft>
                <a:spcPts val="1200"/>
              </a:spcAft>
              <a:buNone/>
            </a:pPr>
            <a:r>
              <a:rPr lang="en-US" sz="2400">
                <a:solidFill>
                  <a:schemeClr val="bg1"/>
                </a:solidFill>
                <a:effectLst/>
                <a:latin typeface="Times New Roman"/>
                <a:ea typeface="Times New Roman" panose="02020603050405020304" pitchFamily="18" charset="0"/>
                <a:cs typeface="Times New Roman"/>
              </a:rPr>
              <a:t>•	455XXX: Warehouse clubs and supercenters</a:t>
            </a:r>
          </a:p>
          <a:p>
            <a:pPr marL="457200" marR="0">
              <a:lnSpc>
                <a:spcPct val="107000"/>
              </a:lnSpc>
              <a:spcBef>
                <a:spcPts val="1200"/>
              </a:spcBef>
              <a:spcAft>
                <a:spcPts val="1200"/>
              </a:spcAft>
              <a:buNone/>
            </a:pPr>
            <a:r>
              <a:rPr lang="en-US" sz="2400">
                <a:solidFill>
                  <a:schemeClr val="bg1"/>
                </a:solidFill>
                <a:effectLst/>
                <a:latin typeface="Times New Roman"/>
                <a:ea typeface="Times New Roman" panose="02020603050405020304" pitchFamily="18" charset="0"/>
                <a:cs typeface="Times New Roman"/>
              </a:rPr>
              <a:t>•	493120: Refrigerated Warehousing and Storage</a:t>
            </a:r>
          </a:p>
          <a:p>
            <a:pPr marL="457200">
              <a:lnSpc>
                <a:spcPct val="107000"/>
              </a:lnSpc>
              <a:spcBef>
                <a:spcPts val="1200"/>
              </a:spcBef>
              <a:spcAft>
                <a:spcPts val="1200"/>
              </a:spcAft>
            </a:pPr>
            <a:r>
              <a:rPr lang="en-US" sz="2400">
                <a:solidFill>
                  <a:schemeClr val="bg1"/>
                </a:solidFill>
                <a:latin typeface="Times New Roman"/>
                <a:ea typeface="Times New Roman" panose="02020603050405020304" pitchFamily="18" charset="0"/>
                <a:cs typeface="Times New Roman"/>
              </a:rPr>
              <a:t>In addition, the site must operate a multiplex rack refrigeration system, unless they are HTR/DAC .</a:t>
            </a:r>
          </a:p>
        </p:txBody>
      </p:sp>
    </p:spTree>
    <p:extLst>
      <p:ext uri="{BB962C8B-B14F-4D97-AF65-F5344CB8AC3E}">
        <p14:creationId xmlns:p14="http://schemas.microsoft.com/office/powerpoint/2010/main" val="821679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F4E35"/>
        </a:solidFill>
        <a:effectLst/>
      </p:bgPr>
    </p:bg>
    <p:spTree>
      <p:nvGrpSpPr>
        <p:cNvPr id="1" name="">
          <a:extLst>
            <a:ext uri="{FF2B5EF4-FFF2-40B4-BE49-F238E27FC236}">
              <a16:creationId xmlns:a16="http://schemas.microsoft.com/office/drawing/2014/main" id="{CBBC77F0-614E-22C0-1ED8-F78D354600D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921CE3B-1592-42D0-F6AD-AAC1997C2128}"/>
              </a:ext>
            </a:extLst>
          </p:cNvPr>
          <p:cNvSpPr txBox="1"/>
          <p:nvPr/>
        </p:nvSpPr>
        <p:spPr>
          <a:xfrm>
            <a:off x="334409" y="421022"/>
            <a:ext cx="10156807" cy="769441"/>
          </a:xfrm>
          <a:prstGeom prst="rect">
            <a:avLst/>
          </a:prstGeom>
          <a:noFill/>
        </p:spPr>
        <p:txBody>
          <a:bodyPr wrap="square" rtlCol="0">
            <a:spAutoFit/>
          </a:bodyPr>
          <a:lstStyle/>
          <a:p>
            <a:r>
              <a:rPr lang="en-US" sz="4400" cap="all">
                <a:solidFill>
                  <a:schemeClr val="bg1"/>
                </a:solidFill>
                <a:effectLst>
                  <a:outerShdw blurRad="38100" dist="38100" dir="2700000" algn="tl">
                    <a:srgbClr val="000000">
                      <a:alpha val="43137"/>
                    </a:srgbClr>
                  </a:outerShdw>
                </a:effectLst>
              </a:rPr>
              <a:t>performance Tracking</a:t>
            </a:r>
          </a:p>
        </p:txBody>
      </p:sp>
      <p:pic>
        <p:nvPicPr>
          <p:cNvPr id="12" name="Picture 11" descr="A green sign with white text&#10;&#10;AI-generated content may be incorrect.">
            <a:extLst>
              <a:ext uri="{FF2B5EF4-FFF2-40B4-BE49-F238E27FC236}">
                <a16:creationId xmlns:a16="http://schemas.microsoft.com/office/drawing/2014/main" id="{C23EF608-8335-9E30-B14D-2A6CBF1CD7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1264" y="6168451"/>
            <a:ext cx="997527" cy="490310"/>
          </a:xfrm>
          <a:prstGeom prst="rect">
            <a:avLst/>
          </a:prstGeom>
        </p:spPr>
      </p:pic>
      <p:sp>
        <p:nvSpPr>
          <p:cNvPr id="14" name="Footer Placeholder 13">
            <a:extLst>
              <a:ext uri="{FF2B5EF4-FFF2-40B4-BE49-F238E27FC236}">
                <a16:creationId xmlns:a16="http://schemas.microsoft.com/office/drawing/2014/main" id="{1A8D2D12-F5D5-9912-4B09-AC7FA5D9FD88}"/>
              </a:ext>
            </a:extLst>
          </p:cNvPr>
          <p:cNvSpPr>
            <a:spLocks noGrp="1"/>
          </p:cNvSpPr>
          <p:nvPr>
            <p:ph type="ftr" sz="quarter" idx="11"/>
          </p:nvPr>
        </p:nvSpPr>
        <p:spPr/>
        <p:txBody>
          <a:bodyPr/>
          <a:lstStyle/>
          <a:p>
            <a:r>
              <a:rPr lang="en-US" sz="1200"/>
              <a:t>COPYRIGHT © 2025 Redwood Energy Services, Inc.</a:t>
            </a:r>
            <a:endParaRPr lang="en-US"/>
          </a:p>
        </p:txBody>
      </p:sp>
      <p:sp>
        <p:nvSpPr>
          <p:cNvPr id="4" name="TextBox 3">
            <a:extLst>
              <a:ext uri="{FF2B5EF4-FFF2-40B4-BE49-F238E27FC236}">
                <a16:creationId xmlns:a16="http://schemas.microsoft.com/office/drawing/2014/main" id="{799B72B2-47ED-98B5-AE4D-EFB481078796}"/>
              </a:ext>
            </a:extLst>
          </p:cNvPr>
          <p:cNvSpPr txBox="1"/>
          <p:nvPr/>
        </p:nvSpPr>
        <p:spPr>
          <a:xfrm>
            <a:off x="1063048" y="1474625"/>
            <a:ext cx="8778240" cy="4938981"/>
          </a:xfrm>
          <a:prstGeom prst="rect">
            <a:avLst/>
          </a:prstGeom>
          <a:noFill/>
        </p:spPr>
        <p:txBody>
          <a:bodyPr wrap="square">
            <a:spAutoFit/>
          </a:bodyPr>
          <a:lstStyle/>
          <a:p>
            <a:pPr marL="457200" marR="0">
              <a:lnSpc>
                <a:spcPct val="107000"/>
              </a:lnSpc>
              <a:spcBef>
                <a:spcPts val="1200"/>
              </a:spcBef>
              <a:spcAft>
                <a:spcPts val="1200"/>
              </a:spcAft>
              <a:buNone/>
            </a:pPr>
            <a:r>
              <a:rPr lang="en-US"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Value Metrics each quarter by total, HTR, and DAC: </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15000"/>
              </a:lnSpc>
              <a:buFont typeface="Symbol" pitchFamily="2" charset="2"/>
              <a:buChar char="·"/>
            </a:pPr>
            <a:r>
              <a:rPr lang="en-US"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Number of customers participating</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15000"/>
              </a:lnSpc>
              <a:buFont typeface="Symbol" pitchFamily="2" charset="2"/>
              <a:buChar char="·"/>
            </a:pPr>
            <a:r>
              <a:rPr lang="en-US"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Annual TSB</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15000"/>
              </a:lnSpc>
              <a:buFont typeface="Symbol" pitchFamily="2" charset="2"/>
              <a:buChar char="·"/>
            </a:pPr>
            <a:r>
              <a:rPr lang="en-US"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Annual MTeCO</a:t>
            </a:r>
            <a:r>
              <a:rPr lang="en-US" sz="2400" baseline="-25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15000"/>
              </a:lnSpc>
              <a:buFont typeface="Symbol" pitchFamily="2" charset="2"/>
              <a:buChar char="·"/>
            </a:pPr>
            <a:r>
              <a:rPr lang="en-US"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Annual Net kWh savings</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15000"/>
              </a:lnSpc>
              <a:buFont typeface="Symbol" pitchFamily="2" charset="2"/>
              <a:buChar char="·"/>
            </a:pPr>
            <a:r>
              <a:rPr lang="en-US"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Annual Net kW savings </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15000"/>
              </a:lnSpc>
              <a:spcBef>
                <a:spcPts val="1200"/>
              </a:spcBef>
              <a:spcAft>
                <a:spcPts val="600"/>
              </a:spcAft>
              <a:buFont typeface="Symbol" pitchFamily="2" charset="2"/>
              <a:buChar char="·"/>
            </a:pPr>
            <a:r>
              <a:rPr lang="en-US"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Annual Net </a:t>
            </a:r>
            <a:r>
              <a:rPr lang="en-US" sz="240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therm</a:t>
            </a:r>
            <a:r>
              <a:rPr lang="en-US"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savings</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7000"/>
              </a:lnSpc>
              <a:spcBef>
                <a:spcPts val="1200"/>
              </a:spcBef>
              <a:spcAft>
                <a:spcPts val="1200"/>
              </a:spcAft>
              <a:buNone/>
            </a:pPr>
            <a:r>
              <a:rPr lang="en-US"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Monthly Metrics, all values are net: </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15000"/>
              </a:lnSpc>
              <a:buFont typeface="Symbol" pitchFamily="2" charset="2"/>
              <a:buChar char="·"/>
            </a:pPr>
            <a:r>
              <a:rPr lang="en-US"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YTD TSB</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15000"/>
              </a:lnSpc>
              <a:spcAft>
                <a:spcPts val="600"/>
              </a:spcAft>
              <a:buFont typeface="Symbol" pitchFamily="2" charset="2"/>
              <a:buChar char="·"/>
            </a:pPr>
            <a:r>
              <a:rPr lang="en-US"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Month TSB</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2016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F4E35"/>
        </a:solidFill>
        <a:effectLst/>
      </p:bgPr>
    </p:bg>
    <p:spTree>
      <p:nvGrpSpPr>
        <p:cNvPr id="1" name="">
          <a:extLst>
            <a:ext uri="{FF2B5EF4-FFF2-40B4-BE49-F238E27FC236}">
              <a16:creationId xmlns:a16="http://schemas.microsoft.com/office/drawing/2014/main" id="{FB61F0FA-396D-492A-0A58-D5112249359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6E496A3-3507-BAD2-E5DC-5BA4BF0D23F3}"/>
              </a:ext>
            </a:extLst>
          </p:cNvPr>
          <p:cNvSpPr txBox="1"/>
          <p:nvPr/>
        </p:nvSpPr>
        <p:spPr>
          <a:xfrm>
            <a:off x="215347" y="421022"/>
            <a:ext cx="10275869" cy="769441"/>
          </a:xfrm>
          <a:prstGeom prst="rect">
            <a:avLst/>
          </a:prstGeom>
          <a:noFill/>
        </p:spPr>
        <p:txBody>
          <a:bodyPr wrap="square" rtlCol="0">
            <a:spAutoFit/>
          </a:bodyPr>
          <a:lstStyle/>
          <a:p>
            <a:r>
              <a:rPr lang="en-US" sz="4400" cap="all">
                <a:solidFill>
                  <a:schemeClr val="bg1"/>
                </a:solidFill>
                <a:effectLst>
                  <a:outerShdw blurRad="38100" dist="38100" dir="2700000" algn="tl">
                    <a:srgbClr val="000000">
                      <a:alpha val="43137"/>
                    </a:srgbClr>
                  </a:outerShdw>
                </a:effectLst>
              </a:rPr>
              <a:t>Program delivery and services</a:t>
            </a:r>
          </a:p>
        </p:txBody>
      </p:sp>
      <p:pic>
        <p:nvPicPr>
          <p:cNvPr id="12" name="Picture 11" descr="A green sign with white text&#10;&#10;AI-generated content may be incorrect.">
            <a:extLst>
              <a:ext uri="{FF2B5EF4-FFF2-40B4-BE49-F238E27FC236}">
                <a16:creationId xmlns:a16="http://schemas.microsoft.com/office/drawing/2014/main" id="{C57B2926-A49F-1B97-8BBC-33C92729C1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1264" y="6168451"/>
            <a:ext cx="997527" cy="490310"/>
          </a:xfrm>
          <a:prstGeom prst="rect">
            <a:avLst/>
          </a:prstGeom>
        </p:spPr>
      </p:pic>
      <p:sp>
        <p:nvSpPr>
          <p:cNvPr id="14" name="Footer Placeholder 13">
            <a:extLst>
              <a:ext uri="{FF2B5EF4-FFF2-40B4-BE49-F238E27FC236}">
                <a16:creationId xmlns:a16="http://schemas.microsoft.com/office/drawing/2014/main" id="{355D1153-4117-321D-CD87-6E1234415979}"/>
              </a:ext>
            </a:extLst>
          </p:cNvPr>
          <p:cNvSpPr>
            <a:spLocks noGrp="1"/>
          </p:cNvSpPr>
          <p:nvPr>
            <p:ph type="ftr" sz="quarter" idx="11"/>
          </p:nvPr>
        </p:nvSpPr>
        <p:spPr/>
        <p:txBody>
          <a:bodyPr/>
          <a:lstStyle/>
          <a:p>
            <a:r>
              <a:rPr lang="en-US" sz="1200"/>
              <a:t>COPYRIGHT © 2025 Redwood Energy Services, Inc.</a:t>
            </a:r>
            <a:endParaRPr lang="en-US"/>
          </a:p>
        </p:txBody>
      </p:sp>
      <p:sp>
        <p:nvSpPr>
          <p:cNvPr id="4" name="TextBox 3">
            <a:extLst>
              <a:ext uri="{FF2B5EF4-FFF2-40B4-BE49-F238E27FC236}">
                <a16:creationId xmlns:a16="http://schemas.microsoft.com/office/drawing/2014/main" id="{9C944686-8BFA-4207-8727-38B7C61968DA}"/>
              </a:ext>
            </a:extLst>
          </p:cNvPr>
          <p:cNvSpPr txBox="1"/>
          <p:nvPr/>
        </p:nvSpPr>
        <p:spPr>
          <a:xfrm>
            <a:off x="213209" y="1434303"/>
            <a:ext cx="11082528" cy="5909118"/>
          </a:xfrm>
          <a:prstGeom prst="rect">
            <a:avLst/>
          </a:prstGeom>
          <a:noFill/>
        </p:spPr>
        <p:txBody>
          <a:bodyPr wrap="square" lIns="91440" tIns="45720" rIns="91440" bIns="45720" anchor="t">
            <a:spAutoFit/>
          </a:bodyPr>
          <a:lstStyle/>
          <a:p>
            <a:pPr marL="457200" marR="0">
              <a:lnSpc>
                <a:spcPct val="107000"/>
              </a:lnSpc>
              <a:spcBef>
                <a:spcPts val="1200"/>
              </a:spcBef>
              <a:spcAft>
                <a:spcPts val="1200"/>
              </a:spcAft>
              <a:buNone/>
            </a:pPr>
            <a:r>
              <a:rPr lang="en-US" sz="2400">
                <a:solidFill>
                  <a:schemeClr val="bg1"/>
                </a:solidFill>
                <a:effectLst/>
                <a:latin typeface="Times New Roman"/>
                <a:ea typeface="Times New Roman" panose="02020603050405020304" pitchFamily="18" charset="0"/>
                <a:cs typeface="Times New Roman"/>
              </a:rPr>
              <a:t>Technology/Measure focused, Customer-Facing program</a:t>
            </a:r>
          </a:p>
          <a:p>
            <a:pPr marL="457200" marR="0">
              <a:lnSpc>
                <a:spcPct val="107000"/>
              </a:lnSpc>
              <a:spcBef>
                <a:spcPts val="1200"/>
              </a:spcBef>
              <a:spcAft>
                <a:spcPts val="1200"/>
              </a:spcAft>
              <a:buNone/>
            </a:pPr>
            <a:r>
              <a:rPr lang="en-US" sz="2400">
                <a:solidFill>
                  <a:schemeClr val="bg1"/>
                </a:solidFill>
                <a:effectLst/>
                <a:latin typeface="Times New Roman"/>
                <a:ea typeface="Times New Roman" panose="02020603050405020304" pitchFamily="18" charset="0"/>
                <a:cs typeface="Times New Roman"/>
              </a:rPr>
              <a:t>Site-Level NMEC protocols to measure savings  </a:t>
            </a:r>
          </a:p>
          <a:p>
            <a:pPr marL="457200" marR="0">
              <a:lnSpc>
                <a:spcPct val="107000"/>
              </a:lnSpc>
              <a:spcBef>
                <a:spcPts val="1200"/>
              </a:spcBef>
              <a:spcAft>
                <a:spcPts val="1200"/>
              </a:spcAft>
              <a:buNone/>
            </a:pPr>
            <a:r>
              <a:rPr lang="en-US" sz="2400">
                <a:solidFill>
                  <a:schemeClr val="bg1"/>
                </a:solidFill>
                <a:effectLst/>
                <a:latin typeface="Times New Roman"/>
                <a:ea typeface="Times New Roman" panose="02020603050405020304" pitchFamily="18" charset="0"/>
                <a:cs typeface="Times New Roman"/>
              </a:rPr>
              <a:t>The Per-site EE Model parameters include the following measurements from the </a:t>
            </a:r>
            <a:r>
              <a:rPr lang="en-US" sz="2400">
                <a:solidFill>
                  <a:schemeClr val="bg1"/>
                </a:solidFill>
                <a:latin typeface="Times New Roman"/>
                <a:ea typeface="Times New Roman" panose="02020603050405020304" pitchFamily="18" charset="0"/>
                <a:cs typeface="Times New Roman"/>
              </a:rPr>
              <a:t>refrigeration</a:t>
            </a:r>
            <a:r>
              <a:rPr lang="en-US" sz="2400">
                <a:solidFill>
                  <a:schemeClr val="bg1"/>
                </a:solidFill>
                <a:effectLst/>
                <a:latin typeface="Times New Roman"/>
                <a:ea typeface="Times New Roman" panose="02020603050405020304" pitchFamily="18" charset="0"/>
                <a:cs typeface="Times New Roman"/>
              </a:rPr>
              <a:t> metering technology:</a:t>
            </a:r>
          </a:p>
          <a:p>
            <a:pPr marL="457200" marR="0">
              <a:lnSpc>
                <a:spcPct val="107000"/>
              </a:lnSpc>
              <a:spcBef>
                <a:spcPts val="1200"/>
              </a:spcBef>
              <a:spcAft>
                <a:spcPts val="1200"/>
              </a:spcAft>
              <a:buNone/>
            </a:pPr>
            <a:r>
              <a:rPr lang="en-US" sz="2400">
                <a:solidFill>
                  <a:schemeClr val="bg1"/>
                </a:solidFill>
                <a:effectLst/>
                <a:latin typeface="Times New Roman"/>
                <a:ea typeface="Times New Roman" panose="02020603050405020304" pitchFamily="18" charset="0"/>
                <a:cs typeface="Times New Roman"/>
              </a:rPr>
              <a:t>•	Refrigeration control system data collection</a:t>
            </a:r>
          </a:p>
          <a:p>
            <a:pPr marL="457200" marR="0">
              <a:lnSpc>
                <a:spcPct val="107000"/>
              </a:lnSpc>
              <a:spcBef>
                <a:spcPts val="1200"/>
              </a:spcBef>
              <a:spcAft>
                <a:spcPts val="1200"/>
              </a:spcAft>
              <a:buNone/>
            </a:pPr>
            <a:r>
              <a:rPr lang="en-US" sz="2400">
                <a:solidFill>
                  <a:schemeClr val="bg1"/>
                </a:solidFill>
                <a:effectLst/>
                <a:latin typeface="Times New Roman"/>
                <a:ea typeface="Times New Roman" panose="02020603050405020304" pitchFamily="18" charset="0"/>
                <a:cs typeface="Times New Roman"/>
              </a:rPr>
              <a:t>•	Refrigeration system temperatures and pressures   </a:t>
            </a:r>
          </a:p>
          <a:p>
            <a:pPr marL="457200" marR="0">
              <a:lnSpc>
                <a:spcPct val="107000"/>
              </a:lnSpc>
              <a:spcBef>
                <a:spcPts val="1200"/>
              </a:spcBef>
              <a:spcAft>
                <a:spcPts val="1200"/>
              </a:spcAft>
              <a:buNone/>
            </a:pPr>
            <a:r>
              <a:rPr lang="en-US" sz="2400">
                <a:solidFill>
                  <a:schemeClr val="bg1"/>
                </a:solidFill>
                <a:effectLst/>
                <a:latin typeface="Times New Roman"/>
                <a:ea typeface="Times New Roman" panose="02020603050405020304" pitchFamily="18" charset="0"/>
                <a:cs typeface="Times New Roman"/>
              </a:rPr>
              <a:t>The Per-site EE Model requires four to six weeks of measurements as well as the past 12 months of interval and local weather data.</a:t>
            </a:r>
          </a:p>
          <a:p>
            <a:pPr marL="457200" marR="0">
              <a:lnSpc>
                <a:spcPct val="107000"/>
              </a:lnSpc>
              <a:spcBef>
                <a:spcPts val="1200"/>
              </a:spcBef>
              <a:spcAft>
                <a:spcPts val="1200"/>
              </a:spcAft>
              <a:buNone/>
            </a:pPr>
            <a:endParaRPr lang="en-US" sz="2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15000"/>
              </a:lnSpc>
              <a:spcAft>
                <a:spcPts val="600"/>
              </a:spcAft>
              <a:buFont typeface="Symbol" pitchFamily="2" charset="2"/>
              <a:buChar char="·"/>
            </a:pPr>
            <a:endParaRPr lang="en-US"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3607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F4E35"/>
        </a:solidFill>
        <a:effectLst/>
      </p:bgPr>
    </p:bg>
    <p:spTree>
      <p:nvGrpSpPr>
        <p:cNvPr id="1" name="">
          <a:extLst>
            <a:ext uri="{FF2B5EF4-FFF2-40B4-BE49-F238E27FC236}">
              <a16:creationId xmlns:a16="http://schemas.microsoft.com/office/drawing/2014/main" id="{076B027D-55D0-0D7B-A349-6922F2F78B0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3D25536-AB60-02F2-BC41-629BD9FAE835}"/>
              </a:ext>
            </a:extLst>
          </p:cNvPr>
          <p:cNvSpPr txBox="1"/>
          <p:nvPr/>
        </p:nvSpPr>
        <p:spPr>
          <a:xfrm>
            <a:off x="215347" y="421022"/>
            <a:ext cx="10953202" cy="769441"/>
          </a:xfrm>
          <a:prstGeom prst="rect">
            <a:avLst/>
          </a:prstGeom>
          <a:noFill/>
        </p:spPr>
        <p:txBody>
          <a:bodyPr wrap="square" lIns="91440" tIns="45720" rIns="91440" bIns="45720" rtlCol="0" anchor="t">
            <a:spAutoFit/>
          </a:bodyPr>
          <a:lstStyle/>
          <a:p>
            <a:r>
              <a:rPr lang="en-US" sz="4400" cap="all">
                <a:solidFill>
                  <a:schemeClr val="bg1"/>
                </a:solidFill>
                <a:effectLst>
                  <a:outerShdw blurRad="38100" dist="38100" dir="2700000" algn="tl">
                    <a:srgbClr val="000000">
                      <a:alpha val="43137"/>
                    </a:srgbClr>
                  </a:outerShdw>
                </a:effectLst>
              </a:rPr>
              <a:t>Typical sequence for </a:t>
            </a:r>
            <a:r>
              <a:rPr lang="en-US" sz="4400" cap="all" err="1">
                <a:solidFill>
                  <a:schemeClr val="bg1"/>
                </a:solidFill>
                <a:effectLst>
                  <a:outerShdw blurRad="38100" dist="38100" dir="2700000" algn="tl">
                    <a:srgbClr val="000000">
                      <a:alpha val="43137"/>
                    </a:srgbClr>
                  </a:outerShdw>
                </a:effectLst>
              </a:rPr>
              <a:t>Nmec</a:t>
            </a:r>
            <a:r>
              <a:rPr lang="en-US" sz="4400" cap="all">
                <a:solidFill>
                  <a:schemeClr val="bg1"/>
                </a:solidFill>
                <a:effectLst>
                  <a:outerShdw blurRad="38100" dist="38100" dir="2700000" algn="tl">
                    <a:srgbClr val="000000">
                      <a:alpha val="43137"/>
                    </a:srgbClr>
                  </a:outerShdw>
                </a:effectLst>
              </a:rPr>
              <a:t> sites</a:t>
            </a:r>
            <a:endParaRPr lang="en-US" sz="4400" cap="all">
              <a:solidFill>
                <a:schemeClr val="bg1"/>
              </a:solidFill>
              <a:effectLst>
                <a:outerShdw blurRad="38100" dist="38100" dir="2700000" algn="tl">
                  <a:srgbClr val="000000">
                    <a:alpha val="43137"/>
                  </a:srgbClr>
                </a:outerShdw>
              </a:effectLst>
              <a:cs typeface="Arial"/>
            </a:endParaRPr>
          </a:p>
        </p:txBody>
      </p:sp>
      <p:pic>
        <p:nvPicPr>
          <p:cNvPr id="12" name="Picture 11" descr="A green sign with white text&#10;&#10;AI-generated content may be incorrect.">
            <a:extLst>
              <a:ext uri="{FF2B5EF4-FFF2-40B4-BE49-F238E27FC236}">
                <a16:creationId xmlns:a16="http://schemas.microsoft.com/office/drawing/2014/main" id="{E98B6A68-F448-0EE5-DD2B-972A2A4D76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1264" y="6168451"/>
            <a:ext cx="997527" cy="490310"/>
          </a:xfrm>
          <a:prstGeom prst="rect">
            <a:avLst/>
          </a:prstGeom>
        </p:spPr>
      </p:pic>
      <p:sp>
        <p:nvSpPr>
          <p:cNvPr id="14" name="Footer Placeholder 13">
            <a:extLst>
              <a:ext uri="{FF2B5EF4-FFF2-40B4-BE49-F238E27FC236}">
                <a16:creationId xmlns:a16="http://schemas.microsoft.com/office/drawing/2014/main" id="{D20D627A-099B-BB53-613D-EDECD4EB1A38}"/>
              </a:ext>
            </a:extLst>
          </p:cNvPr>
          <p:cNvSpPr>
            <a:spLocks noGrp="1"/>
          </p:cNvSpPr>
          <p:nvPr>
            <p:ph type="ftr" sz="quarter" idx="11"/>
          </p:nvPr>
        </p:nvSpPr>
        <p:spPr/>
        <p:txBody>
          <a:bodyPr/>
          <a:lstStyle/>
          <a:p>
            <a:r>
              <a:rPr lang="en-US" sz="1200"/>
              <a:t>COPYRIGHT © 2025 Redwood Energy Services, Inc.</a:t>
            </a:r>
            <a:endParaRPr lang="en-US"/>
          </a:p>
        </p:txBody>
      </p:sp>
      <p:sp>
        <p:nvSpPr>
          <p:cNvPr id="5" name="TextBox 4">
            <a:extLst>
              <a:ext uri="{FF2B5EF4-FFF2-40B4-BE49-F238E27FC236}">
                <a16:creationId xmlns:a16="http://schemas.microsoft.com/office/drawing/2014/main" id="{321BB321-B2D8-BADA-DC44-DAD70B5C03F1}"/>
              </a:ext>
            </a:extLst>
          </p:cNvPr>
          <p:cNvSpPr txBox="1"/>
          <p:nvPr/>
        </p:nvSpPr>
        <p:spPr>
          <a:xfrm>
            <a:off x="943428" y="1463523"/>
            <a:ext cx="10629294"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arenR"/>
            </a:pPr>
            <a:r>
              <a:rPr lang="en-US" sz="2000">
                <a:solidFill>
                  <a:schemeClr val="bg1"/>
                </a:solidFill>
                <a:cs typeface="Arial"/>
              </a:rPr>
              <a:t>A detailed site audit collects information on all mechanical systems and site specific processes</a:t>
            </a:r>
          </a:p>
          <a:p>
            <a:pPr marL="342900" indent="-342900">
              <a:buAutoNum type="arabicParenR"/>
            </a:pPr>
            <a:r>
              <a:rPr lang="en-US" sz="2000">
                <a:solidFill>
                  <a:schemeClr val="bg1"/>
                </a:solidFill>
                <a:cs typeface="Arial"/>
              </a:rPr>
              <a:t>The refrigeration system is instrumented for remote monitoring</a:t>
            </a:r>
          </a:p>
          <a:p>
            <a:pPr marL="342900" indent="-342900">
              <a:buAutoNum type="arabicParenR"/>
            </a:pPr>
            <a:r>
              <a:rPr lang="en-US" sz="2000">
                <a:solidFill>
                  <a:schemeClr val="bg1"/>
                </a:solidFill>
                <a:cs typeface="Arial"/>
              </a:rPr>
              <a:t>Data is collected for up to 10 weeks</a:t>
            </a:r>
          </a:p>
          <a:p>
            <a:pPr marL="342900" indent="-342900">
              <a:buAutoNum type="arabicParenR"/>
            </a:pPr>
            <a:r>
              <a:rPr lang="en-US" sz="2000">
                <a:solidFill>
                  <a:schemeClr val="bg1"/>
                </a:solidFill>
                <a:cs typeface="Arial"/>
              </a:rPr>
              <a:t>Refrigeration engineers use the collected data to quantify stranded savings opportunities</a:t>
            </a:r>
          </a:p>
          <a:p>
            <a:pPr marL="342900" indent="-342900">
              <a:buAutoNum type="arabicParenR"/>
            </a:pPr>
            <a:r>
              <a:rPr lang="en-US" sz="2000">
                <a:solidFill>
                  <a:schemeClr val="bg1"/>
                </a:solidFill>
                <a:cs typeface="Arial"/>
              </a:rPr>
              <a:t>EE opportunities are presented to the decision maker</a:t>
            </a:r>
          </a:p>
          <a:p>
            <a:pPr marL="342900" indent="-342900">
              <a:buAutoNum type="arabicParenR"/>
            </a:pPr>
            <a:r>
              <a:rPr lang="en-US" sz="2000">
                <a:solidFill>
                  <a:schemeClr val="bg1"/>
                </a:solidFill>
                <a:cs typeface="Arial"/>
              </a:rPr>
              <a:t>The Project Feasibility Study is submitted to SCE</a:t>
            </a:r>
          </a:p>
          <a:p>
            <a:pPr marL="342900" indent="-342900">
              <a:buAutoNum type="arabicParenR"/>
            </a:pPr>
            <a:r>
              <a:rPr lang="en-US" sz="2000">
                <a:solidFill>
                  <a:schemeClr val="bg1"/>
                </a:solidFill>
                <a:cs typeface="Arial"/>
              </a:rPr>
              <a:t>EE measures are implemented upon approval of PFS</a:t>
            </a:r>
          </a:p>
          <a:p>
            <a:pPr marL="342900" indent="-342900">
              <a:buAutoNum type="arabicParenR"/>
            </a:pPr>
            <a:r>
              <a:rPr lang="en-US" sz="2000">
                <a:solidFill>
                  <a:schemeClr val="bg1"/>
                </a:solidFill>
                <a:cs typeface="Arial"/>
              </a:rPr>
              <a:t>The system is tracked for 12 months.  Deviations from expected results are communicated to the customer and contractor</a:t>
            </a:r>
          </a:p>
          <a:p>
            <a:pPr marL="342900" indent="-342900">
              <a:buAutoNum type="arabicParenR"/>
            </a:pPr>
            <a:endParaRPr lang="en-US" sz="2000">
              <a:solidFill>
                <a:schemeClr val="bg1"/>
              </a:solidFill>
              <a:cs typeface="Arial"/>
            </a:endParaRPr>
          </a:p>
          <a:p>
            <a:r>
              <a:rPr lang="en-US" sz="2000">
                <a:solidFill>
                  <a:schemeClr val="bg1"/>
                </a:solidFill>
                <a:cs typeface="Arial"/>
              </a:rPr>
              <a:t>System monitoring is in addition to and corroborated by the site-NMEC M&amp;V protocols</a:t>
            </a:r>
          </a:p>
        </p:txBody>
      </p:sp>
    </p:spTree>
    <p:extLst>
      <p:ext uri="{BB962C8B-B14F-4D97-AF65-F5344CB8AC3E}">
        <p14:creationId xmlns:p14="http://schemas.microsoft.com/office/powerpoint/2010/main" val="2875207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1069</Words>
  <Application>Microsoft Office PowerPoint</Application>
  <PresentationFormat>Widescreen</PresentationFormat>
  <Paragraphs>173</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Robby</dc:creator>
  <cp:lastModifiedBy>Jimmy Awolesi</cp:lastModifiedBy>
  <cp:revision>6</cp:revision>
  <dcterms:created xsi:type="dcterms:W3CDTF">2022-12-19T01:06:11Z</dcterms:created>
  <dcterms:modified xsi:type="dcterms:W3CDTF">2025-06-25T17:34:01Z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c3dd1c7-2c40-4a31-84b2-bec599b321a0_Enabled">
    <vt:lpwstr>true</vt:lpwstr>
  </property>
  <property fmtid="{D5CDD505-2E9C-101B-9397-08002B2CF9AE}" pid="3" name="MSIP_Label_bc3dd1c7-2c40-4a31-84b2-bec599b321a0_SetDate">
    <vt:lpwstr>2025-06-25T17:33:39Z</vt:lpwstr>
  </property>
  <property fmtid="{D5CDD505-2E9C-101B-9397-08002B2CF9AE}" pid="4" name="MSIP_Label_bc3dd1c7-2c40-4a31-84b2-bec599b321a0_Method">
    <vt:lpwstr>Standard</vt:lpwstr>
  </property>
  <property fmtid="{D5CDD505-2E9C-101B-9397-08002B2CF9AE}" pid="5" name="MSIP_Label_bc3dd1c7-2c40-4a31-84b2-bec599b321a0_Name">
    <vt:lpwstr>bc3dd1c7-2c40-4a31-84b2-bec599b321a0</vt:lpwstr>
  </property>
  <property fmtid="{D5CDD505-2E9C-101B-9397-08002B2CF9AE}" pid="6" name="MSIP_Label_bc3dd1c7-2c40-4a31-84b2-bec599b321a0_SiteId">
    <vt:lpwstr>5b2a8fee-4c95-4bdc-8aae-196f8aacb1b6</vt:lpwstr>
  </property>
  <property fmtid="{D5CDD505-2E9C-101B-9397-08002B2CF9AE}" pid="7" name="MSIP_Label_bc3dd1c7-2c40-4a31-84b2-bec599b321a0_ActionId">
    <vt:lpwstr>18e1ec78-5b3d-40d6-910c-44eed86fac9b</vt:lpwstr>
  </property>
  <property fmtid="{D5CDD505-2E9C-101B-9397-08002B2CF9AE}" pid="8" name="MSIP_Label_bc3dd1c7-2c40-4a31-84b2-bec599b321a0_ContentBits">
    <vt:lpwstr>0</vt:lpwstr>
  </property>
</Properties>
</file>