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embeddedFontLst>
    <p:embeddedFont>
      <p:font typeface="Avenir" panose="02000503020000020003" pitchFamily="2" charset="0"/>
      <p:regular r:id="rId19"/>
      <p:italic r:id="rId20"/>
    </p:embeddedFont>
    <p:embeddedFont>
      <p:font typeface="Calibri" panose="020F0502020204030204" pitchFamily="34" charset="0"/>
      <p:regular r:id="rId21"/>
      <p:bold r:id="rId22"/>
      <p:italic r:id="rId23"/>
      <p:boldItalic r:id="rId24"/>
    </p:embeddedFont>
    <p:embeddedFont>
      <p:font typeface="Muli" pitchFamily="2" charset="77"/>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120849-ED4A-44E9-B7CD-33EC61DE7D23}">
  <a:tblStyle styleId="{DE120849-ED4A-44E9-B7CD-33EC61DE7D2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87F6161-2B0A-4427-83AD-6694EE9D451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932AC6E-517C-4484-8D49-F9913D39866A}" styleName="Table_2">
    <a:wholeTbl>
      <a:tcTxStyle b="off" i="off">
        <a:font>
          <a:latin typeface="Arial"/>
          <a:ea typeface="Arial"/>
          <a:cs typeface="Arial"/>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FCEAE8"/>
          </a:solidFill>
        </a:fill>
      </a:tcStyle>
    </a:band1H>
    <a:band2H>
      <a:tcTxStyle/>
      <a:tcStyle>
        <a:tcBdr/>
      </a:tcStyle>
    </a:band2H>
    <a:band1V>
      <a:tcTxStyle/>
      <a:tcStyle>
        <a:tcBdr/>
        <a:fill>
          <a:solidFill>
            <a:srgbClr val="FCEAE8"/>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424" autoAdjust="0"/>
  </p:normalViewPr>
  <p:slideViewPr>
    <p:cSldViewPr snapToGrid="0">
      <p:cViewPr varScale="1">
        <p:scale>
          <a:sx n="112" d="100"/>
          <a:sy n="112" d="100"/>
        </p:scale>
        <p:origin x="11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457200" lvl="0" indent="-317500" algn="l" rtl="0">
              <a:lnSpc>
                <a:spcPct val="100000"/>
              </a:lnSpc>
              <a:spcBef>
                <a:spcPts val="0"/>
              </a:spcBef>
              <a:spcAft>
                <a:spcPts val="0"/>
              </a:spcAft>
              <a:buClr>
                <a:srgbClr val="000000"/>
              </a:buClr>
              <a:buSzPts val="1400"/>
              <a:buFont typeface="Avenir"/>
              <a:buChar char="●"/>
            </a:pPr>
            <a:r>
              <a:rPr lang="en-US" sz="1400">
                <a:solidFill>
                  <a:srgbClr val="000000"/>
                </a:solidFill>
                <a:latin typeface="Avenir"/>
                <a:ea typeface="Avenir"/>
                <a:cs typeface="Avenir"/>
                <a:sym typeface="Avenir"/>
              </a:rPr>
              <a:t>SoCalREN is ensuring regional reach and delivery of valuable services throughout the entire SoCalREN territory</a:t>
            </a:r>
            <a:endParaRPr sz="1400">
              <a:solidFill>
                <a:srgbClr val="000000"/>
              </a:solidFill>
              <a:latin typeface="Avenir"/>
              <a:ea typeface="Avenir"/>
              <a:cs typeface="Avenir"/>
              <a:sym typeface="Avenir"/>
            </a:endParaRPr>
          </a:p>
          <a:p>
            <a:pPr marL="457200" lvl="0" indent="-317500" algn="l" rtl="0">
              <a:lnSpc>
                <a:spcPct val="100000"/>
              </a:lnSpc>
              <a:spcBef>
                <a:spcPts val="0"/>
              </a:spcBef>
              <a:spcAft>
                <a:spcPts val="0"/>
              </a:spcAft>
              <a:buClr>
                <a:srgbClr val="000000"/>
              </a:buClr>
              <a:buSzPts val="1400"/>
              <a:buFont typeface="Avenir"/>
              <a:buChar char="●"/>
            </a:pPr>
            <a:r>
              <a:rPr lang="en-US" sz="1400">
                <a:solidFill>
                  <a:srgbClr val="000000"/>
                </a:solidFill>
                <a:latin typeface="Avenir"/>
                <a:ea typeface="Avenir"/>
                <a:cs typeface="Avenir"/>
                <a:sym typeface="Avenir"/>
              </a:rPr>
              <a:t>Focusing on DACs and HTR communities, we’ve started implementing specific strategies to reach all the communities throughout our territory, including the 700+ public agencies we serve</a:t>
            </a:r>
            <a:endParaRPr sz="1400">
              <a:solidFill>
                <a:srgbClr val="000000"/>
              </a:solidFill>
              <a:latin typeface="Avenir"/>
              <a:ea typeface="Avenir"/>
              <a:cs typeface="Avenir"/>
              <a:sym typeface="Avenir"/>
            </a:endParaRPr>
          </a:p>
          <a:p>
            <a:pPr marL="457200" lvl="0" indent="-317500" algn="l" rtl="0">
              <a:lnSpc>
                <a:spcPct val="100000"/>
              </a:lnSpc>
              <a:spcBef>
                <a:spcPts val="0"/>
              </a:spcBef>
              <a:spcAft>
                <a:spcPts val="0"/>
              </a:spcAft>
              <a:buClr>
                <a:srgbClr val="000000"/>
              </a:buClr>
              <a:buSzPts val="1400"/>
              <a:buFont typeface="Avenir"/>
              <a:buChar char="●"/>
            </a:pPr>
            <a:r>
              <a:rPr lang="en-US" sz="1400">
                <a:solidFill>
                  <a:srgbClr val="000000"/>
                </a:solidFill>
                <a:latin typeface="Avenir"/>
                <a:ea typeface="Avenir"/>
                <a:cs typeface="Avenir"/>
                <a:sym typeface="Avenir"/>
              </a:rPr>
              <a:t>And we can use our Public Agency Programs as a funnel to promote our other SoCalREN programs, since public agencies are in a unique position to communicate to their constituents about the various opportunities and resources available</a:t>
            </a:r>
            <a:endParaRPr sz="1400">
              <a:solidFill>
                <a:srgbClr val="000000"/>
              </a:solidFill>
              <a:latin typeface="Avenir"/>
              <a:ea typeface="Avenir"/>
              <a:cs typeface="Avenir"/>
              <a:sym typeface="Avenir"/>
            </a:endParaRPr>
          </a:p>
          <a:p>
            <a:pPr marL="457200" lvl="0" indent="0" algn="l" rtl="0">
              <a:lnSpc>
                <a:spcPct val="100000"/>
              </a:lnSpc>
              <a:spcBef>
                <a:spcPts val="0"/>
              </a:spcBef>
              <a:spcAft>
                <a:spcPts val="0"/>
              </a:spcAft>
              <a:buSzPts val="1400"/>
              <a:buNone/>
            </a:pPr>
            <a:endParaRPr sz="1400">
              <a:solidFill>
                <a:srgbClr val="000000"/>
              </a:solidFill>
              <a:latin typeface="Avenir"/>
              <a:ea typeface="Avenir"/>
              <a:cs typeface="Avenir"/>
              <a:sym typeface="Avenir"/>
            </a:endParaRPr>
          </a:p>
        </p:txBody>
      </p:sp>
      <p:sp>
        <p:nvSpPr>
          <p:cNvPr id="170" name="Google Shape;17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sz="1400" b="1">
              <a:solidFill>
                <a:srgbClr val="FF0000"/>
              </a:solidFill>
            </a:endParaRPr>
          </a:p>
          <a:p>
            <a:pPr marL="45720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sz="1400"/>
          </a:p>
        </p:txBody>
      </p:sp>
      <p:sp>
        <p:nvSpPr>
          <p:cNvPr id="181" name="Google Shape;18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As you can see here, our distribution of public sector energy efficiency retrofit projects has been mostly proportional to population size </a:t>
            </a:r>
            <a:endParaRPr/>
          </a:p>
          <a:p>
            <a:pPr marL="457200" lvl="0" indent="-317500" algn="l" rtl="0">
              <a:lnSpc>
                <a:spcPct val="100000"/>
              </a:lnSpc>
              <a:spcBef>
                <a:spcPts val="0"/>
              </a:spcBef>
              <a:spcAft>
                <a:spcPts val="0"/>
              </a:spcAft>
              <a:buSzPts val="1400"/>
              <a:buChar char="●"/>
            </a:pPr>
            <a:r>
              <a:rPr lang="en-US"/>
              <a:t>We strive to distribute services to the regions that need it most and look to continue to emphasize underserved and disadvantaged communities</a:t>
            </a:r>
            <a:endParaRPr/>
          </a:p>
          <a:p>
            <a:pPr marL="457200" lvl="0" indent="-317500" algn="l" rtl="0">
              <a:lnSpc>
                <a:spcPct val="100000"/>
              </a:lnSpc>
              <a:spcBef>
                <a:spcPts val="0"/>
              </a:spcBef>
              <a:spcAft>
                <a:spcPts val="0"/>
              </a:spcAft>
              <a:buSzPts val="1400"/>
              <a:buChar char="●"/>
            </a:pPr>
            <a:r>
              <a:rPr lang="en-US"/>
              <a:t>To identify regional needs we started working with additional trusted voices within communities to customize services and support filling of additional gaps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SoCalREN working with regional groups (many “LGP Implementers”) to support increased enrollment, peer-to-peer sharing and regional tailoring to maximize projects and energy savings </a:t>
            </a:r>
            <a:endParaRPr sz="2400" b="1">
              <a:solidFill>
                <a:srgbClr val="244061"/>
              </a:solidFill>
              <a:latin typeface="Avenir"/>
              <a:ea typeface="Avenir"/>
              <a:cs typeface="Avenir"/>
              <a:sym typeface="Avenir"/>
            </a:endParaRPr>
          </a:p>
          <a:p>
            <a:pPr marL="0" lvl="0" indent="0" algn="l" rtl="0">
              <a:lnSpc>
                <a:spcPct val="100000"/>
              </a:lnSpc>
              <a:spcBef>
                <a:spcPts val="0"/>
              </a:spcBef>
              <a:spcAft>
                <a:spcPts val="0"/>
              </a:spcAft>
              <a:buSzPts val="1400"/>
              <a:buNone/>
            </a:pPr>
            <a:endParaRPr/>
          </a:p>
          <a:p>
            <a:pPr marL="914400" lvl="0" indent="-317500" algn="l" rtl="0">
              <a:lnSpc>
                <a:spcPct val="100000"/>
              </a:lnSpc>
              <a:spcBef>
                <a:spcPts val="0"/>
              </a:spcBef>
              <a:spcAft>
                <a:spcPts val="0"/>
              </a:spcAft>
              <a:buSzPts val="1400"/>
              <a:buChar char="●"/>
            </a:pPr>
            <a:r>
              <a:rPr lang="en-US"/>
              <a:t>Value of Regional Partners</a:t>
            </a:r>
            <a:endParaRPr/>
          </a:p>
          <a:p>
            <a:pPr marL="1371600" lvl="1" indent="-317500" algn="l" rtl="0">
              <a:lnSpc>
                <a:spcPct val="100000"/>
              </a:lnSpc>
              <a:spcBef>
                <a:spcPts val="0"/>
              </a:spcBef>
              <a:spcAft>
                <a:spcPts val="0"/>
              </a:spcAft>
              <a:buSzPts val="1400"/>
              <a:buChar char="○"/>
            </a:pPr>
            <a:r>
              <a:rPr lang="en-US"/>
              <a:t>Local &amp; regional knowledge</a:t>
            </a:r>
            <a:endParaRPr/>
          </a:p>
          <a:p>
            <a:pPr marL="1371600" lvl="1" indent="-317500" algn="l" rtl="0">
              <a:lnSpc>
                <a:spcPct val="100000"/>
              </a:lnSpc>
              <a:spcBef>
                <a:spcPts val="0"/>
              </a:spcBef>
              <a:spcAft>
                <a:spcPts val="0"/>
              </a:spcAft>
              <a:buSzPts val="1400"/>
              <a:buChar char="○"/>
            </a:pPr>
            <a:r>
              <a:rPr lang="en-US"/>
              <a:t>Existing relationships with agencies</a:t>
            </a:r>
            <a:endParaRPr/>
          </a:p>
          <a:p>
            <a:pPr marL="1371600" lvl="1" indent="-317500" algn="l" rtl="0">
              <a:lnSpc>
                <a:spcPct val="100000"/>
              </a:lnSpc>
              <a:spcBef>
                <a:spcPts val="0"/>
              </a:spcBef>
              <a:spcAft>
                <a:spcPts val="0"/>
              </a:spcAft>
              <a:buSzPts val="1400"/>
              <a:buChar char="○"/>
            </a:pPr>
            <a:r>
              <a:rPr lang="en-US"/>
              <a:t>Access to key decision makers </a:t>
            </a:r>
            <a:endParaRPr sz="1100">
              <a:latin typeface="Avenir"/>
              <a:ea typeface="Avenir"/>
              <a:cs typeface="Avenir"/>
              <a:sym typeface="Avenir"/>
            </a:endParaRPr>
          </a:p>
          <a:p>
            <a:pPr marL="0" lvl="0" indent="0" algn="l" rtl="0">
              <a:lnSpc>
                <a:spcPct val="100000"/>
              </a:lnSpc>
              <a:spcBef>
                <a:spcPts val="0"/>
              </a:spcBef>
              <a:spcAft>
                <a:spcPts val="1000"/>
              </a:spcAft>
              <a:buSzPts val="1400"/>
              <a:buNone/>
            </a:pPr>
            <a:endParaRPr/>
          </a:p>
        </p:txBody>
      </p:sp>
      <p:sp>
        <p:nvSpPr>
          <p:cNvPr id="230" name="Google Shape;23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rtl="0"/>
            <a:r>
              <a:rPr lang="en-US" sz="1200" b="0" i="0" u="none" strike="noStrike" cap="none" dirty="0">
                <a:solidFill>
                  <a:schemeClr val="dk1"/>
                </a:solidFill>
                <a:effectLst/>
                <a:latin typeface="Calibri"/>
                <a:ea typeface="Calibri"/>
                <a:cs typeface="Calibri"/>
                <a:sym typeface="Calibri"/>
              </a:rPr>
              <a:t>Local Strategies: Work with Regional Partners to identify local needs and opportunities in 2020 and beyond for potential new </a:t>
            </a:r>
            <a:r>
              <a:rPr lang="en-US" sz="1200" b="0" i="0" u="none" strike="noStrike" cap="none" dirty="0" err="1">
                <a:solidFill>
                  <a:schemeClr val="dk1"/>
                </a:solidFill>
                <a:effectLst/>
                <a:latin typeface="Calibri"/>
                <a:ea typeface="Calibri"/>
                <a:cs typeface="Calibri"/>
                <a:sym typeface="Calibri"/>
              </a:rPr>
              <a:t>SoCalREN</a:t>
            </a:r>
            <a:r>
              <a:rPr lang="en-US" sz="1200" b="0" i="0" u="none" strike="noStrike" cap="none" dirty="0">
                <a:solidFill>
                  <a:schemeClr val="dk1"/>
                </a:solidFill>
                <a:effectLst/>
                <a:latin typeface="Calibri"/>
                <a:ea typeface="Calibri"/>
                <a:cs typeface="Calibri"/>
                <a:sym typeface="Calibri"/>
              </a:rPr>
              <a:t> programs, or modifications to existing programs.</a:t>
            </a:r>
            <a:endParaRPr lang="en-US" b="0" dirty="0">
              <a:effectLst/>
            </a:endParaRPr>
          </a:p>
          <a:p>
            <a:br>
              <a:rPr lang="en-US" dirty="0"/>
            </a:br>
            <a:endParaRPr dirty="0"/>
          </a:p>
        </p:txBody>
      </p:sp>
      <p:sp>
        <p:nvSpPr>
          <p:cNvPr id="244" name="Google Shape;24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742950" y="1828822"/>
            <a:ext cx="7772400" cy="2387700"/>
          </a:xfrm>
          <a:prstGeom prst="rect">
            <a:avLst/>
          </a:prstGeom>
          <a:noFill/>
          <a:ln>
            <a:noFill/>
          </a:ln>
        </p:spPr>
        <p:txBody>
          <a:bodyPr spcFirstLastPara="1" wrap="square" lIns="91425" tIns="91425" rIns="91425" bIns="91425" anchor="b" anchorCtr="0">
            <a:noAutofit/>
          </a:bodyPr>
          <a:lstStyle>
            <a:lvl1pPr marR="0" lvl="0" algn="r">
              <a:lnSpc>
                <a:spcPct val="9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 name="Google Shape;14;p2"/>
          <p:cNvSpPr txBox="1">
            <a:spLocks noGrp="1"/>
          </p:cNvSpPr>
          <p:nvPr>
            <p:ph type="subTitle" idx="1"/>
          </p:nvPr>
        </p:nvSpPr>
        <p:spPr>
          <a:xfrm>
            <a:off x="1657350" y="4330726"/>
            <a:ext cx="6858000" cy="1655700"/>
          </a:xfrm>
          <a:prstGeom prst="rect">
            <a:avLst/>
          </a:prstGeom>
          <a:noFill/>
          <a:ln>
            <a:noFill/>
          </a:ln>
        </p:spPr>
        <p:txBody>
          <a:bodyPr spcFirstLastPara="1" wrap="square" lIns="91425" tIns="91425" rIns="91425" bIns="91425" anchor="t" anchorCtr="0">
            <a:noAutofit/>
          </a:bodyPr>
          <a:lstStyle>
            <a:lvl1pPr marR="0" lvl="0" algn="r">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5" name="Google Shape;15;p2"/>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D8D8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2"/>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D8D8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Exhibits">
  <p:cSld name="Title and Two Exhibits">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628650" y="365128"/>
            <a:ext cx="82794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11"/>
          <p:cNvSpPr txBox="1">
            <a:spLocks noGrp="1"/>
          </p:cNvSpPr>
          <p:nvPr>
            <p:ph type="body" idx="1"/>
          </p:nvPr>
        </p:nvSpPr>
        <p:spPr>
          <a:xfrm>
            <a:off x="628650" y="2389188"/>
            <a:ext cx="3884400" cy="3441600"/>
          </a:xfrm>
          <a:prstGeom prst="rect">
            <a:avLst/>
          </a:prstGeom>
          <a:noFill/>
          <a:ln>
            <a:noFill/>
          </a:ln>
        </p:spPr>
        <p:txBody>
          <a:bodyPr spcFirstLastPara="1" wrap="square" lIns="91425" tIns="91425" rIns="91425" bIns="91425" anchor="t" anchorCtr="0">
            <a:noAutofit/>
          </a:bodyPr>
          <a:lstStyle>
            <a:lvl1pPr marL="457200" marR="0" lvl="0" indent="-355600" algn="l">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1" name="Google Shape;61;p11"/>
          <p:cNvSpPr txBox="1">
            <a:spLocks noGrp="1"/>
          </p:cNvSpPr>
          <p:nvPr>
            <p:ph type="body" idx="2"/>
          </p:nvPr>
        </p:nvSpPr>
        <p:spPr>
          <a:xfrm>
            <a:off x="628650" y="1946787"/>
            <a:ext cx="3884400" cy="279900"/>
          </a:xfrm>
          <a:prstGeom prst="rect">
            <a:avLst/>
          </a:prstGeom>
          <a:solidFill>
            <a:srgbClr val="14435D"/>
          </a:solidFill>
          <a:ln>
            <a:noFill/>
          </a:ln>
        </p:spPr>
        <p:txBody>
          <a:bodyPr spcFirstLastPara="1" wrap="square" lIns="91425" tIns="91425" rIns="91425" bIns="91425"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11"/>
          <p:cNvSpPr txBox="1">
            <a:spLocks noGrp="1"/>
          </p:cNvSpPr>
          <p:nvPr>
            <p:ph type="body" idx="3"/>
          </p:nvPr>
        </p:nvSpPr>
        <p:spPr>
          <a:xfrm>
            <a:off x="5023669" y="1946787"/>
            <a:ext cx="3884400" cy="279900"/>
          </a:xfrm>
          <a:prstGeom prst="rect">
            <a:avLst/>
          </a:prstGeom>
          <a:solidFill>
            <a:srgbClr val="14435D"/>
          </a:solidFill>
          <a:ln>
            <a:noFill/>
          </a:ln>
        </p:spPr>
        <p:txBody>
          <a:bodyPr spcFirstLastPara="1" wrap="square" lIns="91425" tIns="91425" rIns="91425" bIns="91425"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11"/>
          <p:cNvSpPr txBox="1">
            <a:spLocks noGrp="1"/>
          </p:cNvSpPr>
          <p:nvPr>
            <p:ph type="body" idx="4"/>
          </p:nvPr>
        </p:nvSpPr>
        <p:spPr>
          <a:xfrm>
            <a:off x="5023669" y="2389188"/>
            <a:ext cx="3884400" cy="3441600"/>
          </a:xfrm>
          <a:prstGeom prst="rect">
            <a:avLst/>
          </a:prstGeom>
          <a:noFill/>
          <a:ln>
            <a:noFill/>
          </a:ln>
        </p:spPr>
        <p:txBody>
          <a:bodyPr spcFirstLastPara="1" wrap="square" lIns="91425" tIns="91425" rIns="91425" bIns="91425" anchor="t" anchorCtr="0">
            <a:noAutofit/>
          </a:bodyPr>
          <a:lstStyle>
            <a:lvl1pPr marL="457200" marR="0" lvl="0" indent="-355600" algn="l">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629841" y="457200"/>
            <a:ext cx="2949300" cy="16002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6" name="Google Shape;66;p12"/>
          <p:cNvSpPr txBox="1">
            <a:spLocks noGrp="1"/>
          </p:cNvSpPr>
          <p:nvPr>
            <p:ph type="body" idx="1"/>
          </p:nvPr>
        </p:nvSpPr>
        <p:spPr>
          <a:xfrm>
            <a:off x="3887391" y="457200"/>
            <a:ext cx="4629300" cy="5253000"/>
          </a:xfrm>
          <a:prstGeom prst="rect">
            <a:avLst/>
          </a:prstGeom>
          <a:noFill/>
          <a:ln>
            <a:noFill/>
          </a:ln>
        </p:spPr>
        <p:txBody>
          <a:bodyPr spcFirstLastPara="1" wrap="square" lIns="91425" tIns="91425" rIns="91425" bIns="91425"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body" idx="2"/>
          </p:nvPr>
        </p:nvSpPr>
        <p:spPr>
          <a:xfrm>
            <a:off x="629841" y="2057400"/>
            <a:ext cx="2949300" cy="36528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629841" y="457200"/>
            <a:ext cx="2949300" cy="16002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0" name="Google Shape;70;p13"/>
          <p:cNvSpPr>
            <a:spLocks noGrp="1"/>
          </p:cNvSpPr>
          <p:nvPr>
            <p:ph type="pic" idx="2"/>
          </p:nvPr>
        </p:nvSpPr>
        <p:spPr>
          <a:xfrm>
            <a:off x="3887391" y="457200"/>
            <a:ext cx="4629300" cy="52305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1" name="Google Shape;71;p13"/>
          <p:cNvSpPr txBox="1">
            <a:spLocks noGrp="1"/>
          </p:cNvSpPr>
          <p:nvPr>
            <p:ph type="body" idx="1"/>
          </p:nvPr>
        </p:nvSpPr>
        <p:spPr>
          <a:xfrm>
            <a:off x="629841" y="2057400"/>
            <a:ext cx="2949300" cy="36303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etitive Assessment">
  <p:cSld name="Competitive Assessmen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628650" y="365128"/>
            <a:ext cx="82989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4" name="Google Shape;74;p14"/>
          <p:cNvSpPr txBox="1">
            <a:spLocks noGrp="1"/>
          </p:cNvSpPr>
          <p:nvPr>
            <p:ph type="body" idx="1"/>
          </p:nvPr>
        </p:nvSpPr>
        <p:spPr>
          <a:xfrm>
            <a:off x="2213898" y="3945804"/>
            <a:ext cx="4599900" cy="1929900"/>
          </a:xfrm>
          <a:prstGeom prst="rect">
            <a:avLst/>
          </a:prstGeom>
          <a:noFill/>
          <a:ln>
            <a:noFill/>
          </a:ln>
        </p:spPr>
        <p:txBody>
          <a:bodyPr spcFirstLastPara="1" wrap="square" lIns="91425" tIns="91425" rIns="91425" bIns="91425" anchor="t" anchorCtr="0">
            <a:noAutofit/>
          </a:bodyPr>
          <a:lstStyle>
            <a:lvl1pPr marL="457200" marR="0" lvl="0" indent="-381000" algn="l">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Google Shape;75;p14"/>
          <p:cNvSpPr txBox="1">
            <a:spLocks noGrp="1"/>
          </p:cNvSpPr>
          <p:nvPr>
            <p:ph type="body" idx="2"/>
          </p:nvPr>
        </p:nvSpPr>
        <p:spPr>
          <a:xfrm>
            <a:off x="2213898" y="1833716"/>
            <a:ext cx="4599900" cy="1929900"/>
          </a:xfrm>
          <a:prstGeom prst="rect">
            <a:avLst/>
          </a:prstGeom>
          <a:noFill/>
          <a:ln>
            <a:noFill/>
          </a:ln>
        </p:spPr>
        <p:txBody>
          <a:bodyPr spcFirstLastPara="1" wrap="square" lIns="91425" tIns="91425" rIns="91425" bIns="91425" anchor="t" anchorCtr="0">
            <a:noAutofit/>
          </a:bodyPr>
          <a:lstStyle>
            <a:lvl1pPr marL="457200" marR="0" lvl="0" indent="-381000" algn="l">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6" name="Google Shape;76;p14"/>
          <p:cNvSpPr txBox="1">
            <a:spLocks noGrp="1"/>
          </p:cNvSpPr>
          <p:nvPr>
            <p:ph type="body" idx="3"/>
          </p:nvPr>
        </p:nvSpPr>
        <p:spPr>
          <a:xfrm>
            <a:off x="6991952" y="1833716"/>
            <a:ext cx="1935600" cy="4041900"/>
          </a:xfrm>
          <a:prstGeom prst="rect">
            <a:avLst/>
          </a:prstGeom>
          <a:noFill/>
          <a:ln>
            <a:noFill/>
          </a:ln>
        </p:spPr>
        <p:txBody>
          <a:bodyPr spcFirstLastPara="1" wrap="square" lIns="91425" tIns="91425" rIns="91425" bIns="91425" anchor="t" anchorCtr="0">
            <a:noAutofit/>
          </a:bodyPr>
          <a:lstStyle>
            <a:lvl1pPr marL="457200" marR="0" lvl="0" indent="-381000" algn="l">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7" name="Google Shape;77;p14"/>
          <p:cNvSpPr>
            <a:spLocks noGrp="1"/>
          </p:cNvSpPr>
          <p:nvPr>
            <p:ph type="pic" idx="4"/>
          </p:nvPr>
        </p:nvSpPr>
        <p:spPr>
          <a:xfrm>
            <a:off x="605366" y="1833717"/>
            <a:ext cx="1430400" cy="11055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8" name="Google Shape;78;p14"/>
          <p:cNvSpPr>
            <a:spLocks noGrp="1"/>
          </p:cNvSpPr>
          <p:nvPr>
            <p:ph type="pic" idx="5"/>
          </p:nvPr>
        </p:nvSpPr>
        <p:spPr>
          <a:xfrm>
            <a:off x="605366" y="3945805"/>
            <a:ext cx="1430400" cy="11055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623888" y="1709741"/>
            <a:ext cx="7886700" cy="2852700"/>
          </a:xfrm>
          <a:prstGeom prst="rect">
            <a:avLst/>
          </a:prstGeom>
          <a:noFill/>
          <a:ln>
            <a:noFill/>
          </a:ln>
        </p:spPr>
        <p:txBody>
          <a:bodyPr spcFirstLastPara="1" wrap="square" lIns="91425" tIns="91425" rIns="91425" bIns="91425" anchor="b" anchorCtr="0">
            <a:noAutofit/>
          </a:bodyPr>
          <a:lstStyle>
            <a:lvl1pPr marR="0" lvl="0" algn="r">
              <a:lnSpc>
                <a:spcPct val="9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623888" y="1709741"/>
            <a:ext cx="7886700" cy="2852737"/>
          </a:xfrm>
          <a:prstGeom prst="rect">
            <a:avLst/>
          </a:prstGeom>
          <a:noFill/>
          <a:ln>
            <a:noFill/>
          </a:ln>
        </p:spPr>
        <p:txBody>
          <a:bodyPr spcFirstLastPara="1" wrap="square" lIns="91425" tIns="91425" rIns="91425" bIns="91425" anchor="b" anchorCtr="0">
            <a:noAutofit/>
          </a:bodyPr>
          <a:lstStyle>
            <a:lvl1pPr marR="0" lvl="0" algn="r">
              <a:lnSpc>
                <a:spcPct val="9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9" name="Google Shape;89;p19"/>
          <p:cNvSpPr txBox="1">
            <a:spLocks noGrp="1"/>
          </p:cNvSpPr>
          <p:nvPr>
            <p:ph type="body" idx="1"/>
          </p:nvPr>
        </p:nvSpPr>
        <p:spPr>
          <a:xfrm>
            <a:off x="623888" y="4589466"/>
            <a:ext cx="7886700" cy="1500187"/>
          </a:xfrm>
          <a:prstGeom prst="rect">
            <a:avLst/>
          </a:prstGeom>
          <a:noFill/>
          <a:ln>
            <a:noFill/>
          </a:ln>
        </p:spPr>
        <p:txBody>
          <a:bodyPr spcFirstLastPara="1" wrap="square" lIns="91425" tIns="91425" rIns="91425" bIns="91425" anchor="t" anchorCtr="0">
            <a:noAutofit/>
          </a:bodyPr>
          <a:lstStyle>
            <a:lvl1pPr marL="457200" marR="0" lvl="0" indent="-228600" algn="r">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rgbClr val="89919A"/>
              </a:buClr>
              <a:buSzPts val="2000"/>
              <a:buFont typeface="Arial"/>
              <a:buNone/>
              <a:defRPr sz="2000" b="0" i="0" u="none" strike="noStrike" cap="none">
                <a:solidFill>
                  <a:srgbClr val="89919A"/>
                </a:solidFill>
                <a:latin typeface="Arial"/>
                <a:ea typeface="Arial"/>
                <a:cs typeface="Arial"/>
                <a:sym typeface="Arial"/>
              </a:defRPr>
            </a:lvl2pPr>
            <a:lvl3pPr marL="1371600" marR="0" lvl="2" indent="-228600" algn="l">
              <a:lnSpc>
                <a:spcPct val="90000"/>
              </a:lnSpc>
              <a:spcBef>
                <a:spcPts val="500"/>
              </a:spcBef>
              <a:spcAft>
                <a:spcPts val="0"/>
              </a:spcAft>
              <a:buClr>
                <a:srgbClr val="89919A"/>
              </a:buClr>
              <a:buSzPts val="1800"/>
              <a:buFont typeface="Arial"/>
              <a:buNone/>
              <a:defRPr sz="1800" b="0" i="0" u="none" strike="noStrike" cap="none">
                <a:solidFill>
                  <a:srgbClr val="89919A"/>
                </a:solidFill>
                <a:latin typeface="Arial"/>
                <a:ea typeface="Arial"/>
                <a:cs typeface="Arial"/>
                <a:sym typeface="Arial"/>
              </a:defRPr>
            </a:lvl3pPr>
            <a:lvl4pPr marL="1828800" marR="0" lvl="3" indent="-228600" algn="l">
              <a:lnSpc>
                <a:spcPct val="90000"/>
              </a:lnSpc>
              <a:spcBef>
                <a:spcPts val="500"/>
              </a:spcBef>
              <a:spcAft>
                <a:spcPts val="0"/>
              </a:spcAft>
              <a:buClr>
                <a:srgbClr val="89919A"/>
              </a:buClr>
              <a:buSzPts val="1600"/>
              <a:buFont typeface="Arial"/>
              <a:buNone/>
              <a:defRPr sz="1600" b="0" i="0" u="none" strike="noStrike" cap="none">
                <a:solidFill>
                  <a:srgbClr val="89919A"/>
                </a:solidFill>
                <a:latin typeface="Arial"/>
                <a:ea typeface="Arial"/>
                <a:cs typeface="Arial"/>
                <a:sym typeface="Arial"/>
              </a:defRPr>
            </a:lvl4pPr>
            <a:lvl5pPr marL="2286000" marR="0" lvl="4" indent="-228600" algn="l">
              <a:lnSpc>
                <a:spcPct val="90000"/>
              </a:lnSpc>
              <a:spcBef>
                <a:spcPts val="500"/>
              </a:spcBef>
              <a:spcAft>
                <a:spcPts val="0"/>
              </a:spcAft>
              <a:buClr>
                <a:srgbClr val="89919A"/>
              </a:buClr>
              <a:buSzPts val="1600"/>
              <a:buFont typeface="Arial"/>
              <a:buNone/>
              <a:defRPr sz="1600" b="0" i="0" u="none" strike="noStrike" cap="none">
                <a:solidFill>
                  <a:srgbClr val="89919A"/>
                </a:solidFill>
                <a:latin typeface="Arial"/>
                <a:ea typeface="Arial"/>
                <a:cs typeface="Arial"/>
                <a:sym typeface="Arial"/>
              </a:defRPr>
            </a:lvl5pPr>
            <a:lvl6pPr marL="2743200" marR="0" lvl="5" indent="-228600" algn="l">
              <a:lnSpc>
                <a:spcPct val="90000"/>
              </a:lnSpc>
              <a:spcBef>
                <a:spcPts val="500"/>
              </a:spcBef>
              <a:spcAft>
                <a:spcPts val="0"/>
              </a:spcAft>
              <a:buClr>
                <a:srgbClr val="89919A"/>
              </a:buClr>
              <a:buSzPts val="1600"/>
              <a:buFont typeface="Arial"/>
              <a:buNone/>
              <a:defRPr sz="1600" b="0" i="0" u="none" strike="noStrike" cap="none">
                <a:solidFill>
                  <a:srgbClr val="89919A"/>
                </a:solidFill>
                <a:latin typeface="Arial"/>
                <a:ea typeface="Arial"/>
                <a:cs typeface="Arial"/>
                <a:sym typeface="Arial"/>
              </a:defRPr>
            </a:lvl6pPr>
            <a:lvl7pPr marL="3200400" marR="0" lvl="6" indent="-228600" algn="l">
              <a:lnSpc>
                <a:spcPct val="90000"/>
              </a:lnSpc>
              <a:spcBef>
                <a:spcPts val="500"/>
              </a:spcBef>
              <a:spcAft>
                <a:spcPts val="0"/>
              </a:spcAft>
              <a:buClr>
                <a:srgbClr val="89919A"/>
              </a:buClr>
              <a:buSzPts val="1600"/>
              <a:buFont typeface="Arial"/>
              <a:buNone/>
              <a:defRPr sz="1600" b="0" i="0" u="none" strike="noStrike" cap="none">
                <a:solidFill>
                  <a:srgbClr val="89919A"/>
                </a:solidFill>
                <a:latin typeface="Arial"/>
                <a:ea typeface="Arial"/>
                <a:cs typeface="Arial"/>
                <a:sym typeface="Arial"/>
              </a:defRPr>
            </a:lvl7pPr>
            <a:lvl8pPr marL="3657600" marR="0" lvl="7" indent="-228600" algn="l">
              <a:lnSpc>
                <a:spcPct val="90000"/>
              </a:lnSpc>
              <a:spcBef>
                <a:spcPts val="500"/>
              </a:spcBef>
              <a:spcAft>
                <a:spcPts val="0"/>
              </a:spcAft>
              <a:buClr>
                <a:srgbClr val="89919A"/>
              </a:buClr>
              <a:buSzPts val="1600"/>
              <a:buFont typeface="Arial"/>
              <a:buNone/>
              <a:defRPr sz="1600" b="0" i="0" u="none" strike="noStrike" cap="none">
                <a:solidFill>
                  <a:srgbClr val="89919A"/>
                </a:solidFill>
                <a:latin typeface="Arial"/>
                <a:ea typeface="Arial"/>
                <a:cs typeface="Arial"/>
                <a:sym typeface="Arial"/>
              </a:defRPr>
            </a:lvl8pPr>
            <a:lvl9pPr marL="4114800" marR="0" lvl="8" indent="-228600" algn="l">
              <a:lnSpc>
                <a:spcPct val="90000"/>
              </a:lnSpc>
              <a:spcBef>
                <a:spcPts val="500"/>
              </a:spcBef>
              <a:spcAft>
                <a:spcPts val="0"/>
              </a:spcAft>
              <a:buClr>
                <a:srgbClr val="89919A"/>
              </a:buClr>
              <a:buSzPts val="1600"/>
              <a:buFont typeface="Arial"/>
              <a:buNone/>
              <a:defRPr sz="1600" b="0" i="0" u="none" strike="noStrike" cap="none">
                <a:solidFill>
                  <a:srgbClr val="89919A"/>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628650" y="365128"/>
            <a:ext cx="78867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2" name="Google Shape;92;p20"/>
          <p:cNvSpPr txBox="1">
            <a:spLocks noGrp="1"/>
          </p:cNvSpPr>
          <p:nvPr>
            <p:ph type="body" idx="1"/>
          </p:nvPr>
        </p:nvSpPr>
        <p:spPr>
          <a:xfrm>
            <a:off x="628650" y="1825625"/>
            <a:ext cx="7886700" cy="38608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21"/>
          <p:cNvSpPr txBox="1">
            <a:spLocks noGrp="1"/>
          </p:cNvSpPr>
          <p:nvPr>
            <p:ph type="ctrTitle"/>
          </p:nvPr>
        </p:nvSpPr>
        <p:spPr>
          <a:xfrm>
            <a:off x="742950" y="1828822"/>
            <a:ext cx="7772400" cy="2387600"/>
          </a:xfrm>
          <a:prstGeom prst="rect">
            <a:avLst/>
          </a:prstGeom>
          <a:noFill/>
          <a:ln>
            <a:noFill/>
          </a:ln>
        </p:spPr>
        <p:txBody>
          <a:bodyPr spcFirstLastPara="1" wrap="square" lIns="91425" tIns="91425" rIns="91425" bIns="91425" anchor="b" anchorCtr="0">
            <a:noAutofit/>
          </a:bodyPr>
          <a:lstStyle>
            <a:lvl1pPr marR="0" lvl="0" algn="r">
              <a:lnSpc>
                <a:spcPct val="9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5" name="Google Shape;95;p21"/>
          <p:cNvSpPr txBox="1">
            <a:spLocks noGrp="1"/>
          </p:cNvSpPr>
          <p:nvPr>
            <p:ph type="subTitle" idx="1"/>
          </p:nvPr>
        </p:nvSpPr>
        <p:spPr>
          <a:xfrm>
            <a:off x="1657350" y="4330726"/>
            <a:ext cx="6858000" cy="1655762"/>
          </a:xfrm>
          <a:prstGeom prst="rect">
            <a:avLst/>
          </a:prstGeom>
          <a:noFill/>
          <a:ln>
            <a:noFill/>
          </a:ln>
        </p:spPr>
        <p:txBody>
          <a:bodyPr spcFirstLastPara="1" wrap="square" lIns="91425" tIns="91425" rIns="91425" bIns="91425" anchor="t" anchorCtr="0">
            <a:noAutofit/>
          </a:bodyPr>
          <a:lstStyle>
            <a:lvl1pPr marR="0" lvl="0" algn="r">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96" name="Google Shape;96;p21"/>
          <p:cNvSpPr txBox="1">
            <a:spLocks noGrp="1"/>
          </p:cNvSpPr>
          <p:nvPr>
            <p:ph type="dt" idx="10"/>
          </p:nvPr>
        </p:nvSpPr>
        <p:spPr>
          <a:xfrm>
            <a:off x="628650" y="6356353"/>
            <a:ext cx="20574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D8D8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7" name="Google Shape;97;p21"/>
          <p:cNvSpPr txBox="1">
            <a:spLocks noGrp="1"/>
          </p:cNvSpPr>
          <p:nvPr>
            <p:ph type="ftr" idx="11"/>
          </p:nvPr>
        </p:nvSpPr>
        <p:spPr>
          <a:xfrm>
            <a:off x="3028950" y="6356353"/>
            <a:ext cx="30861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D8D8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8" name="Google Shape;98;p21"/>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ographies">
  <p:cSld name="Biographies">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628650" y="365128"/>
            <a:ext cx="78867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1" name="Google Shape;101;p22"/>
          <p:cNvSpPr txBox="1">
            <a:spLocks noGrp="1"/>
          </p:cNvSpPr>
          <p:nvPr>
            <p:ph type="body" idx="1"/>
          </p:nvPr>
        </p:nvSpPr>
        <p:spPr>
          <a:xfrm>
            <a:off x="6224039" y="2714033"/>
            <a:ext cx="2632251" cy="2847781"/>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2" name="Google Shape;102;p22"/>
          <p:cNvSpPr txBox="1">
            <a:spLocks noGrp="1"/>
          </p:cNvSpPr>
          <p:nvPr>
            <p:ph type="body" idx="2"/>
          </p:nvPr>
        </p:nvSpPr>
        <p:spPr>
          <a:xfrm>
            <a:off x="3430157" y="2714033"/>
            <a:ext cx="2632251" cy="2847781"/>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 name="Google Shape;103;p22"/>
          <p:cNvSpPr txBox="1">
            <a:spLocks noGrp="1"/>
          </p:cNvSpPr>
          <p:nvPr>
            <p:ph type="body" idx="3"/>
          </p:nvPr>
        </p:nvSpPr>
        <p:spPr>
          <a:xfrm>
            <a:off x="625691" y="2714032"/>
            <a:ext cx="2632251" cy="2847781"/>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22"/>
          <p:cNvSpPr>
            <a:spLocks noGrp="1"/>
          </p:cNvSpPr>
          <p:nvPr>
            <p:ph type="pic" idx="4"/>
          </p:nvPr>
        </p:nvSpPr>
        <p:spPr>
          <a:xfrm>
            <a:off x="625691" y="1853987"/>
            <a:ext cx="757237" cy="757238"/>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5" name="Google Shape;105;p22"/>
          <p:cNvSpPr>
            <a:spLocks noGrp="1"/>
          </p:cNvSpPr>
          <p:nvPr>
            <p:ph type="pic" idx="5"/>
          </p:nvPr>
        </p:nvSpPr>
        <p:spPr>
          <a:xfrm>
            <a:off x="3431653" y="1853987"/>
            <a:ext cx="757237" cy="757238"/>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6" name="Google Shape;106;p22"/>
          <p:cNvSpPr>
            <a:spLocks noGrp="1"/>
          </p:cNvSpPr>
          <p:nvPr>
            <p:ph type="pic" idx="6"/>
          </p:nvPr>
        </p:nvSpPr>
        <p:spPr>
          <a:xfrm>
            <a:off x="6237615" y="1853987"/>
            <a:ext cx="757237" cy="757238"/>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628650" y="365128"/>
            <a:ext cx="78867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9" name="Google Shape;109;p23"/>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0" name="Google Shape;110;p23"/>
          <p:cNvSpPr txBox="1">
            <a:spLocks noGrp="1"/>
          </p:cNvSpPr>
          <p:nvPr>
            <p:ph type="body" idx="2"/>
          </p:nvPr>
        </p:nvSpPr>
        <p:spPr>
          <a:xfrm>
            <a:off x="4629150" y="1825625"/>
            <a:ext cx="3886200" cy="3905872"/>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with Top and Bottom Content">
  <p:cSld name="Title with Top and Bottom Content">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628650" y="365128"/>
            <a:ext cx="78867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3" name="Google Shape;113;p24"/>
          <p:cNvSpPr txBox="1">
            <a:spLocks noGrp="1"/>
          </p:cNvSpPr>
          <p:nvPr>
            <p:ph type="body" idx="1"/>
          </p:nvPr>
        </p:nvSpPr>
        <p:spPr>
          <a:xfrm>
            <a:off x="628650" y="1845289"/>
            <a:ext cx="7886700" cy="1900344"/>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 name="Google Shape;114;p24"/>
          <p:cNvSpPr txBox="1">
            <a:spLocks noGrp="1"/>
          </p:cNvSpPr>
          <p:nvPr>
            <p:ph type="body" idx="2"/>
          </p:nvPr>
        </p:nvSpPr>
        <p:spPr>
          <a:xfrm>
            <a:off x="628650" y="3907345"/>
            <a:ext cx="7886700" cy="1900344"/>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629841" y="365128"/>
            <a:ext cx="7886700" cy="1316035"/>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7" name="Google Shape;117;p25"/>
          <p:cNvSpPr txBox="1">
            <a:spLocks noGrp="1"/>
          </p:cNvSpPr>
          <p:nvPr>
            <p:ph type="body" idx="1"/>
          </p:nvPr>
        </p:nvSpPr>
        <p:spPr>
          <a:xfrm>
            <a:off x="629842" y="1681163"/>
            <a:ext cx="3868340" cy="82391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18" name="Google Shape;118;p25"/>
          <p:cNvSpPr txBox="1">
            <a:spLocks noGrp="1"/>
          </p:cNvSpPr>
          <p:nvPr>
            <p:ph type="body" idx="2"/>
          </p:nvPr>
        </p:nvSpPr>
        <p:spPr>
          <a:xfrm>
            <a:off x="629842" y="2505075"/>
            <a:ext cx="3868340" cy="32385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9" name="Google Shape;119;p25"/>
          <p:cNvSpPr txBox="1">
            <a:spLocks noGrp="1"/>
          </p:cNvSpPr>
          <p:nvPr>
            <p:ph type="body" idx="3"/>
          </p:nvPr>
        </p:nvSpPr>
        <p:spPr>
          <a:xfrm>
            <a:off x="4629151" y="1681163"/>
            <a:ext cx="3887391" cy="82391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20" name="Google Shape;120;p25"/>
          <p:cNvSpPr txBox="1">
            <a:spLocks noGrp="1"/>
          </p:cNvSpPr>
          <p:nvPr>
            <p:ph type="body" idx="4"/>
          </p:nvPr>
        </p:nvSpPr>
        <p:spPr>
          <a:xfrm>
            <a:off x="4629151" y="2505075"/>
            <a:ext cx="3887391" cy="32385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rofile Comparison">
  <p:cSld name="Profile Comparison">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628650" y="365128"/>
            <a:ext cx="78867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3" name="Google Shape;123;p26"/>
          <p:cNvSpPr txBox="1">
            <a:spLocks noGrp="1"/>
          </p:cNvSpPr>
          <p:nvPr>
            <p:ph type="body" idx="1"/>
          </p:nvPr>
        </p:nvSpPr>
        <p:spPr>
          <a:xfrm>
            <a:off x="628650" y="2080242"/>
            <a:ext cx="3825875" cy="1597435"/>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4" name="Google Shape;124;p26"/>
          <p:cNvSpPr txBox="1">
            <a:spLocks noGrp="1"/>
          </p:cNvSpPr>
          <p:nvPr>
            <p:ph type="body" idx="2"/>
          </p:nvPr>
        </p:nvSpPr>
        <p:spPr>
          <a:xfrm>
            <a:off x="628650" y="3816347"/>
            <a:ext cx="3825875" cy="259431"/>
          </a:xfrm>
          <a:prstGeom prst="rect">
            <a:avLst/>
          </a:prstGeom>
          <a:solidFill>
            <a:srgbClr val="A4BF60"/>
          </a:solidFill>
          <a:ln>
            <a:noFill/>
          </a:ln>
        </p:spPr>
        <p:txBody>
          <a:bodyPr spcFirstLastPara="1" wrap="square" lIns="91425" tIns="91425" rIns="91425" bIns="91425"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5" name="Google Shape;125;p26"/>
          <p:cNvSpPr txBox="1">
            <a:spLocks noGrp="1"/>
          </p:cNvSpPr>
          <p:nvPr>
            <p:ph type="body" idx="3"/>
          </p:nvPr>
        </p:nvSpPr>
        <p:spPr>
          <a:xfrm>
            <a:off x="4689474" y="3810973"/>
            <a:ext cx="3825875" cy="259431"/>
          </a:xfrm>
          <a:prstGeom prst="rect">
            <a:avLst/>
          </a:prstGeom>
          <a:solidFill>
            <a:srgbClr val="A4BF60"/>
          </a:solidFill>
          <a:ln>
            <a:noFill/>
          </a:ln>
        </p:spPr>
        <p:txBody>
          <a:bodyPr spcFirstLastPara="1" wrap="square" lIns="91425" tIns="91425" rIns="91425" bIns="91425"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6" name="Google Shape;126;p26"/>
          <p:cNvSpPr txBox="1">
            <a:spLocks noGrp="1"/>
          </p:cNvSpPr>
          <p:nvPr>
            <p:ph type="body" idx="4"/>
          </p:nvPr>
        </p:nvSpPr>
        <p:spPr>
          <a:xfrm>
            <a:off x="628650" y="1821942"/>
            <a:ext cx="3825875" cy="259431"/>
          </a:xfrm>
          <a:prstGeom prst="rect">
            <a:avLst/>
          </a:prstGeom>
          <a:solidFill>
            <a:srgbClr val="A4BF60"/>
          </a:solidFill>
          <a:ln>
            <a:noFill/>
          </a:ln>
        </p:spPr>
        <p:txBody>
          <a:bodyPr spcFirstLastPara="1" wrap="square" lIns="91425" tIns="91425" rIns="91425" bIns="91425"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7" name="Google Shape;127;p26"/>
          <p:cNvSpPr txBox="1">
            <a:spLocks noGrp="1"/>
          </p:cNvSpPr>
          <p:nvPr>
            <p:ph type="body" idx="5"/>
          </p:nvPr>
        </p:nvSpPr>
        <p:spPr>
          <a:xfrm>
            <a:off x="4689474" y="1816568"/>
            <a:ext cx="3825875" cy="259431"/>
          </a:xfrm>
          <a:prstGeom prst="rect">
            <a:avLst/>
          </a:prstGeom>
          <a:solidFill>
            <a:srgbClr val="A4BF60"/>
          </a:solidFill>
          <a:ln>
            <a:noFill/>
          </a:ln>
        </p:spPr>
        <p:txBody>
          <a:bodyPr spcFirstLastPara="1" wrap="square" lIns="91425" tIns="91425" rIns="91425" bIns="91425"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8" name="Google Shape;128;p26"/>
          <p:cNvSpPr txBox="1">
            <a:spLocks noGrp="1"/>
          </p:cNvSpPr>
          <p:nvPr>
            <p:ph type="body" idx="6"/>
          </p:nvPr>
        </p:nvSpPr>
        <p:spPr>
          <a:xfrm>
            <a:off x="4689474" y="2081373"/>
            <a:ext cx="3825875" cy="1597435"/>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9" name="Google Shape;129;p26"/>
          <p:cNvSpPr txBox="1">
            <a:spLocks noGrp="1"/>
          </p:cNvSpPr>
          <p:nvPr>
            <p:ph type="body" idx="7"/>
          </p:nvPr>
        </p:nvSpPr>
        <p:spPr>
          <a:xfrm>
            <a:off x="628650" y="4070404"/>
            <a:ext cx="3825875" cy="1597435"/>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0" name="Google Shape;130;p26"/>
          <p:cNvSpPr txBox="1">
            <a:spLocks noGrp="1"/>
          </p:cNvSpPr>
          <p:nvPr>
            <p:ph type="body" idx="8"/>
          </p:nvPr>
        </p:nvSpPr>
        <p:spPr>
          <a:xfrm>
            <a:off x="4689474" y="4071535"/>
            <a:ext cx="3825875" cy="1597435"/>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One Exhibit">
  <p:cSld name="Title and One Exhibit">
    <p:spTree>
      <p:nvGrpSpPr>
        <p:cNvPr id="1" name="Shape 131"/>
        <p:cNvGrpSpPr/>
        <p:nvPr/>
      </p:nvGrpSpPr>
      <p:grpSpPr>
        <a:xfrm>
          <a:off x="0" y="0"/>
          <a:ext cx="0" cy="0"/>
          <a:chOff x="0" y="0"/>
          <a:chExt cx="0" cy="0"/>
        </a:xfrm>
      </p:grpSpPr>
      <p:sp>
        <p:nvSpPr>
          <p:cNvPr id="132" name="Google Shape;132;p27"/>
          <p:cNvSpPr txBox="1">
            <a:spLocks noGrp="1"/>
          </p:cNvSpPr>
          <p:nvPr>
            <p:ph type="title"/>
          </p:nvPr>
        </p:nvSpPr>
        <p:spPr>
          <a:xfrm>
            <a:off x="628650" y="365128"/>
            <a:ext cx="78867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3" name="Google Shape;133;p27"/>
          <p:cNvSpPr txBox="1">
            <a:spLocks noGrp="1"/>
          </p:cNvSpPr>
          <p:nvPr>
            <p:ph type="body" idx="1"/>
          </p:nvPr>
        </p:nvSpPr>
        <p:spPr>
          <a:xfrm>
            <a:off x="628650" y="2389188"/>
            <a:ext cx="7886700" cy="34417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4" name="Google Shape;134;p27"/>
          <p:cNvSpPr txBox="1">
            <a:spLocks noGrp="1"/>
          </p:cNvSpPr>
          <p:nvPr>
            <p:ph type="body" idx="2"/>
          </p:nvPr>
        </p:nvSpPr>
        <p:spPr>
          <a:xfrm>
            <a:off x="628650" y="1868129"/>
            <a:ext cx="7886700" cy="358623"/>
          </a:xfrm>
          <a:prstGeom prst="rect">
            <a:avLst/>
          </a:prstGeom>
          <a:solidFill>
            <a:srgbClr val="14435D"/>
          </a:solid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Exhibits">
  <p:cSld name="Title and Two Exhibits">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628650" y="365128"/>
            <a:ext cx="8279376"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7" name="Google Shape;137;p28"/>
          <p:cNvSpPr txBox="1">
            <a:spLocks noGrp="1"/>
          </p:cNvSpPr>
          <p:nvPr>
            <p:ph type="body" idx="1"/>
          </p:nvPr>
        </p:nvSpPr>
        <p:spPr>
          <a:xfrm>
            <a:off x="628650" y="2389188"/>
            <a:ext cx="3884357" cy="3441700"/>
          </a:xfrm>
          <a:prstGeom prst="rect">
            <a:avLst/>
          </a:prstGeom>
          <a:noFill/>
          <a:ln>
            <a:noFill/>
          </a:ln>
        </p:spPr>
        <p:txBody>
          <a:bodyPr spcFirstLastPara="1" wrap="square" lIns="91425" tIns="91425" rIns="91425" bIns="91425" anchor="t" anchorCtr="0">
            <a:noAutofit/>
          </a:bodyPr>
          <a:lstStyle>
            <a:lvl1pPr marL="457200" marR="0" lvl="0" indent="-355600" algn="l">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8" name="Google Shape;138;p28"/>
          <p:cNvSpPr txBox="1">
            <a:spLocks noGrp="1"/>
          </p:cNvSpPr>
          <p:nvPr>
            <p:ph type="body" idx="2"/>
          </p:nvPr>
        </p:nvSpPr>
        <p:spPr>
          <a:xfrm>
            <a:off x="628650" y="1946787"/>
            <a:ext cx="3884357" cy="279965"/>
          </a:xfrm>
          <a:prstGeom prst="rect">
            <a:avLst/>
          </a:prstGeom>
          <a:solidFill>
            <a:srgbClr val="14435D"/>
          </a:solidFill>
          <a:ln>
            <a:noFill/>
          </a:ln>
        </p:spPr>
        <p:txBody>
          <a:bodyPr spcFirstLastPara="1" wrap="square" lIns="91425" tIns="91425" rIns="91425" bIns="91425"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9" name="Google Shape;139;p28"/>
          <p:cNvSpPr txBox="1">
            <a:spLocks noGrp="1"/>
          </p:cNvSpPr>
          <p:nvPr>
            <p:ph type="body" idx="3"/>
          </p:nvPr>
        </p:nvSpPr>
        <p:spPr>
          <a:xfrm>
            <a:off x="5023669" y="1946787"/>
            <a:ext cx="3884357" cy="279965"/>
          </a:xfrm>
          <a:prstGeom prst="rect">
            <a:avLst/>
          </a:prstGeom>
          <a:solidFill>
            <a:srgbClr val="14435D"/>
          </a:solidFill>
          <a:ln>
            <a:noFill/>
          </a:ln>
        </p:spPr>
        <p:txBody>
          <a:bodyPr spcFirstLastPara="1" wrap="square" lIns="91425" tIns="91425" rIns="91425" bIns="91425"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0" name="Google Shape;140;p28"/>
          <p:cNvSpPr txBox="1">
            <a:spLocks noGrp="1"/>
          </p:cNvSpPr>
          <p:nvPr>
            <p:ph type="body" idx="4"/>
          </p:nvPr>
        </p:nvSpPr>
        <p:spPr>
          <a:xfrm>
            <a:off x="5023669" y="2389188"/>
            <a:ext cx="3884357" cy="3441700"/>
          </a:xfrm>
          <a:prstGeom prst="rect">
            <a:avLst/>
          </a:prstGeom>
          <a:noFill/>
          <a:ln>
            <a:noFill/>
          </a:ln>
        </p:spPr>
        <p:txBody>
          <a:bodyPr spcFirstLastPara="1" wrap="square" lIns="91425" tIns="91425" rIns="91425" bIns="91425" anchor="t" anchorCtr="0">
            <a:noAutofit/>
          </a:bodyPr>
          <a:lstStyle>
            <a:lvl1pPr marL="457200" marR="0" lvl="0" indent="-355600" algn="l">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3" name="Google Shape;143;p29"/>
          <p:cNvSpPr txBox="1">
            <a:spLocks noGrp="1"/>
          </p:cNvSpPr>
          <p:nvPr>
            <p:ph type="body" idx="1"/>
          </p:nvPr>
        </p:nvSpPr>
        <p:spPr>
          <a:xfrm>
            <a:off x="3887391" y="457200"/>
            <a:ext cx="4629150" cy="5252866"/>
          </a:xfrm>
          <a:prstGeom prst="rect">
            <a:avLst/>
          </a:prstGeom>
          <a:noFill/>
          <a:ln>
            <a:noFill/>
          </a:ln>
        </p:spPr>
        <p:txBody>
          <a:bodyPr spcFirstLastPara="1" wrap="square" lIns="91425" tIns="91425" rIns="91425" bIns="91425"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4" name="Google Shape;144;p29"/>
          <p:cNvSpPr txBox="1">
            <a:spLocks noGrp="1"/>
          </p:cNvSpPr>
          <p:nvPr>
            <p:ph type="body" idx="2"/>
          </p:nvPr>
        </p:nvSpPr>
        <p:spPr>
          <a:xfrm>
            <a:off x="629841" y="2057400"/>
            <a:ext cx="2949178" cy="3652666"/>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5"/>
        <p:cNvGrpSpPr/>
        <p:nvPr/>
      </p:nvGrpSpPr>
      <p:grpSpPr>
        <a:xfrm>
          <a:off x="0" y="0"/>
          <a:ext cx="0" cy="0"/>
          <a:chOff x="0" y="0"/>
          <a:chExt cx="0" cy="0"/>
        </a:xfrm>
      </p:grpSpPr>
      <p:sp>
        <p:nvSpPr>
          <p:cNvPr id="146" name="Google Shape;146;p30"/>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7" name="Google Shape;147;p30"/>
          <p:cNvSpPr>
            <a:spLocks noGrp="1"/>
          </p:cNvSpPr>
          <p:nvPr>
            <p:ph type="pic" idx="2"/>
          </p:nvPr>
        </p:nvSpPr>
        <p:spPr>
          <a:xfrm>
            <a:off x="3887391" y="457200"/>
            <a:ext cx="4629150" cy="5230518"/>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48" name="Google Shape;148;p30"/>
          <p:cNvSpPr txBox="1">
            <a:spLocks noGrp="1"/>
          </p:cNvSpPr>
          <p:nvPr>
            <p:ph type="body" idx="1"/>
          </p:nvPr>
        </p:nvSpPr>
        <p:spPr>
          <a:xfrm>
            <a:off x="629841" y="2057400"/>
            <a:ext cx="2949178" cy="363031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etitive Assessment">
  <p:cSld name="Competitive Assessment">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628650" y="365128"/>
            <a:ext cx="829904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1" name="Google Shape;151;p31"/>
          <p:cNvSpPr txBox="1">
            <a:spLocks noGrp="1"/>
          </p:cNvSpPr>
          <p:nvPr>
            <p:ph type="body" idx="1"/>
          </p:nvPr>
        </p:nvSpPr>
        <p:spPr>
          <a:xfrm>
            <a:off x="2213898" y="3945804"/>
            <a:ext cx="4599858" cy="1929940"/>
          </a:xfrm>
          <a:prstGeom prst="rect">
            <a:avLst/>
          </a:prstGeom>
          <a:noFill/>
          <a:ln>
            <a:noFill/>
          </a:ln>
        </p:spPr>
        <p:txBody>
          <a:bodyPr spcFirstLastPara="1" wrap="square" lIns="91425" tIns="91425" rIns="91425" bIns="91425" anchor="t" anchorCtr="0">
            <a:noAutofit/>
          </a:bodyPr>
          <a:lstStyle>
            <a:lvl1pPr marL="457200" marR="0" lvl="0" indent="-381000" algn="l">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2" name="Google Shape;152;p31"/>
          <p:cNvSpPr txBox="1">
            <a:spLocks noGrp="1"/>
          </p:cNvSpPr>
          <p:nvPr>
            <p:ph type="body" idx="2"/>
          </p:nvPr>
        </p:nvSpPr>
        <p:spPr>
          <a:xfrm>
            <a:off x="2213898" y="1833716"/>
            <a:ext cx="4599858" cy="1929940"/>
          </a:xfrm>
          <a:prstGeom prst="rect">
            <a:avLst/>
          </a:prstGeom>
          <a:noFill/>
          <a:ln>
            <a:noFill/>
          </a:ln>
        </p:spPr>
        <p:txBody>
          <a:bodyPr spcFirstLastPara="1" wrap="square" lIns="91425" tIns="91425" rIns="91425" bIns="91425" anchor="t" anchorCtr="0">
            <a:noAutofit/>
          </a:bodyPr>
          <a:lstStyle>
            <a:lvl1pPr marL="457200" marR="0" lvl="0" indent="-381000" algn="l">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3" name="Google Shape;153;p31"/>
          <p:cNvSpPr txBox="1">
            <a:spLocks noGrp="1"/>
          </p:cNvSpPr>
          <p:nvPr>
            <p:ph type="body" idx="3"/>
          </p:nvPr>
        </p:nvSpPr>
        <p:spPr>
          <a:xfrm>
            <a:off x="6991952" y="1833716"/>
            <a:ext cx="1935738" cy="4042027"/>
          </a:xfrm>
          <a:prstGeom prst="rect">
            <a:avLst/>
          </a:prstGeom>
          <a:noFill/>
          <a:ln>
            <a:noFill/>
          </a:ln>
        </p:spPr>
        <p:txBody>
          <a:bodyPr spcFirstLastPara="1" wrap="square" lIns="91425" tIns="91425" rIns="91425" bIns="91425" anchor="t" anchorCtr="0">
            <a:noAutofit/>
          </a:bodyPr>
          <a:lstStyle>
            <a:lvl1pPr marL="457200" marR="0" lvl="0" indent="-381000" algn="l">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4" name="Google Shape;154;p31"/>
          <p:cNvSpPr>
            <a:spLocks noGrp="1"/>
          </p:cNvSpPr>
          <p:nvPr>
            <p:ph type="pic" idx="4"/>
          </p:nvPr>
        </p:nvSpPr>
        <p:spPr>
          <a:xfrm>
            <a:off x="605366" y="1833717"/>
            <a:ext cx="1430336" cy="1105614"/>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5" name="Google Shape;155;p31"/>
          <p:cNvSpPr>
            <a:spLocks noGrp="1"/>
          </p:cNvSpPr>
          <p:nvPr>
            <p:ph type="pic" idx="5"/>
          </p:nvPr>
        </p:nvSpPr>
        <p:spPr>
          <a:xfrm>
            <a:off x="605366" y="3945805"/>
            <a:ext cx="1430336" cy="1105614"/>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 name="Google Shape;21;p4"/>
          <p:cNvSpPr txBox="1">
            <a:spLocks noGrp="1"/>
          </p:cNvSpPr>
          <p:nvPr>
            <p:ph type="body" idx="1"/>
          </p:nvPr>
        </p:nvSpPr>
        <p:spPr>
          <a:xfrm>
            <a:off x="628650" y="1825625"/>
            <a:ext cx="7886700" cy="38607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56"/>
        <p:cNvGrpSpPr/>
        <p:nvPr/>
      </p:nvGrpSpPr>
      <p:grpSpPr>
        <a:xfrm>
          <a:off x="0" y="0"/>
          <a:ext cx="0" cy="0"/>
          <a:chOff x="0" y="0"/>
          <a:chExt cx="0" cy="0"/>
        </a:xfrm>
      </p:grpSpPr>
      <p:sp>
        <p:nvSpPr>
          <p:cNvPr id="157" name="Google Shape;157;p32"/>
          <p:cNvSpPr txBox="1">
            <a:spLocks noGrp="1"/>
          </p:cNvSpPr>
          <p:nvPr>
            <p:ph type="title"/>
          </p:nvPr>
        </p:nvSpPr>
        <p:spPr>
          <a:xfrm>
            <a:off x="623888" y="1709741"/>
            <a:ext cx="7886700" cy="2852737"/>
          </a:xfrm>
          <a:prstGeom prst="rect">
            <a:avLst/>
          </a:prstGeom>
          <a:noFill/>
          <a:ln>
            <a:noFill/>
          </a:ln>
        </p:spPr>
        <p:txBody>
          <a:bodyPr spcFirstLastPara="1" wrap="square" lIns="91425" tIns="91425" rIns="91425" bIns="91425" anchor="b" anchorCtr="0">
            <a:noAutofit/>
          </a:bodyPr>
          <a:lstStyle>
            <a:lvl1pPr marR="0" lvl="0" algn="r">
              <a:lnSpc>
                <a:spcPct val="9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628650" y="365128"/>
            <a:ext cx="78867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 name="Google Shape;24;p5"/>
          <p:cNvSpPr txBox="1">
            <a:spLocks noGrp="1"/>
          </p:cNvSpPr>
          <p:nvPr>
            <p:ph type="body" idx="1"/>
          </p:nvPr>
        </p:nvSpPr>
        <p:spPr>
          <a:xfrm>
            <a:off x="628650" y="1825625"/>
            <a:ext cx="3886200" cy="43512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 name="Google Shape;25;p5"/>
          <p:cNvSpPr txBox="1">
            <a:spLocks noGrp="1"/>
          </p:cNvSpPr>
          <p:nvPr>
            <p:ph type="body" idx="2"/>
          </p:nvPr>
        </p:nvSpPr>
        <p:spPr>
          <a:xfrm>
            <a:off x="4629150" y="1825625"/>
            <a:ext cx="3886200" cy="39060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ographies">
  <p:cSld name="Biographie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 name="Google Shape;28;p6"/>
          <p:cNvSpPr txBox="1">
            <a:spLocks noGrp="1"/>
          </p:cNvSpPr>
          <p:nvPr>
            <p:ph type="body" idx="1"/>
          </p:nvPr>
        </p:nvSpPr>
        <p:spPr>
          <a:xfrm>
            <a:off x="6224039" y="2714033"/>
            <a:ext cx="2632200" cy="28479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6"/>
          <p:cNvSpPr txBox="1">
            <a:spLocks noGrp="1"/>
          </p:cNvSpPr>
          <p:nvPr>
            <p:ph type="body" idx="2"/>
          </p:nvPr>
        </p:nvSpPr>
        <p:spPr>
          <a:xfrm>
            <a:off x="3430157" y="2714033"/>
            <a:ext cx="2632200" cy="28479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6"/>
          <p:cNvSpPr txBox="1">
            <a:spLocks noGrp="1"/>
          </p:cNvSpPr>
          <p:nvPr>
            <p:ph type="body" idx="3"/>
          </p:nvPr>
        </p:nvSpPr>
        <p:spPr>
          <a:xfrm>
            <a:off x="625691" y="2714032"/>
            <a:ext cx="2632200" cy="28479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 name="Google Shape;31;p6"/>
          <p:cNvSpPr>
            <a:spLocks noGrp="1"/>
          </p:cNvSpPr>
          <p:nvPr>
            <p:ph type="pic" idx="4"/>
          </p:nvPr>
        </p:nvSpPr>
        <p:spPr>
          <a:xfrm>
            <a:off x="625691" y="1853987"/>
            <a:ext cx="757200" cy="7572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6"/>
          <p:cNvSpPr>
            <a:spLocks noGrp="1"/>
          </p:cNvSpPr>
          <p:nvPr>
            <p:ph type="pic" idx="5"/>
          </p:nvPr>
        </p:nvSpPr>
        <p:spPr>
          <a:xfrm>
            <a:off x="3431653" y="1853987"/>
            <a:ext cx="757200" cy="7572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 name="Google Shape;33;p6"/>
          <p:cNvSpPr>
            <a:spLocks noGrp="1"/>
          </p:cNvSpPr>
          <p:nvPr>
            <p:ph type="pic" idx="6"/>
          </p:nvPr>
        </p:nvSpPr>
        <p:spPr>
          <a:xfrm>
            <a:off x="6237615" y="1853987"/>
            <a:ext cx="757200" cy="7572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with Top and Bottom Content">
  <p:cSld name="Title with Top and Bottom Conten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6" name="Google Shape;36;p7"/>
          <p:cNvSpPr txBox="1">
            <a:spLocks noGrp="1"/>
          </p:cNvSpPr>
          <p:nvPr>
            <p:ph type="body" idx="1"/>
          </p:nvPr>
        </p:nvSpPr>
        <p:spPr>
          <a:xfrm>
            <a:off x="628650" y="1845289"/>
            <a:ext cx="7886700" cy="19002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Google Shape;37;p7"/>
          <p:cNvSpPr txBox="1">
            <a:spLocks noGrp="1"/>
          </p:cNvSpPr>
          <p:nvPr>
            <p:ph type="body" idx="2"/>
          </p:nvPr>
        </p:nvSpPr>
        <p:spPr>
          <a:xfrm>
            <a:off x="628650" y="3907345"/>
            <a:ext cx="7886700" cy="19002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29841" y="365128"/>
            <a:ext cx="7886700" cy="13161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0" name="Google Shape;40;p8"/>
          <p:cNvSpPr txBox="1">
            <a:spLocks noGrp="1"/>
          </p:cNvSpPr>
          <p:nvPr>
            <p:ph type="body" idx="1"/>
          </p:nvPr>
        </p:nvSpPr>
        <p:spPr>
          <a:xfrm>
            <a:off x="629842" y="1681163"/>
            <a:ext cx="3868200" cy="823800"/>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body" idx="2"/>
          </p:nvPr>
        </p:nvSpPr>
        <p:spPr>
          <a:xfrm>
            <a:off x="629842" y="2505075"/>
            <a:ext cx="3868200" cy="32385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3"/>
          </p:nvPr>
        </p:nvSpPr>
        <p:spPr>
          <a:xfrm>
            <a:off x="4629151" y="1681163"/>
            <a:ext cx="3887400" cy="823800"/>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body" idx="4"/>
          </p:nvPr>
        </p:nvSpPr>
        <p:spPr>
          <a:xfrm>
            <a:off x="4629151" y="2505075"/>
            <a:ext cx="3887400" cy="32385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rofile Comparison">
  <p:cSld name="Profile Comparison">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6" name="Google Shape;46;p9"/>
          <p:cNvSpPr txBox="1">
            <a:spLocks noGrp="1"/>
          </p:cNvSpPr>
          <p:nvPr>
            <p:ph type="body" idx="1"/>
          </p:nvPr>
        </p:nvSpPr>
        <p:spPr>
          <a:xfrm>
            <a:off x="628650" y="2080242"/>
            <a:ext cx="3825900" cy="15975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9"/>
          <p:cNvSpPr txBox="1">
            <a:spLocks noGrp="1"/>
          </p:cNvSpPr>
          <p:nvPr>
            <p:ph type="body" idx="2"/>
          </p:nvPr>
        </p:nvSpPr>
        <p:spPr>
          <a:xfrm>
            <a:off x="628650" y="3816347"/>
            <a:ext cx="3825900" cy="259500"/>
          </a:xfrm>
          <a:prstGeom prst="rect">
            <a:avLst/>
          </a:prstGeom>
          <a:solidFill>
            <a:srgbClr val="A4BF60"/>
          </a:solidFill>
          <a:ln>
            <a:noFill/>
          </a:ln>
        </p:spPr>
        <p:txBody>
          <a:bodyPr spcFirstLastPara="1" wrap="square" lIns="91425" tIns="91425" rIns="91425" bIns="91425"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9"/>
          <p:cNvSpPr txBox="1">
            <a:spLocks noGrp="1"/>
          </p:cNvSpPr>
          <p:nvPr>
            <p:ph type="body" idx="3"/>
          </p:nvPr>
        </p:nvSpPr>
        <p:spPr>
          <a:xfrm>
            <a:off x="4689474" y="3810973"/>
            <a:ext cx="3825900" cy="259500"/>
          </a:xfrm>
          <a:prstGeom prst="rect">
            <a:avLst/>
          </a:prstGeom>
          <a:solidFill>
            <a:srgbClr val="A4BF60"/>
          </a:solidFill>
          <a:ln>
            <a:noFill/>
          </a:ln>
        </p:spPr>
        <p:txBody>
          <a:bodyPr spcFirstLastPara="1" wrap="square" lIns="91425" tIns="91425" rIns="91425" bIns="91425"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 name="Google Shape;49;p9"/>
          <p:cNvSpPr txBox="1">
            <a:spLocks noGrp="1"/>
          </p:cNvSpPr>
          <p:nvPr>
            <p:ph type="body" idx="4"/>
          </p:nvPr>
        </p:nvSpPr>
        <p:spPr>
          <a:xfrm>
            <a:off x="628650" y="1821942"/>
            <a:ext cx="3825900" cy="259500"/>
          </a:xfrm>
          <a:prstGeom prst="rect">
            <a:avLst/>
          </a:prstGeom>
          <a:solidFill>
            <a:srgbClr val="A4BF60"/>
          </a:solidFill>
          <a:ln>
            <a:noFill/>
          </a:ln>
        </p:spPr>
        <p:txBody>
          <a:bodyPr spcFirstLastPara="1" wrap="square" lIns="91425" tIns="91425" rIns="91425" bIns="91425"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 name="Google Shape;50;p9"/>
          <p:cNvSpPr txBox="1">
            <a:spLocks noGrp="1"/>
          </p:cNvSpPr>
          <p:nvPr>
            <p:ph type="body" idx="5"/>
          </p:nvPr>
        </p:nvSpPr>
        <p:spPr>
          <a:xfrm>
            <a:off x="4689474" y="1816568"/>
            <a:ext cx="3825900" cy="259500"/>
          </a:xfrm>
          <a:prstGeom prst="rect">
            <a:avLst/>
          </a:prstGeom>
          <a:solidFill>
            <a:srgbClr val="A4BF60"/>
          </a:solidFill>
          <a:ln>
            <a:noFill/>
          </a:ln>
        </p:spPr>
        <p:txBody>
          <a:bodyPr spcFirstLastPara="1" wrap="square" lIns="91425" tIns="91425" rIns="91425" bIns="91425"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 name="Google Shape;51;p9"/>
          <p:cNvSpPr txBox="1">
            <a:spLocks noGrp="1"/>
          </p:cNvSpPr>
          <p:nvPr>
            <p:ph type="body" idx="6"/>
          </p:nvPr>
        </p:nvSpPr>
        <p:spPr>
          <a:xfrm>
            <a:off x="4689474" y="2081373"/>
            <a:ext cx="3825900" cy="15975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2" name="Google Shape;52;p9"/>
          <p:cNvSpPr txBox="1">
            <a:spLocks noGrp="1"/>
          </p:cNvSpPr>
          <p:nvPr>
            <p:ph type="body" idx="7"/>
          </p:nvPr>
        </p:nvSpPr>
        <p:spPr>
          <a:xfrm>
            <a:off x="628650" y="4070404"/>
            <a:ext cx="3825900" cy="15975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 name="Google Shape;53;p9"/>
          <p:cNvSpPr txBox="1">
            <a:spLocks noGrp="1"/>
          </p:cNvSpPr>
          <p:nvPr>
            <p:ph type="body" idx="8"/>
          </p:nvPr>
        </p:nvSpPr>
        <p:spPr>
          <a:xfrm>
            <a:off x="4689474" y="4071535"/>
            <a:ext cx="3825900" cy="15975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One Exhibit">
  <p:cSld name="Title and One Exhibi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6" name="Google Shape;56;p10"/>
          <p:cNvSpPr txBox="1">
            <a:spLocks noGrp="1"/>
          </p:cNvSpPr>
          <p:nvPr>
            <p:ph type="body" idx="1"/>
          </p:nvPr>
        </p:nvSpPr>
        <p:spPr>
          <a:xfrm>
            <a:off x="628650" y="2389188"/>
            <a:ext cx="7886700" cy="34416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 name="Google Shape;57;p10"/>
          <p:cNvSpPr txBox="1">
            <a:spLocks noGrp="1"/>
          </p:cNvSpPr>
          <p:nvPr>
            <p:ph type="body" idx="2"/>
          </p:nvPr>
        </p:nvSpPr>
        <p:spPr>
          <a:xfrm>
            <a:off x="628650" y="1868129"/>
            <a:ext cx="7886700" cy="358500"/>
          </a:xfrm>
          <a:prstGeom prst="rect">
            <a:avLst/>
          </a:prstGeom>
          <a:solidFill>
            <a:srgbClr val="14435D"/>
          </a:solid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38607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28650" y="365128"/>
            <a:ext cx="7886700" cy="1325563"/>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17"/>
          <p:cNvSpPr txBox="1">
            <a:spLocks noGrp="1"/>
          </p:cNvSpPr>
          <p:nvPr>
            <p:ph type="body" idx="1"/>
          </p:nvPr>
        </p:nvSpPr>
        <p:spPr>
          <a:xfrm>
            <a:off x="628650" y="1825625"/>
            <a:ext cx="7886700" cy="38608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31.jp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4"/>
          <p:cNvSpPr txBox="1">
            <a:spLocks noGrp="1"/>
          </p:cNvSpPr>
          <p:nvPr>
            <p:ph type="ctrTitle"/>
          </p:nvPr>
        </p:nvSpPr>
        <p:spPr>
          <a:xfrm>
            <a:off x="742950" y="1828822"/>
            <a:ext cx="7772400" cy="2387700"/>
          </a:xfrm>
          <a:prstGeom prst="rect">
            <a:avLst/>
          </a:prstGeom>
          <a:noFill/>
          <a:ln>
            <a:noFill/>
          </a:ln>
        </p:spPr>
        <p:txBody>
          <a:bodyPr spcFirstLastPara="1" wrap="square" lIns="91425" tIns="91425" rIns="91425" bIns="91425" anchor="b" anchorCtr="0">
            <a:noAutofit/>
          </a:bodyPr>
          <a:lstStyle/>
          <a:p>
            <a:pPr marL="0" lvl="0" indent="0" algn="r" rtl="0">
              <a:lnSpc>
                <a:spcPct val="90000"/>
              </a:lnSpc>
              <a:spcBef>
                <a:spcPts val="0"/>
              </a:spcBef>
              <a:spcAft>
                <a:spcPts val="0"/>
              </a:spcAft>
              <a:buSzPts val="6000"/>
              <a:buNone/>
            </a:pPr>
            <a:r>
              <a:rPr lang="en-US" sz="4800" b="1" dirty="0"/>
              <a:t>Building Capacity in the EE Industry</a:t>
            </a:r>
            <a:endParaRPr sz="4500" b="1" dirty="0"/>
          </a:p>
        </p:txBody>
      </p:sp>
      <p:sp>
        <p:nvSpPr>
          <p:cNvPr id="165" name="Google Shape;165;p34"/>
          <p:cNvSpPr txBox="1">
            <a:spLocks noGrp="1"/>
          </p:cNvSpPr>
          <p:nvPr>
            <p:ph type="subTitle" idx="1"/>
          </p:nvPr>
        </p:nvSpPr>
        <p:spPr>
          <a:xfrm>
            <a:off x="1657350" y="4739126"/>
            <a:ext cx="6858000" cy="1655700"/>
          </a:xfrm>
          <a:prstGeom prst="rect">
            <a:avLst/>
          </a:prstGeom>
          <a:noFill/>
          <a:ln>
            <a:noFill/>
          </a:ln>
        </p:spPr>
        <p:txBody>
          <a:bodyPr spcFirstLastPara="1" wrap="square" lIns="91425" tIns="91425" rIns="91425" bIns="91425" anchor="t" anchorCtr="0">
            <a:noAutofit/>
          </a:bodyPr>
          <a:lstStyle/>
          <a:p>
            <a:pPr marL="0" lvl="0" indent="0" algn="r" rtl="0">
              <a:lnSpc>
                <a:spcPct val="90000"/>
              </a:lnSpc>
              <a:spcBef>
                <a:spcPts val="1000"/>
              </a:spcBef>
              <a:spcAft>
                <a:spcPts val="0"/>
              </a:spcAft>
              <a:buSzPts val="2400"/>
              <a:buNone/>
            </a:pPr>
            <a:endParaRPr sz="2000"/>
          </a:p>
          <a:p>
            <a:pPr marL="0" lvl="0" indent="0" algn="r" rtl="0">
              <a:lnSpc>
                <a:spcPct val="90000"/>
              </a:lnSpc>
              <a:spcBef>
                <a:spcPts val="0"/>
              </a:spcBef>
              <a:spcAft>
                <a:spcPts val="0"/>
              </a:spcAft>
              <a:buClr>
                <a:srgbClr val="000000"/>
              </a:buClr>
              <a:buSzPts val="6000"/>
              <a:buFont typeface="Arial"/>
              <a:buNone/>
            </a:pPr>
            <a:r>
              <a:rPr lang="en-US" sz="2100" i="1"/>
              <a:t>SoCalREN Workforce and Education Training Program</a:t>
            </a:r>
            <a:endParaRPr sz="2100" i="1"/>
          </a:p>
          <a:p>
            <a:pPr marL="0" lvl="0" indent="0" algn="r" rtl="0">
              <a:lnSpc>
                <a:spcPct val="90000"/>
              </a:lnSpc>
              <a:spcBef>
                <a:spcPts val="0"/>
              </a:spcBef>
              <a:spcAft>
                <a:spcPts val="0"/>
              </a:spcAft>
              <a:buClr>
                <a:srgbClr val="000000"/>
              </a:buClr>
              <a:buSzPts val="6000"/>
              <a:buFont typeface="Arial"/>
              <a:buNone/>
            </a:pPr>
            <a:r>
              <a:rPr lang="en-US" sz="2100" i="1"/>
              <a:t>CAEECC Coordinating Committee Meeting #25</a:t>
            </a:r>
            <a:endParaRPr sz="700"/>
          </a:p>
          <a:p>
            <a:pPr marL="0" lvl="0" indent="0" algn="r" rtl="0">
              <a:lnSpc>
                <a:spcPct val="90000"/>
              </a:lnSpc>
              <a:spcBef>
                <a:spcPts val="1000"/>
              </a:spcBef>
              <a:spcAft>
                <a:spcPts val="0"/>
              </a:spcAft>
              <a:buSzPts val="2400"/>
              <a:buNone/>
            </a:pPr>
            <a:r>
              <a:rPr lang="en-US" sz="2000"/>
              <a:t>May 14, 2020</a:t>
            </a:r>
            <a:endParaRPr sz="2000"/>
          </a:p>
          <a:p>
            <a:pPr marL="0" lvl="0" indent="0" algn="r" rtl="0">
              <a:lnSpc>
                <a:spcPct val="90000"/>
              </a:lnSpc>
              <a:spcBef>
                <a:spcPts val="1000"/>
              </a:spcBef>
              <a:spcAft>
                <a:spcPts val="0"/>
              </a:spcAft>
              <a:buSzPts val="2400"/>
              <a:buNone/>
            </a:pPr>
            <a:endParaRPr/>
          </a:p>
        </p:txBody>
      </p:sp>
      <p:sp>
        <p:nvSpPr>
          <p:cNvPr id="166" name="Google Shape;166;p34"/>
          <p:cNvSpPr txBox="1"/>
          <p:nvPr/>
        </p:nvSpPr>
        <p:spPr>
          <a:xfrm>
            <a:off x="-25" y="6626000"/>
            <a:ext cx="9144000" cy="231900"/>
          </a:xfrm>
          <a:prstGeom prst="rect">
            <a:avLst/>
          </a:prstGeom>
          <a:solidFill>
            <a:srgbClr val="15435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3"/>
          <p:cNvSpPr txBox="1">
            <a:spLocks noGrp="1"/>
          </p:cNvSpPr>
          <p:nvPr>
            <p:ph type="title"/>
          </p:nvPr>
        </p:nvSpPr>
        <p:spPr>
          <a:xfrm>
            <a:off x="628625" y="166539"/>
            <a:ext cx="7886700" cy="1325563"/>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4400"/>
              <a:buNone/>
            </a:pPr>
            <a:r>
              <a:rPr lang="en-US" sz="3600"/>
              <a:t>SoCalREN “Green Path Career” Program Model</a:t>
            </a:r>
            <a:endParaRPr sz="3600"/>
          </a:p>
        </p:txBody>
      </p:sp>
      <p:sp>
        <p:nvSpPr>
          <p:cNvPr id="281" name="Google Shape;281;p43"/>
          <p:cNvSpPr txBox="1">
            <a:spLocks noGrp="1"/>
          </p:cNvSpPr>
          <p:nvPr>
            <p:ph type="body" idx="1"/>
          </p:nvPr>
        </p:nvSpPr>
        <p:spPr>
          <a:xfrm>
            <a:off x="540544" y="1024333"/>
            <a:ext cx="7886701" cy="4548542"/>
          </a:xfrm>
          <a:prstGeom prst="rect">
            <a:avLst/>
          </a:prstGeom>
          <a:noFill/>
          <a:ln>
            <a:noFill/>
          </a:ln>
        </p:spPr>
        <p:txBody>
          <a:bodyPr spcFirstLastPara="1" wrap="square" lIns="91425" tIns="91425" rIns="91425" bIns="91425" anchor="t" anchorCtr="0">
            <a:noAutofit/>
          </a:bodyPr>
          <a:lstStyle/>
          <a:p>
            <a:pPr marL="50800" lvl="0" indent="0" algn="l" rtl="0">
              <a:lnSpc>
                <a:spcPct val="90000"/>
              </a:lnSpc>
              <a:spcBef>
                <a:spcPts val="1000"/>
              </a:spcBef>
              <a:spcAft>
                <a:spcPts val="0"/>
              </a:spcAft>
              <a:buSzPts val="2800"/>
              <a:buNone/>
            </a:pPr>
            <a:r>
              <a:rPr lang="en-US"/>
              <a:t>        </a:t>
            </a:r>
            <a:r>
              <a:rPr lang="en-US" sz="1400" b="1"/>
              <a:t>Recruitment:</a:t>
            </a:r>
            <a:endParaRPr/>
          </a:p>
          <a:p>
            <a:pPr marL="914400" lvl="0" indent="0" algn="l" rtl="0">
              <a:lnSpc>
                <a:spcPct val="90000"/>
              </a:lnSpc>
              <a:spcBef>
                <a:spcPts val="500"/>
              </a:spcBef>
              <a:spcAft>
                <a:spcPts val="0"/>
              </a:spcAft>
              <a:buNone/>
            </a:pPr>
            <a:r>
              <a:rPr lang="en-US" sz="1200"/>
              <a:t>Recruitment of Transition Age Youth (TAY) in Homelessness or at risk of homelessness would be lead by Regional Workforce Development Community Service organizations, with the support of SoCalREN’s Regional partner SGVCOG, and its partner Hathaway Sycamore (TAY organization).</a:t>
            </a:r>
            <a:endParaRPr sz="1400"/>
          </a:p>
          <a:p>
            <a:pPr marL="50800" lvl="0" indent="0" algn="l" rtl="0">
              <a:lnSpc>
                <a:spcPct val="90000"/>
              </a:lnSpc>
              <a:spcBef>
                <a:spcPts val="1000"/>
              </a:spcBef>
              <a:spcAft>
                <a:spcPts val="0"/>
              </a:spcAft>
              <a:buSzPts val="2800"/>
              <a:buNone/>
            </a:pPr>
            <a:r>
              <a:rPr lang="en-US" sz="1400"/>
              <a:t>                </a:t>
            </a:r>
            <a:r>
              <a:rPr lang="en-US" sz="1400" b="1"/>
              <a:t>Personal Enrichment Training: </a:t>
            </a:r>
            <a:endParaRPr/>
          </a:p>
          <a:p>
            <a:pPr marL="914400" lvl="0" indent="0" algn="l" rtl="0">
              <a:lnSpc>
                <a:spcPct val="90000"/>
              </a:lnSpc>
              <a:spcBef>
                <a:spcPts val="500"/>
              </a:spcBef>
              <a:spcAft>
                <a:spcPts val="0"/>
              </a:spcAft>
              <a:buNone/>
            </a:pPr>
            <a:r>
              <a:rPr lang="en-US" sz="1200"/>
              <a:t>Personal enrichment training would be offered in preparation of the participant transitioning into the workforce, this will include financial literacy, work ethics, life skills, career exploration and goal setting.			  		</a:t>
            </a:r>
            <a:endParaRPr/>
          </a:p>
          <a:p>
            <a:pPr marL="50800" lvl="0" indent="0" algn="l" rtl="0">
              <a:lnSpc>
                <a:spcPct val="90000"/>
              </a:lnSpc>
              <a:spcBef>
                <a:spcPts val="1000"/>
              </a:spcBef>
              <a:spcAft>
                <a:spcPts val="0"/>
              </a:spcAft>
              <a:buSzPts val="2800"/>
              <a:buNone/>
            </a:pPr>
            <a:r>
              <a:rPr lang="en-US" sz="1400" b="1"/>
              <a:t>                Certification: </a:t>
            </a:r>
            <a:endParaRPr/>
          </a:p>
          <a:p>
            <a:pPr marL="914400" lvl="0" indent="0" algn="l" rtl="0">
              <a:lnSpc>
                <a:spcPct val="90000"/>
              </a:lnSpc>
              <a:spcBef>
                <a:spcPts val="500"/>
              </a:spcBef>
              <a:spcAft>
                <a:spcPts val="0"/>
              </a:spcAft>
              <a:buNone/>
            </a:pPr>
            <a:r>
              <a:rPr lang="en-US" sz="1200">
                <a:highlight>
                  <a:srgbClr val="FFFFFF"/>
                </a:highlight>
              </a:rPr>
              <a:t>Two pathways of training would be offered to participants: 1) Initial BPI Building Analyst Certifications Training, where participants would be prepared to perform residential energy audits on single family units; and 2) MF Energy Audit Training, where participants would receive an industry-recognized credential to work on multifamily units. Providing an industry-recognized certification and credential will help TAY progress into successful careers in the EE workforce</a:t>
            </a:r>
            <a:r>
              <a:rPr lang="en-US" sz="1200"/>
              <a:t>	</a:t>
            </a:r>
            <a:r>
              <a:rPr lang="en-US" sz="400"/>
              <a:t>	</a:t>
            </a:r>
            <a:endParaRPr sz="600" b="1"/>
          </a:p>
          <a:p>
            <a:pPr marL="50800" lvl="0" indent="0" algn="l" rtl="0">
              <a:lnSpc>
                <a:spcPct val="90000"/>
              </a:lnSpc>
              <a:spcBef>
                <a:spcPts val="1000"/>
              </a:spcBef>
              <a:spcAft>
                <a:spcPts val="0"/>
              </a:spcAft>
              <a:buSzPts val="2800"/>
              <a:buNone/>
            </a:pPr>
            <a:r>
              <a:rPr lang="en-US" sz="1400" b="1"/>
              <a:t>                 On Job Training: </a:t>
            </a:r>
            <a:endParaRPr/>
          </a:p>
          <a:p>
            <a:pPr marL="914400" lvl="0" indent="0" algn="l" rtl="0">
              <a:lnSpc>
                <a:spcPct val="90000"/>
              </a:lnSpc>
              <a:spcBef>
                <a:spcPts val="500"/>
              </a:spcBef>
              <a:spcAft>
                <a:spcPts val="0"/>
              </a:spcAft>
              <a:buNone/>
            </a:pPr>
            <a:r>
              <a:rPr lang="en-US" sz="1200">
                <a:highlight>
                  <a:srgbClr val="FFFFFF"/>
                </a:highlight>
              </a:rPr>
              <a:t>The program would establish an employee referral program to help GPC participants obtain work experience. GPC participants would be connected to EE contractors participating in SoCalREN’s EE programs. To incentivize EE contractors to hire GPC participants, the first 120 hours of employment would be funded through WDACs.</a:t>
            </a:r>
            <a:endParaRPr sz="1200"/>
          </a:p>
        </p:txBody>
      </p:sp>
      <p:sp>
        <p:nvSpPr>
          <p:cNvPr id="282" name="Google Shape;282;p43"/>
          <p:cNvSpPr txBox="1"/>
          <p:nvPr/>
        </p:nvSpPr>
        <p:spPr>
          <a:xfrm>
            <a:off x="-25" y="6626000"/>
            <a:ext cx="9144000" cy="231900"/>
          </a:xfrm>
          <a:prstGeom prst="rect">
            <a:avLst/>
          </a:prstGeom>
          <a:solidFill>
            <a:srgbClr val="15435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3" name="Google Shape;283;p43" descr="Image result for recruitment icon"/>
          <p:cNvPicPr preferRelativeResize="0"/>
          <p:nvPr/>
        </p:nvPicPr>
        <p:blipFill rotWithShape="1">
          <a:blip r:embed="rId3">
            <a:alphaModFix/>
          </a:blip>
          <a:srcRect t="3618" b="10587"/>
          <a:stretch/>
        </p:blipFill>
        <p:spPr>
          <a:xfrm>
            <a:off x="794211" y="1290020"/>
            <a:ext cx="440690" cy="422275"/>
          </a:xfrm>
          <a:prstGeom prst="rect">
            <a:avLst/>
          </a:prstGeom>
          <a:noFill/>
          <a:ln>
            <a:noFill/>
          </a:ln>
        </p:spPr>
      </p:pic>
      <p:pic>
        <p:nvPicPr>
          <p:cNvPr id="284" name="Google Shape;284;p43" descr="Image result for brain icon"/>
          <p:cNvPicPr preferRelativeResize="0"/>
          <p:nvPr/>
        </p:nvPicPr>
        <p:blipFill rotWithShape="1">
          <a:blip r:embed="rId4">
            <a:alphaModFix/>
          </a:blip>
          <a:srcRect l="31393" t="27056" r="30984" b="31506"/>
          <a:stretch/>
        </p:blipFill>
        <p:spPr>
          <a:xfrm>
            <a:off x="756903" y="2417096"/>
            <a:ext cx="494665" cy="394006"/>
          </a:xfrm>
          <a:prstGeom prst="flowChartConnector">
            <a:avLst/>
          </a:prstGeom>
          <a:noFill/>
          <a:ln>
            <a:noFill/>
          </a:ln>
        </p:spPr>
      </p:pic>
      <p:pic>
        <p:nvPicPr>
          <p:cNvPr id="285" name="Google Shape;285;p43" descr="Image result for exam icon"/>
          <p:cNvPicPr preferRelativeResize="0"/>
          <p:nvPr/>
        </p:nvPicPr>
        <p:blipFill rotWithShape="1">
          <a:blip r:embed="rId5">
            <a:alphaModFix/>
          </a:blip>
          <a:srcRect l="12808" t="11777" r="12832" b="18805"/>
          <a:stretch/>
        </p:blipFill>
        <p:spPr>
          <a:xfrm>
            <a:off x="846158" y="3214687"/>
            <a:ext cx="413808" cy="428625"/>
          </a:xfrm>
          <a:prstGeom prst="rect">
            <a:avLst/>
          </a:prstGeom>
          <a:noFill/>
          <a:ln>
            <a:noFill/>
          </a:ln>
        </p:spPr>
      </p:pic>
      <p:pic>
        <p:nvPicPr>
          <p:cNvPr id="286" name="Google Shape;286;p43"/>
          <p:cNvPicPr preferRelativeResize="0"/>
          <p:nvPr/>
        </p:nvPicPr>
        <p:blipFill rotWithShape="1">
          <a:blip r:embed="rId6">
            <a:alphaModFix/>
          </a:blip>
          <a:srcRect/>
          <a:stretch/>
        </p:blipFill>
        <p:spPr>
          <a:xfrm>
            <a:off x="796751" y="4501106"/>
            <a:ext cx="435610" cy="428625"/>
          </a:xfrm>
          <a:prstGeom prst="rect">
            <a:avLst/>
          </a:prstGeom>
          <a:noFill/>
          <a:ln>
            <a:noFill/>
          </a:ln>
        </p:spPr>
      </p:pic>
      <p:pic>
        <p:nvPicPr>
          <p:cNvPr id="287" name="Google Shape;287;p43" descr="Image result for hard hat icon"/>
          <p:cNvPicPr preferRelativeResize="0"/>
          <p:nvPr/>
        </p:nvPicPr>
        <p:blipFill rotWithShape="1">
          <a:blip r:embed="rId7">
            <a:alphaModFix/>
          </a:blip>
          <a:srcRect l="2166" t="18743" r="2495" b="7261"/>
          <a:stretch/>
        </p:blipFill>
        <p:spPr>
          <a:xfrm>
            <a:off x="794005" y="5563512"/>
            <a:ext cx="518100" cy="428700"/>
          </a:xfrm>
          <a:prstGeom prst="ellipse">
            <a:avLst/>
          </a:prstGeom>
          <a:noFill/>
          <a:ln>
            <a:noFill/>
          </a:ln>
        </p:spPr>
      </p:pic>
      <p:sp>
        <p:nvSpPr>
          <p:cNvPr id="288" name="Google Shape;288;p43"/>
          <p:cNvSpPr txBox="1"/>
          <p:nvPr/>
        </p:nvSpPr>
        <p:spPr>
          <a:xfrm>
            <a:off x="1489950" y="5365000"/>
            <a:ext cx="7508400" cy="1099800"/>
          </a:xfrm>
          <a:prstGeom prst="rect">
            <a:avLst/>
          </a:prstGeom>
          <a:solidFill>
            <a:schemeClr val="lt1"/>
          </a:solid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Job/ Job Ready:  </a:t>
            </a:r>
            <a:endParaRPr/>
          </a:p>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Participants would be offered support to enter the workforce (hand-holding), including: career coaching and planning, individualized career plan, labor market information, resume/cover letter and interview training etc.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4"/>
          <p:cNvSpPr txBox="1">
            <a:spLocks noGrp="1"/>
          </p:cNvSpPr>
          <p:nvPr>
            <p:ph type="title"/>
          </p:nvPr>
        </p:nvSpPr>
        <p:spPr>
          <a:xfrm>
            <a:off x="555825" y="137425"/>
            <a:ext cx="8267700" cy="13254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4400"/>
              <a:buNone/>
            </a:pPr>
            <a:r>
              <a:rPr lang="en-US"/>
              <a:t>SoCalREN “Green Path Career” Pathways</a:t>
            </a:r>
            <a:endParaRPr/>
          </a:p>
        </p:txBody>
      </p:sp>
      <p:sp>
        <p:nvSpPr>
          <p:cNvPr id="294" name="Google Shape;294;p44"/>
          <p:cNvSpPr txBox="1"/>
          <p:nvPr/>
        </p:nvSpPr>
        <p:spPr>
          <a:xfrm>
            <a:off x="-25" y="6626000"/>
            <a:ext cx="9144000" cy="231900"/>
          </a:xfrm>
          <a:prstGeom prst="rect">
            <a:avLst/>
          </a:prstGeom>
          <a:solidFill>
            <a:srgbClr val="15435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415BB74-3BC9-4874-8347-C5E8A2DE320F}"/>
              </a:ext>
            </a:extLst>
          </p:cNvPr>
          <p:cNvPicPr>
            <a:picLocks noChangeAspect="1"/>
          </p:cNvPicPr>
          <p:nvPr/>
        </p:nvPicPr>
        <p:blipFill>
          <a:blip r:embed="rId3"/>
          <a:stretch>
            <a:fillRect/>
          </a:stretch>
        </p:blipFill>
        <p:spPr>
          <a:xfrm>
            <a:off x="829366" y="4354390"/>
            <a:ext cx="6763627" cy="2182924"/>
          </a:xfrm>
          <a:prstGeom prst="rect">
            <a:avLst/>
          </a:prstGeom>
        </p:spPr>
      </p:pic>
      <p:sp>
        <p:nvSpPr>
          <p:cNvPr id="5" name="Google Shape;266;p41">
            <a:extLst>
              <a:ext uri="{FF2B5EF4-FFF2-40B4-BE49-F238E27FC236}">
                <a16:creationId xmlns:a16="http://schemas.microsoft.com/office/drawing/2014/main" id="{2715DEF1-9F33-4EF6-B5A5-31498D8BC864}"/>
              </a:ext>
            </a:extLst>
          </p:cNvPr>
          <p:cNvSpPr txBox="1">
            <a:spLocks noGrp="1"/>
          </p:cNvSpPr>
          <p:nvPr>
            <p:ph type="body" idx="1"/>
          </p:nvPr>
        </p:nvSpPr>
        <p:spPr>
          <a:xfrm>
            <a:off x="731550" y="1574156"/>
            <a:ext cx="7886700" cy="4483743"/>
          </a:xfrm>
          <a:prstGeom prst="rect">
            <a:avLst/>
          </a:prstGeom>
          <a:noFill/>
          <a:ln>
            <a:noFill/>
          </a:ln>
        </p:spPr>
        <p:txBody>
          <a:bodyPr spcFirstLastPara="1" wrap="square" lIns="91425" tIns="91425" rIns="91425" bIns="91425" anchor="t" anchorCtr="0">
            <a:noAutofit/>
          </a:bodyPr>
          <a:lstStyle/>
          <a:p>
            <a:pPr marL="457200" lvl="0" indent="-404812" algn="l" rtl="0">
              <a:lnSpc>
                <a:spcPct val="90000"/>
              </a:lnSpc>
              <a:spcBef>
                <a:spcPts val="0"/>
              </a:spcBef>
              <a:spcAft>
                <a:spcPts val="0"/>
              </a:spcAft>
              <a:buSzPts val="2775"/>
              <a:buChar char="➔"/>
            </a:pPr>
            <a:r>
              <a:rPr lang="en-US" sz="2775" dirty="0"/>
              <a:t> Phase 1</a:t>
            </a:r>
            <a:endParaRPr dirty="0"/>
          </a:p>
          <a:p>
            <a:pPr marL="800100" lvl="1" indent="-342900">
              <a:spcBef>
                <a:spcPts val="0"/>
              </a:spcBef>
            </a:pPr>
            <a:r>
              <a:rPr lang="en-US" dirty="0"/>
              <a:t>BPI Building Analyst Certification Training</a:t>
            </a:r>
          </a:p>
          <a:p>
            <a:pPr marL="1257300" lvl="2" indent="-342900">
              <a:spcBef>
                <a:spcPts val="0"/>
              </a:spcBef>
              <a:buFont typeface="Courier New" panose="02070309020205020404" pitchFamily="49" charset="0"/>
              <a:buChar char="o"/>
            </a:pPr>
            <a:r>
              <a:rPr lang="en-US" i="1" dirty="0"/>
              <a:t>Includes Building Science Principles Certificate</a:t>
            </a:r>
          </a:p>
          <a:p>
            <a:pPr marL="1257300" lvl="2" indent="-342900">
              <a:spcBef>
                <a:spcPts val="0"/>
              </a:spcBef>
              <a:buFont typeface="Courier New" panose="02070309020205020404" pitchFamily="49" charset="0"/>
              <a:buChar char="o"/>
            </a:pPr>
            <a:endParaRPr lang="en-US" i="1" dirty="0"/>
          </a:p>
          <a:p>
            <a:pPr marL="457200" lvl="0" indent="-404812" algn="l" rtl="0">
              <a:lnSpc>
                <a:spcPct val="90000"/>
              </a:lnSpc>
              <a:spcBef>
                <a:spcPts val="0"/>
              </a:spcBef>
              <a:spcAft>
                <a:spcPts val="0"/>
              </a:spcAft>
              <a:buSzPts val="2775"/>
              <a:buChar char="➔"/>
            </a:pPr>
            <a:r>
              <a:rPr lang="en-US" sz="2775" dirty="0"/>
              <a:t> Phase 2</a:t>
            </a:r>
            <a:endParaRPr dirty="0"/>
          </a:p>
          <a:p>
            <a:pPr marL="952500" lvl="1" indent="-342900">
              <a:spcBef>
                <a:spcPts val="0"/>
              </a:spcBef>
            </a:pPr>
            <a:r>
              <a:rPr lang="en-US" dirty="0"/>
              <a:t>BPI Multifamily Building Analyst Certification Training</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5"/>
          <p:cNvSpPr txBox="1">
            <a:spLocks noGrp="1"/>
          </p:cNvSpPr>
          <p:nvPr>
            <p:ph type="title"/>
          </p:nvPr>
        </p:nvSpPr>
        <p:spPr>
          <a:xfrm>
            <a:off x="628625" y="133271"/>
            <a:ext cx="7886700" cy="1325563"/>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4400"/>
              <a:buNone/>
            </a:pPr>
            <a:r>
              <a:rPr lang="en-US" sz="4000"/>
              <a:t>SoCalREN “Green Path Career” Program Partners</a:t>
            </a:r>
            <a:endParaRPr sz="4000"/>
          </a:p>
        </p:txBody>
      </p:sp>
      <p:sp>
        <p:nvSpPr>
          <p:cNvPr id="300" name="Google Shape;300;p45"/>
          <p:cNvSpPr txBox="1">
            <a:spLocks noGrp="1"/>
          </p:cNvSpPr>
          <p:nvPr>
            <p:ph type="body" idx="1"/>
          </p:nvPr>
        </p:nvSpPr>
        <p:spPr>
          <a:xfrm>
            <a:off x="1882066" y="1316824"/>
            <a:ext cx="7128769" cy="4456589"/>
          </a:xfrm>
          <a:prstGeom prst="rect">
            <a:avLst/>
          </a:prstGeom>
          <a:noFill/>
          <a:ln>
            <a:noFill/>
          </a:ln>
        </p:spPr>
        <p:txBody>
          <a:bodyPr spcFirstLastPara="1" wrap="square" lIns="91425" tIns="91425" rIns="91425" bIns="91425" anchor="t" anchorCtr="0">
            <a:noAutofit/>
          </a:bodyPr>
          <a:lstStyle/>
          <a:p>
            <a:pPr marL="50800" lvl="0" indent="0" algn="l" rtl="0">
              <a:lnSpc>
                <a:spcPct val="90000"/>
              </a:lnSpc>
              <a:spcBef>
                <a:spcPts val="1000"/>
              </a:spcBef>
              <a:spcAft>
                <a:spcPts val="0"/>
              </a:spcAft>
              <a:buSzPts val="2800"/>
              <a:buNone/>
            </a:pPr>
            <a:r>
              <a:rPr lang="en-US" sz="1400" b="1"/>
              <a:t>SoCalREN</a:t>
            </a:r>
            <a:endParaRPr/>
          </a:p>
          <a:p>
            <a:pPr marL="50800" lvl="0" indent="0" algn="l" rtl="0">
              <a:lnSpc>
                <a:spcPct val="90000"/>
              </a:lnSpc>
              <a:spcBef>
                <a:spcPts val="1000"/>
              </a:spcBef>
              <a:spcAft>
                <a:spcPts val="0"/>
              </a:spcAft>
              <a:buSzPts val="2800"/>
              <a:buNone/>
            </a:pPr>
            <a:r>
              <a:rPr lang="en-US" sz="1100"/>
              <a:t>The County of Los Angeles administers the Southern California Regional Energy Network (SoCalREN) to bring together a wide variety of services with the common goal of achieving unprecedented levels of energy savings throughout Southern California. The SoCalREN Workforce Development Program provides training, tools, and opportunities for minority participants in disadvantaged communities, to pursue careers in energy efficiency. </a:t>
            </a:r>
            <a:endParaRPr/>
          </a:p>
          <a:p>
            <a:pPr marL="50800" lvl="0" indent="0" algn="l" rtl="0">
              <a:lnSpc>
                <a:spcPct val="90000"/>
              </a:lnSpc>
              <a:spcBef>
                <a:spcPts val="1000"/>
              </a:spcBef>
              <a:spcAft>
                <a:spcPts val="0"/>
              </a:spcAft>
              <a:buSzPts val="2800"/>
              <a:buNone/>
            </a:pPr>
            <a:r>
              <a:rPr lang="en-US" sz="1100"/>
              <a:t>The SoCalREN would provide administrative, marketing, education and outreach (ME&amp;O) resources, in addition to inspection training for those individuals hired to work on the Multifamily Residential Program projects.</a:t>
            </a:r>
            <a:endParaRPr/>
          </a:p>
          <a:p>
            <a:pPr marL="50800" lvl="0" indent="0" algn="l" rtl="0">
              <a:lnSpc>
                <a:spcPct val="90000"/>
              </a:lnSpc>
              <a:spcBef>
                <a:spcPts val="1000"/>
              </a:spcBef>
              <a:spcAft>
                <a:spcPts val="0"/>
              </a:spcAft>
              <a:buSzPts val="2800"/>
              <a:buNone/>
            </a:pPr>
            <a:endParaRPr sz="1200"/>
          </a:p>
          <a:p>
            <a:pPr marL="50800" lvl="0" indent="0" algn="l" rtl="0">
              <a:lnSpc>
                <a:spcPct val="90000"/>
              </a:lnSpc>
              <a:spcBef>
                <a:spcPts val="1000"/>
              </a:spcBef>
              <a:spcAft>
                <a:spcPts val="0"/>
              </a:spcAft>
              <a:buSzPts val="2800"/>
              <a:buNone/>
            </a:pPr>
            <a:r>
              <a:rPr lang="en-US" sz="1400" b="1"/>
              <a:t>SGVCOG</a:t>
            </a:r>
            <a:endParaRPr/>
          </a:p>
          <a:p>
            <a:pPr marL="50800" lvl="0" indent="0" algn="l" rtl="0">
              <a:lnSpc>
                <a:spcPct val="90000"/>
              </a:lnSpc>
              <a:spcBef>
                <a:spcPts val="1000"/>
              </a:spcBef>
              <a:spcAft>
                <a:spcPts val="0"/>
              </a:spcAft>
              <a:buSzPts val="2800"/>
              <a:buNone/>
            </a:pPr>
            <a:r>
              <a:rPr lang="en-US" sz="1100"/>
              <a:t>The SGVCOG represents 30 cities, 3 Los Angeles County Supervisorial Districts, and the 3 municipal water districts located in the San Gabriel Valley. It leads numerous initiatives to combat homelessness within the San Gabriel Valley region. Funding has been earmarked for programs combating homelessness, which would be allocated to fund part of the GPC program, focusing on providing training and certification. </a:t>
            </a:r>
            <a:endParaRPr/>
          </a:p>
          <a:p>
            <a:pPr marL="50800" lvl="0" indent="0" algn="l" rtl="0">
              <a:lnSpc>
                <a:spcPct val="90000"/>
              </a:lnSpc>
              <a:spcBef>
                <a:spcPts val="1000"/>
              </a:spcBef>
              <a:spcAft>
                <a:spcPts val="0"/>
              </a:spcAft>
              <a:buSzPts val="2800"/>
              <a:buNone/>
            </a:pPr>
            <a:endParaRPr sz="1200"/>
          </a:p>
          <a:p>
            <a:pPr marL="50800" lvl="0" indent="0" algn="l" rtl="0">
              <a:lnSpc>
                <a:spcPct val="90000"/>
              </a:lnSpc>
              <a:spcBef>
                <a:spcPts val="1000"/>
              </a:spcBef>
              <a:spcAft>
                <a:spcPts val="0"/>
              </a:spcAft>
              <a:buSzPts val="2800"/>
              <a:buNone/>
            </a:pPr>
            <a:r>
              <a:rPr lang="en-US" sz="1400" b="1"/>
              <a:t>WDACS</a:t>
            </a:r>
            <a:endParaRPr/>
          </a:p>
          <a:p>
            <a:pPr marL="50800" lvl="0" indent="0" algn="l" rtl="0">
              <a:lnSpc>
                <a:spcPct val="90000"/>
              </a:lnSpc>
              <a:spcBef>
                <a:spcPts val="1000"/>
              </a:spcBef>
              <a:spcAft>
                <a:spcPts val="0"/>
              </a:spcAft>
              <a:buSzPts val="2800"/>
              <a:buNone/>
            </a:pPr>
            <a:r>
              <a:rPr lang="en-US" sz="1100"/>
              <a:t>The Workforce Development, Aging and Community Services (WDACS) programs, offered by the Los Angeles County,</a:t>
            </a:r>
            <a:r>
              <a:rPr lang="en-US" sz="1100" i="1"/>
              <a:t> </a:t>
            </a:r>
            <a:r>
              <a:rPr lang="en-US" sz="1100"/>
              <a:t>connects individuals to careers, and employers to a skilled workforce, and improve human relations in our diverse County.</a:t>
            </a:r>
            <a:endParaRPr/>
          </a:p>
          <a:p>
            <a:pPr marL="50800" lvl="0" indent="0" algn="l" rtl="0">
              <a:lnSpc>
                <a:spcPct val="90000"/>
              </a:lnSpc>
              <a:spcBef>
                <a:spcPts val="1000"/>
              </a:spcBef>
              <a:spcAft>
                <a:spcPts val="0"/>
              </a:spcAft>
              <a:buSzPts val="2800"/>
              <a:buNone/>
            </a:pPr>
            <a:r>
              <a:rPr lang="en-US" sz="1100" i="1"/>
              <a:t> </a:t>
            </a:r>
            <a:r>
              <a:rPr lang="en-US" sz="1100"/>
              <a:t>WDACS would lead the recruitment, and personal enrichment training efforts of the proposed program; furthermore, it would provide funding for the first 120 hours of employment for those who attain certification, as an incentive for contractors to hire the program participants. </a:t>
            </a:r>
            <a:endParaRPr/>
          </a:p>
          <a:p>
            <a:pPr marL="50800" lvl="0" indent="0" algn="l" rtl="0">
              <a:lnSpc>
                <a:spcPct val="90000"/>
              </a:lnSpc>
              <a:spcBef>
                <a:spcPts val="1000"/>
              </a:spcBef>
              <a:spcAft>
                <a:spcPts val="0"/>
              </a:spcAft>
              <a:buSzPts val="2800"/>
              <a:buNone/>
            </a:pPr>
            <a:endParaRPr sz="1200"/>
          </a:p>
        </p:txBody>
      </p:sp>
      <p:sp>
        <p:nvSpPr>
          <p:cNvPr id="301" name="Google Shape;301;p45"/>
          <p:cNvSpPr txBox="1"/>
          <p:nvPr/>
        </p:nvSpPr>
        <p:spPr>
          <a:xfrm>
            <a:off x="-25" y="6626000"/>
            <a:ext cx="9144000" cy="231900"/>
          </a:xfrm>
          <a:prstGeom prst="rect">
            <a:avLst/>
          </a:prstGeom>
          <a:solidFill>
            <a:srgbClr val="15435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2" name="Google Shape;302;p45" descr="Image result for SGVCOG LOGO"/>
          <p:cNvPicPr preferRelativeResize="0"/>
          <p:nvPr/>
        </p:nvPicPr>
        <p:blipFill rotWithShape="1">
          <a:blip r:embed="rId3">
            <a:alphaModFix/>
          </a:blip>
          <a:srcRect/>
          <a:stretch/>
        </p:blipFill>
        <p:spPr>
          <a:xfrm>
            <a:off x="784525" y="3438892"/>
            <a:ext cx="988597" cy="925010"/>
          </a:xfrm>
          <a:prstGeom prst="rect">
            <a:avLst/>
          </a:prstGeom>
          <a:noFill/>
          <a:ln>
            <a:noFill/>
          </a:ln>
        </p:spPr>
      </p:pic>
      <p:pic>
        <p:nvPicPr>
          <p:cNvPr id="303" name="Google Shape;303;p45" descr="Image result for SOcalREN logo"/>
          <p:cNvPicPr preferRelativeResize="0"/>
          <p:nvPr/>
        </p:nvPicPr>
        <p:blipFill rotWithShape="1">
          <a:blip r:embed="rId4">
            <a:alphaModFix/>
          </a:blip>
          <a:srcRect/>
          <a:stretch/>
        </p:blipFill>
        <p:spPr>
          <a:xfrm>
            <a:off x="784525" y="1923546"/>
            <a:ext cx="988597" cy="925010"/>
          </a:xfrm>
          <a:prstGeom prst="rect">
            <a:avLst/>
          </a:prstGeom>
          <a:noFill/>
          <a:ln>
            <a:noFill/>
          </a:ln>
        </p:spPr>
      </p:pic>
      <p:pic>
        <p:nvPicPr>
          <p:cNvPr id="304" name="Google Shape;304;p45" descr="Image result for (WDACS) logo"/>
          <p:cNvPicPr preferRelativeResize="0"/>
          <p:nvPr/>
        </p:nvPicPr>
        <p:blipFill rotWithShape="1">
          <a:blip r:embed="rId5">
            <a:alphaModFix/>
          </a:blip>
          <a:srcRect/>
          <a:stretch/>
        </p:blipFill>
        <p:spPr>
          <a:xfrm>
            <a:off x="823682" y="4954239"/>
            <a:ext cx="988597" cy="925011"/>
          </a:xfrm>
          <a:prstGeom prst="rect">
            <a:avLst/>
          </a:prstGeom>
          <a:noFill/>
          <a:ln>
            <a:noFill/>
          </a:ln>
        </p:spPr>
      </p:pic>
      <p:sp>
        <p:nvSpPr>
          <p:cNvPr id="305" name="Google Shape;305;p45"/>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45"/>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6"/>
          <p:cNvSpPr txBox="1">
            <a:spLocks noGrp="1"/>
          </p:cNvSpPr>
          <p:nvPr>
            <p:ph type="title"/>
          </p:nvPr>
        </p:nvSpPr>
        <p:spPr>
          <a:xfrm>
            <a:off x="628650" y="58984"/>
            <a:ext cx="7886700" cy="98323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dirty="0"/>
              <a:t>Budget</a:t>
            </a:r>
            <a:endParaRPr dirty="0"/>
          </a:p>
        </p:txBody>
      </p:sp>
      <p:graphicFrame>
        <p:nvGraphicFramePr>
          <p:cNvPr id="8" name="Google Shape;104;p20">
            <a:extLst>
              <a:ext uri="{FF2B5EF4-FFF2-40B4-BE49-F238E27FC236}">
                <a16:creationId xmlns:a16="http://schemas.microsoft.com/office/drawing/2014/main" id="{6FB80610-1876-438A-A33C-CD3EDEEFFA47}"/>
              </a:ext>
            </a:extLst>
          </p:cNvPr>
          <p:cNvGraphicFramePr/>
          <p:nvPr>
            <p:extLst>
              <p:ext uri="{D42A27DB-BD31-4B8C-83A1-F6EECF244321}">
                <p14:modId xmlns:p14="http://schemas.microsoft.com/office/powerpoint/2010/main" val="1979568846"/>
              </p:ext>
            </p:extLst>
          </p:nvPr>
        </p:nvGraphicFramePr>
        <p:xfrm>
          <a:off x="748375" y="2025456"/>
          <a:ext cx="7647249" cy="4403840"/>
        </p:xfrm>
        <a:graphic>
          <a:graphicData uri="http://schemas.openxmlformats.org/drawingml/2006/table">
            <a:tbl>
              <a:tblPr>
                <a:noFill/>
              </a:tblPr>
              <a:tblGrid>
                <a:gridCol w="1825183">
                  <a:extLst>
                    <a:ext uri="{9D8B030D-6E8A-4147-A177-3AD203B41FA5}">
                      <a16:colId xmlns:a16="http://schemas.microsoft.com/office/drawing/2014/main" val="20000"/>
                    </a:ext>
                  </a:extLst>
                </a:gridCol>
                <a:gridCol w="1157468">
                  <a:extLst>
                    <a:ext uri="{9D8B030D-6E8A-4147-A177-3AD203B41FA5}">
                      <a16:colId xmlns:a16="http://schemas.microsoft.com/office/drawing/2014/main" val="20001"/>
                    </a:ext>
                  </a:extLst>
                </a:gridCol>
                <a:gridCol w="1412112">
                  <a:extLst>
                    <a:ext uri="{9D8B030D-6E8A-4147-A177-3AD203B41FA5}">
                      <a16:colId xmlns:a16="http://schemas.microsoft.com/office/drawing/2014/main" val="20002"/>
                    </a:ext>
                  </a:extLst>
                </a:gridCol>
                <a:gridCol w="1296364">
                  <a:extLst>
                    <a:ext uri="{9D8B030D-6E8A-4147-A177-3AD203B41FA5}">
                      <a16:colId xmlns:a16="http://schemas.microsoft.com/office/drawing/2014/main" val="20003"/>
                    </a:ext>
                  </a:extLst>
                </a:gridCol>
                <a:gridCol w="1956122">
                  <a:extLst>
                    <a:ext uri="{9D8B030D-6E8A-4147-A177-3AD203B41FA5}">
                      <a16:colId xmlns:a16="http://schemas.microsoft.com/office/drawing/2014/main" val="20005"/>
                    </a:ext>
                  </a:extLst>
                </a:gridCol>
              </a:tblGrid>
              <a:tr h="708196">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ctr">
                    <a:lnL w="9525" cap="flat" cmpd="sng">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solidFill>
                      <a:srgbClr val="8E4371"/>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600" b="1" i="0" u="none" strike="noStrike" cap="none" dirty="0">
                          <a:solidFill>
                            <a:srgbClr val="FFFFFF"/>
                          </a:solidFill>
                          <a:latin typeface="Roboto"/>
                          <a:ea typeface="Roboto"/>
                          <a:cs typeface="Roboto"/>
                          <a:sym typeface="Roboto"/>
                        </a:rPr>
                        <a:t>2020</a:t>
                      </a:r>
                      <a:endParaRPr sz="1600" b="1" i="0" u="none" strike="noStrike" cap="none" dirty="0">
                        <a:solidFill>
                          <a:srgbClr val="FFFFFF"/>
                        </a:solidFill>
                        <a:latin typeface="Roboto"/>
                        <a:ea typeface="Roboto"/>
                        <a:cs typeface="Roboto"/>
                        <a:sym typeface="Roboto"/>
                      </a:endParaRPr>
                    </a:p>
                  </a:txBody>
                  <a:tcPr marL="28575" marR="28575" marT="19050" marB="19050" anchor="ctr">
                    <a:lnL w="9525" cap="flat" cmpd="sng">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solidFill>
                      <a:srgbClr val="8E4371"/>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600" b="1" i="0" u="none" strike="noStrike" cap="none" dirty="0">
                          <a:solidFill>
                            <a:srgbClr val="FFFFFF"/>
                          </a:solidFill>
                        </a:rPr>
                        <a:t>2021</a:t>
                      </a:r>
                      <a:endParaRPr sz="1600" b="1" i="0" u="none" strike="noStrike" cap="none" dirty="0">
                        <a:solidFill>
                          <a:srgbClr val="FFFFFF"/>
                        </a:solidFill>
                      </a:endParaRPr>
                    </a:p>
                  </a:txBody>
                  <a:tcPr marL="28575" marR="28575" marT="19050" marB="19050" anchor="ctr">
                    <a:lnL w="9525" cap="flat" cmpd="sng">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solidFill>
                      <a:srgbClr val="8E4371"/>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600" b="1" u="none" strike="noStrike" cap="none" dirty="0">
                          <a:solidFill>
                            <a:srgbClr val="FFFFFF"/>
                          </a:solidFill>
                        </a:rPr>
                        <a:t>2022</a:t>
                      </a:r>
                      <a:endParaRPr sz="1600" b="1" u="none" strike="noStrike" cap="none" dirty="0">
                        <a:solidFill>
                          <a:srgbClr val="FFFFFF"/>
                        </a:solidFill>
                      </a:endParaRPr>
                    </a:p>
                  </a:txBody>
                  <a:tcPr marL="28575" marR="28575" marT="19050" marB="19050" anchor="ctr">
                    <a:lnL w="9525" cap="flat" cmpd="sng">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solidFill>
                      <a:srgbClr val="8E4371"/>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600" b="1" dirty="0">
                          <a:solidFill>
                            <a:srgbClr val="FFFFFF"/>
                          </a:solidFill>
                        </a:rPr>
                        <a:t>Funding Source</a:t>
                      </a:r>
                      <a:endParaRPr sz="1600" b="1" u="none" strike="noStrike" cap="none" dirty="0">
                        <a:solidFill>
                          <a:srgbClr val="FFFFFF"/>
                        </a:solidFill>
                        <a:latin typeface="Roboto"/>
                        <a:ea typeface="Roboto"/>
                        <a:cs typeface="Roboto"/>
                        <a:sym typeface="Roboto"/>
                      </a:endParaRPr>
                    </a:p>
                  </a:txBody>
                  <a:tcPr marL="28575" marR="28575" marT="19050" marB="19050" anchor="ctr">
                    <a:lnL w="9525" cap="flat" cmpd="sng" algn="ctr">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solidFill>
                      <a:srgbClr val="8E4371"/>
                    </a:solidFill>
                  </a:tcPr>
                </a:tc>
                <a:extLst>
                  <a:ext uri="{0D108BD9-81ED-4DB2-BD59-A6C34878D82A}">
                    <a16:rowId xmlns:a16="http://schemas.microsoft.com/office/drawing/2014/main" val="10000"/>
                  </a:ext>
                </a:extLst>
              </a:tr>
              <a:tr h="427827">
                <a:tc>
                  <a:txBody>
                    <a:bodyPr/>
                    <a:lstStyle/>
                    <a:p>
                      <a:pPr marL="0" marR="0" lvl="0" indent="0" algn="l" rtl="0">
                        <a:lnSpc>
                          <a:spcPct val="100000"/>
                        </a:lnSpc>
                        <a:spcBef>
                          <a:spcPts val="0"/>
                        </a:spcBef>
                        <a:spcAft>
                          <a:spcPts val="0"/>
                        </a:spcAft>
                        <a:buNone/>
                      </a:pPr>
                      <a:r>
                        <a:rPr lang="en-US" sz="1400" b="1" u="none" strike="noStrike" cap="none" dirty="0"/>
                        <a:t>Admin</a:t>
                      </a:r>
                      <a:endParaRPr sz="1400" b="1" u="none" strike="noStrike" cap="none" dirty="0">
                        <a:solidFill>
                          <a:schemeClr val="lt1"/>
                        </a:solidFill>
                      </a:endParaRPr>
                    </a:p>
                  </a:txBody>
                  <a:tcPr marL="91450" marR="91450" marT="45725" marB="45725" anchor="b">
                    <a:lnL w="9525" cap="flat" cmpd="sng">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solidFill>
                        <a:srgbClr val="366092"/>
                      </a:solidFill>
                      <a:prstDash val="solid"/>
                      <a:round/>
                      <a:headEnd type="none" w="sm" len="sm"/>
                      <a:tailEnd type="none" w="sm" len="sm"/>
                    </a:lnB>
                    <a:solidFill>
                      <a:srgbClr val="CFE2F3"/>
                    </a:solidFill>
                  </a:tcPr>
                </a:tc>
                <a:tc>
                  <a:txBody>
                    <a:bodyPr/>
                    <a:lstStyle/>
                    <a:p>
                      <a:pPr algn="ctr" fontAlgn="ctr"/>
                      <a:r>
                        <a:rPr lang="en-US" sz="1100" b="0" i="0" u="none" strike="noStrike" dirty="0">
                          <a:solidFill>
                            <a:schemeClr val="tx1"/>
                          </a:solidFill>
                          <a:effectLst/>
                          <a:latin typeface="Arial" panose="020B0604020202020204" pitchFamily="34" charset="0"/>
                          <a:cs typeface="Arial" panose="020B0604020202020204" pitchFamily="34" charset="0"/>
                        </a:rPr>
                        <a:t>15,652</a:t>
                      </a:r>
                      <a:endParaRPr lang="en-US" sz="1100" b="0" i="0" u="none" strike="noStrike" dirty="0">
                        <a:solidFill>
                          <a:schemeClr val="tx1"/>
                        </a:solidFill>
                        <a:effectLst/>
                        <a:latin typeface="Arial" panose="020B0604020202020204" pitchFamily="34" charset="0"/>
                      </a:endParaRPr>
                    </a:p>
                  </a:txBody>
                  <a:tcPr marL="6350" marR="6350" marT="6350" marB="0" anchor="b">
                    <a:lnL w="9525" cap="flat" cmpd="sng" algn="ctr">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solidFill>
                        <a:srgbClr val="366092"/>
                      </a:solidFill>
                      <a:prstDash val="solid"/>
                      <a:round/>
                      <a:headEnd type="none" w="sm" len="sm"/>
                      <a:tailEnd type="none" w="sm" len="sm"/>
                    </a:lnB>
                  </a:tcPr>
                </a:tc>
                <a:tc>
                  <a:txBody>
                    <a:bodyPr/>
                    <a:lstStyle/>
                    <a:p>
                      <a:pPr algn="ctr" fontAlgn="ctr"/>
                      <a:r>
                        <a:rPr lang="en-US" sz="1100" b="0" i="0" u="none" strike="noStrike">
                          <a:solidFill>
                            <a:schemeClr val="tx1"/>
                          </a:solidFill>
                          <a:effectLst/>
                          <a:latin typeface="Arial" panose="020B0604020202020204" pitchFamily="34" charset="0"/>
                          <a:cs typeface="Arial" panose="020B0604020202020204" pitchFamily="34" charset="0"/>
                        </a:rPr>
                        <a:t>42,845</a:t>
                      </a:r>
                      <a:endParaRPr lang="en-US" sz="1100" b="0" i="0" u="none" strike="noStrike">
                        <a:solidFill>
                          <a:schemeClr val="tx1"/>
                        </a:solidFill>
                        <a:effectLst/>
                        <a:latin typeface="Arial" panose="020B0604020202020204" pitchFamily="34" charset="0"/>
                      </a:endParaRPr>
                    </a:p>
                  </a:txBody>
                  <a:tcPr marL="6350" marR="6350" marT="6350" marB="0" anchor="b">
                    <a:lnL w="9525" cap="flat" cmpd="sng">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solidFill>
                        <a:srgbClr val="366092"/>
                      </a:solidFill>
                      <a:prstDash val="solid"/>
                      <a:round/>
                      <a:headEnd type="none" w="sm" len="sm"/>
                      <a:tailEnd type="none" w="sm" len="sm"/>
                    </a:lnB>
                  </a:tcPr>
                </a:tc>
                <a:tc>
                  <a:txBody>
                    <a:bodyPr/>
                    <a:lstStyle/>
                    <a:p>
                      <a:pPr algn="ctr" fontAlgn="ctr"/>
                      <a:r>
                        <a:rPr lang="en-US" sz="1100" b="0" i="0" u="none" strike="noStrike" dirty="0">
                          <a:solidFill>
                            <a:schemeClr val="tx1"/>
                          </a:solidFill>
                          <a:effectLst/>
                          <a:latin typeface="Arial" panose="020B0604020202020204" pitchFamily="34" charset="0"/>
                          <a:cs typeface="Arial" panose="020B0604020202020204" pitchFamily="34" charset="0"/>
                        </a:rPr>
                        <a:t>54,890</a:t>
                      </a:r>
                      <a:endParaRPr lang="en-US" sz="1100" b="0" i="0" u="none" strike="noStrike" dirty="0">
                        <a:solidFill>
                          <a:schemeClr val="tx1"/>
                        </a:solidFill>
                        <a:effectLst/>
                        <a:latin typeface="Arial" panose="020B0604020202020204" pitchFamily="34" charset="0"/>
                      </a:endParaRPr>
                    </a:p>
                  </a:txBody>
                  <a:tcPr marL="6350" marR="6350" marT="6350" marB="0" anchor="b">
                    <a:lnL w="9525" cap="flat" cmpd="sng">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solidFill>
                        <a:srgbClr val="366092"/>
                      </a:solidFill>
                      <a:prstDash val="solid"/>
                      <a:round/>
                      <a:headEnd type="none" w="sm" len="sm"/>
                      <a:tailEnd type="none" w="sm" len="sm"/>
                    </a:lnB>
                  </a:tcPr>
                </a:tc>
                <a:tc>
                  <a:txBody>
                    <a:bodyPr/>
                    <a:lstStyle/>
                    <a:p>
                      <a:r>
                        <a:rPr lang="en-US" sz="1200" b="1" dirty="0"/>
                        <a:t>SoCalREN</a:t>
                      </a:r>
                    </a:p>
                  </a:txBody>
                  <a:tcPr>
                    <a:lnL w="9525" cap="flat" cmpd="sng" algn="ctr">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lgn="ctr">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1"/>
                  </a:ext>
                </a:extLst>
              </a:tr>
              <a:tr h="473075">
                <a:tc>
                  <a:txBody>
                    <a:bodyPr/>
                    <a:lstStyle/>
                    <a:p>
                      <a:pPr marL="0" marR="0" lvl="0" indent="0" algn="l" rtl="0">
                        <a:lnSpc>
                          <a:spcPct val="100000"/>
                        </a:lnSpc>
                        <a:spcBef>
                          <a:spcPts val="0"/>
                        </a:spcBef>
                        <a:spcAft>
                          <a:spcPts val="0"/>
                        </a:spcAft>
                        <a:buNone/>
                      </a:pPr>
                      <a:r>
                        <a:rPr lang="en-US" sz="1400" b="1" u="none" strike="noStrike" cap="none" dirty="0"/>
                        <a:t>ME&amp;O</a:t>
                      </a:r>
                      <a:endParaRPr sz="1400" b="1" u="none" strike="noStrike" cap="none" dirty="0">
                        <a:solidFill>
                          <a:schemeClr val="lt1"/>
                        </a:solidFill>
                      </a:endParaRPr>
                    </a:p>
                  </a:txBody>
                  <a:tcPr marL="91450" marR="91450" marT="45725" marB="45725" anchor="b">
                    <a:lnL w="9525" cap="flat" cmpd="sng">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solidFill>
                        <a:srgbClr val="366092"/>
                      </a:solidFill>
                      <a:prstDash val="solid"/>
                      <a:round/>
                      <a:headEnd type="none" w="sm" len="sm"/>
                      <a:tailEnd type="none" w="sm" len="sm"/>
                    </a:lnB>
                    <a:solidFill>
                      <a:srgbClr val="CFE2F3"/>
                    </a:solidFill>
                  </a:tcPr>
                </a:tc>
                <a:tc>
                  <a:txBody>
                    <a:bodyPr/>
                    <a:lstStyle/>
                    <a:p>
                      <a:pPr marL="0" marR="0" algn="ctr">
                        <a:lnSpc>
                          <a:spcPct val="115000"/>
                        </a:lnSpc>
                        <a:spcBef>
                          <a:spcPts val="0"/>
                        </a:spcBef>
                        <a:spcAft>
                          <a:spcPts val="600"/>
                        </a:spcAft>
                      </a:pPr>
                      <a:r>
                        <a:rPr lang="en-US" sz="1100" dirty="0">
                          <a:effectLst/>
                        </a:rPr>
                        <a:t> </a:t>
                      </a:r>
                      <a:endParaRPr lang="en-US" sz="1400" dirty="0">
                        <a:effectLst/>
                      </a:endParaRPr>
                    </a:p>
                    <a:p>
                      <a:pPr marL="0" marR="0" algn="ctr">
                        <a:lnSpc>
                          <a:spcPct val="115000"/>
                        </a:lnSpc>
                        <a:spcBef>
                          <a:spcPts val="0"/>
                        </a:spcBef>
                        <a:spcAft>
                          <a:spcPts val="600"/>
                        </a:spcAft>
                      </a:pPr>
                      <a:r>
                        <a:rPr lang="en-US" sz="1100" dirty="0">
                          <a:effectLst/>
                        </a:rPr>
                        <a:t>13,636</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b">
                    <a:lnL w="9525" cap="flat" cmpd="sng" algn="ctr">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lgn="ctr">
                      <a:solidFill>
                        <a:srgbClr val="366092"/>
                      </a:solidFill>
                      <a:prstDash val="solid"/>
                      <a:round/>
                      <a:headEnd type="none" w="sm" len="sm"/>
                      <a:tailEnd type="none" w="sm" len="sm"/>
                    </a:lnT>
                    <a:lnB w="9525" cap="flat" cmpd="sng">
                      <a:solidFill>
                        <a:srgbClr val="366092"/>
                      </a:solidFill>
                      <a:prstDash val="solid"/>
                      <a:round/>
                      <a:headEnd type="none" w="sm" len="sm"/>
                      <a:tailEnd type="none" w="sm" len="sm"/>
                    </a:lnB>
                  </a:tcPr>
                </a:tc>
                <a:tc>
                  <a:txBody>
                    <a:bodyPr/>
                    <a:lstStyle/>
                    <a:p>
                      <a:pPr marL="0" marR="0" algn="ctr">
                        <a:lnSpc>
                          <a:spcPct val="115000"/>
                        </a:lnSpc>
                        <a:spcBef>
                          <a:spcPts val="0"/>
                        </a:spcBef>
                        <a:spcAft>
                          <a:spcPts val="600"/>
                        </a:spcAft>
                      </a:pPr>
                      <a:r>
                        <a:rPr lang="en-US" sz="1100" dirty="0">
                          <a:effectLst/>
                        </a:rPr>
                        <a:t> </a:t>
                      </a:r>
                      <a:endParaRPr lang="en-US" sz="1400" dirty="0">
                        <a:effectLst/>
                      </a:endParaRPr>
                    </a:p>
                    <a:p>
                      <a:pPr marL="0" marR="0" algn="ctr">
                        <a:lnSpc>
                          <a:spcPct val="115000"/>
                        </a:lnSpc>
                        <a:spcBef>
                          <a:spcPts val="0"/>
                        </a:spcBef>
                        <a:spcAft>
                          <a:spcPts val="600"/>
                        </a:spcAft>
                      </a:pPr>
                      <a:r>
                        <a:rPr lang="en-US" sz="1100" dirty="0">
                          <a:effectLst/>
                        </a:rPr>
                        <a:t>54,545</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b">
                    <a:lnL w="9525" cap="flat" cmpd="sng">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lgn="ctr">
                      <a:solidFill>
                        <a:srgbClr val="366092"/>
                      </a:solidFill>
                      <a:prstDash val="solid"/>
                      <a:round/>
                      <a:headEnd type="none" w="sm" len="sm"/>
                      <a:tailEnd type="none" w="sm" len="sm"/>
                    </a:lnT>
                    <a:lnB w="9525" cap="flat" cmpd="sng">
                      <a:solidFill>
                        <a:srgbClr val="366092"/>
                      </a:solidFill>
                      <a:prstDash val="solid"/>
                      <a:round/>
                      <a:headEnd type="none" w="sm" len="sm"/>
                      <a:tailEnd type="none" w="sm" len="sm"/>
                    </a:lnB>
                  </a:tcPr>
                </a:tc>
                <a:tc>
                  <a:txBody>
                    <a:bodyPr/>
                    <a:lstStyle/>
                    <a:p>
                      <a:pPr marL="0" marR="0" algn="ctr">
                        <a:lnSpc>
                          <a:spcPct val="115000"/>
                        </a:lnSpc>
                        <a:spcBef>
                          <a:spcPts val="0"/>
                        </a:spcBef>
                        <a:spcAft>
                          <a:spcPts val="600"/>
                        </a:spcAft>
                      </a:pPr>
                      <a:r>
                        <a:rPr lang="en-US" sz="1100" dirty="0">
                          <a:effectLst/>
                        </a:rPr>
                        <a:t> </a:t>
                      </a:r>
                      <a:endParaRPr lang="en-US" sz="1400" dirty="0">
                        <a:effectLst/>
                      </a:endParaRPr>
                    </a:p>
                    <a:p>
                      <a:pPr marL="0" marR="0" algn="ctr">
                        <a:lnSpc>
                          <a:spcPct val="115000"/>
                        </a:lnSpc>
                        <a:spcBef>
                          <a:spcPts val="0"/>
                        </a:spcBef>
                        <a:spcAft>
                          <a:spcPts val="600"/>
                        </a:spcAft>
                      </a:pPr>
                      <a:r>
                        <a:rPr lang="en-US" sz="1100" dirty="0">
                          <a:effectLst/>
                        </a:rPr>
                        <a:t>81,818</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b">
                    <a:lnL w="9525" cap="flat" cmpd="sng">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lgn="ctr">
                      <a:solidFill>
                        <a:srgbClr val="366092"/>
                      </a:solidFill>
                      <a:prstDash val="solid"/>
                      <a:round/>
                      <a:headEnd type="none" w="sm" len="sm"/>
                      <a:tailEnd type="none" w="sm" len="sm"/>
                    </a:lnT>
                    <a:lnB w="9525" cap="flat" cmpd="sng">
                      <a:solidFill>
                        <a:srgbClr val="366092"/>
                      </a:solidFill>
                      <a:prstDash val="solid"/>
                      <a:round/>
                      <a:headEnd type="none" w="sm" len="sm"/>
                      <a:tailEnd type="none" w="sm" len="sm"/>
                    </a:lnB>
                  </a:tcPr>
                </a:tc>
                <a:tc>
                  <a:txBody>
                    <a:bodyPr/>
                    <a:lstStyle/>
                    <a:p>
                      <a:r>
                        <a:rPr lang="en-US" sz="1200" b="1" dirty="0"/>
                        <a:t>SoCalREN</a:t>
                      </a:r>
                    </a:p>
                  </a:txBody>
                  <a:tcPr>
                    <a:lnL w="9525" cap="flat" cmpd="sng" algn="ctr">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lgn="ctr">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2"/>
                  </a:ext>
                </a:extLst>
              </a:tr>
              <a:tr h="490507">
                <a:tc>
                  <a:txBody>
                    <a:bodyPr/>
                    <a:lstStyle/>
                    <a:p>
                      <a:pPr marL="0" marR="0" lvl="0" indent="0" algn="l" rtl="0">
                        <a:lnSpc>
                          <a:spcPct val="100000"/>
                        </a:lnSpc>
                        <a:spcBef>
                          <a:spcPts val="0"/>
                        </a:spcBef>
                        <a:spcAft>
                          <a:spcPts val="0"/>
                        </a:spcAft>
                        <a:buNone/>
                      </a:pPr>
                      <a:r>
                        <a:rPr lang="en-US" sz="1400" b="1" u="none" strike="noStrike" cap="none" dirty="0"/>
                        <a:t>Direct Implementation</a:t>
                      </a:r>
                      <a:endParaRPr sz="1400" b="1" u="none" strike="noStrike" cap="none" dirty="0">
                        <a:solidFill>
                          <a:schemeClr val="lt1"/>
                        </a:solidFill>
                      </a:endParaRPr>
                    </a:p>
                  </a:txBody>
                  <a:tcPr marL="91450" marR="91450" marT="45725" marB="45725" anchor="b">
                    <a:lnL w="9525" cap="flat" cmpd="sng">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solidFill>
                      <a:srgbClr val="CFE2F3"/>
                    </a:solidFill>
                  </a:tcPr>
                </a:tc>
                <a:tc>
                  <a:txBody>
                    <a:bodyPr/>
                    <a:lstStyle/>
                    <a:p>
                      <a:pPr marL="0" marR="0" algn="ctr">
                        <a:lnSpc>
                          <a:spcPct val="115000"/>
                        </a:lnSpc>
                        <a:spcBef>
                          <a:spcPts val="0"/>
                        </a:spcBef>
                        <a:spcAft>
                          <a:spcPts val="600"/>
                        </a:spcAft>
                      </a:pPr>
                      <a:r>
                        <a:rPr lang="en-US" sz="1100" dirty="0">
                          <a:effectLst/>
                        </a:rPr>
                        <a:t> </a:t>
                      </a:r>
                      <a:endParaRPr lang="en-US" sz="1400" dirty="0">
                        <a:effectLst/>
                      </a:endParaRPr>
                    </a:p>
                    <a:p>
                      <a:pPr marL="0" marR="0" algn="ctr">
                        <a:lnSpc>
                          <a:spcPct val="115000"/>
                        </a:lnSpc>
                        <a:spcBef>
                          <a:spcPts val="0"/>
                        </a:spcBef>
                        <a:spcAft>
                          <a:spcPts val="600"/>
                        </a:spcAft>
                      </a:pPr>
                      <a:r>
                        <a:rPr lang="en-US" sz="1100" dirty="0">
                          <a:effectLst/>
                        </a:rPr>
                        <a:t>86,909</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b">
                    <a:lnL w="9525" cap="flat" cmpd="sng" algn="ctr">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tcPr>
                </a:tc>
                <a:tc>
                  <a:txBody>
                    <a:bodyPr/>
                    <a:lstStyle/>
                    <a:p>
                      <a:pPr marL="0" marR="0" algn="ctr">
                        <a:lnSpc>
                          <a:spcPct val="115000"/>
                        </a:lnSpc>
                        <a:spcBef>
                          <a:spcPts val="0"/>
                        </a:spcBef>
                        <a:spcAft>
                          <a:spcPts val="600"/>
                        </a:spcAft>
                      </a:pPr>
                      <a:r>
                        <a:rPr lang="en-US" sz="1100" dirty="0">
                          <a:effectLst/>
                        </a:rPr>
                        <a:t> </a:t>
                      </a:r>
                      <a:endParaRPr lang="en-US" sz="1400" dirty="0">
                        <a:effectLst/>
                      </a:endParaRPr>
                    </a:p>
                    <a:p>
                      <a:pPr marL="0" marR="0" algn="ctr">
                        <a:lnSpc>
                          <a:spcPct val="115000"/>
                        </a:lnSpc>
                        <a:spcBef>
                          <a:spcPts val="0"/>
                        </a:spcBef>
                        <a:spcAft>
                          <a:spcPts val="600"/>
                        </a:spcAft>
                      </a:pPr>
                      <a:r>
                        <a:rPr lang="en-US" sz="1100" dirty="0">
                          <a:effectLst/>
                        </a:rPr>
                        <a:t>150,000</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b">
                    <a:lnL w="9525" cap="flat" cmpd="sng">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tcPr>
                </a:tc>
                <a:tc>
                  <a:txBody>
                    <a:bodyPr/>
                    <a:lstStyle/>
                    <a:p>
                      <a:pPr marL="0" marR="0" algn="ctr">
                        <a:lnSpc>
                          <a:spcPct val="115000"/>
                        </a:lnSpc>
                        <a:spcBef>
                          <a:spcPts val="0"/>
                        </a:spcBef>
                        <a:spcAft>
                          <a:spcPts val="600"/>
                        </a:spcAft>
                      </a:pPr>
                      <a:r>
                        <a:rPr lang="en-US" sz="1100" dirty="0">
                          <a:effectLst/>
                        </a:rPr>
                        <a:t> </a:t>
                      </a:r>
                      <a:endParaRPr lang="en-US" sz="1400" dirty="0">
                        <a:effectLst/>
                      </a:endParaRPr>
                    </a:p>
                    <a:p>
                      <a:pPr marL="0" marR="0" algn="ctr">
                        <a:lnSpc>
                          <a:spcPct val="115000"/>
                        </a:lnSpc>
                        <a:spcBef>
                          <a:spcPts val="0"/>
                        </a:spcBef>
                        <a:spcAft>
                          <a:spcPts val="600"/>
                        </a:spcAft>
                      </a:pPr>
                      <a:r>
                        <a:rPr lang="en-US" sz="1100" dirty="0">
                          <a:effectLst/>
                        </a:rPr>
                        <a:t>150,000</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b">
                    <a:lnL w="9525" cap="flat" cmpd="sng">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tcPr>
                </a:tc>
                <a:tc>
                  <a:txBody>
                    <a:bodyPr/>
                    <a:lstStyle/>
                    <a:p>
                      <a:r>
                        <a:rPr lang="en-US" sz="1200" b="1" dirty="0"/>
                        <a:t>SoCalREN</a:t>
                      </a:r>
                    </a:p>
                  </a:txBody>
                  <a:tcPr>
                    <a:lnL w="9525" cap="flat" cmpd="sng" algn="ctr">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lgn="ctr">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3"/>
                  </a:ext>
                </a:extLst>
              </a:tr>
              <a:tr h="485620">
                <a:tc>
                  <a:txBody>
                    <a:bodyPr/>
                    <a:lstStyle/>
                    <a:p>
                      <a:pPr marL="0" marR="0" lvl="4" indent="0" algn="l" rtl="0">
                        <a:lnSpc>
                          <a:spcPct val="100000"/>
                        </a:lnSpc>
                        <a:spcBef>
                          <a:spcPts val="0"/>
                        </a:spcBef>
                        <a:spcAft>
                          <a:spcPts val="0"/>
                        </a:spcAft>
                        <a:buNone/>
                      </a:pPr>
                      <a:r>
                        <a:rPr lang="en-US" sz="1400" u="none" strike="noStrike" cap="none" dirty="0"/>
                        <a:t>    Training Costs</a:t>
                      </a:r>
                      <a:endParaRPr sz="1400" b="1" u="none" strike="noStrike" cap="none" dirty="0">
                        <a:solidFill>
                          <a:schemeClr val="lt1"/>
                        </a:solidFill>
                      </a:endParaRPr>
                    </a:p>
                  </a:txBody>
                  <a:tcPr marL="91450" marR="91450" marT="45725" marB="45725" anchor="b">
                    <a:lnL w="9525" cap="flat" cmpd="sng">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solidFill>
                      <a:srgbClr val="CFE2F3"/>
                    </a:solidFill>
                  </a:tcPr>
                </a:tc>
                <a:tc>
                  <a:txBody>
                    <a:bodyPr/>
                    <a:lstStyle/>
                    <a:p>
                      <a:pPr algn="ctr" fontAlgn="ctr"/>
                      <a:r>
                        <a:rPr lang="en-US" sz="1100" u="none" strike="noStrike" cap="none" dirty="0">
                          <a:effectLst/>
                          <a:sym typeface="Arial"/>
                        </a:rPr>
                        <a:t>27,980</a:t>
                      </a:r>
                      <a:endParaRPr lang="en-US" sz="1100" b="0" i="0" u="none" strike="noStrike" cap="none" dirty="0">
                        <a:solidFill>
                          <a:schemeClr val="dk1"/>
                        </a:solidFill>
                        <a:effectLst/>
                        <a:latin typeface="Arial" panose="020B0604020202020204" pitchFamily="34" charset="0"/>
                        <a:ea typeface="MS PGothic" panose="020B0600070205080204" pitchFamily="34" charset="-128"/>
                        <a:cs typeface="Arial" panose="020B0604020202020204" pitchFamily="34" charset="0"/>
                        <a:sym typeface="Arial"/>
                      </a:endParaRPr>
                    </a:p>
                  </a:txBody>
                  <a:tcPr marL="6350" marR="6350" marT="6350" marB="0" anchor="b">
                    <a:lnL w="9525" cap="flat" cmpd="sng" algn="ctr">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tcPr>
                </a:tc>
                <a:tc>
                  <a:txBody>
                    <a:bodyPr/>
                    <a:lstStyle/>
                    <a:p>
                      <a:pPr algn="ctr" fontAlgn="ctr"/>
                      <a:r>
                        <a:rPr lang="en-US" sz="1100" u="none" strike="noStrike" cap="none" dirty="0">
                          <a:effectLst/>
                          <a:sym typeface="Arial"/>
                        </a:rPr>
                        <a:t>111,920</a:t>
                      </a:r>
                      <a:endParaRPr lang="en-US" sz="1100" b="0" i="0" u="none" strike="noStrike" cap="none" dirty="0">
                        <a:solidFill>
                          <a:schemeClr val="dk1"/>
                        </a:solidFill>
                        <a:effectLst/>
                        <a:latin typeface="Arial" panose="020B0604020202020204" pitchFamily="34" charset="0"/>
                        <a:ea typeface="MS PGothic" panose="020B0600070205080204" pitchFamily="34" charset="-128"/>
                        <a:cs typeface="Arial" panose="020B0604020202020204" pitchFamily="34" charset="0"/>
                        <a:sym typeface="Arial"/>
                      </a:endParaRPr>
                    </a:p>
                  </a:txBody>
                  <a:tcPr marL="6350" marR="6350" marT="6350" marB="0" anchor="b">
                    <a:lnL w="9525" cap="flat" cmpd="sng" algn="ctr">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tcPr>
                </a:tc>
                <a:tc>
                  <a:txBody>
                    <a:bodyPr/>
                    <a:lstStyle/>
                    <a:p>
                      <a:pPr algn="ctr" fontAlgn="ctr"/>
                      <a:r>
                        <a:rPr lang="en-US" sz="1100" u="none" strike="noStrike" cap="none" dirty="0">
                          <a:effectLst/>
                          <a:sym typeface="Arial"/>
                        </a:rPr>
                        <a:t>167,880</a:t>
                      </a:r>
                      <a:endParaRPr lang="en-US" sz="1100" b="0" i="0" u="none" strike="noStrike" cap="none" dirty="0">
                        <a:solidFill>
                          <a:schemeClr val="dk1"/>
                        </a:solidFill>
                        <a:effectLst/>
                        <a:latin typeface="Arial" panose="020B0604020202020204" pitchFamily="34" charset="0"/>
                        <a:ea typeface="MS PGothic" panose="020B0600070205080204" pitchFamily="34" charset="-128"/>
                        <a:cs typeface="Arial" panose="020B0604020202020204" pitchFamily="34" charset="0"/>
                        <a:sym typeface="Arial"/>
                      </a:endParaRPr>
                    </a:p>
                  </a:txBody>
                  <a:tcPr marL="6350" marR="6350" marT="6350" marB="0" anchor="b">
                    <a:lnL w="9525" cap="flat" cmpd="sng" algn="ctr">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tcPr>
                </a:tc>
                <a:tc>
                  <a:txBody>
                    <a:bodyPr/>
                    <a:lstStyle/>
                    <a:p>
                      <a:r>
                        <a:rPr lang="en-US" sz="1200" b="1" dirty="0"/>
                        <a:t>WDACS/LG Homeless Earmarked Funds</a:t>
                      </a:r>
                    </a:p>
                  </a:txBody>
                  <a:tcPr>
                    <a:lnL w="9525" cap="flat" cmpd="sng" algn="ctr">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lgn="ctr">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33607139"/>
                  </a:ext>
                </a:extLst>
              </a:tr>
              <a:tr h="473075">
                <a:tc>
                  <a:txBody>
                    <a:bodyPr/>
                    <a:lstStyle/>
                    <a:p>
                      <a:pPr marL="0" marR="0" lvl="4" indent="0" algn="l" rtl="0">
                        <a:lnSpc>
                          <a:spcPct val="100000"/>
                        </a:lnSpc>
                        <a:spcBef>
                          <a:spcPts val="0"/>
                        </a:spcBef>
                        <a:spcAft>
                          <a:spcPts val="0"/>
                        </a:spcAft>
                        <a:buNone/>
                      </a:pPr>
                      <a:r>
                        <a:rPr lang="en-US" sz="1400" u="none" strike="noStrike" cap="none" dirty="0"/>
                        <a:t>     OJT Costs</a:t>
                      </a:r>
                      <a:endParaRPr sz="1400" b="1" u="none" strike="noStrike" cap="none" dirty="0">
                        <a:solidFill>
                          <a:schemeClr val="lt1"/>
                        </a:solidFill>
                      </a:endParaRPr>
                    </a:p>
                  </a:txBody>
                  <a:tcPr marL="91450" marR="91450" marT="45725" marB="45725" anchor="b">
                    <a:lnL w="9525" cap="flat" cmpd="sng">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solidFill>
                      <a:srgbClr val="CFE2F3"/>
                    </a:solidFill>
                  </a:tcPr>
                </a:tc>
                <a:tc>
                  <a:txBody>
                    <a:bodyPr/>
                    <a:lstStyle/>
                    <a:p>
                      <a:pPr marL="0" marR="0" algn="ctr">
                        <a:lnSpc>
                          <a:spcPct val="115000"/>
                        </a:lnSpc>
                        <a:spcBef>
                          <a:spcPts val="0"/>
                        </a:spcBef>
                        <a:spcAft>
                          <a:spcPts val="600"/>
                        </a:spcAft>
                      </a:pPr>
                      <a:r>
                        <a:rPr lang="en-US" sz="1100" dirty="0">
                          <a:effectLst/>
                        </a:rPr>
                        <a:t> </a:t>
                      </a:r>
                      <a:endParaRPr lang="en-US" sz="1400" dirty="0">
                        <a:effectLst/>
                      </a:endParaRPr>
                    </a:p>
                    <a:p>
                      <a:pPr marL="0" marR="0" algn="ctr">
                        <a:lnSpc>
                          <a:spcPct val="115000"/>
                        </a:lnSpc>
                        <a:spcBef>
                          <a:spcPts val="0"/>
                        </a:spcBef>
                        <a:spcAft>
                          <a:spcPts val="600"/>
                        </a:spcAft>
                      </a:pPr>
                      <a:r>
                        <a:rPr lang="en-US" sz="1100" dirty="0">
                          <a:effectLst/>
                        </a:rPr>
                        <a:t>18,000</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b">
                    <a:lnL w="9525" cap="flat" cmpd="sng" algn="ctr">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tcPr>
                </a:tc>
                <a:tc>
                  <a:txBody>
                    <a:bodyPr/>
                    <a:lstStyle/>
                    <a:p>
                      <a:pPr marL="0" marR="0" algn="ctr">
                        <a:lnSpc>
                          <a:spcPct val="115000"/>
                        </a:lnSpc>
                        <a:spcBef>
                          <a:spcPts val="0"/>
                        </a:spcBef>
                        <a:spcAft>
                          <a:spcPts val="600"/>
                        </a:spcAft>
                      </a:pPr>
                      <a:r>
                        <a:rPr lang="en-US" sz="1100" dirty="0">
                          <a:effectLst/>
                        </a:rPr>
                        <a:t> </a:t>
                      </a:r>
                      <a:endParaRPr lang="en-US" sz="1400" dirty="0">
                        <a:effectLst/>
                      </a:endParaRPr>
                    </a:p>
                    <a:p>
                      <a:pPr marL="0" marR="0" algn="ctr">
                        <a:lnSpc>
                          <a:spcPct val="115000"/>
                        </a:lnSpc>
                        <a:spcBef>
                          <a:spcPts val="0"/>
                        </a:spcBef>
                        <a:spcAft>
                          <a:spcPts val="600"/>
                        </a:spcAft>
                      </a:pPr>
                      <a:r>
                        <a:rPr lang="en-US" sz="1100" dirty="0">
                          <a:effectLst/>
                        </a:rPr>
                        <a:t>72,000</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b">
                    <a:lnL w="9525" cap="flat" cmpd="sng" algn="ctr">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tcPr>
                </a:tc>
                <a:tc>
                  <a:txBody>
                    <a:bodyPr/>
                    <a:lstStyle/>
                    <a:p>
                      <a:pPr marL="0" marR="0" algn="ctr">
                        <a:lnSpc>
                          <a:spcPct val="115000"/>
                        </a:lnSpc>
                        <a:spcBef>
                          <a:spcPts val="0"/>
                        </a:spcBef>
                        <a:spcAft>
                          <a:spcPts val="600"/>
                        </a:spcAft>
                      </a:pPr>
                      <a:r>
                        <a:rPr lang="en-US" sz="1100" dirty="0">
                          <a:effectLst/>
                        </a:rPr>
                        <a:t> </a:t>
                      </a:r>
                      <a:endParaRPr lang="en-US" sz="1400" dirty="0">
                        <a:effectLst/>
                      </a:endParaRPr>
                    </a:p>
                    <a:p>
                      <a:pPr marL="0" marR="0" algn="ctr">
                        <a:lnSpc>
                          <a:spcPct val="115000"/>
                        </a:lnSpc>
                        <a:spcBef>
                          <a:spcPts val="0"/>
                        </a:spcBef>
                        <a:spcAft>
                          <a:spcPts val="600"/>
                        </a:spcAft>
                      </a:pPr>
                      <a:r>
                        <a:rPr lang="en-US" sz="1100" dirty="0">
                          <a:effectLst/>
                        </a:rPr>
                        <a:t>108,000</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b">
                    <a:lnL w="9525" cap="flat" cmpd="sng" algn="ctr">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tcPr>
                </a:tc>
                <a:tc>
                  <a:txBody>
                    <a:bodyPr/>
                    <a:lstStyle/>
                    <a:p>
                      <a:r>
                        <a:rPr lang="en-US" sz="1200" b="1" dirty="0"/>
                        <a:t>WDACS</a:t>
                      </a:r>
                    </a:p>
                  </a:txBody>
                  <a:tcPr>
                    <a:lnL w="9525" cap="flat" cmpd="sng" algn="ctr">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lgn="ctr">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549673301"/>
                  </a:ext>
                </a:extLst>
              </a:tr>
              <a:tr h="564576">
                <a:tc>
                  <a:txBody>
                    <a:bodyPr/>
                    <a:lstStyle/>
                    <a:p>
                      <a:pPr marL="0" marR="0" lvl="0" indent="0" algn="l" rtl="0">
                        <a:lnSpc>
                          <a:spcPct val="115000"/>
                        </a:lnSpc>
                        <a:spcBef>
                          <a:spcPts val="0"/>
                        </a:spcBef>
                        <a:spcAft>
                          <a:spcPts val="0"/>
                        </a:spcAft>
                        <a:buClr>
                          <a:srgbClr val="000000"/>
                        </a:buClr>
                        <a:buSzPts val="1000"/>
                        <a:buFont typeface="Arial"/>
                        <a:buNone/>
                      </a:pPr>
                      <a:r>
                        <a:rPr lang="en-US" sz="1400" b="1" u="none" strike="noStrike" cap="none" dirty="0">
                          <a:solidFill>
                            <a:srgbClr val="14425B"/>
                          </a:solidFill>
                        </a:rPr>
                        <a:t>Total Program Costs</a:t>
                      </a:r>
                      <a:endParaRPr sz="1400" b="1" u="none" strike="noStrike" cap="none" dirty="0">
                        <a:solidFill>
                          <a:srgbClr val="14425B"/>
                        </a:solidFill>
                      </a:endParaRPr>
                    </a:p>
                  </a:txBody>
                  <a:tcPr marL="28575" marR="28575" marT="19050" marB="19050" anchor="b">
                    <a:lnL w="9525" cap="flat" cmpd="sng">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lgn="ctr">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solidFill>
                      <a:srgbClr val="CFE2F3"/>
                    </a:solidFill>
                  </a:tcPr>
                </a:tc>
                <a:tc>
                  <a:txBody>
                    <a:bodyPr/>
                    <a:lstStyle/>
                    <a:p>
                      <a:pPr algn="ctr" fontAlgn="b"/>
                      <a:r>
                        <a:rPr lang="en-US" sz="1200" b="1" i="0" u="none" strike="noStrike" dirty="0">
                          <a:solidFill>
                            <a:schemeClr val="tx1"/>
                          </a:solidFill>
                          <a:effectLst/>
                          <a:latin typeface="+mn-lt"/>
                        </a:rPr>
                        <a:t>$162,177</a:t>
                      </a:r>
                    </a:p>
                  </a:txBody>
                  <a:tcPr marL="6350" marR="6350" marT="6350" marB="0" anchor="b">
                    <a:lnL w="9525" cap="flat" cmpd="sng" algn="ctr">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tcPr>
                </a:tc>
                <a:tc>
                  <a:txBody>
                    <a:bodyPr/>
                    <a:lstStyle/>
                    <a:p>
                      <a:pPr algn="ctr" fontAlgn="b"/>
                      <a:r>
                        <a:rPr lang="en-US" sz="1200" b="1" i="0" u="none" strike="noStrike" dirty="0">
                          <a:solidFill>
                            <a:schemeClr val="tx1"/>
                          </a:solidFill>
                          <a:effectLst/>
                          <a:latin typeface="+mn-lt"/>
                        </a:rPr>
                        <a:t>$431,310</a:t>
                      </a:r>
                    </a:p>
                  </a:txBody>
                  <a:tcPr marL="6350" marR="6350" marT="6350" marB="0" anchor="b">
                    <a:lnL w="9525" cap="flat" cmpd="sng" algn="ctr">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tcPr>
                </a:tc>
                <a:tc>
                  <a:txBody>
                    <a:bodyPr/>
                    <a:lstStyle/>
                    <a:p>
                      <a:pPr algn="ctr" fontAlgn="b"/>
                      <a:r>
                        <a:rPr lang="en-US" sz="1200" b="1" i="0" u="none" strike="noStrike" dirty="0">
                          <a:solidFill>
                            <a:schemeClr val="tx1"/>
                          </a:solidFill>
                          <a:effectLst/>
                          <a:latin typeface="+mn-lt"/>
                        </a:rPr>
                        <a:t>$562,588</a:t>
                      </a:r>
                    </a:p>
                  </a:txBody>
                  <a:tcPr marL="6350" marR="6350" marT="6350" marB="0" anchor="b">
                    <a:lnL w="9525" cap="flat" cmpd="sng" algn="ctr">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tcPr>
                </a:tc>
                <a:tc>
                  <a:txBody>
                    <a:bodyPr/>
                    <a:lstStyle/>
                    <a:p>
                      <a:endParaRPr lang="en-US" sz="1200" b="1" dirty="0"/>
                    </a:p>
                  </a:txBody>
                  <a:tcPr>
                    <a:lnL w="9525" cap="flat" cmpd="sng" algn="ctr">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lgn="ctr">
                      <a:solidFill>
                        <a:srgbClr val="366092"/>
                      </a:solidFill>
                      <a:prstDash val="solid"/>
                      <a:round/>
                      <a:headEnd type="none" w="sm" len="sm"/>
                      <a:tailEnd type="none" w="sm" len="sm"/>
                    </a:lnT>
                    <a:lnB w="9525" cap="flat" cmpd="sng" algn="ctr">
                      <a:solidFill>
                        <a:srgbClr val="366092"/>
                      </a:solidFill>
                      <a:prstDash val="solid"/>
                      <a:round/>
                      <a:headEnd type="none" w="sm" len="sm"/>
                      <a:tailEnd type="none" w="sm" len="sm"/>
                    </a:lnB>
                    <a:solidFill>
                      <a:schemeClr val="bg2"/>
                    </a:solidFill>
                  </a:tcPr>
                </a:tc>
                <a:extLst>
                  <a:ext uri="{0D108BD9-81ED-4DB2-BD59-A6C34878D82A}">
                    <a16:rowId xmlns:a16="http://schemas.microsoft.com/office/drawing/2014/main" val="2568506274"/>
                  </a:ext>
                </a:extLst>
              </a:tr>
              <a:tr h="468287">
                <a:tc>
                  <a:txBody>
                    <a:bodyPr/>
                    <a:lstStyle/>
                    <a:p>
                      <a:pPr marL="0" marR="0" lvl="0" indent="0" algn="l" rtl="0">
                        <a:lnSpc>
                          <a:spcPct val="115000"/>
                        </a:lnSpc>
                        <a:spcBef>
                          <a:spcPts val="0"/>
                        </a:spcBef>
                        <a:spcAft>
                          <a:spcPts val="0"/>
                        </a:spcAft>
                        <a:buClr>
                          <a:srgbClr val="000000"/>
                        </a:buClr>
                        <a:buSzPts val="1000"/>
                        <a:buFont typeface="Arial"/>
                        <a:buNone/>
                      </a:pPr>
                      <a:endParaRPr lang="en-US" sz="1400" b="1" u="none" strike="noStrike" cap="none" dirty="0">
                        <a:solidFill>
                          <a:srgbClr val="14425B"/>
                        </a:solidFill>
                      </a:endParaRPr>
                    </a:p>
                    <a:p>
                      <a:pPr marL="0" marR="0" lvl="0" indent="0" algn="l" rtl="0">
                        <a:lnSpc>
                          <a:spcPct val="115000"/>
                        </a:lnSpc>
                        <a:spcBef>
                          <a:spcPts val="0"/>
                        </a:spcBef>
                        <a:spcAft>
                          <a:spcPts val="0"/>
                        </a:spcAft>
                        <a:buClr>
                          <a:srgbClr val="000000"/>
                        </a:buClr>
                        <a:buSzPts val="1000"/>
                        <a:buFont typeface="Arial"/>
                        <a:buNone/>
                      </a:pPr>
                      <a:r>
                        <a:rPr lang="en-US" sz="1400" b="1" u="none" strike="noStrike" cap="none" dirty="0">
                          <a:solidFill>
                            <a:srgbClr val="14425B"/>
                          </a:solidFill>
                        </a:rPr>
                        <a:t>% of Budget Non-CPUC Funded</a:t>
                      </a:r>
                      <a:endParaRPr sz="1400" b="1" u="none" strike="noStrike" cap="none" dirty="0">
                        <a:solidFill>
                          <a:srgbClr val="14425B"/>
                        </a:solidFill>
                      </a:endParaRPr>
                    </a:p>
                  </a:txBody>
                  <a:tcPr marL="28575" marR="28575" marT="19050" marB="19050" anchor="b">
                    <a:lnL w="9525" cap="flat" cmpd="sng">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lgn="ctr">
                      <a:solidFill>
                        <a:srgbClr val="366092"/>
                      </a:solidFill>
                      <a:prstDash val="solid"/>
                      <a:round/>
                      <a:headEnd type="none" w="sm" len="sm"/>
                      <a:tailEnd type="none" w="sm" len="sm"/>
                    </a:lnT>
                    <a:lnB w="9525" cap="flat" cmpd="sng">
                      <a:solidFill>
                        <a:srgbClr val="366092"/>
                      </a:solidFill>
                      <a:prstDash val="solid"/>
                      <a:round/>
                      <a:headEnd type="none" w="sm" len="sm"/>
                      <a:tailEnd type="none" w="sm" len="sm"/>
                    </a:lnB>
                    <a:solidFill>
                      <a:srgbClr val="CFE2F3"/>
                    </a:solidFill>
                  </a:tcPr>
                </a:tc>
                <a:tc>
                  <a:txBody>
                    <a:bodyPr/>
                    <a:lstStyle/>
                    <a:p>
                      <a:pPr algn="ctr" fontAlgn="b"/>
                      <a:r>
                        <a:rPr lang="en-US" sz="1200" b="1" i="0" u="none" strike="noStrike">
                          <a:solidFill>
                            <a:schemeClr val="tx1"/>
                          </a:solidFill>
                          <a:effectLst/>
                          <a:latin typeface="+mn-lt"/>
                        </a:rPr>
                        <a:t>28%</a:t>
                      </a:r>
                    </a:p>
                  </a:txBody>
                  <a:tcPr marL="6350" marR="6350" marT="6350" marB="0" anchor="b">
                    <a:lnL w="9525" cap="flat" cmpd="sng" algn="ctr">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lgn="ctr">
                      <a:solidFill>
                        <a:srgbClr val="366092"/>
                      </a:solidFill>
                      <a:prstDash val="solid"/>
                      <a:round/>
                      <a:headEnd type="none" w="sm" len="sm"/>
                      <a:tailEnd type="none" w="sm" len="sm"/>
                    </a:lnT>
                    <a:lnB w="9525" cap="flat" cmpd="sng">
                      <a:solidFill>
                        <a:srgbClr val="366092"/>
                      </a:solidFill>
                      <a:prstDash val="solid"/>
                      <a:round/>
                      <a:headEnd type="none" w="sm" len="sm"/>
                      <a:tailEnd type="none" w="sm" len="sm"/>
                    </a:lnB>
                  </a:tcPr>
                </a:tc>
                <a:tc>
                  <a:txBody>
                    <a:bodyPr/>
                    <a:lstStyle/>
                    <a:p>
                      <a:pPr algn="ctr" fontAlgn="b"/>
                      <a:r>
                        <a:rPr lang="en-US" sz="1200" b="1" i="0" u="none" strike="noStrike">
                          <a:solidFill>
                            <a:schemeClr val="tx1"/>
                          </a:solidFill>
                          <a:effectLst/>
                          <a:latin typeface="+mn-lt"/>
                        </a:rPr>
                        <a:t>43%</a:t>
                      </a:r>
                    </a:p>
                  </a:txBody>
                  <a:tcPr marL="6350" marR="6350" marT="6350" marB="0" anchor="b">
                    <a:lnL w="9525" cap="flat" cmpd="sng" algn="ctr">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lgn="ctr">
                      <a:solidFill>
                        <a:srgbClr val="366092"/>
                      </a:solidFill>
                      <a:prstDash val="solid"/>
                      <a:round/>
                      <a:headEnd type="none" w="sm" len="sm"/>
                      <a:tailEnd type="none" w="sm" len="sm"/>
                    </a:lnT>
                    <a:lnB w="9525" cap="flat" cmpd="sng">
                      <a:solidFill>
                        <a:srgbClr val="366092"/>
                      </a:solidFill>
                      <a:prstDash val="solid"/>
                      <a:round/>
                      <a:headEnd type="none" w="sm" len="sm"/>
                      <a:tailEnd type="none" w="sm" len="sm"/>
                    </a:lnB>
                  </a:tcPr>
                </a:tc>
                <a:tc>
                  <a:txBody>
                    <a:bodyPr/>
                    <a:lstStyle/>
                    <a:p>
                      <a:pPr algn="ctr" fontAlgn="b"/>
                      <a:r>
                        <a:rPr lang="en-US" sz="1200" b="1" i="0" u="none" strike="noStrike" dirty="0">
                          <a:solidFill>
                            <a:schemeClr val="tx1"/>
                          </a:solidFill>
                          <a:effectLst/>
                          <a:latin typeface="+mn-lt"/>
                        </a:rPr>
                        <a:t>49%</a:t>
                      </a:r>
                    </a:p>
                  </a:txBody>
                  <a:tcPr marL="6350" marR="6350" marT="6350" marB="0" anchor="b">
                    <a:lnL w="9525" cap="flat" cmpd="sng" algn="ctr">
                      <a:solidFill>
                        <a:srgbClr val="366092"/>
                      </a:solidFill>
                      <a:prstDash val="solid"/>
                      <a:round/>
                      <a:headEnd type="none" w="sm" len="sm"/>
                      <a:tailEnd type="none" w="sm" len="sm"/>
                    </a:lnL>
                    <a:lnR w="9525" cap="flat" cmpd="sng" algn="ctr">
                      <a:solidFill>
                        <a:srgbClr val="366092"/>
                      </a:solidFill>
                      <a:prstDash val="solid"/>
                      <a:round/>
                      <a:headEnd type="none" w="sm" len="sm"/>
                      <a:tailEnd type="none" w="sm" len="sm"/>
                    </a:lnR>
                    <a:lnT w="9525" cap="flat" cmpd="sng" algn="ctr">
                      <a:solidFill>
                        <a:srgbClr val="366092"/>
                      </a:solidFill>
                      <a:prstDash val="solid"/>
                      <a:round/>
                      <a:headEnd type="none" w="sm" len="sm"/>
                      <a:tailEnd type="none" w="sm" len="sm"/>
                    </a:lnT>
                    <a:lnB w="9525" cap="flat" cmpd="sng">
                      <a:solidFill>
                        <a:srgbClr val="366092"/>
                      </a:solidFill>
                      <a:prstDash val="solid"/>
                      <a:round/>
                      <a:headEnd type="none" w="sm" len="sm"/>
                      <a:tailEnd type="none" w="sm" len="sm"/>
                    </a:lnB>
                  </a:tcPr>
                </a:tc>
                <a:tc>
                  <a:txBody>
                    <a:bodyPr/>
                    <a:lstStyle/>
                    <a:p>
                      <a:endParaRPr lang="en-US" sz="1200" b="1" dirty="0"/>
                    </a:p>
                  </a:txBody>
                  <a:tcPr>
                    <a:lnL w="9525" cap="flat" cmpd="sng" algn="ctr">
                      <a:solidFill>
                        <a:srgbClr val="366092"/>
                      </a:solidFill>
                      <a:prstDash val="solid"/>
                      <a:round/>
                      <a:headEnd type="none" w="sm" len="sm"/>
                      <a:tailEnd type="none" w="sm" len="sm"/>
                    </a:lnL>
                    <a:lnR w="9525" cap="flat" cmpd="sng">
                      <a:solidFill>
                        <a:srgbClr val="366092"/>
                      </a:solidFill>
                      <a:prstDash val="solid"/>
                      <a:round/>
                      <a:headEnd type="none" w="sm" len="sm"/>
                      <a:tailEnd type="none" w="sm" len="sm"/>
                    </a:lnR>
                    <a:lnT w="9525" cap="flat" cmpd="sng" algn="ctr">
                      <a:solidFill>
                        <a:srgbClr val="366092"/>
                      </a:solidFill>
                      <a:prstDash val="solid"/>
                      <a:round/>
                      <a:headEnd type="none" w="sm" len="sm"/>
                      <a:tailEnd type="none" w="sm" len="sm"/>
                    </a:lnT>
                    <a:lnB w="9525" cap="flat" cmpd="sng">
                      <a:solidFill>
                        <a:srgbClr val="366092"/>
                      </a:solidFill>
                      <a:prstDash val="solid"/>
                      <a:round/>
                      <a:headEnd type="none" w="sm" len="sm"/>
                      <a:tailEnd type="none" w="sm" len="sm"/>
                    </a:lnB>
                    <a:solidFill>
                      <a:schemeClr val="bg2"/>
                    </a:solidFill>
                  </a:tcPr>
                </a:tc>
                <a:extLst>
                  <a:ext uri="{0D108BD9-81ED-4DB2-BD59-A6C34878D82A}">
                    <a16:rowId xmlns:a16="http://schemas.microsoft.com/office/drawing/2014/main" val="949346159"/>
                  </a:ext>
                </a:extLst>
              </a:tr>
            </a:tbl>
          </a:graphicData>
        </a:graphic>
      </p:graphicFrame>
      <p:sp>
        <p:nvSpPr>
          <p:cNvPr id="2" name="TextBox 1">
            <a:extLst>
              <a:ext uri="{FF2B5EF4-FFF2-40B4-BE49-F238E27FC236}">
                <a16:creationId xmlns:a16="http://schemas.microsoft.com/office/drawing/2014/main" id="{95662489-8946-4E22-A420-8CC6DF5EB630}"/>
              </a:ext>
            </a:extLst>
          </p:cNvPr>
          <p:cNvSpPr txBox="1"/>
          <p:nvPr/>
        </p:nvSpPr>
        <p:spPr>
          <a:xfrm>
            <a:off x="628650" y="1210672"/>
            <a:ext cx="7647248" cy="646331"/>
          </a:xfrm>
          <a:prstGeom prst="rect">
            <a:avLst/>
          </a:prstGeom>
          <a:noFill/>
        </p:spPr>
        <p:txBody>
          <a:bodyPr wrap="square" rtlCol="0">
            <a:spAutoFit/>
          </a:bodyPr>
          <a:lstStyle/>
          <a:p>
            <a:r>
              <a:rPr lang="en-US" sz="1800" b="1" i="1" dirty="0">
                <a:solidFill>
                  <a:schemeClr val="tx1"/>
                </a:solidFill>
              </a:rPr>
              <a:t>As a NON-IOU PA, SoCalREN’s unique value is its ability to leverage external funds in the implementation of EE Programs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7"/>
          <p:cNvSpPr txBox="1">
            <a:spLocks noGrp="1"/>
          </p:cNvSpPr>
          <p:nvPr>
            <p:ph type="title"/>
          </p:nvPr>
        </p:nvSpPr>
        <p:spPr>
          <a:xfrm>
            <a:off x="628658" y="159746"/>
            <a:ext cx="7886700" cy="132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4400"/>
              <a:buNone/>
            </a:pPr>
            <a:r>
              <a:rPr lang="en-US" sz="4000" dirty="0"/>
              <a:t>SoCalREN “Green Path Career” Program Timeline and Goals</a:t>
            </a:r>
            <a:endParaRPr sz="4000" dirty="0"/>
          </a:p>
        </p:txBody>
      </p:sp>
      <p:sp>
        <p:nvSpPr>
          <p:cNvPr id="321" name="Google Shape;321;p47"/>
          <p:cNvSpPr txBox="1"/>
          <p:nvPr/>
        </p:nvSpPr>
        <p:spPr>
          <a:xfrm>
            <a:off x="-96792" y="7362846"/>
            <a:ext cx="9144000" cy="231900"/>
          </a:xfrm>
          <a:prstGeom prst="rect">
            <a:avLst/>
          </a:prstGeom>
          <a:solidFill>
            <a:srgbClr val="15435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47"/>
          <p:cNvSpPr txBox="1">
            <a:spLocks noGrp="1"/>
          </p:cNvSpPr>
          <p:nvPr>
            <p:ph type="body" idx="1"/>
          </p:nvPr>
        </p:nvSpPr>
        <p:spPr>
          <a:xfrm>
            <a:off x="540545" y="3447072"/>
            <a:ext cx="7886700" cy="1572600"/>
          </a:xfrm>
          <a:prstGeom prst="rect">
            <a:avLst/>
          </a:prstGeom>
          <a:noFill/>
          <a:ln>
            <a:noFill/>
          </a:ln>
        </p:spPr>
        <p:txBody>
          <a:bodyPr spcFirstLastPara="1" wrap="square" lIns="91425" tIns="91425" rIns="91425" bIns="91425" anchor="t" anchorCtr="0">
            <a:noAutofit/>
          </a:bodyPr>
          <a:lstStyle/>
          <a:p>
            <a:pPr marL="457200" lvl="0" indent="-279400" algn="l" rtl="0">
              <a:lnSpc>
                <a:spcPct val="100000"/>
              </a:lnSpc>
              <a:spcBef>
                <a:spcPts val="0"/>
              </a:spcBef>
              <a:spcAft>
                <a:spcPts val="0"/>
              </a:spcAft>
              <a:buSzPts val="2800"/>
              <a:buNone/>
            </a:pPr>
            <a:endParaRPr sz="3000" dirty="0"/>
          </a:p>
          <a:p>
            <a:pPr marL="457200" lvl="0" indent="-457200" algn="l" rtl="0">
              <a:lnSpc>
                <a:spcPct val="100000"/>
              </a:lnSpc>
              <a:spcBef>
                <a:spcPts val="0"/>
              </a:spcBef>
              <a:spcAft>
                <a:spcPts val="0"/>
              </a:spcAft>
              <a:buSzPts val="3600"/>
              <a:buChar char="➔"/>
            </a:pPr>
            <a:r>
              <a:rPr lang="en-US" sz="3600" dirty="0"/>
              <a:t>GPC program is scheduled to launch mid year (July 2020)</a:t>
            </a:r>
          </a:p>
          <a:p>
            <a:pPr marL="0" lvl="0" indent="0" algn="l" rtl="0">
              <a:lnSpc>
                <a:spcPct val="100000"/>
              </a:lnSpc>
              <a:spcBef>
                <a:spcPts val="0"/>
              </a:spcBef>
              <a:spcAft>
                <a:spcPts val="0"/>
              </a:spcAft>
              <a:buSzPts val="3600"/>
              <a:buNone/>
            </a:pPr>
            <a:endParaRPr sz="3600" dirty="0"/>
          </a:p>
          <a:p>
            <a:pPr marL="457200" lvl="1" indent="0" algn="l" rtl="0">
              <a:lnSpc>
                <a:spcPct val="100000"/>
              </a:lnSpc>
              <a:spcBef>
                <a:spcPts val="0"/>
              </a:spcBef>
              <a:spcAft>
                <a:spcPts val="0"/>
              </a:spcAft>
              <a:buSzPts val="2400"/>
              <a:buNone/>
            </a:pPr>
            <a:endParaRPr sz="2200" dirty="0"/>
          </a:p>
          <a:p>
            <a:pPr marL="914400" lvl="1" indent="-304800" algn="l" rtl="0">
              <a:lnSpc>
                <a:spcPct val="100000"/>
              </a:lnSpc>
              <a:spcBef>
                <a:spcPts val="0"/>
              </a:spcBef>
              <a:spcAft>
                <a:spcPts val="0"/>
              </a:spcAft>
              <a:buSzPts val="2400"/>
              <a:buNone/>
            </a:pPr>
            <a:endParaRPr sz="2600" dirty="0"/>
          </a:p>
        </p:txBody>
      </p:sp>
      <p:graphicFrame>
        <p:nvGraphicFramePr>
          <p:cNvPr id="5" name="Google Shape;312;p46">
            <a:extLst>
              <a:ext uri="{FF2B5EF4-FFF2-40B4-BE49-F238E27FC236}">
                <a16:creationId xmlns:a16="http://schemas.microsoft.com/office/drawing/2014/main" id="{6BEA3EE7-B5D8-458B-BA5D-11F2F6498563}"/>
              </a:ext>
            </a:extLst>
          </p:cNvPr>
          <p:cNvGraphicFramePr/>
          <p:nvPr>
            <p:extLst>
              <p:ext uri="{D42A27DB-BD31-4B8C-83A1-F6EECF244321}">
                <p14:modId xmlns:p14="http://schemas.microsoft.com/office/powerpoint/2010/main" val="86805583"/>
              </p:ext>
            </p:extLst>
          </p:nvPr>
        </p:nvGraphicFramePr>
        <p:xfrm>
          <a:off x="805438" y="2001229"/>
          <a:ext cx="6143625" cy="595186"/>
        </p:xfrm>
        <a:graphic>
          <a:graphicData uri="http://schemas.openxmlformats.org/drawingml/2006/table">
            <a:tbl>
              <a:tblPr>
                <a:noFill/>
                <a:tableStyleId>{C87F6161-2B0A-4427-83AD-6694EE9D451D}</a:tableStyleId>
              </a:tblPr>
              <a:tblGrid>
                <a:gridCol w="1771650">
                  <a:extLst>
                    <a:ext uri="{9D8B030D-6E8A-4147-A177-3AD203B41FA5}">
                      <a16:colId xmlns:a16="http://schemas.microsoft.com/office/drawing/2014/main" val="20000"/>
                    </a:ext>
                  </a:extLst>
                </a:gridCol>
                <a:gridCol w="842975">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114425">
                  <a:extLst>
                    <a:ext uri="{9D8B030D-6E8A-4147-A177-3AD203B41FA5}">
                      <a16:colId xmlns:a16="http://schemas.microsoft.com/office/drawing/2014/main" val="20003"/>
                    </a:ext>
                  </a:extLst>
                </a:gridCol>
                <a:gridCol w="1157275">
                  <a:extLst>
                    <a:ext uri="{9D8B030D-6E8A-4147-A177-3AD203B41FA5}">
                      <a16:colId xmlns:a16="http://schemas.microsoft.com/office/drawing/2014/main" val="20004"/>
                    </a:ext>
                  </a:extLst>
                </a:gridCol>
              </a:tblGrid>
              <a:tr h="162875">
                <a:tc>
                  <a:txBody>
                    <a:bodyPr/>
                    <a:lstStyle/>
                    <a:p>
                      <a:pPr marL="0" marR="0" lvl="0" indent="0" algn="ctr" rtl="0">
                        <a:lnSpc>
                          <a:spcPct val="115000"/>
                        </a:lnSpc>
                        <a:spcBef>
                          <a:spcPts val="0"/>
                        </a:spcBef>
                        <a:spcAft>
                          <a:spcPts val="0"/>
                        </a:spcAft>
                        <a:buNone/>
                      </a:pPr>
                      <a:r>
                        <a:rPr lang="en-US" sz="1200" b="1" u="none" strike="noStrike" cap="none">
                          <a:solidFill>
                            <a:srgbClr val="FFFFFF"/>
                          </a:solidFill>
                          <a:latin typeface="Arial"/>
                          <a:ea typeface="Arial"/>
                          <a:cs typeface="Arial"/>
                          <a:sym typeface="Arial"/>
                        </a:rPr>
                        <a:t>2020-2022 Goals*</a:t>
                      </a:r>
                      <a:endParaRPr sz="1200" u="none" strike="noStrike" cap="none">
                        <a:latin typeface="Arial"/>
                        <a:ea typeface="Arial"/>
                        <a:cs typeface="Arial"/>
                        <a:sym typeface="Arial"/>
                      </a:endParaRPr>
                    </a:p>
                  </a:txBody>
                  <a:tcPr marL="68575" marR="68575" marT="0" marB="0" anchor="ctr">
                    <a:lnL w="12700" cap="flat" cmpd="sng">
                      <a:solidFill>
                        <a:srgbClr val="69C14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69C14C"/>
                      </a:solidFill>
                      <a:prstDash val="solid"/>
                      <a:round/>
                      <a:headEnd type="none" w="sm" len="sm"/>
                      <a:tailEnd type="none" w="sm" len="sm"/>
                    </a:lnT>
                    <a:lnB w="12700" cap="flat" cmpd="sng">
                      <a:solidFill>
                        <a:srgbClr val="69C14C"/>
                      </a:solidFill>
                      <a:prstDash val="solid"/>
                      <a:round/>
                      <a:headEnd type="none" w="sm" len="sm"/>
                      <a:tailEnd type="none" w="sm" len="sm"/>
                    </a:lnB>
                    <a:solidFill>
                      <a:srgbClr val="96AF5D"/>
                    </a:solidFill>
                  </a:tcPr>
                </a:tc>
                <a:tc>
                  <a:txBody>
                    <a:bodyPr/>
                    <a:lstStyle/>
                    <a:p>
                      <a:pPr marL="0" marR="0" lvl="0" indent="0" algn="ctr" rtl="0">
                        <a:lnSpc>
                          <a:spcPct val="115000"/>
                        </a:lnSpc>
                        <a:spcBef>
                          <a:spcPts val="0"/>
                        </a:spcBef>
                        <a:spcAft>
                          <a:spcPts val="0"/>
                        </a:spcAft>
                        <a:buNone/>
                      </a:pPr>
                      <a:r>
                        <a:rPr lang="en-US" sz="1200" b="1" u="none" strike="noStrike" cap="none">
                          <a:solidFill>
                            <a:srgbClr val="FFFFFF"/>
                          </a:solidFill>
                          <a:latin typeface="Arial"/>
                          <a:ea typeface="Arial"/>
                          <a:cs typeface="Arial"/>
                          <a:sym typeface="Arial"/>
                        </a:rPr>
                        <a:t>2020</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69C14C"/>
                      </a:solidFill>
                      <a:prstDash val="solid"/>
                      <a:round/>
                      <a:headEnd type="none" w="sm" len="sm"/>
                      <a:tailEnd type="none" w="sm" len="sm"/>
                    </a:lnT>
                    <a:lnB w="12700" cap="flat" cmpd="sng">
                      <a:solidFill>
                        <a:srgbClr val="69C14C"/>
                      </a:solidFill>
                      <a:prstDash val="solid"/>
                      <a:round/>
                      <a:headEnd type="none" w="sm" len="sm"/>
                      <a:tailEnd type="none" w="sm" len="sm"/>
                    </a:lnB>
                    <a:solidFill>
                      <a:srgbClr val="96AF5D"/>
                    </a:solidFill>
                  </a:tcPr>
                </a:tc>
                <a:tc>
                  <a:txBody>
                    <a:bodyPr/>
                    <a:lstStyle/>
                    <a:p>
                      <a:pPr marL="0" marR="0" lvl="0" indent="0" algn="ctr" rtl="0">
                        <a:lnSpc>
                          <a:spcPct val="115000"/>
                        </a:lnSpc>
                        <a:spcBef>
                          <a:spcPts val="0"/>
                        </a:spcBef>
                        <a:spcAft>
                          <a:spcPts val="0"/>
                        </a:spcAft>
                        <a:buNone/>
                      </a:pPr>
                      <a:r>
                        <a:rPr lang="en-US" sz="1200" b="1" u="none" strike="noStrike" cap="none">
                          <a:solidFill>
                            <a:srgbClr val="FFFFFF"/>
                          </a:solidFill>
                          <a:latin typeface="Arial"/>
                          <a:ea typeface="Arial"/>
                          <a:cs typeface="Arial"/>
                          <a:sym typeface="Arial"/>
                        </a:rPr>
                        <a:t>2021</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69C14C"/>
                      </a:solidFill>
                      <a:prstDash val="solid"/>
                      <a:round/>
                      <a:headEnd type="none" w="sm" len="sm"/>
                      <a:tailEnd type="none" w="sm" len="sm"/>
                    </a:lnT>
                    <a:lnB w="12700" cap="flat" cmpd="sng">
                      <a:solidFill>
                        <a:srgbClr val="69C14C"/>
                      </a:solidFill>
                      <a:prstDash val="solid"/>
                      <a:round/>
                      <a:headEnd type="none" w="sm" len="sm"/>
                      <a:tailEnd type="none" w="sm" len="sm"/>
                    </a:lnB>
                    <a:solidFill>
                      <a:srgbClr val="96AF5D"/>
                    </a:solidFill>
                  </a:tcPr>
                </a:tc>
                <a:tc>
                  <a:txBody>
                    <a:bodyPr/>
                    <a:lstStyle/>
                    <a:p>
                      <a:pPr marL="0" marR="0" lvl="0" indent="0" algn="ctr" rtl="0">
                        <a:lnSpc>
                          <a:spcPct val="115000"/>
                        </a:lnSpc>
                        <a:spcBef>
                          <a:spcPts val="0"/>
                        </a:spcBef>
                        <a:spcAft>
                          <a:spcPts val="0"/>
                        </a:spcAft>
                        <a:buNone/>
                      </a:pPr>
                      <a:r>
                        <a:rPr lang="en-US" sz="1200" b="1" u="none" strike="noStrike" cap="none">
                          <a:solidFill>
                            <a:srgbClr val="FFFFFF"/>
                          </a:solidFill>
                          <a:latin typeface="Arial"/>
                          <a:ea typeface="Arial"/>
                          <a:cs typeface="Arial"/>
                          <a:sym typeface="Arial"/>
                        </a:rPr>
                        <a:t>2022</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69C14C"/>
                      </a:solidFill>
                      <a:prstDash val="solid"/>
                      <a:round/>
                      <a:headEnd type="none" w="sm" len="sm"/>
                      <a:tailEnd type="none" w="sm" len="sm"/>
                    </a:lnT>
                    <a:lnB w="12700" cap="flat" cmpd="sng">
                      <a:solidFill>
                        <a:srgbClr val="69C14C"/>
                      </a:solidFill>
                      <a:prstDash val="solid"/>
                      <a:round/>
                      <a:headEnd type="none" w="sm" len="sm"/>
                      <a:tailEnd type="none" w="sm" len="sm"/>
                    </a:lnB>
                    <a:solidFill>
                      <a:srgbClr val="96AF5D"/>
                    </a:solidFill>
                  </a:tcPr>
                </a:tc>
                <a:tc>
                  <a:txBody>
                    <a:bodyPr/>
                    <a:lstStyle/>
                    <a:p>
                      <a:pPr marL="0" marR="0" lvl="0" indent="0" algn="ctr" rtl="0">
                        <a:lnSpc>
                          <a:spcPct val="115000"/>
                        </a:lnSpc>
                        <a:spcBef>
                          <a:spcPts val="0"/>
                        </a:spcBef>
                        <a:spcAft>
                          <a:spcPts val="0"/>
                        </a:spcAft>
                        <a:buNone/>
                      </a:pPr>
                      <a:r>
                        <a:rPr lang="en-US" sz="1200" b="1" u="none" strike="noStrike" cap="none">
                          <a:solidFill>
                            <a:srgbClr val="FFFFFF"/>
                          </a:solidFill>
                          <a:latin typeface="Arial"/>
                          <a:ea typeface="Arial"/>
                          <a:cs typeface="Arial"/>
                          <a:sym typeface="Arial"/>
                        </a:rPr>
                        <a:t>Total</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69C14C"/>
                      </a:solidFill>
                      <a:prstDash val="solid"/>
                      <a:round/>
                      <a:headEnd type="none" w="sm" len="sm"/>
                      <a:tailEnd type="none" w="sm" len="sm"/>
                    </a:lnR>
                    <a:lnT w="12700" cap="flat" cmpd="sng">
                      <a:solidFill>
                        <a:srgbClr val="69C14C"/>
                      </a:solidFill>
                      <a:prstDash val="solid"/>
                      <a:round/>
                      <a:headEnd type="none" w="sm" len="sm"/>
                      <a:tailEnd type="none" w="sm" len="sm"/>
                    </a:lnT>
                    <a:lnB w="12700" cap="flat" cmpd="sng">
                      <a:solidFill>
                        <a:srgbClr val="69C14C"/>
                      </a:solidFill>
                      <a:prstDash val="solid"/>
                      <a:round/>
                      <a:headEnd type="none" w="sm" len="sm"/>
                      <a:tailEnd type="none" w="sm" len="sm"/>
                    </a:lnB>
                    <a:solidFill>
                      <a:srgbClr val="96AF5D"/>
                    </a:solidFill>
                  </a:tcPr>
                </a:tc>
                <a:extLst>
                  <a:ext uri="{0D108BD9-81ED-4DB2-BD59-A6C34878D82A}">
                    <a16:rowId xmlns:a16="http://schemas.microsoft.com/office/drawing/2014/main" val="10000"/>
                  </a:ext>
                </a:extLst>
              </a:tr>
              <a:tr h="289700">
                <a:tc>
                  <a:txBody>
                    <a:bodyPr/>
                    <a:lstStyle/>
                    <a:p>
                      <a:pPr marL="0" marR="0" lvl="0" indent="0" algn="ctr" rtl="0">
                        <a:lnSpc>
                          <a:spcPct val="115000"/>
                        </a:lnSpc>
                        <a:spcBef>
                          <a:spcPts val="0"/>
                        </a:spcBef>
                        <a:spcAft>
                          <a:spcPts val="0"/>
                        </a:spcAft>
                        <a:buNone/>
                      </a:pPr>
                      <a:r>
                        <a:rPr lang="en-US" sz="1200" u="none" strike="noStrike" cap="none" dirty="0">
                          <a:solidFill>
                            <a:schemeClr val="tx1"/>
                          </a:solidFill>
                          <a:latin typeface="Arial"/>
                          <a:ea typeface="Arial"/>
                          <a:cs typeface="Arial"/>
                          <a:sym typeface="Arial"/>
                        </a:rPr>
                        <a:t>Number of Trainees/Graduates</a:t>
                      </a:r>
                      <a:endParaRPr dirty="0">
                        <a:solidFill>
                          <a:schemeClr val="tx1"/>
                        </a:solidFill>
                      </a:endParaRPr>
                    </a:p>
                  </a:txBody>
                  <a:tcPr marL="68575" marR="68575" marT="0" marB="0" anchor="ctr">
                    <a:lnL w="12700" cap="flat" cmpd="sng">
                      <a:solidFill>
                        <a:srgbClr val="A4BF5F"/>
                      </a:solidFill>
                      <a:prstDash val="solid"/>
                      <a:round/>
                      <a:headEnd type="none" w="sm" len="sm"/>
                      <a:tailEnd type="none" w="sm" len="sm"/>
                    </a:lnL>
                    <a:lnR w="12700" cap="flat" cmpd="sng">
                      <a:solidFill>
                        <a:srgbClr val="A4BF5F"/>
                      </a:solidFill>
                      <a:prstDash val="solid"/>
                      <a:round/>
                      <a:headEnd type="none" w="sm" len="sm"/>
                      <a:tailEnd type="none" w="sm" len="sm"/>
                    </a:lnR>
                    <a:lnT w="12700" cap="flat" cmpd="sng">
                      <a:solidFill>
                        <a:srgbClr val="69C14C"/>
                      </a:solidFill>
                      <a:prstDash val="solid"/>
                      <a:round/>
                      <a:headEnd type="none" w="sm" len="sm"/>
                      <a:tailEnd type="none" w="sm" len="sm"/>
                    </a:lnT>
                    <a:lnB w="12700" cap="flat" cmpd="sng">
                      <a:solidFill>
                        <a:srgbClr val="A4BF5F"/>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None/>
                      </a:pPr>
                      <a:r>
                        <a:rPr lang="en-US" sz="1200" u="none" strike="noStrike" cap="none" dirty="0">
                          <a:solidFill>
                            <a:schemeClr val="tx1"/>
                          </a:solidFill>
                          <a:latin typeface="Arial"/>
                          <a:ea typeface="Arial"/>
                          <a:cs typeface="Arial"/>
                          <a:sym typeface="Arial"/>
                        </a:rPr>
                        <a:t>10</a:t>
                      </a:r>
                      <a:endParaRPr dirty="0">
                        <a:solidFill>
                          <a:schemeClr val="tx1"/>
                        </a:solidFill>
                      </a:endParaRPr>
                    </a:p>
                  </a:txBody>
                  <a:tcPr marL="68575" marR="68575" marT="0" marB="0" anchor="ctr">
                    <a:lnL w="12700" cap="flat" cmpd="sng">
                      <a:solidFill>
                        <a:srgbClr val="A4BF5F"/>
                      </a:solidFill>
                      <a:prstDash val="solid"/>
                      <a:round/>
                      <a:headEnd type="none" w="sm" len="sm"/>
                      <a:tailEnd type="none" w="sm" len="sm"/>
                    </a:lnL>
                    <a:lnR w="12700" cap="flat" cmpd="sng">
                      <a:solidFill>
                        <a:srgbClr val="A4BF5F"/>
                      </a:solidFill>
                      <a:prstDash val="solid"/>
                      <a:round/>
                      <a:headEnd type="none" w="sm" len="sm"/>
                      <a:tailEnd type="none" w="sm" len="sm"/>
                    </a:lnR>
                    <a:lnT w="12700" cap="flat" cmpd="sng">
                      <a:solidFill>
                        <a:srgbClr val="69C14C"/>
                      </a:solidFill>
                      <a:prstDash val="solid"/>
                      <a:round/>
                      <a:headEnd type="none" w="sm" len="sm"/>
                      <a:tailEnd type="none" w="sm" len="sm"/>
                    </a:lnT>
                    <a:lnB w="12700" cap="flat" cmpd="sng">
                      <a:solidFill>
                        <a:srgbClr val="A4BF5F"/>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None/>
                      </a:pPr>
                      <a:r>
                        <a:rPr lang="en-US" sz="1200" u="none" strike="noStrike" cap="none" dirty="0">
                          <a:solidFill>
                            <a:schemeClr val="tx1"/>
                          </a:solidFill>
                          <a:latin typeface="Arial"/>
                          <a:ea typeface="Arial"/>
                          <a:cs typeface="Arial"/>
                          <a:sym typeface="Arial"/>
                        </a:rPr>
                        <a:t>40</a:t>
                      </a:r>
                      <a:endParaRPr dirty="0">
                        <a:solidFill>
                          <a:schemeClr val="tx1"/>
                        </a:solidFill>
                      </a:endParaRPr>
                    </a:p>
                  </a:txBody>
                  <a:tcPr marL="68575" marR="68575" marT="0" marB="0" anchor="ctr">
                    <a:lnL w="12700" cap="flat" cmpd="sng">
                      <a:solidFill>
                        <a:srgbClr val="A4BF5F"/>
                      </a:solidFill>
                      <a:prstDash val="solid"/>
                      <a:round/>
                      <a:headEnd type="none" w="sm" len="sm"/>
                      <a:tailEnd type="none" w="sm" len="sm"/>
                    </a:lnL>
                    <a:lnR w="12700" cap="flat" cmpd="sng">
                      <a:solidFill>
                        <a:srgbClr val="A4BF5F"/>
                      </a:solidFill>
                      <a:prstDash val="solid"/>
                      <a:round/>
                      <a:headEnd type="none" w="sm" len="sm"/>
                      <a:tailEnd type="none" w="sm" len="sm"/>
                    </a:lnR>
                    <a:lnT w="12700" cap="flat" cmpd="sng">
                      <a:solidFill>
                        <a:srgbClr val="69C14C"/>
                      </a:solidFill>
                      <a:prstDash val="solid"/>
                      <a:round/>
                      <a:headEnd type="none" w="sm" len="sm"/>
                      <a:tailEnd type="none" w="sm" len="sm"/>
                    </a:lnT>
                    <a:lnB w="12700" cap="flat" cmpd="sng">
                      <a:solidFill>
                        <a:srgbClr val="A4BF5F"/>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None/>
                      </a:pPr>
                      <a:r>
                        <a:rPr lang="en-US" sz="1200" u="none" strike="noStrike" cap="none" dirty="0">
                          <a:solidFill>
                            <a:schemeClr val="tx1"/>
                          </a:solidFill>
                          <a:latin typeface="Arial"/>
                          <a:ea typeface="Arial"/>
                          <a:cs typeface="Arial"/>
                          <a:sym typeface="Arial"/>
                        </a:rPr>
                        <a:t>60</a:t>
                      </a:r>
                      <a:endParaRPr dirty="0">
                        <a:solidFill>
                          <a:schemeClr val="tx1"/>
                        </a:solidFill>
                      </a:endParaRPr>
                    </a:p>
                  </a:txBody>
                  <a:tcPr marL="68575" marR="68575" marT="0" marB="0" anchor="ctr">
                    <a:lnL w="12700" cap="flat" cmpd="sng">
                      <a:solidFill>
                        <a:srgbClr val="A4BF5F"/>
                      </a:solidFill>
                      <a:prstDash val="solid"/>
                      <a:round/>
                      <a:headEnd type="none" w="sm" len="sm"/>
                      <a:tailEnd type="none" w="sm" len="sm"/>
                    </a:lnL>
                    <a:lnR w="12700" cap="flat" cmpd="sng">
                      <a:solidFill>
                        <a:srgbClr val="A4BF5F"/>
                      </a:solidFill>
                      <a:prstDash val="solid"/>
                      <a:round/>
                      <a:headEnd type="none" w="sm" len="sm"/>
                      <a:tailEnd type="none" w="sm" len="sm"/>
                    </a:lnR>
                    <a:lnT w="12700" cap="flat" cmpd="sng">
                      <a:solidFill>
                        <a:srgbClr val="69C14C"/>
                      </a:solidFill>
                      <a:prstDash val="solid"/>
                      <a:round/>
                      <a:headEnd type="none" w="sm" len="sm"/>
                      <a:tailEnd type="none" w="sm" len="sm"/>
                    </a:lnT>
                    <a:lnB w="12700" cap="flat" cmpd="sng">
                      <a:solidFill>
                        <a:srgbClr val="A4BF5F"/>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None/>
                      </a:pPr>
                      <a:r>
                        <a:rPr lang="en-US" sz="1200" b="1" u="none" strike="noStrike" cap="none" dirty="0">
                          <a:solidFill>
                            <a:schemeClr val="tx1"/>
                          </a:solidFill>
                          <a:latin typeface="Arial"/>
                          <a:ea typeface="Arial"/>
                          <a:cs typeface="Arial"/>
                          <a:sym typeface="Arial"/>
                        </a:rPr>
                        <a:t>110</a:t>
                      </a:r>
                      <a:endParaRPr sz="1200" u="none" strike="noStrike" cap="none" dirty="0">
                        <a:solidFill>
                          <a:schemeClr val="tx1"/>
                        </a:solidFill>
                        <a:latin typeface="Arial"/>
                        <a:ea typeface="Arial"/>
                        <a:cs typeface="Arial"/>
                        <a:sym typeface="Arial"/>
                      </a:endParaRPr>
                    </a:p>
                  </a:txBody>
                  <a:tcPr marL="68575" marR="68575" marT="0" marB="0" anchor="ctr">
                    <a:lnL w="12700" cap="flat" cmpd="sng">
                      <a:solidFill>
                        <a:srgbClr val="A4BF5F"/>
                      </a:solidFill>
                      <a:prstDash val="solid"/>
                      <a:round/>
                      <a:headEnd type="none" w="sm" len="sm"/>
                      <a:tailEnd type="none" w="sm" len="sm"/>
                    </a:lnL>
                    <a:lnR w="12700" cap="flat" cmpd="sng">
                      <a:solidFill>
                        <a:srgbClr val="A4BF5F"/>
                      </a:solidFill>
                      <a:prstDash val="solid"/>
                      <a:round/>
                      <a:headEnd type="none" w="sm" len="sm"/>
                      <a:tailEnd type="none" w="sm" len="sm"/>
                    </a:lnR>
                    <a:lnT w="12700" cap="flat" cmpd="sng">
                      <a:solidFill>
                        <a:srgbClr val="69C14C"/>
                      </a:solidFill>
                      <a:prstDash val="solid"/>
                      <a:round/>
                      <a:headEnd type="none" w="sm" len="sm"/>
                      <a:tailEnd type="none" w="sm" len="sm"/>
                    </a:lnT>
                    <a:lnB w="12700" cap="flat" cmpd="sng">
                      <a:solidFill>
                        <a:srgbClr val="A4BF5F"/>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6" name="Google Shape;313;p46">
            <a:extLst>
              <a:ext uri="{FF2B5EF4-FFF2-40B4-BE49-F238E27FC236}">
                <a16:creationId xmlns:a16="http://schemas.microsoft.com/office/drawing/2014/main" id="{128EDB6D-0024-481C-B912-47D84B4973F3}"/>
              </a:ext>
            </a:extLst>
          </p:cNvPr>
          <p:cNvSpPr/>
          <p:nvPr/>
        </p:nvSpPr>
        <p:spPr>
          <a:xfrm>
            <a:off x="716755" y="2648284"/>
            <a:ext cx="6700800" cy="465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050" b="0" i="0" u="none" strike="noStrike" cap="none" dirty="0">
                <a:solidFill>
                  <a:schemeClr val="dk1"/>
                </a:solidFill>
                <a:latin typeface="Arial"/>
                <a:ea typeface="Arial"/>
                <a:cs typeface="Arial"/>
                <a:sym typeface="Arial"/>
              </a:rPr>
              <a:t>*</a:t>
            </a:r>
            <a:r>
              <a:rPr lang="en-US" sz="1000" b="0" i="0" u="none" strike="noStrike" cap="none" dirty="0">
                <a:solidFill>
                  <a:schemeClr val="dk1"/>
                </a:solidFill>
                <a:latin typeface="Arial"/>
                <a:ea typeface="Arial"/>
                <a:cs typeface="Arial"/>
                <a:sym typeface="Arial"/>
              </a:rPr>
              <a:t>Goals are contingent to funding availability of additional funding could result in much higher estimates. Numbers display minimum ideal outcomes</a:t>
            </a:r>
            <a:r>
              <a:rPr lang="en-US" sz="1050" b="0" i="0" u="none" strike="noStrike" cap="none" dirty="0">
                <a:solidFill>
                  <a:srgbClr val="000000"/>
                </a:solidFill>
                <a:latin typeface="Arial"/>
                <a:ea typeface="Arial"/>
                <a:cs typeface="Arial"/>
                <a:sym typeface="Arial"/>
              </a:rPr>
              <a:t>.</a:t>
            </a:r>
            <a:r>
              <a:rPr lang="en-US" sz="1100" b="0" i="0" u="none" strike="noStrike" cap="none" dirty="0">
                <a:solidFill>
                  <a:srgbClr val="000000"/>
                </a:solidFill>
                <a:latin typeface="Arial"/>
                <a:ea typeface="Arial"/>
                <a:cs typeface="Arial"/>
                <a:sym typeface="Arial"/>
              </a:rPr>
              <a:t> </a:t>
            </a:r>
            <a:endParaRPr sz="1600" b="0" i="0" u="none" strike="noStrike" cap="none" dirty="0">
              <a:solidFill>
                <a:srgbClr val="000000"/>
              </a:solidFill>
              <a:latin typeface="Arial"/>
              <a:ea typeface="Arial"/>
              <a:cs typeface="Arial"/>
              <a:sym typeface="Arial"/>
            </a:endParaRPr>
          </a:p>
        </p:txBody>
      </p:sp>
      <p:sp>
        <p:nvSpPr>
          <p:cNvPr id="7" name="Google Shape;314;p46">
            <a:extLst>
              <a:ext uri="{FF2B5EF4-FFF2-40B4-BE49-F238E27FC236}">
                <a16:creationId xmlns:a16="http://schemas.microsoft.com/office/drawing/2014/main" id="{E14CBEBD-346E-43E4-BCAA-4CBC246418F1}"/>
              </a:ext>
            </a:extLst>
          </p:cNvPr>
          <p:cNvSpPr/>
          <p:nvPr/>
        </p:nvSpPr>
        <p:spPr>
          <a:xfrm>
            <a:off x="805438" y="1515615"/>
            <a:ext cx="6700838" cy="351378"/>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600" b="1" i="0" u="none" strike="noStrike" cap="none" dirty="0">
                <a:solidFill>
                  <a:schemeClr val="dk1"/>
                </a:solidFill>
                <a:latin typeface="Arial"/>
                <a:ea typeface="Arial"/>
                <a:cs typeface="Arial"/>
                <a:sym typeface="Arial"/>
              </a:rPr>
              <a:t>Estimated Number of Participants</a:t>
            </a:r>
            <a:endParaRPr sz="2400" b="1" i="0" u="none" strike="noStrike" cap="none"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8"/>
          <p:cNvSpPr txBox="1">
            <a:spLocks noGrp="1"/>
          </p:cNvSpPr>
          <p:nvPr>
            <p:ph type="title"/>
          </p:nvPr>
        </p:nvSpPr>
        <p:spPr>
          <a:xfrm>
            <a:off x="628650" y="1628400"/>
            <a:ext cx="7886700" cy="2008104"/>
          </a:xfrm>
          <a:prstGeom prst="rect">
            <a:avLst/>
          </a:prstGeom>
          <a:noFill/>
          <a:ln>
            <a:noFill/>
          </a:ln>
        </p:spPr>
        <p:txBody>
          <a:bodyPr spcFirstLastPara="1" wrap="square" lIns="91425" tIns="91425" rIns="91425" bIns="91425" anchor="b" anchorCtr="0">
            <a:noAutofit/>
          </a:bodyPr>
          <a:lstStyle/>
          <a:p>
            <a:pPr marL="0" marR="0" lvl="0" indent="0" algn="r" rtl="0">
              <a:lnSpc>
                <a:spcPct val="90000"/>
              </a:lnSpc>
              <a:spcBef>
                <a:spcPts val="0"/>
              </a:spcBef>
              <a:spcAft>
                <a:spcPts val="0"/>
              </a:spcAft>
              <a:buClr>
                <a:schemeClr val="lt1"/>
              </a:buClr>
              <a:buSzPts val="6000"/>
              <a:buFont typeface="Arial"/>
              <a:buNone/>
            </a:pPr>
            <a:r>
              <a:rPr lang="en-US" dirty="0"/>
              <a:t>Questions?</a:t>
            </a:r>
            <a:endParaRPr dirty="0"/>
          </a:p>
        </p:txBody>
      </p:sp>
      <p:sp>
        <p:nvSpPr>
          <p:cNvPr id="328" name="Google Shape;328;p48"/>
          <p:cNvSpPr txBox="1">
            <a:spLocks noGrp="1"/>
          </p:cNvSpPr>
          <p:nvPr>
            <p:ph type="body" idx="1"/>
          </p:nvPr>
        </p:nvSpPr>
        <p:spPr>
          <a:xfrm>
            <a:off x="623888" y="4386805"/>
            <a:ext cx="7886700" cy="2210765"/>
          </a:xfrm>
          <a:prstGeom prst="rect">
            <a:avLst/>
          </a:prstGeom>
          <a:noFill/>
          <a:ln>
            <a:noFill/>
          </a:ln>
        </p:spPr>
        <p:txBody>
          <a:bodyPr spcFirstLastPara="1" wrap="square" lIns="91425" tIns="91425" rIns="91425" bIns="91425" anchor="t" anchorCtr="0">
            <a:normAutofit fontScale="85000" lnSpcReduction="20000"/>
          </a:bodyPr>
          <a:lstStyle/>
          <a:p>
            <a:pPr marL="457200" marR="0" lvl="0" indent="-228600" algn="r" rtl="0">
              <a:lnSpc>
                <a:spcPct val="90000"/>
              </a:lnSpc>
              <a:spcBef>
                <a:spcPts val="1000"/>
              </a:spcBef>
              <a:spcAft>
                <a:spcPts val="0"/>
              </a:spcAft>
              <a:buClr>
                <a:schemeClr val="lt1"/>
              </a:buClr>
              <a:buSzPts val="2400"/>
              <a:buFont typeface="Arial"/>
              <a:buNone/>
            </a:pPr>
            <a:r>
              <a:rPr lang="en-US" sz="3300" b="1" dirty="0"/>
              <a:t>Lujuana Medina</a:t>
            </a:r>
          </a:p>
          <a:p>
            <a:pPr marL="457200" marR="0" lvl="0" indent="-228600" algn="r" rtl="0">
              <a:lnSpc>
                <a:spcPct val="120000"/>
              </a:lnSpc>
              <a:spcBef>
                <a:spcPts val="0"/>
              </a:spcBef>
              <a:spcAft>
                <a:spcPts val="0"/>
              </a:spcAft>
              <a:buClr>
                <a:schemeClr val="lt1"/>
              </a:buClr>
              <a:buSzPts val="2400"/>
              <a:buFont typeface="Arial"/>
              <a:buNone/>
            </a:pPr>
            <a:r>
              <a:rPr lang="en-US" dirty="0"/>
              <a:t>SoCalREN</a:t>
            </a:r>
          </a:p>
          <a:p>
            <a:pPr marL="457200" marR="0" lvl="0" indent="-228600" algn="r" rtl="0">
              <a:lnSpc>
                <a:spcPct val="120000"/>
              </a:lnSpc>
              <a:spcBef>
                <a:spcPts val="0"/>
              </a:spcBef>
              <a:spcAft>
                <a:spcPts val="0"/>
              </a:spcAft>
              <a:buClr>
                <a:schemeClr val="lt1"/>
              </a:buClr>
              <a:buSzPts val="2400"/>
              <a:buFont typeface="Arial"/>
              <a:buNone/>
            </a:pPr>
            <a:r>
              <a:rPr lang="en-US" dirty="0"/>
              <a:t>Environmental Initiatives Manager</a:t>
            </a:r>
          </a:p>
          <a:p>
            <a:pPr marL="457200" marR="0" lvl="0" indent="-228600" algn="r" rtl="0">
              <a:lnSpc>
                <a:spcPct val="120000"/>
              </a:lnSpc>
              <a:spcBef>
                <a:spcPts val="0"/>
              </a:spcBef>
              <a:spcAft>
                <a:spcPts val="0"/>
              </a:spcAft>
              <a:buClr>
                <a:schemeClr val="lt1"/>
              </a:buClr>
              <a:buSzPts val="2400"/>
              <a:buFont typeface="Arial"/>
              <a:buNone/>
            </a:pPr>
            <a:r>
              <a:rPr lang="en-US" dirty="0"/>
              <a:t>County of Los Angeles </a:t>
            </a:r>
          </a:p>
          <a:p>
            <a:pPr marL="457200" marR="0" lvl="0" indent="-228600" algn="r" rtl="0">
              <a:lnSpc>
                <a:spcPct val="120000"/>
              </a:lnSpc>
              <a:spcBef>
                <a:spcPts val="0"/>
              </a:spcBef>
              <a:spcAft>
                <a:spcPts val="0"/>
              </a:spcAft>
              <a:buClr>
                <a:schemeClr val="lt1"/>
              </a:buClr>
              <a:buSzPts val="2400"/>
              <a:buFont typeface="Arial"/>
              <a:buNone/>
            </a:pPr>
            <a:r>
              <a:rPr lang="en-US" dirty="0"/>
              <a:t>213.864.5896</a:t>
            </a:r>
          </a:p>
          <a:p>
            <a:pPr marL="457200" marR="0" lvl="0" indent="-228600" algn="r" rtl="0">
              <a:lnSpc>
                <a:spcPct val="120000"/>
              </a:lnSpc>
              <a:spcBef>
                <a:spcPts val="0"/>
              </a:spcBef>
              <a:spcAft>
                <a:spcPts val="0"/>
              </a:spcAft>
              <a:buClr>
                <a:schemeClr val="lt1"/>
              </a:buClr>
              <a:buSzPts val="2400"/>
              <a:buFont typeface="Arial"/>
              <a:buNone/>
            </a:pPr>
            <a:r>
              <a:rPr lang="en-US" dirty="0"/>
              <a:t>Lmedina@isd.lacounty.gov</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5"/>
          <p:cNvSpPr/>
          <p:nvPr/>
        </p:nvSpPr>
        <p:spPr>
          <a:xfrm>
            <a:off x="6225225" y="5818500"/>
            <a:ext cx="2872200" cy="793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35"/>
          <p:cNvSpPr txBox="1"/>
          <p:nvPr/>
        </p:nvSpPr>
        <p:spPr>
          <a:xfrm>
            <a:off x="542225" y="75150"/>
            <a:ext cx="8284800" cy="793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4" name="Google Shape;174;p35"/>
          <p:cNvGrpSpPr/>
          <p:nvPr/>
        </p:nvGrpSpPr>
        <p:grpSpPr>
          <a:xfrm>
            <a:off x="1616191" y="230142"/>
            <a:ext cx="6136862" cy="6136862"/>
            <a:chOff x="1354000" y="516000"/>
            <a:chExt cx="5607000" cy="5607000"/>
          </a:xfrm>
        </p:grpSpPr>
        <p:sp>
          <p:nvSpPr>
            <p:cNvPr id="175" name="Google Shape;175;p35"/>
            <p:cNvSpPr/>
            <p:nvPr/>
          </p:nvSpPr>
          <p:spPr>
            <a:xfrm>
              <a:off x="1354000" y="516000"/>
              <a:ext cx="5607000" cy="56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6" name="Google Shape;176;p35"/>
            <p:cNvPicPr preferRelativeResize="0"/>
            <p:nvPr/>
          </p:nvPicPr>
          <p:blipFill rotWithShape="1">
            <a:blip r:embed="rId3">
              <a:alphaModFix/>
            </a:blip>
            <a:srcRect l="87316"/>
            <a:stretch/>
          </p:blipFill>
          <p:spPr>
            <a:xfrm>
              <a:off x="2675476" y="1223737"/>
              <a:ext cx="2964035" cy="4191525"/>
            </a:xfrm>
            <a:prstGeom prst="rect">
              <a:avLst/>
            </a:prstGeom>
            <a:noFill/>
            <a:ln>
              <a:noFill/>
            </a:ln>
          </p:spPr>
        </p:pic>
      </p:grpSp>
      <p:sp>
        <p:nvSpPr>
          <p:cNvPr id="177" name="Google Shape;177;p35"/>
          <p:cNvSpPr/>
          <p:nvPr/>
        </p:nvSpPr>
        <p:spPr>
          <a:xfrm>
            <a:off x="542225" y="173025"/>
            <a:ext cx="8284800" cy="6251100"/>
          </a:xfrm>
          <a:prstGeom prst="round2DiagRect">
            <a:avLst>
              <a:gd name="adj1" fmla="val 0"/>
              <a:gd name="adj2" fmla="val 0"/>
            </a:avLst>
          </a:prstGeom>
          <a:solidFill>
            <a:srgbClr val="FFFFFF">
              <a:alpha val="83921"/>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4000" b="1" i="0" u="none" strike="noStrike" cap="none">
                <a:solidFill>
                  <a:schemeClr val="dk1"/>
                </a:solidFill>
                <a:latin typeface="Avenir"/>
                <a:ea typeface="Avenir"/>
                <a:cs typeface="Avenir"/>
                <a:sym typeface="Avenir"/>
              </a:rPr>
              <a:t>SoCalREN is focused on identifying gaps in the market by utilizing a regional approach and delivery </a:t>
            </a:r>
            <a:br>
              <a:rPr lang="en-US" sz="4000" b="1" i="0" u="none" strike="noStrike" cap="none">
                <a:solidFill>
                  <a:schemeClr val="dk1"/>
                </a:solidFill>
                <a:latin typeface="Avenir"/>
                <a:ea typeface="Avenir"/>
                <a:cs typeface="Avenir"/>
                <a:sym typeface="Avenir"/>
              </a:rPr>
            </a:br>
            <a:r>
              <a:rPr lang="en-US" sz="4000" b="1" i="0" u="none" strike="noStrike" cap="none">
                <a:solidFill>
                  <a:schemeClr val="dk1"/>
                </a:solidFill>
                <a:latin typeface="Avenir"/>
                <a:ea typeface="Avenir"/>
                <a:cs typeface="Avenir"/>
                <a:sym typeface="Avenir"/>
              </a:rPr>
              <a:t>of valuable services throughout </a:t>
            </a:r>
            <a:br>
              <a:rPr lang="en-US" sz="4000" b="1" i="0" u="none" strike="noStrike" cap="none">
                <a:solidFill>
                  <a:schemeClr val="dk1"/>
                </a:solidFill>
                <a:latin typeface="Avenir"/>
                <a:ea typeface="Avenir"/>
                <a:cs typeface="Avenir"/>
                <a:sym typeface="Avenir"/>
              </a:rPr>
            </a:br>
            <a:r>
              <a:rPr lang="en-US" sz="4000" b="1" i="0" u="none" strike="noStrike" cap="none">
                <a:solidFill>
                  <a:schemeClr val="dk1"/>
                </a:solidFill>
                <a:latin typeface="Avenir"/>
                <a:ea typeface="Avenir"/>
                <a:cs typeface="Avenir"/>
                <a:sym typeface="Avenir"/>
              </a:rPr>
              <a:t>the entire SoCalREN territory</a:t>
            </a:r>
            <a:endParaRPr sz="4000" b="1" i="0" u="none" strike="noStrike" cap="none">
              <a:solidFill>
                <a:schemeClr val="dk1"/>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6"/>
          <p:cNvSpPr txBox="1"/>
          <p:nvPr/>
        </p:nvSpPr>
        <p:spPr>
          <a:xfrm>
            <a:off x="575426" y="4771750"/>
            <a:ext cx="1202400" cy="1168200"/>
          </a:xfrm>
          <a:prstGeom prst="rect">
            <a:avLst/>
          </a:prstGeom>
          <a:solidFill>
            <a:srgbClr val="8E437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venir"/>
                <a:ea typeface="Avenir"/>
                <a:cs typeface="Avenir"/>
                <a:sym typeface="Avenir"/>
              </a:rPr>
              <a:t>144</a:t>
            </a:r>
            <a:endParaRPr sz="2400" b="1" i="0" u="none" strike="noStrike" cap="none">
              <a:solidFill>
                <a:srgbClr val="FFFFFF"/>
              </a:solidFill>
              <a:latin typeface="Avenir"/>
              <a:ea typeface="Avenir"/>
              <a:cs typeface="Avenir"/>
              <a:sym typeface="Avenir"/>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Avenir"/>
                <a:ea typeface="Avenir"/>
                <a:cs typeface="Avenir"/>
                <a:sym typeface="Avenir"/>
              </a:rPr>
              <a:t>Agency Enrollments</a:t>
            </a:r>
            <a:endParaRPr sz="1400" b="1" i="0" u="none" strike="noStrike" cap="none">
              <a:solidFill>
                <a:srgbClr val="FFFFFF"/>
              </a:solidFill>
              <a:latin typeface="Avenir"/>
              <a:ea typeface="Avenir"/>
              <a:cs typeface="Avenir"/>
              <a:sym typeface="Avenir"/>
            </a:endParaRPr>
          </a:p>
        </p:txBody>
      </p:sp>
      <p:grpSp>
        <p:nvGrpSpPr>
          <p:cNvPr id="184" name="Google Shape;184;p36"/>
          <p:cNvGrpSpPr/>
          <p:nvPr/>
        </p:nvGrpSpPr>
        <p:grpSpPr>
          <a:xfrm>
            <a:off x="2016400" y="4313551"/>
            <a:ext cx="6827775" cy="2084601"/>
            <a:chOff x="2030950" y="4392926"/>
            <a:chExt cx="6827775" cy="2084601"/>
          </a:xfrm>
        </p:grpSpPr>
        <p:sp>
          <p:nvSpPr>
            <p:cNvPr id="185" name="Google Shape;185;p36"/>
            <p:cNvSpPr txBox="1"/>
            <p:nvPr/>
          </p:nvSpPr>
          <p:spPr>
            <a:xfrm>
              <a:off x="2884300" y="5259000"/>
              <a:ext cx="1975800" cy="51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venir"/>
                  <a:ea typeface="Avenir"/>
                  <a:cs typeface="Avenir"/>
                  <a:sym typeface="Avenir"/>
                </a:rPr>
                <a:t>5  Counties</a:t>
              </a:r>
              <a:endParaRPr sz="2000" b="1" i="0" u="none" strike="noStrike" cap="none">
                <a:solidFill>
                  <a:schemeClr val="dk1"/>
                </a:solidFill>
                <a:latin typeface="Avenir"/>
                <a:ea typeface="Avenir"/>
                <a:cs typeface="Avenir"/>
                <a:sym typeface="Avenir"/>
              </a:endParaRPr>
            </a:p>
          </p:txBody>
        </p:sp>
        <p:grpSp>
          <p:nvGrpSpPr>
            <p:cNvPr id="186" name="Google Shape;186;p36"/>
            <p:cNvGrpSpPr/>
            <p:nvPr/>
          </p:nvGrpSpPr>
          <p:grpSpPr>
            <a:xfrm>
              <a:off x="2030950" y="4392926"/>
              <a:ext cx="6485175" cy="2084601"/>
              <a:chOff x="2030950" y="4392926"/>
              <a:chExt cx="6485175" cy="2084601"/>
            </a:xfrm>
          </p:grpSpPr>
          <p:pic>
            <p:nvPicPr>
              <p:cNvPr id="187" name="Google Shape;187;p36"/>
              <p:cNvPicPr preferRelativeResize="0"/>
              <p:nvPr/>
            </p:nvPicPr>
            <p:blipFill rotWithShape="1">
              <a:blip r:embed="rId3">
                <a:alphaModFix/>
              </a:blip>
              <a:srcRect/>
              <a:stretch/>
            </p:blipFill>
            <p:spPr>
              <a:xfrm>
                <a:off x="2030950" y="4392926"/>
                <a:ext cx="584350" cy="584350"/>
              </a:xfrm>
              <a:prstGeom prst="rect">
                <a:avLst/>
              </a:prstGeom>
              <a:noFill/>
              <a:ln>
                <a:noFill/>
              </a:ln>
            </p:spPr>
          </p:pic>
          <p:pic>
            <p:nvPicPr>
              <p:cNvPr id="188" name="Google Shape;188;p36"/>
              <p:cNvPicPr preferRelativeResize="0"/>
              <p:nvPr/>
            </p:nvPicPr>
            <p:blipFill rotWithShape="1">
              <a:blip r:embed="rId4">
                <a:alphaModFix/>
              </a:blip>
              <a:srcRect/>
              <a:stretch/>
            </p:blipFill>
            <p:spPr>
              <a:xfrm>
                <a:off x="2030950" y="5143052"/>
                <a:ext cx="584350" cy="584350"/>
              </a:xfrm>
              <a:prstGeom prst="rect">
                <a:avLst/>
              </a:prstGeom>
              <a:noFill/>
              <a:ln>
                <a:noFill/>
              </a:ln>
            </p:spPr>
          </p:pic>
          <p:pic>
            <p:nvPicPr>
              <p:cNvPr id="189" name="Google Shape;189;p36"/>
              <p:cNvPicPr preferRelativeResize="0"/>
              <p:nvPr/>
            </p:nvPicPr>
            <p:blipFill rotWithShape="1">
              <a:blip r:embed="rId5">
                <a:alphaModFix/>
              </a:blip>
              <a:srcRect/>
              <a:stretch/>
            </p:blipFill>
            <p:spPr>
              <a:xfrm>
                <a:off x="2030950" y="5893177"/>
                <a:ext cx="584350" cy="584350"/>
              </a:xfrm>
              <a:prstGeom prst="rect">
                <a:avLst/>
              </a:prstGeom>
              <a:noFill/>
              <a:ln>
                <a:noFill/>
              </a:ln>
            </p:spPr>
          </p:pic>
          <p:pic>
            <p:nvPicPr>
              <p:cNvPr id="190" name="Google Shape;190;p36"/>
              <p:cNvPicPr preferRelativeResize="0"/>
              <p:nvPr/>
            </p:nvPicPr>
            <p:blipFill rotWithShape="1">
              <a:blip r:embed="rId6">
                <a:alphaModFix/>
              </a:blip>
              <a:srcRect/>
              <a:stretch/>
            </p:blipFill>
            <p:spPr>
              <a:xfrm>
                <a:off x="5147250" y="4392927"/>
                <a:ext cx="584350" cy="584350"/>
              </a:xfrm>
              <a:prstGeom prst="rect">
                <a:avLst/>
              </a:prstGeom>
              <a:noFill/>
              <a:ln>
                <a:noFill/>
              </a:ln>
            </p:spPr>
          </p:pic>
          <p:pic>
            <p:nvPicPr>
              <p:cNvPr id="191" name="Google Shape;191;p36"/>
              <p:cNvPicPr preferRelativeResize="0"/>
              <p:nvPr/>
            </p:nvPicPr>
            <p:blipFill rotWithShape="1">
              <a:blip r:embed="rId7">
                <a:alphaModFix/>
              </a:blip>
              <a:srcRect/>
              <a:stretch/>
            </p:blipFill>
            <p:spPr>
              <a:xfrm>
                <a:off x="5147250" y="5222433"/>
                <a:ext cx="584350" cy="584350"/>
              </a:xfrm>
              <a:prstGeom prst="rect">
                <a:avLst/>
              </a:prstGeom>
              <a:noFill/>
              <a:ln>
                <a:noFill/>
              </a:ln>
            </p:spPr>
          </p:pic>
          <p:sp>
            <p:nvSpPr>
              <p:cNvPr id="192" name="Google Shape;192;p36"/>
              <p:cNvSpPr txBox="1"/>
              <p:nvPr/>
            </p:nvSpPr>
            <p:spPr>
              <a:xfrm>
                <a:off x="2928700" y="4466075"/>
                <a:ext cx="1592400" cy="51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venir"/>
                    <a:ea typeface="Avenir"/>
                    <a:cs typeface="Avenir"/>
                    <a:sym typeface="Avenir"/>
                  </a:rPr>
                  <a:t>93 Cities</a:t>
                </a:r>
                <a:endParaRPr sz="2000" b="1" i="0" u="none" strike="noStrike" cap="none">
                  <a:solidFill>
                    <a:schemeClr val="dk1"/>
                  </a:solidFill>
                  <a:latin typeface="Avenir"/>
                  <a:ea typeface="Avenir"/>
                  <a:cs typeface="Avenir"/>
                  <a:sym typeface="Avenir"/>
                </a:endParaRPr>
              </a:p>
            </p:txBody>
          </p:sp>
          <p:sp>
            <p:nvSpPr>
              <p:cNvPr id="193" name="Google Shape;193;p36"/>
              <p:cNvSpPr txBox="1"/>
              <p:nvPr/>
            </p:nvSpPr>
            <p:spPr>
              <a:xfrm>
                <a:off x="5952025" y="4429500"/>
                <a:ext cx="2564100" cy="51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venir"/>
                    <a:ea typeface="Avenir"/>
                    <a:cs typeface="Avenir"/>
                    <a:sym typeface="Avenir"/>
                  </a:rPr>
                  <a:t>19 School Districts	</a:t>
                </a:r>
                <a:endParaRPr sz="2000" b="1" i="0" u="none" strike="noStrike" cap="none">
                  <a:solidFill>
                    <a:schemeClr val="dk1"/>
                  </a:solidFill>
                  <a:latin typeface="Avenir"/>
                  <a:ea typeface="Avenir"/>
                  <a:cs typeface="Avenir"/>
                  <a:sym typeface="Avenir"/>
                </a:endParaRPr>
              </a:p>
            </p:txBody>
          </p:sp>
        </p:grpSp>
        <p:sp>
          <p:nvSpPr>
            <p:cNvPr id="194" name="Google Shape;194;p36"/>
            <p:cNvSpPr txBox="1"/>
            <p:nvPr/>
          </p:nvSpPr>
          <p:spPr>
            <a:xfrm>
              <a:off x="2853875" y="5929750"/>
              <a:ext cx="2564100" cy="51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venir"/>
                  <a:ea typeface="Avenir"/>
                  <a:cs typeface="Avenir"/>
                  <a:sym typeface="Avenir"/>
                </a:rPr>
                <a:t>5  Special Districts</a:t>
              </a:r>
              <a:endParaRPr sz="2000" b="1" i="0" u="none" strike="noStrike" cap="none">
                <a:solidFill>
                  <a:schemeClr val="dk1"/>
                </a:solidFill>
                <a:latin typeface="Avenir"/>
                <a:ea typeface="Avenir"/>
                <a:cs typeface="Avenir"/>
                <a:sym typeface="Avenir"/>
              </a:endParaRPr>
            </a:p>
          </p:txBody>
        </p:sp>
        <p:sp>
          <p:nvSpPr>
            <p:cNvPr id="195" name="Google Shape;195;p36"/>
            <p:cNvSpPr txBox="1"/>
            <p:nvPr/>
          </p:nvSpPr>
          <p:spPr>
            <a:xfrm>
              <a:off x="5952025" y="5259000"/>
              <a:ext cx="2906700" cy="51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venir"/>
                  <a:ea typeface="Avenir"/>
                  <a:cs typeface="Avenir"/>
                  <a:sym typeface="Avenir"/>
                </a:rPr>
                <a:t>22 Water Agencies</a:t>
              </a:r>
              <a:endParaRPr sz="2000" b="1" i="0" u="none" strike="noStrike" cap="none">
                <a:solidFill>
                  <a:schemeClr val="dk1"/>
                </a:solidFill>
                <a:latin typeface="Avenir"/>
                <a:ea typeface="Avenir"/>
                <a:cs typeface="Avenir"/>
                <a:sym typeface="Avenir"/>
              </a:endParaRPr>
            </a:p>
          </p:txBody>
        </p:sp>
      </p:grpSp>
      <p:sp>
        <p:nvSpPr>
          <p:cNvPr id="196" name="Google Shape;196;p36"/>
          <p:cNvSpPr txBox="1">
            <a:spLocks noGrp="1"/>
          </p:cNvSpPr>
          <p:nvPr>
            <p:ph type="title"/>
          </p:nvPr>
        </p:nvSpPr>
        <p:spPr>
          <a:xfrm>
            <a:off x="575425" y="122775"/>
            <a:ext cx="6064200" cy="9600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SzPts val="4400"/>
              <a:buNone/>
            </a:pPr>
            <a:r>
              <a:rPr lang="en-US" sz="4000" b="1">
                <a:latin typeface="Avenir"/>
                <a:ea typeface="Avenir"/>
                <a:cs typeface="Avenir"/>
                <a:sym typeface="Avenir"/>
              </a:rPr>
              <a:t>Who’s in the Network?</a:t>
            </a:r>
            <a:endParaRPr sz="4000" b="1">
              <a:latin typeface="Avenir"/>
              <a:ea typeface="Avenir"/>
              <a:cs typeface="Avenir"/>
              <a:sym typeface="Avenir"/>
            </a:endParaRPr>
          </a:p>
        </p:txBody>
      </p:sp>
      <p:pic>
        <p:nvPicPr>
          <p:cNvPr id="197" name="Google Shape;197;p36"/>
          <p:cNvPicPr preferRelativeResize="0"/>
          <p:nvPr/>
        </p:nvPicPr>
        <p:blipFill rotWithShape="1">
          <a:blip r:embed="rId8">
            <a:alphaModFix/>
          </a:blip>
          <a:srcRect l="5315" r="24557"/>
          <a:stretch/>
        </p:blipFill>
        <p:spPr>
          <a:xfrm>
            <a:off x="575425" y="1082775"/>
            <a:ext cx="2623574" cy="2881378"/>
          </a:xfrm>
          <a:prstGeom prst="rect">
            <a:avLst/>
          </a:prstGeom>
          <a:noFill/>
          <a:ln>
            <a:noFill/>
          </a:ln>
        </p:spPr>
      </p:pic>
      <p:sp>
        <p:nvSpPr>
          <p:cNvPr id="198" name="Google Shape;198;p36"/>
          <p:cNvSpPr txBox="1"/>
          <p:nvPr/>
        </p:nvSpPr>
        <p:spPr>
          <a:xfrm>
            <a:off x="2273950" y="1761850"/>
            <a:ext cx="640200" cy="926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11619A"/>
                </a:solidFill>
                <a:latin typeface="Muli"/>
                <a:ea typeface="Muli"/>
                <a:cs typeface="Muli"/>
                <a:sym typeface="Muli"/>
              </a:rPr>
              <a:t>=</a:t>
            </a:r>
            <a:endParaRPr sz="4800" b="1" i="0" u="none" strike="noStrike" cap="none">
              <a:solidFill>
                <a:srgbClr val="11619A"/>
              </a:solidFill>
              <a:latin typeface="Muli"/>
              <a:ea typeface="Muli"/>
              <a:cs typeface="Muli"/>
              <a:sym typeface="Muli"/>
            </a:endParaRPr>
          </a:p>
        </p:txBody>
      </p:sp>
      <p:sp>
        <p:nvSpPr>
          <p:cNvPr id="199" name="Google Shape;199;p36"/>
          <p:cNvSpPr/>
          <p:nvPr/>
        </p:nvSpPr>
        <p:spPr>
          <a:xfrm>
            <a:off x="2881104" y="1612755"/>
            <a:ext cx="1224600" cy="1224600"/>
          </a:xfrm>
          <a:prstGeom prst="ellipse">
            <a:avLst/>
          </a:prstGeom>
          <a:solidFill>
            <a:srgbClr val="1161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venir"/>
                <a:ea typeface="Avenir"/>
                <a:cs typeface="Avenir"/>
                <a:sym typeface="Avenir"/>
              </a:rPr>
              <a:t>20 million people</a:t>
            </a:r>
            <a:endParaRPr sz="1400" b="0" i="0" u="none" strike="noStrike" cap="none">
              <a:solidFill>
                <a:srgbClr val="FFFFFF"/>
              </a:solidFill>
              <a:latin typeface="Avenir"/>
              <a:ea typeface="Avenir"/>
              <a:cs typeface="Avenir"/>
              <a:sym typeface="Avenir"/>
            </a:endParaRPr>
          </a:p>
        </p:txBody>
      </p:sp>
      <p:sp>
        <p:nvSpPr>
          <p:cNvPr id="200" name="Google Shape;200;p36"/>
          <p:cNvSpPr/>
          <p:nvPr/>
        </p:nvSpPr>
        <p:spPr>
          <a:xfrm>
            <a:off x="4475542" y="1612755"/>
            <a:ext cx="1224600" cy="1224600"/>
          </a:xfrm>
          <a:prstGeom prst="ellipse">
            <a:avLst/>
          </a:prstGeom>
          <a:solidFill>
            <a:srgbClr val="11619A"/>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venir"/>
                <a:ea typeface="Avenir"/>
                <a:cs typeface="Avenir"/>
                <a:sym typeface="Avenir"/>
              </a:rPr>
              <a:t>12 counties</a:t>
            </a:r>
            <a:endParaRPr sz="1400" b="0" i="0" u="none" strike="noStrike" cap="none">
              <a:solidFill>
                <a:srgbClr val="000000"/>
              </a:solidFill>
              <a:latin typeface="Avenir"/>
              <a:ea typeface="Avenir"/>
              <a:cs typeface="Avenir"/>
              <a:sym typeface="Avenir"/>
            </a:endParaRPr>
          </a:p>
        </p:txBody>
      </p:sp>
      <p:sp>
        <p:nvSpPr>
          <p:cNvPr id="201" name="Google Shape;201;p36"/>
          <p:cNvSpPr/>
          <p:nvPr/>
        </p:nvSpPr>
        <p:spPr>
          <a:xfrm>
            <a:off x="6069981" y="1612755"/>
            <a:ext cx="1224600" cy="1224600"/>
          </a:xfrm>
          <a:prstGeom prst="ellipse">
            <a:avLst/>
          </a:prstGeom>
          <a:solidFill>
            <a:srgbClr val="1161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venir"/>
                <a:ea typeface="Avenir"/>
                <a:cs typeface="Avenir"/>
                <a:sym typeface="Avenir"/>
              </a:rPr>
              <a:t>Over 50,000 sq mi</a:t>
            </a:r>
            <a:endParaRPr sz="1400" b="0" i="0" u="none" strike="noStrike" cap="none">
              <a:solidFill>
                <a:srgbClr val="FFFFFF"/>
              </a:solidFill>
              <a:latin typeface="Avenir"/>
              <a:ea typeface="Avenir"/>
              <a:cs typeface="Avenir"/>
              <a:sym typeface="Avenir"/>
            </a:endParaRPr>
          </a:p>
        </p:txBody>
      </p:sp>
      <p:sp>
        <p:nvSpPr>
          <p:cNvPr id="202" name="Google Shape;202;p36"/>
          <p:cNvSpPr/>
          <p:nvPr/>
        </p:nvSpPr>
        <p:spPr>
          <a:xfrm>
            <a:off x="7664420" y="1612755"/>
            <a:ext cx="1224600" cy="1224600"/>
          </a:xfrm>
          <a:prstGeom prst="ellipse">
            <a:avLst/>
          </a:prstGeom>
          <a:solidFill>
            <a:srgbClr val="11619A"/>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venir"/>
                <a:ea typeface="Avenir"/>
                <a:cs typeface="Avenir"/>
                <a:sym typeface="Avenir"/>
              </a:rPr>
              <a:t>Over 700 public agencies</a:t>
            </a:r>
            <a:endParaRPr sz="1400" b="0" i="0" u="none" strike="noStrike" cap="none">
              <a:solidFill>
                <a:srgbClr val="FFFFFF"/>
              </a:solidFill>
              <a:latin typeface="Avenir"/>
              <a:ea typeface="Avenir"/>
              <a:cs typeface="Avenir"/>
              <a:sym typeface="Avenir"/>
            </a:endParaRPr>
          </a:p>
        </p:txBody>
      </p:sp>
      <p:cxnSp>
        <p:nvCxnSpPr>
          <p:cNvPr id="203" name="Google Shape;203;p36"/>
          <p:cNvCxnSpPr>
            <a:stCxn id="199" idx="6"/>
            <a:endCxn id="200" idx="2"/>
          </p:cNvCxnSpPr>
          <p:nvPr/>
        </p:nvCxnSpPr>
        <p:spPr>
          <a:xfrm>
            <a:off x="4105704" y="2225055"/>
            <a:ext cx="369900" cy="0"/>
          </a:xfrm>
          <a:prstGeom prst="straightConnector1">
            <a:avLst/>
          </a:prstGeom>
          <a:noFill/>
          <a:ln w="28575" cap="flat" cmpd="sng">
            <a:solidFill>
              <a:srgbClr val="11619A"/>
            </a:solidFill>
            <a:prstDash val="solid"/>
            <a:round/>
            <a:headEnd type="none" w="sm" len="sm"/>
            <a:tailEnd type="triangle" w="med" len="med"/>
          </a:ln>
        </p:spPr>
      </p:cxnSp>
      <p:cxnSp>
        <p:nvCxnSpPr>
          <p:cNvPr id="204" name="Google Shape;204;p36"/>
          <p:cNvCxnSpPr>
            <a:stCxn id="200" idx="6"/>
            <a:endCxn id="201" idx="2"/>
          </p:cNvCxnSpPr>
          <p:nvPr/>
        </p:nvCxnSpPr>
        <p:spPr>
          <a:xfrm>
            <a:off x="5700142" y="2225055"/>
            <a:ext cx="369900" cy="0"/>
          </a:xfrm>
          <a:prstGeom prst="straightConnector1">
            <a:avLst/>
          </a:prstGeom>
          <a:noFill/>
          <a:ln w="28575" cap="flat" cmpd="sng">
            <a:solidFill>
              <a:srgbClr val="11619A"/>
            </a:solidFill>
            <a:prstDash val="solid"/>
            <a:round/>
            <a:headEnd type="none" w="sm" len="sm"/>
            <a:tailEnd type="triangle" w="med" len="med"/>
          </a:ln>
        </p:spPr>
      </p:cxnSp>
      <p:cxnSp>
        <p:nvCxnSpPr>
          <p:cNvPr id="205" name="Google Shape;205;p36"/>
          <p:cNvCxnSpPr>
            <a:stCxn id="201" idx="6"/>
            <a:endCxn id="202" idx="2"/>
          </p:cNvCxnSpPr>
          <p:nvPr/>
        </p:nvCxnSpPr>
        <p:spPr>
          <a:xfrm>
            <a:off x="7294581" y="2225055"/>
            <a:ext cx="369900" cy="0"/>
          </a:xfrm>
          <a:prstGeom prst="straightConnector1">
            <a:avLst/>
          </a:prstGeom>
          <a:noFill/>
          <a:ln w="28575" cap="flat" cmpd="sng">
            <a:solidFill>
              <a:srgbClr val="11619A"/>
            </a:solidFill>
            <a:prstDash val="solid"/>
            <a:round/>
            <a:headEnd type="none" w="sm" len="sm"/>
            <a:tailEnd type="triangle" w="med" len="med"/>
          </a:ln>
        </p:spPr>
      </p:cxnSp>
      <p:sp>
        <p:nvSpPr>
          <p:cNvPr id="206" name="Google Shape;206;p36"/>
          <p:cNvSpPr txBox="1"/>
          <p:nvPr/>
        </p:nvSpPr>
        <p:spPr>
          <a:xfrm>
            <a:off x="2273950" y="1082775"/>
            <a:ext cx="6615000" cy="498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11619A"/>
                </a:solidFill>
                <a:latin typeface="Avenir"/>
                <a:ea typeface="Avenir"/>
                <a:cs typeface="Avenir"/>
                <a:sym typeface="Avenir"/>
              </a:rPr>
              <a:t>SoCalREN Service Territory</a:t>
            </a:r>
            <a:endParaRPr sz="1800" b="1" i="0" u="none" strike="noStrike" cap="none">
              <a:solidFill>
                <a:srgbClr val="11619A"/>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p:nvPr/>
        </p:nvSpPr>
        <p:spPr>
          <a:xfrm>
            <a:off x="628800" y="192175"/>
            <a:ext cx="8131200" cy="894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3000"/>
              <a:buFont typeface="Arial"/>
              <a:buNone/>
            </a:pPr>
            <a:r>
              <a:rPr lang="en-US" sz="3600" b="0" i="0" u="none" strike="noStrike" cap="none">
                <a:solidFill>
                  <a:srgbClr val="15435C"/>
                </a:solidFill>
                <a:latin typeface="Arial"/>
                <a:ea typeface="Arial"/>
                <a:cs typeface="Arial"/>
                <a:sym typeface="Arial"/>
              </a:rPr>
              <a:t>Regional Public Sector Impacts</a:t>
            </a:r>
            <a:endParaRPr sz="4400" b="0" i="0" u="none" strike="noStrike" cap="none">
              <a:solidFill>
                <a:srgbClr val="15435C"/>
              </a:solidFill>
              <a:latin typeface="Arial"/>
              <a:ea typeface="Arial"/>
              <a:cs typeface="Arial"/>
              <a:sym typeface="Arial"/>
            </a:endParaRPr>
          </a:p>
        </p:txBody>
      </p:sp>
      <p:pic>
        <p:nvPicPr>
          <p:cNvPr id="213" name="Google Shape;213;p37"/>
          <p:cNvPicPr preferRelativeResize="0"/>
          <p:nvPr/>
        </p:nvPicPr>
        <p:blipFill rotWithShape="1">
          <a:blip r:embed="rId3">
            <a:alphaModFix/>
          </a:blip>
          <a:srcRect l="-1260" t="36406" r="1258"/>
          <a:stretch/>
        </p:blipFill>
        <p:spPr>
          <a:xfrm rot="2">
            <a:off x="329225" y="1678626"/>
            <a:ext cx="4669050" cy="4971145"/>
          </a:xfrm>
          <a:prstGeom prst="rect">
            <a:avLst/>
          </a:prstGeom>
          <a:noFill/>
          <a:ln>
            <a:noFill/>
          </a:ln>
        </p:spPr>
      </p:pic>
      <p:sp>
        <p:nvSpPr>
          <p:cNvPr id="214" name="Google Shape;214;p37"/>
          <p:cNvSpPr txBox="1"/>
          <p:nvPr/>
        </p:nvSpPr>
        <p:spPr>
          <a:xfrm>
            <a:off x="2111950" y="4114400"/>
            <a:ext cx="927000" cy="36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434343"/>
                </a:solidFill>
                <a:latin typeface="Arial"/>
                <a:ea typeface="Arial"/>
                <a:cs typeface="Arial"/>
                <a:sym typeface="Arial"/>
              </a:rPr>
              <a:t>Kern</a:t>
            </a:r>
            <a:endParaRPr sz="1000" b="1" i="0" u="none" strike="noStrike" cap="none" dirty="0">
              <a:solidFill>
                <a:srgbClr val="43434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dirty="0">
                <a:solidFill>
                  <a:srgbClr val="434343"/>
                </a:solidFill>
              </a:rPr>
              <a:t>&lt;1% population</a:t>
            </a: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dirty="0">
                <a:solidFill>
                  <a:srgbClr val="434343"/>
                </a:solidFill>
                <a:latin typeface="Arial"/>
                <a:ea typeface="Arial"/>
                <a:cs typeface="Arial"/>
                <a:sym typeface="Arial"/>
              </a:rPr>
              <a:t>0% projects</a:t>
            </a:r>
            <a:endParaRPr sz="800" b="0" i="0" u="none" strike="noStrike" cap="none" dirty="0">
              <a:solidFill>
                <a:srgbClr val="434343"/>
              </a:solidFill>
              <a:latin typeface="Arial"/>
              <a:ea typeface="Arial"/>
              <a:cs typeface="Arial"/>
              <a:sym typeface="Arial"/>
            </a:endParaRPr>
          </a:p>
        </p:txBody>
      </p:sp>
      <p:sp>
        <p:nvSpPr>
          <p:cNvPr id="215" name="Google Shape;215;p37"/>
          <p:cNvSpPr txBox="1"/>
          <p:nvPr/>
        </p:nvSpPr>
        <p:spPr>
          <a:xfrm>
            <a:off x="3382825" y="4737200"/>
            <a:ext cx="927000" cy="36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434343"/>
                </a:solidFill>
                <a:latin typeface="Arial"/>
                <a:ea typeface="Arial"/>
                <a:cs typeface="Arial"/>
                <a:sym typeface="Arial"/>
              </a:rPr>
              <a:t>San Bernardino</a:t>
            </a:r>
            <a:endParaRPr sz="1000" b="1" i="0" u="none" strike="noStrike" cap="none" dirty="0">
              <a:solidFill>
                <a:srgbClr val="43434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dirty="0">
                <a:solidFill>
                  <a:srgbClr val="434343"/>
                </a:solidFill>
                <a:latin typeface="Arial"/>
                <a:ea typeface="Arial"/>
                <a:cs typeface="Arial"/>
                <a:sym typeface="Arial"/>
              </a:rPr>
              <a:t>11% population</a:t>
            </a: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dirty="0">
                <a:solidFill>
                  <a:srgbClr val="434343"/>
                </a:solidFill>
                <a:latin typeface="Arial"/>
                <a:ea typeface="Arial"/>
                <a:cs typeface="Arial"/>
                <a:sym typeface="Arial"/>
              </a:rPr>
              <a:t>12% projects</a:t>
            </a:r>
            <a:endParaRPr sz="800" b="0" i="0" u="none" strike="noStrike" cap="none" dirty="0">
              <a:solidFill>
                <a:srgbClr val="434343"/>
              </a:solidFill>
              <a:latin typeface="Arial"/>
              <a:ea typeface="Arial"/>
              <a:cs typeface="Arial"/>
              <a:sym typeface="Arial"/>
            </a:endParaRPr>
          </a:p>
        </p:txBody>
      </p:sp>
      <p:sp>
        <p:nvSpPr>
          <p:cNvPr id="216" name="Google Shape;216;p37"/>
          <p:cNvSpPr txBox="1"/>
          <p:nvPr/>
        </p:nvSpPr>
        <p:spPr>
          <a:xfrm>
            <a:off x="3215600" y="5480150"/>
            <a:ext cx="927000" cy="36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434343"/>
                </a:solidFill>
                <a:latin typeface="Arial"/>
                <a:ea typeface="Arial"/>
                <a:cs typeface="Arial"/>
                <a:sym typeface="Arial"/>
              </a:rPr>
              <a:t>Riverside</a:t>
            </a:r>
            <a:endParaRPr sz="1000" b="1" i="0" u="none" strike="noStrike" cap="none" dirty="0">
              <a:solidFill>
                <a:srgbClr val="43434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dirty="0">
                <a:solidFill>
                  <a:srgbClr val="434343"/>
                </a:solidFill>
                <a:latin typeface="Arial"/>
                <a:ea typeface="Arial"/>
                <a:cs typeface="Arial"/>
                <a:sym typeface="Arial"/>
              </a:rPr>
              <a:t>13% population</a:t>
            </a: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dirty="0">
                <a:solidFill>
                  <a:srgbClr val="434343"/>
                </a:solidFill>
                <a:latin typeface="Arial"/>
                <a:ea typeface="Arial"/>
                <a:cs typeface="Arial"/>
                <a:sym typeface="Arial"/>
              </a:rPr>
              <a:t>8% projects</a:t>
            </a:r>
            <a:endParaRPr sz="800" b="0" i="0" u="none" strike="noStrike" cap="none" dirty="0">
              <a:solidFill>
                <a:srgbClr val="434343"/>
              </a:solidFill>
              <a:latin typeface="Arial"/>
              <a:ea typeface="Arial"/>
              <a:cs typeface="Arial"/>
              <a:sym typeface="Arial"/>
            </a:endParaRPr>
          </a:p>
        </p:txBody>
      </p:sp>
      <p:sp>
        <p:nvSpPr>
          <p:cNvPr id="217" name="Google Shape;217;p37"/>
          <p:cNvSpPr txBox="1"/>
          <p:nvPr/>
        </p:nvSpPr>
        <p:spPr>
          <a:xfrm>
            <a:off x="511325" y="4195200"/>
            <a:ext cx="754500" cy="4395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dirty="0">
                <a:solidFill>
                  <a:srgbClr val="434343"/>
                </a:solidFill>
                <a:latin typeface="Arial"/>
                <a:ea typeface="Arial"/>
                <a:cs typeface="Arial"/>
                <a:sym typeface="Arial"/>
              </a:rPr>
              <a:t>Santa Barbara</a:t>
            </a:r>
            <a:endParaRPr sz="1000" b="1" i="0" u="none" strike="noStrike" cap="none" dirty="0">
              <a:solidFill>
                <a:srgbClr val="434343"/>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rgbClr val="434343"/>
                </a:solidFill>
                <a:latin typeface="Arial"/>
                <a:ea typeface="Arial"/>
                <a:cs typeface="Arial"/>
                <a:sym typeface="Arial"/>
              </a:rPr>
              <a:t>&lt;1% population</a:t>
            </a:r>
          </a:p>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rgbClr val="434343"/>
                </a:solidFill>
                <a:latin typeface="Arial"/>
                <a:ea typeface="Arial"/>
                <a:cs typeface="Arial"/>
                <a:sym typeface="Arial"/>
              </a:rPr>
              <a:t>2% projects</a:t>
            </a:r>
            <a:endParaRPr sz="800" b="0" i="0" u="none" strike="noStrike" cap="none" dirty="0">
              <a:solidFill>
                <a:srgbClr val="434343"/>
              </a:solidFill>
              <a:latin typeface="Arial"/>
              <a:ea typeface="Arial"/>
              <a:cs typeface="Arial"/>
              <a:sym typeface="Arial"/>
            </a:endParaRPr>
          </a:p>
        </p:txBody>
      </p:sp>
      <p:sp>
        <p:nvSpPr>
          <p:cNvPr id="218" name="Google Shape;218;p37"/>
          <p:cNvSpPr txBox="1"/>
          <p:nvPr/>
        </p:nvSpPr>
        <p:spPr>
          <a:xfrm>
            <a:off x="829625" y="4737188"/>
            <a:ext cx="927000" cy="367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dirty="0">
                <a:solidFill>
                  <a:srgbClr val="434343"/>
                </a:solidFill>
                <a:latin typeface="Arial"/>
                <a:ea typeface="Arial"/>
                <a:cs typeface="Arial"/>
                <a:sym typeface="Arial"/>
              </a:rPr>
              <a:t>Ventura</a:t>
            </a:r>
            <a:endParaRPr sz="1000" b="1" i="0" u="none" strike="noStrike" cap="none" dirty="0">
              <a:solidFill>
                <a:srgbClr val="434343"/>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rgbClr val="434343"/>
                </a:solidFill>
                <a:latin typeface="Arial"/>
                <a:ea typeface="Arial"/>
                <a:cs typeface="Arial"/>
                <a:sym typeface="Arial"/>
              </a:rPr>
              <a:t>5% population</a:t>
            </a:r>
          </a:p>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rgbClr val="434343"/>
                </a:solidFill>
                <a:latin typeface="Arial"/>
                <a:ea typeface="Arial"/>
                <a:cs typeface="Arial"/>
                <a:sym typeface="Arial"/>
              </a:rPr>
              <a:t>14% projects</a:t>
            </a:r>
            <a:endParaRPr sz="800" b="0" i="0" u="none" strike="noStrike" cap="none" dirty="0">
              <a:solidFill>
                <a:srgbClr val="434343"/>
              </a:solidFill>
              <a:latin typeface="Arial"/>
              <a:ea typeface="Arial"/>
              <a:cs typeface="Arial"/>
              <a:sym typeface="Arial"/>
            </a:endParaRPr>
          </a:p>
        </p:txBody>
      </p:sp>
      <p:sp>
        <p:nvSpPr>
          <p:cNvPr id="219" name="Google Shape;219;p37"/>
          <p:cNvSpPr txBox="1"/>
          <p:nvPr/>
        </p:nvSpPr>
        <p:spPr>
          <a:xfrm>
            <a:off x="1173325" y="5105000"/>
            <a:ext cx="927000" cy="367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dirty="0">
                <a:solidFill>
                  <a:srgbClr val="434343"/>
                </a:solidFill>
                <a:latin typeface="Arial"/>
                <a:ea typeface="Arial"/>
                <a:cs typeface="Arial"/>
                <a:sym typeface="Arial"/>
              </a:rPr>
              <a:t>Los Angeles</a:t>
            </a:r>
            <a:endParaRPr sz="1000" b="1" i="0" u="none" strike="noStrike" cap="none" dirty="0">
              <a:solidFill>
                <a:srgbClr val="434343"/>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rgbClr val="434343"/>
                </a:solidFill>
                <a:latin typeface="Arial"/>
                <a:ea typeface="Arial"/>
                <a:cs typeface="Arial"/>
                <a:sym typeface="Arial"/>
              </a:rPr>
              <a:t>55% population </a:t>
            </a:r>
          </a:p>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rgbClr val="434343"/>
                </a:solidFill>
                <a:latin typeface="Arial"/>
                <a:ea typeface="Arial"/>
                <a:cs typeface="Arial"/>
                <a:sym typeface="Arial"/>
              </a:rPr>
              <a:t>39% projects</a:t>
            </a:r>
            <a:endParaRPr sz="800" b="0" i="0" u="none" strike="noStrike" cap="none" dirty="0">
              <a:solidFill>
                <a:srgbClr val="434343"/>
              </a:solidFill>
              <a:latin typeface="Arial"/>
              <a:ea typeface="Arial"/>
              <a:cs typeface="Arial"/>
              <a:sym typeface="Arial"/>
            </a:endParaRPr>
          </a:p>
        </p:txBody>
      </p:sp>
      <p:sp>
        <p:nvSpPr>
          <p:cNvPr id="220" name="Google Shape;220;p37"/>
          <p:cNvSpPr txBox="1"/>
          <p:nvPr/>
        </p:nvSpPr>
        <p:spPr>
          <a:xfrm>
            <a:off x="1492825" y="5480150"/>
            <a:ext cx="927000" cy="367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dirty="0">
                <a:solidFill>
                  <a:srgbClr val="434343"/>
                </a:solidFill>
                <a:latin typeface="Arial"/>
                <a:ea typeface="Arial"/>
                <a:cs typeface="Arial"/>
                <a:sym typeface="Arial"/>
              </a:rPr>
              <a:t>Orange</a:t>
            </a:r>
            <a:endParaRPr sz="1000" b="1" i="0" u="none" strike="noStrike" cap="none" dirty="0">
              <a:solidFill>
                <a:srgbClr val="434343"/>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rgbClr val="434343"/>
                </a:solidFill>
                <a:latin typeface="Arial"/>
                <a:ea typeface="Arial"/>
                <a:cs typeface="Arial"/>
                <a:sym typeface="Arial"/>
              </a:rPr>
              <a:t>14% population</a:t>
            </a:r>
          </a:p>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rgbClr val="434343"/>
                </a:solidFill>
                <a:latin typeface="Arial"/>
                <a:ea typeface="Arial"/>
                <a:cs typeface="Arial"/>
                <a:sym typeface="Arial"/>
              </a:rPr>
              <a:t>23% projects</a:t>
            </a:r>
            <a:endParaRPr sz="800" b="0" i="0" u="none" strike="noStrike" cap="none" dirty="0">
              <a:solidFill>
                <a:srgbClr val="434343"/>
              </a:solidFill>
              <a:latin typeface="Arial"/>
              <a:ea typeface="Arial"/>
              <a:cs typeface="Arial"/>
              <a:sym typeface="Arial"/>
            </a:endParaRPr>
          </a:p>
        </p:txBody>
      </p:sp>
      <p:cxnSp>
        <p:nvCxnSpPr>
          <p:cNvPr id="221" name="Google Shape;221;p37"/>
          <p:cNvCxnSpPr>
            <a:stCxn id="217" idx="3"/>
          </p:cNvCxnSpPr>
          <p:nvPr/>
        </p:nvCxnSpPr>
        <p:spPr>
          <a:xfrm>
            <a:off x="1265825" y="4414950"/>
            <a:ext cx="313200" cy="36000"/>
          </a:xfrm>
          <a:prstGeom prst="straightConnector1">
            <a:avLst/>
          </a:prstGeom>
          <a:noFill/>
          <a:ln w="28575" cap="flat" cmpd="sng">
            <a:solidFill>
              <a:schemeClr val="accent4"/>
            </a:solidFill>
            <a:prstDash val="solid"/>
            <a:round/>
            <a:headEnd type="none" w="sm" len="sm"/>
            <a:tailEnd type="none" w="sm" len="sm"/>
          </a:ln>
        </p:spPr>
      </p:cxnSp>
      <p:cxnSp>
        <p:nvCxnSpPr>
          <p:cNvPr id="222" name="Google Shape;222;p37"/>
          <p:cNvCxnSpPr/>
          <p:nvPr/>
        </p:nvCxnSpPr>
        <p:spPr>
          <a:xfrm rot="10800000" flipH="1">
            <a:off x="1768150" y="4780850"/>
            <a:ext cx="382500" cy="176700"/>
          </a:xfrm>
          <a:prstGeom prst="straightConnector1">
            <a:avLst/>
          </a:prstGeom>
          <a:noFill/>
          <a:ln w="28575" cap="flat" cmpd="sng">
            <a:solidFill>
              <a:schemeClr val="accent2"/>
            </a:solidFill>
            <a:prstDash val="solid"/>
            <a:round/>
            <a:headEnd type="none" w="sm" len="sm"/>
            <a:tailEnd type="none" w="sm" len="sm"/>
          </a:ln>
        </p:spPr>
      </p:cxnSp>
      <p:cxnSp>
        <p:nvCxnSpPr>
          <p:cNvPr id="223" name="Google Shape;223;p37"/>
          <p:cNvCxnSpPr>
            <a:stCxn id="219" idx="3"/>
          </p:cNvCxnSpPr>
          <p:nvPr/>
        </p:nvCxnSpPr>
        <p:spPr>
          <a:xfrm rot="10800000" flipH="1">
            <a:off x="2100325" y="5075300"/>
            <a:ext cx="668700" cy="213600"/>
          </a:xfrm>
          <a:prstGeom prst="straightConnector1">
            <a:avLst/>
          </a:prstGeom>
          <a:noFill/>
          <a:ln w="28575" cap="flat" cmpd="sng">
            <a:solidFill>
              <a:srgbClr val="00977B"/>
            </a:solidFill>
            <a:prstDash val="solid"/>
            <a:round/>
            <a:headEnd type="none" w="sm" len="sm"/>
            <a:tailEnd type="none" w="sm" len="sm"/>
          </a:ln>
        </p:spPr>
      </p:cxnSp>
      <p:cxnSp>
        <p:nvCxnSpPr>
          <p:cNvPr id="224" name="Google Shape;224;p37"/>
          <p:cNvCxnSpPr>
            <a:cxnSpLocks/>
            <a:stCxn id="220" idx="3"/>
          </p:cNvCxnSpPr>
          <p:nvPr/>
        </p:nvCxnSpPr>
        <p:spPr>
          <a:xfrm rot="10800000" flipH="1">
            <a:off x="2419825" y="5509550"/>
            <a:ext cx="415200" cy="154500"/>
          </a:xfrm>
          <a:prstGeom prst="straightConnector1">
            <a:avLst/>
          </a:prstGeom>
          <a:noFill/>
          <a:ln w="28575" cap="flat" cmpd="sng">
            <a:solidFill>
              <a:srgbClr val="A4BF60"/>
            </a:solidFill>
            <a:prstDash val="solid"/>
            <a:round/>
            <a:headEnd type="none" w="sm" len="sm"/>
            <a:tailEnd type="none" w="sm" len="sm"/>
          </a:ln>
        </p:spPr>
      </p:cxnSp>
      <p:pic>
        <p:nvPicPr>
          <p:cNvPr id="225" name="Google Shape;225;p37" title="Chart"/>
          <p:cNvPicPr preferRelativeResize="0"/>
          <p:nvPr/>
        </p:nvPicPr>
        <p:blipFill rotWithShape="1">
          <a:blip r:embed="rId4">
            <a:alphaModFix/>
          </a:blip>
          <a:srcRect/>
          <a:stretch/>
        </p:blipFill>
        <p:spPr>
          <a:xfrm>
            <a:off x="4477528" y="1755673"/>
            <a:ext cx="4188000" cy="2542627"/>
          </a:xfrm>
          <a:prstGeom prst="rect">
            <a:avLst/>
          </a:prstGeom>
          <a:noFill/>
          <a:ln>
            <a:noFill/>
          </a:ln>
        </p:spPr>
      </p:pic>
      <p:sp>
        <p:nvSpPr>
          <p:cNvPr id="226" name="Google Shape;226;p37"/>
          <p:cNvSpPr txBox="1"/>
          <p:nvPr/>
        </p:nvSpPr>
        <p:spPr>
          <a:xfrm>
            <a:off x="2200250" y="3422750"/>
            <a:ext cx="927000" cy="36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434343"/>
                </a:solidFill>
                <a:latin typeface="Arial"/>
                <a:ea typeface="Arial"/>
                <a:cs typeface="Arial"/>
                <a:sym typeface="Arial"/>
              </a:rPr>
              <a:t>Tulare</a:t>
            </a:r>
            <a:endParaRPr sz="1000" b="1" i="0" u="none" strike="noStrike" cap="none" dirty="0">
              <a:solidFill>
                <a:srgbClr val="43434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dirty="0">
                <a:solidFill>
                  <a:srgbClr val="434343"/>
                </a:solidFill>
                <a:latin typeface="Arial"/>
                <a:ea typeface="Arial"/>
                <a:cs typeface="Arial"/>
                <a:sym typeface="Arial"/>
              </a:rPr>
              <a:t>1% population</a:t>
            </a: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dirty="0">
                <a:solidFill>
                  <a:srgbClr val="434343"/>
                </a:solidFill>
                <a:latin typeface="Arial"/>
                <a:ea typeface="Arial"/>
                <a:cs typeface="Arial"/>
                <a:sym typeface="Arial"/>
              </a:rPr>
              <a:t>1% projects</a:t>
            </a:r>
            <a:endParaRPr sz="800" b="0" i="0" u="none" strike="noStrike" cap="none" dirty="0">
              <a:solidFill>
                <a:srgbClr val="434343"/>
              </a:solidFill>
              <a:latin typeface="Arial"/>
              <a:ea typeface="Arial"/>
              <a:cs typeface="Arial"/>
              <a:sym typeface="Arial"/>
            </a:endParaRPr>
          </a:p>
        </p:txBody>
      </p:sp>
      <p:sp>
        <p:nvSpPr>
          <p:cNvPr id="17" name="Google Shape;214;p37">
            <a:extLst>
              <a:ext uri="{FF2B5EF4-FFF2-40B4-BE49-F238E27FC236}">
                <a16:creationId xmlns:a16="http://schemas.microsoft.com/office/drawing/2014/main" id="{15B93C16-E28A-4A6F-898F-8344066D0FB9}"/>
              </a:ext>
            </a:extLst>
          </p:cNvPr>
          <p:cNvSpPr txBox="1"/>
          <p:nvPr/>
        </p:nvSpPr>
        <p:spPr>
          <a:xfrm>
            <a:off x="2980828" y="3466102"/>
            <a:ext cx="927000" cy="36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434343"/>
                </a:solidFill>
                <a:latin typeface="Arial"/>
                <a:ea typeface="Arial"/>
                <a:cs typeface="Arial"/>
                <a:sym typeface="Arial"/>
              </a:rPr>
              <a:t>Inyo</a:t>
            </a:r>
            <a:endParaRPr sz="1000" b="1" i="0" u="none" strike="noStrike" cap="none" dirty="0">
              <a:solidFill>
                <a:srgbClr val="43434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dirty="0">
                <a:solidFill>
                  <a:srgbClr val="434343"/>
                </a:solidFill>
              </a:rPr>
              <a:t>&lt;1% population</a:t>
            </a: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dirty="0">
                <a:solidFill>
                  <a:srgbClr val="434343"/>
                </a:solidFill>
                <a:latin typeface="Arial"/>
                <a:ea typeface="Arial"/>
                <a:cs typeface="Arial"/>
                <a:sym typeface="Arial"/>
              </a:rPr>
              <a:t>0% projects</a:t>
            </a:r>
            <a:endParaRPr sz="800" b="0" i="0" u="none" strike="noStrike" cap="none" dirty="0">
              <a:solidFill>
                <a:srgbClr val="434343"/>
              </a:solidFill>
              <a:latin typeface="Arial"/>
              <a:ea typeface="Arial"/>
              <a:cs typeface="Arial"/>
              <a:sym typeface="Arial"/>
            </a:endParaRPr>
          </a:p>
        </p:txBody>
      </p:sp>
      <p:sp>
        <p:nvSpPr>
          <p:cNvPr id="18" name="Google Shape;214;p37">
            <a:extLst>
              <a:ext uri="{FF2B5EF4-FFF2-40B4-BE49-F238E27FC236}">
                <a16:creationId xmlns:a16="http://schemas.microsoft.com/office/drawing/2014/main" id="{5D277061-DE75-4E64-A3A4-EFE2A8D8DD48}"/>
              </a:ext>
            </a:extLst>
          </p:cNvPr>
          <p:cNvSpPr txBox="1"/>
          <p:nvPr/>
        </p:nvSpPr>
        <p:spPr>
          <a:xfrm>
            <a:off x="3091665" y="2105472"/>
            <a:ext cx="927000" cy="36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434343"/>
                </a:solidFill>
                <a:latin typeface="Arial"/>
                <a:ea typeface="Arial"/>
                <a:cs typeface="Arial"/>
                <a:sym typeface="Arial"/>
              </a:rPr>
              <a:t>Mono</a:t>
            </a:r>
            <a:endParaRPr sz="1000" b="1" i="0" u="none" strike="noStrike" cap="none" dirty="0">
              <a:solidFill>
                <a:srgbClr val="43434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dirty="0">
                <a:solidFill>
                  <a:srgbClr val="434343"/>
                </a:solidFill>
              </a:rPr>
              <a:t>&lt;1% population</a:t>
            </a: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dirty="0">
                <a:solidFill>
                  <a:srgbClr val="434343"/>
                </a:solidFill>
                <a:latin typeface="Arial"/>
                <a:ea typeface="Arial"/>
                <a:cs typeface="Arial"/>
                <a:sym typeface="Arial"/>
              </a:rPr>
              <a:t>0% projects</a:t>
            </a:r>
            <a:endParaRPr sz="800" b="0" i="0" u="none" strike="noStrike" cap="none" dirty="0">
              <a:solidFill>
                <a:srgbClr val="434343"/>
              </a:solidFill>
              <a:latin typeface="Arial"/>
              <a:ea typeface="Arial"/>
              <a:cs typeface="Arial"/>
              <a:sym typeface="Arial"/>
            </a:endParaRPr>
          </a:p>
        </p:txBody>
      </p:sp>
      <p:sp>
        <p:nvSpPr>
          <p:cNvPr id="19" name="Google Shape;214;p37">
            <a:extLst>
              <a:ext uri="{FF2B5EF4-FFF2-40B4-BE49-F238E27FC236}">
                <a16:creationId xmlns:a16="http://schemas.microsoft.com/office/drawing/2014/main" id="{45D709EC-64C9-42A8-A928-BEE60A86A0B4}"/>
              </a:ext>
            </a:extLst>
          </p:cNvPr>
          <p:cNvSpPr txBox="1"/>
          <p:nvPr/>
        </p:nvSpPr>
        <p:spPr>
          <a:xfrm>
            <a:off x="3588450" y="6008298"/>
            <a:ext cx="927000" cy="36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434343"/>
                </a:solidFill>
                <a:latin typeface="Arial"/>
                <a:ea typeface="Arial"/>
                <a:cs typeface="Arial"/>
                <a:sym typeface="Arial"/>
              </a:rPr>
              <a:t>Imperial</a:t>
            </a:r>
            <a:endParaRPr sz="1000" b="1" i="0" u="none" strike="noStrike" cap="none" dirty="0">
              <a:solidFill>
                <a:srgbClr val="43434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dirty="0">
                <a:solidFill>
                  <a:srgbClr val="434343"/>
                </a:solidFill>
              </a:rPr>
              <a:t>&lt;1% population</a:t>
            </a: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dirty="0">
                <a:solidFill>
                  <a:srgbClr val="434343"/>
                </a:solidFill>
                <a:latin typeface="Arial"/>
                <a:ea typeface="Arial"/>
                <a:cs typeface="Arial"/>
                <a:sym typeface="Arial"/>
              </a:rPr>
              <a:t>0% projects</a:t>
            </a:r>
            <a:endParaRPr sz="800" b="0" i="0" u="none" strike="noStrike" cap="none" dirty="0">
              <a:solidFill>
                <a:srgbClr val="434343"/>
              </a:solidFill>
              <a:latin typeface="Arial"/>
              <a:ea typeface="Arial"/>
              <a:cs typeface="Arial"/>
              <a:sym typeface="Arial"/>
            </a:endParaRPr>
          </a:p>
        </p:txBody>
      </p:sp>
      <p:cxnSp>
        <p:nvCxnSpPr>
          <p:cNvPr id="20" name="Google Shape;223;p37">
            <a:extLst>
              <a:ext uri="{FF2B5EF4-FFF2-40B4-BE49-F238E27FC236}">
                <a16:creationId xmlns:a16="http://schemas.microsoft.com/office/drawing/2014/main" id="{0EB75B0D-1E03-4939-A782-753047031667}"/>
              </a:ext>
            </a:extLst>
          </p:cNvPr>
          <p:cNvCxnSpPr>
            <a:cxnSpLocks/>
          </p:cNvCxnSpPr>
          <p:nvPr/>
        </p:nvCxnSpPr>
        <p:spPr>
          <a:xfrm flipV="1">
            <a:off x="3091665" y="2409312"/>
            <a:ext cx="129621" cy="63960"/>
          </a:xfrm>
          <a:prstGeom prst="straightConnector1">
            <a:avLst/>
          </a:prstGeom>
          <a:noFill/>
          <a:ln w="28575" cap="flat" cmpd="sng">
            <a:solidFill>
              <a:schemeClr val="bg1">
                <a:lumMod val="75000"/>
              </a:schemeClr>
            </a:solidFill>
            <a:prstDash val="solid"/>
            <a:round/>
            <a:headEnd type="none" w="sm" len="sm"/>
            <a:tailEnd type="none" w="sm" len="sm"/>
          </a:ln>
        </p:spPr>
      </p:cxnSp>
      <p:sp>
        <p:nvSpPr>
          <p:cNvPr id="23" name="Google Shape;207;p36">
            <a:extLst>
              <a:ext uri="{FF2B5EF4-FFF2-40B4-BE49-F238E27FC236}">
                <a16:creationId xmlns:a16="http://schemas.microsoft.com/office/drawing/2014/main" id="{671B675F-BD88-43D1-B47F-AB3336BBC01E}"/>
              </a:ext>
            </a:extLst>
          </p:cNvPr>
          <p:cNvSpPr/>
          <p:nvPr/>
        </p:nvSpPr>
        <p:spPr>
          <a:xfrm>
            <a:off x="494874" y="1195711"/>
            <a:ext cx="1496221" cy="1397068"/>
          </a:xfrm>
          <a:prstGeom prst="ellipse">
            <a:avLst/>
          </a:prstGeom>
          <a:solidFill>
            <a:srgbClr val="1161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b="0" i="0" u="none" strike="noStrike" cap="none" dirty="0">
                <a:solidFill>
                  <a:srgbClr val="FFFFFF"/>
                </a:solidFill>
                <a:latin typeface="Avenir"/>
                <a:ea typeface="Avenir"/>
                <a:cs typeface="Avenir"/>
                <a:sym typeface="Avenir"/>
              </a:rPr>
              <a:t>500+ completed projects </a:t>
            </a:r>
            <a:endParaRPr b="0" i="0" u="none" strike="noStrike" cap="none" dirty="0">
              <a:solidFill>
                <a:srgbClr val="FFFFFF"/>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p:nvPr/>
        </p:nvSpPr>
        <p:spPr>
          <a:xfrm>
            <a:off x="628800" y="1588782"/>
            <a:ext cx="8209200" cy="13551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100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33" name="Google Shape;233;p38"/>
          <p:cNvSpPr txBox="1">
            <a:spLocks noGrp="1"/>
          </p:cNvSpPr>
          <p:nvPr>
            <p:ph type="title" idx="4294967295"/>
          </p:nvPr>
        </p:nvSpPr>
        <p:spPr>
          <a:xfrm>
            <a:off x="713150" y="1561953"/>
            <a:ext cx="7886700" cy="82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sz="2000"/>
              <a:t>Starting in 2019, many LGPs were diminished and thus SoCalREN began its regional partnership strategy (many “LGP Implementers”) </a:t>
            </a:r>
            <a:endParaRPr sz="2000" b="1">
              <a:solidFill>
                <a:srgbClr val="244061"/>
              </a:solidFill>
              <a:latin typeface="Avenir"/>
              <a:ea typeface="Avenir"/>
              <a:cs typeface="Avenir"/>
              <a:sym typeface="Avenir"/>
            </a:endParaRPr>
          </a:p>
          <a:p>
            <a:pPr marL="0" lvl="0" indent="0" algn="l" rtl="0">
              <a:lnSpc>
                <a:spcPct val="90000"/>
              </a:lnSpc>
              <a:spcBef>
                <a:spcPts val="0"/>
              </a:spcBef>
              <a:spcAft>
                <a:spcPts val="0"/>
              </a:spcAft>
              <a:buSzPts val="4400"/>
              <a:buNone/>
            </a:pPr>
            <a:endParaRPr sz="4200" b="1">
              <a:latin typeface="Avenir"/>
              <a:ea typeface="Avenir"/>
              <a:cs typeface="Avenir"/>
              <a:sym typeface="Avenir"/>
            </a:endParaRPr>
          </a:p>
          <a:p>
            <a:pPr marL="0" lvl="0" indent="0" algn="l" rtl="0">
              <a:lnSpc>
                <a:spcPct val="115000"/>
              </a:lnSpc>
              <a:spcBef>
                <a:spcPts val="0"/>
              </a:spcBef>
              <a:spcAft>
                <a:spcPts val="0"/>
              </a:spcAft>
              <a:buSzPts val="4400"/>
              <a:buNone/>
            </a:pPr>
            <a:endParaRPr sz="4200" b="1">
              <a:latin typeface="Avenir"/>
              <a:ea typeface="Avenir"/>
              <a:cs typeface="Avenir"/>
              <a:sym typeface="Avenir"/>
            </a:endParaRPr>
          </a:p>
        </p:txBody>
      </p:sp>
      <p:sp>
        <p:nvSpPr>
          <p:cNvPr id="234" name="Google Shape;234;p38"/>
          <p:cNvSpPr txBox="1"/>
          <p:nvPr/>
        </p:nvSpPr>
        <p:spPr>
          <a:xfrm>
            <a:off x="713150" y="2282525"/>
            <a:ext cx="8209200" cy="11464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400" b="1" i="0" u="none" strike="noStrike" cap="none">
                <a:solidFill>
                  <a:schemeClr val="dk1"/>
                </a:solidFill>
                <a:latin typeface="Avenir"/>
                <a:ea typeface="Avenir"/>
                <a:cs typeface="Avenir"/>
                <a:sym typeface="Avenir"/>
              </a:rPr>
              <a:t>The Goal of Regional Partners</a:t>
            </a:r>
            <a:endParaRPr sz="2400" b="1" i="0" u="none" strike="noStrike" cap="none">
              <a:solidFill>
                <a:schemeClr val="dk1"/>
              </a:solidFill>
              <a:latin typeface="Avenir"/>
              <a:ea typeface="Avenir"/>
              <a:cs typeface="Avenir"/>
              <a:sym typeface="Avenir"/>
            </a:endParaRPr>
          </a:p>
          <a:p>
            <a:pPr marL="0" marR="0" lvl="0" indent="0" algn="l" rtl="0">
              <a:lnSpc>
                <a:spcPct val="100000"/>
              </a:lnSpc>
              <a:spcBef>
                <a:spcPts val="1000"/>
              </a:spcBef>
              <a:spcAft>
                <a:spcPts val="0"/>
              </a:spcAft>
              <a:buClr>
                <a:srgbClr val="000000"/>
              </a:buClr>
              <a:buSzPts val="2400"/>
              <a:buFont typeface="Arial"/>
              <a:buNone/>
            </a:pPr>
            <a:r>
              <a:rPr lang="en-US" sz="2000" b="0" i="0" u="none" strike="noStrike" cap="none">
                <a:solidFill>
                  <a:schemeClr val="dk1"/>
                </a:solidFill>
                <a:latin typeface="Avenir"/>
                <a:ea typeface="Avenir"/>
                <a:cs typeface="Avenir"/>
                <a:sym typeface="Avenir"/>
              </a:rPr>
              <a:t>To increase impacts through </a:t>
            </a:r>
            <a:r>
              <a:rPr lang="en-US" sz="2000" b="1" i="0" u="none" strike="noStrike" cap="none">
                <a:solidFill>
                  <a:schemeClr val="dk1"/>
                </a:solidFill>
                <a:latin typeface="Avenir"/>
                <a:ea typeface="Avenir"/>
                <a:cs typeface="Avenir"/>
                <a:sym typeface="Avenir"/>
              </a:rPr>
              <a:t>enrollments</a:t>
            </a:r>
            <a:r>
              <a:rPr lang="en-US" sz="2000" b="0" i="0" u="none" strike="noStrike" cap="none">
                <a:solidFill>
                  <a:schemeClr val="dk1"/>
                </a:solidFill>
                <a:latin typeface="Avenir"/>
                <a:ea typeface="Avenir"/>
                <a:cs typeface="Avenir"/>
                <a:sym typeface="Avenir"/>
              </a:rPr>
              <a:t>, enhanced </a:t>
            </a:r>
            <a:r>
              <a:rPr lang="en-US" sz="2000" b="1" i="0" u="none" strike="noStrike" cap="none">
                <a:solidFill>
                  <a:schemeClr val="dk1"/>
                </a:solidFill>
                <a:latin typeface="Avenir"/>
                <a:ea typeface="Avenir"/>
                <a:cs typeface="Avenir"/>
                <a:sym typeface="Avenir"/>
              </a:rPr>
              <a:t>engagement</a:t>
            </a:r>
            <a:r>
              <a:rPr lang="en-US" sz="2000" b="0" i="0" u="none" strike="noStrike" cap="none">
                <a:solidFill>
                  <a:schemeClr val="dk1"/>
                </a:solidFill>
                <a:latin typeface="Avenir"/>
                <a:ea typeface="Avenir"/>
                <a:cs typeface="Avenir"/>
                <a:sym typeface="Avenir"/>
              </a:rPr>
              <a:t>, and ultimately increase </a:t>
            </a:r>
            <a:r>
              <a:rPr lang="en-US" sz="2000" b="1" i="0" u="none" strike="noStrike" cap="none">
                <a:solidFill>
                  <a:schemeClr val="dk1"/>
                </a:solidFill>
                <a:latin typeface="Avenir"/>
                <a:ea typeface="Avenir"/>
                <a:cs typeface="Avenir"/>
                <a:sym typeface="Avenir"/>
              </a:rPr>
              <a:t>energy projects</a:t>
            </a:r>
            <a:r>
              <a:rPr lang="en-US" sz="2000" b="0" i="0" u="none" strike="noStrike" cap="none">
                <a:solidFill>
                  <a:schemeClr val="dk1"/>
                </a:solidFill>
                <a:latin typeface="Avenir"/>
                <a:ea typeface="Avenir"/>
                <a:cs typeface="Avenir"/>
                <a:sym typeface="Avenir"/>
              </a:rPr>
              <a:t> and their associated </a:t>
            </a:r>
            <a:r>
              <a:rPr lang="en-US" sz="2000" b="1" i="0" u="none" strike="noStrike" cap="none">
                <a:solidFill>
                  <a:schemeClr val="dk1"/>
                </a:solidFill>
                <a:latin typeface="Avenir"/>
                <a:ea typeface="Avenir"/>
                <a:cs typeface="Avenir"/>
                <a:sym typeface="Avenir"/>
              </a:rPr>
              <a:t>savings</a:t>
            </a:r>
            <a:r>
              <a:rPr lang="en-US" sz="2000" b="0" i="0" u="none" strike="noStrike" cap="none">
                <a:solidFill>
                  <a:schemeClr val="dk1"/>
                </a:solidFill>
                <a:latin typeface="Avenir"/>
                <a:ea typeface="Avenir"/>
                <a:cs typeface="Avenir"/>
                <a:sym typeface="Avenir"/>
              </a:rPr>
              <a:t>. </a:t>
            </a:r>
            <a:endParaRPr sz="2000" b="0" i="0" u="none" strike="noStrike" cap="none">
              <a:solidFill>
                <a:schemeClr val="dk1"/>
              </a:solidFill>
              <a:latin typeface="Avenir"/>
              <a:ea typeface="Avenir"/>
              <a:cs typeface="Avenir"/>
              <a:sym typeface="Avenir"/>
            </a:endParaRPr>
          </a:p>
          <a:p>
            <a:pPr marL="0" marR="0" lvl="0" indent="0" algn="l" rtl="0">
              <a:lnSpc>
                <a:spcPct val="100000"/>
              </a:lnSpc>
              <a:spcBef>
                <a:spcPts val="1000"/>
              </a:spcBef>
              <a:spcAft>
                <a:spcPts val="100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aphicFrame>
        <p:nvGraphicFramePr>
          <p:cNvPr id="235" name="Google Shape;235;p38"/>
          <p:cNvGraphicFramePr/>
          <p:nvPr/>
        </p:nvGraphicFramePr>
        <p:xfrm>
          <a:off x="422400" y="4397008"/>
          <a:ext cx="7886700" cy="472410"/>
        </p:xfrm>
        <a:graphic>
          <a:graphicData uri="http://schemas.openxmlformats.org/drawingml/2006/table">
            <a:tbl>
              <a:tblPr>
                <a:noFill/>
                <a:tableStyleId>{DE120849-ED4A-44E9-B7CD-33EC61DE7D23}</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81000">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chemeClr val="accent5"/>
                          </a:solidFill>
                          <a:latin typeface="Avenir"/>
                          <a:ea typeface="Avenir"/>
                          <a:cs typeface="Avenir"/>
                          <a:sym typeface="Avenir"/>
                        </a:rPr>
                        <a:t>Enrollments</a:t>
                      </a:r>
                      <a:endParaRPr sz="1900" u="none" strike="noStrike" cap="none">
                        <a:solidFill>
                          <a:schemeClr val="accent5"/>
                        </a:solidFill>
                        <a:latin typeface="Avenir"/>
                        <a:ea typeface="Avenir"/>
                        <a:cs typeface="Avenir"/>
                        <a:sym typeface="Aveni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chemeClr val="accent5"/>
                          </a:solidFill>
                          <a:latin typeface="Avenir"/>
                          <a:ea typeface="Avenir"/>
                          <a:cs typeface="Avenir"/>
                          <a:sym typeface="Avenir"/>
                        </a:rPr>
                        <a:t>Engagement</a:t>
                      </a:r>
                      <a:endParaRPr sz="1900" u="none" strike="noStrike" cap="none">
                        <a:solidFill>
                          <a:schemeClr val="accent5"/>
                        </a:solidFill>
                        <a:latin typeface="Avenir"/>
                        <a:ea typeface="Avenir"/>
                        <a:cs typeface="Avenir"/>
                        <a:sym typeface="Aveni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chemeClr val="accent5"/>
                          </a:solidFill>
                          <a:latin typeface="Avenir"/>
                          <a:ea typeface="Avenir"/>
                          <a:cs typeface="Avenir"/>
                          <a:sym typeface="Avenir"/>
                        </a:rPr>
                        <a:t>Energy Savings!</a:t>
                      </a:r>
                      <a:endParaRPr sz="1900" u="none" strike="noStrike" cap="none">
                        <a:solidFill>
                          <a:schemeClr val="accent5"/>
                        </a:solidFill>
                        <a:latin typeface="Avenir"/>
                        <a:ea typeface="Avenir"/>
                        <a:cs typeface="Avenir"/>
                        <a:sym typeface="Aveni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36" name="Google Shape;236;p38"/>
          <p:cNvPicPr preferRelativeResize="0"/>
          <p:nvPr/>
        </p:nvPicPr>
        <p:blipFill rotWithShape="1">
          <a:blip r:embed="rId3">
            <a:alphaModFix/>
          </a:blip>
          <a:srcRect/>
          <a:stretch/>
        </p:blipFill>
        <p:spPr>
          <a:xfrm>
            <a:off x="3998100" y="3637625"/>
            <a:ext cx="735300" cy="685631"/>
          </a:xfrm>
          <a:prstGeom prst="rect">
            <a:avLst/>
          </a:prstGeom>
          <a:noFill/>
          <a:ln>
            <a:noFill/>
          </a:ln>
        </p:spPr>
      </p:pic>
      <p:pic>
        <p:nvPicPr>
          <p:cNvPr id="237" name="Google Shape;237;p38"/>
          <p:cNvPicPr preferRelativeResize="0"/>
          <p:nvPr/>
        </p:nvPicPr>
        <p:blipFill rotWithShape="1">
          <a:blip r:embed="rId4">
            <a:alphaModFix/>
          </a:blip>
          <a:srcRect/>
          <a:stretch/>
        </p:blipFill>
        <p:spPr>
          <a:xfrm>
            <a:off x="1385293" y="3612790"/>
            <a:ext cx="735300" cy="735300"/>
          </a:xfrm>
          <a:prstGeom prst="rect">
            <a:avLst/>
          </a:prstGeom>
          <a:noFill/>
          <a:ln>
            <a:noFill/>
          </a:ln>
        </p:spPr>
      </p:pic>
      <p:pic>
        <p:nvPicPr>
          <p:cNvPr id="238" name="Google Shape;238;p38"/>
          <p:cNvPicPr preferRelativeResize="0"/>
          <p:nvPr/>
        </p:nvPicPr>
        <p:blipFill rotWithShape="1">
          <a:blip r:embed="rId5">
            <a:alphaModFix/>
          </a:blip>
          <a:srcRect/>
          <a:stretch/>
        </p:blipFill>
        <p:spPr>
          <a:xfrm>
            <a:off x="6410882" y="3494790"/>
            <a:ext cx="847744" cy="847744"/>
          </a:xfrm>
          <a:prstGeom prst="rect">
            <a:avLst/>
          </a:prstGeom>
          <a:noFill/>
          <a:ln>
            <a:noFill/>
          </a:ln>
        </p:spPr>
      </p:pic>
      <p:sp>
        <p:nvSpPr>
          <p:cNvPr id="239" name="Google Shape;239;p38"/>
          <p:cNvSpPr txBox="1">
            <a:spLocks noGrp="1"/>
          </p:cNvSpPr>
          <p:nvPr>
            <p:ph type="title" idx="4294967295"/>
          </p:nvPr>
        </p:nvSpPr>
        <p:spPr>
          <a:xfrm>
            <a:off x="560150" y="216800"/>
            <a:ext cx="8515200" cy="980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4400"/>
              <a:buNone/>
            </a:pPr>
            <a:r>
              <a:rPr lang="en-US" sz="3600" b="1">
                <a:latin typeface="Avenir"/>
                <a:ea typeface="Avenir"/>
                <a:cs typeface="Avenir"/>
                <a:sym typeface="Avenir"/>
              </a:rPr>
              <a:t>In 2019, a gap presented itself within the SoCalREN Region</a:t>
            </a:r>
            <a:endParaRPr b="1">
              <a:latin typeface="Avenir"/>
              <a:ea typeface="Avenir"/>
              <a:cs typeface="Avenir"/>
              <a:sym typeface="Avenir"/>
            </a:endParaRPr>
          </a:p>
        </p:txBody>
      </p:sp>
      <p:sp>
        <p:nvSpPr>
          <p:cNvPr id="240" name="Google Shape;240;p38"/>
          <p:cNvSpPr/>
          <p:nvPr/>
        </p:nvSpPr>
        <p:spPr>
          <a:xfrm>
            <a:off x="628800" y="5156691"/>
            <a:ext cx="7886700" cy="680735"/>
          </a:xfrm>
          <a:prstGeom prst="roundRect">
            <a:avLst>
              <a:gd name="adj"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i="1" u="none" strike="noStrike" cap="none">
                <a:solidFill>
                  <a:schemeClr val="dk1"/>
                </a:solidFill>
                <a:latin typeface="Arial"/>
                <a:ea typeface="Arial"/>
                <a:cs typeface="Arial"/>
                <a:sym typeface="Arial"/>
              </a:rPr>
              <a:t>Through Peer to Peer sharing comes innovation and new ideas.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9"/>
          <p:cNvSpPr txBox="1"/>
          <p:nvPr/>
        </p:nvSpPr>
        <p:spPr>
          <a:xfrm>
            <a:off x="628650" y="2023200"/>
            <a:ext cx="8209200" cy="13551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100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47" name="Google Shape;247;p39"/>
          <p:cNvSpPr txBox="1">
            <a:spLocks noGrp="1"/>
          </p:cNvSpPr>
          <p:nvPr>
            <p:ph type="title" idx="4294967295"/>
          </p:nvPr>
        </p:nvSpPr>
        <p:spPr>
          <a:xfrm>
            <a:off x="570199" y="66625"/>
            <a:ext cx="5656429" cy="949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4400"/>
              <a:buNone/>
            </a:pPr>
            <a:endParaRPr sz="3800" dirty="0">
              <a:solidFill>
                <a:srgbClr val="000000"/>
              </a:solidFill>
            </a:endParaRPr>
          </a:p>
          <a:p>
            <a:pPr marL="0" lvl="0" indent="0" algn="l" rtl="0">
              <a:lnSpc>
                <a:spcPct val="115000"/>
              </a:lnSpc>
              <a:spcBef>
                <a:spcPts val="0"/>
              </a:spcBef>
              <a:spcAft>
                <a:spcPts val="0"/>
              </a:spcAft>
              <a:buSzPts val="4400"/>
              <a:buNone/>
            </a:pPr>
            <a:endParaRPr dirty="0"/>
          </a:p>
          <a:p>
            <a:pPr marL="0" lvl="0" indent="0" algn="l" rtl="0">
              <a:lnSpc>
                <a:spcPct val="115000"/>
              </a:lnSpc>
              <a:spcBef>
                <a:spcPts val="0"/>
              </a:spcBef>
              <a:spcAft>
                <a:spcPts val="0"/>
              </a:spcAft>
              <a:buSzPts val="4400"/>
              <a:buNone/>
            </a:pPr>
            <a:endParaRPr dirty="0"/>
          </a:p>
          <a:p>
            <a:pPr marL="0" lvl="0" indent="0" algn="l" rtl="0">
              <a:lnSpc>
                <a:spcPct val="115000"/>
              </a:lnSpc>
              <a:spcBef>
                <a:spcPts val="0"/>
              </a:spcBef>
              <a:spcAft>
                <a:spcPts val="0"/>
              </a:spcAft>
              <a:buSzPts val="4400"/>
              <a:buNone/>
            </a:pPr>
            <a:r>
              <a:rPr lang="en-US" sz="4000" dirty="0"/>
              <a:t>2020 Regional Partners</a:t>
            </a:r>
            <a:endParaRPr sz="4000" dirty="0"/>
          </a:p>
          <a:p>
            <a:pPr marL="0" lvl="0" indent="0" algn="l" rtl="0">
              <a:lnSpc>
                <a:spcPct val="115000"/>
              </a:lnSpc>
              <a:spcBef>
                <a:spcPts val="0"/>
              </a:spcBef>
              <a:spcAft>
                <a:spcPts val="0"/>
              </a:spcAft>
              <a:buSzPts val="4400"/>
              <a:buNone/>
            </a:pPr>
            <a:endParaRPr sz="3800" dirty="0"/>
          </a:p>
          <a:p>
            <a:pPr marL="0" lvl="0" indent="0" algn="l" rtl="0">
              <a:lnSpc>
                <a:spcPct val="90000"/>
              </a:lnSpc>
              <a:spcBef>
                <a:spcPts val="0"/>
              </a:spcBef>
              <a:spcAft>
                <a:spcPts val="0"/>
              </a:spcAft>
              <a:buSzPts val="4400"/>
              <a:buNone/>
            </a:pPr>
            <a:endParaRPr sz="4200" dirty="0"/>
          </a:p>
          <a:p>
            <a:pPr marL="0" lvl="0" indent="0" algn="l" rtl="0">
              <a:lnSpc>
                <a:spcPct val="115000"/>
              </a:lnSpc>
              <a:spcBef>
                <a:spcPts val="0"/>
              </a:spcBef>
              <a:spcAft>
                <a:spcPts val="0"/>
              </a:spcAft>
              <a:buSzPts val="4400"/>
              <a:buNone/>
            </a:pPr>
            <a:endParaRPr sz="4200" dirty="0"/>
          </a:p>
        </p:txBody>
      </p:sp>
      <p:pic>
        <p:nvPicPr>
          <p:cNvPr id="248" name="Google Shape;248;p39"/>
          <p:cNvPicPr preferRelativeResize="0"/>
          <p:nvPr/>
        </p:nvPicPr>
        <p:blipFill rotWithShape="1">
          <a:blip r:embed="rId3">
            <a:alphaModFix/>
          </a:blip>
          <a:srcRect/>
          <a:stretch/>
        </p:blipFill>
        <p:spPr>
          <a:xfrm>
            <a:off x="-203075" y="1115325"/>
            <a:ext cx="6068050" cy="5611626"/>
          </a:xfrm>
          <a:prstGeom prst="rect">
            <a:avLst/>
          </a:prstGeom>
          <a:noFill/>
          <a:ln>
            <a:noFill/>
          </a:ln>
        </p:spPr>
      </p:pic>
      <p:pic>
        <p:nvPicPr>
          <p:cNvPr id="249" name="Google Shape;249;p39"/>
          <p:cNvPicPr preferRelativeResize="0"/>
          <p:nvPr/>
        </p:nvPicPr>
        <p:blipFill rotWithShape="1">
          <a:blip r:embed="rId4">
            <a:alphaModFix/>
          </a:blip>
          <a:srcRect/>
          <a:stretch/>
        </p:blipFill>
        <p:spPr>
          <a:xfrm>
            <a:off x="5735925" y="1376278"/>
            <a:ext cx="3230976" cy="290212"/>
          </a:xfrm>
          <a:prstGeom prst="rect">
            <a:avLst/>
          </a:prstGeom>
          <a:noFill/>
          <a:ln>
            <a:noFill/>
          </a:ln>
        </p:spPr>
      </p:pic>
      <p:pic>
        <p:nvPicPr>
          <p:cNvPr id="250" name="Google Shape;250;p39"/>
          <p:cNvPicPr preferRelativeResize="0"/>
          <p:nvPr/>
        </p:nvPicPr>
        <p:blipFill rotWithShape="1">
          <a:blip r:embed="rId5">
            <a:alphaModFix/>
          </a:blip>
          <a:srcRect/>
          <a:stretch/>
        </p:blipFill>
        <p:spPr>
          <a:xfrm>
            <a:off x="7305346" y="3300990"/>
            <a:ext cx="1494700" cy="704075"/>
          </a:xfrm>
          <a:prstGeom prst="rect">
            <a:avLst/>
          </a:prstGeom>
          <a:noFill/>
          <a:ln>
            <a:noFill/>
          </a:ln>
        </p:spPr>
      </p:pic>
      <p:pic>
        <p:nvPicPr>
          <p:cNvPr id="251" name="Google Shape;251;p39"/>
          <p:cNvPicPr preferRelativeResize="0"/>
          <p:nvPr/>
        </p:nvPicPr>
        <p:blipFill rotWithShape="1">
          <a:blip r:embed="rId6">
            <a:alphaModFix/>
          </a:blip>
          <a:srcRect/>
          <a:stretch/>
        </p:blipFill>
        <p:spPr>
          <a:xfrm>
            <a:off x="5696215" y="3586515"/>
            <a:ext cx="1448850" cy="418550"/>
          </a:xfrm>
          <a:prstGeom prst="rect">
            <a:avLst/>
          </a:prstGeom>
          <a:noFill/>
          <a:ln>
            <a:noFill/>
          </a:ln>
        </p:spPr>
      </p:pic>
      <p:pic>
        <p:nvPicPr>
          <p:cNvPr id="252" name="Google Shape;252;p39"/>
          <p:cNvPicPr preferRelativeResize="0"/>
          <p:nvPr/>
        </p:nvPicPr>
        <p:blipFill rotWithShape="1">
          <a:blip r:embed="rId7">
            <a:alphaModFix/>
          </a:blip>
          <a:srcRect/>
          <a:stretch/>
        </p:blipFill>
        <p:spPr>
          <a:xfrm>
            <a:off x="5696215" y="2141575"/>
            <a:ext cx="879600" cy="949200"/>
          </a:xfrm>
          <a:prstGeom prst="round2DiagRect">
            <a:avLst>
              <a:gd name="adj1" fmla="val 16667"/>
              <a:gd name="adj2" fmla="val 0"/>
            </a:avLst>
          </a:prstGeom>
          <a:noFill/>
          <a:ln>
            <a:noFill/>
          </a:ln>
        </p:spPr>
      </p:pic>
      <p:pic>
        <p:nvPicPr>
          <p:cNvPr id="253" name="Google Shape;253;p39"/>
          <p:cNvPicPr preferRelativeResize="0"/>
          <p:nvPr/>
        </p:nvPicPr>
        <p:blipFill rotWithShape="1">
          <a:blip r:embed="rId8">
            <a:alphaModFix/>
          </a:blip>
          <a:srcRect/>
          <a:stretch/>
        </p:blipFill>
        <p:spPr>
          <a:xfrm>
            <a:off x="7259532" y="2192465"/>
            <a:ext cx="1313071" cy="763800"/>
          </a:xfrm>
          <a:prstGeom prst="rect">
            <a:avLst/>
          </a:prstGeom>
          <a:noFill/>
          <a:ln>
            <a:noFill/>
          </a:ln>
        </p:spPr>
      </p:pic>
      <p:pic>
        <p:nvPicPr>
          <p:cNvPr id="254" name="Google Shape;254;p39"/>
          <p:cNvPicPr preferRelativeResize="0"/>
          <p:nvPr/>
        </p:nvPicPr>
        <p:blipFill rotWithShape="1">
          <a:blip r:embed="rId9">
            <a:alphaModFix/>
          </a:blip>
          <a:srcRect/>
          <a:stretch/>
        </p:blipFill>
        <p:spPr>
          <a:xfrm>
            <a:off x="8117975" y="100600"/>
            <a:ext cx="895000" cy="89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623888" y="1709741"/>
            <a:ext cx="7886700" cy="2852737"/>
          </a:xfrm>
          <a:prstGeom prst="rect">
            <a:avLst/>
          </a:prstGeom>
          <a:noFill/>
          <a:ln>
            <a:noFill/>
          </a:ln>
        </p:spPr>
        <p:txBody>
          <a:bodyPr spcFirstLastPara="1" wrap="square" lIns="91425" tIns="91425" rIns="91425" bIns="91425" anchor="b" anchorCtr="0">
            <a:noAutofit/>
          </a:bodyPr>
          <a:lstStyle/>
          <a:p>
            <a:pPr marL="0" marR="0" lvl="0" indent="0" algn="r" rtl="0">
              <a:lnSpc>
                <a:spcPct val="90000"/>
              </a:lnSpc>
              <a:spcBef>
                <a:spcPts val="0"/>
              </a:spcBef>
              <a:spcAft>
                <a:spcPts val="0"/>
              </a:spcAft>
              <a:buClr>
                <a:schemeClr val="lt1"/>
              </a:buClr>
              <a:buSzPts val="6000"/>
              <a:buFont typeface="Arial"/>
              <a:buNone/>
            </a:pPr>
            <a:r>
              <a:rPr lang="en-US"/>
              <a:t>Green Path Career Sub-Program</a:t>
            </a:r>
            <a:endParaRPr/>
          </a:p>
        </p:txBody>
      </p:sp>
      <p:sp>
        <p:nvSpPr>
          <p:cNvPr id="260" name="Google Shape;260;p40"/>
          <p:cNvSpPr txBox="1">
            <a:spLocks noGrp="1"/>
          </p:cNvSpPr>
          <p:nvPr>
            <p:ph type="body" idx="1"/>
          </p:nvPr>
        </p:nvSpPr>
        <p:spPr>
          <a:xfrm>
            <a:off x="623888" y="4589466"/>
            <a:ext cx="7886700" cy="1500187"/>
          </a:xfrm>
          <a:prstGeom prst="rect">
            <a:avLst/>
          </a:prstGeom>
          <a:noFill/>
          <a:ln>
            <a:noFill/>
          </a:ln>
        </p:spPr>
        <p:txBody>
          <a:bodyPr spcFirstLastPara="1" wrap="square" lIns="91425" tIns="91425" rIns="91425" bIns="91425" anchor="t" anchorCtr="0">
            <a:noAutofit/>
          </a:bodyPr>
          <a:lstStyle/>
          <a:p>
            <a:pPr marL="457200" marR="0" lvl="0" indent="-228600" algn="r" rtl="0">
              <a:lnSpc>
                <a:spcPct val="90000"/>
              </a:lnSpc>
              <a:spcBef>
                <a:spcPts val="1000"/>
              </a:spcBef>
              <a:spcAft>
                <a:spcPts val="0"/>
              </a:spcAft>
              <a:buClr>
                <a:schemeClr val="lt1"/>
              </a:buClr>
              <a:buSzPts val="2400"/>
              <a:buFont typeface="Arial"/>
              <a:buNone/>
            </a:pPr>
            <a:r>
              <a:rPr lang="en-US" i="1"/>
              <a:t>Through peer to peer sharing a sub-program to SoCalREN’s WE&amp;T program was developed.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1"/>
          <p:cNvSpPr txBox="1">
            <a:spLocks noGrp="1"/>
          </p:cNvSpPr>
          <p:nvPr>
            <p:ph type="title"/>
          </p:nvPr>
        </p:nvSpPr>
        <p:spPr>
          <a:xfrm>
            <a:off x="544800" y="178200"/>
            <a:ext cx="8599200" cy="1038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4400"/>
              <a:buNone/>
            </a:pPr>
            <a:r>
              <a:rPr lang="en-US" sz="4000"/>
              <a:t>SoCalREN “Green Path Career” Disadvantaged Workforce Program</a:t>
            </a:r>
            <a:endParaRPr sz="4000"/>
          </a:p>
        </p:txBody>
      </p:sp>
      <p:sp>
        <p:nvSpPr>
          <p:cNvPr id="266" name="Google Shape;266;p41"/>
          <p:cNvSpPr txBox="1">
            <a:spLocks noGrp="1"/>
          </p:cNvSpPr>
          <p:nvPr>
            <p:ph type="body" idx="1"/>
          </p:nvPr>
        </p:nvSpPr>
        <p:spPr>
          <a:xfrm>
            <a:off x="731550" y="1292800"/>
            <a:ext cx="7886700" cy="4765100"/>
          </a:xfrm>
          <a:prstGeom prst="rect">
            <a:avLst/>
          </a:prstGeom>
          <a:noFill/>
          <a:ln>
            <a:noFill/>
          </a:ln>
        </p:spPr>
        <p:txBody>
          <a:bodyPr spcFirstLastPara="1" wrap="square" lIns="91425" tIns="91425" rIns="91425" bIns="91425" anchor="t" anchorCtr="0">
            <a:noAutofit/>
          </a:bodyPr>
          <a:lstStyle/>
          <a:p>
            <a:pPr marL="457200" lvl="0" indent="-404812" algn="l" rtl="0">
              <a:lnSpc>
                <a:spcPct val="90000"/>
              </a:lnSpc>
              <a:spcBef>
                <a:spcPts val="0"/>
              </a:spcBef>
              <a:spcAft>
                <a:spcPts val="0"/>
              </a:spcAft>
              <a:buSzPts val="2775"/>
              <a:buChar char="➔"/>
            </a:pPr>
            <a:r>
              <a:rPr lang="en-US" sz="2775" dirty="0"/>
              <a:t>Objective</a:t>
            </a:r>
            <a:endParaRPr dirty="0"/>
          </a:p>
          <a:p>
            <a:pPr marL="457200" lvl="1" indent="0" algn="l" rtl="0">
              <a:lnSpc>
                <a:spcPct val="90000"/>
              </a:lnSpc>
              <a:spcBef>
                <a:spcPts val="0"/>
              </a:spcBef>
              <a:spcAft>
                <a:spcPts val="0"/>
              </a:spcAft>
              <a:buSzPts val="2400"/>
              <a:buNone/>
            </a:pPr>
            <a:r>
              <a:rPr lang="en-US" sz="1757" dirty="0"/>
              <a:t>The Green Pathway Career (GPC) program’s overarching objective is to help transition age youth (TAY) ingress emerging, thriving, and rewarding careers of the sustainable economy, by teaching them skills required in the high-growth energy efficiency industry. </a:t>
            </a:r>
            <a:endParaRPr sz="1757" dirty="0"/>
          </a:p>
          <a:p>
            <a:pPr marL="457200" lvl="1" indent="0" algn="l" rtl="0">
              <a:lnSpc>
                <a:spcPct val="90000"/>
              </a:lnSpc>
              <a:spcBef>
                <a:spcPts val="0"/>
              </a:spcBef>
              <a:spcAft>
                <a:spcPts val="0"/>
              </a:spcAft>
              <a:buSzPts val="2400"/>
              <a:buNone/>
            </a:pPr>
            <a:endParaRPr sz="1757" dirty="0"/>
          </a:p>
          <a:p>
            <a:pPr marL="457200" lvl="1" indent="0" algn="l" rtl="0">
              <a:lnSpc>
                <a:spcPct val="90000"/>
              </a:lnSpc>
              <a:spcBef>
                <a:spcPts val="0"/>
              </a:spcBef>
              <a:spcAft>
                <a:spcPts val="0"/>
              </a:spcAft>
              <a:buSzPts val="2400"/>
              <a:buNone/>
            </a:pPr>
            <a:r>
              <a:rPr lang="en-US" sz="1757" dirty="0"/>
              <a:t>This goal will be achieved through careful advance planning, the involvement of multiple stakeholders, and a process that ensures accountability, so that societal, community, program, practitioners, and organizational influences cannot affect the quality of the program implementation. </a:t>
            </a:r>
            <a:endParaRPr dirty="0"/>
          </a:p>
          <a:p>
            <a:pPr marL="457200" lvl="1" indent="0" algn="l" rtl="0">
              <a:lnSpc>
                <a:spcPct val="90000"/>
              </a:lnSpc>
              <a:spcBef>
                <a:spcPts val="0"/>
              </a:spcBef>
              <a:spcAft>
                <a:spcPts val="0"/>
              </a:spcAft>
              <a:buSzPts val="2400"/>
              <a:buNone/>
            </a:pPr>
            <a:endParaRPr sz="2035" dirty="0"/>
          </a:p>
          <a:p>
            <a:pPr marL="457200" lvl="0" indent="-404812" algn="l" rtl="0">
              <a:lnSpc>
                <a:spcPct val="90000"/>
              </a:lnSpc>
              <a:spcBef>
                <a:spcPts val="0"/>
              </a:spcBef>
              <a:spcAft>
                <a:spcPts val="0"/>
              </a:spcAft>
              <a:buSzPts val="2775"/>
              <a:buChar char="➔"/>
            </a:pPr>
            <a:r>
              <a:rPr lang="en-US" sz="2775" dirty="0"/>
              <a:t>Market Segment:</a:t>
            </a:r>
            <a:endParaRPr dirty="0"/>
          </a:p>
          <a:p>
            <a:pPr marL="800100" lvl="1" indent="-342900" algn="l" rtl="0">
              <a:lnSpc>
                <a:spcPct val="90000"/>
              </a:lnSpc>
              <a:spcBef>
                <a:spcPts val="0"/>
              </a:spcBef>
              <a:spcAft>
                <a:spcPts val="0"/>
              </a:spcAft>
              <a:buSzPts val="2400"/>
              <a:buChar char="•"/>
            </a:pPr>
            <a:r>
              <a:rPr lang="en-US" sz="1757" dirty="0"/>
              <a:t>Classified homeless “at-risk” </a:t>
            </a:r>
            <a:endParaRPr dirty="0"/>
          </a:p>
          <a:p>
            <a:pPr marL="457200" lvl="1" indent="0" algn="l" rtl="0">
              <a:lnSpc>
                <a:spcPct val="90000"/>
              </a:lnSpc>
              <a:spcBef>
                <a:spcPts val="0"/>
              </a:spcBef>
              <a:spcAft>
                <a:spcPts val="0"/>
              </a:spcAft>
              <a:buSzPts val="2400"/>
              <a:buNone/>
            </a:pPr>
            <a:r>
              <a:rPr lang="en-US" sz="1757" dirty="0"/>
              <a:t>foster youth</a:t>
            </a:r>
            <a:endParaRPr dirty="0"/>
          </a:p>
          <a:p>
            <a:pPr marL="800100" lvl="1" indent="-342900" algn="l" rtl="0">
              <a:lnSpc>
                <a:spcPct val="90000"/>
              </a:lnSpc>
              <a:spcBef>
                <a:spcPts val="0"/>
              </a:spcBef>
              <a:spcAft>
                <a:spcPts val="0"/>
              </a:spcAft>
              <a:buSzPts val="2400"/>
              <a:buChar char="•"/>
            </a:pPr>
            <a:r>
              <a:rPr lang="en-US" sz="1757" dirty="0"/>
              <a:t>Ages 18-24</a:t>
            </a:r>
            <a:endParaRPr dirty="0"/>
          </a:p>
          <a:p>
            <a:pPr marL="914400" lvl="1" indent="-304800" algn="l" rtl="0">
              <a:lnSpc>
                <a:spcPct val="90000"/>
              </a:lnSpc>
              <a:spcBef>
                <a:spcPts val="0"/>
              </a:spcBef>
              <a:spcAft>
                <a:spcPts val="0"/>
              </a:spcAft>
              <a:buSzPts val="2400"/>
              <a:buNone/>
            </a:pPr>
            <a:endParaRPr sz="2405" dirty="0"/>
          </a:p>
        </p:txBody>
      </p:sp>
      <p:sp>
        <p:nvSpPr>
          <p:cNvPr id="267" name="Google Shape;267;p41"/>
          <p:cNvSpPr txBox="1"/>
          <p:nvPr/>
        </p:nvSpPr>
        <p:spPr>
          <a:xfrm>
            <a:off x="-25" y="6626000"/>
            <a:ext cx="9144000" cy="231900"/>
          </a:xfrm>
          <a:prstGeom prst="rect">
            <a:avLst/>
          </a:prstGeom>
          <a:solidFill>
            <a:srgbClr val="15435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41"/>
          <p:cNvSpPr txBox="1"/>
          <p:nvPr/>
        </p:nvSpPr>
        <p:spPr>
          <a:xfrm>
            <a:off x="5168975" y="4196199"/>
            <a:ext cx="3390900" cy="1438800"/>
          </a:xfrm>
          <a:prstGeom prst="rect">
            <a:avLst/>
          </a:prstGeom>
          <a:solidFill>
            <a:srgbClr val="E3F4F0"/>
          </a:solidFill>
          <a:ln w="222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200" b="0" i="1" u="none" strike="noStrike" cap="none" dirty="0">
                <a:solidFill>
                  <a:srgbClr val="00538B"/>
                </a:solidFill>
                <a:latin typeface="Arial"/>
                <a:ea typeface="Arial"/>
                <a:cs typeface="Arial"/>
                <a:sym typeface="Arial"/>
              </a:rPr>
              <a:t>"Green jobs present tremendous opportunities for people who have the core skills and competencies needed in such well-paying and rapidly growing industries as energy efficiency (...)"</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1200" b="0" i="1" u="none" strike="noStrike" cap="none" dirty="0">
                <a:solidFill>
                  <a:srgbClr val="00538B"/>
                </a:solidFill>
                <a:latin typeface="Arial"/>
                <a:ea typeface="Arial"/>
                <a:cs typeface="Arial"/>
                <a:sym typeface="Arial"/>
              </a:rPr>
              <a:t>                                                       - Hilda Solis </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2"/>
          <p:cNvSpPr txBox="1">
            <a:spLocks noGrp="1"/>
          </p:cNvSpPr>
          <p:nvPr>
            <p:ph type="title"/>
          </p:nvPr>
        </p:nvSpPr>
        <p:spPr>
          <a:xfrm>
            <a:off x="544800" y="397275"/>
            <a:ext cx="8599200" cy="1038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4400"/>
              <a:buNone/>
            </a:pPr>
            <a:r>
              <a:rPr lang="en-US" sz="4000"/>
              <a:t>SoCalREN “Green Path Career” Program Model</a:t>
            </a:r>
            <a:endParaRPr sz="4000"/>
          </a:p>
        </p:txBody>
      </p:sp>
      <p:sp>
        <p:nvSpPr>
          <p:cNvPr id="274" name="Google Shape;274;p42"/>
          <p:cNvSpPr txBox="1"/>
          <p:nvPr/>
        </p:nvSpPr>
        <p:spPr>
          <a:xfrm>
            <a:off x="-25" y="6626000"/>
            <a:ext cx="9144000" cy="231900"/>
          </a:xfrm>
          <a:prstGeom prst="rect">
            <a:avLst/>
          </a:prstGeom>
          <a:solidFill>
            <a:srgbClr val="15435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5" name="Google Shape;275;p42"/>
          <p:cNvPicPr preferRelativeResize="0"/>
          <p:nvPr/>
        </p:nvPicPr>
        <p:blipFill rotWithShape="1">
          <a:blip r:embed="rId3">
            <a:alphaModFix/>
          </a:blip>
          <a:srcRect/>
          <a:stretch/>
        </p:blipFill>
        <p:spPr>
          <a:xfrm>
            <a:off x="625876" y="916575"/>
            <a:ext cx="8229600" cy="450342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SoCalREN_Theme1">
      <a:dk1>
        <a:srgbClr val="15435C"/>
      </a:dk1>
      <a:lt1>
        <a:srgbClr val="FFFFFF"/>
      </a:lt1>
      <a:dk2>
        <a:srgbClr val="15435C"/>
      </a:dk2>
      <a:lt2>
        <a:srgbClr val="FFFFFF"/>
      </a:lt2>
      <a:accent1>
        <a:srgbClr val="F69679"/>
      </a:accent1>
      <a:accent2>
        <a:srgbClr val="7ECBB6"/>
      </a:accent2>
      <a:accent3>
        <a:srgbClr val="CA8EA3"/>
      </a:accent3>
      <a:accent4>
        <a:srgbClr val="C5DE92"/>
      </a:accent4>
      <a:accent5>
        <a:srgbClr val="8E4371"/>
      </a:accent5>
      <a:accent6>
        <a:srgbClr val="F26649"/>
      </a:accent6>
      <a:hlink>
        <a:srgbClr val="00977B"/>
      </a:hlink>
      <a:folHlink>
        <a:srgbClr val="A4BF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oCalREN_Theme1">
      <a:dk1>
        <a:srgbClr val="15435C"/>
      </a:dk1>
      <a:lt1>
        <a:srgbClr val="FFFFFF"/>
      </a:lt1>
      <a:dk2>
        <a:srgbClr val="15435C"/>
      </a:dk2>
      <a:lt2>
        <a:srgbClr val="FFFFFF"/>
      </a:lt2>
      <a:accent1>
        <a:srgbClr val="F69679"/>
      </a:accent1>
      <a:accent2>
        <a:srgbClr val="7ECBB6"/>
      </a:accent2>
      <a:accent3>
        <a:srgbClr val="CA8EA3"/>
      </a:accent3>
      <a:accent4>
        <a:srgbClr val="C5DE92"/>
      </a:accent4>
      <a:accent5>
        <a:srgbClr val="8E4371"/>
      </a:accent5>
      <a:accent6>
        <a:srgbClr val="F26649"/>
      </a:accent6>
      <a:hlink>
        <a:srgbClr val="00977B"/>
      </a:hlink>
      <a:folHlink>
        <a:srgbClr val="A4BF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1400</Words>
  <Application>Microsoft Macintosh PowerPoint</Application>
  <PresentationFormat>On-screen Show (4:3)</PresentationFormat>
  <Paragraphs>203</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Courier New</vt:lpstr>
      <vt:lpstr>Roboto</vt:lpstr>
      <vt:lpstr>Avenir</vt:lpstr>
      <vt:lpstr>Muli</vt:lpstr>
      <vt:lpstr>Calibri</vt:lpstr>
      <vt:lpstr>Office Theme</vt:lpstr>
      <vt:lpstr>Office Theme</vt:lpstr>
      <vt:lpstr>Building Capacity in the EE Industry</vt:lpstr>
      <vt:lpstr>PowerPoint Presentation</vt:lpstr>
      <vt:lpstr>Who’s in the Network?</vt:lpstr>
      <vt:lpstr>PowerPoint Presentation</vt:lpstr>
      <vt:lpstr>Starting in 2019, many LGPs were diminished and thus SoCalREN began its regional partnership strategy (many “LGP Implementers”)   </vt:lpstr>
      <vt:lpstr>   2020 Regional Partners   </vt:lpstr>
      <vt:lpstr>Green Path Career Sub-Program</vt:lpstr>
      <vt:lpstr>SoCalREN “Green Path Career” Disadvantaged Workforce Program</vt:lpstr>
      <vt:lpstr>SoCalREN “Green Path Career” Program Model</vt:lpstr>
      <vt:lpstr>SoCalREN “Green Path Career” Program Model</vt:lpstr>
      <vt:lpstr>SoCalREN “Green Path Career” Pathways</vt:lpstr>
      <vt:lpstr>SoCalREN “Green Path Career” Program Partners</vt:lpstr>
      <vt:lpstr>Budget</vt:lpstr>
      <vt:lpstr>SoCalREN “Green Path Career” Program Timeline and Goals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SoCalREN’s Building Capacity in the EE Industry</dc:title>
  <dc:creator>laure</dc:creator>
  <cp:lastModifiedBy>Jonathan Raab</cp:lastModifiedBy>
  <cp:revision>10</cp:revision>
  <dcterms:modified xsi:type="dcterms:W3CDTF">2020-05-07T19:05:38Z</dcterms:modified>
</cp:coreProperties>
</file>