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4"/>
  </p:notesMasterIdLst>
  <p:sldIdLst>
    <p:sldId id="256" r:id="rId3"/>
    <p:sldId id="257" r:id="rId4"/>
    <p:sldId id="258" r:id="rId5"/>
    <p:sldId id="274" r:id="rId6"/>
    <p:sldId id="276" r:id="rId7"/>
    <p:sldId id="277" r:id="rId8"/>
    <p:sldId id="279" r:id="rId9"/>
    <p:sldId id="280" r:id="rId10"/>
    <p:sldId id="281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ce Havenar-Daughton" initials="AH" lastIdx="9" clrIdx="0">
    <p:extLst>
      <p:ext uri="{19B8F6BF-5375-455C-9EA6-DF929625EA0E}">
        <p15:presenceInfo xmlns:p15="http://schemas.microsoft.com/office/powerpoint/2012/main" userId="Alice Havenar-Daught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9" autoAdjust="0"/>
    <p:restoredTop sz="94696"/>
  </p:normalViewPr>
  <p:slideViewPr>
    <p:cSldViewPr snapToGrid="0">
      <p:cViewPr varScale="1">
        <p:scale>
          <a:sx n="105" d="100"/>
          <a:sy n="105" d="100"/>
        </p:scale>
        <p:origin x="7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MCE 2021 Portfolio TRC Forecast with Avoided Cost Calculator Updates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TRC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0.00</c:formatCode>
                <c:ptCount val="4"/>
                <c:pt idx="0" formatCode="General">
                  <c:v>1.1599999999999999</c:v>
                </c:pt>
                <c:pt idx="1">
                  <c:v>1</c:v>
                </c:pt>
                <c:pt idx="2" formatCode="General">
                  <c:v>0.94</c:v>
                </c:pt>
                <c:pt idx="3" formatCode="General">
                  <c:v>1.05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18-47EC-ABDD-B7D596517C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PAC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1.26</c:v>
                </c:pt>
                <c:pt idx="1">
                  <c:v>1.08</c:v>
                </c:pt>
                <c:pt idx="2">
                  <c:v>1.02</c:v>
                </c:pt>
                <c:pt idx="3">
                  <c:v>1.1399999999999999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18-47EC-ABDD-B7D596517C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0504111"/>
        <c:axId val="2130114351"/>
        <c:extLst/>
      </c:lineChart>
      <c:catAx>
        <c:axId val="213050411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Avoided Cost Calculator Version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0114351"/>
        <c:crosses val="autoZero"/>
        <c:auto val="1"/>
        <c:lblAlgn val="ctr"/>
        <c:lblOffset val="100"/>
        <c:noMultiLvlLbl val="0"/>
      </c:catAx>
      <c:valAx>
        <c:axId val="2130114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0504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D39C1-C956-4A22-889E-EAE9093EE7F1}" type="datetimeFigureOut">
              <a:rPr lang="en-US" smtClean="0"/>
              <a:t>7/28/20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C61A7-07B2-4AC0-BCA1-7BE28F317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1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5c8808a1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5c8808a15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g5c8808a156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7" name="Google Shape;48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5396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2" name="Google Shape;3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5242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Maven Pro"/>
              </a:rPr>
              <a:t>CalTRACK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aven Pro"/>
              </a:rPr>
              <a:t> predicted (blue) and observed (orange) average daily load shapes for a sample of 28,519 commercial meters in MCE’s service territory. Left: January and February. Right: March 19 - May 8. The difference is shown as the solid curve.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2" name="Google Shape;3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0416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066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effectLst/>
                <a:latin typeface="Maven Pro"/>
                <a:ea typeface="Maven Pro"/>
                <a:cs typeface="Maven Pro"/>
              </a:rPr>
              <a:t>CalTRACK</a:t>
            </a:r>
            <a:r>
              <a:rPr lang="en-US" dirty="0">
                <a:effectLst/>
                <a:latin typeface="Maven Pro"/>
                <a:ea typeface="Maven Pro"/>
                <a:cs typeface="Maven Pro"/>
              </a:rPr>
              <a:t> predicted (blue) and observed (orange) average daily load shapes for 37,762 Residential MCE customers. Left: January and February. Right: March 19 - May 8. The difference is shown as the solid curve. Plots begin at midnight on Sunday.</a:t>
            </a:r>
            <a:endParaRPr dirty="0"/>
          </a:p>
        </p:txBody>
      </p:sp>
      <p:sp>
        <p:nvSpPr>
          <p:cNvPr id="342" name="Google Shape;3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9379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3841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2009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B51AD-190E-4CD7-94D8-79DD48101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4DD941-F389-4213-9346-09AD60A64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CB80A-7C5A-460A-9A9C-9A21D2BD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1F08-728F-4A50-A551-3523E1B25301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1181F-154D-4BAD-BEBE-D2D16874C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861F6-01A5-4FAF-8BDF-2BE248098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8ED3-A09C-461F-9DB1-BD9E201E1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3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C3AF2-B04E-4A1E-BCBE-E7A0615B8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066F43-9502-4E0E-86AF-3DE4C9324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6D6A0-717D-42F4-9A36-CCC9CD4EE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1F08-728F-4A50-A551-3523E1B25301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EA7EF-9E98-49B5-9008-B4366BC9D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AD686-B099-4D01-851F-14BCEE670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8ED3-A09C-461F-9DB1-BD9E201E1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3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65D8-CC22-468C-8841-579B6A9A91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448AED-B338-4194-BDA8-9A7B2C695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A8483-725F-4E57-9E85-FDCBA3D05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1F08-728F-4A50-A551-3523E1B25301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4AC93-07AD-4E34-9939-E91F0FBD2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28467-5E48-4261-98C7-C46338450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8ED3-A09C-461F-9DB1-BD9E201E1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4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6 - Text">
  <p:cSld name="Content Slide 6 - 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/>
          <p:nvPr/>
        </p:nvSpPr>
        <p:spPr>
          <a:xfrm>
            <a:off x="4" y="-25400"/>
            <a:ext cx="12204423" cy="1495469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spcFirstLastPara="1" wrap="square" lIns="121867" tIns="121867" rIns="121867" bIns="1218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16"/>
          <p:cNvSpPr txBox="1">
            <a:spLocks noGrp="1"/>
          </p:cNvSpPr>
          <p:nvPr>
            <p:ph type="body" idx="1"/>
          </p:nvPr>
        </p:nvSpPr>
        <p:spPr>
          <a:xfrm>
            <a:off x="4516" y="-25400"/>
            <a:ext cx="12200467" cy="149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marR="0" lvl="0" indent="-304792" algn="ctr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body" idx="2"/>
          </p:nvPr>
        </p:nvSpPr>
        <p:spPr>
          <a:xfrm>
            <a:off x="406400" y="1803400"/>
            <a:ext cx="11785600" cy="50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30479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8490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body" idx="1"/>
          </p:nvPr>
        </p:nvSpPr>
        <p:spPr>
          <a:xfrm>
            <a:off x="0" y="4140200"/>
            <a:ext cx="12192000" cy="1016000"/>
          </a:xfrm>
          <a:prstGeom prst="rect">
            <a:avLst/>
          </a:prstGeom>
          <a:solidFill>
            <a:srgbClr val="FFFFFF">
              <a:alpha val="7568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ctr" rtl="0">
              <a:spcBef>
                <a:spcPts val="1173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Arial"/>
              <a:buNone/>
              <a:defRPr sz="5867" b="0" i="0" u="none" strike="noStrike" cap="non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body" idx="3"/>
          </p:nvPr>
        </p:nvSpPr>
        <p:spPr>
          <a:xfrm>
            <a:off x="0" y="5156200"/>
            <a:ext cx="12192000" cy="711200"/>
          </a:xfrm>
          <a:prstGeom prst="rect">
            <a:avLst/>
          </a:prstGeom>
          <a:solidFill>
            <a:srgbClr val="FFFFFF">
              <a:alpha val="7568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ctr" rtl="0">
              <a:spcBef>
                <a:spcPts val="747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2396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6 - Text">
  <p:cSld name="Content Slide 6 - 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/>
          <p:nvPr/>
        </p:nvSpPr>
        <p:spPr>
          <a:xfrm>
            <a:off x="4" y="-25400"/>
            <a:ext cx="12204423" cy="1495469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spcFirstLastPara="1" wrap="square" lIns="121867" tIns="121867" rIns="121867" bIns="1218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16"/>
          <p:cNvSpPr txBox="1">
            <a:spLocks noGrp="1"/>
          </p:cNvSpPr>
          <p:nvPr>
            <p:ph type="body" idx="1"/>
          </p:nvPr>
        </p:nvSpPr>
        <p:spPr>
          <a:xfrm>
            <a:off x="4516" y="-25400"/>
            <a:ext cx="12200467" cy="149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marR="0" lvl="0" indent="-304792" algn="ctr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body" idx="2"/>
          </p:nvPr>
        </p:nvSpPr>
        <p:spPr>
          <a:xfrm>
            <a:off x="406400" y="1803400"/>
            <a:ext cx="11785600" cy="50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30479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5358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lide - centered">
  <p:cSld name="Chapter slide - centered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7"/>
          <p:cNvSpPr/>
          <p:nvPr/>
        </p:nvSpPr>
        <p:spPr>
          <a:xfrm>
            <a:off x="4" y="1"/>
            <a:ext cx="12204423" cy="6883401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spcFirstLastPara="1" wrap="square" lIns="121867" tIns="121867" rIns="121867" bIns="1218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17"/>
          <p:cNvSpPr txBox="1">
            <a:spLocks noGrp="1"/>
          </p:cNvSpPr>
          <p:nvPr>
            <p:ph type="body" idx="1"/>
          </p:nvPr>
        </p:nvSpPr>
        <p:spPr>
          <a:xfrm>
            <a:off x="4516" y="2413000"/>
            <a:ext cx="12200467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marR="0" lvl="0" indent="-304792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1764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8" descr="iStock_000068824183_Small.jpg"/>
          <p:cNvPicPr preferRelativeResize="0"/>
          <p:nvPr/>
        </p:nvPicPr>
        <p:blipFill rotWithShape="1">
          <a:blip r:embed="rId2">
            <a:alphaModFix/>
          </a:blip>
          <a:srcRect l="278" t="26911" r="-11" b="9989"/>
          <a:stretch/>
        </p:blipFill>
        <p:spPr>
          <a:xfrm>
            <a:off x="-1457" y="1723456"/>
            <a:ext cx="12194913" cy="513454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8"/>
          <p:cNvSpPr/>
          <p:nvPr/>
        </p:nvSpPr>
        <p:spPr>
          <a:xfrm>
            <a:off x="0" y="0"/>
            <a:ext cx="4876800" cy="1495469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spcFirstLastPara="1" wrap="square" lIns="121867" tIns="121867" rIns="121867" bIns="1218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" name="Google Shape;24;p18"/>
          <p:cNvSpPr/>
          <p:nvPr/>
        </p:nvSpPr>
        <p:spPr>
          <a:xfrm>
            <a:off x="5096933" y="0"/>
            <a:ext cx="7096523" cy="1495469"/>
          </a:xfrm>
          <a:prstGeom prst="rect">
            <a:avLst/>
          </a:prstGeom>
          <a:solidFill>
            <a:srgbClr val="B6D324"/>
          </a:solidFill>
          <a:ln>
            <a:noFill/>
          </a:ln>
        </p:spPr>
        <p:txBody>
          <a:bodyPr spcFirstLastPara="1" wrap="square" lIns="121867" tIns="121867" rIns="121867" bIns="1218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" name="Google Shape;25;p18" descr="MCE_withtag_white.png"/>
          <p:cNvPicPr preferRelativeResize="0"/>
          <p:nvPr/>
        </p:nvPicPr>
        <p:blipFill rotWithShape="1">
          <a:blip r:embed="rId3">
            <a:alphaModFix/>
          </a:blip>
          <a:srcRect r="55002" b="17514"/>
          <a:stretch/>
        </p:blipFill>
        <p:spPr>
          <a:xfrm>
            <a:off x="660400" y="4893733"/>
            <a:ext cx="1886545" cy="150706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8"/>
          <p:cNvSpPr txBox="1"/>
          <p:nvPr/>
        </p:nvSpPr>
        <p:spPr>
          <a:xfrm>
            <a:off x="0" y="241789"/>
            <a:ext cx="4876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7" tIns="121867" rIns="121867" bIns="1218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entury Gothic"/>
              <a:buNone/>
            </a:pPr>
            <a:r>
              <a:rPr lang="en-US" sz="4267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Thank You</a:t>
            </a:r>
            <a:endParaRPr sz="4267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5791200" y="241306"/>
            <a:ext cx="6400800" cy="112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spcBef>
                <a:spcPts val="480"/>
              </a:spcBef>
              <a:spcAft>
                <a:spcPts val="0"/>
              </a:spcAft>
              <a:buClr>
                <a:srgbClr val="0D4A3E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D4A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4983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1 - Picture">
  <p:cSld name="Content Slide 1 - Pictur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/>
          <p:nvPr/>
        </p:nvSpPr>
        <p:spPr>
          <a:xfrm>
            <a:off x="0" y="1647784"/>
            <a:ext cx="4178752" cy="52322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867" tIns="121867" rIns="121867" bIns="1218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" name="Google Shape;30;p19"/>
          <p:cNvSpPr/>
          <p:nvPr/>
        </p:nvSpPr>
        <p:spPr>
          <a:xfrm>
            <a:off x="4368800" y="5926629"/>
            <a:ext cx="7831109" cy="931371"/>
          </a:xfrm>
          <a:prstGeom prst="rect">
            <a:avLst/>
          </a:prstGeom>
          <a:solidFill>
            <a:srgbClr val="B6D324"/>
          </a:solidFill>
          <a:ln>
            <a:noFill/>
          </a:ln>
        </p:spPr>
        <p:txBody>
          <a:bodyPr spcFirstLastPara="1" wrap="square" lIns="121867" tIns="121867" rIns="121867" bIns="1218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19"/>
          <p:cNvSpPr txBox="1"/>
          <p:nvPr/>
        </p:nvSpPr>
        <p:spPr>
          <a:xfrm>
            <a:off x="8128000" y="6119279"/>
            <a:ext cx="4216400" cy="63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7" tIns="121867" rIns="121867" bIns="121867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endParaRPr sz="2667" b="0" i="0" u="none" strike="noStrike" cap="none">
              <a:solidFill>
                <a:srgbClr val="0D4A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19"/>
          <p:cNvSpPr/>
          <p:nvPr/>
        </p:nvSpPr>
        <p:spPr>
          <a:xfrm>
            <a:off x="-4509" y="0"/>
            <a:ext cx="12204423" cy="1495469"/>
          </a:xfrm>
          <a:prstGeom prst="rect">
            <a:avLst/>
          </a:prstGeom>
          <a:solidFill>
            <a:srgbClr val="0D4A3E"/>
          </a:solidFill>
          <a:ln>
            <a:noFill/>
          </a:ln>
        </p:spPr>
        <p:txBody>
          <a:bodyPr spcFirstLastPara="1" wrap="square" lIns="121867" tIns="121867" rIns="121867" bIns="1218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19"/>
          <p:cNvSpPr>
            <a:spLocks noGrp="1"/>
          </p:cNvSpPr>
          <p:nvPr>
            <p:ph type="pic" idx="2"/>
          </p:nvPr>
        </p:nvSpPr>
        <p:spPr>
          <a:xfrm>
            <a:off x="4368800" y="1646767"/>
            <a:ext cx="7823200" cy="4163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1"/>
          </p:nvPr>
        </p:nvSpPr>
        <p:spPr>
          <a:xfrm>
            <a:off x="1" y="279400"/>
            <a:ext cx="12200467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marR="0" lvl="0" indent="-304792" algn="ctr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3"/>
          </p:nvPr>
        </p:nvSpPr>
        <p:spPr>
          <a:xfrm>
            <a:off x="4876800" y="5924552"/>
            <a:ext cx="7721600" cy="955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spcBef>
                <a:spcPts val="960"/>
              </a:spcBef>
              <a:spcAft>
                <a:spcPts val="0"/>
              </a:spcAft>
              <a:buClr>
                <a:srgbClr val="0D4A3E"/>
              </a:buClr>
              <a:buSzPts val="3600"/>
              <a:buFont typeface="Arial"/>
              <a:buNone/>
              <a:defRPr sz="4800" b="0" i="0" u="none" strike="noStrike" cap="none">
                <a:solidFill>
                  <a:srgbClr val="0D4A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4"/>
          </p:nvPr>
        </p:nvSpPr>
        <p:spPr>
          <a:xfrm>
            <a:off x="8534400" y="6172206"/>
            <a:ext cx="3860800" cy="81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spcBef>
                <a:spcPts val="533"/>
              </a:spcBef>
              <a:spcAft>
                <a:spcPts val="0"/>
              </a:spcAft>
              <a:buClr>
                <a:srgbClr val="0D4A3E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0D4A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5"/>
          </p:nvPr>
        </p:nvSpPr>
        <p:spPr>
          <a:xfrm>
            <a:off x="101600" y="2006600"/>
            <a:ext cx="4077152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spcBef>
                <a:spcPts val="853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42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6"/>
          </p:nvPr>
        </p:nvSpPr>
        <p:spPr>
          <a:xfrm>
            <a:off x="148172" y="2717800"/>
            <a:ext cx="4030585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7"/>
          </p:nvPr>
        </p:nvSpPr>
        <p:spPr>
          <a:xfrm>
            <a:off x="101600" y="3632200"/>
            <a:ext cx="4077152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spcBef>
                <a:spcPts val="853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42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8"/>
          </p:nvPr>
        </p:nvSpPr>
        <p:spPr>
          <a:xfrm>
            <a:off x="148172" y="4343400"/>
            <a:ext cx="403058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9"/>
          </p:nvPr>
        </p:nvSpPr>
        <p:spPr>
          <a:xfrm>
            <a:off x="148165" y="5054600"/>
            <a:ext cx="4030587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spcBef>
                <a:spcPts val="853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42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3"/>
          </p:nvPr>
        </p:nvSpPr>
        <p:spPr>
          <a:xfrm>
            <a:off x="194735" y="5765801"/>
            <a:ext cx="3984020" cy="626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7911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1 - Chart">
  <p:cSld name="Content Slide 1 - Char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>
            <a:spLocks noGrp="1"/>
          </p:cNvSpPr>
          <p:nvPr>
            <p:ph type="chart" idx="2"/>
          </p:nvPr>
        </p:nvSpPr>
        <p:spPr>
          <a:xfrm>
            <a:off x="4368800" y="1646771"/>
            <a:ext cx="7823200" cy="4119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Google Shape;45;p20"/>
          <p:cNvSpPr/>
          <p:nvPr/>
        </p:nvSpPr>
        <p:spPr>
          <a:xfrm>
            <a:off x="0" y="1647784"/>
            <a:ext cx="4178752" cy="52322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867" tIns="121867" rIns="121867" bIns="1218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Google Shape;46;p20"/>
          <p:cNvSpPr/>
          <p:nvPr/>
        </p:nvSpPr>
        <p:spPr>
          <a:xfrm>
            <a:off x="4368800" y="5926629"/>
            <a:ext cx="7831109" cy="931371"/>
          </a:xfrm>
          <a:prstGeom prst="rect">
            <a:avLst/>
          </a:prstGeom>
          <a:solidFill>
            <a:srgbClr val="B6D324"/>
          </a:solidFill>
          <a:ln>
            <a:noFill/>
          </a:ln>
        </p:spPr>
        <p:txBody>
          <a:bodyPr spcFirstLastPara="1" wrap="square" lIns="121867" tIns="121867" rIns="121867" bIns="1218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" name="Google Shape;47;p20"/>
          <p:cNvSpPr txBox="1"/>
          <p:nvPr/>
        </p:nvSpPr>
        <p:spPr>
          <a:xfrm>
            <a:off x="8128000" y="6119279"/>
            <a:ext cx="4216400" cy="63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7" tIns="121867" rIns="121867" bIns="121867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endParaRPr sz="2667" b="0" i="0" u="none" strike="noStrike" cap="none">
              <a:solidFill>
                <a:srgbClr val="0D4A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" name="Google Shape;48;p20"/>
          <p:cNvSpPr/>
          <p:nvPr/>
        </p:nvSpPr>
        <p:spPr>
          <a:xfrm>
            <a:off x="-4509" y="0"/>
            <a:ext cx="12204423" cy="1495469"/>
          </a:xfrm>
          <a:prstGeom prst="rect">
            <a:avLst/>
          </a:prstGeom>
          <a:solidFill>
            <a:srgbClr val="0D4A3E"/>
          </a:solidFill>
          <a:ln>
            <a:noFill/>
          </a:ln>
        </p:spPr>
        <p:txBody>
          <a:bodyPr spcFirstLastPara="1" wrap="square" lIns="121867" tIns="121867" rIns="121867" bIns="1218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1"/>
          </p:nvPr>
        </p:nvSpPr>
        <p:spPr>
          <a:xfrm>
            <a:off x="1" y="279400"/>
            <a:ext cx="12200467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marR="0" lvl="0" indent="-304792" algn="ctr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3"/>
          </p:nvPr>
        </p:nvSpPr>
        <p:spPr>
          <a:xfrm>
            <a:off x="4876800" y="5924552"/>
            <a:ext cx="7721600" cy="955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spcBef>
                <a:spcPts val="960"/>
              </a:spcBef>
              <a:spcAft>
                <a:spcPts val="0"/>
              </a:spcAft>
              <a:buClr>
                <a:srgbClr val="0D4A3E"/>
              </a:buClr>
              <a:buSzPts val="3600"/>
              <a:buFont typeface="Arial"/>
              <a:buNone/>
              <a:defRPr sz="4800" b="0" i="0" u="none" strike="noStrike" cap="none">
                <a:solidFill>
                  <a:srgbClr val="0D4A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4"/>
          </p:nvPr>
        </p:nvSpPr>
        <p:spPr>
          <a:xfrm>
            <a:off x="8534400" y="6172206"/>
            <a:ext cx="3860800" cy="81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spcBef>
                <a:spcPts val="533"/>
              </a:spcBef>
              <a:spcAft>
                <a:spcPts val="0"/>
              </a:spcAft>
              <a:buClr>
                <a:srgbClr val="0D4A3E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0D4A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body" idx="5"/>
          </p:nvPr>
        </p:nvSpPr>
        <p:spPr>
          <a:xfrm>
            <a:off x="101600" y="2006600"/>
            <a:ext cx="4077152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spcBef>
                <a:spcPts val="853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42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body" idx="6"/>
          </p:nvPr>
        </p:nvSpPr>
        <p:spPr>
          <a:xfrm>
            <a:off x="148172" y="2717800"/>
            <a:ext cx="4030585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7"/>
          </p:nvPr>
        </p:nvSpPr>
        <p:spPr>
          <a:xfrm>
            <a:off x="101600" y="3632200"/>
            <a:ext cx="4077152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spcBef>
                <a:spcPts val="853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42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body" idx="8"/>
          </p:nvPr>
        </p:nvSpPr>
        <p:spPr>
          <a:xfrm>
            <a:off x="148172" y="4343400"/>
            <a:ext cx="403058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9"/>
          </p:nvPr>
        </p:nvSpPr>
        <p:spPr>
          <a:xfrm>
            <a:off x="148165" y="5054600"/>
            <a:ext cx="4030587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spcBef>
                <a:spcPts val="853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42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13"/>
          </p:nvPr>
        </p:nvSpPr>
        <p:spPr>
          <a:xfrm>
            <a:off x="194735" y="5765801"/>
            <a:ext cx="3984020" cy="626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8121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1 - Text">
  <p:cSld name="Content Slide 1 - 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/>
          <p:nvPr/>
        </p:nvSpPr>
        <p:spPr>
          <a:xfrm>
            <a:off x="0" y="1647784"/>
            <a:ext cx="4178752" cy="52322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867" tIns="121867" rIns="121867" bIns="1218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60;p21"/>
          <p:cNvSpPr/>
          <p:nvPr/>
        </p:nvSpPr>
        <p:spPr>
          <a:xfrm>
            <a:off x="4368800" y="5926629"/>
            <a:ext cx="7831109" cy="931371"/>
          </a:xfrm>
          <a:prstGeom prst="rect">
            <a:avLst/>
          </a:prstGeom>
          <a:solidFill>
            <a:srgbClr val="B6D324"/>
          </a:solidFill>
          <a:ln>
            <a:noFill/>
          </a:ln>
        </p:spPr>
        <p:txBody>
          <a:bodyPr spcFirstLastPara="1" wrap="square" lIns="121867" tIns="121867" rIns="121867" bIns="1218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Google Shape;61;p21"/>
          <p:cNvSpPr txBox="1"/>
          <p:nvPr/>
        </p:nvSpPr>
        <p:spPr>
          <a:xfrm>
            <a:off x="8128000" y="6119279"/>
            <a:ext cx="4216400" cy="63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7" tIns="121867" rIns="121867" bIns="121867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endParaRPr sz="2667" b="0" i="0" u="none" strike="noStrike" cap="none">
              <a:solidFill>
                <a:srgbClr val="0D4A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" name="Google Shape;62;p21"/>
          <p:cNvSpPr/>
          <p:nvPr/>
        </p:nvSpPr>
        <p:spPr>
          <a:xfrm>
            <a:off x="-4509" y="0"/>
            <a:ext cx="12204423" cy="1495469"/>
          </a:xfrm>
          <a:prstGeom prst="rect">
            <a:avLst/>
          </a:prstGeom>
          <a:solidFill>
            <a:srgbClr val="0D4A3E"/>
          </a:solidFill>
          <a:ln>
            <a:noFill/>
          </a:ln>
        </p:spPr>
        <p:txBody>
          <a:bodyPr spcFirstLastPara="1" wrap="square" lIns="121867" tIns="121867" rIns="121867" bIns="1218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1" y="279400"/>
            <a:ext cx="12200467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marR="0" lvl="0" indent="-304792" algn="ctr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2"/>
          </p:nvPr>
        </p:nvSpPr>
        <p:spPr>
          <a:xfrm>
            <a:off x="4876800" y="5924552"/>
            <a:ext cx="7721600" cy="955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spcBef>
                <a:spcPts val="960"/>
              </a:spcBef>
              <a:spcAft>
                <a:spcPts val="0"/>
              </a:spcAft>
              <a:buClr>
                <a:srgbClr val="0D4A3E"/>
              </a:buClr>
              <a:buSzPts val="3600"/>
              <a:buFont typeface="Arial"/>
              <a:buNone/>
              <a:defRPr sz="4800" b="0" i="0" u="none" strike="noStrike" cap="none">
                <a:solidFill>
                  <a:srgbClr val="0D4A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3"/>
          </p:nvPr>
        </p:nvSpPr>
        <p:spPr>
          <a:xfrm>
            <a:off x="8534400" y="6172206"/>
            <a:ext cx="3860800" cy="81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spcBef>
                <a:spcPts val="533"/>
              </a:spcBef>
              <a:spcAft>
                <a:spcPts val="0"/>
              </a:spcAft>
              <a:buClr>
                <a:srgbClr val="0D4A3E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0D4A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body" idx="4"/>
          </p:nvPr>
        </p:nvSpPr>
        <p:spPr>
          <a:xfrm>
            <a:off x="101600" y="2006600"/>
            <a:ext cx="4077152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spcBef>
                <a:spcPts val="853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42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5"/>
          </p:nvPr>
        </p:nvSpPr>
        <p:spPr>
          <a:xfrm>
            <a:off x="148172" y="2717800"/>
            <a:ext cx="4030585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6"/>
          </p:nvPr>
        </p:nvSpPr>
        <p:spPr>
          <a:xfrm>
            <a:off x="101600" y="3632200"/>
            <a:ext cx="4077152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spcBef>
                <a:spcPts val="853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42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body" idx="7"/>
          </p:nvPr>
        </p:nvSpPr>
        <p:spPr>
          <a:xfrm>
            <a:off x="148172" y="4343400"/>
            <a:ext cx="403058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8"/>
          </p:nvPr>
        </p:nvSpPr>
        <p:spPr>
          <a:xfrm>
            <a:off x="148165" y="5054600"/>
            <a:ext cx="4030587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spcBef>
                <a:spcPts val="853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42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body" idx="9"/>
          </p:nvPr>
        </p:nvSpPr>
        <p:spPr>
          <a:xfrm>
            <a:off x="194735" y="5765801"/>
            <a:ext cx="3984020" cy="626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body" idx="13"/>
          </p:nvPr>
        </p:nvSpPr>
        <p:spPr>
          <a:xfrm>
            <a:off x="4368800" y="1646767"/>
            <a:ext cx="7823200" cy="42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―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445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2BB8D-AA5D-481B-9417-CE5E36225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AB860-1952-4DD8-B1CE-37868AB39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BBA07-2F07-4C33-BAA1-60023B89C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1F08-728F-4A50-A551-3523E1B25301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A0629-7068-427D-9133-7EAADAB38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498DD-A816-44A3-8E9B-F3BE11295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8ED3-A09C-461F-9DB1-BD9E201E1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375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2 - Picture">
  <p:cSld name="Content Slide 2 - Pictur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2"/>
          <p:cNvSpPr>
            <a:spLocks noGrp="1"/>
          </p:cNvSpPr>
          <p:nvPr>
            <p:ph type="pic" idx="2"/>
          </p:nvPr>
        </p:nvSpPr>
        <p:spPr>
          <a:xfrm>
            <a:off x="4995333" y="0"/>
            <a:ext cx="719666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Google Shape;75;p22"/>
          <p:cNvSpPr/>
          <p:nvPr/>
        </p:nvSpPr>
        <p:spPr>
          <a:xfrm>
            <a:off x="0" y="2421467"/>
            <a:ext cx="4842933" cy="44365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867" tIns="121867" rIns="121867" bIns="1218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>
            <a:off x="203200" y="2616200"/>
            <a:ext cx="44704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Google Shape;77;p22"/>
          <p:cNvSpPr/>
          <p:nvPr/>
        </p:nvSpPr>
        <p:spPr>
          <a:xfrm>
            <a:off x="0" y="0"/>
            <a:ext cx="4842933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867" tIns="121867" rIns="121867" bIns="1218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22"/>
          <p:cNvSpPr txBox="1">
            <a:spLocks noGrp="1"/>
          </p:cNvSpPr>
          <p:nvPr>
            <p:ph type="body" idx="3"/>
          </p:nvPr>
        </p:nvSpPr>
        <p:spPr>
          <a:xfrm>
            <a:off x="280133" y="787406"/>
            <a:ext cx="4191000" cy="112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spcBef>
                <a:spcPts val="960"/>
              </a:spcBef>
              <a:spcAft>
                <a:spcPts val="0"/>
              </a:spcAft>
              <a:buClr>
                <a:srgbClr val="00493E"/>
              </a:buClr>
              <a:buSzPts val="3600"/>
              <a:buFont typeface="Arial"/>
              <a:buNone/>
              <a:defRPr sz="4800" b="0" i="0" u="none" strike="noStrike" cap="none"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8484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2 - Text">
  <p:cSld name="Content Slide 2 -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4"/>
          <p:cNvSpPr/>
          <p:nvPr/>
        </p:nvSpPr>
        <p:spPr>
          <a:xfrm>
            <a:off x="0" y="2421467"/>
            <a:ext cx="4842933" cy="44365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867" tIns="121867" rIns="121867" bIns="1218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" name="Google Shape;87;p24"/>
          <p:cNvSpPr txBox="1">
            <a:spLocks noGrp="1"/>
          </p:cNvSpPr>
          <p:nvPr>
            <p:ph type="body" idx="1"/>
          </p:nvPr>
        </p:nvSpPr>
        <p:spPr>
          <a:xfrm>
            <a:off x="203200" y="2616200"/>
            <a:ext cx="44704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spcBef>
                <a:spcPts val="480"/>
              </a:spcBef>
              <a:spcAft>
                <a:spcPts val="0"/>
              </a:spcAft>
              <a:buClr>
                <a:srgbClr val="00493E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8" name="Google Shape;88;p24"/>
          <p:cNvSpPr/>
          <p:nvPr/>
        </p:nvSpPr>
        <p:spPr>
          <a:xfrm>
            <a:off x="0" y="0"/>
            <a:ext cx="4842933" cy="2286000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spcFirstLastPara="1" wrap="square" lIns="121867" tIns="121867" rIns="121867" bIns="1218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24"/>
          <p:cNvSpPr txBox="1">
            <a:spLocks noGrp="1"/>
          </p:cNvSpPr>
          <p:nvPr>
            <p:ph type="body" idx="2"/>
          </p:nvPr>
        </p:nvSpPr>
        <p:spPr>
          <a:xfrm>
            <a:off x="280133" y="787406"/>
            <a:ext cx="4191000" cy="112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spcBef>
                <a:spcPts val="96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4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Google Shape;90;p24"/>
          <p:cNvSpPr txBox="1">
            <a:spLocks noGrp="1"/>
          </p:cNvSpPr>
          <p:nvPr>
            <p:ph type="body" idx="3"/>
          </p:nvPr>
        </p:nvSpPr>
        <p:spPr>
          <a:xfrm>
            <a:off x="4978400" y="279400"/>
            <a:ext cx="7213600" cy="65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―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6441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 - Picture">
  <p:cSld name="Content Slide 3 - Pictur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5"/>
          <p:cNvSpPr>
            <a:spLocks noGrp="1"/>
          </p:cNvSpPr>
          <p:nvPr>
            <p:ph type="pic" idx="2"/>
          </p:nvPr>
        </p:nvSpPr>
        <p:spPr>
          <a:xfrm>
            <a:off x="4995333" y="0"/>
            <a:ext cx="719666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Google Shape;93;p25"/>
          <p:cNvSpPr/>
          <p:nvPr/>
        </p:nvSpPr>
        <p:spPr>
          <a:xfrm>
            <a:off x="0" y="0"/>
            <a:ext cx="4673600" cy="6858000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spcFirstLastPara="1" wrap="square" lIns="121867" tIns="121867" rIns="121867" bIns="1218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25"/>
          <p:cNvSpPr txBox="1">
            <a:spLocks noGrp="1"/>
          </p:cNvSpPr>
          <p:nvPr>
            <p:ph type="body" idx="1"/>
          </p:nvPr>
        </p:nvSpPr>
        <p:spPr>
          <a:xfrm>
            <a:off x="203200" y="0"/>
            <a:ext cx="4191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marR="0" lvl="0" indent="-304792" algn="l" rtl="0">
              <a:spcBef>
                <a:spcPts val="96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4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3349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 - Chart">
  <p:cSld name="Content Slide 3 - Char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6"/>
          <p:cNvSpPr>
            <a:spLocks noGrp="1"/>
          </p:cNvSpPr>
          <p:nvPr>
            <p:ph type="chart" idx="2"/>
          </p:nvPr>
        </p:nvSpPr>
        <p:spPr>
          <a:xfrm>
            <a:off x="4978400" y="0"/>
            <a:ext cx="72136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7" name="Google Shape;97;p26"/>
          <p:cNvSpPr/>
          <p:nvPr/>
        </p:nvSpPr>
        <p:spPr>
          <a:xfrm>
            <a:off x="0" y="0"/>
            <a:ext cx="4673600" cy="6858000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spcFirstLastPara="1" wrap="square" lIns="121867" tIns="121867" rIns="121867" bIns="1218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26"/>
          <p:cNvSpPr txBox="1">
            <a:spLocks noGrp="1"/>
          </p:cNvSpPr>
          <p:nvPr>
            <p:ph type="body" idx="1"/>
          </p:nvPr>
        </p:nvSpPr>
        <p:spPr>
          <a:xfrm>
            <a:off x="203200" y="0"/>
            <a:ext cx="4191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marR="0" lvl="0" indent="-304792" algn="l" rtl="0">
              <a:spcBef>
                <a:spcPts val="96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4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4202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 - Text">
  <p:cSld name="Content Slide 3 - 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7"/>
          <p:cNvSpPr/>
          <p:nvPr/>
        </p:nvSpPr>
        <p:spPr>
          <a:xfrm>
            <a:off x="0" y="0"/>
            <a:ext cx="4673600" cy="6858000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spcFirstLastPara="1" wrap="square" lIns="121867" tIns="121867" rIns="121867" bIns="1218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27"/>
          <p:cNvSpPr txBox="1">
            <a:spLocks noGrp="1"/>
          </p:cNvSpPr>
          <p:nvPr>
            <p:ph type="body" idx="1"/>
          </p:nvPr>
        </p:nvSpPr>
        <p:spPr>
          <a:xfrm>
            <a:off x="203200" y="0"/>
            <a:ext cx="4191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marR="0" lvl="0" indent="-304792" algn="l" rtl="0">
              <a:spcBef>
                <a:spcPts val="96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4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2" name="Google Shape;102;p27"/>
          <p:cNvSpPr txBox="1">
            <a:spLocks noGrp="1"/>
          </p:cNvSpPr>
          <p:nvPr>
            <p:ph type="body" idx="2"/>
          </p:nvPr>
        </p:nvSpPr>
        <p:spPr>
          <a:xfrm>
            <a:off x="4978400" y="279400"/>
            <a:ext cx="7213600" cy="65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―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3399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lide - centered">
  <p:cSld name="1_Chapter slide - centered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"/>
          <p:cNvSpPr/>
          <p:nvPr/>
        </p:nvSpPr>
        <p:spPr>
          <a:xfrm>
            <a:off x="4" y="1"/>
            <a:ext cx="12204423" cy="6883401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spcFirstLastPara="1" wrap="square" lIns="121867" tIns="121867" rIns="121867" bIns="1218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28"/>
          <p:cNvSpPr txBox="1">
            <a:spLocks noGrp="1"/>
          </p:cNvSpPr>
          <p:nvPr>
            <p:ph type="body" idx="1"/>
          </p:nvPr>
        </p:nvSpPr>
        <p:spPr>
          <a:xfrm>
            <a:off x="4516" y="2413000"/>
            <a:ext cx="12200467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marR="0" lvl="0" indent="-304792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4480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lide">
  <p:cSld name="Chapter slid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9"/>
          <p:cNvSpPr/>
          <p:nvPr/>
        </p:nvSpPr>
        <p:spPr>
          <a:xfrm>
            <a:off x="4" y="1"/>
            <a:ext cx="12204423" cy="6883401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spcFirstLastPara="1" wrap="square" lIns="121867" tIns="121867" rIns="121867" bIns="1218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Google Shape;108;p29"/>
          <p:cNvSpPr txBox="1">
            <a:spLocks noGrp="1"/>
          </p:cNvSpPr>
          <p:nvPr>
            <p:ph type="body" idx="1"/>
          </p:nvPr>
        </p:nvSpPr>
        <p:spPr>
          <a:xfrm>
            <a:off x="1930400" y="2413000"/>
            <a:ext cx="10274581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marR="0" lvl="0" indent="-304792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Google Shape;109;p29"/>
          <p:cNvSpPr txBox="1">
            <a:spLocks noGrp="1"/>
          </p:cNvSpPr>
          <p:nvPr>
            <p:ph type="body" idx="2"/>
          </p:nvPr>
        </p:nvSpPr>
        <p:spPr>
          <a:xfrm>
            <a:off x="1917419" y="2006600"/>
            <a:ext cx="10274581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marR="0" lvl="0" indent="-304792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76551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4 - Picture">
  <p:cSld name="Content Slide 4 - Pictur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0"/>
          <p:cNvSpPr/>
          <p:nvPr/>
        </p:nvSpPr>
        <p:spPr>
          <a:xfrm>
            <a:off x="4" y="5387932"/>
            <a:ext cx="12204423" cy="1495469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spcFirstLastPara="1" wrap="square" lIns="121867" tIns="121867" rIns="121867" bIns="1218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30"/>
          <p:cNvSpPr txBox="1">
            <a:spLocks noGrp="1"/>
          </p:cNvSpPr>
          <p:nvPr>
            <p:ph type="body" idx="1"/>
          </p:nvPr>
        </p:nvSpPr>
        <p:spPr>
          <a:xfrm>
            <a:off x="4516" y="5667331"/>
            <a:ext cx="12200467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marR="0" lvl="0" indent="-304792" algn="ctr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3" name="Google Shape;113;p3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5387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3978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4 - Chart">
  <p:cSld name="Content Slide 4 - Char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1"/>
          <p:cNvSpPr/>
          <p:nvPr/>
        </p:nvSpPr>
        <p:spPr>
          <a:xfrm>
            <a:off x="4" y="5387932"/>
            <a:ext cx="12204423" cy="1495469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spcFirstLastPara="1" wrap="square" lIns="121867" tIns="121867" rIns="121867" bIns="1218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Google Shape;116;p31"/>
          <p:cNvSpPr txBox="1">
            <a:spLocks noGrp="1"/>
          </p:cNvSpPr>
          <p:nvPr>
            <p:ph type="body" idx="1"/>
          </p:nvPr>
        </p:nvSpPr>
        <p:spPr>
          <a:xfrm>
            <a:off x="4516" y="5387932"/>
            <a:ext cx="12200467" cy="147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marR="0" lvl="0" indent="-304792" algn="ctr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Google Shape;117;p31"/>
          <p:cNvSpPr>
            <a:spLocks noGrp="1"/>
          </p:cNvSpPr>
          <p:nvPr>
            <p:ph type="chart" idx="2"/>
          </p:nvPr>
        </p:nvSpPr>
        <p:spPr>
          <a:xfrm>
            <a:off x="2" y="0"/>
            <a:ext cx="12204700" cy="5386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3428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Slide 4 - Text">
  <p:cSld name="1_Content Slide 4 -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2"/>
          <p:cNvSpPr/>
          <p:nvPr/>
        </p:nvSpPr>
        <p:spPr>
          <a:xfrm>
            <a:off x="4" y="5387932"/>
            <a:ext cx="12204423" cy="1495469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spcFirstLastPara="1" wrap="square" lIns="121867" tIns="121867" rIns="121867" bIns="1218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32"/>
          <p:cNvSpPr txBox="1">
            <a:spLocks noGrp="1"/>
          </p:cNvSpPr>
          <p:nvPr>
            <p:ph type="body" idx="1"/>
          </p:nvPr>
        </p:nvSpPr>
        <p:spPr>
          <a:xfrm>
            <a:off x="4516" y="5387932"/>
            <a:ext cx="12200467" cy="147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marR="0" lvl="0" indent="-304792" algn="ctr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Google Shape;121;p32"/>
          <p:cNvSpPr txBox="1">
            <a:spLocks noGrp="1"/>
          </p:cNvSpPr>
          <p:nvPr>
            <p:ph type="body" idx="2"/>
          </p:nvPr>
        </p:nvSpPr>
        <p:spPr>
          <a:xfrm>
            <a:off x="304800" y="177800"/>
            <a:ext cx="11379200" cy="5209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575719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878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F1DD7-1A85-4FB6-9EDD-BE30580A3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9B1B4-8DD3-4047-B68C-D6781950B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9FEAF-A4B0-4920-90D7-ADFE627E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1F08-728F-4A50-A551-3523E1B25301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6AC40-FC79-42AD-8AD9-3F6C8ABD9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585BF-BCB6-40BC-A0DF-6C6ECC28C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8ED3-A09C-461F-9DB1-BD9E201E1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060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5 - Chart">
  <p:cSld name="Content Slide 5 - Char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3"/>
          <p:cNvSpPr txBox="1">
            <a:spLocks noGrp="1"/>
          </p:cNvSpPr>
          <p:nvPr>
            <p:ph type="body" idx="1"/>
          </p:nvPr>
        </p:nvSpPr>
        <p:spPr>
          <a:xfrm>
            <a:off x="4267206" y="341551"/>
            <a:ext cx="7818967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marR="0" lvl="0" indent="-304792" algn="ctr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Google Shape;124;p33"/>
          <p:cNvSpPr>
            <a:spLocks noGrp="1"/>
          </p:cNvSpPr>
          <p:nvPr>
            <p:ph type="pic" idx="2"/>
          </p:nvPr>
        </p:nvSpPr>
        <p:spPr>
          <a:xfrm>
            <a:off x="0" y="0"/>
            <a:ext cx="4101621" cy="39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Google Shape;125;p33"/>
          <p:cNvSpPr/>
          <p:nvPr/>
        </p:nvSpPr>
        <p:spPr>
          <a:xfrm>
            <a:off x="4233335" y="2"/>
            <a:ext cx="7958668" cy="17891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867" tIns="121867" rIns="121867" bIns="1218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33"/>
          <p:cNvSpPr/>
          <p:nvPr/>
        </p:nvSpPr>
        <p:spPr>
          <a:xfrm>
            <a:off x="3" y="4030133"/>
            <a:ext cx="4101619" cy="2827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867" tIns="121867" rIns="121867" bIns="1218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33"/>
          <p:cNvSpPr>
            <a:spLocks noGrp="1"/>
          </p:cNvSpPr>
          <p:nvPr>
            <p:ph type="chart" idx="3"/>
          </p:nvPr>
        </p:nvSpPr>
        <p:spPr>
          <a:xfrm>
            <a:off x="4233333" y="1905000"/>
            <a:ext cx="7958667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body" idx="4"/>
          </p:nvPr>
        </p:nvSpPr>
        <p:spPr>
          <a:xfrm>
            <a:off x="508000" y="4241800"/>
            <a:ext cx="33528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spcBef>
                <a:spcPts val="1440"/>
              </a:spcBef>
              <a:spcAft>
                <a:spcPts val="0"/>
              </a:spcAft>
              <a:buClr>
                <a:srgbClr val="00493E"/>
              </a:buClr>
              <a:buSzPts val="5400"/>
              <a:buFont typeface="Arial"/>
              <a:buNone/>
              <a:defRPr sz="7200" b="0" i="0" u="none" strike="noStrike" cap="none"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5"/>
          </p:nvPr>
        </p:nvSpPr>
        <p:spPr>
          <a:xfrm>
            <a:off x="508000" y="5257800"/>
            <a:ext cx="33528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spcBef>
                <a:spcPts val="747"/>
              </a:spcBef>
              <a:spcAft>
                <a:spcPts val="0"/>
              </a:spcAft>
              <a:buClr>
                <a:srgbClr val="00493E"/>
              </a:buClr>
              <a:buSzPts val="2800"/>
              <a:buFont typeface="Arial"/>
              <a:buNone/>
              <a:defRPr sz="3733" b="0" i="0" u="none" strike="noStrike" cap="none"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0824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5 - Picture">
  <p:cSld name="Content Slide 5 - Picture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4"/>
          <p:cNvSpPr txBox="1">
            <a:spLocks noGrp="1"/>
          </p:cNvSpPr>
          <p:nvPr>
            <p:ph type="body" idx="1"/>
          </p:nvPr>
        </p:nvSpPr>
        <p:spPr>
          <a:xfrm>
            <a:off x="4267206" y="341551"/>
            <a:ext cx="7818967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marR="0" lvl="0" indent="-304792" algn="ctr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2" name="Google Shape;132;p34"/>
          <p:cNvSpPr>
            <a:spLocks noGrp="1"/>
          </p:cNvSpPr>
          <p:nvPr>
            <p:ph type="pic" idx="2"/>
          </p:nvPr>
        </p:nvSpPr>
        <p:spPr>
          <a:xfrm>
            <a:off x="0" y="0"/>
            <a:ext cx="4101621" cy="39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3" name="Google Shape;133;p34"/>
          <p:cNvSpPr/>
          <p:nvPr/>
        </p:nvSpPr>
        <p:spPr>
          <a:xfrm>
            <a:off x="4233335" y="2"/>
            <a:ext cx="7958668" cy="17891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867" tIns="121867" rIns="121867" bIns="1218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34"/>
          <p:cNvSpPr/>
          <p:nvPr/>
        </p:nvSpPr>
        <p:spPr>
          <a:xfrm>
            <a:off x="3" y="4030133"/>
            <a:ext cx="4101619" cy="2827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867" tIns="121867" rIns="121867" bIns="1218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p34"/>
          <p:cNvSpPr txBox="1">
            <a:spLocks noGrp="1"/>
          </p:cNvSpPr>
          <p:nvPr>
            <p:ph type="body" idx="3"/>
          </p:nvPr>
        </p:nvSpPr>
        <p:spPr>
          <a:xfrm>
            <a:off x="508000" y="4241800"/>
            <a:ext cx="33528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spcBef>
                <a:spcPts val="1440"/>
              </a:spcBef>
              <a:spcAft>
                <a:spcPts val="0"/>
              </a:spcAft>
              <a:buClr>
                <a:srgbClr val="00493E"/>
              </a:buClr>
              <a:buSzPts val="5400"/>
              <a:buFont typeface="Arial"/>
              <a:buNone/>
              <a:defRPr sz="7200" b="0" i="0" u="none" strike="noStrike" cap="none"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6" name="Google Shape;136;p34"/>
          <p:cNvSpPr txBox="1">
            <a:spLocks noGrp="1"/>
          </p:cNvSpPr>
          <p:nvPr>
            <p:ph type="body" idx="4"/>
          </p:nvPr>
        </p:nvSpPr>
        <p:spPr>
          <a:xfrm>
            <a:off x="508000" y="5257800"/>
            <a:ext cx="33528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spcBef>
                <a:spcPts val="747"/>
              </a:spcBef>
              <a:spcAft>
                <a:spcPts val="0"/>
              </a:spcAft>
              <a:buClr>
                <a:srgbClr val="00493E"/>
              </a:buClr>
              <a:buSzPts val="2800"/>
              <a:buFont typeface="Arial"/>
              <a:buNone/>
              <a:defRPr sz="3733" b="0" i="0" u="none" strike="noStrike" cap="none"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7" name="Google Shape;137;p34"/>
          <p:cNvSpPr>
            <a:spLocks noGrp="1"/>
          </p:cNvSpPr>
          <p:nvPr>
            <p:ph type="pic" idx="5"/>
          </p:nvPr>
        </p:nvSpPr>
        <p:spPr>
          <a:xfrm>
            <a:off x="4233333" y="1905000"/>
            <a:ext cx="7958667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77651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5 - Text">
  <p:cSld name="Content Slide 5 - 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body" idx="1"/>
          </p:nvPr>
        </p:nvSpPr>
        <p:spPr>
          <a:xfrm>
            <a:off x="4267206" y="341551"/>
            <a:ext cx="7818967" cy="11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marR="0" lvl="0" indent="-304792" algn="ctr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0" name="Google Shape;140;p35"/>
          <p:cNvSpPr>
            <a:spLocks noGrp="1"/>
          </p:cNvSpPr>
          <p:nvPr>
            <p:ph type="pic" idx="2"/>
          </p:nvPr>
        </p:nvSpPr>
        <p:spPr>
          <a:xfrm>
            <a:off x="0" y="0"/>
            <a:ext cx="4101621" cy="39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1" name="Google Shape;141;p35"/>
          <p:cNvSpPr/>
          <p:nvPr/>
        </p:nvSpPr>
        <p:spPr>
          <a:xfrm>
            <a:off x="4233335" y="2"/>
            <a:ext cx="7958668" cy="17891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867" tIns="121867" rIns="121867" bIns="1218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35"/>
          <p:cNvSpPr/>
          <p:nvPr/>
        </p:nvSpPr>
        <p:spPr>
          <a:xfrm>
            <a:off x="3" y="4030133"/>
            <a:ext cx="4101619" cy="2827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867" tIns="121867" rIns="121867" bIns="1218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35"/>
          <p:cNvSpPr txBox="1">
            <a:spLocks noGrp="1"/>
          </p:cNvSpPr>
          <p:nvPr>
            <p:ph type="body" idx="3"/>
          </p:nvPr>
        </p:nvSpPr>
        <p:spPr>
          <a:xfrm>
            <a:off x="508000" y="4241800"/>
            <a:ext cx="33528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spcBef>
                <a:spcPts val="1440"/>
              </a:spcBef>
              <a:spcAft>
                <a:spcPts val="0"/>
              </a:spcAft>
              <a:buClr>
                <a:srgbClr val="00493E"/>
              </a:buClr>
              <a:buSzPts val="5400"/>
              <a:buFont typeface="Arial"/>
              <a:buNone/>
              <a:defRPr sz="7200" b="0" i="0" u="none" strike="noStrike" cap="none"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4"/>
          </p:nvPr>
        </p:nvSpPr>
        <p:spPr>
          <a:xfrm>
            <a:off x="508000" y="5257800"/>
            <a:ext cx="33528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spcBef>
                <a:spcPts val="747"/>
              </a:spcBef>
              <a:spcAft>
                <a:spcPts val="0"/>
              </a:spcAft>
              <a:buClr>
                <a:srgbClr val="00493E"/>
              </a:buClr>
              <a:buSzPts val="2800"/>
              <a:buFont typeface="Arial"/>
              <a:buNone/>
              <a:defRPr sz="3733" b="0" i="0" u="none" strike="noStrike" cap="none"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body" idx="5"/>
          </p:nvPr>
        </p:nvSpPr>
        <p:spPr>
          <a:xfrm>
            <a:off x="4233333" y="1905000"/>
            <a:ext cx="7958667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57189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28554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6 - Picture">
  <p:cSld name="Content Slide 6 - Pictur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/>
          <p:nvPr/>
        </p:nvSpPr>
        <p:spPr>
          <a:xfrm>
            <a:off x="4" y="-25400"/>
            <a:ext cx="12204423" cy="1495469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spcFirstLastPara="1" wrap="square" lIns="121867" tIns="121867" rIns="121867" bIns="1218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36"/>
          <p:cNvSpPr txBox="1">
            <a:spLocks noGrp="1"/>
          </p:cNvSpPr>
          <p:nvPr>
            <p:ph type="body" idx="1"/>
          </p:nvPr>
        </p:nvSpPr>
        <p:spPr>
          <a:xfrm>
            <a:off x="4516" y="-25400"/>
            <a:ext cx="12200467" cy="149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marR="0" lvl="0" indent="-304792" algn="ctr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9" name="Google Shape;149;p36"/>
          <p:cNvSpPr>
            <a:spLocks noGrp="1"/>
          </p:cNvSpPr>
          <p:nvPr>
            <p:ph type="pic" idx="2"/>
          </p:nvPr>
        </p:nvSpPr>
        <p:spPr>
          <a:xfrm>
            <a:off x="0" y="1701800"/>
            <a:ext cx="12192000" cy="5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02778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6 - Chart">
  <p:cSld name="Content Slide 6 - Char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7"/>
          <p:cNvSpPr/>
          <p:nvPr/>
        </p:nvSpPr>
        <p:spPr>
          <a:xfrm>
            <a:off x="4" y="-25400"/>
            <a:ext cx="12204423" cy="1495469"/>
          </a:xfrm>
          <a:prstGeom prst="rect">
            <a:avLst/>
          </a:prstGeom>
          <a:solidFill>
            <a:srgbClr val="11836D"/>
          </a:solidFill>
          <a:ln>
            <a:noFill/>
          </a:ln>
        </p:spPr>
        <p:txBody>
          <a:bodyPr spcFirstLastPara="1" wrap="square" lIns="121867" tIns="121867" rIns="121867" bIns="121867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p37"/>
          <p:cNvSpPr txBox="1">
            <a:spLocks noGrp="1"/>
          </p:cNvSpPr>
          <p:nvPr>
            <p:ph type="body" idx="1"/>
          </p:nvPr>
        </p:nvSpPr>
        <p:spPr>
          <a:xfrm>
            <a:off x="4516" y="-25400"/>
            <a:ext cx="12200467" cy="149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609585" marR="0" lvl="0" indent="-304792" algn="ctr" rtl="0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1219170" marR="0" lvl="1" indent="-541853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828754" marR="0" lvl="2" indent="-507987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438339" marR="0" lvl="3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047924" marR="0" lvl="4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657509" marR="0" lvl="5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4267093" marR="0" lvl="6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4876678" marR="0" lvl="7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5486263" marR="0" lvl="8" indent="-47412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3" name="Google Shape;153;p37"/>
          <p:cNvSpPr>
            <a:spLocks noGrp="1"/>
          </p:cNvSpPr>
          <p:nvPr>
            <p:ph type="chart" idx="2"/>
          </p:nvPr>
        </p:nvSpPr>
        <p:spPr>
          <a:xfrm>
            <a:off x="0" y="1701800"/>
            <a:ext cx="12192000" cy="5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0536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C8E20-FB42-4B0D-B52C-C7980CAEF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15EBC-ADD6-431B-A256-538EBCC7E1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C514F-ACDB-4214-98FF-2B3299402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0F3465-BBCB-4DCF-B741-0CF01EE81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1F08-728F-4A50-A551-3523E1B25301}" type="datetimeFigureOut">
              <a:rPr lang="en-US" smtClean="0"/>
              <a:t>7/28/20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3FBA2-9516-47D5-A30C-CB22311B1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CBD6C-4D65-40A5-9203-EE3F172D2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8ED3-A09C-461F-9DB1-BD9E201E1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6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A5473-030D-4359-80AE-8DD516EC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A8138-833B-4E05-92A7-B3EF78C2A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9C47D-AD69-4F7D-A800-05E97DF93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097EF4-4FEE-4417-A461-91C408310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A08EC7-BB28-4E4A-81D9-8CD51A0D4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64FD45-E36D-48AB-BF08-587781842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1F08-728F-4A50-A551-3523E1B25301}" type="datetimeFigureOut">
              <a:rPr lang="en-US" smtClean="0"/>
              <a:t>7/28/20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427C99-4C4B-4C30-85E9-4E6A16800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0508F0-99AB-4CDC-9449-5E6EDAF2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8ED3-A09C-461F-9DB1-BD9E201E1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4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094BE-6694-4AA6-A6D5-2B8DEBA75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531B4C-FAB6-4521-BBBF-32A5AA85C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1F08-728F-4A50-A551-3523E1B25301}" type="datetimeFigureOut">
              <a:rPr lang="en-US" smtClean="0"/>
              <a:t>7/28/20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B804E-73F0-4BA8-A1C6-B1D32302C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A94E8-ED5A-413D-B1B0-9C3F33350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8ED3-A09C-461F-9DB1-BD9E201E1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9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15F6-589D-4438-A6EE-A3E04AD6F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1F08-728F-4A50-A551-3523E1B25301}" type="datetimeFigureOut">
              <a:rPr lang="en-US" smtClean="0"/>
              <a:t>7/28/20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F8C2B5-F478-4DF1-870A-7617C27A8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6B384-47CE-4BD5-97A1-8333EAA3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8ED3-A09C-461F-9DB1-BD9E201E1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53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9007-E174-497F-B608-38A17645C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369B5-C37D-464F-9D5E-8E4B453AD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9237E-3EAD-4F44-92AB-4DBB0EDC6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4B825-8704-45F3-97C5-CCC2A961F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1F08-728F-4A50-A551-3523E1B25301}" type="datetimeFigureOut">
              <a:rPr lang="en-US" smtClean="0"/>
              <a:t>7/28/20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B092B-1200-4093-ABDA-A7AB9867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8B86FB-6393-4D7F-81AF-EBFB71535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8ED3-A09C-461F-9DB1-BD9E201E1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2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8E91F-FBED-43FD-B63C-0093BC8F4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5E9A5B-32D4-4A40-B7AD-EC1BEBCEAE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DA6F46-921D-46FE-9E6E-E8EA46F53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E6D07A-0618-45B2-AB7A-79054062B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1F08-728F-4A50-A551-3523E1B25301}" type="datetimeFigureOut">
              <a:rPr lang="en-US" smtClean="0"/>
              <a:t>7/28/20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11CCA-3569-4646-A6C1-F80DBDBCA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23731-382D-4815-8B74-C9DF85BCA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8ED3-A09C-461F-9DB1-BD9E201E1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8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CC9C04-D83D-4FC3-979E-B0F63F8F1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B5F76-1B95-4867-BD56-507E3AECC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BE7E-30B3-4116-9AF9-2FFCF10345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C1F08-728F-4A50-A551-3523E1B25301}" type="datetimeFigureOut">
              <a:rPr lang="en-US" smtClean="0"/>
              <a:t>7/28/20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56371-F7A4-4A5F-A93F-B6185E329C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2BB0E-3AC7-4E14-A69B-78EE3FACD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D8ED3-A09C-461F-9DB1-BD9E201E1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9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4273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qvallery@mcecleanenergy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.xls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125" t="7685" r="10336"/>
          <a:stretch/>
        </p:blipFill>
        <p:spPr>
          <a:xfrm>
            <a:off x="-1" y="1"/>
            <a:ext cx="12192001" cy="685854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"/>
          <p:cNvSpPr txBox="1">
            <a:spLocks noGrp="1"/>
          </p:cNvSpPr>
          <p:nvPr>
            <p:ph type="body" idx="1"/>
          </p:nvPr>
        </p:nvSpPr>
        <p:spPr>
          <a:xfrm>
            <a:off x="0" y="4140200"/>
            <a:ext cx="12192000" cy="1016000"/>
          </a:xfrm>
          <a:prstGeom prst="rect">
            <a:avLst/>
          </a:prstGeom>
          <a:solidFill>
            <a:srgbClr val="FFFFFF">
              <a:alpha val="75686"/>
            </a:srgbClr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/>
              <a:t>Add CP Cover Slide</a:t>
            </a:r>
            <a:endParaRPr/>
          </a:p>
        </p:txBody>
      </p:sp>
      <p:sp>
        <p:nvSpPr>
          <p:cNvPr id="330" name="Google Shape;330;p1"/>
          <p:cNvSpPr txBox="1">
            <a:spLocks noGrp="1"/>
          </p:cNvSpPr>
          <p:nvPr>
            <p:ph type="body" idx="3"/>
          </p:nvPr>
        </p:nvSpPr>
        <p:spPr>
          <a:xfrm>
            <a:off x="0" y="5156200"/>
            <a:ext cx="12192000" cy="711200"/>
          </a:xfrm>
          <a:prstGeom prst="rect">
            <a:avLst/>
          </a:prstGeom>
          <a:solidFill>
            <a:srgbClr val="FFFFFF">
              <a:alpha val="75686"/>
            </a:srgbClr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/>
              <a:t>Please review the following tips!</a:t>
            </a:r>
            <a:endParaRPr/>
          </a:p>
        </p:txBody>
      </p:sp>
      <p:pic>
        <p:nvPicPr>
          <p:cNvPr id="331" name="Google Shape;331;p1"/>
          <p:cNvPicPr preferRelativeResize="0"/>
          <p:nvPr/>
        </p:nvPicPr>
        <p:blipFill rotWithShape="1">
          <a:blip r:embed="rId4">
            <a:alphaModFix/>
          </a:blip>
          <a:srcRect t="35461"/>
          <a:stretch/>
        </p:blipFill>
        <p:spPr>
          <a:xfrm>
            <a:off x="0" y="-3103561"/>
            <a:ext cx="12192000" cy="10182973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"/>
          <p:cNvSpPr txBox="1"/>
          <p:nvPr/>
        </p:nvSpPr>
        <p:spPr>
          <a:xfrm>
            <a:off x="1" y="4951438"/>
            <a:ext cx="12284364" cy="1831924"/>
          </a:xfrm>
          <a:prstGeom prst="rect">
            <a:avLst/>
          </a:prstGeom>
          <a:solidFill>
            <a:srgbClr val="FFFFFF">
              <a:alpha val="84705"/>
            </a:srgbClr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 defTabSz="1219170">
              <a:buClr>
                <a:srgbClr val="00927E"/>
              </a:buClr>
              <a:buSzPts val="4400"/>
            </a:pPr>
            <a:r>
              <a:rPr lang="en-US" sz="5867" kern="0" dirty="0">
                <a:solidFill>
                  <a:srgbClr val="00927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MCE 2021 ABAL Overview</a:t>
            </a:r>
          </a:p>
          <a:p>
            <a:pPr algn="ctr" defTabSz="1219170">
              <a:buClr>
                <a:srgbClr val="00927E"/>
              </a:buClr>
              <a:buSzPts val="4400"/>
            </a:pPr>
            <a:r>
              <a:rPr lang="en-US" sz="5867" kern="0" dirty="0">
                <a:solidFill>
                  <a:srgbClr val="00927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August 5, 2020  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1219170">
              <a:spcBef>
                <a:spcPts val="1173"/>
              </a:spcBef>
              <a:buClr>
                <a:srgbClr val="00927E"/>
              </a:buClr>
              <a:buSzPts val="4400"/>
            </a:pPr>
            <a:endParaRPr sz="5867" kern="0" dirty="0">
              <a:solidFill>
                <a:srgbClr val="00927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5c8808a156_0_1"/>
          <p:cNvSpPr txBox="1">
            <a:spLocks noGrp="1"/>
          </p:cNvSpPr>
          <p:nvPr>
            <p:ph type="body" idx="1"/>
          </p:nvPr>
        </p:nvSpPr>
        <p:spPr>
          <a:xfrm>
            <a:off x="4516" y="2413000"/>
            <a:ext cx="12200400" cy="2133600"/>
          </a:xfrm>
          <a:prstGeom prst="rect">
            <a:avLst/>
          </a:prstGeom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indent="0"/>
            <a:r>
              <a:rPr lang="en-US" dirty="0"/>
              <a:t>Questions/Discussion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3"/>
          <p:cNvSpPr txBox="1">
            <a:spLocks noGrp="1"/>
          </p:cNvSpPr>
          <p:nvPr>
            <p:ph type="body" idx="1"/>
          </p:nvPr>
        </p:nvSpPr>
        <p:spPr>
          <a:xfrm>
            <a:off x="5080000" y="76201"/>
            <a:ext cx="7112000" cy="1429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Alice Havenar-Daughton</a:t>
            </a:r>
            <a:endParaRPr dirty="0"/>
          </a:p>
          <a:p>
            <a:pPr marL="0" indent="0"/>
            <a:r>
              <a:rPr lang="en-US" dirty="0"/>
              <a:t>Director of Customer Programs</a:t>
            </a:r>
            <a:endParaRPr dirty="0"/>
          </a:p>
          <a:p>
            <a:pPr marL="0" indent="0"/>
            <a:r>
              <a:rPr lang="en-US" u="sng" dirty="0">
                <a:solidFill>
                  <a:schemeClr val="hlink"/>
                </a:solidFill>
                <a:hlinkClick r:id="rId3"/>
              </a:rPr>
              <a:t>Ahavenar-daughton@mcecleanenergy.org</a:t>
            </a: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"/>
          <p:cNvSpPr txBox="1">
            <a:spLocks noGrp="1"/>
          </p:cNvSpPr>
          <p:nvPr>
            <p:ph type="body" idx="1"/>
          </p:nvPr>
        </p:nvSpPr>
        <p:spPr>
          <a:xfrm>
            <a:off x="4516" y="-25400"/>
            <a:ext cx="12200467" cy="14954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2021 Budget &amp; Cost-Effectiveness</a:t>
            </a:r>
            <a:endParaRPr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73973C4-6109-4CED-8FF2-AF429DFFAC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52775" y="1470070"/>
          <a:ext cx="7886451" cy="52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Worksheet" r:id="rId4" imgW="7378865" imgH="4883150" progId="Excel.Sheet.12">
                  <p:embed/>
                </p:oleObj>
              </mc:Choice>
              <mc:Fallback>
                <p:oleObj name="Worksheet" r:id="rId4" imgW="7378865" imgH="4883150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73973C4-6109-4CED-8FF2-AF429DFFAC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52775" y="1470070"/>
                        <a:ext cx="7886451" cy="52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"/>
          <p:cNvSpPr txBox="1">
            <a:spLocks noGrp="1"/>
          </p:cNvSpPr>
          <p:nvPr>
            <p:ph type="body" idx="1"/>
          </p:nvPr>
        </p:nvSpPr>
        <p:spPr>
          <a:xfrm>
            <a:off x="4516" y="-25400"/>
            <a:ext cx="12200467" cy="14954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Cost-Effectiveness Challenges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AE01D6-2BDA-4662-A4DB-5B2C8787CAD3}"/>
              </a:ext>
            </a:extLst>
          </p:cNvPr>
          <p:cNvSpPr txBox="1"/>
          <p:nvPr/>
        </p:nvSpPr>
        <p:spPr>
          <a:xfrm>
            <a:off x="-1" y="1470068"/>
            <a:ext cx="12200467" cy="5304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493E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493E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Shrinking pool of cost-effective savings.</a:t>
            </a:r>
          </a:p>
          <a:p>
            <a:pPr marL="514350" indent="-285750">
              <a:spcBef>
                <a:spcPts val="360"/>
              </a:spcBef>
              <a:buClr>
                <a:srgbClr val="00493E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493E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Forecasting savings during COVID-19.</a:t>
            </a:r>
          </a:p>
          <a:p>
            <a:pPr marL="514350" indent="-285750">
              <a:spcBef>
                <a:spcPts val="360"/>
              </a:spcBef>
              <a:buClr>
                <a:srgbClr val="00493E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600" kern="0" dirty="0"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Difficult to track upcoming workpaper updates and impact on programs.</a:t>
            </a:r>
          </a:p>
          <a:p>
            <a:pPr marL="514350" indent="-285750">
              <a:spcBef>
                <a:spcPts val="360"/>
              </a:spcBef>
              <a:buClr>
                <a:srgbClr val="00493E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lang="en-US" sz="2600" kern="0" dirty="0"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Year-to-year uncertainty in avoided cost impacts.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00493E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indent="-285750">
              <a:spcBef>
                <a:spcPts val="360"/>
              </a:spcBef>
              <a:buClr>
                <a:srgbClr val="00493E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493E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Transitioning portfolio from non-CE to CE.</a:t>
            </a:r>
          </a:p>
          <a:p>
            <a:pPr marL="5143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493E"/>
              </a:buClr>
              <a:buSzPts val="18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493E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TRC test </a:t>
            </a:r>
            <a:r>
              <a:rPr lang="en-US" sz="2600" kern="0" dirty="0"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related challenges: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00493E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71550" lvl="1" indent="-285750">
              <a:spcBef>
                <a:spcPts val="360"/>
              </a:spcBef>
              <a:buClr>
                <a:srgbClr val="00493E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493E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Does not adequately capture all benefits of energy efficiency. For example, it doesn’t fully support or accurately evaluate fuel substitution measures.</a:t>
            </a:r>
          </a:p>
          <a:p>
            <a:pPr marL="971550" lvl="1" indent="-285750">
              <a:spcBef>
                <a:spcPts val="360"/>
              </a:spcBef>
              <a:buClr>
                <a:srgbClr val="00493E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493E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Short-cost-effectiveness time frame.</a:t>
            </a:r>
          </a:p>
          <a:p>
            <a:pPr marL="971550" lvl="1" indent="-285750">
              <a:spcBef>
                <a:spcPts val="360"/>
              </a:spcBef>
              <a:buClr>
                <a:srgbClr val="00493E"/>
              </a:buClr>
              <a:buSzPts val="1800"/>
              <a:buFont typeface="Arial" panose="020B0604020202020204" pitchFamily="34" charset="0"/>
              <a:buChar char="•"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493E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Inequitable distribution of services and funding.</a:t>
            </a:r>
          </a:p>
        </p:txBody>
      </p:sp>
    </p:spTree>
    <p:extLst>
      <p:ext uri="{BB962C8B-B14F-4D97-AF65-F5344CB8AC3E}">
        <p14:creationId xmlns:p14="http://schemas.microsoft.com/office/powerpoint/2010/main" val="1189979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"/>
          <p:cNvSpPr txBox="1">
            <a:spLocks noGrp="1"/>
          </p:cNvSpPr>
          <p:nvPr>
            <p:ph type="body" idx="1"/>
          </p:nvPr>
        </p:nvSpPr>
        <p:spPr>
          <a:xfrm>
            <a:off x="-4217" y="-51800"/>
            <a:ext cx="12200400" cy="1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Cost-Effectiveness Challenges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5F08F1-8CEC-4D6D-B13F-304770C13CBE}"/>
              </a:ext>
            </a:extLst>
          </p:cNvPr>
          <p:cNvSpPr txBox="1"/>
          <p:nvPr/>
        </p:nvSpPr>
        <p:spPr>
          <a:xfrm>
            <a:off x="0" y="1443800"/>
            <a:ext cx="12192000" cy="987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783" indent="-380990" defTabSz="1219170">
              <a:spcBef>
                <a:spcPts val="480"/>
              </a:spcBef>
              <a:buClr>
                <a:srgbClr val="00493E"/>
              </a:buClr>
              <a:buSzPts val="1800"/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Year-to-year changes to Avoided Cost updates. Illustrative example below shows MCE 2021 portfolio with avoided costs from 2018 – 2021 (no other changes).</a:t>
            </a:r>
          </a:p>
          <a:p>
            <a:pPr marL="685783" indent="-380990" defTabSz="1219170">
              <a:spcBef>
                <a:spcPts val="480"/>
              </a:spcBef>
              <a:buClr>
                <a:srgbClr val="00493E"/>
              </a:buClr>
              <a:buSzPts val="1800"/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2021 ACC was approved on June 25.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6785E49-5DEB-49D8-BF1F-BDA68AB5D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6982"/>
              </p:ext>
            </p:extLst>
          </p:nvPr>
        </p:nvGraphicFramePr>
        <p:xfrm>
          <a:off x="2609623" y="2362200"/>
          <a:ext cx="6782027" cy="4428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483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"/>
          <p:cNvSpPr txBox="1">
            <a:spLocks noGrp="1"/>
          </p:cNvSpPr>
          <p:nvPr>
            <p:ph type="body" idx="1"/>
          </p:nvPr>
        </p:nvSpPr>
        <p:spPr>
          <a:xfrm>
            <a:off x="-4217" y="-51800"/>
            <a:ext cx="12200400" cy="1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COVID-19 Impacts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5F08F1-8CEC-4D6D-B13F-304770C13CBE}"/>
              </a:ext>
            </a:extLst>
          </p:cNvPr>
          <p:cNvSpPr txBox="1"/>
          <p:nvPr/>
        </p:nvSpPr>
        <p:spPr>
          <a:xfrm>
            <a:off x="0" y="1443801"/>
            <a:ext cx="12192000" cy="42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792" lvl="2" algn="ctr">
              <a:spcBef>
                <a:spcPts val="480"/>
              </a:spcBef>
              <a:buClr>
                <a:srgbClr val="00493E"/>
              </a:buClr>
              <a:buSzPts val="1800"/>
            </a:pPr>
            <a:r>
              <a:rPr lang="en-US" sz="2400" dirty="0"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Commercial sector energy usage is down. However, impacts vary to a great degree between business types.</a:t>
            </a:r>
          </a:p>
          <a:p>
            <a:pPr marL="304792" lvl="2">
              <a:spcBef>
                <a:spcPts val="480"/>
              </a:spcBef>
              <a:buClr>
                <a:srgbClr val="00493E"/>
              </a:buClr>
              <a:buSzPts val="1800"/>
            </a:pPr>
            <a:endParaRPr lang="en-US" sz="2400" dirty="0">
              <a:solidFill>
                <a:srgbClr val="0049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04792" lvl="2">
              <a:spcBef>
                <a:spcPts val="480"/>
              </a:spcBef>
              <a:buClr>
                <a:srgbClr val="00493E"/>
              </a:buClr>
              <a:buSzPts val="1800"/>
            </a:pPr>
            <a:endParaRPr lang="en-US" sz="2400" dirty="0">
              <a:solidFill>
                <a:srgbClr val="0049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04792" lvl="2">
              <a:spcBef>
                <a:spcPts val="480"/>
              </a:spcBef>
              <a:buClr>
                <a:srgbClr val="00493E"/>
              </a:buClr>
              <a:buSzPts val="1800"/>
            </a:pPr>
            <a:endParaRPr lang="en-US" sz="2400" dirty="0">
              <a:solidFill>
                <a:srgbClr val="0049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04792" lvl="2">
              <a:spcBef>
                <a:spcPts val="480"/>
              </a:spcBef>
              <a:buClr>
                <a:srgbClr val="00493E"/>
              </a:buClr>
              <a:buSzPts val="1800"/>
            </a:pPr>
            <a:endParaRPr lang="en-US" sz="2400" dirty="0">
              <a:solidFill>
                <a:srgbClr val="0049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04792" lvl="2">
              <a:spcBef>
                <a:spcPts val="480"/>
              </a:spcBef>
              <a:buClr>
                <a:srgbClr val="00493E"/>
              </a:buClr>
              <a:buSzPts val="1800"/>
            </a:pPr>
            <a:endParaRPr lang="en-US" sz="2400" dirty="0">
              <a:solidFill>
                <a:srgbClr val="0049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04792" lvl="2">
              <a:spcBef>
                <a:spcPts val="480"/>
              </a:spcBef>
              <a:buClr>
                <a:srgbClr val="00493E"/>
              </a:buClr>
              <a:buSzPts val="1800"/>
            </a:pPr>
            <a:endParaRPr lang="en-US" sz="2400" dirty="0">
              <a:solidFill>
                <a:srgbClr val="0049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04792" lvl="2">
              <a:spcBef>
                <a:spcPts val="480"/>
              </a:spcBef>
              <a:buClr>
                <a:srgbClr val="00493E"/>
              </a:buClr>
              <a:buSzPts val="1800"/>
            </a:pPr>
            <a:endParaRPr lang="en-US" sz="2400" dirty="0">
              <a:solidFill>
                <a:srgbClr val="0049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04792" lvl="1">
              <a:spcBef>
                <a:spcPts val="480"/>
              </a:spcBef>
              <a:buClr>
                <a:srgbClr val="00493E"/>
              </a:buClr>
              <a:buSzPts val="1800"/>
            </a:pPr>
            <a:r>
              <a:rPr lang="en-US" sz="2400" dirty="0"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64F2036-BDEC-4E24-A166-FDFC99A46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84" y="2687042"/>
            <a:ext cx="11334344" cy="397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220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"/>
          <p:cNvSpPr txBox="1">
            <a:spLocks noGrp="1"/>
          </p:cNvSpPr>
          <p:nvPr>
            <p:ph type="body" idx="1"/>
          </p:nvPr>
        </p:nvSpPr>
        <p:spPr>
          <a:xfrm>
            <a:off x="-4217" y="-51800"/>
            <a:ext cx="12200400" cy="1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COVID-19 Impacts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5F08F1-8CEC-4D6D-B13F-304770C13CBE}"/>
              </a:ext>
            </a:extLst>
          </p:cNvPr>
          <p:cNvSpPr txBox="1"/>
          <p:nvPr/>
        </p:nvSpPr>
        <p:spPr>
          <a:xfrm>
            <a:off x="-8400" y="1443801"/>
            <a:ext cx="12200400" cy="262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792" algn="ctr">
              <a:spcBef>
                <a:spcPts val="480"/>
              </a:spcBef>
              <a:buClr>
                <a:srgbClr val="00493E"/>
              </a:buClr>
              <a:buSzPts val="1800"/>
            </a:pPr>
            <a:r>
              <a:rPr lang="en-US" sz="2400" dirty="0"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Decreased usage is shown in blue with increased usage in red.</a:t>
            </a:r>
          </a:p>
          <a:p>
            <a:pPr marL="304792" lvl="2">
              <a:spcBef>
                <a:spcPts val="480"/>
              </a:spcBef>
              <a:buClr>
                <a:srgbClr val="00493E"/>
              </a:buClr>
              <a:buSzPts val="1800"/>
            </a:pPr>
            <a:endParaRPr lang="en-US" sz="2400" dirty="0">
              <a:solidFill>
                <a:srgbClr val="0049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04792" lvl="2">
              <a:spcBef>
                <a:spcPts val="480"/>
              </a:spcBef>
              <a:buClr>
                <a:srgbClr val="00493E"/>
              </a:buClr>
              <a:buSzPts val="1800"/>
            </a:pPr>
            <a:endParaRPr lang="en-US" sz="2400" dirty="0">
              <a:solidFill>
                <a:srgbClr val="0049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04792" lvl="2">
              <a:spcBef>
                <a:spcPts val="480"/>
              </a:spcBef>
              <a:buClr>
                <a:srgbClr val="00493E"/>
              </a:buClr>
              <a:buSzPts val="1800"/>
            </a:pPr>
            <a:endParaRPr lang="en-US" sz="2400" dirty="0">
              <a:solidFill>
                <a:srgbClr val="0049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04792" lvl="2">
              <a:spcBef>
                <a:spcPts val="480"/>
              </a:spcBef>
              <a:buClr>
                <a:srgbClr val="00493E"/>
              </a:buClr>
              <a:buSzPts val="1800"/>
            </a:pPr>
            <a:endParaRPr lang="en-US" sz="2400" dirty="0">
              <a:solidFill>
                <a:srgbClr val="0049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04792" lvl="1">
              <a:spcBef>
                <a:spcPts val="480"/>
              </a:spcBef>
              <a:buClr>
                <a:srgbClr val="00493E"/>
              </a:buClr>
              <a:buSzPts val="1800"/>
            </a:pPr>
            <a:r>
              <a:rPr lang="en-US" sz="2400" dirty="0"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3D9D1E-4165-419C-B1EC-170A16EAE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4" y="2002297"/>
            <a:ext cx="6219825" cy="23627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DB2677-AEBA-4D6C-84B0-5A16773EB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22444"/>
            <a:ext cx="6277165" cy="25438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EDA16A-A678-4BCA-BA35-74B48D58937A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" t="-1808" r="1887" b="9233"/>
          <a:stretch/>
        </p:blipFill>
        <p:spPr bwMode="auto">
          <a:xfrm>
            <a:off x="6091800" y="1875793"/>
            <a:ext cx="6013680" cy="2438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D0E207-6A7C-43A8-A950-54D9CEFA9546}"/>
              </a:ext>
            </a:extLst>
          </p:cNvPr>
          <p:cNvPicPr/>
          <p:nvPr/>
        </p:nvPicPr>
        <p:blipFill rotWithShape="1">
          <a:blip r:embed="rId6"/>
          <a:srcRect r="3525" b="7909"/>
          <a:stretch/>
        </p:blipFill>
        <p:spPr bwMode="auto">
          <a:xfrm>
            <a:off x="6091799" y="4322443"/>
            <a:ext cx="6013680" cy="2438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3527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"/>
          <p:cNvSpPr txBox="1">
            <a:spLocks noGrp="1"/>
          </p:cNvSpPr>
          <p:nvPr>
            <p:ph type="body" idx="1"/>
          </p:nvPr>
        </p:nvSpPr>
        <p:spPr>
          <a:xfrm>
            <a:off x="-4217" y="-51800"/>
            <a:ext cx="12200400" cy="1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COVID-19 Impacts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5F08F1-8CEC-4D6D-B13F-304770C13CBE}"/>
              </a:ext>
            </a:extLst>
          </p:cNvPr>
          <p:cNvSpPr txBox="1"/>
          <p:nvPr/>
        </p:nvSpPr>
        <p:spPr>
          <a:xfrm>
            <a:off x="0" y="1443801"/>
            <a:ext cx="12192000" cy="2628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792" algn="ctr">
              <a:spcBef>
                <a:spcPts val="480"/>
              </a:spcBef>
              <a:buClr>
                <a:srgbClr val="00493E"/>
              </a:buClr>
              <a:buSzPts val="1800"/>
            </a:pPr>
            <a:r>
              <a:rPr lang="en-US" sz="2400" dirty="0"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Residential sector usage has increased.</a:t>
            </a:r>
          </a:p>
          <a:p>
            <a:pPr marL="304792" lvl="2" algn="ctr">
              <a:spcBef>
                <a:spcPts val="480"/>
              </a:spcBef>
              <a:buClr>
                <a:srgbClr val="00493E"/>
              </a:buClr>
              <a:buSzPts val="1800"/>
            </a:pPr>
            <a:endParaRPr lang="en-US" sz="2400" dirty="0">
              <a:solidFill>
                <a:srgbClr val="0049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04792" lvl="2" algn="ctr">
              <a:spcBef>
                <a:spcPts val="480"/>
              </a:spcBef>
              <a:buClr>
                <a:srgbClr val="00493E"/>
              </a:buClr>
              <a:buSzPts val="1800"/>
            </a:pPr>
            <a:endParaRPr lang="en-US" sz="2400" dirty="0">
              <a:solidFill>
                <a:srgbClr val="0049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04792" lvl="2" algn="ctr">
              <a:spcBef>
                <a:spcPts val="480"/>
              </a:spcBef>
              <a:buClr>
                <a:srgbClr val="00493E"/>
              </a:buClr>
              <a:buSzPts val="1800"/>
            </a:pPr>
            <a:endParaRPr lang="en-US" sz="2400" dirty="0">
              <a:solidFill>
                <a:srgbClr val="0049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04792" lvl="2" algn="ctr">
              <a:spcBef>
                <a:spcPts val="480"/>
              </a:spcBef>
              <a:buClr>
                <a:srgbClr val="00493E"/>
              </a:buClr>
              <a:buSzPts val="1800"/>
            </a:pPr>
            <a:endParaRPr lang="en-US" sz="2400" dirty="0">
              <a:solidFill>
                <a:srgbClr val="0049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04792" lvl="1" algn="ctr">
              <a:spcBef>
                <a:spcPts val="480"/>
              </a:spcBef>
              <a:buClr>
                <a:srgbClr val="00493E"/>
              </a:buClr>
              <a:buSzPts val="1800"/>
            </a:pPr>
            <a:r>
              <a:rPr lang="en-US" sz="2400" dirty="0"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</a:p>
        </p:txBody>
      </p:sp>
      <p:pic>
        <p:nvPicPr>
          <p:cNvPr id="6" name="image7.png">
            <a:extLst>
              <a:ext uri="{FF2B5EF4-FFF2-40B4-BE49-F238E27FC236}">
                <a16:creationId xmlns:a16="http://schemas.microsoft.com/office/drawing/2014/main" id="{857AE66C-3309-4313-AA9D-4AE969EA901E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82880" y="2476500"/>
            <a:ext cx="11799570" cy="425769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519286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"/>
          <p:cNvSpPr txBox="1">
            <a:spLocks noGrp="1"/>
          </p:cNvSpPr>
          <p:nvPr>
            <p:ph type="body" idx="1"/>
          </p:nvPr>
        </p:nvSpPr>
        <p:spPr>
          <a:xfrm>
            <a:off x="4516" y="-25400"/>
            <a:ext cx="12200467" cy="14954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Strategies for Addressing Cost-Effectiveness Challenges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AE01D6-2BDA-4662-A4DB-5B2C8787CAD3}"/>
              </a:ext>
            </a:extLst>
          </p:cNvPr>
          <p:cNvSpPr txBox="1"/>
          <p:nvPr/>
        </p:nvSpPr>
        <p:spPr>
          <a:xfrm>
            <a:off x="-1" y="1470068"/>
            <a:ext cx="12200467" cy="4698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285750">
              <a:spcBef>
                <a:spcPts val="360"/>
              </a:spcBef>
              <a:buClr>
                <a:srgbClr val="00493E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Improved program coordination and referral systems with other partner programs to improve CE without limiting opportunities for our customers.</a:t>
            </a:r>
          </a:p>
          <a:p>
            <a:pPr marL="514350" indent="-285750">
              <a:spcBef>
                <a:spcPts val="360"/>
              </a:spcBef>
              <a:buClr>
                <a:srgbClr val="00493E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MCE has launched 5 programs since Business Plan approval and expect cost-effective savings in 2020 and 2021.</a:t>
            </a:r>
          </a:p>
          <a:p>
            <a:pPr marL="514350" indent="-285750">
              <a:spcBef>
                <a:spcPts val="360"/>
              </a:spcBef>
              <a:buClr>
                <a:srgbClr val="00493E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Deployed measure cost savings strategies such as Strategic Energy Management (SEM) and Behavioral, Retrocomissioning, and Operational (BROs) in programs.</a:t>
            </a:r>
          </a:p>
          <a:p>
            <a:pPr marL="514350" indent="-285750">
              <a:spcBef>
                <a:spcPts val="360"/>
              </a:spcBef>
              <a:buClr>
                <a:srgbClr val="00493E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Launched programs with NMEC and performance-based payment structures.</a:t>
            </a:r>
          </a:p>
          <a:p>
            <a:pPr marL="514350" indent="-285750">
              <a:spcBef>
                <a:spcPts val="360"/>
              </a:spcBef>
              <a:buClr>
                <a:srgbClr val="00493E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of AMI Analytics platform to track COVID-19 impacts on demand, by sector, income group, and other categorical factors.</a:t>
            </a:r>
          </a:p>
        </p:txBody>
      </p:sp>
    </p:spTree>
    <p:extLst>
      <p:ext uri="{BB962C8B-B14F-4D97-AF65-F5344CB8AC3E}">
        <p14:creationId xmlns:p14="http://schemas.microsoft.com/office/powerpoint/2010/main" val="1676617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"/>
          <p:cNvSpPr txBox="1">
            <a:spLocks noGrp="1"/>
          </p:cNvSpPr>
          <p:nvPr>
            <p:ph type="body" idx="1"/>
          </p:nvPr>
        </p:nvSpPr>
        <p:spPr>
          <a:xfrm>
            <a:off x="4516" y="-25400"/>
            <a:ext cx="12200467" cy="14954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Proposed Portfolio/Program Changes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AE01D6-2BDA-4662-A4DB-5B2C8787CAD3}"/>
              </a:ext>
            </a:extLst>
          </p:cNvPr>
          <p:cNvSpPr txBox="1"/>
          <p:nvPr/>
        </p:nvSpPr>
        <p:spPr>
          <a:xfrm>
            <a:off x="-1" y="1470068"/>
            <a:ext cx="1220046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285750">
              <a:spcBef>
                <a:spcPts val="360"/>
              </a:spcBef>
              <a:buClr>
                <a:srgbClr val="00493E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new programs.</a:t>
            </a:r>
          </a:p>
          <a:p>
            <a:pPr marL="514350" indent="-285750">
              <a:spcBef>
                <a:spcPts val="360"/>
              </a:spcBef>
              <a:buClr>
                <a:srgbClr val="00493E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Expansion of the Commercial program to include a new program strategy using population-level NMEC savings.</a:t>
            </a:r>
          </a:p>
          <a:p>
            <a:pPr marL="514350" indent="-285750">
              <a:spcBef>
                <a:spcPts val="360"/>
              </a:spcBef>
              <a:buClr>
                <a:srgbClr val="00493E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Expansion of SF Comprehensive Program to include behavioral messaging to additional 100K customers.</a:t>
            </a:r>
          </a:p>
          <a:p>
            <a:pPr marL="514350" indent="-285750">
              <a:spcBef>
                <a:spcPts val="360"/>
              </a:spcBef>
              <a:buClr>
                <a:srgbClr val="00493E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 Residential Direct Install measures.</a:t>
            </a:r>
          </a:p>
          <a:p>
            <a:pPr marL="514350" indent="-285750">
              <a:spcBef>
                <a:spcPts val="360"/>
              </a:spcBef>
              <a:buClr>
                <a:srgbClr val="00493E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 fuel substitution measures.</a:t>
            </a:r>
          </a:p>
          <a:p>
            <a:pPr marL="514350" indent="-285750">
              <a:spcBef>
                <a:spcPts val="360"/>
              </a:spcBef>
              <a:buClr>
                <a:srgbClr val="00493E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49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Discontinued MF Direct Install Program.</a:t>
            </a:r>
          </a:p>
          <a:p>
            <a:pPr marL="514350" indent="-285750">
              <a:spcBef>
                <a:spcPts val="360"/>
              </a:spcBef>
              <a:buClr>
                <a:srgbClr val="00493E"/>
              </a:buClr>
              <a:buSzPts val="1800"/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493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65072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MCE Brand">
      <a:dk1>
        <a:srgbClr val="58595B"/>
      </a:dk1>
      <a:lt1>
        <a:srgbClr val="FFFFFF"/>
      </a:lt1>
      <a:dk2>
        <a:srgbClr val="1F497D"/>
      </a:dk2>
      <a:lt2>
        <a:srgbClr val="EEECE1"/>
      </a:lt2>
      <a:accent1>
        <a:srgbClr val="4597CB"/>
      </a:accent1>
      <a:accent2>
        <a:srgbClr val="C1D82F"/>
      </a:accent2>
      <a:accent3>
        <a:srgbClr val="00927E"/>
      </a:accent3>
      <a:accent4>
        <a:srgbClr val="8A8A8D"/>
      </a:accent4>
      <a:accent5>
        <a:srgbClr val="FF9E16"/>
      </a:accent5>
      <a:accent6>
        <a:srgbClr val="F1E67C"/>
      </a:accent6>
      <a:hlink>
        <a:srgbClr val="00927E"/>
      </a:hlink>
      <a:folHlink>
        <a:srgbClr val="5859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474</Words>
  <Application>Microsoft Macintosh PowerPoint</Application>
  <PresentationFormat>Widescreen</PresentationFormat>
  <Paragraphs>70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Maven Pro</vt:lpstr>
      <vt:lpstr>Office Theme</vt:lpstr>
      <vt:lpstr>1_Office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Quashaun Vallery</dc:creator>
  <cp:lastModifiedBy>Jonathan Raab</cp:lastModifiedBy>
  <cp:revision>8</cp:revision>
  <dcterms:created xsi:type="dcterms:W3CDTF">2020-07-27T15:08:11Z</dcterms:created>
  <dcterms:modified xsi:type="dcterms:W3CDTF">2020-07-28T20:06:40Z</dcterms:modified>
</cp:coreProperties>
</file>