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8" r:id="rId5"/>
    <p:sldId id="269" r:id="rId6"/>
    <p:sldId id="2113416049" r:id="rId7"/>
    <p:sldId id="272" r:id="rId8"/>
    <p:sldId id="391" r:id="rId9"/>
    <p:sldId id="2113416503" r:id="rId10"/>
    <p:sldId id="257" r:id="rId11"/>
    <p:sldId id="2113416586" r:id="rId12"/>
    <p:sldId id="2113416570" r:id="rId13"/>
    <p:sldId id="2113416593" r:id="rId14"/>
    <p:sldId id="270" r:id="rId15"/>
    <p:sldId id="2113416588" r:id="rId16"/>
    <p:sldId id="392" r:id="rId17"/>
    <p:sldId id="2113416589" r:id="rId18"/>
    <p:sldId id="2113415438" r:id="rId19"/>
    <p:sldId id="2113416596" r:id="rId20"/>
    <p:sldId id="2113416598" r:id="rId21"/>
    <p:sldId id="2113416600" r:id="rId22"/>
    <p:sldId id="2113416594" r:id="rId23"/>
    <p:sldId id="2113416577" r:id="rId24"/>
    <p:sldId id="2113416564" r:id="rId25"/>
    <p:sldId id="2113416590" r:id="rId26"/>
    <p:sldId id="2113416601" r:id="rId27"/>
    <p:sldId id="2113416567" r:id="rId28"/>
    <p:sldId id="2113416571" r:id="rId29"/>
    <p:sldId id="2113416532" r:id="rId30"/>
    <p:sldId id="2113416572" r:id="rId31"/>
    <p:sldId id="2113416599" r:id="rId32"/>
    <p:sldId id="2113416597" r:id="rId33"/>
    <p:sldId id="2113416565" r:id="rId34"/>
    <p:sldId id="2113416573" r:id="rId35"/>
    <p:sldId id="2113416552" r:id="rId36"/>
    <p:sldId id="2113416583" r:id="rId37"/>
    <p:sldId id="2113416539" r:id="rId38"/>
    <p:sldId id="211341653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A94261-5CCF-8B28-0C21-46AE08BCD1CC}" name="Katrina Inouye" initials="KI" userId="S::katrina.inouye@clearesult.com::c98972b6-6a7c-4f13-8fe3-69ed5d8a91fa" providerId="AD"/>
  <p188:author id="{24B68967-E732-32CA-554C-0B76D351F3E4}" name="Dias, Bryce" initials="DB" userId="S::badm_pge.com#ext#@clearesult5.onmicrosoft.com::7f598b88-1b84-4c6e-83be-473010c7119b" providerId="AD"/>
  <p188:author id="{B633826C-A7A8-5EF9-4A88-C13269F07C9F}" name="Carson Moran" initials="CM" userId="S::carson.moran@clearesult.com::87d28dc3-b674-40b0-84c1-624158ba3fd9" providerId="AD"/>
  <p188:author id="{3752578B-6C8A-E920-7DCD-0B452D151296}" name="Joanne O'Neill" initials="JO" userId="S::joanne.oneill@clearesult.com::e320364a-838d-475a-92fe-98efe5c06a0b" providerId="AD"/>
  <p188:author id="{D8448DA7-59A7-0DA3-F0DC-C765CFB0D5E8}" name="Marc Bigby" initials="MB" userId="S::marc.bigby@clearesult.com::a74d7181-c194-489e-87bf-1ccdf2d2b938" providerId="AD"/>
  <p188:author id="{6A77EFB4-4262-E75E-6A17-4DAD53EB96C2}" name="Dustin Diamond" initials="DD" userId="S::dustin.diamond@clearesult.com::436ae09a-96bb-4121-a553-33360c1f5799" providerId="AD"/>
  <p188:author id="{AA10F9C9-963D-C096-ED94-651D3D88E746}" name="Dustin R. Diamond" initials="DRD" userId="Dustin R. Dia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85B"/>
    <a:srgbClr val="D53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9162A-CD64-4442-90EA-B257FB068360}" v="2" dt="2023-07-21T23:36:46.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4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235D6-02CF-49E6-B572-0DEF31D3CF7C}" type="doc">
      <dgm:prSet loTypeId="urn:microsoft.com/office/officeart/2011/layout/CircleProcess" loCatId="process" qsTypeId="urn:microsoft.com/office/officeart/2005/8/quickstyle/simple1" qsCatId="simple" csTypeId="urn:microsoft.com/office/officeart/2005/8/colors/accent1_3" csCatId="accent1" phldr="1"/>
      <dgm:spPr/>
    </dgm:pt>
    <dgm:pt modelId="{ACA62B0E-A511-452B-A8CE-B40EB2704861}">
      <dgm:prSet phldrT="[Text]"/>
      <dgm:spPr/>
      <dgm:t>
        <a:bodyPr/>
        <a:lstStyle/>
        <a:p>
          <a:r>
            <a:rPr lang="en-US" dirty="0"/>
            <a:t>Home Assessment/ DI Measures</a:t>
          </a:r>
        </a:p>
      </dgm:t>
    </dgm:pt>
    <dgm:pt modelId="{16E692C9-180F-489E-991C-E3FE0F39C4BB}" type="parTrans" cxnId="{B8B02993-8391-463D-BCEB-1E05D990FE75}">
      <dgm:prSet/>
      <dgm:spPr/>
      <dgm:t>
        <a:bodyPr/>
        <a:lstStyle/>
        <a:p>
          <a:endParaRPr lang="en-US"/>
        </a:p>
      </dgm:t>
    </dgm:pt>
    <dgm:pt modelId="{5151923C-9D77-45FC-AFE9-134305C0CA7C}" type="sibTrans" cxnId="{B8B02993-8391-463D-BCEB-1E05D990FE75}">
      <dgm:prSet/>
      <dgm:spPr/>
      <dgm:t>
        <a:bodyPr/>
        <a:lstStyle/>
        <a:p>
          <a:endParaRPr lang="en-US"/>
        </a:p>
      </dgm:t>
    </dgm:pt>
    <dgm:pt modelId="{3B935009-C11D-44CD-9233-C3D3CE2DAA0F}">
      <dgm:prSet phldrT="[Text]"/>
      <dgm:spPr/>
      <dgm:t>
        <a:bodyPr/>
        <a:lstStyle/>
        <a:p>
          <a:r>
            <a:rPr lang="en-US" dirty="0"/>
            <a:t>Trade Ally Selected</a:t>
          </a:r>
        </a:p>
      </dgm:t>
    </dgm:pt>
    <dgm:pt modelId="{53691384-EC6B-4F8A-81F0-1B4185F0C9B2}" type="parTrans" cxnId="{B16F21FE-614F-43F7-9146-DFA840460318}">
      <dgm:prSet/>
      <dgm:spPr/>
      <dgm:t>
        <a:bodyPr/>
        <a:lstStyle/>
        <a:p>
          <a:endParaRPr lang="en-US"/>
        </a:p>
      </dgm:t>
    </dgm:pt>
    <dgm:pt modelId="{EA32DB7F-CAEB-4FE0-866A-54429F02E386}" type="sibTrans" cxnId="{B16F21FE-614F-43F7-9146-DFA840460318}">
      <dgm:prSet/>
      <dgm:spPr/>
      <dgm:t>
        <a:bodyPr/>
        <a:lstStyle/>
        <a:p>
          <a:endParaRPr lang="en-US"/>
        </a:p>
      </dgm:t>
    </dgm:pt>
    <dgm:pt modelId="{FD0DC9A0-9A0F-4661-829D-F429D8CEE20F}">
      <dgm:prSet phldrT="[Text]"/>
      <dgm:spPr/>
      <dgm:t>
        <a:bodyPr/>
        <a:lstStyle/>
        <a:p>
          <a:r>
            <a:rPr lang="en-US" dirty="0"/>
            <a:t>Measure installation</a:t>
          </a:r>
        </a:p>
      </dgm:t>
    </dgm:pt>
    <dgm:pt modelId="{249AD03F-F3BB-44A8-B25C-31B5DAC980C7}" type="parTrans" cxnId="{447AEB87-6A74-4576-BF54-5684973BE200}">
      <dgm:prSet/>
      <dgm:spPr/>
      <dgm:t>
        <a:bodyPr/>
        <a:lstStyle/>
        <a:p>
          <a:endParaRPr lang="en-US"/>
        </a:p>
      </dgm:t>
    </dgm:pt>
    <dgm:pt modelId="{093DB27E-0B84-4326-96F6-04EECE9C7A4C}" type="sibTrans" cxnId="{447AEB87-6A74-4576-BF54-5684973BE200}">
      <dgm:prSet/>
      <dgm:spPr/>
      <dgm:t>
        <a:bodyPr/>
        <a:lstStyle/>
        <a:p>
          <a:endParaRPr lang="en-US"/>
        </a:p>
      </dgm:t>
    </dgm:pt>
    <dgm:pt modelId="{11511E4B-9C40-4FFB-AA5C-90FA9B1A08CF}">
      <dgm:prSet phldrT="[Text]"/>
      <dgm:spPr/>
      <dgm:t>
        <a:bodyPr/>
        <a:lstStyle/>
        <a:p>
          <a:r>
            <a:rPr lang="en-US" dirty="0"/>
            <a:t>On-going energy advising and customer feedback</a:t>
          </a:r>
        </a:p>
      </dgm:t>
    </dgm:pt>
    <dgm:pt modelId="{776E2CCF-3293-4C02-B1F7-902A589EA60B}" type="parTrans" cxnId="{3025C3DB-889C-4EE1-8FDD-1D8AB9EF65DC}">
      <dgm:prSet/>
      <dgm:spPr/>
      <dgm:t>
        <a:bodyPr/>
        <a:lstStyle/>
        <a:p>
          <a:endParaRPr lang="en-US"/>
        </a:p>
      </dgm:t>
    </dgm:pt>
    <dgm:pt modelId="{6A4598AC-5B00-469B-8EE6-D765BB9C0688}" type="sibTrans" cxnId="{3025C3DB-889C-4EE1-8FDD-1D8AB9EF65DC}">
      <dgm:prSet/>
      <dgm:spPr/>
      <dgm:t>
        <a:bodyPr/>
        <a:lstStyle/>
        <a:p>
          <a:endParaRPr lang="en-US"/>
        </a:p>
      </dgm:t>
    </dgm:pt>
    <dgm:pt modelId="{BAC2B8F7-80C4-4D65-BC9B-59033E7E7BB5}">
      <dgm:prSet phldrT="[Text]"/>
      <dgm:spPr/>
      <dgm:t>
        <a:bodyPr/>
        <a:lstStyle/>
        <a:p>
          <a:r>
            <a:rPr lang="en-US" dirty="0"/>
            <a:t>Energy Advisor Case Management</a:t>
          </a:r>
        </a:p>
      </dgm:t>
    </dgm:pt>
    <dgm:pt modelId="{0F4C1C30-4FA0-4024-A7F2-8A2EBD8AC44F}" type="sibTrans" cxnId="{8E819AAD-A494-4F94-952B-030918A72387}">
      <dgm:prSet/>
      <dgm:spPr/>
      <dgm:t>
        <a:bodyPr/>
        <a:lstStyle/>
        <a:p>
          <a:endParaRPr lang="en-US"/>
        </a:p>
      </dgm:t>
    </dgm:pt>
    <dgm:pt modelId="{B9DF15A6-0CA9-4A8C-9565-83EEDA8D8C49}" type="parTrans" cxnId="{8E819AAD-A494-4F94-952B-030918A72387}">
      <dgm:prSet/>
      <dgm:spPr/>
      <dgm:t>
        <a:bodyPr/>
        <a:lstStyle/>
        <a:p>
          <a:endParaRPr lang="en-US"/>
        </a:p>
      </dgm:t>
    </dgm:pt>
    <dgm:pt modelId="{EA8264F9-6238-41FE-9AB3-A7557C84CAA4}" type="pres">
      <dgm:prSet presAssocID="{0FC235D6-02CF-49E6-B572-0DEF31D3CF7C}" presName="Name0" presStyleCnt="0">
        <dgm:presLayoutVars>
          <dgm:chMax val="11"/>
          <dgm:chPref val="11"/>
          <dgm:dir/>
          <dgm:resizeHandles/>
        </dgm:presLayoutVars>
      </dgm:prSet>
      <dgm:spPr/>
    </dgm:pt>
    <dgm:pt modelId="{077082BD-B6EB-4F65-B5B4-915EEC83E421}" type="pres">
      <dgm:prSet presAssocID="{11511E4B-9C40-4FFB-AA5C-90FA9B1A08CF}" presName="Accent5" presStyleCnt="0"/>
      <dgm:spPr/>
    </dgm:pt>
    <dgm:pt modelId="{5B79CF68-5275-46EF-AB23-C3A80188251B}" type="pres">
      <dgm:prSet presAssocID="{11511E4B-9C40-4FFB-AA5C-90FA9B1A08CF}" presName="Accent" presStyleLbl="node1" presStyleIdx="0" presStyleCnt="5"/>
      <dgm:spPr/>
    </dgm:pt>
    <dgm:pt modelId="{5CD6F04B-D35C-4E32-80A1-EA9A78BB2021}" type="pres">
      <dgm:prSet presAssocID="{11511E4B-9C40-4FFB-AA5C-90FA9B1A08CF}" presName="ParentBackground5" presStyleCnt="0"/>
      <dgm:spPr/>
    </dgm:pt>
    <dgm:pt modelId="{058836D7-914B-4FAE-B0F0-40D7F85770F0}" type="pres">
      <dgm:prSet presAssocID="{11511E4B-9C40-4FFB-AA5C-90FA9B1A08CF}" presName="ParentBackground" presStyleLbl="fgAcc1" presStyleIdx="0" presStyleCnt="5"/>
      <dgm:spPr/>
    </dgm:pt>
    <dgm:pt modelId="{DE03AD11-8628-49AD-ACF3-CA0257DC398D}" type="pres">
      <dgm:prSet presAssocID="{11511E4B-9C40-4FFB-AA5C-90FA9B1A08CF}" presName="Parent5" presStyleLbl="revTx" presStyleIdx="0" presStyleCnt="0">
        <dgm:presLayoutVars>
          <dgm:chMax val="1"/>
          <dgm:chPref val="1"/>
          <dgm:bulletEnabled val="1"/>
        </dgm:presLayoutVars>
      </dgm:prSet>
      <dgm:spPr/>
    </dgm:pt>
    <dgm:pt modelId="{D0B5262C-CD74-4E6E-9A89-C9DF3580A6C4}" type="pres">
      <dgm:prSet presAssocID="{FD0DC9A0-9A0F-4661-829D-F429D8CEE20F}" presName="Accent4" presStyleCnt="0"/>
      <dgm:spPr/>
    </dgm:pt>
    <dgm:pt modelId="{C2913998-9972-4C82-86B1-C6BAC7465587}" type="pres">
      <dgm:prSet presAssocID="{FD0DC9A0-9A0F-4661-829D-F429D8CEE20F}" presName="Accent" presStyleLbl="node1" presStyleIdx="1" presStyleCnt="5"/>
      <dgm:spPr/>
    </dgm:pt>
    <dgm:pt modelId="{F6690684-6C3B-467B-AC88-66C1F8BE049D}" type="pres">
      <dgm:prSet presAssocID="{FD0DC9A0-9A0F-4661-829D-F429D8CEE20F}" presName="ParentBackground4" presStyleCnt="0"/>
      <dgm:spPr/>
    </dgm:pt>
    <dgm:pt modelId="{EC73950E-CEEA-4D43-9395-C38A83B80A05}" type="pres">
      <dgm:prSet presAssocID="{FD0DC9A0-9A0F-4661-829D-F429D8CEE20F}" presName="ParentBackground" presStyleLbl="fgAcc1" presStyleIdx="1" presStyleCnt="5"/>
      <dgm:spPr/>
    </dgm:pt>
    <dgm:pt modelId="{633B5BFF-1F8E-4F07-9F5F-95AF04858916}" type="pres">
      <dgm:prSet presAssocID="{FD0DC9A0-9A0F-4661-829D-F429D8CEE20F}" presName="Parent4" presStyleLbl="revTx" presStyleIdx="0" presStyleCnt="0">
        <dgm:presLayoutVars>
          <dgm:chMax val="1"/>
          <dgm:chPref val="1"/>
          <dgm:bulletEnabled val="1"/>
        </dgm:presLayoutVars>
      </dgm:prSet>
      <dgm:spPr/>
    </dgm:pt>
    <dgm:pt modelId="{08C7FDA8-B907-40CD-BD23-AD85E118C484}" type="pres">
      <dgm:prSet presAssocID="{3B935009-C11D-44CD-9233-C3D3CE2DAA0F}" presName="Accent3" presStyleCnt="0"/>
      <dgm:spPr/>
    </dgm:pt>
    <dgm:pt modelId="{41A1FEA7-7271-4B66-8C6F-63C1C998A928}" type="pres">
      <dgm:prSet presAssocID="{3B935009-C11D-44CD-9233-C3D3CE2DAA0F}" presName="Accent" presStyleLbl="node1" presStyleIdx="2" presStyleCnt="5"/>
      <dgm:spPr/>
    </dgm:pt>
    <dgm:pt modelId="{0EF00CB2-6D79-4025-A0E6-05B870CCE194}" type="pres">
      <dgm:prSet presAssocID="{3B935009-C11D-44CD-9233-C3D3CE2DAA0F}" presName="ParentBackground3" presStyleCnt="0"/>
      <dgm:spPr/>
    </dgm:pt>
    <dgm:pt modelId="{60D8CC46-2795-4BE5-93EF-F2F472F1CBC8}" type="pres">
      <dgm:prSet presAssocID="{3B935009-C11D-44CD-9233-C3D3CE2DAA0F}" presName="ParentBackground" presStyleLbl="fgAcc1" presStyleIdx="2" presStyleCnt="5"/>
      <dgm:spPr/>
    </dgm:pt>
    <dgm:pt modelId="{0339BC2F-31C9-4615-93D9-528C4138113C}" type="pres">
      <dgm:prSet presAssocID="{3B935009-C11D-44CD-9233-C3D3CE2DAA0F}" presName="Parent3" presStyleLbl="revTx" presStyleIdx="0" presStyleCnt="0">
        <dgm:presLayoutVars>
          <dgm:chMax val="1"/>
          <dgm:chPref val="1"/>
          <dgm:bulletEnabled val="1"/>
        </dgm:presLayoutVars>
      </dgm:prSet>
      <dgm:spPr/>
    </dgm:pt>
    <dgm:pt modelId="{380F7C59-1BB5-41EF-9CE9-558200DEDF4E}" type="pres">
      <dgm:prSet presAssocID="{BAC2B8F7-80C4-4D65-BC9B-59033E7E7BB5}" presName="Accent2" presStyleCnt="0"/>
      <dgm:spPr/>
    </dgm:pt>
    <dgm:pt modelId="{0B6D555B-C4F7-4436-9067-677AEFF25F1C}" type="pres">
      <dgm:prSet presAssocID="{BAC2B8F7-80C4-4D65-BC9B-59033E7E7BB5}" presName="Accent" presStyleLbl="node1" presStyleIdx="3" presStyleCnt="5"/>
      <dgm:spPr/>
    </dgm:pt>
    <dgm:pt modelId="{475BADDA-DC15-4782-8F15-531EE2653349}" type="pres">
      <dgm:prSet presAssocID="{BAC2B8F7-80C4-4D65-BC9B-59033E7E7BB5}" presName="ParentBackground2" presStyleCnt="0"/>
      <dgm:spPr/>
    </dgm:pt>
    <dgm:pt modelId="{B3665688-4047-40BD-9CB3-2C2AAF64B904}" type="pres">
      <dgm:prSet presAssocID="{BAC2B8F7-80C4-4D65-BC9B-59033E7E7BB5}" presName="ParentBackground" presStyleLbl="fgAcc1" presStyleIdx="3" presStyleCnt="5"/>
      <dgm:spPr/>
    </dgm:pt>
    <dgm:pt modelId="{CE755FB3-2564-4ECB-BF2E-BA1A736A9B11}" type="pres">
      <dgm:prSet presAssocID="{BAC2B8F7-80C4-4D65-BC9B-59033E7E7BB5}" presName="Parent2" presStyleLbl="revTx" presStyleIdx="0" presStyleCnt="0">
        <dgm:presLayoutVars>
          <dgm:chMax val="1"/>
          <dgm:chPref val="1"/>
          <dgm:bulletEnabled val="1"/>
        </dgm:presLayoutVars>
      </dgm:prSet>
      <dgm:spPr/>
    </dgm:pt>
    <dgm:pt modelId="{535F8580-5814-419E-9ABF-D9CCEBB36E4D}" type="pres">
      <dgm:prSet presAssocID="{ACA62B0E-A511-452B-A8CE-B40EB2704861}" presName="Accent1" presStyleCnt="0"/>
      <dgm:spPr/>
    </dgm:pt>
    <dgm:pt modelId="{E00B94A9-27F9-4426-8BE0-69616F7BF62D}" type="pres">
      <dgm:prSet presAssocID="{ACA62B0E-A511-452B-A8CE-B40EB2704861}" presName="Accent" presStyleLbl="node1" presStyleIdx="4" presStyleCnt="5"/>
      <dgm:spPr/>
    </dgm:pt>
    <dgm:pt modelId="{6E5D9DD3-5C9E-4314-B3B4-B523B3AD4F6C}" type="pres">
      <dgm:prSet presAssocID="{ACA62B0E-A511-452B-A8CE-B40EB2704861}" presName="ParentBackground1" presStyleCnt="0"/>
      <dgm:spPr/>
    </dgm:pt>
    <dgm:pt modelId="{F527C5CD-94C2-4D14-A1FA-0A9EBC357843}" type="pres">
      <dgm:prSet presAssocID="{ACA62B0E-A511-452B-A8CE-B40EB2704861}" presName="ParentBackground" presStyleLbl="fgAcc1" presStyleIdx="4" presStyleCnt="5"/>
      <dgm:spPr/>
    </dgm:pt>
    <dgm:pt modelId="{C23D52E7-F4C6-4E1D-A007-8CC2E60CF06E}" type="pres">
      <dgm:prSet presAssocID="{ACA62B0E-A511-452B-A8CE-B40EB2704861}" presName="Parent1" presStyleLbl="revTx" presStyleIdx="0" presStyleCnt="0">
        <dgm:presLayoutVars>
          <dgm:chMax val="1"/>
          <dgm:chPref val="1"/>
          <dgm:bulletEnabled val="1"/>
        </dgm:presLayoutVars>
      </dgm:prSet>
      <dgm:spPr/>
    </dgm:pt>
  </dgm:ptLst>
  <dgm:cxnLst>
    <dgm:cxn modelId="{9ABDE800-4220-4C81-8615-12AF112501B2}" type="presOf" srcId="{11511E4B-9C40-4FFB-AA5C-90FA9B1A08CF}" destId="{058836D7-914B-4FAE-B0F0-40D7F85770F0}" srcOrd="0" destOrd="0" presId="urn:microsoft.com/office/officeart/2011/layout/CircleProcess"/>
    <dgm:cxn modelId="{19418E27-3BC5-456E-953B-B34D211176D6}" type="presOf" srcId="{0FC235D6-02CF-49E6-B572-0DEF31D3CF7C}" destId="{EA8264F9-6238-41FE-9AB3-A7557C84CAA4}" srcOrd="0" destOrd="0" presId="urn:microsoft.com/office/officeart/2011/layout/CircleProcess"/>
    <dgm:cxn modelId="{51AB2F34-2FD5-4AE2-B1D6-46F0D06BBE91}" type="presOf" srcId="{BAC2B8F7-80C4-4D65-BC9B-59033E7E7BB5}" destId="{B3665688-4047-40BD-9CB3-2C2AAF64B904}" srcOrd="0" destOrd="0" presId="urn:microsoft.com/office/officeart/2011/layout/CircleProcess"/>
    <dgm:cxn modelId="{82565442-C98F-4322-9569-8A0B0DEDD71C}" type="presOf" srcId="{ACA62B0E-A511-452B-A8CE-B40EB2704861}" destId="{C23D52E7-F4C6-4E1D-A007-8CC2E60CF06E}" srcOrd="1" destOrd="0" presId="urn:microsoft.com/office/officeart/2011/layout/CircleProcess"/>
    <dgm:cxn modelId="{FD09F163-4CC8-4768-94A2-447FC651DF49}" type="presOf" srcId="{ACA62B0E-A511-452B-A8CE-B40EB2704861}" destId="{F527C5CD-94C2-4D14-A1FA-0A9EBC357843}" srcOrd="0" destOrd="0" presId="urn:microsoft.com/office/officeart/2011/layout/CircleProcess"/>
    <dgm:cxn modelId="{CA5C7853-3968-44A8-BE92-8D02774F85F5}" type="presOf" srcId="{BAC2B8F7-80C4-4D65-BC9B-59033E7E7BB5}" destId="{CE755FB3-2564-4ECB-BF2E-BA1A736A9B11}" srcOrd="1" destOrd="0" presId="urn:microsoft.com/office/officeart/2011/layout/CircleProcess"/>
    <dgm:cxn modelId="{447AEB87-6A74-4576-BF54-5684973BE200}" srcId="{0FC235D6-02CF-49E6-B572-0DEF31D3CF7C}" destId="{FD0DC9A0-9A0F-4661-829D-F429D8CEE20F}" srcOrd="3" destOrd="0" parTransId="{249AD03F-F3BB-44A8-B25C-31B5DAC980C7}" sibTransId="{093DB27E-0B84-4326-96F6-04EECE9C7A4C}"/>
    <dgm:cxn modelId="{B8B02993-8391-463D-BCEB-1E05D990FE75}" srcId="{0FC235D6-02CF-49E6-B572-0DEF31D3CF7C}" destId="{ACA62B0E-A511-452B-A8CE-B40EB2704861}" srcOrd="0" destOrd="0" parTransId="{16E692C9-180F-489E-991C-E3FE0F39C4BB}" sibTransId="{5151923C-9D77-45FC-AFE9-134305C0CA7C}"/>
    <dgm:cxn modelId="{A6D0B198-B75A-4355-8292-902E68848815}" type="presOf" srcId="{3B935009-C11D-44CD-9233-C3D3CE2DAA0F}" destId="{60D8CC46-2795-4BE5-93EF-F2F472F1CBC8}" srcOrd="0" destOrd="0" presId="urn:microsoft.com/office/officeart/2011/layout/CircleProcess"/>
    <dgm:cxn modelId="{8E819AAD-A494-4F94-952B-030918A72387}" srcId="{0FC235D6-02CF-49E6-B572-0DEF31D3CF7C}" destId="{BAC2B8F7-80C4-4D65-BC9B-59033E7E7BB5}" srcOrd="1" destOrd="0" parTransId="{B9DF15A6-0CA9-4A8C-9565-83EEDA8D8C49}" sibTransId="{0F4C1C30-4FA0-4024-A7F2-8A2EBD8AC44F}"/>
    <dgm:cxn modelId="{7976F8BD-C2EB-4EB7-B271-E41ABBFAC61D}" type="presOf" srcId="{FD0DC9A0-9A0F-4661-829D-F429D8CEE20F}" destId="{633B5BFF-1F8E-4F07-9F5F-95AF04858916}" srcOrd="1" destOrd="0" presId="urn:microsoft.com/office/officeart/2011/layout/CircleProcess"/>
    <dgm:cxn modelId="{0B57D7CD-A24A-4EBF-B4EA-E371BDDA8649}" type="presOf" srcId="{11511E4B-9C40-4FFB-AA5C-90FA9B1A08CF}" destId="{DE03AD11-8628-49AD-ACF3-CA0257DC398D}" srcOrd="1" destOrd="0" presId="urn:microsoft.com/office/officeart/2011/layout/CircleProcess"/>
    <dgm:cxn modelId="{3025C3DB-889C-4EE1-8FDD-1D8AB9EF65DC}" srcId="{0FC235D6-02CF-49E6-B572-0DEF31D3CF7C}" destId="{11511E4B-9C40-4FFB-AA5C-90FA9B1A08CF}" srcOrd="4" destOrd="0" parTransId="{776E2CCF-3293-4C02-B1F7-902A589EA60B}" sibTransId="{6A4598AC-5B00-469B-8EE6-D765BB9C0688}"/>
    <dgm:cxn modelId="{46E0D0EF-9FE3-462D-A515-1D3311F9CEA1}" type="presOf" srcId="{3B935009-C11D-44CD-9233-C3D3CE2DAA0F}" destId="{0339BC2F-31C9-4615-93D9-528C4138113C}" srcOrd="1" destOrd="0" presId="urn:microsoft.com/office/officeart/2011/layout/CircleProcess"/>
    <dgm:cxn modelId="{B2EF06F3-A816-4602-86DE-C9562DA555BF}" type="presOf" srcId="{FD0DC9A0-9A0F-4661-829D-F429D8CEE20F}" destId="{EC73950E-CEEA-4D43-9395-C38A83B80A05}" srcOrd="0" destOrd="0" presId="urn:microsoft.com/office/officeart/2011/layout/CircleProcess"/>
    <dgm:cxn modelId="{B16F21FE-614F-43F7-9146-DFA840460318}" srcId="{0FC235D6-02CF-49E6-B572-0DEF31D3CF7C}" destId="{3B935009-C11D-44CD-9233-C3D3CE2DAA0F}" srcOrd="2" destOrd="0" parTransId="{53691384-EC6B-4F8A-81F0-1B4185F0C9B2}" sibTransId="{EA32DB7F-CAEB-4FE0-866A-54429F02E386}"/>
    <dgm:cxn modelId="{6DA7CD98-D9E7-46D7-84F0-45E50D7F5391}" type="presParOf" srcId="{EA8264F9-6238-41FE-9AB3-A7557C84CAA4}" destId="{077082BD-B6EB-4F65-B5B4-915EEC83E421}" srcOrd="0" destOrd="0" presId="urn:microsoft.com/office/officeart/2011/layout/CircleProcess"/>
    <dgm:cxn modelId="{37D8F692-471F-405E-8649-526ECE5124BC}" type="presParOf" srcId="{077082BD-B6EB-4F65-B5B4-915EEC83E421}" destId="{5B79CF68-5275-46EF-AB23-C3A80188251B}" srcOrd="0" destOrd="0" presId="urn:microsoft.com/office/officeart/2011/layout/CircleProcess"/>
    <dgm:cxn modelId="{9F4B4FF8-2F28-4C3E-8874-2CDC4C19E519}" type="presParOf" srcId="{EA8264F9-6238-41FE-9AB3-A7557C84CAA4}" destId="{5CD6F04B-D35C-4E32-80A1-EA9A78BB2021}" srcOrd="1" destOrd="0" presId="urn:microsoft.com/office/officeart/2011/layout/CircleProcess"/>
    <dgm:cxn modelId="{1BB675B8-8DA6-4EE0-934B-7121C4DFC7F6}" type="presParOf" srcId="{5CD6F04B-D35C-4E32-80A1-EA9A78BB2021}" destId="{058836D7-914B-4FAE-B0F0-40D7F85770F0}" srcOrd="0" destOrd="0" presId="urn:microsoft.com/office/officeart/2011/layout/CircleProcess"/>
    <dgm:cxn modelId="{A647EF99-DA32-4660-8078-A3A84E65ADD7}" type="presParOf" srcId="{EA8264F9-6238-41FE-9AB3-A7557C84CAA4}" destId="{DE03AD11-8628-49AD-ACF3-CA0257DC398D}" srcOrd="2" destOrd="0" presId="urn:microsoft.com/office/officeart/2011/layout/CircleProcess"/>
    <dgm:cxn modelId="{2CE9BB88-0A2F-4E46-937B-95BB8D79310C}" type="presParOf" srcId="{EA8264F9-6238-41FE-9AB3-A7557C84CAA4}" destId="{D0B5262C-CD74-4E6E-9A89-C9DF3580A6C4}" srcOrd="3" destOrd="0" presId="urn:microsoft.com/office/officeart/2011/layout/CircleProcess"/>
    <dgm:cxn modelId="{ED86EDBC-3C7D-4560-89F4-2BF25E0060D8}" type="presParOf" srcId="{D0B5262C-CD74-4E6E-9A89-C9DF3580A6C4}" destId="{C2913998-9972-4C82-86B1-C6BAC7465587}" srcOrd="0" destOrd="0" presId="urn:microsoft.com/office/officeart/2011/layout/CircleProcess"/>
    <dgm:cxn modelId="{3C070F8F-A599-43A3-940D-909C4A486CBD}" type="presParOf" srcId="{EA8264F9-6238-41FE-9AB3-A7557C84CAA4}" destId="{F6690684-6C3B-467B-AC88-66C1F8BE049D}" srcOrd="4" destOrd="0" presId="urn:microsoft.com/office/officeart/2011/layout/CircleProcess"/>
    <dgm:cxn modelId="{05FDDAF4-E5A7-4814-95A7-62D38DAC6F8E}" type="presParOf" srcId="{F6690684-6C3B-467B-AC88-66C1F8BE049D}" destId="{EC73950E-CEEA-4D43-9395-C38A83B80A05}" srcOrd="0" destOrd="0" presId="urn:microsoft.com/office/officeart/2011/layout/CircleProcess"/>
    <dgm:cxn modelId="{F76C7151-62AB-4705-BA5F-31F7E89D398A}" type="presParOf" srcId="{EA8264F9-6238-41FE-9AB3-A7557C84CAA4}" destId="{633B5BFF-1F8E-4F07-9F5F-95AF04858916}" srcOrd="5" destOrd="0" presId="urn:microsoft.com/office/officeart/2011/layout/CircleProcess"/>
    <dgm:cxn modelId="{F6D9C0E1-36D1-4A7B-9E1E-86BB63322915}" type="presParOf" srcId="{EA8264F9-6238-41FE-9AB3-A7557C84CAA4}" destId="{08C7FDA8-B907-40CD-BD23-AD85E118C484}" srcOrd="6" destOrd="0" presId="urn:microsoft.com/office/officeart/2011/layout/CircleProcess"/>
    <dgm:cxn modelId="{ADEEC98E-2C16-431A-8688-6FB52C2CBB44}" type="presParOf" srcId="{08C7FDA8-B907-40CD-BD23-AD85E118C484}" destId="{41A1FEA7-7271-4B66-8C6F-63C1C998A928}" srcOrd="0" destOrd="0" presId="urn:microsoft.com/office/officeart/2011/layout/CircleProcess"/>
    <dgm:cxn modelId="{31593B49-591F-446C-8A9A-A5EA8D0C33AE}" type="presParOf" srcId="{EA8264F9-6238-41FE-9AB3-A7557C84CAA4}" destId="{0EF00CB2-6D79-4025-A0E6-05B870CCE194}" srcOrd="7" destOrd="0" presId="urn:microsoft.com/office/officeart/2011/layout/CircleProcess"/>
    <dgm:cxn modelId="{F6CA15AB-E5FA-4A19-807D-804531DED05E}" type="presParOf" srcId="{0EF00CB2-6D79-4025-A0E6-05B870CCE194}" destId="{60D8CC46-2795-4BE5-93EF-F2F472F1CBC8}" srcOrd="0" destOrd="0" presId="urn:microsoft.com/office/officeart/2011/layout/CircleProcess"/>
    <dgm:cxn modelId="{AF3E8A1E-04AF-4BD5-A9A4-8CA28D82FF37}" type="presParOf" srcId="{EA8264F9-6238-41FE-9AB3-A7557C84CAA4}" destId="{0339BC2F-31C9-4615-93D9-528C4138113C}" srcOrd="8" destOrd="0" presId="urn:microsoft.com/office/officeart/2011/layout/CircleProcess"/>
    <dgm:cxn modelId="{78CFB123-17E8-42CC-A9E2-8354D0FF0793}" type="presParOf" srcId="{EA8264F9-6238-41FE-9AB3-A7557C84CAA4}" destId="{380F7C59-1BB5-41EF-9CE9-558200DEDF4E}" srcOrd="9" destOrd="0" presId="urn:microsoft.com/office/officeart/2011/layout/CircleProcess"/>
    <dgm:cxn modelId="{0829EA8E-735B-4E0B-A3FF-F89F7E6AA19E}" type="presParOf" srcId="{380F7C59-1BB5-41EF-9CE9-558200DEDF4E}" destId="{0B6D555B-C4F7-4436-9067-677AEFF25F1C}" srcOrd="0" destOrd="0" presId="urn:microsoft.com/office/officeart/2011/layout/CircleProcess"/>
    <dgm:cxn modelId="{8591CABE-098C-4BF0-9BF3-367CA458D3D3}" type="presParOf" srcId="{EA8264F9-6238-41FE-9AB3-A7557C84CAA4}" destId="{475BADDA-DC15-4782-8F15-531EE2653349}" srcOrd="10" destOrd="0" presId="urn:microsoft.com/office/officeart/2011/layout/CircleProcess"/>
    <dgm:cxn modelId="{6A2A96B3-5B41-456C-9B0D-A13F88BF1917}" type="presParOf" srcId="{475BADDA-DC15-4782-8F15-531EE2653349}" destId="{B3665688-4047-40BD-9CB3-2C2AAF64B904}" srcOrd="0" destOrd="0" presId="urn:microsoft.com/office/officeart/2011/layout/CircleProcess"/>
    <dgm:cxn modelId="{AED37E5C-1517-4283-B238-D352C453DA92}" type="presParOf" srcId="{EA8264F9-6238-41FE-9AB3-A7557C84CAA4}" destId="{CE755FB3-2564-4ECB-BF2E-BA1A736A9B11}" srcOrd="11" destOrd="0" presId="urn:microsoft.com/office/officeart/2011/layout/CircleProcess"/>
    <dgm:cxn modelId="{3579DE32-7FFF-4C34-B3B4-BA5E5CDDAD60}" type="presParOf" srcId="{EA8264F9-6238-41FE-9AB3-A7557C84CAA4}" destId="{535F8580-5814-419E-9ABF-D9CCEBB36E4D}" srcOrd="12" destOrd="0" presId="urn:microsoft.com/office/officeart/2011/layout/CircleProcess"/>
    <dgm:cxn modelId="{49107DFA-0AF9-4D80-BFAF-F728CA3E3F60}" type="presParOf" srcId="{535F8580-5814-419E-9ABF-D9CCEBB36E4D}" destId="{E00B94A9-27F9-4426-8BE0-69616F7BF62D}" srcOrd="0" destOrd="0" presId="urn:microsoft.com/office/officeart/2011/layout/CircleProcess"/>
    <dgm:cxn modelId="{9272E028-2FEB-4FFB-A574-AEBC0B6FEFCB}" type="presParOf" srcId="{EA8264F9-6238-41FE-9AB3-A7557C84CAA4}" destId="{6E5D9DD3-5C9E-4314-B3B4-B523B3AD4F6C}" srcOrd="13" destOrd="0" presId="urn:microsoft.com/office/officeart/2011/layout/CircleProcess"/>
    <dgm:cxn modelId="{8F06DFA1-00DC-43B0-BE15-90EF8CA26AA9}" type="presParOf" srcId="{6E5D9DD3-5C9E-4314-B3B4-B523B3AD4F6C}" destId="{F527C5CD-94C2-4D14-A1FA-0A9EBC357843}" srcOrd="0" destOrd="0" presId="urn:microsoft.com/office/officeart/2011/layout/CircleProcess"/>
    <dgm:cxn modelId="{AC836A37-B66E-43F6-A54C-F211FE327141}" type="presParOf" srcId="{EA8264F9-6238-41FE-9AB3-A7557C84CAA4}" destId="{C23D52E7-F4C6-4E1D-A007-8CC2E60CF06E}"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13B547-E929-4D40-8D57-11E573CF33C0}"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16ACBEA2-E127-4347-A1FD-E91B716BB03D}">
      <dgm:prSet phldrT="[Text]"/>
      <dgm:spPr/>
      <dgm:t>
        <a:bodyPr/>
        <a:lstStyle/>
        <a:p>
          <a:r>
            <a:rPr lang="en-US" dirty="0"/>
            <a:t>Program start-up</a:t>
          </a:r>
        </a:p>
      </dgm:t>
    </dgm:pt>
    <dgm:pt modelId="{653D2F16-2969-4D35-A7AB-4BBE5FB3B2C8}" type="parTrans" cxnId="{437CF4D8-F8F6-4EF2-AA64-8718F4E7104D}">
      <dgm:prSet/>
      <dgm:spPr/>
      <dgm:t>
        <a:bodyPr/>
        <a:lstStyle/>
        <a:p>
          <a:endParaRPr lang="en-US"/>
        </a:p>
      </dgm:t>
    </dgm:pt>
    <dgm:pt modelId="{5517BFDE-3DEA-4856-B7DC-148692A5A37E}" type="sibTrans" cxnId="{437CF4D8-F8F6-4EF2-AA64-8718F4E7104D}">
      <dgm:prSet/>
      <dgm:spPr/>
      <dgm:t>
        <a:bodyPr/>
        <a:lstStyle/>
        <a:p>
          <a:endParaRPr lang="en-US"/>
        </a:p>
      </dgm:t>
    </dgm:pt>
    <dgm:pt modelId="{642588D3-4FE9-4713-A9AA-43067E8BF9ED}">
      <dgm:prSet phldrT="[Text]"/>
      <dgm:spPr/>
      <dgm:t>
        <a:bodyPr/>
        <a:lstStyle/>
        <a:p>
          <a:r>
            <a:rPr lang="en-US" dirty="0"/>
            <a:t>Launch and outreach, Trade Ally enrollment</a:t>
          </a:r>
        </a:p>
      </dgm:t>
    </dgm:pt>
    <dgm:pt modelId="{79B4B0E2-66BC-4249-8D24-C988338F5877}" type="parTrans" cxnId="{563A20EB-D208-4E7F-94D6-885C6A0CC80C}">
      <dgm:prSet/>
      <dgm:spPr/>
      <dgm:t>
        <a:bodyPr/>
        <a:lstStyle/>
        <a:p>
          <a:endParaRPr lang="en-US"/>
        </a:p>
      </dgm:t>
    </dgm:pt>
    <dgm:pt modelId="{5C886C95-BD45-4666-8053-04A73B87A721}" type="sibTrans" cxnId="{563A20EB-D208-4E7F-94D6-885C6A0CC80C}">
      <dgm:prSet/>
      <dgm:spPr/>
      <dgm:t>
        <a:bodyPr/>
        <a:lstStyle/>
        <a:p>
          <a:endParaRPr lang="en-US"/>
        </a:p>
      </dgm:t>
    </dgm:pt>
    <dgm:pt modelId="{9D1C7754-43D3-4142-AA58-00FECE4256EF}">
      <dgm:prSet phldrT="[Text]"/>
      <dgm:spPr/>
      <dgm:t>
        <a:bodyPr/>
        <a:lstStyle/>
        <a:p>
          <a:r>
            <a:rPr lang="en-US" dirty="0"/>
            <a:t>Ramp-up</a:t>
          </a:r>
        </a:p>
      </dgm:t>
    </dgm:pt>
    <dgm:pt modelId="{149ADFB1-6DD4-4649-A0F2-FB17FA154144}" type="parTrans" cxnId="{FA0EBD49-21B5-4970-B222-3A26D15E19D3}">
      <dgm:prSet/>
      <dgm:spPr/>
      <dgm:t>
        <a:bodyPr/>
        <a:lstStyle/>
        <a:p>
          <a:endParaRPr lang="en-US"/>
        </a:p>
      </dgm:t>
    </dgm:pt>
    <dgm:pt modelId="{DF22A6E2-74C9-4234-843A-7097DA77C876}" type="sibTrans" cxnId="{FA0EBD49-21B5-4970-B222-3A26D15E19D3}">
      <dgm:prSet/>
      <dgm:spPr/>
      <dgm:t>
        <a:bodyPr/>
        <a:lstStyle/>
        <a:p>
          <a:endParaRPr lang="en-US"/>
        </a:p>
      </dgm:t>
    </dgm:pt>
    <dgm:pt modelId="{59BE5503-5A45-4A70-BA43-540C0736004A}">
      <dgm:prSet phldrT="[Text]"/>
      <dgm:spPr/>
      <dgm:t>
        <a:bodyPr/>
        <a:lstStyle/>
        <a:p>
          <a:r>
            <a:rPr lang="en-US" dirty="0"/>
            <a:t>Steady state and continuous improvement </a:t>
          </a:r>
        </a:p>
      </dgm:t>
    </dgm:pt>
    <dgm:pt modelId="{9BAC293F-E631-446C-9F96-0CFC08DF3D5C}" type="parTrans" cxnId="{425C9954-1556-4B69-A6AF-3CB95392B0D6}">
      <dgm:prSet/>
      <dgm:spPr/>
      <dgm:t>
        <a:bodyPr/>
        <a:lstStyle/>
        <a:p>
          <a:endParaRPr lang="en-US"/>
        </a:p>
      </dgm:t>
    </dgm:pt>
    <dgm:pt modelId="{4210DDFD-CDE9-41FD-B7E0-3CA75AFB4BD6}" type="sibTrans" cxnId="{425C9954-1556-4B69-A6AF-3CB95392B0D6}">
      <dgm:prSet/>
      <dgm:spPr/>
      <dgm:t>
        <a:bodyPr/>
        <a:lstStyle/>
        <a:p>
          <a:endParaRPr lang="en-US"/>
        </a:p>
      </dgm:t>
    </dgm:pt>
    <dgm:pt modelId="{0BDD2B42-63C5-4370-A0E3-95B0015508F0}">
      <dgm:prSet phldrT="[Text]"/>
      <dgm:spPr/>
      <dgm:t>
        <a:bodyPr/>
        <a:lstStyle/>
        <a:p>
          <a:r>
            <a:rPr lang="en-US" dirty="0"/>
            <a:t>Program end, begin closeout reporting</a:t>
          </a:r>
        </a:p>
      </dgm:t>
    </dgm:pt>
    <dgm:pt modelId="{85AF75F0-3B40-4D4E-BC22-ADED751732CF}" type="parTrans" cxnId="{1BCC2453-1360-4944-BCEC-29668073CCC3}">
      <dgm:prSet/>
      <dgm:spPr/>
      <dgm:t>
        <a:bodyPr/>
        <a:lstStyle/>
        <a:p>
          <a:endParaRPr lang="en-US"/>
        </a:p>
      </dgm:t>
    </dgm:pt>
    <dgm:pt modelId="{7CCC60F2-0EBF-4B48-BA21-B4723A3194B0}" type="sibTrans" cxnId="{1BCC2453-1360-4944-BCEC-29668073CCC3}">
      <dgm:prSet/>
      <dgm:spPr/>
      <dgm:t>
        <a:bodyPr/>
        <a:lstStyle/>
        <a:p>
          <a:endParaRPr lang="en-US"/>
        </a:p>
      </dgm:t>
    </dgm:pt>
    <dgm:pt modelId="{248DFB30-A4B9-42B5-B403-27EC655E1D11}" type="pres">
      <dgm:prSet presAssocID="{1313B547-E929-4D40-8D57-11E573CF33C0}" presName="Name0" presStyleCnt="0">
        <dgm:presLayoutVars>
          <dgm:dir/>
          <dgm:resizeHandles val="exact"/>
        </dgm:presLayoutVars>
      </dgm:prSet>
      <dgm:spPr/>
    </dgm:pt>
    <dgm:pt modelId="{484CFBDD-700B-4C5E-9EBA-0037D9820C77}" type="pres">
      <dgm:prSet presAssocID="{1313B547-E929-4D40-8D57-11E573CF33C0}" presName="arrow" presStyleLbl="bgShp" presStyleIdx="0" presStyleCnt="1" custLinFactNeighborX="3588"/>
      <dgm:spPr/>
    </dgm:pt>
    <dgm:pt modelId="{D77DCC3E-9E70-4680-852F-81B4086F6B00}" type="pres">
      <dgm:prSet presAssocID="{1313B547-E929-4D40-8D57-11E573CF33C0}" presName="points" presStyleCnt="0"/>
      <dgm:spPr/>
    </dgm:pt>
    <dgm:pt modelId="{AA6D630E-D51D-422E-8E40-7399890A3E37}" type="pres">
      <dgm:prSet presAssocID="{16ACBEA2-E127-4347-A1FD-E91B716BB03D}" presName="compositeA" presStyleCnt="0"/>
      <dgm:spPr/>
    </dgm:pt>
    <dgm:pt modelId="{53A57850-15E3-4F65-A9D1-0798B4EEFF55}" type="pres">
      <dgm:prSet presAssocID="{16ACBEA2-E127-4347-A1FD-E91B716BB03D}" presName="textA" presStyleLbl="revTx" presStyleIdx="0" presStyleCnt="5">
        <dgm:presLayoutVars>
          <dgm:bulletEnabled val="1"/>
        </dgm:presLayoutVars>
      </dgm:prSet>
      <dgm:spPr/>
    </dgm:pt>
    <dgm:pt modelId="{3B411E37-051E-47C7-BEDE-CB8D27C8520C}" type="pres">
      <dgm:prSet presAssocID="{16ACBEA2-E127-4347-A1FD-E91B716BB03D}" presName="circleA" presStyleLbl="node1" presStyleIdx="0" presStyleCnt="5"/>
      <dgm:spPr/>
    </dgm:pt>
    <dgm:pt modelId="{F5F7D0DB-6A05-411B-BC3F-F1A9FE23C176}" type="pres">
      <dgm:prSet presAssocID="{16ACBEA2-E127-4347-A1FD-E91B716BB03D}" presName="spaceA" presStyleCnt="0"/>
      <dgm:spPr/>
    </dgm:pt>
    <dgm:pt modelId="{720EA62B-76A0-47AC-994D-419E96767F4E}" type="pres">
      <dgm:prSet presAssocID="{5517BFDE-3DEA-4856-B7DC-148692A5A37E}" presName="space" presStyleCnt="0"/>
      <dgm:spPr/>
    </dgm:pt>
    <dgm:pt modelId="{A870D8FF-6C69-4A9D-A826-5D64DD6167C6}" type="pres">
      <dgm:prSet presAssocID="{642588D3-4FE9-4713-A9AA-43067E8BF9ED}" presName="compositeB" presStyleCnt="0"/>
      <dgm:spPr/>
    </dgm:pt>
    <dgm:pt modelId="{1001E5A8-669D-4ECF-97A9-4442198A0AD4}" type="pres">
      <dgm:prSet presAssocID="{642588D3-4FE9-4713-A9AA-43067E8BF9ED}" presName="textB" presStyleLbl="revTx" presStyleIdx="1" presStyleCnt="5">
        <dgm:presLayoutVars>
          <dgm:bulletEnabled val="1"/>
        </dgm:presLayoutVars>
      </dgm:prSet>
      <dgm:spPr/>
    </dgm:pt>
    <dgm:pt modelId="{900B022D-4D8A-4487-95AC-9F37A0BBB904}" type="pres">
      <dgm:prSet presAssocID="{642588D3-4FE9-4713-A9AA-43067E8BF9ED}" presName="circleB" presStyleLbl="node1" presStyleIdx="1" presStyleCnt="5"/>
      <dgm:spPr/>
    </dgm:pt>
    <dgm:pt modelId="{20EAC2D1-B241-4110-A376-165FDDA3AD81}" type="pres">
      <dgm:prSet presAssocID="{642588D3-4FE9-4713-A9AA-43067E8BF9ED}" presName="spaceB" presStyleCnt="0"/>
      <dgm:spPr/>
    </dgm:pt>
    <dgm:pt modelId="{67CA279F-3B65-43D5-A0F3-0AD318919B81}" type="pres">
      <dgm:prSet presAssocID="{5C886C95-BD45-4666-8053-04A73B87A721}" presName="space" presStyleCnt="0"/>
      <dgm:spPr/>
    </dgm:pt>
    <dgm:pt modelId="{AD50E71E-AB8B-450A-B63A-5274761B3F97}" type="pres">
      <dgm:prSet presAssocID="{9D1C7754-43D3-4142-AA58-00FECE4256EF}" presName="compositeA" presStyleCnt="0"/>
      <dgm:spPr/>
    </dgm:pt>
    <dgm:pt modelId="{08640A3B-1541-4F1C-8DB4-7021978DFBFE}" type="pres">
      <dgm:prSet presAssocID="{9D1C7754-43D3-4142-AA58-00FECE4256EF}" presName="textA" presStyleLbl="revTx" presStyleIdx="2" presStyleCnt="5">
        <dgm:presLayoutVars>
          <dgm:bulletEnabled val="1"/>
        </dgm:presLayoutVars>
      </dgm:prSet>
      <dgm:spPr/>
    </dgm:pt>
    <dgm:pt modelId="{B53BB3D6-8710-43C8-A8BF-E5C13729F77C}" type="pres">
      <dgm:prSet presAssocID="{9D1C7754-43D3-4142-AA58-00FECE4256EF}" presName="circleA" presStyleLbl="node1" presStyleIdx="2" presStyleCnt="5"/>
      <dgm:spPr/>
    </dgm:pt>
    <dgm:pt modelId="{834E0681-2E27-44B6-A0BA-ABF67EDFC196}" type="pres">
      <dgm:prSet presAssocID="{9D1C7754-43D3-4142-AA58-00FECE4256EF}" presName="spaceA" presStyleCnt="0"/>
      <dgm:spPr/>
    </dgm:pt>
    <dgm:pt modelId="{73B2AC60-2549-4149-ACEA-FE6F504FE54C}" type="pres">
      <dgm:prSet presAssocID="{DF22A6E2-74C9-4234-843A-7097DA77C876}" presName="space" presStyleCnt="0"/>
      <dgm:spPr/>
    </dgm:pt>
    <dgm:pt modelId="{3379D87D-2FBF-4C4D-AA00-4F33C13FA995}" type="pres">
      <dgm:prSet presAssocID="{59BE5503-5A45-4A70-BA43-540C0736004A}" presName="compositeB" presStyleCnt="0"/>
      <dgm:spPr/>
    </dgm:pt>
    <dgm:pt modelId="{1C8E4F61-53D8-4E35-95A2-7EB793571368}" type="pres">
      <dgm:prSet presAssocID="{59BE5503-5A45-4A70-BA43-540C0736004A}" presName="textB" presStyleLbl="revTx" presStyleIdx="3" presStyleCnt="5">
        <dgm:presLayoutVars>
          <dgm:bulletEnabled val="1"/>
        </dgm:presLayoutVars>
      </dgm:prSet>
      <dgm:spPr/>
    </dgm:pt>
    <dgm:pt modelId="{EFC0DA6F-C6DA-463A-BEAD-B42F0D3C5188}" type="pres">
      <dgm:prSet presAssocID="{59BE5503-5A45-4A70-BA43-540C0736004A}" presName="circleB" presStyleLbl="node1" presStyleIdx="3" presStyleCnt="5"/>
      <dgm:spPr/>
    </dgm:pt>
    <dgm:pt modelId="{285E5469-97EA-4EA2-985D-84233F6CB46C}" type="pres">
      <dgm:prSet presAssocID="{59BE5503-5A45-4A70-BA43-540C0736004A}" presName="spaceB" presStyleCnt="0"/>
      <dgm:spPr/>
    </dgm:pt>
    <dgm:pt modelId="{DF9416A0-6B14-4DA2-B594-27A831D4C9C2}" type="pres">
      <dgm:prSet presAssocID="{4210DDFD-CDE9-41FD-B7E0-3CA75AFB4BD6}" presName="space" presStyleCnt="0"/>
      <dgm:spPr/>
    </dgm:pt>
    <dgm:pt modelId="{2144CDF2-278B-4748-ADB8-5872B01D4451}" type="pres">
      <dgm:prSet presAssocID="{0BDD2B42-63C5-4370-A0E3-95B0015508F0}" presName="compositeA" presStyleCnt="0"/>
      <dgm:spPr/>
    </dgm:pt>
    <dgm:pt modelId="{315C983F-4CCF-4982-9BFC-A64C6BC1547A}" type="pres">
      <dgm:prSet presAssocID="{0BDD2B42-63C5-4370-A0E3-95B0015508F0}" presName="textA" presStyleLbl="revTx" presStyleIdx="4" presStyleCnt="5">
        <dgm:presLayoutVars>
          <dgm:bulletEnabled val="1"/>
        </dgm:presLayoutVars>
      </dgm:prSet>
      <dgm:spPr/>
    </dgm:pt>
    <dgm:pt modelId="{B048CCCB-F714-4EE6-BD95-E2B50A7C36A9}" type="pres">
      <dgm:prSet presAssocID="{0BDD2B42-63C5-4370-A0E3-95B0015508F0}" presName="circleA" presStyleLbl="node1" presStyleIdx="4" presStyleCnt="5"/>
      <dgm:spPr/>
    </dgm:pt>
    <dgm:pt modelId="{A3719911-183F-4274-946A-012B7CFF42E1}" type="pres">
      <dgm:prSet presAssocID="{0BDD2B42-63C5-4370-A0E3-95B0015508F0}" presName="spaceA" presStyleCnt="0"/>
      <dgm:spPr/>
    </dgm:pt>
  </dgm:ptLst>
  <dgm:cxnLst>
    <dgm:cxn modelId="{82DAA407-40C9-4668-A8AA-BC3905B479D2}" type="presOf" srcId="{16ACBEA2-E127-4347-A1FD-E91B716BB03D}" destId="{53A57850-15E3-4F65-A9D1-0798B4EEFF55}" srcOrd="0" destOrd="0" presId="urn:microsoft.com/office/officeart/2005/8/layout/hProcess11"/>
    <dgm:cxn modelId="{21BFEA5B-470A-47BD-B954-0C069F9C327C}" type="presOf" srcId="{0BDD2B42-63C5-4370-A0E3-95B0015508F0}" destId="{315C983F-4CCF-4982-9BFC-A64C6BC1547A}" srcOrd="0" destOrd="0" presId="urn:microsoft.com/office/officeart/2005/8/layout/hProcess11"/>
    <dgm:cxn modelId="{FA0EBD49-21B5-4970-B222-3A26D15E19D3}" srcId="{1313B547-E929-4D40-8D57-11E573CF33C0}" destId="{9D1C7754-43D3-4142-AA58-00FECE4256EF}" srcOrd="2" destOrd="0" parTransId="{149ADFB1-6DD4-4649-A0F2-FB17FA154144}" sibTransId="{DF22A6E2-74C9-4234-843A-7097DA77C876}"/>
    <dgm:cxn modelId="{1BCC2453-1360-4944-BCEC-29668073CCC3}" srcId="{1313B547-E929-4D40-8D57-11E573CF33C0}" destId="{0BDD2B42-63C5-4370-A0E3-95B0015508F0}" srcOrd="4" destOrd="0" parTransId="{85AF75F0-3B40-4D4E-BC22-ADED751732CF}" sibTransId="{7CCC60F2-0EBF-4B48-BA21-B4723A3194B0}"/>
    <dgm:cxn modelId="{425C9954-1556-4B69-A6AF-3CB95392B0D6}" srcId="{1313B547-E929-4D40-8D57-11E573CF33C0}" destId="{59BE5503-5A45-4A70-BA43-540C0736004A}" srcOrd="3" destOrd="0" parTransId="{9BAC293F-E631-446C-9F96-0CFC08DF3D5C}" sibTransId="{4210DDFD-CDE9-41FD-B7E0-3CA75AFB4BD6}"/>
    <dgm:cxn modelId="{E221BD7C-BF75-41EB-9298-424A9446486E}" type="presOf" srcId="{1313B547-E929-4D40-8D57-11E573CF33C0}" destId="{248DFB30-A4B9-42B5-B403-27EC655E1D11}" srcOrd="0" destOrd="0" presId="urn:microsoft.com/office/officeart/2005/8/layout/hProcess11"/>
    <dgm:cxn modelId="{105FED8E-6D7A-44C5-91DD-ADBAD3EDB639}" type="presOf" srcId="{59BE5503-5A45-4A70-BA43-540C0736004A}" destId="{1C8E4F61-53D8-4E35-95A2-7EB793571368}" srcOrd="0" destOrd="0" presId="urn:microsoft.com/office/officeart/2005/8/layout/hProcess11"/>
    <dgm:cxn modelId="{9DB93998-AEE0-4C16-A6D1-445B1AC3A7C6}" type="presOf" srcId="{642588D3-4FE9-4713-A9AA-43067E8BF9ED}" destId="{1001E5A8-669D-4ECF-97A9-4442198A0AD4}" srcOrd="0" destOrd="0" presId="urn:microsoft.com/office/officeart/2005/8/layout/hProcess11"/>
    <dgm:cxn modelId="{437CF4D8-F8F6-4EF2-AA64-8718F4E7104D}" srcId="{1313B547-E929-4D40-8D57-11E573CF33C0}" destId="{16ACBEA2-E127-4347-A1FD-E91B716BB03D}" srcOrd="0" destOrd="0" parTransId="{653D2F16-2969-4D35-A7AB-4BBE5FB3B2C8}" sibTransId="{5517BFDE-3DEA-4856-B7DC-148692A5A37E}"/>
    <dgm:cxn modelId="{563A20EB-D208-4E7F-94D6-885C6A0CC80C}" srcId="{1313B547-E929-4D40-8D57-11E573CF33C0}" destId="{642588D3-4FE9-4713-A9AA-43067E8BF9ED}" srcOrd="1" destOrd="0" parTransId="{79B4B0E2-66BC-4249-8D24-C988338F5877}" sibTransId="{5C886C95-BD45-4666-8053-04A73B87A721}"/>
    <dgm:cxn modelId="{A08E16F6-57EB-488A-93F2-16C355CDC135}" type="presOf" srcId="{9D1C7754-43D3-4142-AA58-00FECE4256EF}" destId="{08640A3B-1541-4F1C-8DB4-7021978DFBFE}" srcOrd="0" destOrd="0" presId="urn:microsoft.com/office/officeart/2005/8/layout/hProcess11"/>
    <dgm:cxn modelId="{7DFC357F-A059-4A22-87B4-9236FBD570D4}" type="presParOf" srcId="{248DFB30-A4B9-42B5-B403-27EC655E1D11}" destId="{484CFBDD-700B-4C5E-9EBA-0037D9820C77}" srcOrd="0" destOrd="0" presId="urn:microsoft.com/office/officeart/2005/8/layout/hProcess11"/>
    <dgm:cxn modelId="{A9BF4D8D-5D14-4231-8275-783ACF5FDD4D}" type="presParOf" srcId="{248DFB30-A4B9-42B5-B403-27EC655E1D11}" destId="{D77DCC3E-9E70-4680-852F-81B4086F6B00}" srcOrd="1" destOrd="0" presId="urn:microsoft.com/office/officeart/2005/8/layout/hProcess11"/>
    <dgm:cxn modelId="{898FDD88-C487-495F-8AEE-36E283EDFE35}" type="presParOf" srcId="{D77DCC3E-9E70-4680-852F-81B4086F6B00}" destId="{AA6D630E-D51D-422E-8E40-7399890A3E37}" srcOrd="0" destOrd="0" presId="urn:microsoft.com/office/officeart/2005/8/layout/hProcess11"/>
    <dgm:cxn modelId="{CE5D7059-6092-4A97-AB90-B701A7A8627F}" type="presParOf" srcId="{AA6D630E-D51D-422E-8E40-7399890A3E37}" destId="{53A57850-15E3-4F65-A9D1-0798B4EEFF55}" srcOrd="0" destOrd="0" presId="urn:microsoft.com/office/officeart/2005/8/layout/hProcess11"/>
    <dgm:cxn modelId="{4525D09D-38AF-4086-BD91-85EDB7D23603}" type="presParOf" srcId="{AA6D630E-D51D-422E-8E40-7399890A3E37}" destId="{3B411E37-051E-47C7-BEDE-CB8D27C8520C}" srcOrd="1" destOrd="0" presId="urn:microsoft.com/office/officeart/2005/8/layout/hProcess11"/>
    <dgm:cxn modelId="{14407E9C-0A97-43EC-90D0-8EA1DEC9EA2D}" type="presParOf" srcId="{AA6D630E-D51D-422E-8E40-7399890A3E37}" destId="{F5F7D0DB-6A05-411B-BC3F-F1A9FE23C176}" srcOrd="2" destOrd="0" presId="urn:microsoft.com/office/officeart/2005/8/layout/hProcess11"/>
    <dgm:cxn modelId="{B1319926-2629-4F08-A24D-EB57BB917968}" type="presParOf" srcId="{D77DCC3E-9E70-4680-852F-81B4086F6B00}" destId="{720EA62B-76A0-47AC-994D-419E96767F4E}" srcOrd="1" destOrd="0" presId="urn:microsoft.com/office/officeart/2005/8/layout/hProcess11"/>
    <dgm:cxn modelId="{7797FAF3-4CBE-49C7-8E23-1AFB606BAF68}" type="presParOf" srcId="{D77DCC3E-9E70-4680-852F-81B4086F6B00}" destId="{A870D8FF-6C69-4A9D-A826-5D64DD6167C6}" srcOrd="2" destOrd="0" presId="urn:microsoft.com/office/officeart/2005/8/layout/hProcess11"/>
    <dgm:cxn modelId="{4404DC9C-E2F5-4F6C-85DC-9A96B2D96E3A}" type="presParOf" srcId="{A870D8FF-6C69-4A9D-A826-5D64DD6167C6}" destId="{1001E5A8-669D-4ECF-97A9-4442198A0AD4}" srcOrd="0" destOrd="0" presId="urn:microsoft.com/office/officeart/2005/8/layout/hProcess11"/>
    <dgm:cxn modelId="{0960E2F4-046F-4CD0-AD2A-D31F00254874}" type="presParOf" srcId="{A870D8FF-6C69-4A9D-A826-5D64DD6167C6}" destId="{900B022D-4D8A-4487-95AC-9F37A0BBB904}" srcOrd="1" destOrd="0" presId="urn:microsoft.com/office/officeart/2005/8/layout/hProcess11"/>
    <dgm:cxn modelId="{C1990DCB-6486-44C1-A62D-AA599DDDF443}" type="presParOf" srcId="{A870D8FF-6C69-4A9D-A826-5D64DD6167C6}" destId="{20EAC2D1-B241-4110-A376-165FDDA3AD81}" srcOrd="2" destOrd="0" presId="urn:microsoft.com/office/officeart/2005/8/layout/hProcess11"/>
    <dgm:cxn modelId="{6C22EBD7-022D-431F-9EA6-6BAFA106D901}" type="presParOf" srcId="{D77DCC3E-9E70-4680-852F-81B4086F6B00}" destId="{67CA279F-3B65-43D5-A0F3-0AD318919B81}" srcOrd="3" destOrd="0" presId="urn:microsoft.com/office/officeart/2005/8/layout/hProcess11"/>
    <dgm:cxn modelId="{4454DA88-1D6D-4A9E-B012-B9B353195859}" type="presParOf" srcId="{D77DCC3E-9E70-4680-852F-81B4086F6B00}" destId="{AD50E71E-AB8B-450A-B63A-5274761B3F97}" srcOrd="4" destOrd="0" presId="urn:microsoft.com/office/officeart/2005/8/layout/hProcess11"/>
    <dgm:cxn modelId="{E0F57906-3997-481C-B235-81EF22741A0E}" type="presParOf" srcId="{AD50E71E-AB8B-450A-B63A-5274761B3F97}" destId="{08640A3B-1541-4F1C-8DB4-7021978DFBFE}" srcOrd="0" destOrd="0" presId="urn:microsoft.com/office/officeart/2005/8/layout/hProcess11"/>
    <dgm:cxn modelId="{212C0D3B-5396-4B50-A689-445D385A867B}" type="presParOf" srcId="{AD50E71E-AB8B-450A-B63A-5274761B3F97}" destId="{B53BB3D6-8710-43C8-A8BF-E5C13729F77C}" srcOrd="1" destOrd="0" presId="urn:microsoft.com/office/officeart/2005/8/layout/hProcess11"/>
    <dgm:cxn modelId="{09F3DD39-DA73-4C4E-B0BB-233E1A7C04DF}" type="presParOf" srcId="{AD50E71E-AB8B-450A-B63A-5274761B3F97}" destId="{834E0681-2E27-44B6-A0BA-ABF67EDFC196}" srcOrd="2" destOrd="0" presId="urn:microsoft.com/office/officeart/2005/8/layout/hProcess11"/>
    <dgm:cxn modelId="{16E261B8-E6C3-467D-A213-CC2A1DC36858}" type="presParOf" srcId="{D77DCC3E-9E70-4680-852F-81B4086F6B00}" destId="{73B2AC60-2549-4149-ACEA-FE6F504FE54C}" srcOrd="5" destOrd="0" presId="urn:microsoft.com/office/officeart/2005/8/layout/hProcess11"/>
    <dgm:cxn modelId="{6D7A8EAB-3B91-42F1-9137-627443CDDB45}" type="presParOf" srcId="{D77DCC3E-9E70-4680-852F-81B4086F6B00}" destId="{3379D87D-2FBF-4C4D-AA00-4F33C13FA995}" srcOrd="6" destOrd="0" presId="urn:microsoft.com/office/officeart/2005/8/layout/hProcess11"/>
    <dgm:cxn modelId="{C9931585-C3F2-45C3-973E-8CB9817D4046}" type="presParOf" srcId="{3379D87D-2FBF-4C4D-AA00-4F33C13FA995}" destId="{1C8E4F61-53D8-4E35-95A2-7EB793571368}" srcOrd="0" destOrd="0" presId="urn:microsoft.com/office/officeart/2005/8/layout/hProcess11"/>
    <dgm:cxn modelId="{A3D54CC3-1492-4D04-BD17-D3AEECFF7FA7}" type="presParOf" srcId="{3379D87D-2FBF-4C4D-AA00-4F33C13FA995}" destId="{EFC0DA6F-C6DA-463A-BEAD-B42F0D3C5188}" srcOrd="1" destOrd="0" presId="urn:microsoft.com/office/officeart/2005/8/layout/hProcess11"/>
    <dgm:cxn modelId="{2CBFDC04-93E8-4F37-A8EF-F31170590283}" type="presParOf" srcId="{3379D87D-2FBF-4C4D-AA00-4F33C13FA995}" destId="{285E5469-97EA-4EA2-985D-84233F6CB46C}" srcOrd="2" destOrd="0" presId="urn:microsoft.com/office/officeart/2005/8/layout/hProcess11"/>
    <dgm:cxn modelId="{0F174D7E-F3B5-4CD9-A522-A9FF0B7378AE}" type="presParOf" srcId="{D77DCC3E-9E70-4680-852F-81B4086F6B00}" destId="{DF9416A0-6B14-4DA2-B594-27A831D4C9C2}" srcOrd="7" destOrd="0" presId="urn:microsoft.com/office/officeart/2005/8/layout/hProcess11"/>
    <dgm:cxn modelId="{F153B43B-4924-4162-86FB-25EDAD06C916}" type="presParOf" srcId="{D77DCC3E-9E70-4680-852F-81B4086F6B00}" destId="{2144CDF2-278B-4748-ADB8-5872B01D4451}" srcOrd="8" destOrd="0" presId="urn:microsoft.com/office/officeart/2005/8/layout/hProcess11"/>
    <dgm:cxn modelId="{C69BA77E-AFC7-4787-AB64-9B64277CAD95}" type="presParOf" srcId="{2144CDF2-278B-4748-ADB8-5872B01D4451}" destId="{315C983F-4CCF-4982-9BFC-A64C6BC1547A}" srcOrd="0" destOrd="0" presId="urn:microsoft.com/office/officeart/2005/8/layout/hProcess11"/>
    <dgm:cxn modelId="{50D4BC1D-1B96-47AE-9C70-54FF3FBBF4BE}" type="presParOf" srcId="{2144CDF2-278B-4748-ADB8-5872B01D4451}" destId="{B048CCCB-F714-4EE6-BD95-E2B50A7C36A9}" srcOrd="1" destOrd="0" presId="urn:microsoft.com/office/officeart/2005/8/layout/hProcess11"/>
    <dgm:cxn modelId="{51AD3964-8193-4C97-9713-6F7AF46CD339}" type="presParOf" srcId="{2144CDF2-278B-4748-ADB8-5872B01D4451}" destId="{A3719911-183F-4274-946A-012B7CFF42E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8D9C72-47DF-41A7-A28A-00A2C89B6E7E}"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5D9F5F0F-A62A-444B-B569-B75CE8AC1DEB}">
      <dgm:prSet phldrT="[Text]"/>
      <dgm:spPr/>
      <dgm:t>
        <a:bodyPr/>
        <a:lstStyle/>
        <a:p>
          <a:r>
            <a:rPr lang="en-US" dirty="0">
              <a:latin typeface="Arial"/>
            </a:rPr>
            <a:t>November</a:t>
          </a:r>
          <a:endParaRPr lang="en-US" dirty="0"/>
        </a:p>
      </dgm:t>
    </dgm:pt>
    <dgm:pt modelId="{7DDD1B88-A01C-45E9-A4A2-518435A548E8}" type="parTrans" cxnId="{1068C28B-337E-4BF3-92A6-8C3316AFB54F}">
      <dgm:prSet/>
      <dgm:spPr/>
      <dgm:t>
        <a:bodyPr/>
        <a:lstStyle/>
        <a:p>
          <a:endParaRPr lang="en-US"/>
        </a:p>
      </dgm:t>
    </dgm:pt>
    <dgm:pt modelId="{510D4D33-A173-448F-BEFF-0D2433EA3672}" type="sibTrans" cxnId="{1068C28B-337E-4BF3-92A6-8C3316AFB54F}">
      <dgm:prSet/>
      <dgm:spPr/>
      <dgm:t>
        <a:bodyPr/>
        <a:lstStyle/>
        <a:p>
          <a:endParaRPr lang="en-US"/>
        </a:p>
      </dgm:t>
    </dgm:pt>
    <dgm:pt modelId="{704211DC-37EF-4550-8572-DF77417DB36A}">
      <dgm:prSet phldrT="[Text]"/>
      <dgm:spPr/>
      <dgm:t>
        <a:bodyPr/>
        <a:lstStyle/>
        <a:p>
          <a:r>
            <a:rPr lang="en-US" dirty="0">
              <a:latin typeface="Arial"/>
            </a:rPr>
            <a:t>December</a:t>
          </a:r>
          <a:endParaRPr lang="en-US" dirty="0"/>
        </a:p>
      </dgm:t>
    </dgm:pt>
    <dgm:pt modelId="{0EB6C16F-6F2F-4D78-ADCA-16385A2AEF9A}" type="parTrans" cxnId="{CFC7EE7D-EA40-42F2-BFD8-382695C09AE7}">
      <dgm:prSet/>
      <dgm:spPr/>
      <dgm:t>
        <a:bodyPr/>
        <a:lstStyle/>
        <a:p>
          <a:endParaRPr lang="en-US"/>
        </a:p>
      </dgm:t>
    </dgm:pt>
    <dgm:pt modelId="{226FAEEC-4609-4AD4-9ECC-4EC8CE6D2F2A}" type="sibTrans" cxnId="{CFC7EE7D-EA40-42F2-BFD8-382695C09AE7}">
      <dgm:prSet/>
      <dgm:spPr/>
      <dgm:t>
        <a:bodyPr/>
        <a:lstStyle/>
        <a:p>
          <a:endParaRPr lang="en-US"/>
        </a:p>
      </dgm:t>
    </dgm:pt>
    <dgm:pt modelId="{A1EFF30E-C5FC-4386-AB60-C350BA750A12}">
      <dgm:prSet phldrT="[Text]"/>
      <dgm:spPr/>
      <dgm:t>
        <a:bodyPr/>
        <a:lstStyle/>
        <a:p>
          <a:r>
            <a:rPr lang="en-US" dirty="0">
              <a:latin typeface="Arial"/>
            </a:rPr>
            <a:t>October</a:t>
          </a:r>
          <a:endParaRPr lang="en-US" dirty="0"/>
        </a:p>
      </dgm:t>
    </dgm:pt>
    <dgm:pt modelId="{6CEE0D92-EDC0-41D2-8FDE-081BE11E6800}" type="parTrans" cxnId="{301C7B7A-B9E4-44F7-B1DB-CBE4A5AA114E}">
      <dgm:prSet/>
      <dgm:spPr/>
      <dgm:t>
        <a:bodyPr/>
        <a:lstStyle/>
        <a:p>
          <a:endParaRPr lang="en-US"/>
        </a:p>
      </dgm:t>
    </dgm:pt>
    <dgm:pt modelId="{AE5381A8-3F5E-45EB-9E67-66089F69253C}" type="sibTrans" cxnId="{301C7B7A-B9E4-44F7-B1DB-CBE4A5AA114E}">
      <dgm:prSet/>
      <dgm:spPr/>
      <dgm:t>
        <a:bodyPr/>
        <a:lstStyle/>
        <a:p>
          <a:endParaRPr lang="en-US"/>
        </a:p>
      </dgm:t>
    </dgm:pt>
    <dgm:pt modelId="{2CE55B9E-68BC-4A34-9A42-9A7B62E59923}">
      <dgm:prSet phldr="0"/>
      <dgm:spPr/>
      <dgm:t>
        <a:bodyPr/>
        <a:lstStyle/>
        <a:p>
          <a:pPr rtl="0"/>
          <a:r>
            <a:rPr lang="en-US" dirty="0">
              <a:solidFill>
                <a:srgbClr val="57585B"/>
              </a:solidFill>
              <a:latin typeface="Calibri"/>
              <a:cs typeface="Calibri"/>
            </a:rPr>
            <a:t>Continue Trade Ally recruitment &amp; onboarding</a:t>
          </a:r>
        </a:p>
      </dgm:t>
    </dgm:pt>
    <dgm:pt modelId="{BF798797-A205-4EE0-866B-C71F13B0C830}" type="parTrans" cxnId="{4C611FE2-6C5F-4DD2-AC1F-4576C850B65A}">
      <dgm:prSet/>
      <dgm:spPr/>
      <dgm:t>
        <a:bodyPr/>
        <a:lstStyle/>
        <a:p>
          <a:endParaRPr lang="en-US"/>
        </a:p>
      </dgm:t>
    </dgm:pt>
    <dgm:pt modelId="{DE56B2C7-4569-4D2E-B367-EAA83F1B36F6}" type="sibTrans" cxnId="{4C611FE2-6C5F-4DD2-AC1F-4576C850B65A}">
      <dgm:prSet/>
      <dgm:spPr/>
      <dgm:t>
        <a:bodyPr/>
        <a:lstStyle/>
        <a:p>
          <a:endParaRPr lang="en-US"/>
        </a:p>
      </dgm:t>
    </dgm:pt>
    <dgm:pt modelId="{B3E09C80-D0F7-4F18-AB85-905495FEEA2C}">
      <dgm:prSet phldr="0"/>
      <dgm:spPr/>
      <dgm:t>
        <a:bodyPr/>
        <a:lstStyle/>
        <a:p>
          <a:pPr rtl="0"/>
          <a:r>
            <a:rPr lang="en-US" dirty="0">
              <a:latin typeface="Arial"/>
            </a:rPr>
            <a:t>Continue Trade Ally recruitment &amp; onboarding</a:t>
          </a:r>
          <a:endParaRPr lang="en-US" dirty="0"/>
        </a:p>
      </dgm:t>
    </dgm:pt>
    <dgm:pt modelId="{9D19529E-23A0-4892-8299-4CDC254B0B8F}" type="sibTrans" cxnId="{49C96B28-FFC4-408A-BFCB-3B9F1F16ADF0}">
      <dgm:prSet/>
      <dgm:spPr/>
      <dgm:t>
        <a:bodyPr/>
        <a:lstStyle/>
        <a:p>
          <a:endParaRPr lang="en-US"/>
        </a:p>
      </dgm:t>
    </dgm:pt>
    <dgm:pt modelId="{89886620-6262-42E1-93FC-1620A89EC706}" type="parTrans" cxnId="{49C96B28-FFC4-408A-BFCB-3B9F1F16ADF0}">
      <dgm:prSet/>
      <dgm:spPr/>
      <dgm:t>
        <a:bodyPr/>
        <a:lstStyle/>
        <a:p>
          <a:endParaRPr lang="en-US"/>
        </a:p>
      </dgm:t>
    </dgm:pt>
    <dgm:pt modelId="{93326A26-C35E-49FF-9C45-6365F82908CF}">
      <dgm:prSet phldr="0"/>
      <dgm:spPr/>
      <dgm:t>
        <a:bodyPr/>
        <a:lstStyle/>
        <a:p>
          <a:pPr algn="l">
            <a:lnSpc>
              <a:spcPct val="90000"/>
            </a:lnSpc>
          </a:pPr>
          <a:r>
            <a:rPr lang="en-US" dirty="0">
              <a:solidFill>
                <a:srgbClr val="57585B"/>
              </a:solidFill>
              <a:latin typeface="Arial"/>
            </a:rPr>
            <a:t>In-home assessments &amp; DI</a:t>
          </a:r>
        </a:p>
      </dgm:t>
    </dgm:pt>
    <dgm:pt modelId="{0779E7B2-1E77-4F9B-B9BE-2DA46DDD8D07}" type="parTrans" cxnId="{5CDDF1FA-6205-49D8-A13F-3865B55C38E3}">
      <dgm:prSet/>
      <dgm:spPr/>
      <dgm:t>
        <a:bodyPr/>
        <a:lstStyle/>
        <a:p>
          <a:endParaRPr lang="en-US"/>
        </a:p>
      </dgm:t>
    </dgm:pt>
    <dgm:pt modelId="{EEF65233-2232-407F-8E27-EBE1F823925E}" type="sibTrans" cxnId="{5CDDF1FA-6205-49D8-A13F-3865B55C38E3}">
      <dgm:prSet/>
      <dgm:spPr/>
      <dgm:t>
        <a:bodyPr/>
        <a:lstStyle/>
        <a:p>
          <a:endParaRPr lang="en-US"/>
        </a:p>
      </dgm:t>
    </dgm:pt>
    <dgm:pt modelId="{C45588B3-6111-4670-AF90-4DC1DA801F95}">
      <dgm:prSet/>
      <dgm:spPr/>
      <dgm:t>
        <a:bodyPr/>
        <a:lstStyle/>
        <a:p>
          <a:pPr algn="l">
            <a:lnSpc>
              <a:spcPct val="90000"/>
            </a:lnSpc>
          </a:pPr>
          <a:r>
            <a:rPr lang="en-US" dirty="0">
              <a:solidFill>
                <a:srgbClr val="57585B"/>
              </a:solidFill>
              <a:latin typeface="Arial"/>
            </a:rPr>
            <a:t>Trade Ally sales </a:t>
          </a:r>
          <a:r>
            <a:rPr lang="en-US" dirty="0">
              <a:solidFill>
                <a:srgbClr val="57585B"/>
              </a:solidFill>
            </a:rPr>
            <a:t>and</a:t>
          </a:r>
          <a:r>
            <a:rPr lang="en-US" dirty="0">
              <a:solidFill>
                <a:srgbClr val="57585B"/>
              </a:solidFill>
              <a:latin typeface="Arial"/>
            </a:rPr>
            <a:t> measure installation</a:t>
          </a:r>
        </a:p>
      </dgm:t>
    </dgm:pt>
    <dgm:pt modelId="{0CA9A325-24C4-401D-AEC5-ADD0F5AB4DF2}" type="parTrans" cxnId="{CEC81ADF-D473-4A83-A9A9-A6B093C1D9A6}">
      <dgm:prSet/>
      <dgm:spPr/>
      <dgm:t>
        <a:bodyPr/>
        <a:lstStyle/>
        <a:p>
          <a:endParaRPr lang="en-US"/>
        </a:p>
      </dgm:t>
    </dgm:pt>
    <dgm:pt modelId="{8697BD0A-AB2D-4470-B1AD-7F0A6DDDC3B0}" type="sibTrans" cxnId="{CEC81ADF-D473-4A83-A9A9-A6B093C1D9A6}">
      <dgm:prSet/>
      <dgm:spPr/>
      <dgm:t>
        <a:bodyPr/>
        <a:lstStyle/>
        <a:p>
          <a:endParaRPr lang="en-US"/>
        </a:p>
      </dgm:t>
    </dgm:pt>
    <dgm:pt modelId="{A99D56EC-07DE-43C0-B8D0-5D6F78B3661F}">
      <dgm:prSet/>
      <dgm:spPr/>
      <dgm:t>
        <a:bodyPr/>
        <a:lstStyle/>
        <a:p>
          <a:pPr algn="l">
            <a:lnSpc>
              <a:spcPct val="90000"/>
            </a:lnSpc>
          </a:pPr>
          <a:r>
            <a:rPr lang="en-US" dirty="0">
              <a:solidFill>
                <a:srgbClr val="57585B"/>
              </a:solidFill>
              <a:latin typeface="Arial"/>
            </a:rPr>
            <a:t>Reporting dashboards</a:t>
          </a:r>
          <a:endParaRPr lang="en-US" dirty="0">
            <a:solidFill>
              <a:srgbClr val="57585B"/>
            </a:solidFill>
          </a:endParaRPr>
        </a:p>
      </dgm:t>
    </dgm:pt>
    <dgm:pt modelId="{F9FE3BB0-8975-40FF-88D9-9E96FCDA924E}" type="parTrans" cxnId="{2439A962-3D2D-45FC-85AA-10FF9B8B17BB}">
      <dgm:prSet/>
      <dgm:spPr/>
      <dgm:t>
        <a:bodyPr/>
        <a:lstStyle/>
        <a:p>
          <a:endParaRPr lang="en-US"/>
        </a:p>
      </dgm:t>
    </dgm:pt>
    <dgm:pt modelId="{5E081C5B-2A7A-4F72-ABDE-54A33F6881AB}" type="sibTrans" cxnId="{2439A962-3D2D-45FC-85AA-10FF9B8B17BB}">
      <dgm:prSet/>
      <dgm:spPr/>
      <dgm:t>
        <a:bodyPr/>
        <a:lstStyle/>
        <a:p>
          <a:endParaRPr lang="en-US"/>
        </a:p>
      </dgm:t>
    </dgm:pt>
    <dgm:pt modelId="{46003857-C5FB-402A-9B90-1B4CB47B27A4}">
      <dgm:prSet/>
      <dgm:spPr/>
      <dgm:t>
        <a:bodyPr/>
        <a:lstStyle/>
        <a:p>
          <a:pPr algn="l">
            <a:lnSpc>
              <a:spcPct val="90000"/>
            </a:lnSpc>
          </a:pPr>
          <a:r>
            <a:rPr lang="en-US" dirty="0">
              <a:solidFill>
                <a:srgbClr val="57585B"/>
              </a:solidFill>
              <a:latin typeface="Arial"/>
            </a:rPr>
            <a:t>Program stabilization phase begins </a:t>
          </a:r>
          <a:endParaRPr lang="en-US" dirty="0"/>
        </a:p>
      </dgm:t>
    </dgm:pt>
    <dgm:pt modelId="{30F24554-A91D-4902-B805-53919DAD955D}" type="parTrans" cxnId="{C0CED005-08AD-4E94-8CE4-33ADE4AD2BBE}">
      <dgm:prSet/>
      <dgm:spPr/>
      <dgm:t>
        <a:bodyPr/>
        <a:lstStyle/>
        <a:p>
          <a:endParaRPr lang="en-US"/>
        </a:p>
      </dgm:t>
    </dgm:pt>
    <dgm:pt modelId="{380BA752-480B-4C51-9578-44C662CD8202}" type="sibTrans" cxnId="{C0CED005-08AD-4E94-8CE4-33ADE4AD2BBE}">
      <dgm:prSet/>
      <dgm:spPr/>
      <dgm:t>
        <a:bodyPr/>
        <a:lstStyle/>
        <a:p>
          <a:endParaRPr lang="en-US"/>
        </a:p>
      </dgm:t>
    </dgm:pt>
    <dgm:pt modelId="{41503AE2-743B-4A7F-BE3D-4D376505CD40}">
      <dgm:prSet phldr="0"/>
      <dgm:spPr/>
      <dgm:t>
        <a:bodyPr/>
        <a:lstStyle/>
        <a:p>
          <a:pPr rtl="0"/>
          <a:r>
            <a:rPr lang="en-US" dirty="0">
              <a:latin typeface="Arial"/>
            </a:rPr>
            <a:t>Hold community engagement events</a:t>
          </a:r>
        </a:p>
      </dgm:t>
    </dgm:pt>
    <dgm:pt modelId="{251C2D40-A5DA-4480-812E-B42F1D058BA7}" type="parTrans" cxnId="{F62DCDEE-0BEF-4D91-8819-52A155B3C23F}">
      <dgm:prSet/>
      <dgm:spPr/>
    </dgm:pt>
    <dgm:pt modelId="{58A625B0-C089-41EF-B7D8-CD73D3D769C6}" type="sibTrans" cxnId="{F62DCDEE-0BEF-4D91-8819-52A155B3C23F}">
      <dgm:prSet/>
      <dgm:spPr/>
    </dgm:pt>
    <dgm:pt modelId="{3F6112C8-E109-4886-AD84-7D9DA211D3B3}">
      <dgm:prSet phldr="0"/>
      <dgm:spPr/>
      <dgm:t>
        <a:bodyPr/>
        <a:lstStyle/>
        <a:p>
          <a:pPr rtl="0"/>
          <a:r>
            <a:rPr lang="en-US" dirty="0">
              <a:solidFill>
                <a:srgbClr val="57585B"/>
              </a:solidFill>
              <a:latin typeface="Calibri"/>
              <a:cs typeface="Calibri"/>
            </a:rPr>
            <a:t>Hold community engagement events</a:t>
          </a:r>
        </a:p>
      </dgm:t>
    </dgm:pt>
    <dgm:pt modelId="{B91899CB-0D5C-4BA0-9A25-90764DF366AE}" type="parTrans" cxnId="{11126EE8-17A9-4F4A-B732-8D8B466D2C24}">
      <dgm:prSet/>
      <dgm:spPr/>
    </dgm:pt>
    <dgm:pt modelId="{45C4DEFC-800A-40E4-94C3-43D3E22B3504}" type="sibTrans" cxnId="{11126EE8-17A9-4F4A-B732-8D8B466D2C24}">
      <dgm:prSet/>
      <dgm:spPr/>
    </dgm:pt>
    <dgm:pt modelId="{F8FE685F-7D0D-4149-B22F-A0B82BE14CD9}">
      <dgm:prSet phldr="0"/>
      <dgm:spPr/>
      <dgm:t>
        <a:bodyPr/>
        <a:lstStyle/>
        <a:p>
          <a:r>
            <a:rPr lang="en-US" dirty="0">
              <a:solidFill>
                <a:srgbClr val="57585B"/>
              </a:solidFill>
              <a:latin typeface="Arial"/>
            </a:rPr>
            <a:t>In-home assessments &amp; DI</a:t>
          </a:r>
          <a:endParaRPr lang="en-US" dirty="0">
            <a:latin typeface="Arial"/>
          </a:endParaRPr>
        </a:p>
      </dgm:t>
    </dgm:pt>
    <dgm:pt modelId="{EED3AFCE-FC44-499A-80D8-2AC313D7BCD1}" type="parTrans" cxnId="{970DF8C1-57D4-4E0A-91DB-467B808639D5}">
      <dgm:prSet/>
      <dgm:spPr/>
    </dgm:pt>
    <dgm:pt modelId="{C1DDD124-32CE-426C-BF4E-5FDF7E729DEA}" type="sibTrans" cxnId="{970DF8C1-57D4-4E0A-91DB-467B808639D5}">
      <dgm:prSet/>
      <dgm:spPr/>
    </dgm:pt>
    <dgm:pt modelId="{50EE0B2A-8BED-4D2F-9DCB-ABA67566FEE6}">
      <dgm:prSet phldr="0"/>
      <dgm:spPr/>
      <dgm:t>
        <a:bodyPr/>
        <a:lstStyle/>
        <a:p>
          <a:r>
            <a:rPr lang="en-US" dirty="0">
              <a:solidFill>
                <a:srgbClr val="57585B"/>
              </a:solidFill>
              <a:latin typeface="Arial"/>
            </a:rPr>
            <a:t>In-home assessments &amp; DI</a:t>
          </a:r>
          <a:endParaRPr lang="en-US" dirty="0">
            <a:solidFill>
              <a:srgbClr val="57585B"/>
            </a:solidFill>
            <a:latin typeface="Calibri"/>
            <a:cs typeface="Calibri"/>
          </a:endParaRPr>
        </a:p>
      </dgm:t>
    </dgm:pt>
    <dgm:pt modelId="{16906E15-33C5-4700-814A-8A862221B877}" type="parTrans" cxnId="{A80A4797-AE81-4A3D-A7C7-328C61492A09}">
      <dgm:prSet/>
      <dgm:spPr/>
    </dgm:pt>
    <dgm:pt modelId="{BB8A9CFE-A4AF-4FC6-97C7-E1F6FED48D05}" type="sibTrans" cxnId="{A80A4797-AE81-4A3D-A7C7-328C61492A09}">
      <dgm:prSet/>
      <dgm:spPr/>
    </dgm:pt>
    <dgm:pt modelId="{6FFB791F-9FE8-4B7F-B7EA-A409B7DBBBDF}" type="pres">
      <dgm:prSet presAssocID="{9A8D9C72-47DF-41A7-A28A-00A2C89B6E7E}" presName="Name0" presStyleCnt="0">
        <dgm:presLayoutVars>
          <dgm:dir/>
          <dgm:animLvl val="lvl"/>
          <dgm:resizeHandles val="exact"/>
        </dgm:presLayoutVars>
      </dgm:prSet>
      <dgm:spPr/>
    </dgm:pt>
    <dgm:pt modelId="{CEF70933-371B-498B-A096-BE486220B854}" type="pres">
      <dgm:prSet presAssocID="{A1EFF30E-C5FC-4386-AB60-C350BA750A12}" presName="composite" presStyleCnt="0"/>
      <dgm:spPr/>
    </dgm:pt>
    <dgm:pt modelId="{43F1E1E6-E30B-4B41-80DE-9CBB0BFF3F8C}" type="pres">
      <dgm:prSet presAssocID="{A1EFF30E-C5FC-4386-AB60-C350BA750A12}" presName="parTx" presStyleLbl="alignNode1" presStyleIdx="0" presStyleCnt="3" custLinFactNeighborX="516">
        <dgm:presLayoutVars>
          <dgm:chMax val="0"/>
          <dgm:chPref val="0"/>
          <dgm:bulletEnabled val="1"/>
        </dgm:presLayoutVars>
      </dgm:prSet>
      <dgm:spPr/>
    </dgm:pt>
    <dgm:pt modelId="{4E86F009-5040-4CAD-9794-19BAE8092D2B}" type="pres">
      <dgm:prSet presAssocID="{A1EFF30E-C5FC-4386-AB60-C350BA750A12}" presName="desTx" presStyleLbl="alignAccFollowNode1" presStyleIdx="0" presStyleCnt="3">
        <dgm:presLayoutVars>
          <dgm:bulletEnabled val="1"/>
        </dgm:presLayoutVars>
      </dgm:prSet>
      <dgm:spPr/>
    </dgm:pt>
    <dgm:pt modelId="{656153C1-D2BF-4483-AE31-427509600BE1}" type="pres">
      <dgm:prSet presAssocID="{AE5381A8-3F5E-45EB-9E67-66089F69253C}" presName="space" presStyleCnt="0"/>
      <dgm:spPr/>
    </dgm:pt>
    <dgm:pt modelId="{094DB15B-E3BD-4E95-B529-634A29256668}" type="pres">
      <dgm:prSet presAssocID="{5D9F5F0F-A62A-444B-B569-B75CE8AC1DEB}" presName="composite" presStyleCnt="0"/>
      <dgm:spPr/>
    </dgm:pt>
    <dgm:pt modelId="{0C9DAD22-8BA1-43AE-8767-CC57084B33E1}" type="pres">
      <dgm:prSet presAssocID="{5D9F5F0F-A62A-444B-B569-B75CE8AC1DEB}" presName="parTx" presStyleLbl="alignNode1" presStyleIdx="1" presStyleCnt="3">
        <dgm:presLayoutVars>
          <dgm:chMax val="0"/>
          <dgm:chPref val="0"/>
          <dgm:bulletEnabled val="1"/>
        </dgm:presLayoutVars>
      </dgm:prSet>
      <dgm:spPr/>
    </dgm:pt>
    <dgm:pt modelId="{02B5FC00-54D1-4E59-A5EB-5D6112004B2D}" type="pres">
      <dgm:prSet presAssocID="{5D9F5F0F-A62A-444B-B569-B75CE8AC1DEB}" presName="desTx" presStyleLbl="alignAccFollowNode1" presStyleIdx="1" presStyleCnt="3">
        <dgm:presLayoutVars>
          <dgm:bulletEnabled val="1"/>
        </dgm:presLayoutVars>
      </dgm:prSet>
      <dgm:spPr/>
    </dgm:pt>
    <dgm:pt modelId="{8B39FAA2-CE70-42D5-9EF3-6876BBE27871}" type="pres">
      <dgm:prSet presAssocID="{510D4D33-A173-448F-BEFF-0D2433EA3672}" presName="space" presStyleCnt="0"/>
      <dgm:spPr/>
    </dgm:pt>
    <dgm:pt modelId="{4494C396-31C3-44EE-BF5A-DEA10D3CC0D8}" type="pres">
      <dgm:prSet presAssocID="{704211DC-37EF-4550-8572-DF77417DB36A}" presName="composite" presStyleCnt="0"/>
      <dgm:spPr/>
    </dgm:pt>
    <dgm:pt modelId="{25BA97A0-DCFE-4327-9DED-1D36D45548FF}" type="pres">
      <dgm:prSet presAssocID="{704211DC-37EF-4550-8572-DF77417DB36A}" presName="parTx" presStyleLbl="alignNode1" presStyleIdx="2" presStyleCnt="3">
        <dgm:presLayoutVars>
          <dgm:chMax val="0"/>
          <dgm:chPref val="0"/>
          <dgm:bulletEnabled val="1"/>
        </dgm:presLayoutVars>
      </dgm:prSet>
      <dgm:spPr/>
    </dgm:pt>
    <dgm:pt modelId="{4D715C0F-3003-4E25-A77E-3C8879D0A01D}" type="pres">
      <dgm:prSet presAssocID="{704211DC-37EF-4550-8572-DF77417DB36A}" presName="desTx" presStyleLbl="alignAccFollowNode1" presStyleIdx="2" presStyleCnt="3">
        <dgm:presLayoutVars>
          <dgm:bulletEnabled val="1"/>
        </dgm:presLayoutVars>
      </dgm:prSet>
      <dgm:spPr/>
    </dgm:pt>
  </dgm:ptLst>
  <dgm:cxnLst>
    <dgm:cxn modelId="{D83B1400-6464-459B-9BBA-7E66EA045021}" type="presOf" srcId="{A1EFF30E-C5FC-4386-AB60-C350BA750A12}" destId="{43F1E1E6-E30B-4B41-80DE-9CBB0BFF3F8C}" srcOrd="0" destOrd="0" presId="urn:microsoft.com/office/officeart/2005/8/layout/hList1"/>
    <dgm:cxn modelId="{C0CED005-08AD-4E94-8CE4-33ADE4AD2BBE}" srcId="{A1EFF30E-C5FC-4386-AB60-C350BA750A12}" destId="{46003857-C5FB-402A-9B90-1B4CB47B27A4}" srcOrd="3" destOrd="0" parTransId="{30F24554-A91D-4902-B805-53919DAD955D}" sibTransId="{380BA752-480B-4C51-9578-44C662CD8202}"/>
    <dgm:cxn modelId="{FAEE7D11-80B6-48F9-B13D-5A3D3673A680}" type="presOf" srcId="{9A8D9C72-47DF-41A7-A28A-00A2C89B6E7E}" destId="{6FFB791F-9FE8-4B7F-B7EA-A409B7DBBBDF}" srcOrd="0" destOrd="0" presId="urn:microsoft.com/office/officeart/2005/8/layout/hList1"/>
    <dgm:cxn modelId="{2A9D781A-6045-4508-9F6A-4A0777E93D71}" type="presOf" srcId="{F8FE685F-7D0D-4149-B22F-A0B82BE14CD9}" destId="{02B5FC00-54D1-4E59-A5EB-5D6112004B2D}" srcOrd="0" destOrd="2" presId="urn:microsoft.com/office/officeart/2005/8/layout/hList1"/>
    <dgm:cxn modelId="{EE5F9526-B013-4889-B374-954E9E32ECD7}" type="presOf" srcId="{41503AE2-743B-4A7F-BE3D-4D376505CD40}" destId="{02B5FC00-54D1-4E59-A5EB-5D6112004B2D}" srcOrd="0" destOrd="1" presId="urn:microsoft.com/office/officeart/2005/8/layout/hList1"/>
    <dgm:cxn modelId="{49C96B28-FFC4-408A-BFCB-3B9F1F16ADF0}" srcId="{5D9F5F0F-A62A-444B-B569-B75CE8AC1DEB}" destId="{B3E09C80-D0F7-4F18-AB85-905495FEEA2C}" srcOrd="0" destOrd="0" parTransId="{89886620-6262-42E1-93FC-1620A89EC706}" sibTransId="{9D19529E-23A0-4892-8299-4CDC254B0B8F}"/>
    <dgm:cxn modelId="{013BB433-FF2D-43FA-B04B-5979B00119B1}" type="presOf" srcId="{B3E09C80-D0F7-4F18-AB85-905495FEEA2C}" destId="{02B5FC00-54D1-4E59-A5EB-5D6112004B2D}" srcOrd="0" destOrd="0" presId="urn:microsoft.com/office/officeart/2005/8/layout/hList1"/>
    <dgm:cxn modelId="{2439A962-3D2D-45FC-85AA-10FF9B8B17BB}" srcId="{A1EFF30E-C5FC-4386-AB60-C350BA750A12}" destId="{A99D56EC-07DE-43C0-B8D0-5D6F78B3661F}" srcOrd="2" destOrd="0" parTransId="{F9FE3BB0-8975-40FF-88D9-9E96FCDA924E}" sibTransId="{5E081C5B-2A7A-4F72-ABDE-54A33F6881AB}"/>
    <dgm:cxn modelId="{613BF646-A605-494F-8A53-A377DDF53299}" type="presOf" srcId="{46003857-C5FB-402A-9B90-1B4CB47B27A4}" destId="{4E86F009-5040-4CAD-9794-19BAE8092D2B}" srcOrd="0" destOrd="3" presId="urn:microsoft.com/office/officeart/2005/8/layout/hList1"/>
    <dgm:cxn modelId="{301C7B7A-B9E4-44F7-B1DB-CBE4A5AA114E}" srcId="{9A8D9C72-47DF-41A7-A28A-00A2C89B6E7E}" destId="{A1EFF30E-C5FC-4386-AB60-C350BA750A12}" srcOrd="0" destOrd="0" parTransId="{6CEE0D92-EDC0-41D2-8FDE-081BE11E6800}" sibTransId="{AE5381A8-3F5E-45EB-9E67-66089F69253C}"/>
    <dgm:cxn modelId="{CFC7EE7D-EA40-42F2-BFD8-382695C09AE7}" srcId="{9A8D9C72-47DF-41A7-A28A-00A2C89B6E7E}" destId="{704211DC-37EF-4550-8572-DF77417DB36A}" srcOrd="2" destOrd="0" parTransId="{0EB6C16F-6F2F-4D78-ADCA-16385A2AEF9A}" sibTransId="{226FAEEC-4609-4AD4-9ECC-4EC8CE6D2F2A}"/>
    <dgm:cxn modelId="{1068C28B-337E-4BF3-92A6-8C3316AFB54F}" srcId="{9A8D9C72-47DF-41A7-A28A-00A2C89B6E7E}" destId="{5D9F5F0F-A62A-444B-B569-B75CE8AC1DEB}" srcOrd="1" destOrd="0" parTransId="{7DDD1B88-A01C-45E9-A4A2-518435A548E8}" sibTransId="{510D4D33-A173-448F-BEFF-0D2433EA3672}"/>
    <dgm:cxn modelId="{A80A4797-AE81-4A3D-A7C7-328C61492A09}" srcId="{704211DC-37EF-4550-8572-DF77417DB36A}" destId="{50EE0B2A-8BED-4D2F-9DCB-ABA67566FEE6}" srcOrd="2" destOrd="0" parTransId="{16906E15-33C5-4700-814A-8A862221B877}" sibTransId="{BB8A9CFE-A4AF-4FC6-97C7-E1F6FED48D05}"/>
    <dgm:cxn modelId="{A7D8E49B-1D33-4429-8F7A-D34049F6E84F}" type="presOf" srcId="{A99D56EC-07DE-43C0-B8D0-5D6F78B3661F}" destId="{4E86F009-5040-4CAD-9794-19BAE8092D2B}" srcOrd="0" destOrd="2" presId="urn:microsoft.com/office/officeart/2005/8/layout/hList1"/>
    <dgm:cxn modelId="{A014AF9D-6866-4DB7-89C6-CE11D7AB18A7}" type="presOf" srcId="{93326A26-C35E-49FF-9C45-6365F82908CF}" destId="{4E86F009-5040-4CAD-9794-19BAE8092D2B}" srcOrd="0" destOrd="0" presId="urn:microsoft.com/office/officeart/2005/8/layout/hList1"/>
    <dgm:cxn modelId="{9C4EC3A7-43E3-4BF1-848D-8729CB42B399}" type="presOf" srcId="{C45588B3-6111-4670-AF90-4DC1DA801F95}" destId="{4E86F009-5040-4CAD-9794-19BAE8092D2B}" srcOrd="0" destOrd="1" presId="urn:microsoft.com/office/officeart/2005/8/layout/hList1"/>
    <dgm:cxn modelId="{F5DA15A9-9540-4EBA-AED4-E8C5320AA1AE}" type="presOf" srcId="{2CE55B9E-68BC-4A34-9A42-9A7B62E59923}" destId="{4D715C0F-3003-4E25-A77E-3C8879D0A01D}" srcOrd="0" destOrd="1" presId="urn:microsoft.com/office/officeart/2005/8/layout/hList1"/>
    <dgm:cxn modelId="{822FF0B2-0960-42E3-9297-C60E7278EC09}" type="presOf" srcId="{5D9F5F0F-A62A-444B-B569-B75CE8AC1DEB}" destId="{0C9DAD22-8BA1-43AE-8767-CC57084B33E1}" srcOrd="0" destOrd="0" presId="urn:microsoft.com/office/officeart/2005/8/layout/hList1"/>
    <dgm:cxn modelId="{E45C16B5-5C93-43BD-BB6A-FA45949C2522}" type="presOf" srcId="{704211DC-37EF-4550-8572-DF77417DB36A}" destId="{25BA97A0-DCFE-4327-9DED-1D36D45548FF}" srcOrd="0" destOrd="0" presId="urn:microsoft.com/office/officeart/2005/8/layout/hList1"/>
    <dgm:cxn modelId="{678440B5-217F-470F-BC16-A587BF92FC44}" type="presOf" srcId="{50EE0B2A-8BED-4D2F-9DCB-ABA67566FEE6}" destId="{4D715C0F-3003-4E25-A77E-3C8879D0A01D}" srcOrd="0" destOrd="2" presId="urn:microsoft.com/office/officeart/2005/8/layout/hList1"/>
    <dgm:cxn modelId="{351314B9-0EF1-485C-ACDA-6A1C8FB72853}" type="presOf" srcId="{3F6112C8-E109-4886-AD84-7D9DA211D3B3}" destId="{4D715C0F-3003-4E25-A77E-3C8879D0A01D}" srcOrd="0" destOrd="0" presId="urn:microsoft.com/office/officeart/2005/8/layout/hList1"/>
    <dgm:cxn modelId="{970DF8C1-57D4-4E0A-91DB-467B808639D5}" srcId="{5D9F5F0F-A62A-444B-B569-B75CE8AC1DEB}" destId="{F8FE685F-7D0D-4149-B22F-A0B82BE14CD9}" srcOrd="2" destOrd="0" parTransId="{EED3AFCE-FC44-499A-80D8-2AC313D7BCD1}" sibTransId="{C1DDD124-32CE-426C-BF4E-5FDF7E729DEA}"/>
    <dgm:cxn modelId="{CEC81ADF-D473-4A83-A9A9-A6B093C1D9A6}" srcId="{A1EFF30E-C5FC-4386-AB60-C350BA750A12}" destId="{C45588B3-6111-4670-AF90-4DC1DA801F95}" srcOrd="1" destOrd="0" parTransId="{0CA9A325-24C4-401D-AEC5-ADD0F5AB4DF2}" sibTransId="{8697BD0A-AB2D-4470-B1AD-7F0A6DDDC3B0}"/>
    <dgm:cxn modelId="{4C611FE2-6C5F-4DD2-AC1F-4576C850B65A}" srcId="{704211DC-37EF-4550-8572-DF77417DB36A}" destId="{2CE55B9E-68BC-4A34-9A42-9A7B62E59923}" srcOrd="1" destOrd="0" parTransId="{BF798797-A205-4EE0-866B-C71F13B0C830}" sibTransId="{DE56B2C7-4569-4D2E-B367-EAA83F1B36F6}"/>
    <dgm:cxn modelId="{11126EE8-17A9-4F4A-B732-8D8B466D2C24}" srcId="{704211DC-37EF-4550-8572-DF77417DB36A}" destId="{3F6112C8-E109-4886-AD84-7D9DA211D3B3}" srcOrd="0" destOrd="0" parTransId="{B91899CB-0D5C-4BA0-9A25-90764DF366AE}" sibTransId="{45C4DEFC-800A-40E4-94C3-43D3E22B3504}"/>
    <dgm:cxn modelId="{F62DCDEE-0BEF-4D91-8819-52A155B3C23F}" srcId="{5D9F5F0F-A62A-444B-B569-B75CE8AC1DEB}" destId="{41503AE2-743B-4A7F-BE3D-4D376505CD40}" srcOrd="1" destOrd="0" parTransId="{251C2D40-A5DA-4480-812E-B42F1D058BA7}" sibTransId="{58A625B0-C089-41EF-B7D8-CD73D3D769C6}"/>
    <dgm:cxn modelId="{5CDDF1FA-6205-49D8-A13F-3865B55C38E3}" srcId="{A1EFF30E-C5FC-4386-AB60-C350BA750A12}" destId="{93326A26-C35E-49FF-9C45-6365F82908CF}" srcOrd="0" destOrd="0" parTransId="{0779E7B2-1E77-4F9B-B9BE-2DA46DDD8D07}" sibTransId="{EEF65233-2232-407F-8E27-EBE1F823925E}"/>
    <dgm:cxn modelId="{6C283F3D-AB1C-4E6D-AB26-370924E5E382}" type="presParOf" srcId="{6FFB791F-9FE8-4B7F-B7EA-A409B7DBBBDF}" destId="{CEF70933-371B-498B-A096-BE486220B854}" srcOrd="0" destOrd="0" presId="urn:microsoft.com/office/officeart/2005/8/layout/hList1"/>
    <dgm:cxn modelId="{66597087-EB72-46BA-A210-34CB2240192B}" type="presParOf" srcId="{CEF70933-371B-498B-A096-BE486220B854}" destId="{43F1E1E6-E30B-4B41-80DE-9CBB0BFF3F8C}" srcOrd="0" destOrd="0" presId="urn:microsoft.com/office/officeart/2005/8/layout/hList1"/>
    <dgm:cxn modelId="{FE10D412-74BB-4815-90AE-EBE728A72D7F}" type="presParOf" srcId="{CEF70933-371B-498B-A096-BE486220B854}" destId="{4E86F009-5040-4CAD-9794-19BAE8092D2B}" srcOrd="1" destOrd="0" presId="urn:microsoft.com/office/officeart/2005/8/layout/hList1"/>
    <dgm:cxn modelId="{DBBC3B34-C683-4373-B286-B15EC715149B}" type="presParOf" srcId="{6FFB791F-9FE8-4B7F-B7EA-A409B7DBBBDF}" destId="{656153C1-D2BF-4483-AE31-427509600BE1}" srcOrd="1" destOrd="0" presId="urn:microsoft.com/office/officeart/2005/8/layout/hList1"/>
    <dgm:cxn modelId="{C7067E81-7DC0-453C-B1E7-5530E1DEE12F}" type="presParOf" srcId="{6FFB791F-9FE8-4B7F-B7EA-A409B7DBBBDF}" destId="{094DB15B-E3BD-4E95-B529-634A29256668}" srcOrd="2" destOrd="0" presId="urn:microsoft.com/office/officeart/2005/8/layout/hList1"/>
    <dgm:cxn modelId="{8CD8A05E-BC96-4D0D-BF98-F9CB88C64A2F}" type="presParOf" srcId="{094DB15B-E3BD-4E95-B529-634A29256668}" destId="{0C9DAD22-8BA1-43AE-8767-CC57084B33E1}" srcOrd="0" destOrd="0" presId="urn:microsoft.com/office/officeart/2005/8/layout/hList1"/>
    <dgm:cxn modelId="{30A26104-C067-4E4A-B11D-2B0C85155AB7}" type="presParOf" srcId="{094DB15B-E3BD-4E95-B529-634A29256668}" destId="{02B5FC00-54D1-4E59-A5EB-5D6112004B2D}" srcOrd="1" destOrd="0" presId="urn:microsoft.com/office/officeart/2005/8/layout/hList1"/>
    <dgm:cxn modelId="{AA70D15F-E07B-4631-9CB5-4177F7875EE0}" type="presParOf" srcId="{6FFB791F-9FE8-4B7F-B7EA-A409B7DBBBDF}" destId="{8B39FAA2-CE70-42D5-9EF3-6876BBE27871}" srcOrd="3" destOrd="0" presId="urn:microsoft.com/office/officeart/2005/8/layout/hList1"/>
    <dgm:cxn modelId="{D8BF7707-5396-4280-B68F-98A11C950883}" type="presParOf" srcId="{6FFB791F-9FE8-4B7F-B7EA-A409B7DBBBDF}" destId="{4494C396-31C3-44EE-BF5A-DEA10D3CC0D8}" srcOrd="4" destOrd="0" presId="urn:microsoft.com/office/officeart/2005/8/layout/hList1"/>
    <dgm:cxn modelId="{4FAAF68B-54B0-4DDF-B142-E0852E8B64B4}" type="presParOf" srcId="{4494C396-31C3-44EE-BF5A-DEA10D3CC0D8}" destId="{25BA97A0-DCFE-4327-9DED-1D36D45548FF}" srcOrd="0" destOrd="0" presId="urn:microsoft.com/office/officeart/2005/8/layout/hList1"/>
    <dgm:cxn modelId="{69373FA3-D801-4FEA-92E7-03DACADCA96B}" type="presParOf" srcId="{4494C396-31C3-44EE-BF5A-DEA10D3CC0D8}" destId="{4D715C0F-3003-4E25-A77E-3C8879D0A01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8D9C72-47DF-41A7-A28A-00A2C89B6E7E}"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5D9F5F0F-A62A-444B-B569-B75CE8AC1DEB}">
      <dgm:prSet phldrT="[Text]"/>
      <dgm:spPr/>
      <dgm:t>
        <a:bodyPr/>
        <a:lstStyle/>
        <a:p>
          <a:r>
            <a:rPr lang="en-US" dirty="0">
              <a:latin typeface="Arial"/>
            </a:rPr>
            <a:t>2024</a:t>
          </a:r>
          <a:endParaRPr lang="en-US" dirty="0"/>
        </a:p>
      </dgm:t>
    </dgm:pt>
    <dgm:pt modelId="{7DDD1B88-A01C-45E9-A4A2-518435A548E8}" type="parTrans" cxnId="{1068C28B-337E-4BF3-92A6-8C3316AFB54F}">
      <dgm:prSet/>
      <dgm:spPr/>
      <dgm:t>
        <a:bodyPr/>
        <a:lstStyle/>
        <a:p>
          <a:endParaRPr lang="en-US"/>
        </a:p>
      </dgm:t>
    </dgm:pt>
    <dgm:pt modelId="{510D4D33-A173-448F-BEFF-0D2433EA3672}" type="sibTrans" cxnId="{1068C28B-337E-4BF3-92A6-8C3316AFB54F}">
      <dgm:prSet/>
      <dgm:spPr/>
      <dgm:t>
        <a:bodyPr/>
        <a:lstStyle/>
        <a:p>
          <a:endParaRPr lang="en-US"/>
        </a:p>
      </dgm:t>
    </dgm:pt>
    <dgm:pt modelId="{704211DC-37EF-4550-8572-DF77417DB36A}">
      <dgm:prSet phldrT="[Text]"/>
      <dgm:spPr/>
      <dgm:t>
        <a:bodyPr/>
        <a:lstStyle/>
        <a:p>
          <a:r>
            <a:rPr lang="en-US" dirty="0">
              <a:latin typeface="Arial"/>
            </a:rPr>
            <a:t>2025</a:t>
          </a:r>
          <a:endParaRPr lang="en-US" dirty="0"/>
        </a:p>
      </dgm:t>
    </dgm:pt>
    <dgm:pt modelId="{0EB6C16F-6F2F-4D78-ADCA-16385A2AEF9A}" type="parTrans" cxnId="{CFC7EE7D-EA40-42F2-BFD8-382695C09AE7}">
      <dgm:prSet/>
      <dgm:spPr/>
      <dgm:t>
        <a:bodyPr/>
        <a:lstStyle/>
        <a:p>
          <a:endParaRPr lang="en-US"/>
        </a:p>
      </dgm:t>
    </dgm:pt>
    <dgm:pt modelId="{226FAEEC-4609-4AD4-9ECC-4EC8CE6D2F2A}" type="sibTrans" cxnId="{CFC7EE7D-EA40-42F2-BFD8-382695C09AE7}">
      <dgm:prSet/>
      <dgm:spPr/>
      <dgm:t>
        <a:bodyPr/>
        <a:lstStyle/>
        <a:p>
          <a:endParaRPr lang="en-US"/>
        </a:p>
      </dgm:t>
    </dgm:pt>
    <dgm:pt modelId="{A1EFF30E-C5FC-4386-AB60-C350BA750A12}">
      <dgm:prSet phldrT="[Text]"/>
      <dgm:spPr/>
      <dgm:t>
        <a:bodyPr/>
        <a:lstStyle/>
        <a:p>
          <a:r>
            <a:rPr lang="en-US" dirty="0">
              <a:latin typeface="Arial"/>
            </a:rPr>
            <a:t>2023</a:t>
          </a:r>
          <a:endParaRPr lang="en-US" dirty="0"/>
        </a:p>
      </dgm:t>
    </dgm:pt>
    <dgm:pt modelId="{6CEE0D92-EDC0-41D2-8FDE-081BE11E6800}" type="parTrans" cxnId="{301C7B7A-B9E4-44F7-B1DB-CBE4A5AA114E}">
      <dgm:prSet/>
      <dgm:spPr/>
      <dgm:t>
        <a:bodyPr/>
        <a:lstStyle/>
        <a:p>
          <a:endParaRPr lang="en-US"/>
        </a:p>
      </dgm:t>
    </dgm:pt>
    <dgm:pt modelId="{AE5381A8-3F5E-45EB-9E67-66089F69253C}" type="sibTrans" cxnId="{301C7B7A-B9E4-44F7-B1DB-CBE4A5AA114E}">
      <dgm:prSet/>
      <dgm:spPr/>
      <dgm:t>
        <a:bodyPr/>
        <a:lstStyle/>
        <a:p>
          <a:endParaRPr lang="en-US"/>
        </a:p>
      </dgm:t>
    </dgm:pt>
    <dgm:pt modelId="{2CE55B9E-68BC-4A34-9A42-9A7B62E59923}">
      <dgm:prSet custT="1"/>
      <dgm:spPr/>
      <dgm:t>
        <a:bodyPr/>
        <a:lstStyle/>
        <a:p>
          <a:pPr rtl="0"/>
          <a:r>
            <a:rPr lang="en-US" sz="2300" dirty="0"/>
            <a:t>Net energy savings of 776,912 kWh</a:t>
          </a:r>
          <a:endParaRPr lang="en-US" sz="2300" dirty="0">
            <a:solidFill>
              <a:srgbClr val="57585B"/>
            </a:solidFill>
            <a:latin typeface="Calibri"/>
            <a:cs typeface="Calibri"/>
          </a:endParaRPr>
        </a:p>
      </dgm:t>
    </dgm:pt>
    <dgm:pt modelId="{BF798797-A205-4EE0-866B-C71F13B0C830}" type="parTrans" cxnId="{4C611FE2-6C5F-4DD2-AC1F-4576C850B65A}">
      <dgm:prSet/>
      <dgm:spPr/>
      <dgm:t>
        <a:bodyPr/>
        <a:lstStyle/>
        <a:p>
          <a:endParaRPr lang="en-US"/>
        </a:p>
      </dgm:t>
    </dgm:pt>
    <dgm:pt modelId="{DE56B2C7-4569-4D2E-B367-EAA83F1B36F6}" type="sibTrans" cxnId="{4C611FE2-6C5F-4DD2-AC1F-4576C850B65A}">
      <dgm:prSet/>
      <dgm:spPr/>
      <dgm:t>
        <a:bodyPr/>
        <a:lstStyle/>
        <a:p>
          <a:endParaRPr lang="en-US"/>
        </a:p>
      </dgm:t>
    </dgm:pt>
    <dgm:pt modelId="{B3E09C80-D0F7-4F18-AB85-905495FEEA2C}">
      <dgm:prSet custT="1"/>
      <dgm:spPr/>
      <dgm:t>
        <a:bodyPr/>
        <a:lstStyle/>
        <a:p>
          <a:r>
            <a:rPr lang="en-US" sz="2300" dirty="0"/>
            <a:t>Net energy savings of 776,912 kWh</a:t>
          </a:r>
        </a:p>
      </dgm:t>
    </dgm:pt>
    <dgm:pt modelId="{9D19529E-23A0-4892-8299-4CDC254B0B8F}" type="sibTrans" cxnId="{49C96B28-FFC4-408A-BFCB-3B9F1F16ADF0}">
      <dgm:prSet/>
      <dgm:spPr/>
      <dgm:t>
        <a:bodyPr/>
        <a:lstStyle/>
        <a:p>
          <a:endParaRPr lang="en-US"/>
        </a:p>
      </dgm:t>
    </dgm:pt>
    <dgm:pt modelId="{89886620-6262-42E1-93FC-1620A89EC706}" type="parTrans" cxnId="{49C96B28-FFC4-408A-BFCB-3B9F1F16ADF0}">
      <dgm:prSet/>
      <dgm:spPr/>
      <dgm:t>
        <a:bodyPr/>
        <a:lstStyle/>
        <a:p>
          <a:endParaRPr lang="en-US"/>
        </a:p>
      </dgm:t>
    </dgm:pt>
    <dgm:pt modelId="{93326A26-C35E-49FF-9C45-6365F82908CF}">
      <dgm:prSet phldr="0" custT="1"/>
      <dgm:spPr/>
      <dgm:t>
        <a:bodyPr/>
        <a:lstStyle/>
        <a:p>
          <a:pPr algn="l">
            <a:lnSpc>
              <a:spcPct val="90000"/>
            </a:lnSpc>
          </a:pPr>
          <a:r>
            <a:rPr lang="en-US" sz="2300" dirty="0"/>
            <a:t>Net energy savings of 160,857 kWh</a:t>
          </a:r>
          <a:endParaRPr lang="en-US" sz="2300" dirty="0">
            <a:solidFill>
              <a:srgbClr val="57585B"/>
            </a:solidFill>
            <a:latin typeface="Arial"/>
          </a:endParaRPr>
        </a:p>
      </dgm:t>
    </dgm:pt>
    <dgm:pt modelId="{0779E7B2-1E77-4F9B-B9BE-2DA46DDD8D07}" type="parTrans" cxnId="{5CDDF1FA-6205-49D8-A13F-3865B55C38E3}">
      <dgm:prSet/>
      <dgm:spPr/>
      <dgm:t>
        <a:bodyPr/>
        <a:lstStyle/>
        <a:p>
          <a:endParaRPr lang="en-US"/>
        </a:p>
      </dgm:t>
    </dgm:pt>
    <dgm:pt modelId="{EEF65233-2232-407F-8E27-EBE1F823925E}" type="sibTrans" cxnId="{5CDDF1FA-6205-49D8-A13F-3865B55C38E3}">
      <dgm:prSet/>
      <dgm:spPr/>
      <dgm:t>
        <a:bodyPr/>
        <a:lstStyle/>
        <a:p>
          <a:endParaRPr lang="en-US"/>
        </a:p>
      </dgm:t>
    </dgm:pt>
    <dgm:pt modelId="{758766DA-0730-4997-B263-2FD64517BBDD}">
      <dgm:prSet custT="1"/>
      <dgm:spPr/>
      <dgm:t>
        <a:bodyPr/>
        <a:lstStyle/>
        <a:p>
          <a:pPr algn="l">
            <a:lnSpc>
              <a:spcPct val="90000"/>
            </a:lnSpc>
          </a:pPr>
          <a:r>
            <a:rPr lang="en-US" sz="2300" dirty="0"/>
            <a:t>4 targeted customer marketing and community engagement projects</a:t>
          </a:r>
        </a:p>
      </dgm:t>
    </dgm:pt>
    <dgm:pt modelId="{E94C7120-1B58-4D0A-AD45-786E2CFA0B87}" type="parTrans" cxnId="{22AF13F0-A20B-4EFB-A60C-FFE2433FD946}">
      <dgm:prSet/>
      <dgm:spPr/>
      <dgm:t>
        <a:bodyPr/>
        <a:lstStyle/>
        <a:p>
          <a:endParaRPr lang="en-US"/>
        </a:p>
      </dgm:t>
    </dgm:pt>
    <dgm:pt modelId="{773D3434-E004-4E0A-ACE0-E154B82C2FAE}" type="sibTrans" cxnId="{22AF13F0-A20B-4EFB-A60C-FFE2433FD946}">
      <dgm:prSet/>
      <dgm:spPr/>
      <dgm:t>
        <a:bodyPr/>
        <a:lstStyle/>
        <a:p>
          <a:endParaRPr lang="en-US"/>
        </a:p>
      </dgm:t>
    </dgm:pt>
    <dgm:pt modelId="{264666B6-92E6-4092-8CA0-92C50C65CF9D}">
      <dgm:prSet custT="1"/>
      <dgm:spPr/>
      <dgm:t>
        <a:bodyPr/>
        <a:lstStyle/>
        <a:p>
          <a:pPr algn="l">
            <a:lnSpc>
              <a:spcPct val="90000"/>
            </a:lnSpc>
          </a:pPr>
          <a:r>
            <a:rPr lang="en-US" sz="2300" dirty="0"/>
            <a:t>913 energy advisements </a:t>
          </a:r>
        </a:p>
      </dgm:t>
    </dgm:pt>
    <dgm:pt modelId="{886FA155-090A-45AA-88D9-69E06BE4B56D}" type="parTrans" cxnId="{AA1E23E8-7566-4497-9661-CBA881DA78B8}">
      <dgm:prSet/>
      <dgm:spPr/>
      <dgm:t>
        <a:bodyPr/>
        <a:lstStyle/>
        <a:p>
          <a:endParaRPr lang="en-US"/>
        </a:p>
      </dgm:t>
    </dgm:pt>
    <dgm:pt modelId="{9C729F49-F651-46FA-A09F-ADC926AD258D}" type="sibTrans" cxnId="{AA1E23E8-7566-4497-9661-CBA881DA78B8}">
      <dgm:prSet/>
      <dgm:spPr/>
      <dgm:t>
        <a:bodyPr/>
        <a:lstStyle/>
        <a:p>
          <a:endParaRPr lang="en-US"/>
        </a:p>
      </dgm:t>
    </dgm:pt>
    <dgm:pt modelId="{FF65ED29-0965-4BA1-9355-4B65BE4C34F2}">
      <dgm:prSet custT="1"/>
      <dgm:spPr/>
      <dgm:t>
        <a:bodyPr/>
        <a:lstStyle/>
        <a:p>
          <a:pPr algn="l">
            <a:lnSpc>
              <a:spcPct val="90000"/>
            </a:lnSpc>
          </a:pPr>
          <a:r>
            <a:rPr lang="en-US" sz="2300" dirty="0"/>
            <a:t>91 customer energy management cases</a:t>
          </a:r>
        </a:p>
      </dgm:t>
    </dgm:pt>
    <dgm:pt modelId="{6B411F23-E8A9-4CE8-B700-64AF22CDBEBA}" type="parTrans" cxnId="{D8191B7B-BEDA-4057-BA2F-7114D24D26F4}">
      <dgm:prSet/>
      <dgm:spPr/>
      <dgm:t>
        <a:bodyPr/>
        <a:lstStyle/>
        <a:p>
          <a:endParaRPr lang="en-US"/>
        </a:p>
      </dgm:t>
    </dgm:pt>
    <dgm:pt modelId="{D6DEB96B-8669-47B3-BC23-55EB6380B989}" type="sibTrans" cxnId="{D8191B7B-BEDA-4057-BA2F-7114D24D26F4}">
      <dgm:prSet/>
      <dgm:spPr/>
      <dgm:t>
        <a:bodyPr/>
        <a:lstStyle/>
        <a:p>
          <a:endParaRPr lang="en-US"/>
        </a:p>
      </dgm:t>
    </dgm:pt>
    <dgm:pt modelId="{68E53D66-8279-4FE2-8E3C-06CF11E9AFD5}">
      <dgm:prSet custT="1"/>
      <dgm:spPr/>
      <dgm:t>
        <a:bodyPr/>
        <a:lstStyle/>
        <a:p>
          <a:r>
            <a:rPr lang="en-US" sz="2300" dirty="0"/>
            <a:t>4 targeted customer marketing and community engagement projects</a:t>
          </a:r>
          <a:endParaRPr lang="en-US" sz="2300" dirty="0">
            <a:solidFill>
              <a:srgbClr val="57585B"/>
            </a:solidFill>
            <a:latin typeface="Calibri"/>
            <a:cs typeface="Calibri"/>
          </a:endParaRPr>
        </a:p>
      </dgm:t>
    </dgm:pt>
    <dgm:pt modelId="{856E7AB9-4F60-4A9B-9CEA-8094C34EFD2A}" type="parTrans" cxnId="{AB59C27E-531E-4C5D-AAAA-E53866229BCF}">
      <dgm:prSet/>
      <dgm:spPr/>
      <dgm:t>
        <a:bodyPr/>
        <a:lstStyle/>
        <a:p>
          <a:endParaRPr lang="en-US"/>
        </a:p>
      </dgm:t>
    </dgm:pt>
    <dgm:pt modelId="{8FCE2BFE-8C5B-4390-9550-B1739E748340}" type="sibTrans" cxnId="{AB59C27E-531E-4C5D-AAAA-E53866229BCF}">
      <dgm:prSet/>
      <dgm:spPr/>
      <dgm:t>
        <a:bodyPr/>
        <a:lstStyle/>
        <a:p>
          <a:endParaRPr lang="en-US"/>
        </a:p>
      </dgm:t>
    </dgm:pt>
    <dgm:pt modelId="{80D610F7-ECD5-4C3C-9A73-81D0084A6306}">
      <dgm:prSet custT="1"/>
      <dgm:spPr/>
      <dgm:t>
        <a:bodyPr/>
        <a:lstStyle/>
        <a:p>
          <a:r>
            <a:rPr lang="en-US" sz="2300" dirty="0"/>
            <a:t>3654 energy advisements </a:t>
          </a:r>
          <a:endParaRPr lang="en-US" sz="2300" dirty="0">
            <a:solidFill>
              <a:srgbClr val="57585B"/>
            </a:solidFill>
            <a:latin typeface="Calibri"/>
            <a:cs typeface="Calibri"/>
          </a:endParaRPr>
        </a:p>
      </dgm:t>
    </dgm:pt>
    <dgm:pt modelId="{31DDD37C-91B2-46E5-B3B2-BB70264D8075}" type="parTrans" cxnId="{B26F39D6-CC3F-457D-B805-661B728CA8C4}">
      <dgm:prSet/>
      <dgm:spPr/>
      <dgm:t>
        <a:bodyPr/>
        <a:lstStyle/>
        <a:p>
          <a:endParaRPr lang="en-US"/>
        </a:p>
      </dgm:t>
    </dgm:pt>
    <dgm:pt modelId="{4EEFFE1C-3D5B-4987-929A-8E40DC907FA4}" type="sibTrans" cxnId="{B26F39D6-CC3F-457D-B805-661B728CA8C4}">
      <dgm:prSet/>
      <dgm:spPr/>
      <dgm:t>
        <a:bodyPr/>
        <a:lstStyle/>
        <a:p>
          <a:endParaRPr lang="en-US"/>
        </a:p>
      </dgm:t>
    </dgm:pt>
    <dgm:pt modelId="{05173FA1-1220-4952-915D-8E1F0E353F7C}">
      <dgm:prSet custT="1"/>
      <dgm:spPr/>
      <dgm:t>
        <a:bodyPr/>
        <a:lstStyle/>
        <a:p>
          <a:r>
            <a:rPr lang="en-US" sz="2300" dirty="0"/>
            <a:t>457 customer energy management cases</a:t>
          </a:r>
          <a:endParaRPr lang="en-US" sz="2300" dirty="0">
            <a:solidFill>
              <a:srgbClr val="57585B"/>
            </a:solidFill>
            <a:latin typeface="Calibri"/>
            <a:cs typeface="Calibri"/>
          </a:endParaRPr>
        </a:p>
      </dgm:t>
    </dgm:pt>
    <dgm:pt modelId="{996ACB8E-47B2-40BF-8966-EF9EC5251846}" type="parTrans" cxnId="{4A69BBD5-74CF-4757-BC07-B1AC29E07DA7}">
      <dgm:prSet/>
      <dgm:spPr/>
      <dgm:t>
        <a:bodyPr/>
        <a:lstStyle/>
        <a:p>
          <a:endParaRPr lang="en-US"/>
        </a:p>
      </dgm:t>
    </dgm:pt>
    <dgm:pt modelId="{031691C7-C2A8-41A0-95D2-9E1A8DDD2716}" type="sibTrans" cxnId="{4A69BBD5-74CF-4757-BC07-B1AC29E07DA7}">
      <dgm:prSet/>
      <dgm:spPr/>
      <dgm:t>
        <a:bodyPr/>
        <a:lstStyle/>
        <a:p>
          <a:endParaRPr lang="en-US"/>
        </a:p>
      </dgm:t>
    </dgm:pt>
    <dgm:pt modelId="{8B20BE7F-75D4-47FE-9B69-38F52EAA113A}">
      <dgm:prSet custT="1"/>
      <dgm:spPr/>
      <dgm:t>
        <a:bodyPr/>
        <a:lstStyle/>
        <a:p>
          <a:pPr rtl="0"/>
          <a:r>
            <a:rPr lang="en-US" sz="2300" dirty="0"/>
            <a:t>3 targeted customer marketing and community engagement projects</a:t>
          </a:r>
          <a:endParaRPr lang="en-US" sz="2300" dirty="0">
            <a:solidFill>
              <a:srgbClr val="57585B"/>
            </a:solidFill>
            <a:latin typeface="+mn-lt"/>
          </a:endParaRPr>
        </a:p>
      </dgm:t>
    </dgm:pt>
    <dgm:pt modelId="{5F580D4C-DD8D-46CF-BC3B-D1BAB263D31F}" type="parTrans" cxnId="{B7E0C9CE-7A9F-44AC-9E34-6E2BA4AB5D26}">
      <dgm:prSet/>
      <dgm:spPr/>
      <dgm:t>
        <a:bodyPr/>
        <a:lstStyle/>
        <a:p>
          <a:endParaRPr lang="en-US"/>
        </a:p>
      </dgm:t>
    </dgm:pt>
    <dgm:pt modelId="{D55E2FEB-4AC9-477F-A3D5-144E8FD56735}" type="sibTrans" cxnId="{B7E0C9CE-7A9F-44AC-9E34-6E2BA4AB5D26}">
      <dgm:prSet/>
      <dgm:spPr/>
      <dgm:t>
        <a:bodyPr/>
        <a:lstStyle/>
        <a:p>
          <a:endParaRPr lang="en-US"/>
        </a:p>
      </dgm:t>
    </dgm:pt>
    <dgm:pt modelId="{ED73AE72-B653-425D-9868-B46CFE6F939D}">
      <dgm:prSet custT="1"/>
      <dgm:spPr/>
      <dgm:t>
        <a:bodyPr/>
        <a:lstStyle/>
        <a:p>
          <a:pPr rtl="0"/>
          <a:r>
            <a:rPr lang="en-US" sz="2300" dirty="0"/>
            <a:t>3655 energy advisements</a:t>
          </a:r>
          <a:endParaRPr lang="en-US" sz="2300" dirty="0">
            <a:solidFill>
              <a:srgbClr val="57585B"/>
            </a:solidFill>
            <a:latin typeface="+mn-lt"/>
          </a:endParaRPr>
        </a:p>
      </dgm:t>
    </dgm:pt>
    <dgm:pt modelId="{E4EEFAC1-3FE8-4853-A1C8-E3129D7A0296}" type="parTrans" cxnId="{DC12A25C-CC02-4E4A-9187-248EEE30C135}">
      <dgm:prSet/>
      <dgm:spPr/>
      <dgm:t>
        <a:bodyPr/>
        <a:lstStyle/>
        <a:p>
          <a:endParaRPr lang="en-US"/>
        </a:p>
      </dgm:t>
    </dgm:pt>
    <dgm:pt modelId="{BE764AFE-6236-4C52-B610-19C23C21AE72}" type="sibTrans" cxnId="{DC12A25C-CC02-4E4A-9187-248EEE30C135}">
      <dgm:prSet/>
      <dgm:spPr/>
      <dgm:t>
        <a:bodyPr/>
        <a:lstStyle/>
        <a:p>
          <a:endParaRPr lang="en-US"/>
        </a:p>
      </dgm:t>
    </dgm:pt>
    <dgm:pt modelId="{D13C9B73-7FD8-4E53-97F0-BC76917C7D63}">
      <dgm:prSet custT="1"/>
      <dgm:spPr/>
      <dgm:t>
        <a:bodyPr/>
        <a:lstStyle/>
        <a:p>
          <a:pPr rtl="0"/>
          <a:r>
            <a:rPr lang="en-US" sz="2300" dirty="0"/>
            <a:t>579 customer energy management cases </a:t>
          </a:r>
          <a:endParaRPr lang="en-US" sz="2300" dirty="0">
            <a:solidFill>
              <a:srgbClr val="57585B"/>
            </a:solidFill>
            <a:latin typeface="+mn-lt"/>
          </a:endParaRPr>
        </a:p>
      </dgm:t>
    </dgm:pt>
    <dgm:pt modelId="{3172D5D6-8798-4A37-B0A2-66560A30BAE1}" type="parTrans" cxnId="{361C8755-480E-4815-A201-9EAB7292E9B8}">
      <dgm:prSet/>
      <dgm:spPr/>
      <dgm:t>
        <a:bodyPr/>
        <a:lstStyle/>
        <a:p>
          <a:endParaRPr lang="en-US"/>
        </a:p>
      </dgm:t>
    </dgm:pt>
    <dgm:pt modelId="{84C0CD9A-49EF-486C-939F-68DCB6C019DD}" type="sibTrans" cxnId="{361C8755-480E-4815-A201-9EAB7292E9B8}">
      <dgm:prSet/>
      <dgm:spPr/>
      <dgm:t>
        <a:bodyPr/>
        <a:lstStyle/>
        <a:p>
          <a:endParaRPr lang="en-US"/>
        </a:p>
      </dgm:t>
    </dgm:pt>
    <dgm:pt modelId="{6FFB791F-9FE8-4B7F-B7EA-A409B7DBBBDF}" type="pres">
      <dgm:prSet presAssocID="{9A8D9C72-47DF-41A7-A28A-00A2C89B6E7E}" presName="Name0" presStyleCnt="0">
        <dgm:presLayoutVars>
          <dgm:dir/>
          <dgm:animLvl val="lvl"/>
          <dgm:resizeHandles val="exact"/>
        </dgm:presLayoutVars>
      </dgm:prSet>
      <dgm:spPr/>
    </dgm:pt>
    <dgm:pt modelId="{CEF70933-371B-498B-A096-BE486220B854}" type="pres">
      <dgm:prSet presAssocID="{A1EFF30E-C5FC-4386-AB60-C350BA750A12}" presName="composite" presStyleCnt="0"/>
      <dgm:spPr/>
    </dgm:pt>
    <dgm:pt modelId="{43F1E1E6-E30B-4B41-80DE-9CBB0BFF3F8C}" type="pres">
      <dgm:prSet presAssocID="{A1EFF30E-C5FC-4386-AB60-C350BA750A12}" presName="parTx" presStyleLbl="alignNode1" presStyleIdx="0" presStyleCnt="3" custLinFactNeighborX="516">
        <dgm:presLayoutVars>
          <dgm:chMax val="0"/>
          <dgm:chPref val="0"/>
          <dgm:bulletEnabled val="1"/>
        </dgm:presLayoutVars>
      </dgm:prSet>
      <dgm:spPr/>
    </dgm:pt>
    <dgm:pt modelId="{4E86F009-5040-4CAD-9794-19BAE8092D2B}" type="pres">
      <dgm:prSet presAssocID="{A1EFF30E-C5FC-4386-AB60-C350BA750A12}" presName="desTx" presStyleLbl="alignAccFollowNode1" presStyleIdx="0" presStyleCnt="3">
        <dgm:presLayoutVars>
          <dgm:bulletEnabled val="1"/>
        </dgm:presLayoutVars>
      </dgm:prSet>
      <dgm:spPr/>
    </dgm:pt>
    <dgm:pt modelId="{656153C1-D2BF-4483-AE31-427509600BE1}" type="pres">
      <dgm:prSet presAssocID="{AE5381A8-3F5E-45EB-9E67-66089F69253C}" presName="space" presStyleCnt="0"/>
      <dgm:spPr/>
    </dgm:pt>
    <dgm:pt modelId="{094DB15B-E3BD-4E95-B529-634A29256668}" type="pres">
      <dgm:prSet presAssocID="{5D9F5F0F-A62A-444B-B569-B75CE8AC1DEB}" presName="composite" presStyleCnt="0"/>
      <dgm:spPr/>
    </dgm:pt>
    <dgm:pt modelId="{0C9DAD22-8BA1-43AE-8767-CC57084B33E1}" type="pres">
      <dgm:prSet presAssocID="{5D9F5F0F-A62A-444B-B569-B75CE8AC1DEB}" presName="parTx" presStyleLbl="alignNode1" presStyleIdx="1" presStyleCnt="3">
        <dgm:presLayoutVars>
          <dgm:chMax val="0"/>
          <dgm:chPref val="0"/>
          <dgm:bulletEnabled val="1"/>
        </dgm:presLayoutVars>
      </dgm:prSet>
      <dgm:spPr/>
    </dgm:pt>
    <dgm:pt modelId="{02B5FC00-54D1-4E59-A5EB-5D6112004B2D}" type="pres">
      <dgm:prSet presAssocID="{5D9F5F0F-A62A-444B-B569-B75CE8AC1DEB}" presName="desTx" presStyleLbl="alignAccFollowNode1" presStyleIdx="1" presStyleCnt="3">
        <dgm:presLayoutVars>
          <dgm:bulletEnabled val="1"/>
        </dgm:presLayoutVars>
      </dgm:prSet>
      <dgm:spPr/>
    </dgm:pt>
    <dgm:pt modelId="{8B39FAA2-CE70-42D5-9EF3-6876BBE27871}" type="pres">
      <dgm:prSet presAssocID="{510D4D33-A173-448F-BEFF-0D2433EA3672}" presName="space" presStyleCnt="0"/>
      <dgm:spPr/>
    </dgm:pt>
    <dgm:pt modelId="{4494C396-31C3-44EE-BF5A-DEA10D3CC0D8}" type="pres">
      <dgm:prSet presAssocID="{704211DC-37EF-4550-8572-DF77417DB36A}" presName="composite" presStyleCnt="0"/>
      <dgm:spPr/>
    </dgm:pt>
    <dgm:pt modelId="{25BA97A0-DCFE-4327-9DED-1D36D45548FF}" type="pres">
      <dgm:prSet presAssocID="{704211DC-37EF-4550-8572-DF77417DB36A}" presName="parTx" presStyleLbl="alignNode1" presStyleIdx="2" presStyleCnt="3">
        <dgm:presLayoutVars>
          <dgm:chMax val="0"/>
          <dgm:chPref val="0"/>
          <dgm:bulletEnabled val="1"/>
        </dgm:presLayoutVars>
      </dgm:prSet>
      <dgm:spPr/>
    </dgm:pt>
    <dgm:pt modelId="{4D715C0F-3003-4E25-A77E-3C8879D0A01D}" type="pres">
      <dgm:prSet presAssocID="{704211DC-37EF-4550-8572-DF77417DB36A}" presName="desTx" presStyleLbl="alignAccFollowNode1" presStyleIdx="2" presStyleCnt="3">
        <dgm:presLayoutVars>
          <dgm:bulletEnabled val="1"/>
        </dgm:presLayoutVars>
      </dgm:prSet>
      <dgm:spPr/>
    </dgm:pt>
  </dgm:ptLst>
  <dgm:cxnLst>
    <dgm:cxn modelId="{626EB603-13C5-4448-BD92-06DA99D8926F}" type="presOf" srcId="{68E53D66-8279-4FE2-8E3C-06CF11E9AFD5}" destId="{02B5FC00-54D1-4E59-A5EB-5D6112004B2D}" srcOrd="0" destOrd="1" presId="urn:microsoft.com/office/officeart/2005/8/layout/hList1"/>
    <dgm:cxn modelId="{37DC1E0E-BD63-4DD5-9361-B7C0E71B665A}" type="presOf" srcId="{8B20BE7F-75D4-47FE-9B69-38F52EAA113A}" destId="{4D715C0F-3003-4E25-A77E-3C8879D0A01D}" srcOrd="0" destOrd="1" presId="urn:microsoft.com/office/officeart/2005/8/layout/hList1"/>
    <dgm:cxn modelId="{FAEE7D11-80B6-48F9-B13D-5A3D3673A680}" type="presOf" srcId="{9A8D9C72-47DF-41A7-A28A-00A2C89B6E7E}" destId="{6FFB791F-9FE8-4B7F-B7EA-A409B7DBBBDF}" srcOrd="0" destOrd="0" presId="urn:microsoft.com/office/officeart/2005/8/layout/hList1"/>
    <dgm:cxn modelId="{7D1B511C-E8B4-4FD7-BD09-47990BD7E144}" type="presOf" srcId="{FF65ED29-0965-4BA1-9355-4B65BE4C34F2}" destId="{4E86F009-5040-4CAD-9794-19BAE8092D2B}" srcOrd="0" destOrd="3" presId="urn:microsoft.com/office/officeart/2005/8/layout/hList1"/>
    <dgm:cxn modelId="{6387AF24-F8EC-42C7-B7EE-123C45880AEC}" type="presOf" srcId="{264666B6-92E6-4092-8CA0-92C50C65CF9D}" destId="{4E86F009-5040-4CAD-9794-19BAE8092D2B}" srcOrd="0" destOrd="2" presId="urn:microsoft.com/office/officeart/2005/8/layout/hList1"/>
    <dgm:cxn modelId="{49C96B28-FFC4-408A-BFCB-3B9F1F16ADF0}" srcId="{5D9F5F0F-A62A-444B-B569-B75CE8AC1DEB}" destId="{B3E09C80-D0F7-4F18-AB85-905495FEEA2C}" srcOrd="0" destOrd="0" parTransId="{89886620-6262-42E1-93FC-1620A89EC706}" sibTransId="{9D19529E-23A0-4892-8299-4CDC254B0B8F}"/>
    <dgm:cxn modelId="{E80A9338-15C6-4BDD-961E-6201E711B393}" type="presOf" srcId="{93326A26-C35E-49FF-9C45-6365F82908CF}" destId="{4E86F009-5040-4CAD-9794-19BAE8092D2B}" srcOrd="0" destOrd="0" presId="urn:microsoft.com/office/officeart/2005/8/layout/hList1"/>
    <dgm:cxn modelId="{DC12A25C-CC02-4E4A-9187-248EEE30C135}" srcId="{704211DC-37EF-4550-8572-DF77417DB36A}" destId="{ED73AE72-B653-425D-9868-B46CFE6F939D}" srcOrd="2" destOrd="0" parTransId="{E4EEFAC1-3FE8-4853-A1C8-E3129D7A0296}" sibTransId="{BE764AFE-6236-4C52-B610-19C23C21AE72}"/>
    <dgm:cxn modelId="{232F1941-D20D-470D-97B9-0687FFC6B605}" type="presOf" srcId="{5D9F5F0F-A62A-444B-B569-B75CE8AC1DEB}" destId="{0C9DAD22-8BA1-43AE-8767-CC57084B33E1}" srcOrd="0" destOrd="0" presId="urn:microsoft.com/office/officeart/2005/8/layout/hList1"/>
    <dgm:cxn modelId="{361C8755-480E-4815-A201-9EAB7292E9B8}" srcId="{704211DC-37EF-4550-8572-DF77417DB36A}" destId="{D13C9B73-7FD8-4E53-97F0-BC76917C7D63}" srcOrd="3" destOrd="0" parTransId="{3172D5D6-8798-4A37-B0A2-66560A30BAE1}" sibTransId="{84C0CD9A-49EF-486C-939F-68DCB6C019DD}"/>
    <dgm:cxn modelId="{301C7B7A-B9E4-44F7-B1DB-CBE4A5AA114E}" srcId="{9A8D9C72-47DF-41A7-A28A-00A2C89B6E7E}" destId="{A1EFF30E-C5FC-4386-AB60-C350BA750A12}" srcOrd="0" destOrd="0" parTransId="{6CEE0D92-EDC0-41D2-8FDE-081BE11E6800}" sibTransId="{AE5381A8-3F5E-45EB-9E67-66089F69253C}"/>
    <dgm:cxn modelId="{D8191B7B-BEDA-4057-BA2F-7114D24D26F4}" srcId="{A1EFF30E-C5FC-4386-AB60-C350BA750A12}" destId="{FF65ED29-0965-4BA1-9355-4B65BE4C34F2}" srcOrd="3" destOrd="0" parTransId="{6B411F23-E8A9-4CE8-B700-64AF22CDBEBA}" sibTransId="{D6DEB96B-8669-47B3-BC23-55EB6380B989}"/>
    <dgm:cxn modelId="{CFC7EE7D-EA40-42F2-BFD8-382695C09AE7}" srcId="{9A8D9C72-47DF-41A7-A28A-00A2C89B6E7E}" destId="{704211DC-37EF-4550-8572-DF77417DB36A}" srcOrd="2" destOrd="0" parTransId="{0EB6C16F-6F2F-4D78-ADCA-16385A2AEF9A}" sibTransId="{226FAEEC-4609-4AD4-9ECC-4EC8CE6D2F2A}"/>
    <dgm:cxn modelId="{AB59C27E-531E-4C5D-AAAA-E53866229BCF}" srcId="{5D9F5F0F-A62A-444B-B569-B75CE8AC1DEB}" destId="{68E53D66-8279-4FE2-8E3C-06CF11E9AFD5}" srcOrd="1" destOrd="0" parTransId="{856E7AB9-4F60-4A9B-9CEA-8094C34EFD2A}" sibTransId="{8FCE2BFE-8C5B-4390-9550-B1739E748340}"/>
    <dgm:cxn modelId="{AFE3C385-B7C7-4D9E-B463-DCF9970753A0}" type="presOf" srcId="{2CE55B9E-68BC-4A34-9A42-9A7B62E59923}" destId="{4D715C0F-3003-4E25-A77E-3C8879D0A01D}" srcOrd="0" destOrd="0" presId="urn:microsoft.com/office/officeart/2005/8/layout/hList1"/>
    <dgm:cxn modelId="{1068C28B-337E-4BF3-92A6-8C3316AFB54F}" srcId="{9A8D9C72-47DF-41A7-A28A-00A2C89B6E7E}" destId="{5D9F5F0F-A62A-444B-B569-B75CE8AC1DEB}" srcOrd="1" destOrd="0" parTransId="{7DDD1B88-A01C-45E9-A4A2-518435A548E8}" sibTransId="{510D4D33-A173-448F-BEFF-0D2433EA3672}"/>
    <dgm:cxn modelId="{E2DF6A8E-97B3-4287-B794-B4398EAA69DC}" type="presOf" srcId="{704211DC-37EF-4550-8572-DF77417DB36A}" destId="{25BA97A0-DCFE-4327-9DED-1D36D45548FF}" srcOrd="0" destOrd="0" presId="urn:microsoft.com/office/officeart/2005/8/layout/hList1"/>
    <dgm:cxn modelId="{A26543AD-C893-4A2D-A734-6CFC35F1AA37}" type="presOf" srcId="{D13C9B73-7FD8-4E53-97F0-BC76917C7D63}" destId="{4D715C0F-3003-4E25-A77E-3C8879D0A01D}" srcOrd="0" destOrd="3" presId="urn:microsoft.com/office/officeart/2005/8/layout/hList1"/>
    <dgm:cxn modelId="{AA6EC2C5-8E30-4E22-939F-D532EAC0A063}" type="presOf" srcId="{ED73AE72-B653-425D-9868-B46CFE6F939D}" destId="{4D715C0F-3003-4E25-A77E-3C8879D0A01D}" srcOrd="0" destOrd="2" presId="urn:microsoft.com/office/officeart/2005/8/layout/hList1"/>
    <dgm:cxn modelId="{B7E0C9CE-7A9F-44AC-9E34-6E2BA4AB5D26}" srcId="{704211DC-37EF-4550-8572-DF77417DB36A}" destId="{8B20BE7F-75D4-47FE-9B69-38F52EAA113A}" srcOrd="1" destOrd="0" parTransId="{5F580D4C-DD8D-46CF-BC3B-D1BAB263D31F}" sibTransId="{D55E2FEB-4AC9-477F-A3D5-144E8FD56735}"/>
    <dgm:cxn modelId="{BE391FCF-5231-4D07-8959-A1DC47E2473D}" type="presOf" srcId="{80D610F7-ECD5-4C3C-9A73-81D0084A6306}" destId="{02B5FC00-54D1-4E59-A5EB-5D6112004B2D}" srcOrd="0" destOrd="2" presId="urn:microsoft.com/office/officeart/2005/8/layout/hList1"/>
    <dgm:cxn modelId="{571A11D5-0739-4D59-930E-C0EAF6E2A0C9}" type="presOf" srcId="{B3E09C80-D0F7-4F18-AB85-905495FEEA2C}" destId="{02B5FC00-54D1-4E59-A5EB-5D6112004B2D}" srcOrd="0" destOrd="0" presId="urn:microsoft.com/office/officeart/2005/8/layout/hList1"/>
    <dgm:cxn modelId="{4A69BBD5-74CF-4757-BC07-B1AC29E07DA7}" srcId="{5D9F5F0F-A62A-444B-B569-B75CE8AC1DEB}" destId="{05173FA1-1220-4952-915D-8E1F0E353F7C}" srcOrd="3" destOrd="0" parTransId="{996ACB8E-47B2-40BF-8966-EF9EC5251846}" sibTransId="{031691C7-C2A8-41A0-95D2-9E1A8DDD2716}"/>
    <dgm:cxn modelId="{B26F39D6-CC3F-457D-B805-661B728CA8C4}" srcId="{5D9F5F0F-A62A-444B-B569-B75CE8AC1DEB}" destId="{80D610F7-ECD5-4C3C-9A73-81D0084A6306}" srcOrd="2" destOrd="0" parTransId="{31DDD37C-91B2-46E5-B3B2-BB70264D8075}" sibTransId="{4EEFFE1C-3D5B-4987-929A-8E40DC907FA4}"/>
    <dgm:cxn modelId="{4C611FE2-6C5F-4DD2-AC1F-4576C850B65A}" srcId="{704211DC-37EF-4550-8572-DF77417DB36A}" destId="{2CE55B9E-68BC-4A34-9A42-9A7B62E59923}" srcOrd="0" destOrd="0" parTransId="{BF798797-A205-4EE0-866B-C71F13B0C830}" sibTransId="{DE56B2C7-4569-4D2E-B367-EAA83F1B36F6}"/>
    <dgm:cxn modelId="{24FE6CE6-E269-4FE5-B021-6B8A0C5962DA}" type="presOf" srcId="{758766DA-0730-4997-B263-2FD64517BBDD}" destId="{4E86F009-5040-4CAD-9794-19BAE8092D2B}" srcOrd="0" destOrd="1" presId="urn:microsoft.com/office/officeart/2005/8/layout/hList1"/>
    <dgm:cxn modelId="{AA1E23E8-7566-4497-9661-CBA881DA78B8}" srcId="{A1EFF30E-C5FC-4386-AB60-C350BA750A12}" destId="{264666B6-92E6-4092-8CA0-92C50C65CF9D}" srcOrd="2" destOrd="0" parTransId="{886FA155-090A-45AA-88D9-69E06BE4B56D}" sibTransId="{9C729F49-F651-46FA-A09F-ADC926AD258D}"/>
    <dgm:cxn modelId="{7B2143EB-92BE-47D9-9088-BD4C41623009}" type="presOf" srcId="{A1EFF30E-C5FC-4386-AB60-C350BA750A12}" destId="{43F1E1E6-E30B-4B41-80DE-9CBB0BFF3F8C}" srcOrd="0" destOrd="0" presId="urn:microsoft.com/office/officeart/2005/8/layout/hList1"/>
    <dgm:cxn modelId="{22AF13F0-A20B-4EFB-A60C-FFE2433FD946}" srcId="{A1EFF30E-C5FC-4386-AB60-C350BA750A12}" destId="{758766DA-0730-4997-B263-2FD64517BBDD}" srcOrd="1" destOrd="0" parTransId="{E94C7120-1B58-4D0A-AD45-786E2CFA0B87}" sibTransId="{773D3434-E004-4E0A-ACE0-E154B82C2FAE}"/>
    <dgm:cxn modelId="{9CC277F7-8031-42B8-9876-4BD931815C72}" type="presOf" srcId="{05173FA1-1220-4952-915D-8E1F0E353F7C}" destId="{02B5FC00-54D1-4E59-A5EB-5D6112004B2D}" srcOrd="0" destOrd="3" presId="urn:microsoft.com/office/officeart/2005/8/layout/hList1"/>
    <dgm:cxn modelId="{5CDDF1FA-6205-49D8-A13F-3865B55C38E3}" srcId="{A1EFF30E-C5FC-4386-AB60-C350BA750A12}" destId="{93326A26-C35E-49FF-9C45-6365F82908CF}" srcOrd="0" destOrd="0" parTransId="{0779E7B2-1E77-4F9B-B9BE-2DA46DDD8D07}" sibTransId="{EEF65233-2232-407F-8E27-EBE1F823925E}"/>
    <dgm:cxn modelId="{6F58001C-9BE6-4A6E-A7BF-7BB2451C69B1}" type="presParOf" srcId="{6FFB791F-9FE8-4B7F-B7EA-A409B7DBBBDF}" destId="{CEF70933-371B-498B-A096-BE486220B854}" srcOrd="0" destOrd="0" presId="urn:microsoft.com/office/officeart/2005/8/layout/hList1"/>
    <dgm:cxn modelId="{E004DD63-B9AB-486E-85FA-877A3FC7AB03}" type="presParOf" srcId="{CEF70933-371B-498B-A096-BE486220B854}" destId="{43F1E1E6-E30B-4B41-80DE-9CBB0BFF3F8C}" srcOrd="0" destOrd="0" presId="urn:microsoft.com/office/officeart/2005/8/layout/hList1"/>
    <dgm:cxn modelId="{44A57315-8485-47C2-92B6-22C10D6B81EF}" type="presParOf" srcId="{CEF70933-371B-498B-A096-BE486220B854}" destId="{4E86F009-5040-4CAD-9794-19BAE8092D2B}" srcOrd="1" destOrd="0" presId="urn:microsoft.com/office/officeart/2005/8/layout/hList1"/>
    <dgm:cxn modelId="{8CA65220-3A86-45D6-B56A-84E54ED110E2}" type="presParOf" srcId="{6FFB791F-9FE8-4B7F-B7EA-A409B7DBBBDF}" destId="{656153C1-D2BF-4483-AE31-427509600BE1}" srcOrd="1" destOrd="0" presId="urn:microsoft.com/office/officeart/2005/8/layout/hList1"/>
    <dgm:cxn modelId="{EC197CA8-18EF-4D7A-9475-A4035C532C76}" type="presParOf" srcId="{6FFB791F-9FE8-4B7F-B7EA-A409B7DBBBDF}" destId="{094DB15B-E3BD-4E95-B529-634A29256668}" srcOrd="2" destOrd="0" presId="urn:microsoft.com/office/officeart/2005/8/layout/hList1"/>
    <dgm:cxn modelId="{65F6BDEC-496C-4D43-896E-83A85701B9E8}" type="presParOf" srcId="{094DB15B-E3BD-4E95-B529-634A29256668}" destId="{0C9DAD22-8BA1-43AE-8767-CC57084B33E1}" srcOrd="0" destOrd="0" presId="urn:microsoft.com/office/officeart/2005/8/layout/hList1"/>
    <dgm:cxn modelId="{191C434C-7671-4946-A34B-663088DC0953}" type="presParOf" srcId="{094DB15B-E3BD-4E95-B529-634A29256668}" destId="{02B5FC00-54D1-4E59-A5EB-5D6112004B2D}" srcOrd="1" destOrd="0" presId="urn:microsoft.com/office/officeart/2005/8/layout/hList1"/>
    <dgm:cxn modelId="{19C50C9C-780E-4A34-8A80-A55AE2A8FE20}" type="presParOf" srcId="{6FFB791F-9FE8-4B7F-B7EA-A409B7DBBBDF}" destId="{8B39FAA2-CE70-42D5-9EF3-6876BBE27871}" srcOrd="3" destOrd="0" presId="urn:microsoft.com/office/officeart/2005/8/layout/hList1"/>
    <dgm:cxn modelId="{24117366-4093-4B7A-96BA-68E054219AE0}" type="presParOf" srcId="{6FFB791F-9FE8-4B7F-B7EA-A409B7DBBBDF}" destId="{4494C396-31C3-44EE-BF5A-DEA10D3CC0D8}" srcOrd="4" destOrd="0" presId="urn:microsoft.com/office/officeart/2005/8/layout/hList1"/>
    <dgm:cxn modelId="{B4631ED0-D1AC-4809-B32E-2B05242F712E}" type="presParOf" srcId="{4494C396-31C3-44EE-BF5A-DEA10D3CC0D8}" destId="{25BA97A0-DCFE-4327-9DED-1D36D45548FF}" srcOrd="0" destOrd="0" presId="urn:microsoft.com/office/officeart/2005/8/layout/hList1"/>
    <dgm:cxn modelId="{101C4BF4-836E-4AE5-90A1-F9389E1C32B6}" type="presParOf" srcId="{4494C396-31C3-44EE-BF5A-DEA10D3CC0D8}" destId="{4D715C0F-3003-4E25-A77E-3C8879D0A01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98FC21-7560-4C02-8AFF-3E5962EAAC19}"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B89CFEC9-6C8F-4B06-AE21-C3B5705136C9}">
      <dgm:prSet phldrT="[Text]" custT="1"/>
      <dgm:spPr/>
      <dgm:t>
        <a:bodyPr/>
        <a:lstStyle/>
        <a:p>
          <a:r>
            <a:rPr lang="en-US" sz="800" b="1" dirty="0">
              <a:latin typeface="+mn-lt"/>
            </a:rPr>
            <a:t>Marc Bigby</a:t>
          </a:r>
        </a:p>
        <a:p>
          <a:r>
            <a:rPr lang="en-US" sz="800" dirty="0">
              <a:latin typeface="+mn-lt"/>
            </a:rPr>
            <a:t>Program Portfolio Manager</a:t>
          </a:r>
        </a:p>
      </dgm:t>
    </dgm:pt>
    <dgm:pt modelId="{3BD37058-F2B8-477F-9EBB-9942017C9636}" type="parTrans" cxnId="{5300F4E0-2076-43DB-A1CA-9E55C1BFC0E0}">
      <dgm:prSet/>
      <dgm:spPr/>
      <dgm:t>
        <a:bodyPr/>
        <a:lstStyle/>
        <a:p>
          <a:endParaRPr lang="en-US" sz="800">
            <a:latin typeface="+mn-lt"/>
          </a:endParaRPr>
        </a:p>
      </dgm:t>
    </dgm:pt>
    <dgm:pt modelId="{E6553FF0-F8D6-41B5-92E2-532A1DBF8EFD}" type="sibTrans" cxnId="{5300F4E0-2076-43DB-A1CA-9E55C1BFC0E0}">
      <dgm:prSet/>
      <dgm:spPr/>
      <dgm:t>
        <a:bodyPr/>
        <a:lstStyle/>
        <a:p>
          <a:endParaRPr lang="en-US" sz="800">
            <a:latin typeface="+mn-lt"/>
          </a:endParaRPr>
        </a:p>
      </dgm:t>
    </dgm:pt>
    <dgm:pt modelId="{A7E5E9F8-1423-49A7-9D13-690DCC17C548}">
      <dgm:prSet phldrT="[Text]" custT="1"/>
      <dgm:spPr>
        <a:solidFill>
          <a:srgbClr val="005C69"/>
        </a:solidFill>
        <a:ln w="25400" cap="flat" cmpd="sng" algn="ctr">
          <a:solidFill>
            <a:srgbClr val="FFFFFF">
              <a:hueOff val="0"/>
              <a:satOff val="0"/>
              <a:lumOff val="0"/>
              <a:alphaOff val="0"/>
            </a:srgbClr>
          </a:solidFill>
          <a:prstDash val="solid"/>
        </a:ln>
        <a:effectLst/>
      </dgm:spPr>
      <dgm:t>
        <a:bodyPr spcFirstLastPara="0" vert="horz" wrap="square" lIns="5080" tIns="5080" rIns="5080" bIns="5080" numCol="1" spcCol="1270" anchor="ctr" anchorCtr="0"/>
        <a:lstStyle/>
        <a:p>
          <a:r>
            <a:rPr lang="en-US" sz="800" b="1" dirty="0">
              <a:latin typeface="+mn-lt"/>
            </a:rPr>
            <a:t>Raven San Andres</a:t>
          </a:r>
        </a:p>
        <a:p>
          <a:r>
            <a:rPr lang="en-US" sz="800" b="0" dirty="0">
              <a:latin typeface="+mn-lt"/>
            </a:rPr>
            <a:t>Program Coordinator</a:t>
          </a:r>
        </a:p>
      </dgm:t>
    </dgm:pt>
    <dgm:pt modelId="{FBBC2EEF-1932-4463-8FE3-D895E7FD5922}" type="parTrans" cxnId="{B4D68419-05A0-42B4-A222-EB3339E55F84}">
      <dgm:prSet/>
      <dgm:spPr/>
      <dgm:t>
        <a:bodyPr/>
        <a:lstStyle/>
        <a:p>
          <a:endParaRPr lang="en-US" sz="800">
            <a:latin typeface="+mn-lt"/>
          </a:endParaRPr>
        </a:p>
      </dgm:t>
    </dgm:pt>
    <dgm:pt modelId="{E6E3A242-0F86-4BDF-A0CE-78710306E69A}" type="sibTrans" cxnId="{B4D68419-05A0-42B4-A222-EB3339E55F84}">
      <dgm:prSet/>
      <dgm:spPr/>
      <dgm:t>
        <a:bodyPr/>
        <a:lstStyle/>
        <a:p>
          <a:endParaRPr lang="en-US" sz="800">
            <a:latin typeface="+mn-lt"/>
          </a:endParaRPr>
        </a:p>
      </dgm:t>
    </dgm:pt>
    <dgm:pt modelId="{9140B091-7D5D-4023-B3BA-4E401AC0C23E}">
      <dgm:prSet phldrT="[Text]" custT="1"/>
      <dgm:spPr/>
      <dgm:t>
        <a:bodyPr/>
        <a:lstStyle/>
        <a:p>
          <a:pPr>
            <a:buNone/>
          </a:pPr>
          <a:r>
            <a:rPr lang="en-US" sz="800" b="1" dirty="0">
              <a:solidFill>
                <a:srgbClr val="FFFFFF"/>
              </a:solidFill>
              <a:latin typeface="+mn-lt"/>
              <a:ea typeface="+mn-ea"/>
              <a:cs typeface="+mn-cs"/>
            </a:rPr>
            <a:t>Dustin Diamond</a:t>
          </a:r>
        </a:p>
        <a:p>
          <a:pPr>
            <a:buNone/>
          </a:pPr>
          <a:r>
            <a:rPr lang="en-US" sz="800" b="0" dirty="0">
              <a:solidFill>
                <a:srgbClr val="FFFFFF"/>
              </a:solidFill>
              <a:latin typeface="+mn-lt"/>
              <a:ea typeface="+mn-ea"/>
              <a:cs typeface="+mn-cs"/>
            </a:rPr>
            <a:t>Program Manager</a:t>
          </a:r>
          <a:endParaRPr lang="en-US" sz="800" b="0" dirty="0">
            <a:latin typeface="+mn-lt"/>
          </a:endParaRPr>
        </a:p>
      </dgm:t>
    </dgm:pt>
    <dgm:pt modelId="{F7B188B8-8F1B-4FE0-AD87-31F523053ABB}" type="parTrans" cxnId="{992F56AA-C007-4248-8407-C9C65B55D54D}">
      <dgm:prSet/>
      <dgm:spPr/>
      <dgm:t>
        <a:bodyPr/>
        <a:lstStyle/>
        <a:p>
          <a:endParaRPr lang="en-US" sz="800">
            <a:latin typeface="+mn-lt"/>
          </a:endParaRPr>
        </a:p>
      </dgm:t>
    </dgm:pt>
    <dgm:pt modelId="{757E389B-A158-4766-91DB-B33814385946}" type="sibTrans" cxnId="{992F56AA-C007-4248-8407-C9C65B55D54D}">
      <dgm:prSet/>
      <dgm:spPr/>
      <dgm:t>
        <a:bodyPr/>
        <a:lstStyle/>
        <a:p>
          <a:endParaRPr lang="en-US" sz="800">
            <a:latin typeface="+mn-lt"/>
          </a:endParaRPr>
        </a:p>
      </dgm:t>
    </dgm:pt>
    <dgm:pt modelId="{7D893F4F-66D0-40E3-A6AC-8C04DA6E1350}">
      <dgm:prSet phldrT="[Text]" custT="1"/>
      <dgm:spPr/>
      <dgm:t>
        <a:bodyPr/>
        <a:lstStyle/>
        <a:p>
          <a:pPr>
            <a:buNone/>
          </a:pPr>
          <a:r>
            <a:rPr lang="en-US" sz="800" b="1" dirty="0">
              <a:latin typeface="+mn-lt"/>
            </a:rPr>
            <a:t>Eric Syren</a:t>
          </a:r>
        </a:p>
        <a:p>
          <a:r>
            <a:rPr lang="en-US" sz="800" b="0" dirty="0">
              <a:latin typeface="+mn-lt"/>
            </a:rPr>
            <a:t>Field Manager</a:t>
          </a:r>
        </a:p>
      </dgm:t>
    </dgm:pt>
    <dgm:pt modelId="{DBD6198C-5664-4964-BB2A-9D4CA0AB5639}" type="parTrans" cxnId="{0D526D9A-D257-4B1C-A08A-803B91D17AF7}">
      <dgm:prSet/>
      <dgm:spPr/>
      <dgm:t>
        <a:bodyPr/>
        <a:lstStyle/>
        <a:p>
          <a:endParaRPr lang="en-US"/>
        </a:p>
      </dgm:t>
    </dgm:pt>
    <dgm:pt modelId="{AC34E295-0B0F-4446-9B27-71BC68987FF5}" type="sibTrans" cxnId="{0D526D9A-D257-4B1C-A08A-803B91D17AF7}">
      <dgm:prSet/>
      <dgm:spPr/>
      <dgm:t>
        <a:bodyPr/>
        <a:lstStyle/>
        <a:p>
          <a:endParaRPr lang="en-US"/>
        </a:p>
      </dgm:t>
    </dgm:pt>
    <dgm:pt modelId="{2CD302B4-C5BB-4346-AC6C-88F464CF26B8}">
      <dgm:prSet custT="1"/>
      <dgm:spPr/>
      <dgm:t>
        <a:bodyPr/>
        <a:lstStyle/>
        <a:p>
          <a:r>
            <a:rPr lang="en-US" sz="800" dirty="0"/>
            <a:t>FCI Management</a:t>
          </a:r>
        </a:p>
      </dgm:t>
    </dgm:pt>
    <dgm:pt modelId="{6B858277-B699-4139-8AB5-909388DFA6B2}" type="parTrans" cxnId="{70771985-C56D-4650-863B-BCD9E576AD50}">
      <dgm:prSet/>
      <dgm:spPr/>
      <dgm:t>
        <a:bodyPr/>
        <a:lstStyle/>
        <a:p>
          <a:endParaRPr lang="en-US"/>
        </a:p>
      </dgm:t>
    </dgm:pt>
    <dgm:pt modelId="{F5D267A2-D72F-4136-BF4A-EFED5742C8E1}" type="sibTrans" cxnId="{70771985-C56D-4650-863B-BCD9E576AD50}">
      <dgm:prSet/>
      <dgm:spPr/>
      <dgm:t>
        <a:bodyPr/>
        <a:lstStyle/>
        <a:p>
          <a:endParaRPr lang="en-US"/>
        </a:p>
      </dgm:t>
    </dgm:pt>
    <dgm:pt modelId="{6E8A7E89-445D-4ED0-8264-F3EA747F804F}">
      <dgm:prSet custT="1"/>
      <dgm:spPr/>
      <dgm:t>
        <a:bodyPr/>
        <a:lstStyle/>
        <a:p>
          <a:r>
            <a:rPr lang="en-US" sz="800" dirty="0"/>
            <a:t>TBH </a:t>
          </a:r>
        </a:p>
        <a:p>
          <a:r>
            <a:rPr lang="en-US" sz="800" dirty="0"/>
            <a:t>Field Specialist</a:t>
          </a:r>
        </a:p>
      </dgm:t>
    </dgm:pt>
    <dgm:pt modelId="{397965BB-5AAC-417B-B2B4-16D30B99918C}" type="parTrans" cxnId="{CB6ACADA-BA36-4577-8CCE-BBAE95950BD9}">
      <dgm:prSet/>
      <dgm:spPr/>
      <dgm:t>
        <a:bodyPr/>
        <a:lstStyle/>
        <a:p>
          <a:endParaRPr lang="en-US"/>
        </a:p>
      </dgm:t>
    </dgm:pt>
    <dgm:pt modelId="{3108ABD7-BF94-46DB-944A-055F1BB8E59A}" type="sibTrans" cxnId="{CB6ACADA-BA36-4577-8CCE-BBAE95950BD9}">
      <dgm:prSet/>
      <dgm:spPr/>
      <dgm:t>
        <a:bodyPr/>
        <a:lstStyle/>
        <a:p>
          <a:endParaRPr lang="en-US"/>
        </a:p>
      </dgm:t>
    </dgm:pt>
    <dgm:pt modelId="{DD31F19F-2573-4C2A-95F1-F0CF901BB713}">
      <dgm:prSet phldrT="[Text]" custT="1"/>
      <dgm:spPr/>
      <dgm:t>
        <a:bodyPr/>
        <a:lstStyle/>
        <a:p>
          <a:pPr>
            <a:buNone/>
          </a:pPr>
          <a:r>
            <a:rPr lang="en-US" sz="800" b="1" dirty="0">
              <a:solidFill>
                <a:srgbClr val="FFFFFF"/>
              </a:solidFill>
              <a:latin typeface="+mn-lt"/>
              <a:ea typeface="+mn-ea"/>
              <a:cs typeface="+mn-cs"/>
            </a:rPr>
            <a:t>Katrina Inouye</a:t>
          </a:r>
        </a:p>
        <a:p>
          <a:pPr>
            <a:buNone/>
          </a:pPr>
          <a:r>
            <a:rPr lang="en-US" sz="800" b="0" dirty="0">
              <a:solidFill>
                <a:srgbClr val="FFFFFF"/>
              </a:solidFill>
              <a:latin typeface="+mn-lt"/>
              <a:ea typeface="+mn-ea"/>
              <a:cs typeface="+mn-cs"/>
            </a:rPr>
            <a:t>Field Manager</a:t>
          </a:r>
          <a:endParaRPr lang="en-US" sz="800" b="0" dirty="0">
            <a:latin typeface="+mn-lt"/>
          </a:endParaRPr>
        </a:p>
      </dgm:t>
    </dgm:pt>
    <dgm:pt modelId="{1F002451-2145-4863-A143-E0FBB807FB13}" type="parTrans" cxnId="{81047C57-5FE4-4071-A86C-0E1A99C58524}">
      <dgm:prSet/>
      <dgm:spPr/>
      <dgm:t>
        <a:bodyPr/>
        <a:lstStyle/>
        <a:p>
          <a:endParaRPr lang="en-US"/>
        </a:p>
      </dgm:t>
    </dgm:pt>
    <dgm:pt modelId="{B39E86EA-06C7-4486-A7F3-904CFDD8BF8B}" type="sibTrans" cxnId="{81047C57-5FE4-4071-A86C-0E1A99C58524}">
      <dgm:prSet/>
      <dgm:spPr/>
      <dgm:t>
        <a:bodyPr/>
        <a:lstStyle/>
        <a:p>
          <a:endParaRPr lang="en-US"/>
        </a:p>
      </dgm:t>
    </dgm:pt>
    <dgm:pt modelId="{DDCA4AD0-9B7B-49FB-B95D-D831D7782532}">
      <dgm:prSet custT="1"/>
      <dgm:spPr/>
      <dgm:t>
        <a:bodyPr/>
        <a:lstStyle/>
        <a:p>
          <a:r>
            <a:rPr lang="en-US" sz="800" dirty="0"/>
            <a:t>TBH</a:t>
          </a:r>
        </a:p>
        <a:p>
          <a:r>
            <a:rPr lang="en-US" sz="800" dirty="0"/>
            <a:t>Energy Advisor</a:t>
          </a:r>
        </a:p>
      </dgm:t>
    </dgm:pt>
    <dgm:pt modelId="{60BCD78A-E64B-4A3C-8F0D-E9ECC9631F0A}" type="parTrans" cxnId="{7DC49E81-C144-40EB-BE0C-3DDFA52EB59F}">
      <dgm:prSet/>
      <dgm:spPr/>
      <dgm:t>
        <a:bodyPr/>
        <a:lstStyle/>
        <a:p>
          <a:endParaRPr lang="en-US"/>
        </a:p>
      </dgm:t>
    </dgm:pt>
    <dgm:pt modelId="{5BD2BCB1-BE3F-42B6-B572-9731BE6AD6EF}" type="sibTrans" cxnId="{7DC49E81-C144-40EB-BE0C-3DDFA52EB59F}">
      <dgm:prSet/>
      <dgm:spPr/>
      <dgm:t>
        <a:bodyPr/>
        <a:lstStyle/>
        <a:p>
          <a:endParaRPr lang="en-US"/>
        </a:p>
      </dgm:t>
    </dgm:pt>
    <dgm:pt modelId="{C57ADE84-CF2F-42C0-8698-6B16828DB5D6}">
      <dgm:prSet custT="1"/>
      <dgm:spPr/>
      <dgm:t>
        <a:bodyPr/>
        <a:lstStyle/>
        <a:p>
          <a:r>
            <a:rPr lang="en-US" sz="800" dirty="0"/>
            <a:t>TBH </a:t>
          </a:r>
        </a:p>
        <a:p>
          <a:r>
            <a:rPr lang="en-US" sz="800" dirty="0"/>
            <a:t>Energy Advisor</a:t>
          </a:r>
        </a:p>
      </dgm:t>
    </dgm:pt>
    <dgm:pt modelId="{DC75251F-E10B-4042-ACE4-9EEB9CC15D15}" type="parTrans" cxnId="{2FF90586-F484-44DD-9260-D4D21FA4E222}">
      <dgm:prSet/>
      <dgm:spPr/>
      <dgm:t>
        <a:bodyPr/>
        <a:lstStyle/>
        <a:p>
          <a:endParaRPr lang="en-US"/>
        </a:p>
      </dgm:t>
    </dgm:pt>
    <dgm:pt modelId="{A8DAE56D-3FFC-48E2-821B-01627A4EC467}" type="sibTrans" cxnId="{2FF90586-F484-44DD-9260-D4D21FA4E222}">
      <dgm:prSet/>
      <dgm:spPr/>
      <dgm:t>
        <a:bodyPr/>
        <a:lstStyle/>
        <a:p>
          <a:endParaRPr lang="en-US"/>
        </a:p>
      </dgm:t>
    </dgm:pt>
    <dgm:pt modelId="{16677054-531E-4640-B5E4-8841D1E3C55F}" type="pres">
      <dgm:prSet presAssocID="{F798FC21-7560-4C02-8AFF-3E5962EAAC19}" presName="hierChild1" presStyleCnt="0">
        <dgm:presLayoutVars>
          <dgm:orgChart val="1"/>
          <dgm:chPref val="1"/>
          <dgm:dir/>
          <dgm:animOne val="branch"/>
          <dgm:animLvl val="lvl"/>
          <dgm:resizeHandles/>
        </dgm:presLayoutVars>
      </dgm:prSet>
      <dgm:spPr/>
    </dgm:pt>
    <dgm:pt modelId="{2AA7A063-A6F7-47B8-9436-66E1A003025F}" type="pres">
      <dgm:prSet presAssocID="{B89CFEC9-6C8F-4B06-AE21-C3B5705136C9}" presName="hierRoot1" presStyleCnt="0">
        <dgm:presLayoutVars>
          <dgm:hierBranch val="init"/>
        </dgm:presLayoutVars>
      </dgm:prSet>
      <dgm:spPr/>
    </dgm:pt>
    <dgm:pt modelId="{5346EB0E-FA34-4A76-9F00-38AFD2EDF95E}" type="pres">
      <dgm:prSet presAssocID="{B89CFEC9-6C8F-4B06-AE21-C3B5705136C9}" presName="rootComposite1" presStyleCnt="0"/>
      <dgm:spPr/>
    </dgm:pt>
    <dgm:pt modelId="{12C2167B-F695-469F-B21F-F439C3BB7A44}" type="pres">
      <dgm:prSet presAssocID="{B89CFEC9-6C8F-4B06-AE21-C3B5705136C9}" presName="rootText1" presStyleLbl="node0" presStyleIdx="0" presStyleCnt="1" custScaleX="124775" custScaleY="95938">
        <dgm:presLayoutVars>
          <dgm:chPref val="3"/>
        </dgm:presLayoutVars>
      </dgm:prSet>
      <dgm:spPr/>
    </dgm:pt>
    <dgm:pt modelId="{C1B37A26-8A56-4BBC-8FC7-41146063C29B}" type="pres">
      <dgm:prSet presAssocID="{B89CFEC9-6C8F-4B06-AE21-C3B5705136C9}" presName="rootConnector1" presStyleLbl="node1" presStyleIdx="0" presStyleCnt="0"/>
      <dgm:spPr/>
    </dgm:pt>
    <dgm:pt modelId="{0D554FE6-9C96-4EC2-8494-F345A5238C10}" type="pres">
      <dgm:prSet presAssocID="{B89CFEC9-6C8F-4B06-AE21-C3B5705136C9}" presName="hierChild2" presStyleCnt="0"/>
      <dgm:spPr/>
    </dgm:pt>
    <dgm:pt modelId="{701CB27E-BDE1-45E9-8D1A-EA2901E21B63}" type="pres">
      <dgm:prSet presAssocID="{6B858277-B699-4139-8AB5-909388DFA6B2}" presName="Name37" presStyleLbl="parChTrans1D2" presStyleIdx="0" presStyleCnt="4"/>
      <dgm:spPr/>
    </dgm:pt>
    <dgm:pt modelId="{09A11C63-4AA5-4478-B100-F7DDF7EC0774}" type="pres">
      <dgm:prSet presAssocID="{2CD302B4-C5BB-4346-AC6C-88F464CF26B8}" presName="hierRoot2" presStyleCnt="0">
        <dgm:presLayoutVars>
          <dgm:hierBranch val="init"/>
        </dgm:presLayoutVars>
      </dgm:prSet>
      <dgm:spPr/>
    </dgm:pt>
    <dgm:pt modelId="{6BC053B6-0660-4E93-8C03-3828CDBC08BC}" type="pres">
      <dgm:prSet presAssocID="{2CD302B4-C5BB-4346-AC6C-88F464CF26B8}" presName="rootComposite" presStyleCnt="0"/>
      <dgm:spPr/>
    </dgm:pt>
    <dgm:pt modelId="{704A7888-EE50-40EE-9F6B-77AA95775999}" type="pres">
      <dgm:prSet presAssocID="{2CD302B4-C5BB-4346-AC6C-88F464CF26B8}" presName="rootText" presStyleLbl="node2" presStyleIdx="0" presStyleCnt="4">
        <dgm:presLayoutVars>
          <dgm:chPref val="3"/>
        </dgm:presLayoutVars>
      </dgm:prSet>
      <dgm:spPr/>
    </dgm:pt>
    <dgm:pt modelId="{3F9E255A-1B76-4B32-913E-D127C0F2CB5F}" type="pres">
      <dgm:prSet presAssocID="{2CD302B4-C5BB-4346-AC6C-88F464CF26B8}" presName="rootConnector" presStyleLbl="node2" presStyleIdx="0" presStyleCnt="4"/>
      <dgm:spPr/>
    </dgm:pt>
    <dgm:pt modelId="{73A704BF-23B3-4482-A359-0AB38F743782}" type="pres">
      <dgm:prSet presAssocID="{2CD302B4-C5BB-4346-AC6C-88F464CF26B8}" presName="hierChild4" presStyleCnt="0"/>
      <dgm:spPr/>
    </dgm:pt>
    <dgm:pt modelId="{8C0F1C75-C273-4061-B885-9CB0D645614C}" type="pres">
      <dgm:prSet presAssocID="{2CD302B4-C5BB-4346-AC6C-88F464CF26B8}" presName="hierChild5" presStyleCnt="0"/>
      <dgm:spPr/>
    </dgm:pt>
    <dgm:pt modelId="{902BCA63-4442-452D-A452-ABFE689231F1}" type="pres">
      <dgm:prSet presAssocID="{DBD6198C-5664-4964-BB2A-9D4CA0AB5639}" presName="Name37" presStyleLbl="parChTrans1D2" presStyleIdx="1" presStyleCnt="4"/>
      <dgm:spPr/>
    </dgm:pt>
    <dgm:pt modelId="{D9C25D70-802F-4D94-AE19-BD4F9B6255FD}" type="pres">
      <dgm:prSet presAssocID="{7D893F4F-66D0-40E3-A6AC-8C04DA6E1350}" presName="hierRoot2" presStyleCnt="0">
        <dgm:presLayoutVars>
          <dgm:hierBranch val="init"/>
        </dgm:presLayoutVars>
      </dgm:prSet>
      <dgm:spPr/>
    </dgm:pt>
    <dgm:pt modelId="{5997E620-3284-436D-BDF3-9ACD0DA38EF0}" type="pres">
      <dgm:prSet presAssocID="{7D893F4F-66D0-40E3-A6AC-8C04DA6E1350}" presName="rootComposite" presStyleCnt="0"/>
      <dgm:spPr/>
    </dgm:pt>
    <dgm:pt modelId="{278E3C72-2FEE-43E1-96A7-02D5A072E048}" type="pres">
      <dgm:prSet presAssocID="{7D893F4F-66D0-40E3-A6AC-8C04DA6E1350}" presName="rootText" presStyleLbl="node2" presStyleIdx="1" presStyleCnt="4">
        <dgm:presLayoutVars>
          <dgm:chPref val="3"/>
        </dgm:presLayoutVars>
      </dgm:prSet>
      <dgm:spPr/>
    </dgm:pt>
    <dgm:pt modelId="{0E88C2D0-713C-4912-836C-98DC13D4AC62}" type="pres">
      <dgm:prSet presAssocID="{7D893F4F-66D0-40E3-A6AC-8C04DA6E1350}" presName="rootConnector" presStyleLbl="node2" presStyleIdx="1" presStyleCnt="4"/>
      <dgm:spPr/>
    </dgm:pt>
    <dgm:pt modelId="{3B5947CB-AD06-418B-B449-DC34A2D18E5D}" type="pres">
      <dgm:prSet presAssocID="{7D893F4F-66D0-40E3-A6AC-8C04DA6E1350}" presName="hierChild4" presStyleCnt="0"/>
      <dgm:spPr/>
    </dgm:pt>
    <dgm:pt modelId="{0A355E95-25D0-4D23-B293-D99DC2727A9C}" type="pres">
      <dgm:prSet presAssocID="{397965BB-5AAC-417B-B2B4-16D30B99918C}" presName="Name37" presStyleLbl="parChTrans1D3" presStyleIdx="0" presStyleCnt="4"/>
      <dgm:spPr/>
    </dgm:pt>
    <dgm:pt modelId="{726E3992-AB39-487D-BC27-5EAEBCE3E1EA}" type="pres">
      <dgm:prSet presAssocID="{6E8A7E89-445D-4ED0-8264-F3EA747F804F}" presName="hierRoot2" presStyleCnt="0">
        <dgm:presLayoutVars>
          <dgm:hierBranch val="init"/>
        </dgm:presLayoutVars>
      </dgm:prSet>
      <dgm:spPr/>
    </dgm:pt>
    <dgm:pt modelId="{23A19335-982D-4EAE-9DD8-8ECB7D81A880}" type="pres">
      <dgm:prSet presAssocID="{6E8A7E89-445D-4ED0-8264-F3EA747F804F}" presName="rootComposite" presStyleCnt="0"/>
      <dgm:spPr/>
    </dgm:pt>
    <dgm:pt modelId="{A8984393-18FB-4E49-94C5-87B70B42370D}" type="pres">
      <dgm:prSet presAssocID="{6E8A7E89-445D-4ED0-8264-F3EA747F804F}" presName="rootText" presStyleLbl="node3" presStyleIdx="0" presStyleCnt="4">
        <dgm:presLayoutVars>
          <dgm:chPref val="3"/>
        </dgm:presLayoutVars>
      </dgm:prSet>
      <dgm:spPr/>
    </dgm:pt>
    <dgm:pt modelId="{C3EA071B-DA69-4323-B566-49CB968C10C0}" type="pres">
      <dgm:prSet presAssocID="{6E8A7E89-445D-4ED0-8264-F3EA747F804F}" presName="rootConnector" presStyleLbl="node3" presStyleIdx="0" presStyleCnt="4"/>
      <dgm:spPr/>
    </dgm:pt>
    <dgm:pt modelId="{D8216F98-5CA1-4D4E-9116-B8E80D162701}" type="pres">
      <dgm:prSet presAssocID="{6E8A7E89-445D-4ED0-8264-F3EA747F804F}" presName="hierChild4" presStyleCnt="0"/>
      <dgm:spPr/>
    </dgm:pt>
    <dgm:pt modelId="{8EAB12E1-44BE-441A-BDBC-FD93FECCC869}" type="pres">
      <dgm:prSet presAssocID="{6E8A7E89-445D-4ED0-8264-F3EA747F804F}" presName="hierChild5" presStyleCnt="0"/>
      <dgm:spPr/>
    </dgm:pt>
    <dgm:pt modelId="{C0F0B080-F728-4CA8-B3D4-4EDAA5077DE8}" type="pres">
      <dgm:prSet presAssocID="{7D893F4F-66D0-40E3-A6AC-8C04DA6E1350}" presName="hierChild5" presStyleCnt="0"/>
      <dgm:spPr/>
    </dgm:pt>
    <dgm:pt modelId="{141E5082-BC08-4D13-99F2-73B9D2536B4A}" type="pres">
      <dgm:prSet presAssocID="{F7B188B8-8F1B-4FE0-AD87-31F523053ABB}" presName="Name37" presStyleLbl="parChTrans1D2" presStyleIdx="2" presStyleCnt="4"/>
      <dgm:spPr/>
    </dgm:pt>
    <dgm:pt modelId="{354993CB-D30C-43A1-826A-2A9DE5A7C672}" type="pres">
      <dgm:prSet presAssocID="{9140B091-7D5D-4023-B3BA-4E401AC0C23E}" presName="hierRoot2" presStyleCnt="0">
        <dgm:presLayoutVars>
          <dgm:hierBranch val="r"/>
        </dgm:presLayoutVars>
      </dgm:prSet>
      <dgm:spPr/>
    </dgm:pt>
    <dgm:pt modelId="{E9F16DAD-436B-420F-A600-D854425FD3CD}" type="pres">
      <dgm:prSet presAssocID="{9140B091-7D5D-4023-B3BA-4E401AC0C23E}" presName="rootComposite" presStyleCnt="0"/>
      <dgm:spPr/>
    </dgm:pt>
    <dgm:pt modelId="{3692A99C-F20E-4884-BC59-94AB5ECB77AE}" type="pres">
      <dgm:prSet presAssocID="{9140B091-7D5D-4023-B3BA-4E401AC0C23E}" presName="rootText" presStyleLbl="node2" presStyleIdx="2" presStyleCnt="4" custScaleX="100131" custScaleY="100131">
        <dgm:presLayoutVars>
          <dgm:chPref val="3"/>
        </dgm:presLayoutVars>
      </dgm:prSet>
      <dgm:spPr/>
    </dgm:pt>
    <dgm:pt modelId="{06DA239A-32BC-44E9-9B4D-1F54E6147E1D}" type="pres">
      <dgm:prSet presAssocID="{9140B091-7D5D-4023-B3BA-4E401AC0C23E}" presName="rootConnector" presStyleLbl="node2" presStyleIdx="2" presStyleCnt="4"/>
      <dgm:spPr/>
    </dgm:pt>
    <dgm:pt modelId="{C8678F3B-CD0A-4D53-BCB9-579595CD3ED4}" type="pres">
      <dgm:prSet presAssocID="{9140B091-7D5D-4023-B3BA-4E401AC0C23E}" presName="hierChild4" presStyleCnt="0"/>
      <dgm:spPr/>
    </dgm:pt>
    <dgm:pt modelId="{A96EB24E-0E29-4A05-B1BF-88BA8FA0C19C}" type="pres">
      <dgm:prSet presAssocID="{FBBC2EEF-1932-4463-8FE3-D895E7FD5922}" presName="Name50" presStyleLbl="parChTrans1D3" presStyleIdx="1" presStyleCnt="4"/>
      <dgm:spPr/>
    </dgm:pt>
    <dgm:pt modelId="{5DCCEAE1-2F40-4D99-93EB-88891925FF1C}" type="pres">
      <dgm:prSet presAssocID="{A7E5E9F8-1423-49A7-9D13-690DCC17C548}" presName="hierRoot2" presStyleCnt="0">
        <dgm:presLayoutVars>
          <dgm:hierBranch val="r"/>
        </dgm:presLayoutVars>
      </dgm:prSet>
      <dgm:spPr/>
    </dgm:pt>
    <dgm:pt modelId="{4D77EB13-8C42-494C-846E-6F66D04E96A8}" type="pres">
      <dgm:prSet presAssocID="{A7E5E9F8-1423-49A7-9D13-690DCC17C548}" presName="rootComposite" presStyleCnt="0"/>
      <dgm:spPr/>
    </dgm:pt>
    <dgm:pt modelId="{B2E12FDB-A00C-43E7-9D5A-A54894BD5E38}" type="pres">
      <dgm:prSet presAssocID="{A7E5E9F8-1423-49A7-9D13-690DCC17C548}" presName="rootText" presStyleLbl="node3" presStyleIdx="1" presStyleCnt="4" custScaleX="100131" custScaleY="100131">
        <dgm:presLayoutVars>
          <dgm:chPref val="3"/>
        </dgm:presLayoutVars>
      </dgm:prSet>
      <dgm:spPr>
        <a:xfrm>
          <a:off x="7806502" y="2369942"/>
          <a:ext cx="1124251" cy="562125"/>
        </a:xfrm>
        <a:prstGeom prst="rect">
          <a:avLst/>
        </a:prstGeom>
      </dgm:spPr>
    </dgm:pt>
    <dgm:pt modelId="{F388E1BC-DB68-4953-A8F6-860DE4B801C1}" type="pres">
      <dgm:prSet presAssocID="{A7E5E9F8-1423-49A7-9D13-690DCC17C548}" presName="rootConnector" presStyleLbl="node3" presStyleIdx="1" presStyleCnt="4"/>
      <dgm:spPr/>
    </dgm:pt>
    <dgm:pt modelId="{C89627DC-AC0F-4625-B285-B535CDB608FC}" type="pres">
      <dgm:prSet presAssocID="{A7E5E9F8-1423-49A7-9D13-690DCC17C548}" presName="hierChild4" presStyleCnt="0"/>
      <dgm:spPr/>
    </dgm:pt>
    <dgm:pt modelId="{A0B021BC-F455-4F2F-A9FA-F6B0661CCE7D}" type="pres">
      <dgm:prSet presAssocID="{A7E5E9F8-1423-49A7-9D13-690DCC17C548}" presName="hierChild5" presStyleCnt="0"/>
      <dgm:spPr/>
    </dgm:pt>
    <dgm:pt modelId="{96F89B91-6D11-408F-8391-83D96E31D1A6}" type="pres">
      <dgm:prSet presAssocID="{9140B091-7D5D-4023-B3BA-4E401AC0C23E}" presName="hierChild5" presStyleCnt="0"/>
      <dgm:spPr/>
    </dgm:pt>
    <dgm:pt modelId="{927A7E20-B4CB-4F10-ABBC-D3F6AFBDFCE8}" type="pres">
      <dgm:prSet presAssocID="{1F002451-2145-4863-A143-E0FBB807FB13}" presName="Name37" presStyleLbl="parChTrans1D2" presStyleIdx="3" presStyleCnt="4"/>
      <dgm:spPr/>
    </dgm:pt>
    <dgm:pt modelId="{4A69E0F2-BEE6-405A-8F53-93177CFB5286}" type="pres">
      <dgm:prSet presAssocID="{DD31F19F-2573-4C2A-95F1-F0CF901BB713}" presName="hierRoot2" presStyleCnt="0">
        <dgm:presLayoutVars>
          <dgm:hierBranch val="init"/>
        </dgm:presLayoutVars>
      </dgm:prSet>
      <dgm:spPr/>
    </dgm:pt>
    <dgm:pt modelId="{3114F517-7370-4014-90D5-524CFEC85940}" type="pres">
      <dgm:prSet presAssocID="{DD31F19F-2573-4C2A-95F1-F0CF901BB713}" presName="rootComposite" presStyleCnt="0"/>
      <dgm:spPr/>
    </dgm:pt>
    <dgm:pt modelId="{2BE33200-687A-4C04-AF6D-81B8C88D8D7B}" type="pres">
      <dgm:prSet presAssocID="{DD31F19F-2573-4C2A-95F1-F0CF901BB713}" presName="rootText" presStyleLbl="node2" presStyleIdx="3" presStyleCnt="4" custScaleX="100131" custScaleY="100131">
        <dgm:presLayoutVars>
          <dgm:chPref val="3"/>
        </dgm:presLayoutVars>
      </dgm:prSet>
      <dgm:spPr/>
    </dgm:pt>
    <dgm:pt modelId="{7B1045DE-ECDC-40AB-9498-299A08879481}" type="pres">
      <dgm:prSet presAssocID="{DD31F19F-2573-4C2A-95F1-F0CF901BB713}" presName="rootConnector" presStyleLbl="node2" presStyleIdx="3" presStyleCnt="4"/>
      <dgm:spPr/>
    </dgm:pt>
    <dgm:pt modelId="{B1AB5432-C064-465B-8545-D059C95B430E}" type="pres">
      <dgm:prSet presAssocID="{DD31F19F-2573-4C2A-95F1-F0CF901BB713}" presName="hierChild4" presStyleCnt="0"/>
      <dgm:spPr/>
    </dgm:pt>
    <dgm:pt modelId="{47435670-7AFC-4F40-A9A4-D205461170BE}" type="pres">
      <dgm:prSet presAssocID="{60BCD78A-E64B-4A3C-8F0D-E9ECC9631F0A}" presName="Name37" presStyleLbl="parChTrans1D3" presStyleIdx="2" presStyleCnt="4"/>
      <dgm:spPr/>
    </dgm:pt>
    <dgm:pt modelId="{DF9CC346-47C7-4DDB-9ED3-0E9A94CE81F1}" type="pres">
      <dgm:prSet presAssocID="{DDCA4AD0-9B7B-49FB-B95D-D831D7782532}" presName="hierRoot2" presStyleCnt="0">
        <dgm:presLayoutVars>
          <dgm:hierBranch val="init"/>
        </dgm:presLayoutVars>
      </dgm:prSet>
      <dgm:spPr/>
    </dgm:pt>
    <dgm:pt modelId="{0E4C8335-6661-4901-8B04-DEC8CE06E9F3}" type="pres">
      <dgm:prSet presAssocID="{DDCA4AD0-9B7B-49FB-B95D-D831D7782532}" presName="rootComposite" presStyleCnt="0"/>
      <dgm:spPr/>
    </dgm:pt>
    <dgm:pt modelId="{3640C90D-2D15-41E7-B9FC-FD696FD38A5C}" type="pres">
      <dgm:prSet presAssocID="{DDCA4AD0-9B7B-49FB-B95D-D831D7782532}" presName="rootText" presStyleLbl="node3" presStyleIdx="2" presStyleCnt="4">
        <dgm:presLayoutVars>
          <dgm:chPref val="3"/>
        </dgm:presLayoutVars>
      </dgm:prSet>
      <dgm:spPr/>
    </dgm:pt>
    <dgm:pt modelId="{D5908DD8-2BBA-4F05-919D-42A5F4E0FC14}" type="pres">
      <dgm:prSet presAssocID="{DDCA4AD0-9B7B-49FB-B95D-D831D7782532}" presName="rootConnector" presStyleLbl="node3" presStyleIdx="2" presStyleCnt="4"/>
      <dgm:spPr/>
    </dgm:pt>
    <dgm:pt modelId="{CAF73686-D57B-4885-A594-0B4BD2327B5D}" type="pres">
      <dgm:prSet presAssocID="{DDCA4AD0-9B7B-49FB-B95D-D831D7782532}" presName="hierChild4" presStyleCnt="0"/>
      <dgm:spPr/>
    </dgm:pt>
    <dgm:pt modelId="{3D4256CB-B91C-4CA9-A245-71ABE7212BC5}" type="pres">
      <dgm:prSet presAssocID="{DDCA4AD0-9B7B-49FB-B95D-D831D7782532}" presName="hierChild5" presStyleCnt="0"/>
      <dgm:spPr/>
    </dgm:pt>
    <dgm:pt modelId="{F0CB8679-74CA-4295-809A-54AB3F9113B6}" type="pres">
      <dgm:prSet presAssocID="{DC75251F-E10B-4042-ACE4-9EEB9CC15D15}" presName="Name37" presStyleLbl="parChTrans1D3" presStyleIdx="3" presStyleCnt="4"/>
      <dgm:spPr/>
    </dgm:pt>
    <dgm:pt modelId="{5545AC81-6098-45A7-A3C6-0E437ACC294E}" type="pres">
      <dgm:prSet presAssocID="{C57ADE84-CF2F-42C0-8698-6B16828DB5D6}" presName="hierRoot2" presStyleCnt="0">
        <dgm:presLayoutVars>
          <dgm:hierBranch val="init"/>
        </dgm:presLayoutVars>
      </dgm:prSet>
      <dgm:spPr/>
    </dgm:pt>
    <dgm:pt modelId="{E7DFAE3D-A0C7-4C4A-AC1C-5F51DEE5E23E}" type="pres">
      <dgm:prSet presAssocID="{C57ADE84-CF2F-42C0-8698-6B16828DB5D6}" presName="rootComposite" presStyleCnt="0"/>
      <dgm:spPr/>
    </dgm:pt>
    <dgm:pt modelId="{C779FE5D-9D76-4BBE-943E-6A867805C95D}" type="pres">
      <dgm:prSet presAssocID="{C57ADE84-CF2F-42C0-8698-6B16828DB5D6}" presName="rootText" presStyleLbl="node3" presStyleIdx="3" presStyleCnt="4">
        <dgm:presLayoutVars>
          <dgm:chPref val="3"/>
        </dgm:presLayoutVars>
      </dgm:prSet>
      <dgm:spPr/>
    </dgm:pt>
    <dgm:pt modelId="{BED9BB4E-39BD-4150-9FFF-94C980452437}" type="pres">
      <dgm:prSet presAssocID="{C57ADE84-CF2F-42C0-8698-6B16828DB5D6}" presName="rootConnector" presStyleLbl="node3" presStyleIdx="3" presStyleCnt="4"/>
      <dgm:spPr/>
    </dgm:pt>
    <dgm:pt modelId="{873B1368-C045-4F08-B834-CEDD7B0644F2}" type="pres">
      <dgm:prSet presAssocID="{C57ADE84-CF2F-42C0-8698-6B16828DB5D6}" presName="hierChild4" presStyleCnt="0"/>
      <dgm:spPr/>
    </dgm:pt>
    <dgm:pt modelId="{0BEAA69E-0C21-4CF9-BFBE-74281962A09A}" type="pres">
      <dgm:prSet presAssocID="{C57ADE84-CF2F-42C0-8698-6B16828DB5D6}" presName="hierChild5" presStyleCnt="0"/>
      <dgm:spPr/>
    </dgm:pt>
    <dgm:pt modelId="{FC5EC217-8145-4C4D-B050-D813AE9085BB}" type="pres">
      <dgm:prSet presAssocID="{DD31F19F-2573-4C2A-95F1-F0CF901BB713}" presName="hierChild5" presStyleCnt="0"/>
      <dgm:spPr/>
    </dgm:pt>
    <dgm:pt modelId="{800BB27A-85D9-4A80-9FB5-9B2FC227FB58}" type="pres">
      <dgm:prSet presAssocID="{B89CFEC9-6C8F-4B06-AE21-C3B5705136C9}" presName="hierChild3" presStyleCnt="0"/>
      <dgm:spPr/>
    </dgm:pt>
  </dgm:ptLst>
  <dgm:cxnLst>
    <dgm:cxn modelId="{C2F57105-E83A-4779-893E-660C15AB2FE1}" type="presOf" srcId="{DD31F19F-2573-4C2A-95F1-F0CF901BB713}" destId="{7B1045DE-ECDC-40AB-9498-299A08879481}" srcOrd="1" destOrd="0" presId="urn:microsoft.com/office/officeart/2005/8/layout/orgChart1"/>
    <dgm:cxn modelId="{6D4C0A12-562C-4D55-BC04-9870D95905A9}" type="presOf" srcId="{6E8A7E89-445D-4ED0-8264-F3EA747F804F}" destId="{C3EA071B-DA69-4323-B566-49CB968C10C0}" srcOrd="1" destOrd="0" presId="urn:microsoft.com/office/officeart/2005/8/layout/orgChart1"/>
    <dgm:cxn modelId="{B4D68419-05A0-42B4-A222-EB3339E55F84}" srcId="{9140B091-7D5D-4023-B3BA-4E401AC0C23E}" destId="{A7E5E9F8-1423-49A7-9D13-690DCC17C548}" srcOrd="0" destOrd="0" parTransId="{FBBC2EEF-1932-4463-8FE3-D895E7FD5922}" sibTransId="{E6E3A242-0F86-4BDF-A0CE-78710306E69A}"/>
    <dgm:cxn modelId="{216FD81C-83A3-4A1B-9525-86D4CF0CE355}" type="presOf" srcId="{F798FC21-7560-4C02-8AFF-3E5962EAAC19}" destId="{16677054-531E-4640-B5E4-8841D1E3C55F}" srcOrd="0" destOrd="0" presId="urn:microsoft.com/office/officeart/2005/8/layout/orgChart1"/>
    <dgm:cxn modelId="{AE59B033-97F2-4465-B52E-23AE519D7F04}" type="presOf" srcId="{C57ADE84-CF2F-42C0-8698-6B16828DB5D6}" destId="{C779FE5D-9D76-4BBE-943E-6A867805C95D}" srcOrd="0" destOrd="0" presId="urn:microsoft.com/office/officeart/2005/8/layout/orgChart1"/>
    <dgm:cxn modelId="{CAD0DC33-79FD-4433-B636-20AE2F6EA5B8}" type="presOf" srcId="{DDCA4AD0-9B7B-49FB-B95D-D831D7782532}" destId="{3640C90D-2D15-41E7-B9FC-FD696FD38A5C}" srcOrd="0" destOrd="0" presId="urn:microsoft.com/office/officeart/2005/8/layout/orgChart1"/>
    <dgm:cxn modelId="{BD546439-CD5A-4400-AE94-33C97F6CF580}" type="presOf" srcId="{1F002451-2145-4863-A143-E0FBB807FB13}" destId="{927A7E20-B4CB-4F10-ABBC-D3F6AFBDFCE8}" srcOrd="0" destOrd="0" presId="urn:microsoft.com/office/officeart/2005/8/layout/orgChart1"/>
    <dgm:cxn modelId="{9C52FA3D-58D4-4868-9013-EAFC6B8381FF}" type="presOf" srcId="{DD31F19F-2573-4C2A-95F1-F0CF901BB713}" destId="{2BE33200-687A-4C04-AF6D-81B8C88D8D7B}" srcOrd="0" destOrd="0" presId="urn:microsoft.com/office/officeart/2005/8/layout/orgChart1"/>
    <dgm:cxn modelId="{5FF3613F-B718-43B6-90D2-3EC949B58F1F}" type="presOf" srcId="{2CD302B4-C5BB-4346-AC6C-88F464CF26B8}" destId="{704A7888-EE50-40EE-9F6B-77AA95775999}" srcOrd="0" destOrd="0" presId="urn:microsoft.com/office/officeart/2005/8/layout/orgChart1"/>
    <dgm:cxn modelId="{33727364-B816-4460-9036-296832B830A3}" type="presOf" srcId="{7D893F4F-66D0-40E3-A6AC-8C04DA6E1350}" destId="{0E88C2D0-713C-4912-836C-98DC13D4AC62}" srcOrd="1" destOrd="0" presId="urn:microsoft.com/office/officeart/2005/8/layout/orgChart1"/>
    <dgm:cxn modelId="{9D776E68-CA29-49DF-823B-6D154F0F35C5}" type="presOf" srcId="{A7E5E9F8-1423-49A7-9D13-690DCC17C548}" destId="{B2E12FDB-A00C-43E7-9D5A-A54894BD5E38}" srcOrd="0" destOrd="0" presId="urn:microsoft.com/office/officeart/2005/8/layout/orgChart1"/>
    <dgm:cxn modelId="{A90F3750-324A-4803-9F95-01487882E222}" type="presOf" srcId="{DDCA4AD0-9B7B-49FB-B95D-D831D7782532}" destId="{D5908DD8-2BBA-4F05-919D-42A5F4E0FC14}" srcOrd="1" destOrd="0" presId="urn:microsoft.com/office/officeart/2005/8/layout/orgChart1"/>
    <dgm:cxn modelId="{FF6BEF72-31D4-46AA-95AE-C9C2A7C10BF4}" type="presOf" srcId="{C57ADE84-CF2F-42C0-8698-6B16828DB5D6}" destId="{BED9BB4E-39BD-4150-9FFF-94C980452437}" srcOrd="1" destOrd="0" presId="urn:microsoft.com/office/officeart/2005/8/layout/orgChart1"/>
    <dgm:cxn modelId="{20582056-1BAA-4C38-8986-A4489626EE72}" type="presOf" srcId="{A7E5E9F8-1423-49A7-9D13-690DCC17C548}" destId="{F388E1BC-DB68-4953-A8F6-860DE4B801C1}" srcOrd="1" destOrd="0" presId="urn:microsoft.com/office/officeart/2005/8/layout/orgChart1"/>
    <dgm:cxn modelId="{44AA9176-1DE6-48FF-83AA-F851E464BF47}" type="presOf" srcId="{7D893F4F-66D0-40E3-A6AC-8C04DA6E1350}" destId="{278E3C72-2FEE-43E1-96A7-02D5A072E048}" srcOrd="0" destOrd="0" presId="urn:microsoft.com/office/officeart/2005/8/layout/orgChart1"/>
    <dgm:cxn modelId="{81047C57-5FE4-4071-A86C-0E1A99C58524}" srcId="{B89CFEC9-6C8F-4B06-AE21-C3B5705136C9}" destId="{DD31F19F-2573-4C2A-95F1-F0CF901BB713}" srcOrd="3" destOrd="0" parTransId="{1F002451-2145-4863-A143-E0FBB807FB13}" sibTransId="{B39E86EA-06C7-4486-A7F3-904CFDD8BF8B}"/>
    <dgm:cxn modelId="{BA716F7D-52C0-4947-BA65-F5AE9AC4B180}" type="presOf" srcId="{60BCD78A-E64B-4A3C-8F0D-E9ECC9631F0A}" destId="{47435670-7AFC-4F40-A9A4-D205461170BE}" srcOrd="0" destOrd="0" presId="urn:microsoft.com/office/officeart/2005/8/layout/orgChart1"/>
    <dgm:cxn modelId="{7DC49E81-C144-40EB-BE0C-3DDFA52EB59F}" srcId="{DD31F19F-2573-4C2A-95F1-F0CF901BB713}" destId="{DDCA4AD0-9B7B-49FB-B95D-D831D7782532}" srcOrd="0" destOrd="0" parTransId="{60BCD78A-E64B-4A3C-8F0D-E9ECC9631F0A}" sibTransId="{5BD2BCB1-BE3F-42B6-B572-9731BE6AD6EF}"/>
    <dgm:cxn modelId="{E86CCD81-9689-49D7-996C-791B5AA29772}" type="presOf" srcId="{B89CFEC9-6C8F-4B06-AE21-C3B5705136C9}" destId="{12C2167B-F695-469F-B21F-F439C3BB7A44}" srcOrd="0" destOrd="0" presId="urn:microsoft.com/office/officeart/2005/8/layout/orgChart1"/>
    <dgm:cxn modelId="{70771985-C56D-4650-863B-BCD9E576AD50}" srcId="{B89CFEC9-6C8F-4B06-AE21-C3B5705136C9}" destId="{2CD302B4-C5BB-4346-AC6C-88F464CF26B8}" srcOrd="0" destOrd="0" parTransId="{6B858277-B699-4139-8AB5-909388DFA6B2}" sibTransId="{F5D267A2-D72F-4136-BF4A-EFED5742C8E1}"/>
    <dgm:cxn modelId="{2FF90586-F484-44DD-9260-D4D21FA4E222}" srcId="{DD31F19F-2573-4C2A-95F1-F0CF901BB713}" destId="{C57ADE84-CF2F-42C0-8698-6B16828DB5D6}" srcOrd="1" destOrd="0" parTransId="{DC75251F-E10B-4042-ACE4-9EEB9CC15D15}" sibTransId="{A8DAE56D-3FFC-48E2-821B-01627A4EC467}"/>
    <dgm:cxn modelId="{0E798991-8FFB-4FD4-AEA6-1B0DF16287CB}" type="presOf" srcId="{F7B188B8-8F1B-4FE0-AD87-31F523053ABB}" destId="{141E5082-BC08-4D13-99F2-73B9D2536B4A}" srcOrd="0" destOrd="0" presId="urn:microsoft.com/office/officeart/2005/8/layout/orgChart1"/>
    <dgm:cxn modelId="{C7F87C98-4A7D-49DA-AA48-669F1816075F}" type="presOf" srcId="{9140B091-7D5D-4023-B3BA-4E401AC0C23E}" destId="{06DA239A-32BC-44E9-9B4D-1F54E6147E1D}" srcOrd="1" destOrd="0" presId="urn:microsoft.com/office/officeart/2005/8/layout/orgChart1"/>
    <dgm:cxn modelId="{0D526D9A-D257-4B1C-A08A-803B91D17AF7}" srcId="{B89CFEC9-6C8F-4B06-AE21-C3B5705136C9}" destId="{7D893F4F-66D0-40E3-A6AC-8C04DA6E1350}" srcOrd="1" destOrd="0" parTransId="{DBD6198C-5664-4964-BB2A-9D4CA0AB5639}" sibTransId="{AC34E295-0B0F-4446-9B27-71BC68987FF5}"/>
    <dgm:cxn modelId="{FAC52F9C-F2C4-4C6E-8904-1DA3ACCFBDF8}" type="presOf" srcId="{397965BB-5AAC-417B-B2B4-16D30B99918C}" destId="{0A355E95-25D0-4D23-B293-D99DC2727A9C}" srcOrd="0" destOrd="0" presId="urn:microsoft.com/office/officeart/2005/8/layout/orgChart1"/>
    <dgm:cxn modelId="{3648D89F-486C-4C2E-8867-249DD05EE517}" type="presOf" srcId="{B89CFEC9-6C8F-4B06-AE21-C3B5705136C9}" destId="{C1B37A26-8A56-4BBC-8FC7-41146063C29B}" srcOrd="1" destOrd="0" presId="urn:microsoft.com/office/officeart/2005/8/layout/orgChart1"/>
    <dgm:cxn modelId="{40D005A7-795E-4E8D-AE56-11682D262B4B}" type="presOf" srcId="{6E8A7E89-445D-4ED0-8264-F3EA747F804F}" destId="{A8984393-18FB-4E49-94C5-87B70B42370D}" srcOrd="0" destOrd="0" presId="urn:microsoft.com/office/officeart/2005/8/layout/orgChart1"/>
    <dgm:cxn modelId="{E08DA9A9-966B-4916-BA21-3F54E377AA20}" type="presOf" srcId="{DC75251F-E10B-4042-ACE4-9EEB9CC15D15}" destId="{F0CB8679-74CA-4295-809A-54AB3F9113B6}" srcOrd="0" destOrd="0" presId="urn:microsoft.com/office/officeart/2005/8/layout/orgChart1"/>
    <dgm:cxn modelId="{992F56AA-C007-4248-8407-C9C65B55D54D}" srcId="{B89CFEC9-6C8F-4B06-AE21-C3B5705136C9}" destId="{9140B091-7D5D-4023-B3BA-4E401AC0C23E}" srcOrd="2" destOrd="0" parTransId="{F7B188B8-8F1B-4FE0-AD87-31F523053ABB}" sibTransId="{757E389B-A158-4766-91DB-B33814385946}"/>
    <dgm:cxn modelId="{96B88BCA-4F8D-4746-A347-9C19CC9C634F}" type="presOf" srcId="{DBD6198C-5664-4964-BB2A-9D4CA0AB5639}" destId="{902BCA63-4442-452D-A452-ABFE689231F1}" srcOrd="0" destOrd="0" presId="urn:microsoft.com/office/officeart/2005/8/layout/orgChart1"/>
    <dgm:cxn modelId="{908D09D6-0CC8-4E5F-94B5-DF5D0AC31572}" type="presOf" srcId="{6B858277-B699-4139-8AB5-909388DFA6B2}" destId="{701CB27E-BDE1-45E9-8D1A-EA2901E21B63}" srcOrd="0" destOrd="0" presId="urn:microsoft.com/office/officeart/2005/8/layout/orgChart1"/>
    <dgm:cxn modelId="{CB6ACADA-BA36-4577-8CCE-BBAE95950BD9}" srcId="{7D893F4F-66D0-40E3-A6AC-8C04DA6E1350}" destId="{6E8A7E89-445D-4ED0-8264-F3EA747F804F}" srcOrd="0" destOrd="0" parTransId="{397965BB-5AAC-417B-B2B4-16D30B99918C}" sibTransId="{3108ABD7-BF94-46DB-944A-055F1BB8E59A}"/>
    <dgm:cxn modelId="{DC6488DB-5465-42E0-A1DA-5D8E7E654B1C}" type="presOf" srcId="{2CD302B4-C5BB-4346-AC6C-88F464CF26B8}" destId="{3F9E255A-1B76-4B32-913E-D127C0F2CB5F}" srcOrd="1" destOrd="0" presId="urn:microsoft.com/office/officeart/2005/8/layout/orgChart1"/>
    <dgm:cxn modelId="{5300F4E0-2076-43DB-A1CA-9E55C1BFC0E0}" srcId="{F798FC21-7560-4C02-8AFF-3E5962EAAC19}" destId="{B89CFEC9-6C8F-4B06-AE21-C3B5705136C9}" srcOrd="0" destOrd="0" parTransId="{3BD37058-F2B8-477F-9EBB-9942017C9636}" sibTransId="{E6553FF0-F8D6-41B5-92E2-532A1DBF8EFD}"/>
    <dgm:cxn modelId="{3D5582E8-2B1A-43A6-9001-B02B267C832F}" type="presOf" srcId="{FBBC2EEF-1932-4463-8FE3-D895E7FD5922}" destId="{A96EB24E-0E29-4A05-B1BF-88BA8FA0C19C}" srcOrd="0" destOrd="0" presId="urn:microsoft.com/office/officeart/2005/8/layout/orgChart1"/>
    <dgm:cxn modelId="{CF74CEE9-9752-43ED-9C8E-00BB5CF1657D}" type="presOf" srcId="{9140B091-7D5D-4023-B3BA-4E401AC0C23E}" destId="{3692A99C-F20E-4884-BC59-94AB5ECB77AE}" srcOrd="0" destOrd="0" presId="urn:microsoft.com/office/officeart/2005/8/layout/orgChart1"/>
    <dgm:cxn modelId="{93E9F2C6-E78A-4D7D-84E7-D59B77BAE229}" type="presParOf" srcId="{16677054-531E-4640-B5E4-8841D1E3C55F}" destId="{2AA7A063-A6F7-47B8-9436-66E1A003025F}" srcOrd="0" destOrd="0" presId="urn:microsoft.com/office/officeart/2005/8/layout/orgChart1"/>
    <dgm:cxn modelId="{FC896196-5469-4AAB-9213-3FB717BE16F1}" type="presParOf" srcId="{2AA7A063-A6F7-47B8-9436-66E1A003025F}" destId="{5346EB0E-FA34-4A76-9F00-38AFD2EDF95E}" srcOrd="0" destOrd="0" presId="urn:microsoft.com/office/officeart/2005/8/layout/orgChart1"/>
    <dgm:cxn modelId="{EB7FE217-0448-42A9-8236-97B969479CB2}" type="presParOf" srcId="{5346EB0E-FA34-4A76-9F00-38AFD2EDF95E}" destId="{12C2167B-F695-469F-B21F-F439C3BB7A44}" srcOrd="0" destOrd="0" presId="urn:microsoft.com/office/officeart/2005/8/layout/orgChart1"/>
    <dgm:cxn modelId="{F83B1D28-17AB-4F94-9623-C21815ABA67B}" type="presParOf" srcId="{5346EB0E-FA34-4A76-9F00-38AFD2EDF95E}" destId="{C1B37A26-8A56-4BBC-8FC7-41146063C29B}" srcOrd="1" destOrd="0" presId="urn:microsoft.com/office/officeart/2005/8/layout/orgChart1"/>
    <dgm:cxn modelId="{61E45EA6-BD9D-4614-B4BE-50AD6255F221}" type="presParOf" srcId="{2AA7A063-A6F7-47B8-9436-66E1A003025F}" destId="{0D554FE6-9C96-4EC2-8494-F345A5238C10}" srcOrd="1" destOrd="0" presId="urn:microsoft.com/office/officeart/2005/8/layout/orgChart1"/>
    <dgm:cxn modelId="{93DCC998-3541-44CC-A9DF-72CA36DB0B95}" type="presParOf" srcId="{0D554FE6-9C96-4EC2-8494-F345A5238C10}" destId="{701CB27E-BDE1-45E9-8D1A-EA2901E21B63}" srcOrd="0" destOrd="0" presId="urn:microsoft.com/office/officeart/2005/8/layout/orgChart1"/>
    <dgm:cxn modelId="{909719A2-0766-4239-B7EB-6598E4BE0DCF}" type="presParOf" srcId="{0D554FE6-9C96-4EC2-8494-F345A5238C10}" destId="{09A11C63-4AA5-4478-B100-F7DDF7EC0774}" srcOrd="1" destOrd="0" presId="urn:microsoft.com/office/officeart/2005/8/layout/orgChart1"/>
    <dgm:cxn modelId="{ACCE70A2-AEEC-49CD-A4E6-44E90D1D3437}" type="presParOf" srcId="{09A11C63-4AA5-4478-B100-F7DDF7EC0774}" destId="{6BC053B6-0660-4E93-8C03-3828CDBC08BC}" srcOrd="0" destOrd="0" presId="urn:microsoft.com/office/officeart/2005/8/layout/orgChart1"/>
    <dgm:cxn modelId="{B8D21F63-FDCF-422E-A5C6-F3C4AD545AA5}" type="presParOf" srcId="{6BC053B6-0660-4E93-8C03-3828CDBC08BC}" destId="{704A7888-EE50-40EE-9F6B-77AA95775999}" srcOrd="0" destOrd="0" presId="urn:microsoft.com/office/officeart/2005/8/layout/orgChart1"/>
    <dgm:cxn modelId="{F758DC51-78DF-449F-817B-DC7036A535D4}" type="presParOf" srcId="{6BC053B6-0660-4E93-8C03-3828CDBC08BC}" destId="{3F9E255A-1B76-4B32-913E-D127C0F2CB5F}" srcOrd="1" destOrd="0" presId="urn:microsoft.com/office/officeart/2005/8/layout/orgChart1"/>
    <dgm:cxn modelId="{D4794BCD-09B0-4F92-AF06-6C86A5F6EB1F}" type="presParOf" srcId="{09A11C63-4AA5-4478-B100-F7DDF7EC0774}" destId="{73A704BF-23B3-4482-A359-0AB38F743782}" srcOrd="1" destOrd="0" presId="urn:microsoft.com/office/officeart/2005/8/layout/orgChart1"/>
    <dgm:cxn modelId="{A48A9A35-1FB2-457A-8DA3-149C7E746672}" type="presParOf" srcId="{09A11C63-4AA5-4478-B100-F7DDF7EC0774}" destId="{8C0F1C75-C273-4061-B885-9CB0D645614C}" srcOrd="2" destOrd="0" presId="urn:microsoft.com/office/officeart/2005/8/layout/orgChart1"/>
    <dgm:cxn modelId="{6BA12CA4-9CC0-4746-A1CC-1F3FA7859D92}" type="presParOf" srcId="{0D554FE6-9C96-4EC2-8494-F345A5238C10}" destId="{902BCA63-4442-452D-A452-ABFE689231F1}" srcOrd="2" destOrd="0" presId="urn:microsoft.com/office/officeart/2005/8/layout/orgChart1"/>
    <dgm:cxn modelId="{D2506C59-CCEE-4EDD-9EEB-4ECC73127E33}" type="presParOf" srcId="{0D554FE6-9C96-4EC2-8494-F345A5238C10}" destId="{D9C25D70-802F-4D94-AE19-BD4F9B6255FD}" srcOrd="3" destOrd="0" presId="urn:microsoft.com/office/officeart/2005/8/layout/orgChart1"/>
    <dgm:cxn modelId="{F4BA7F70-E8F8-4FA9-A4E9-44946DE72A33}" type="presParOf" srcId="{D9C25D70-802F-4D94-AE19-BD4F9B6255FD}" destId="{5997E620-3284-436D-BDF3-9ACD0DA38EF0}" srcOrd="0" destOrd="0" presId="urn:microsoft.com/office/officeart/2005/8/layout/orgChart1"/>
    <dgm:cxn modelId="{FD6F9130-41FE-4C98-8240-811713222242}" type="presParOf" srcId="{5997E620-3284-436D-BDF3-9ACD0DA38EF0}" destId="{278E3C72-2FEE-43E1-96A7-02D5A072E048}" srcOrd="0" destOrd="0" presId="urn:microsoft.com/office/officeart/2005/8/layout/orgChart1"/>
    <dgm:cxn modelId="{C1CF9B9A-637A-4696-92CB-A2ED0E8C207A}" type="presParOf" srcId="{5997E620-3284-436D-BDF3-9ACD0DA38EF0}" destId="{0E88C2D0-713C-4912-836C-98DC13D4AC62}" srcOrd="1" destOrd="0" presId="urn:microsoft.com/office/officeart/2005/8/layout/orgChart1"/>
    <dgm:cxn modelId="{FDD34740-DCD5-45BC-9363-6B63E26C4F38}" type="presParOf" srcId="{D9C25D70-802F-4D94-AE19-BD4F9B6255FD}" destId="{3B5947CB-AD06-418B-B449-DC34A2D18E5D}" srcOrd="1" destOrd="0" presId="urn:microsoft.com/office/officeart/2005/8/layout/orgChart1"/>
    <dgm:cxn modelId="{DD75318F-E586-4EF6-8EC5-8ECE52FB416D}" type="presParOf" srcId="{3B5947CB-AD06-418B-B449-DC34A2D18E5D}" destId="{0A355E95-25D0-4D23-B293-D99DC2727A9C}" srcOrd="0" destOrd="0" presId="urn:microsoft.com/office/officeart/2005/8/layout/orgChart1"/>
    <dgm:cxn modelId="{3F49150E-731A-4A05-A7A3-05FBBE4C12CD}" type="presParOf" srcId="{3B5947CB-AD06-418B-B449-DC34A2D18E5D}" destId="{726E3992-AB39-487D-BC27-5EAEBCE3E1EA}" srcOrd="1" destOrd="0" presId="urn:microsoft.com/office/officeart/2005/8/layout/orgChart1"/>
    <dgm:cxn modelId="{660600C5-5E24-4854-AD8F-F7977E4D1786}" type="presParOf" srcId="{726E3992-AB39-487D-BC27-5EAEBCE3E1EA}" destId="{23A19335-982D-4EAE-9DD8-8ECB7D81A880}" srcOrd="0" destOrd="0" presId="urn:microsoft.com/office/officeart/2005/8/layout/orgChart1"/>
    <dgm:cxn modelId="{72B2123E-860F-44F0-8BFB-262C8DE43168}" type="presParOf" srcId="{23A19335-982D-4EAE-9DD8-8ECB7D81A880}" destId="{A8984393-18FB-4E49-94C5-87B70B42370D}" srcOrd="0" destOrd="0" presId="urn:microsoft.com/office/officeart/2005/8/layout/orgChart1"/>
    <dgm:cxn modelId="{C901F7A6-EFC8-42C2-8C77-2501EFA66D4C}" type="presParOf" srcId="{23A19335-982D-4EAE-9DD8-8ECB7D81A880}" destId="{C3EA071B-DA69-4323-B566-49CB968C10C0}" srcOrd="1" destOrd="0" presId="urn:microsoft.com/office/officeart/2005/8/layout/orgChart1"/>
    <dgm:cxn modelId="{DAD89646-DDE8-44F2-8101-63F6E077C5A8}" type="presParOf" srcId="{726E3992-AB39-487D-BC27-5EAEBCE3E1EA}" destId="{D8216F98-5CA1-4D4E-9116-B8E80D162701}" srcOrd="1" destOrd="0" presId="urn:microsoft.com/office/officeart/2005/8/layout/orgChart1"/>
    <dgm:cxn modelId="{E79681E4-CBE0-4EFE-9058-0B2C51364D1E}" type="presParOf" srcId="{726E3992-AB39-487D-BC27-5EAEBCE3E1EA}" destId="{8EAB12E1-44BE-441A-BDBC-FD93FECCC869}" srcOrd="2" destOrd="0" presId="urn:microsoft.com/office/officeart/2005/8/layout/orgChart1"/>
    <dgm:cxn modelId="{A829CF84-2346-48BB-88A2-107C274368EE}" type="presParOf" srcId="{D9C25D70-802F-4D94-AE19-BD4F9B6255FD}" destId="{C0F0B080-F728-4CA8-B3D4-4EDAA5077DE8}" srcOrd="2" destOrd="0" presId="urn:microsoft.com/office/officeart/2005/8/layout/orgChart1"/>
    <dgm:cxn modelId="{9D5C843E-E8B2-4135-8D06-4FE218F50CBF}" type="presParOf" srcId="{0D554FE6-9C96-4EC2-8494-F345A5238C10}" destId="{141E5082-BC08-4D13-99F2-73B9D2536B4A}" srcOrd="4" destOrd="0" presId="urn:microsoft.com/office/officeart/2005/8/layout/orgChart1"/>
    <dgm:cxn modelId="{08355D83-9DC8-47E2-BDF6-615A42EC591E}" type="presParOf" srcId="{0D554FE6-9C96-4EC2-8494-F345A5238C10}" destId="{354993CB-D30C-43A1-826A-2A9DE5A7C672}" srcOrd="5" destOrd="0" presId="urn:microsoft.com/office/officeart/2005/8/layout/orgChart1"/>
    <dgm:cxn modelId="{65EA9E1D-8CD9-4663-9C9D-96B96B01EC94}" type="presParOf" srcId="{354993CB-D30C-43A1-826A-2A9DE5A7C672}" destId="{E9F16DAD-436B-420F-A600-D854425FD3CD}" srcOrd="0" destOrd="0" presId="urn:microsoft.com/office/officeart/2005/8/layout/orgChart1"/>
    <dgm:cxn modelId="{73333347-1BDF-473E-B425-EEAF9F125645}" type="presParOf" srcId="{E9F16DAD-436B-420F-A600-D854425FD3CD}" destId="{3692A99C-F20E-4884-BC59-94AB5ECB77AE}" srcOrd="0" destOrd="0" presId="urn:microsoft.com/office/officeart/2005/8/layout/orgChart1"/>
    <dgm:cxn modelId="{60DB3F4A-4103-425F-A40C-1D3483897EE2}" type="presParOf" srcId="{E9F16DAD-436B-420F-A600-D854425FD3CD}" destId="{06DA239A-32BC-44E9-9B4D-1F54E6147E1D}" srcOrd="1" destOrd="0" presId="urn:microsoft.com/office/officeart/2005/8/layout/orgChart1"/>
    <dgm:cxn modelId="{9AC712EB-D16B-4417-8090-6F09F421E1F2}" type="presParOf" srcId="{354993CB-D30C-43A1-826A-2A9DE5A7C672}" destId="{C8678F3B-CD0A-4D53-BCB9-579595CD3ED4}" srcOrd="1" destOrd="0" presId="urn:microsoft.com/office/officeart/2005/8/layout/orgChart1"/>
    <dgm:cxn modelId="{5E2C65D4-89EF-42BA-9A5E-5009BF077FDE}" type="presParOf" srcId="{C8678F3B-CD0A-4D53-BCB9-579595CD3ED4}" destId="{A96EB24E-0E29-4A05-B1BF-88BA8FA0C19C}" srcOrd="0" destOrd="0" presId="urn:microsoft.com/office/officeart/2005/8/layout/orgChart1"/>
    <dgm:cxn modelId="{4399CEDD-2E68-4A62-A352-8CD1F7F24352}" type="presParOf" srcId="{C8678F3B-CD0A-4D53-BCB9-579595CD3ED4}" destId="{5DCCEAE1-2F40-4D99-93EB-88891925FF1C}" srcOrd="1" destOrd="0" presId="urn:microsoft.com/office/officeart/2005/8/layout/orgChart1"/>
    <dgm:cxn modelId="{92687190-77FF-4D75-B0CD-6B95B2964423}" type="presParOf" srcId="{5DCCEAE1-2F40-4D99-93EB-88891925FF1C}" destId="{4D77EB13-8C42-494C-846E-6F66D04E96A8}" srcOrd="0" destOrd="0" presId="urn:microsoft.com/office/officeart/2005/8/layout/orgChart1"/>
    <dgm:cxn modelId="{D04DA936-0F03-4F10-A97B-DC63DE3D9082}" type="presParOf" srcId="{4D77EB13-8C42-494C-846E-6F66D04E96A8}" destId="{B2E12FDB-A00C-43E7-9D5A-A54894BD5E38}" srcOrd="0" destOrd="0" presId="urn:microsoft.com/office/officeart/2005/8/layout/orgChart1"/>
    <dgm:cxn modelId="{C77163D0-6CC6-4550-974C-B88E3BEAFE6D}" type="presParOf" srcId="{4D77EB13-8C42-494C-846E-6F66D04E96A8}" destId="{F388E1BC-DB68-4953-A8F6-860DE4B801C1}" srcOrd="1" destOrd="0" presId="urn:microsoft.com/office/officeart/2005/8/layout/orgChart1"/>
    <dgm:cxn modelId="{0D43D013-AFFD-4218-A2C4-FD80A077574E}" type="presParOf" srcId="{5DCCEAE1-2F40-4D99-93EB-88891925FF1C}" destId="{C89627DC-AC0F-4625-B285-B535CDB608FC}" srcOrd="1" destOrd="0" presId="urn:microsoft.com/office/officeart/2005/8/layout/orgChart1"/>
    <dgm:cxn modelId="{A642B321-DC4A-4E9D-AF81-08D4B7CA9A06}" type="presParOf" srcId="{5DCCEAE1-2F40-4D99-93EB-88891925FF1C}" destId="{A0B021BC-F455-4F2F-A9FA-F6B0661CCE7D}" srcOrd="2" destOrd="0" presId="urn:microsoft.com/office/officeart/2005/8/layout/orgChart1"/>
    <dgm:cxn modelId="{5219CD15-ED05-4340-9908-FE2B449C7DC5}" type="presParOf" srcId="{354993CB-D30C-43A1-826A-2A9DE5A7C672}" destId="{96F89B91-6D11-408F-8391-83D96E31D1A6}" srcOrd="2" destOrd="0" presId="urn:microsoft.com/office/officeart/2005/8/layout/orgChart1"/>
    <dgm:cxn modelId="{3FDD6888-B1D2-46AC-9C4F-251F661E6AE4}" type="presParOf" srcId="{0D554FE6-9C96-4EC2-8494-F345A5238C10}" destId="{927A7E20-B4CB-4F10-ABBC-D3F6AFBDFCE8}" srcOrd="6" destOrd="0" presId="urn:microsoft.com/office/officeart/2005/8/layout/orgChart1"/>
    <dgm:cxn modelId="{5D74614C-8452-4F14-8D8E-6FFB4D49D987}" type="presParOf" srcId="{0D554FE6-9C96-4EC2-8494-F345A5238C10}" destId="{4A69E0F2-BEE6-405A-8F53-93177CFB5286}" srcOrd="7" destOrd="0" presId="urn:microsoft.com/office/officeart/2005/8/layout/orgChart1"/>
    <dgm:cxn modelId="{8145F538-3402-4D13-8502-8B3E5684A857}" type="presParOf" srcId="{4A69E0F2-BEE6-405A-8F53-93177CFB5286}" destId="{3114F517-7370-4014-90D5-524CFEC85940}" srcOrd="0" destOrd="0" presId="urn:microsoft.com/office/officeart/2005/8/layout/orgChart1"/>
    <dgm:cxn modelId="{98711B49-0282-4E24-810F-5286EA0320AE}" type="presParOf" srcId="{3114F517-7370-4014-90D5-524CFEC85940}" destId="{2BE33200-687A-4C04-AF6D-81B8C88D8D7B}" srcOrd="0" destOrd="0" presId="urn:microsoft.com/office/officeart/2005/8/layout/orgChart1"/>
    <dgm:cxn modelId="{EDC84274-6623-4325-AD00-D09171FA9C5F}" type="presParOf" srcId="{3114F517-7370-4014-90D5-524CFEC85940}" destId="{7B1045DE-ECDC-40AB-9498-299A08879481}" srcOrd="1" destOrd="0" presId="urn:microsoft.com/office/officeart/2005/8/layout/orgChart1"/>
    <dgm:cxn modelId="{24BB7624-DDAF-4710-B4B8-3C6B0119FE04}" type="presParOf" srcId="{4A69E0F2-BEE6-405A-8F53-93177CFB5286}" destId="{B1AB5432-C064-465B-8545-D059C95B430E}" srcOrd="1" destOrd="0" presId="urn:microsoft.com/office/officeart/2005/8/layout/orgChart1"/>
    <dgm:cxn modelId="{8939818C-4FE2-420D-9E44-7EFCA0097577}" type="presParOf" srcId="{B1AB5432-C064-465B-8545-D059C95B430E}" destId="{47435670-7AFC-4F40-A9A4-D205461170BE}" srcOrd="0" destOrd="0" presId="urn:microsoft.com/office/officeart/2005/8/layout/orgChart1"/>
    <dgm:cxn modelId="{10A40BEC-2A82-40D9-A15D-E2396777F72C}" type="presParOf" srcId="{B1AB5432-C064-465B-8545-D059C95B430E}" destId="{DF9CC346-47C7-4DDB-9ED3-0E9A94CE81F1}" srcOrd="1" destOrd="0" presId="urn:microsoft.com/office/officeart/2005/8/layout/orgChart1"/>
    <dgm:cxn modelId="{23DC8E79-21F0-45E7-A8D7-D5EFC5BA9BA3}" type="presParOf" srcId="{DF9CC346-47C7-4DDB-9ED3-0E9A94CE81F1}" destId="{0E4C8335-6661-4901-8B04-DEC8CE06E9F3}" srcOrd="0" destOrd="0" presId="urn:microsoft.com/office/officeart/2005/8/layout/orgChart1"/>
    <dgm:cxn modelId="{F0B73F71-9765-4CC7-8923-EE3A988F7C83}" type="presParOf" srcId="{0E4C8335-6661-4901-8B04-DEC8CE06E9F3}" destId="{3640C90D-2D15-41E7-B9FC-FD696FD38A5C}" srcOrd="0" destOrd="0" presId="urn:microsoft.com/office/officeart/2005/8/layout/orgChart1"/>
    <dgm:cxn modelId="{CC224DBA-0113-4415-8331-EB261BF5DAC0}" type="presParOf" srcId="{0E4C8335-6661-4901-8B04-DEC8CE06E9F3}" destId="{D5908DD8-2BBA-4F05-919D-42A5F4E0FC14}" srcOrd="1" destOrd="0" presId="urn:microsoft.com/office/officeart/2005/8/layout/orgChart1"/>
    <dgm:cxn modelId="{9C83293B-909C-4E02-83FA-DB8EFCD321D6}" type="presParOf" srcId="{DF9CC346-47C7-4DDB-9ED3-0E9A94CE81F1}" destId="{CAF73686-D57B-4885-A594-0B4BD2327B5D}" srcOrd="1" destOrd="0" presId="urn:microsoft.com/office/officeart/2005/8/layout/orgChart1"/>
    <dgm:cxn modelId="{E66F35E5-9A47-4F0D-A1AB-CFB8B9DDA0C0}" type="presParOf" srcId="{DF9CC346-47C7-4DDB-9ED3-0E9A94CE81F1}" destId="{3D4256CB-B91C-4CA9-A245-71ABE7212BC5}" srcOrd="2" destOrd="0" presId="urn:microsoft.com/office/officeart/2005/8/layout/orgChart1"/>
    <dgm:cxn modelId="{58335A46-AB8D-4202-879E-6BB26CB0C793}" type="presParOf" srcId="{B1AB5432-C064-465B-8545-D059C95B430E}" destId="{F0CB8679-74CA-4295-809A-54AB3F9113B6}" srcOrd="2" destOrd="0" presId="urn:microsoft.com/office/officeart/2005/8/layout/orgChart1"/>
    <dgm:cxn modelId="{35B4FC25-454A-48B3-ADB0-45230626A182}" type="presParOf" srcId="{B1AB5432-C064-465B-8545-D059C95B430E}" destId="{5545AC81-6098-45A7-A3C6-0E437ACC294E}" srcOrd="3" destOrd="0" presId="urn:microsoft.com/office/officeart/2005/8/layout/orgChart1"/>
    <dgm:cxn modelId="{277899E7-355A-4D40-8C78-69FF7236DC73}" type="presParOf" srcId="{5545AC81-6098-45A7-A3C6-0E437ACC294E}" destId="{E7DFAE3D-A0C7-4C4A-AC1C-5F51DEE5E23E}" srcOrd="0" destOrd="0" presId="urn:microsoft.com/office/officeart/2005/8/layout/orgChart1"/>
    <dgm:cxn modelId="{53CFFACE-75F9-45B8-9D66-461CC9532C3A}" type="presParOf" srcId="{E7DFAE3D-A0C7-4C4A-AC1C-5F51DEE5E23E}" destId="{C779FE5D-9D76-4BBE-943E-6A867805C95D}" srcOrd="0" destOrd="0" presId="urn:microsoft.com/office/officeart/2005/8/layout/orgChart1"/>
    <dgm:cxn modelId="{E8F6C826-296A-4529-9BD4-3BDFD6C60E99}" type="presParOf" srcId="{E7DFAE3D-A0C7-4C4A-AC1C-5F51DEE5E23E}" destId="{BED9BB4E-39BD-4150-9FFF-94C980452437}" srcOrd="1" destOrd="0" presId="urn:microsoft.com/office/officeart/2005/8/layout/orgChart1"/>
    <dgm:cxn modelId="{4A421374-D366-4B3C-8189-0FC19A538170}" type="presParOf" srcId="{5545AC81-6098-45A7-A3C6-0E437ACC294E}" destId="{873B1368-C045-4F08-B834-CEDD7B0644F2}" srcOrd="1" destOrd="0" presId="urn:microsoft.com/office/officeart/2005/8/layout/orgChart1"/>
    <dgm:cxn modelId="{DB759635-ECA5-4A42-AA3D-BE864E353C99}" type="presParOf" srcId="{5545AC81-6098-45A7-A3C6-0E437ACC294E}" destId="{0BEAA69E-0C21-4CF9-BFBE-74281962A09A}" srcOrd="2" destOrd="0" presId="urn:microsoft.com/office/officeart/2005/8/layout/orgChart1"/>
    <dgm:cxn modelId="{74F6644F-D47C-44CD-AD42-B5675DA72F72}" type="presParOf" srcId="{4A69E0F2-BEE6-405A-8F53-93177CFB5286}" destId="{FC5EC217-8145-4C4D-B050-D813AE9085BB}" srcOrd="2" destOrd="0" presId="urn:microsoft.com/office/officeart/2005/8/layout/orgChart1"/>
    <dgm:cxn modelId="{2F82A1A4-0275-4ACE-8CD2-E29DD5727635}" type="presParOf" srcId="{2AA7A063-A6F7-47B8-9436-66E1A003025F}" destId="{800BB27A-85D9-4A80-9FB5-9B2FC227FB5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9CF68-5275-46EF-AB23-C3A80188251B}">
      <dsp:nvSpPr>
        <dsp:cNvPr id="0" name=""/>
        <dsp:cNvSpPr/>
      </dsp:nvSpPr>
      <dsp:spPr>
        <a:xfrm>
          <a:off x="6345302" y="1539574"/>
          <a:ext cx="1446831" cy="1447068"/>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8836D7-914B-4FAE-B0F0-40D7F85770F0}">
      <dsp:nvSpPr>
        <dsp:cNvPr id="0" name=""/>
        <dsp:cNvSpPr/>
      </dsp:nvSpPr>
      <dsp:spPr>
        <a:xfrm>
          <a:off x="6393042" y="1587818"/>
          <a:ext cx="1350581" cy="1350580"/>
        </a:xfrm>
        <a:prstGeom prst="ellipse">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On-going energy advising and customer feedback</a:t>
          </a:r>
        </a:p>
      </dsp:txBody>
      <dsp:txXfrm>
        <a:off x="6586312" y="1780794"/>
        <a:ext cx="964811" cy="964627"/>
      </dsp:txXfrm>
    </dsp:sp>
    <dsp:sp modelId="{C2913998-9972-4C82-86B1-C6BAC7465587}">
      <dsp:nvSpPr>
        <dsp:cNvPr id="0" name=""/>
        <dsp:cNvSpPr/>
      </dsp:nvSpPr>
      <dsp:spPr>
        <a:xfrm rot="2700000">
          <a:off x="4849273" y="1539649"/>
          <a:ext cx="1446664" cy="1446664"/>
        </a:xfrm>
        <a:prstGeom prst="teardrop">
          <a:avLst>
            <a:gd name="adj" fmla="val 100000"/>
          </a:avLst>
        </a:prstGeom>
        <a:solidFill>
          <a:schemeClr val="accent1">
            <a:shade val="80000"/>
            <a:hueOff val="-137102"/>
            <a:satOff val="-8208"/>
            <a:lumOff val="85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73950E-CEEA-4D43-9395-C38A83B80A05}">
      <dsp:nvSpPr>
        <dsp:cNvPr id="0" name=""/>
        <dsp:cNvSpPr/>
      </dsp:nvSpPr>
      <dsp:spPr>
        <a:xfrm>
          <a:off x="4898470" y="1587818"/>
          <a:ext cx="1350581" cy="1350580"/>
        </a:xfrm>
        <a:prstGeom prst="ellipse">
          <a:avLst/>
        </a:prstGeom>
        <a:solidFill>
          <a:schemeClr val="lt1">
            <a:alpha val="90000"/>
            <a:hueOff val="0"/>
            <a:satOff val="0"/>
            <a:lumOff val="0"/>
            <a:alphaOff val="0"/>
          </a:schemeClr>
        </a:solidFill>
        <a:ln w="25400" cap="flat" cmpd="sng" algn="ctr">
          <a:solidFill>
            <a:schemeClr val="accent1">
              <a:shade val="80000"/>
              <a:hueOff val="-137102"/>
              <a:satOff val="-8208"/>
              <a:lumOff val="85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Measure installation</a:t>
          </a:r>
        </a:p>
      </dsp:txBody>
      <dsp:txXfrm>
        <a:off x="5090970" y="1780794"/>
        <a:ext cx="964811" cy="964627"/>
      </dsp:txXfrm>
    </dsp:sp>
    <dsp:sp modelId="{41A1FEA7-7271-4B66-8C6F-63C1C998A928}">
      <dsp:nvSpPr>
        <dsp:cNvPr id="0" name=""/>
        <dsp:cNvSpPr/>
      </dsp:nvSpPr>
      <dsp:spPr>
        <a:xfrm rot="2700000">
          <a:off x="3354701" y="1539649"/>
          <a:ext cx="1446664" cy="1446664"/>
        </a:xfrm>
        <a:prstGeom prst="teardrop">
          <a:avLst>
            <a:gd name="adj" fmla="val 100000"/>
          </a:avLst>
        </a:prstGeom>
        <a:solidFill>
          <a:schemeClr val="accent1">
            <a:shade val="80000"/>
            <a:hueOff val="-274204"/>
            <a:satOff val="-16416"/>
            <a:lumOff val="171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8CC46-2795-4BE5-93EF-F2F472F1CBC8}">
      <dsp:nvSpPr>
        <dsp:cNvPr id="0" name=""/>
        <dsp:cNvSpPr/>
      </dsp:nvSpPr>
      <dsp:spPr>
        <a:xfrm>
          <a:off x="3403128" y="1587818"/>
          <a:ext cx="1350581" cy="1350580"/>
        </a:xfrm>
        <a:prstGeom prst="ellipse">
          <a:avLst/>
        </a:prstGeom>
        <a:solidFill>
          <a:schemeClr val="lt1">
            <a:alpha val="90000"/>
            <a:hueOff val="0"/>
            <a:satOff val="0"/>
            <a:lumOff val="0"/>
            <a:alphaOff val="0"/>
          </a:schemeClr>
        </a:solidFill>
        <a:ln w="25400" cap="flat" cmpd="sng" algn="ctr">
          <a:solidFill>
            <a:schemeClr val="accent1">
              <a:shade val="80000"/>
              <a:hueOff val="-274204"/>
              <a:satOff val="-16416"/>
              <a:lumOff val="171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Trade Ally Selected</a:t>
          </a:r>
        </a:p>
      </dsp:txBody>
      <dsp:txXfrm>
        <a:off x="3595628" y="1780794"/>
        <a:ext cx="964811" cy="964627"/>
      </dsp:txXfrm>
    </dsp:sp>
    <dsp:sp modelId="{0B6D555B-C4F7-4436-9067-677AEFF25F1C}">
      <dsp:nvSpPr>
        <dsp:cNvPr id="0" name=""/>
        <dsp:cNvSpPr/>
      </dsp:nvSpPr>
      <dsp:spPr>
        <a:xfrm rot="2700000">
          <a:off x="1859359" y="1539649"/>
          <a:ext cx="1446664" cy="1446664"/>
        </a:xfrm>
        <a:prstGeom prst="teardrop">
          <a:avLst>
            <a:gd name="adj" fmla="val 100000"/>
          </a:avLst>
        </a:prstGeom>
        <a:solidFill>
          <a:schemeClr val="accent1">
            <a:shade val="80000"/>
            <a:hueOff val="-411305"/>
            <a:satOff val="-24625"/>
            <a:lumOff val="256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665688-4047-40BD-9CB3-2C2AAF64B904}">
      <dsp:nvSpPr>
        <dsp:cNvPr id="0" name=""/>
        <dsp:cNvSpPr/>
      </dsp:nvSpPr>
      <dsp:spPr>
        <a:xfrm>
          <a:off x="1907786" y="1587818"/>
          <a:ext cx="1350581" cy="1350580"/>
        </a:xfrm>
        <a:prstGeom prst="ellipse">
          <a:avLst/>
        </a:prstGeom>
        <a:solidFill>
          <a:schemeClr val="lt1">
            <a:alpha val="90000"/>
            <a:hueOff val="0"/>
            <a:satOff val="0"/>
            <a:lumOff val="0"/>
            <a:alphaOff val="0"/>
          </a:schemeClr>
        </a:solidFill>
        <a:ln w="25400" cap="flat" cmpd="sng" algn="ctr">
          <a:solidFill>
            <a:schemeClr val="accent1">
              <a:shade val="80000"/>
              <a:hueOff val="-411305"/>
              <a:satOff val="-24625"/>
              <a:lumOff val="256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Energy Advisor Case Management</a:t>
          </a:r>
        </a:p>
      </dsp:txBody>
      <dsp:txXfrm>
        <a:off x="2101056" y="1780794"/>
        <a:ext cx="964811" cy="964627"/>
      </dsp:txXfrm>
    </dsp:sp>
    <dsp:sp modelId="{E00B94A9-27F9-4426-8BE0-69616F7BF62D}">
      <dsp:nvSpPr>
        <dsp:cNvPr id="0" name=""/>
        <dsp:cNvSpPr/>
      </dsp:nvSpPr>
      <dsp:spPr>
        <a:xfrm rot="2700000">
          <a:off x="364017" y="1539649"/>
          <a:ext cx="1446664" cy="1446664"/>
        </a:xfrm>
        <a:prstGeom prst="teardrop">
          <a:avLst>
            <a:gd name="adj" fmla="val 100000"/>
          </a:avLst>
        </a:prstGeom>
        <a:solidFill>
          <a:schemeClr val="accent1">
            <a:shade val="80000"/>
            <a:hueOff val="-548407"/>
            <a:satOff val="-32833"/>
            <a:lumOff val="342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27C5CD-94C2-4D14-A1FA-0A9EBC357843}">
      <dsp:nvSpPr>
        <dsp:cNvPr id="0" name=""/>
        <dsp:cNvSpPr/>
      </dsp:nvSpPr>
      <dsp:spPr>
        <a:xfrm>
          <a:off x="412444" y="1587818"/>
          <a:ext cx="1350581" cy="1350580"/>
        </a:xfrm>
        <a:prstGeom prst="ellipse">
          <a:avLst/>
        </a:prstGeom>
        <a:solidFill>
          <a:schemeClr val="lt1">
            <a:alpha val="90000"/>
            <a:hueOff val="0"/>
            <a:satOff val="0"/>
            <a:lumOff val="0"/>
            <a:alphaOff val="0"/>
          </a:schemeClr>
        </a:solidFill>
        <a:ln w="25400" cap="flat" cmpd="sng" algn="ctr">
          <a:solidFill>
            <a:schemeClr val="accent1">
              <a:shade val="80000"/>
              <a:hueOff val="-548407"/>
              <a:satOff val="-32833"/>
              <a:lumOff val="342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Home Assessment/ DI Measures</a:t>
          </a:r>
        </a:p>
      </dsp:txBody>
      <dsp:txXfrm>
        <a:off x="605714" y="1780794"/>
        <a:ext cx="964811" cy="964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CFBDD-700B-4C5E-9EBA-0037D9820C77}">
      <dsp:nvSpPr>
        <dsp:cNvPr id="0" name=""/>
        <dsp:cNvSpPr/>
      </dsp:nvSpPr>
      <dsp:spPr>
        <a:xfrm>
          <a:off x="0" y="1357788"/>
          <a:ext cx="9553343" cy="181038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A57850-15E3-4F65-A9D1-0798B4EEFF55}">
      <dsp:nvSpPr>
        <dsp:cNvPr id="0" name=""/>
        <dsp:cNvSpPr/>
      </dsp:nvSpPr>
      <dsp:spPr>
        <a:xfrm>
          <a:off x="3778" y="0"/>
          <a:ext cx="165200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Program start-up</a:t>
          </a:r>
        </a:p>
      </dsp:txBody>
      <dsp:txXfrm>
        <a:off x="3778" y="0"/>
        <a:ext cx="1652009" cy="1810385"/>
      </dsp:txXfrm>
    </dsp:sp>
    <dsp:sp modelId="{3B411E37-051E-47C7-BEDE-CB8D27C8520C}">
      <dsp:nvSpPr>
        <dsp:cNvPr id="0" name=""/>
        <dsp:cNvSpPr/>
      </dsp:nvSpPr>
      <dsp:spPr>
        <a:xfrm>
          <a:off x="603485"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01E5A8-669D-4ECF-97A9-4442198A0AD4}">
      <dsp:nvSpPr>
        <dsp:cNvPr id="0" name=""/>
        <dsp:cNvSpPr/>
      </dsp:nvSpPr>
      <dsp:spPr>
        <a:xfrm>
          <a:off x="1738388" y="2715577"/>
          <a:ext cx="165200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Launch and outreach, Trade Ally enrollment</a:t>
          </a:r>
        </a:p>
      </dsp:txBody>
      <dsp:txXfrm>
        <a:off x="1738388" y="2715577"/>
        <a:ext cx="1652009" cy="1810385"/>
      </dsp:txXfrm>
    </dsp:sp>
    <dsp:sp modelId="{900B022D-4D8A-4487-95AC-9F37A0BBB904}">
      <dsp:nvSpPr>
        <dsp:cNvPr id="0" name=""/>
        <dsp:cNvSpPr/>
      </dsp:nvSpPr>
      <dsp:spPr>
        <a:xfrm>
          <a:off x="2338095"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40A3B-1541-4F1C-8DB4-7021978DFBFE}">
      <dsp:nvSpPr>
        <dsp:cNvPr id="0" name=""/>
        <dsp:cNvSpPr/>
      </dsp:nvSpPr>
      <dsp:spPr>
        <a:xfrm>
          <a:off x="3472999" y="0"/>
          <a:ext cx="165200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Ramp-up</a:t>
          </a:r>
        </a:p>
      </dsp:txBody>
      <dsp:txXfrm>
        <a:off x="3472999" y="0"/>
        <a:ext cx="1652009" cy="1810385"/>
      </dsp:txXfrm>
    </dsp:sp>
    <dsp:sp modelId="{B53BB3D6-8710-43C8-A8BF-E5C13729F77C}">
      <dsp:nvSpPr>
        <dsp:cNvPr id="0" name=""/>
        <dsp:cNvSpPr/>
      </dsp:nvSpPr>
      <dsp:spPr>
        <a:xfrm>
          <a:off x="4072706"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E4F61-53D8-4E35-95A2-7EB793571368}">
      <dsp:nvSpPr>
        <dsp:cNvPr id="0" name=""/>
        <dsp:cNvSpPr/>
      </dsp:nvSpPr>
      <dsp:spPr>
        <a:xfrm>
          <a:off x="5207609" y="2715577"/>
          <a:ext cx="165200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Steady state and continuous improvement </a:t>
          </a:r>
        </a:p>
      </dsp:txBody>
      <dsp:txXfrm>
        <a:off x="5207609" y="2715577"/>
        <a:ext cx="1652009" cy="1810385"/>
      </dsp:txXfrm>
    </dsp:sp>
    <dsp:sp modelId="{EFC0DA6F-C6DA-463A-BEAD-B42F0D3C5188}">
      <dsp:nvSpPr>
        <dsp:cNvPr id="0" name=""/>
        <dsp:cNvSpPr/>
      </dsp:nvSpPr>
      <dsp:spPr>
        <a:xfrm>
          <a:off x="5807316"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5C983F-4CCF-4982-9BFC-A64C6BC1547A}">
      <dsp:nvSpPr>
        <dsp:cNvPr id="0" name=""/>
        <dsp:cNvSpPr/>
      </dsp:nvSpPr>
      <dsp:spPr>
        <a:xfrm>
          <a:off x="6942220" y="0"/>
          <a:ext cx="1652009"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Program end, begin closeout reporting</a:t>
          </a:r>
        </a:p>
      </dsp:txBody>
      <dsp:txXfrm>
        <a:off x="6942220" y="0"/>
        <a:ext cx="1652009" cy="1810385"/>
      </dsp:txXfrm>
    </dsp:sp>
    <dsp:sp modelId="{B048CCCB-F714-4EE6-BD95-E2B50A7C36A9}">
      <dsp:nvSpPr>
        <dsp:cNvPr id="0" name=""/>
        <dsp:cNvSpPr/>
      </dsp:nvSpPr>
      <dsp:spPr>
        <a:xfrm>
          <a:off x="7541927" y="2036683"/>
          <a:ext cx="452596" cy="4525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1E1E6-E30B-4B41-80DE-9CBB0BFF3F8C}">
      <dsp:nvSpPr>
        <dsp:cNvPr id="0" name=""/>
        <dsp:cNvSpPr/>
      </dsp:nvSpPr>
      <dsp:spPr>
        <a:xfrm>
          <a:off x="21302" y="619790"/>
          <a:ext cx="3443882" cy="6624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a:rPr>
            <a:t>October</a:t>
          </a:r>
          <a:endParaRPr lang="en-US" sz="2300" kern="1200" dirty="0"/>
        </a:p>
      </dsp:txBody>
      <dsp:txXfrm>
        <a:off x="21302" y="619790"/>
        <a:ext cx="3443882" cy="662400"/>
      </dsp:txXfrm>
    </dsp:sp>
    <dsp:sp modelId="{4E86F009-5040-4CAD-9794-19BAE8092D2B}">
      <dsp:nvSpPr>
        <dsp:cNvPr id="0" name=""/>
        <dsp:cNvSpPr/>
      </dsp:nvSpPr>
      <dsp:spPr>
        <a:xfrm>
          <a:off x="3532" y="1282190"/>
          <a:ext cx="3443882" cy="290420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rgbClr val="57585B"/>
              </a:solidFill>
              <a:latin typeface="Arial"/>
            </a:rPr>
            <a:t>In-home assessments &amp; DI</a:t>
          </a:r>
        </a:p>
        <a:p>
          <a:pPr marL="228600" lvl="1" indent="-228600" algn="l" defTabSz="1022350">
            <a:lnSpc>
              <a:spcPct val="90000"/>
            </a:lnSpc>
            <a:spcBef>
              <a:spcPct val="0"/>
            </a:spcBef>
            <a:spcAft>
              <a:spcPct val="15000"/>
            </a:spcAft>
            <a:buChar char="•"/>
          </a:pPr>
          <a:r>
            <a:rPr lang="en-US" sz="2300" kern="1200" dirty="0">
              <a:solidFill>
                <a:srgbClr val="57585B"/>
              </a:solidFill>
              <a:latin typeface="Arial"/>
            </a:rPr>
            <a:t>Trade Ally sales </a:t>
          </a:r>
          <a:r>
            <a:rPr lang="en-US" sz="2300" kern="1200" dirty="0">
              <a:solidFill>
                <a:srgbClr val="57585B"/>
              </a:solidFill>
            </a:rPr>
            <a:t>and</a:t>
          </a:r>
          <a:r>
            <a:rPr lang="en-US" sz="2300" kern="1200" dirty="0">
              <a:solidFill>
                <a:srgbClr val="57585B"/>
              </a:solidFill>
              <a:latin typeface="Arial"/>
            </a:rPr>
            <a:t> measure installation</a:t>
          </a:r>
        </a:p>
        <a:p>
          <a:pPr marL="228600" lvl="1" indent="-228600" algn="l" defTabSz="1022350">
            <a:lnSpc>
              <a:spcPct val="90000"/>
            </a:lnSpc>
            <a:spcBef>
              <a:spcPct val="0"/>
            </a:spcBef>
            <a:spcAft>
              <a:spcPct val="15000"/>
            </a:spcAft>
            <a:buChar char="•"/>
          </a:pPr>
          <a:r>
            <a:rPr lang="en-US" sz="2300" kern="1200" dirty="0">
              <a:solidFill>
                <a:srgbClr val="57585B"/>
              </a:solidFill>
              <a:latin typeface="Arial"/>
            </a:rPr>
            <a:t>Reporting dashboards</a:t>
          </a:r>
          <a:endParaRPr lang="en-US" sz="2300" kern="1200" dirty="0">
            <a:solidFill>
              <a:srgbClr val="57585B"/>
            </a:solidFill>
          </a:endParaRPr>
        </a:p>
        <a:p>
          <a:pPr marL="228600" lvl="1" indent="-228600" algn="l" defTabSz="1022350">
            <a:lnSpc>
              <a:spcPct val="90000"/>
            </a:lnSpc>
            <a:spcBef>
              <a:spcPct val="0"/>
            </a:spcBef>
            <a:spcAft>
              <a:spcPct val="15000"/>
            </a:spcAft>
            <a:buChar char="•"/>
          </a:pPr>
          <a:r>
            <a:rPr lang="en-US" sz="2300" kern="1200" dirty="0">
              <a:solidFill>
                <a:srgbClr val="57585B"/>
              </a:solidFill>
              <a:latin typeface="Arial"/>
            </a:rPr>
            <a:t>Program stabilization phase begins </a:t>
          </a:r>
          <a:endParaRPr lang="en-US" sz="2300" kern="1200" dirty="0"/>
        </a:p>
      </dsp:txBody>
      <dsp:txXfrm>
        <a:off x="3532" y="1282190"/>
        <a:ext cx="3443882" cy="2904209"/>
      </dsp:txXfrm>
    </dsp:sp>
    <dsp:sp modelId="{0C9DAD22-8BA1-43AE-8767-CC57084B33E1}">
      <dsp:nvSpPr>
        <dsp:cNvPr id="0" name=""/>
        <dsp:cNvSpPr/>
      </dsp:nvSpPr>
      <dsp:spPr>
        <a:xfrm>
          <a:off x="3929558" y="619790"/>
          <a:ext cx="3443882" cy="662400"/>
        </a:xfrm>
        <a:prstGeom prst="rect">
          <a:avLst/>
        </a:prstGeom>
        <a:solidFill>
          <a:schemeClr val="accent3">
            <a:hueOff val="-219390"/>
            <a:satOff val="-37853"/>
            <a:lumOff val="17647"/>
            <a:alphaOff val="0"/>
          </a:schemeClr>
        </a:solidFill>
        <a:ln w="25400" cap="flat" cmpd="sng" algn="ctr">
          <a:solidFill>
            <a:schemeClr val="accent3">
              <a:hueOff val="-219390"/>
              <a:satOff val="-37853"/>
              <a:lumOff val="17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a:rPr>
            <a:t>November</a:t>
          </a:r>
          <a:endParaRPr lang="en-US" sz="2300" kern="1200" dirty="0"/>
        </a:p>
      </dsp:txBody>
      <dsp:txXfrm>
        <a:off x="3929558" y="619790"/>
        <a:ext cx="3443882" cy="662400"/>
      </dsp:txXfrm>
    </dsp:sp>
    <dsp:sp modelId="{02B5FC00-54D1-4E59-A5EB-5D6112004B2D}">
      <dsp:nvSpPr>
        <dsp:cNvPr id="0" name=""/>
        <dsp:cNvSpPr/>
      </dsp:nvSpPr>
      <dsp:spPr>
        <a:xfrm>
          <a:off x="3929558" y="1282190"/>
          <a:ext cx="3443882" cy="2904209"/>
        </a:xfrm>
        <a:prstGeom prst="rect">
          <a:avLst/>
        </a:prstGeom>
        <a:solidFill>
          <a:schemeClr val="accent3">
            <a:tint val="40000"/>
            <a:alpha val="90000"/>
            <a:hueOff val="-562092"/>
            <a:satOff val="-874"/>
            <a:lumOff val="2541"/>
            <a:alphaOff val="0"/>
          </a:schemeClr>
        </a:solidFill>
        <a:ln w="25400" cap="flat" cmpd="sng" algn="ctr">
          <a:solidFill>
            <a:schemeClr val="accent3">
              <a:tint val="40000"/>
              <a:alpha val="90000"/>
              <a:hueOff val="-562092"/>
              <a:satOff val="-874"/>
              <a:lumOff val="25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a:latin typeface="Arial"/>
            </a:rPr>
            <a:t>Continue Trade Ally recruitment &amp; onboarding</a:t>
          </a:r>
          <a:endParaRPr lang="en-US" sz="2300" kern="1200" dirty="0"/>
        </a:p>
        <a:p>
          <a:pPr marL="228600" lvl="1" indent="-228600" algn="l" defTabSz="1022350" rtl="0">
            <a:lnSpc>
              <a:spcPct val="90000"/>
            </a:lnSpc>
            <a:spcBef>
              <a:spcPct val="0"/>
            </a:spcBef>
            <a:spcAft>
              <a:spcPct val="15000"/>
            </a:spcAft>
            <a:buChar char="•"/>
          </a:pPr>
          <a:r>
            <a:rPr lang="en-US" sz="2300" kern="1200" dirty="0">
              <a:latin typeface="Arial"/>
            </a:rPr>
            <a:t>Hold community engagement events</a:t>
          </a:r>
        </a:p>
        <a:p>
          <a:pPr marL="228600" lvl="1" indent="-228600" algn="l" defTabSz="1022350">
            <a:lnSpc>
              <a:spcPct val="90000"/>
            </a:lnSpc>
            <a:spcBef>
              <a:spcPct val="0"/>
            </a:spcBef>
            <a:spcAft>
              <a:spcPct val="15000"/>
            </a:spcAft>
            <a:buChar char="•"/>
          </a:pPr>
          <a:r>
            <a:rPr lang="en-US" sz="2300" kern="1200" dirty="0">
              <a:solidFill>
                <a:srgbClr val="57585B"/>
              </a:solidFill>
              <a:latin typeface="Arial"/>
            </a:rPr>
            <a:t>In-home assessments &amp; DI</a:t>
          </a:r>
          <a:endParaRPr lang="en-US" sz="2300" kern="1200" dirty="0">
            <a:latin typeface="Arial"/>
          </a:endParaRPr>
        </a:p>
      </dsp:txBody>
      <dsp:txXfrm>
        <a:off x="3929558" y="1282190"/>
        <a:ext cx="3443882" cy="2904209"/>
      </dsp:txXfrm>
    </dsp:sp>
    <dsp:sp modelId="{25BA97A0-DCFE-4327-9DED-1D36D45548FF}">
      <dsp:nvSpPr>
        <dsp:cNvPr id="0" name=""/>
        <dsp:cNvSpPr/>
      </dsp:nvSpPr>
      <dsp:spPr>
        <a:xfrm>
          <a:off x="7855585" y="619790"/>
          <a:ext cx="3443882" cy="662400"/>
        </a:xfrm>
        <a:prstGeom prst="rect">
          <a:avLst/>
        </a:prstGeom>
        <a:solidFill>
          <a:schemeClr val="accent3">
            <a:hueOff val="-438780"/>
            <a:satOff val="-75706"/>
            <a:lumOff val="35294"/>
            <a:alphaOff val="0"/>
          </a:schemeClr>
        </a:solidFill>
        <a:ln w="25400" cap="flat" cmpd="sng" algn="ctr">
          <a:solidFill>
            <a:schemeClr val="accent3">
              <a:hueOff val="-438780"/>
              <a:satOff val="-75706"/>
              <a:lumOff val="3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a:rPr>
            <a:t>December</a:t>
          </a:r>
          <a:endParaRPr lang="en-US" sz="2300" kern="1200" dirty="0"/>
        </a:p>
      </dsp:txBody>
      <dsp:txXfrm>
        <a:off x="7855585" y="619790"/>
        <a:ext cx="3443882" cy="662400"/>
      </dsp:txXfrm>
    </dsp:sp>
    <dsp:sp modelId="{4D715C0F-3003-4E25-A77E-3C8879D0A01D}">
      <dsp:nvSpPr>
        <dsp:cNvPr id="0" name=""/>
        <dsp:cNvSpPr/>
      </dsp:nvSpPr>
      <dsp:spPr>
        <a:xfrm>
          <a:off x="7855585" y="1282190"/>
          <a:ext cx="3443882" cy="2904209"/>
        </a:xfrm>
        <a:prstGeom prst="rect">
          <a:avLst/>
        </a:prstGeom>
        <a:solidFill>
          <a:schemeClr val="accent3">
            <a:tint val="40000"/>
            <a:alpha val="90000"/>
            <a:hueOff val="-1124184"/>
            <a:satOff val="-1747"/>
            <a:lumOff val="5082"/>
            <a:alphaOff val="0"/>
          </a:schemeClr>
        </a:solidFill>
        <a:ln w="25400" cap="flat" cmpd="sng" algn="ctr">
          <a:solidFill>
            <a:schemeClr val="accent3">
              <a:tint val="40000"/>
              <a:alpha val="90000"/>
              <a:hueOff val="-1124184"/>
              <a:satOff val="-1747"/>
              <a:lumOff val="50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a:solidFill>
                <a:srgbClr val="57585B"/>
              </a:solidFill>
              <a:latin typeface="Calibri"/>
              <a:cs typeface="Calibri"/>
            </a:rPr>
            <a:t>Hold community engagement events</a:t>
          </a:r>
        </a:p>
        <a:p>
          <a:pPr marL="228600" lvl="1" indent="-228600" algn="l" defTabSz="1022350" rtl="0">
            <a:lnSpc>
              <a:spcPct val="90000"/>
            </a:lnSpc>
            <a:spcBef>
              <a:spcPct val="0"/>
            </a:spcBef>
            <a:spcAft>
              <a:spcPct val="15000"/>
            </a:spcAft>
            <a:buChar char="•"/>
          </a:pPr>
          <a:r>
            <a:rPr lang="en-US" sz="2300" kern="1200" dirty="0">
              <a:solidFill>
                <a:srgbClr val="57585B"/>
              </a:solidFill>
              <a:latin typeface="Calibri"/>
              <a:cs typeface="Calibri"/>
            </a:rPr>
            <a:t>Continue Trade Ally recruitment &amp; onboarding</a:t>
          </a:r>
        </a:p>
        <a:p>
          <a:pPr marL="228600" lvl="1" indent="-228600" algn="l" defTabSz="1022350">
            <a:lnSpc>
              <a:spcPct val="90000"/>
            </a:lnSpc>
            <a:spcBef>
              <a:spcPct val="0"/>
            </a:spcBef>
            <a:spcAft>
              <a:spcPct val="15000"/>
            </a:spcAft>
            <a:buChar char="•"/>
          </a:pPr>
          <a:r>
            <a:rPr lang="en-US" sz="2300" kern="1200" dirty="0">
              <a:solidFill>
                <a:srgbClr val="57585B"/>
              </a:solidFill>
              <a:latin typeface="Arial"/>
            </a:rPr>
            <a:t>In-home assessments &amp; DI</a:t>
          </a:r>
          <a:endParaRPr lang="en-US" sz="2300" kern="1200" dirty="0">
            <a:solidFill>
              <a:srgbClr val="57585B"/>
            </a:solidFill>
            <a:latin typeface="Calibri"/>
            <a:cs typeface="Calibri"/>
          </a:endParaRPr>
        </a:p>
      </dsp:txBody>
      <dsp:txXfrm>
        <a:off x="7855585" y="1282190"/>
        <a:ext cx="3443882" cy="2904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1E1E6-E30B-4B41-80DE-9CBB0BFF3F8C}">
      <dsp:nvSpPr>
        <dsp:cNvPr id="0" name=""/>
        <dsp:cNvSpPr/>
      </dsp:nvSpPr>
      <dsp:spPr>
        <a:xfrm>
          <a:off x="21302" y="13733"/>
          <a:ext cx="3443882" cy="1180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a:rPr>
            <a:t>2023</a:t>
          </a:r>
          <a:endParaRPr lang="en-US" sz="4100" kern="1200" dirty="0"/>
        </a:p>
      </dsp:txBody>
      <dsp:txXfrm>
        <a:off x="21302" y="13733"/>
        <a:ext cx="3443882" cy="1180800"/>
      </dsp:txXfrm>
    </dsp:sp>
    <dsp:sp modelId="{4E86F009-5040-4CAD-9794-19BAE8092D2B}">
      <dsp:nvSpPr>
        <dsp:cNvPr id="0" name=""/>
        <dsp:cNvSpPr/>
      </dsp:nvSpPr>
      <dsp:spPr>
        <a:xfrm>
          <a:off x="3532" y="1194533"/>
          <a:ext cx="3443882" cy="3597922"/>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Net energy savings of 160,857 kWh</a:t>
          </a:r>
          <a:endParaRPr lang="en-US" sz="2300" kern="1200" dirty="0">
            <a:solidFill>
              <a:srgbClr val="57585B"/>
            </a:solidFill>
            <a:latin typeface="Arial"/>
          </a:endParaRPr>
        </a:p>
        <a:p>
          <a:pPr marL="228600" lvl="1" indent="-228600" algn="l" defTabSz="1022350">
            <a:lnSpc>
              <a:spcPct val="90000"/>
            </a:lnSpc>
            <a:spcBef>
              <a:spcPct val="0"/>
            </a:spcBef>
            <a:spcAft>
              <a:spcPct val="15000"/>
            </a:spcAft>
            <a:buChar char="•"/>
          </a:pPr>
          <a:r>
            <a:rPr lang="en-US" sz="2300" kern="1200" dirty="0"/>
            <a:t>4 targeted customer marketing and community engagement projects</a:t>
          </a:r>
        </a:p>
        <a:p>
          <a:pPr marL="228600" lvl="1" indent="-228600" algn="l" defTabSz="1022350">
            <a:lnSpc>
              <a:spcPct val="90000"/>
            </a:lnSpc>
            <a:spcBef>
              <a:spcPct val="0"/>
            </a:spcBef>
            <a:spcAft>
              <a:spcPct val="15000"/>
            </a:spcAft>
            <a:buChar char="•"/>
          </a:pPr>
          <a:r>
            <a:rPr lang="en-US" sz="2300" kern="1200" dirty="0"/>
            <a:t>913 energy advisements </a:t>
          </a:r>
        </a:p>
        <a:p>
          <a:pPr marL="228600" lvl="1" indent="-228600" algn="l" defTabSz="1022350">
            <a:lnSpc>
              <a:spcPct val="90000"/>
            </a:lnSpc>
            <a:spcBef>
              <a:spcPct val="0"/>
            </a:spcBef>
            <a:spcAft>
              <a:spcPct val="15000"/>
            </a:spcAft>
            <a:buChar char="•"/>
          </a:pPr>
          <a:r>
            <a:rPr lang="en-US" sz="2300" kern="1200" dirty="0"/>
            <a:t>91 customer energy management cases</a:t>
          </a:r>
        </a:p>
      </dsp:txBody>
      <dsp:txXfrm>
        <a:off x="3532" y="1194533"/>
        <a:ext cx="3443882" cy="3597922"/>
      </dsp:txXfrm>
    </dsp:sp>
    <dsp:sp modelId="{0C9DAD22-8BA1-43AE-8767-CC57084B33E1}">
      <dsp:nvSpPr>
        <dsp:cNvPr id="0" name=""/>
        <dsp:cNvSpPr/>
      </dsp:nvSpPr>
      <dsp:spPr>
        <a:xfrm>
          <a:off x="3929558" y="13733"/>
          <a:ext cx="3443882" cy="1180800"/>
        </a:xfrm>
        <a:prstGeom prst="rect">
          <a:avLst/>
        </a:prstGeom>
        <a:solidFill>
          <a:schemeClr val="accent3">
            <a:hueOff val="-219390"/>
            <a:satOff val="-37853"/>
            <a:lumOff val="17647"/>
            <a:alphaOff val="0"/>
          </a:schemeClr>
        </a:solidFill>
        <a:ln w="25400" cap="flat" cmpd="sng" algn="ctr">
          <a:solidFill>
            <a:schemeClr val="accent3">
              <a:hueOff val="-219390"/>
              <a:satOff val="-37853"/>
              <a:lumOff val="17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a:rPr>
            <a:t>2024</a:t>
          </a:r>
          <a:endParaRPr lang="en-US" sz="4100" kern="1200" dirty="0"/>
        </a:p>
      </dsp:txBody>
      <dsp:txXfrm>
        <a:off x="3929558" y="13733"/>
        <a:ext cx="3443882" cy="1180800"/>
      </dsp:txXfrm>
    </dsp:sp>
    <dsp:sp modelId="{02B5FC00-54D1-4E59-A5EB-5D6112004B2D}">
      <dsp:nvSpPr>
        <dsp:cNvPr id="0" name=""/>
        <dsp:cNvSpPr/>
      </dsp:nvSpPr>
      <dsp:spPr>
        <a:xfrm>
          <a:off x="3929558" y="1194533"/>
          <a:ext cx="3443882" cy="3597922"/>
        </a:xfrm>
        <a:prstGeom prst="rect">
          <a:avLst/>
        </a:prstGeom>
        <a:solidFill>
          <a:schemeClr val="accent3">
            <a:tint val="40000"/>
            <a:alpha val="90000"/>
            <a:hueOff val="-562092"/>
            <a:satOff val="-874"/>
            <a:lumOff val="2541"/>
            <a:alphaOff val="0"/>
          </a:schemeClr>
        </a:solidFill>
        <a:ln w="25400" cap="flat" cmpd="sng" algn="ctr">
          <a:solidFill>
            <a:schemeClr val="accent3">
              <a:tint val="40000"/>
              <a:alpha val="90000"/>
              <a:hueOff val="-562092"/>
              <a:satOff val="-874"/>
              <a:lumOff val="25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Net energy savings of 776,912 kWh</a:t>
          </a:r>
        </a:p>
        <a:p>
          <a:pPr marL="228600" lvl="1" indent="-228600" algn="l" defTabSz="1022350">
            <a:lnSpc>
              <a:spcPct val="90000"/>
            </a:lnSpc>
            <a:spcBef>
              <a:spcPct val="0"/>
            </a:spcBef>
            <a:spcAft>
              <a:spcPct val="15000"/>
            </a:spcAft>
            <a:buChar char="•"/>
          </a:pPr>
          <a:r>
            <a:rPr lang="en-US" sz="2300" kern="1200" dirty="0"/>
            <a:t>4 targeted customer marketing and community engagement projects</a:t>
          </a:r>
          <a:endParaRPr lang="en-US" sz="2300" kern="1200" dirty="0">
            <a:solidFill>
              <a:srgbClr val="57585B"/>
            </a:solidFill>
            <a:latin typeface="Calibri"/>
            <a:cs typeface="Calibri"/>
          </a:endParaRPr>
        </a:p>
        <a:p>
          <a:pPr marL="228600" lvl="1" indent="-228600" algn="l" defTabSz="1022350">
            <a:lnSpc>
              <a:spcPct val="90000"/>
            </a:lnSpc>
            <a:spcBef>
              <a:spcPct val="0"/>
            </a:spcBef>
            <a:spcAft>
              <a:spcPct val="15000"/>
            </a:spcAft>
            <a:buChar char="•"/>
          </a:pPr>
          <a:r>
            <a:rPr lang="en-US" sz="2300" kern="1200" dirty="0"/>
            <a:t>3654 energy advisements </a:t>
          </a:r>
          <a:endParaRPr lang="en-US" sz="2300" kern="1200" dirty="0">
            <a:solidFill>
              <a:srgbClr val="57585B"/>
            </a:solidFill>
            <a:latin typeface="Calibri"/>
            <a:cs typeface="Calibri"/>
          </a:endParaRPr>
        </a:p>
        <a:p>
          <a:pPr marL="228600" lvl="1" indent="-228600" algn="l" defTabSz="1022350">
            <a:lnSpc>
              <a:spcPct val="90000"/>
            </a:lnSpc>
            <a:spcBef>
              <a:spcPct val="0"/>
            </a:spcBef>
            <a:spcAft>
              <a:spcPct val="15000"/>
            </a:spcAft>
            <a:buChar char="•"/>
          </a:pPr>
          <a:r>
            <a:rPr lang="en-US" sz="2300" kern="1200" dirty="0"/>
            <a:t>457 customer energy management cases</a:t>
          </a:r>
          <a:endParaRPr lang="en-US" sz="2300" kern="1200" dirty="0">
            <a:solidFill>
              <a:srgbClr val="57585B"/>
            </a:solidFill>
            <a:latin typeface="Calibri"/>
            <a:cs typeface="Calibri"/>
          </a:endParaRPr>
        </a:p>
      </dsp:txBody>
      <dsp:txXfrm>
        <a:off x="3929558" y="1194533"/>
        <a:ext cx="3443882" cy="3597922"/>
      </dsp:txXfrm>
    </dsp:sp>
    <dsp:sp modelId="{25BA97A0-DCFE-4327-9DED-1D36D45548FF}">
      <dsp:nvSpPr>
        <dsp:cNvPr id="0" name=""/>
        <dsp:cNvSpPr/>
      </dsp:nvSpPr>
      <dsp:spPr>
        <a:xfrm>
          <a:off x="7855585" y="13733"/>
          <a:ext cx="3443882" cy="1180800"/>
        </a:xfrm>
        <a:prstGeom prst="rect">
          <a:avLst/>
        </a:prstGeom>
        <a:solidFill>
          <a:schemeClr val="accent3">
            <a:hueOff val="-438780"/>
            <a:satOff val="-75706"/>
            <a:lumOff val="35294"/>
            <a:alphaOff val="0"/>
          </a:schemeClr>
        </a:solidFill>
        <a:ln w="25400" cap="flat" cmpd="sng" algn="ctr">
          <a:solidFill>
            <a:schemeClr val="accent3">
              <a:hueOff val="-438780"/>
              <a:satOff val="-75706"/>
              <a:lumOff val="3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en-US" sz="4100" kern="1200" dirty="0">
              <a:latin typeface="Arial"/>
            </a:rPr>
            <a:t>2025</a:t>
          </a:r>
          <a:endParaRPr lang="en-US" sz="4100" kern="1200" dirty="0"/>
        </a:p>
      </dsp:txBody>
      <dsp:txXfrm>
        <a:off x="7855585" y="13733"/>
        <a:ext cx="3443882" cy="1180800"/>
      </dsp:txXfrm>
    </dsp:sp>
    <dsp:sp modelId="{4D715C0F-3003-4E25-A77E-3C8879D0A01D}">
      <dsp:nvSpPr>
        <dsp:cNvPr id="0" name=""/>
        <dsp:cNvSpPr/>
      </dsp:nvSpPr>
      <dsp:spPr>
        <a:xfrm>
          <a:off x="7855585" y="1194533"/>
          <a:ext cx="3443882" cy="3597922"/>
        </a:xfrm>
        <a:prstGeom prst="rect">
          <a:avLst/>
        </a:prstGeom>
        <a:solidFill>
          <a:schemeClr val="accent3">
            <a:tint val="40000"/>
            <a:alpha val="90000"/>
            <a:hueOff val="-1124184"/>
            <a:satOff val="-1747"/>
            <a:lumOff val="5082"/>
            <a:alphaOff val="0"/>
          </a:schemeClr>
        </a:solidFill>
        <a:ln w="25400" cap="flat" cmpd="sng" algn="ctr">
          <a:solidFill>
            <a:schemeClr val="accent3">
              <a:tint val="40000"/>
              <a:alpha val="90000"/>
              <a:hueOff val="-1124184"/>
              <a:satOff val="-1747"/>
              <a:lumOff val="50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n-US" sz="2300" kern="1200" dirty="0"/>
            <a:t>Net energy savings of 776,912 kWh</a:t>
          </a:r>
          <a:endParaRPr lang="en-US" sz="2300" kern="1200" dirty="0">
            <a:solidFill>
              <a:srgbClr val="57585B"/>
            </a:solidFill>
            <a:latin typeface="Calibri"/>
            <a:cs typeface="Calibri"/>
          </a:endParaRPr>
        </a:p>
        <a:p>
          <a:pPr marL="228600" lvl="1" indent="-228600" algn="l" defTabSz="1022350" rtl="0">
            <a:lnSpc>
              <a:spcPct val="90000"/>
            </a:lnSpc>
            <a:spcBef>
              <a:spcPct val="0"/>
            </a:spcBef>
            <a:spcAft>
              <a:spcPct val="15000"/>
            </a:spcAft>
            <a:buChar char="•"/>
          </a:pPr>
          <a:r>
            <a:rPr lang="en-US" sz="2300" kern="1200" dirty="0"/>
            <a:t>3 targeted customer marketing and community engagement projects</a:t>
          </a:r>
          <a:endParaRPr lang="en-US" sz="2300" kern="1200" dirty="0">
            <a:solidFill>
              <a:srgbClr val="57585B"/>
            </a:solidFill>
            <a:latin typeface="+mn-lt"/>
          </a:endParaRPr>
        </a:p>
        <a:p>
          <a:pPr marL="228600" lvl="1" indent="-228600" algn="l" defTabSz="1022350" rtl="0">
            <a:lnSpc>
              <a:spcPct val="90000"/>
            </a:lnSpc>
            <a:spcBef>
              <a:spcPct val="0"/>
            </a:spcBef>
            <a:spcAft>
              <a:spcPct val="15000"/>
            </a:spcAft>
            <a:buChar char="•"/>
          </a:pPr>
          <a:r>
            <a:rPr lang="en-US" sz="2300" kern="1200" dirty="0"/>
            <a:t>3655 energy advisements</a:t>
          </a:r>
          <a:endParaRPr lang="en-US" sz="2300" kern="1200" dirty="0">
            <a:solidFill>
              <a:srgbClr val="57585B"/>
            </a:solidFill>
            <a:latin typeface="+mn-lt"/>
          </a:endParaRPr>
        </a:p>
        <a:p>
          <a:pPr marL="228600" lvl="1" indent="-228600" algn="l" defTabSz="1022350" rtl="0">
            <a:lnSpc>
              <a:spcPct val="90000"/>
            </a:lnSpc>
            <a:spcBef>
              <a:spcPct val="0"/>
            </a:spcBef>
            <a:spcAft>
              <a:spcPct val="15000"/>
            </a:spcAft>
            <a:buChar char="•"/>
          </a:pPr>
          <a:r>
            <a:rPr lang="en-US" sz="2300" kern="1200" dirty="0"/>
            <a:t>579 customer energy management cases </a:t>
          </a:r>
          <a:endParaRPr lang="en-US" sz="2300" kern="1200" dirty="0">
            <a:solidFill>
              <a:srgbClr val="57585B"/>
            </a:solidFill>
            <a:latin typeface="+mn-lt"/>
          </a:endParaRPr>
        </a:p>
      </dsp:txBody>
      <dsp:txXfrm>
        <a:off x="7855585" y="1194533"/>
        <a:ext cx="3443882" cy="3597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B8679-74CA-4295-809A-54AB3F9113B6}">
      <dsp:nvSpPr>
        <dsp:cNvPr id="0" name=""/>
        <dsp:cNvSpPr/>
      </dsp:nvSpPr>
      <dsp:spPr>
        <a:xfrm>
          <a:off x="7888567" y="2063683"/>
          <a:ext cx="260339" cy="2027989"/>
        </a:xfrm>
        <a:custGeom>
          <a:avLst/>
          <a:gdLst/>
          <a:ahLst/>
          <a:cxnLst/>
          <a:rect l="0" t="0" r="0" b="0"/>
          <a:pathLst>
            <a:path>
              <a:moveTo>
                <a:pt x="0" y="0"/>
              </a:moveTo>
              <a:lnTo>
                <a:pt x="0" y="2027989"/>
              </a:lnTo>
              <a:lnTo>
                <a:pt x="260339" y="202798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435670-7AFC-4F40-A9A4-D205461170BE}">
      <dsp:nvSpPr>
        <dsp:cNvPr id="0" name=""/>
        <dsp:cNvSpPr/>
      </dsp:nvSpPr>
      <dsp:spPr>
        <a:xfrm>
          <a:off x="7888567" y="2063683"/>
          <a:ext cx="260339" cy="797329"/>
        </a:xfrm>
        <a:custGeom>
          <a:avLst/>
          <a:gdLst/>
          <a:ahLst/>
          <a:cxnLst/>
          <a:rect l="0" t="0" r="0" b="0"/>
          <a:pathLst>
            <a:path>
              <a:moveTo>
                <a:pt x="0" y="0"/>
              </a:moveTo>
              <a:lnTo>
                <a:pt x="0" y="797329"/>
              </a:lnTo>
              <a:lnTo>
                <a:pt x="260339" y="79732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7A7E20-B4CB-4F10-ABBC-D3F6AFBDFCE8}">
      <dsp:nvSpPr>
        <dsp:cNvPr id="0" name=""/>
        <dsp:cNvSpPr/>
      </dsp:nvSpPr>
      <dsp:spPr>
        <a:xfrm>
          <a:off x="5435685" y="831887"/>
          <a:ext cx="3147119" cy="363998"/>
        </a:xfrm>
        <a:custGeom>
          <a:avLst/>
          <a:gdLst/>
          <a:ahLst/>
          <a:cxnLst/>
          <a:rect l="0" t="0" r="0" b="0"/>
          <a:pathLst>
            <a:path>
              <a:moveTo>
                <a:pt x="0" y="0"/>
              </a:moveTo>
              <a:lnTo>
                <a:pt x="0" y="181999"/>
              </a:lnTo>
              <a:lnTo>
                <a:pt x="3147119" y="181999"/>
              </a:lnTo>
              <a:lnTo>
                <a:pt x="3147119" y="36399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6EB24E-0E29-4A05-B1BF-88BA8FA0C19C}">
      <dsp:nvSpPr>
        <dsp:cNvPr id="0" name=""/>
        <dsp:cNvSpPr/>
      </dsp:nvSpPr>
      <dsp:spPr>
        <a:xfrm>
          <a:off x="5788973" y="2063683"/>
          <a:ext cx="260339" cy="797896"/>
        </a:xfrm>
        <a:custGeom>
          <a:avLst/>
          <a:gdLst/>
          <a:ahLst/>
          <a:cxnLst/>
          <a:rect l="0" t="0" r="0" b="0"/>
          <a:pathLst>
            <a:path>
              <a:moveTo>
                <a:pt x="0" y="0"/>
              </a:moveTo>
              <a:lnTo>
                <a:pt x="0" y="797896"/>
              </a:lnTo>
              <a:lnTo>
                <a:pt x="260339" y="79789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1E5082-BC08-4D13-99F2-73B9D2536B4A}">
      <dsp:nvSpPr>
        <dsp:cNvPr id="0" name=""/>
        <dsp:cNvSpPr/>
      </dsp:nvSpPr>
      <dsp:spPr>
        <a:xfrm>
          <a:off x="5435685" y="831887"/>
          <a:ext cx="1047525" cy="363998"/>
        </a:xfrm>
        <a:custGeom>
          <a:avLst/>
          <a:gdLst/>
          <a:ahLst/>
          <a:cxnLst/>
          <a:rect l="0" t="0" r="0" b="0"/>
          <a:pathLst>
            <a:path>
              <a:moveTo>
                <a:pt x="0" y="0"/>
              </a:moveTo>
              <a:lnTo>
                <a:pt x="0" y="181999"/>
              </a:lnTo>
              <a:lnTo>
                <a:pt x="1047525" y="181999"/>
              </a:lnTo>
              <a:lnTo>
                <a:pt x="1047525" y="36399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355E95-25D0-4D23-B293-D99DC2727A9C}">
      <dsp:nvSpPr>
        <dsp:cNvPr id="0" name=""/>
        <dsp:cNvSpPr/>
      </dsp:nvSpPr>
      <dsp:spPr>
        <a:xfrm>
          <a:off x="3691424" y="2062547"/>
          <a:ext cx="259998" cy="797329"/>
        </a:xfrm>
        <a:custGeom>
          <a:avLst/>
          <a:gdLst/>
          <a:ahLst/>
          <a:cxnLst/>
          <a:rect l="0" t="0" r="0" b="0"/>
          <a:pathLst>
            <a:path>
              <a:moveTo>
                <a:pt x="0" y="0"/>
              </a:moveTo>
              <a:lnTo>
                <a:pt x="0" y="797329"/>
              </a:lnTo>
              <a:lnTo>
                <a:pt x="259998" y="79732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2BCA63-4442-452D-A452-ABFE689231F1}">
      <dsp:nvSpPr>
        <dsp:cNvPr id="0" name=""/>
        <dsp:cNvSpPr/>
      </dsp:nvSpPr>
      <dsp:spPr>
        <a:xfrm>
          <a:off x="4384754" y="831887"/>
          <a:ext cx="1050931" cy="363998"/>
        </a:xfrm>
        <a:custGeom>
          <a:avLst/>
          <a:gdLst/>
          <a:ahLst/>
          <a:cxnLst/>
          <a:rect l="0" t="0" r="0" b="0"/>
          <a:pathLst>
            <a:path>
              <a:moveTo>
                <a:pt x="1050931" y="0"/>
              </a:moveTo>
              <a:lnTo>
                <a:pt x="1050931" y="181999"/>
              </a:lnTo>
              <a:lnTo>
                <a:pt x="0" y="181999"/>
              </a:lnTo>
              <a:lnTo>
                <a:pt x="0" y="36399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CB27E-BDE1-45E9-8D1A-EA2901E21B63}">
      <dsp:nvSpPr>
        <dsp:cNvPr id="0" name=""/>
        <dsp:cNvSpPr/>
      </dsp:nvSpPr>
      <dsp:spPr>
        <a:xfrm>
          <a:off x="2287431" y="831887"/>
          <a:ext cx="3148254" cy="363998"/>
        </a:xfrm>
        <a:custGeom>
          <a:avLst/>
          <a:gdLst/>
          <a:ahLst/>
          <a:cxnLst/>
          <a:rect l="0" t="0" r="0" b="0"/>
          <a:pathLst>
            <a:path>
              <a:moveTo>
                <a:pt x="3148254" y="0"/>
              </a:moveTo>
              <a:lnTo>
                <a:pt x="3148254" y="181999"/>
              </a:lnTo>
              <a:lnTo>
                <a:pt x="0" y="181999"/>
              </a:lnTo>
              <a:lnTo>
                <a:pt x="0" y="36399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C2167B-F695-469F-B21F-F439C3BB7A44}">
      <dsp:nvSpPr>
        <dsp:cNvPr id="0" name=""/>
        <dsp:cNvSpPr/>
      </dsp:nvSpPr>
      <dsp:spPr>
        <a:xfrm>
          <a:off x="4354308" y="429"/>
          <a:ext cx="2162755" cy="83145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n-lt"/>
            </a:rPr>
            <a:t>Marc Bigby</a:t>
          </a:r>
        </a:p>
        <a:p>
          <a:pPr marL="0" lvl="0" indent="0" algn="ctr" defTabSz="355600">
            <a:lnSpc>
              <a:spcPct val="90000"/>
            </a:lnSpc>
            <a:spcBef>
              <a:spcPct val="0"/>
            </a:spcBef>
            <a:spcAft>
              <a:spcPct val="35000"/>
            </a:spcAft>
            <a:buNone/>
          </a:pPr>
          <a:r>
            <a:rPr lang="en-US" sz="800" kern="1200" dirty="0">
              <a:latin typeface="+mn-lt"/>
            </a:rPr>
            <a:t>Program Portfolio Manager</a:t>
          </a:r>
        </a:p>
      </dsp:txBody>
      <dsp:txXfrm>
        <a:off x="4354308" y="429"/>
        <a:ext cx="2162755" cy="831458"/>
      </dsp:txXfrm>
    </dsp:sp>
    <dsp:sp modelId="{704A7888-EE50-40EE-9F6B-77AA95775999}">
      <dsp:nvSpPr>
        <dsp:cNvPr id="0" name=""/>
        <dsp:cNvSpPr/>
      </dsp:nvSpPr>
      <dsp:spPr>
        <a:xfrm>
          <a:off x="1420769" y="1195885"/>
          <a:ext cx="1733324" cy="8666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FCI Management</a:t>
          </a:r>
        </a:p>
      </dsp:txBody>
      <dsp:txXfrm>
        <a:off x="1420769" y="1195885"/>
        <a:ext cx="1733324" cy="866662"/>
      </dsp:txXfrm>
    </dsp:sp>
    <dsp:sp modelId="{278E3C72-2FEE-43E1-96A7-02D5A072E048}">
      <dsp:nvSpPr>
        <dsp:cNvPr id="0" name=""/>
        <dsp:cNvSpPr/>
      </dsp:nvSpPr>
      <dsp:spPr>
        <a:xfrm>
          <a:off x="3518091" y="1195885"/>
          <a:ext cx="1733324" cy="8666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n-lt"/>
            </a:rPr>
            <a:t>Eric Syren</a:t>
          </a:r>
        </a:p>
        <a:p>
          <a:pPr marL="0" lvl="0" indent="0" algn="ctr" defTabSz="355600">
            <a:lnSpc>
              <a:spcPct val="90000"/>
            </a:lnSpc>
            <a:spcBef>
              <a:spcPct val="0"/>
            </a:spcBef>
            <a:spcAft>
              <a:spcPct val="35000"/>
            </a:spcAft>
            <a:buNone/>
          </a:pPr>
          <a:r>
            <a:rPr lang="en-US" sz="800" b="0" kern="1200" dirty="0">
              <a:latin typeface="+mn-lt"/>
            </a:rPr>
            <a:t>Field Manager</a:t>
          </a:r>
        </a:p>
      </dsp:txBody>
      <dsp:txXfrm>
        <a:off x="3518091" y="1195885"/>
        <a:ext cx="1733324" cy="866662"/>
      </dsp:txXfrm>
    </dsp:sp>
    <dsp:sp modelId="{A8984393-18FB-4E49-94C5-87B70B42370D}">
      <dsp:nvSpPr>
        <dsp:cNvPr id="0" name=""/>
        <dsp:cNvSpPr/>
      </dsp:nvSpPr>
      <dsp:spPr>
        <a:xfrm>
          <a:off x="3951422" y="2426545"/>
          <a:ext cx="1733324" cy="8666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TBH </a:t>
          </a:r>
        </a:p>
        <a:p>
          <a:pPr marL="0" lvl="0" indent="0" algn="ctr" defTabSz="355600">
            <a:lnSpc>
              <a:spcPct val="90000"/>
            </a:lnSpc>
            <a:spcBef>
              <a:spcPct val="0"/>
            </a:spcBef>
            <a:spcAft>
              <a:spcPct val="35000"/>
            </a:spcAft>
            <a:buNone/>
          </a:pPr>
          <a:r>
            <a:rPr lang="en-US" sz="800" kern="1200" dirty="0"/>
            <a:t>Field Specialist</a:t>
          </a:r>
        </a:p>
      </dsp:txBody>
      <dsp:txXfrm>
        <a:off x="3951422" y="2426545"/>
        <a:ext cx="1733324" cy="866662"/>
      </dsp:txXfrm>
    </dsp:sp>
    <dsp:sp modelId="{3692A99C-F20E-4884-BC59-94AB5ECB77AE}">
      <dsp:nvSpPr>
        <dsp:cNvPr id="0" name=""/>
        <dsp:cNvSpPr/>
      </dsp:nvSpPr>
      <dsp:spPr>
        <a:xfrm>
          <a:off x="5615414" y="1195885"/>
          <a:ext cx="1735595" cy="8677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rgbClr val="FFFFFF"/>
              </a:solidFill>
              <a:latin typeface="+mn-lt"/>
              <a:ea typeface="+mn-ea"/>
              <a:cs typeface="+mn-cs"/>
            </a:rPr>
            <a:t>Dustin Diamond</a:t>
          </a:r>
        </a:p>
        <a:p>
          <a:pPr marL="0" lvl="0" indent="0" algn="ctr" defTabSz="355600">
            <a:lnSpc>
              <a:spcPct val="90000"/>
            </a:lnSpc>
            <a:spcBef>
              <a:spcPct val="0"/>
            </a:spcBef>
            <a:spcAft>
              <a:spcPct val="35000"/>
            </a:spcAft>
            <a:buNone/>
          </a:pPr>
          <a:r>
            <a:rPr lang="en-US" sz="800" b="0" kern="1200" dirty="0">
              <a:solidFill>
                <a:srgbClr val="FFFFFF"/>
              </a:solidFill>
              <a:latin typeface="+mn-lt"/>
              <a:ea typeface="+mn-ea"/>
              <a:cs typeface="+mn-cs"/>
            </a:rPr>
            <a:t>Program Manager</a:t>
          </a:r>
          <a:endParaRPr lang="en-US" sz="800" b="0" kern="1200" dirty="0">
            <a:latin typeface="+mn-lt"/>
          </a:endParaRPr>
        </a:p>
      </dsp:txBody>
      <dsp:txXfrm>
        <a:off x="5615414" y="1195885"/>
        <a:ext cx="1735595" cy="867797"/>
      </dsp:txXfrm>
    </dsp:sp>
    <dsp:sp modelId="{B2E12FDB-A00C-43E7-9D5A-A54894BD5E38}">
      <dsp:nvSpPr>
        <dsp:cNvPr id="0" name=""/>
        <dsp:cNvSpPr/>
      </dsp:nvSpPr>
      <dsp:spPr>
        <a:xfrm>
          <a:off x="6049313" y="2427681"/>
          <a:ext cx="1735595" cy="867797"/>
        </a:xfrm>
        <a:prstGeom prst="rect">
          <a:avLst/>
        </a:prstGeom>
        <a:solidFill>
          <a:srgbClr val="005C69"/>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n-lt"/>
            </a:rPr>
            <a:t>Raven San Andres</a:t>
          </a:r>
        </a:p>
        <a:p>
          <a:pPr marL="0" lvl="0" indent="0" algn="ctr" defTabSz="355600">
            <a:lnSpc>
              <a:spcPct val="90000"/>
            </a:lnSpc>
            <a:spcBef>
              <a:spcPct val="0"/>
            </a:spcBef>
            <a:spcAft>
              <a:spcPct val="35000"/>
            </a:spcAft>
            <a:buNone/>
          </a:pPr>
          <a:r>
            <a:rPr lang="en-US" sz="800" b="0" kern="1200" dirty="0">
              <a:latin typeface="+mn-lt"/>
            </a:rPr>
            <a:t>Program Coordinator</a:t>
          </a:r>
        </a:p>
      </dsp:txBody>
      <dsp:txXfrm>
        <a:off x="6049313" y="2427681"/>
        <a:ext cx="1735595" cy="867797"/>
      </dsp:txXfrm>
    </dsp:sp>
    <dsp:sp modelId="{2BE33200-687A-4C04-AF6D-81B8C88D8D7B}">
      <dsp:nvSpPr>
        <dsp:cNvPr id="0" name=""/>
        <dsp:cNvSpPr/>
      </dsp:nvSpPr>
      <dsp:spPr>
        <a:xfrm>
          <a:off x="7715007" y="1195885"/>
          <a:ext cx="1735595" cy="8677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rgbClr val="FFFFFF"/>
              </a:solidFill>
              <a:latin typeface="+mn-lt"/>
              <a:ea typeface="+mn-ea"/>
              <a:cs typeface="+mn-cs"/>
            </a:rPr>
            <a:t>Katrina Inouye</a:t>
          </a:r>
        </a:p>
        <a:p>
          <a:pPr marL="0" lvl="0" indent="0" algn="ctr" defTabSz="355600">
            <a:lnSpc>
              <a:spcPct val="90000"/>
            </a:lnSpc>
            <a:spcBef>
              <a:spcPct val="0"/>
            </a:spcBef>
            <a:spcAft>
              <a:spcPct val="35000"/>
            </a:spcAft>
            <a:buNone/>
          </a:pPr>
          <a:r>
            <a:rPr lang="en-US" sz="800" b="0" kern="1200" dirty="0">
              <a:solidFill>
                <a:srgbClr val="FFFFFF"/>
              </a:solidFill>
              <a:latin typeface="+mn-lt"/>
              <a:ea typeface="+mn-ea"/>
              <a:cs typeface="+mn-cs"/>
            </a:rPr>
            <a:t>Field Manager</a:t>
          </a:r>
          <a:endParaRPr lang="en-US" sz="800" b="0" kern="1200" dirty="0">
            <a:latin typeface="+mn-lt"/>
          </a:endParaRPr>
        </a:p>
      </dsp:txBody>
      <dsp:txXfrm>
        <a:off x="7715007" y="1195885"/>
        <a:ext cx="1735595" cy="867797"/>
      </dsp:txXfrm>
    </dsp:sp>
    <dsp:sp modelId="{3640C90D-2D15-41E7-B9FC-FD696FD38A5C}">
      <dsp:nvSpPr>
        <dsp:cNvPr id="0" name=""/>
        <dsp:cNvSpPr/>
      </dsp:nvSpPr>
      <dsp:spPr>
        <a:xfrm>
          <a:off x="8148906" y="2427681"/>
          <a:ext cx="1733324" cy="8666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TBH</a:t>
          </a:r>
        </a:p>
        <a:p>
          <a:pPr marL="0" lvl="0" indent="0" algn="ctr" defTabSz="355600">
            <a:lnSpc>
              <a:spcPct val="90000"/>
            </a:lnSpc>
            <a:spcBef>
              <a:spcPct val="0"/>
            </a:spcBef>
            <a:spcAft>
              <a:spcPct val="35000"/>
            </a:spcAft>
            <a:buNone/>
          </a:pPr>
          <a:r>
            <a:rPr lang="en-US" sz="800" kern="1200" dirty="0"/>
            <a:t>Energy Advisor</a:t>
          </a:r>
        </a:p>
      </dsp:txBody>
      <dsp:txXfrm>
        <a:off x="8148906" y="2427681"/>
        <a:ext cx="1733324" cy="866662"/>
      </dsp:txXfrm>
    </dsp:sp>
    <dsp:sp modelId="{C779FE5D-9D76-4BBE-943E-6A867805C95D}">
      <dsp:nvSpPr>
        <dsp:cNvPr id="0" name=""/>
        <dsp:cNvSpPr/>
      </dsp:nvSpPr>
      <dsp:spPr>
        <a:xfrm>
          <a:off x="8148906" y="3658341"/>
          <a:ext cx="1733324" cy="8666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TBH </a:t>
          </a:r>
        </a:p>
        <a:p>
          <a:pPr marL="0" lvl="0" indent="0" algn="ctr" defTabSz="355600">
            <a:lnSpc>
              <a:spcPct val="90000"/>
            </a:lnSpc>
            <a:spcBef>
              <a:spcPct val="0"/>
            </a:spcBef>
            <a:spcAft>
              <a:spcPct val="35000"/>
            </a:spcAft>
            <a:buNone/>
          </a:pPr>
          <a:r>
            <a:rPr lang="en-US" sz="800" kern="1200" dirty="0"/>
            <a:t>Energy Advisor</a:t>
          </a:r>
        </a:p>
      </dsp:txBody>
      <dsp:txXfrm>
        <a:off x="8148906" y="3658341"/>
        <a:ext cx="1733324" cy="86666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80BF3-8C2D-4E3D-80B6-65ECE66B9AE5}" type="datetimeFigureOut">
              <a:rPr lang="en-US" smtClean="0"/>
              <a:t>7/21/2023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442A7-3C8E-4AB6-BD86-56DE8A15ECCB}" type="slidenum">
              <a:rPr lang="en-US" smtClean="0"/>
              <a:t>‹#›</a:t>
            </a:fld>
            <a:endParaRPr lang="en-US" dirty="0"/>
          </a:p>
        </p:txBody>
      </p:sp>
    </p:spTree>
    <p:extLst>
      <p:ext uri="{BB962C8B-B14F-4D97-AF65-F5344CB8AC3E}">
        <p14:creationId xmlns:p14="http://schemas.microsoft.com/office/powerpoint/2010/main" val="248282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1</a:t>
            </a:fld>
            <a:endParaRPr lang="en-US" altLang="en-US" dirty="0"/>
          </a:p>
        </p:txBody>
      </p:sp>
    </p:spTree>
    <p:extLst>
      <p:ext uri="{BB962C8B-B14F-4D97-AF65-F5344CB8AC3E}">
        <p14:creationId xmlns:p14="http://schemas.microsoft.com/office/powerpoint/2010/main" val="227796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9911DE4-AB40-4AA6-AC23-1439B2AA8D7F}" type="slidenum">
              <a:rPr lang="en-US" smtClean="0"/>
              <a:t>13</a:t>
            </a:fld>
            <a:endParaRPr lang="en-US" dirty="0"/>
          </a:p>
        </p:txBody>
      </p:sp>
    </p:spTree>
    <p:extLst>
      <p:ext uri="{BB962C8B-B14F-4D97-AF65-F5344CB8AC3E}">
        <p14:creationId xmlns:p14="http://schemas.microsoft.com/office/powerpoint/2010/main" val="149423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9911DE4-AB40-4AA6-AC23-1439B2AA8D7F}" type="slidenum">
              <a:rPr lang="en-US" smtClean="0"/>
              <a:t>14</a:t>
            </a:fld>
            <a:endParaRPr lang="en-US" dirty="0"/>
          </a:p>
        </p:txBody>
      </p:sp>
    </p:spTree>
    <p:extLst>
      <p:ext uri="{BB962C8B-B14F-4D97-AF65-F5344CB8AC3E}">
        <p14:creationId xmlns:p14="http://schemas.microsoft.com/office/powerpoint/2010/main" val="2909262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21</a:t>
            </a:fld>
            <a:endParaRPr lang="en-US" altLang="en-US" dirty="0"/>
          </a:p>
        </p:txBody>
      </p:sp>
    </p:spTree>
    <p:extLst>
      <p:ext uri="{BB962C8B-B14F-4D97-AF65-F5344CB8AC3E}">
        <p14:creationId xmlns:p14="http://schemas.microsoft.com/office/powerpoint/2010/main" val="145621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22</a:t>
            </a:fld>
            <a:endParaRPr lang="en-US" altLang="en-US" dirty="0"/>
          </a:p>
        </p:txBody>
      </p:sp>
    </p:spTree>
    <p:extLst>
      <p:ext uri="{BB962C8B-B14F-4D97-AF65-F5344CB8AC3E}">
        <p14:creationId xmlns:p14="http://schemas.microsoft.com/office/powerpoint/2010/main" val="1035531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23</a:t>
            </a:fld>
            <a:endParaRPr lang="en-US" altLang="en-US" dirty="0"/>
          </a:p>
        </p:txBody>
      </p:sp>
    </p:spTree>
    <p:extLst>
      <p:ext uri="{BB962C8B-B14F-4D97-AF65-F5344CB8AC3E}">
        <p14:creationId xmlns:p14="http://schemas.microsoft.com/office/powerpoint/2010/main" val="158305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endParaRPr lang="en-US" sz="1200" b="1"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24</a:t>
            </a:fld>
            <a:endParaRPr lang="en-US" altLang="en-US" dirty="0"/>
          </a:p>
        </p:txBody>
      </p:sp>
    </p:spTree>
    <p:extLst>
      <p:ext uri="{BB962C8B-B14F-4D97-AF65-F5344CB8AC3E}">
        <p14:creationId xmlns:p14="http://schemas.microsoft.com/office/powerpoint/2010/main" val="352300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500"/>
              </a:spcAft>
            </a:pPr>
            <a:endParaRPr lang="en-US" sz="1100" b="1" dirty="0">
              <a:solidFill>
                <a:srgbClr val="40404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26</a:t>
            </a:fld>
            <a:endParaRPr lang="en-US" altLang="en-US" dirty="0"/>
          </a:p>
        </p:txBody>
      </p:sp>
    </p:spTree>
    <p:extLst>
      <p:ext uri="{BB962C8B-B14F-4D97-AF65-F5344CB8AC3E}">
        <p14:creationId xmlns:p14="http://schemas.microsoft.com/office/powerpoint/2010/main" val="4233834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32</a:t>
            </a:fld>
            <a:endParaRPr lang="en-US" altLang="en-US" dirty="0"/>
          </a:p>
        </p:txBody>
      </p:sp>
    </p:spTree>
    <p:extLst>
      <p:ext uri="{BB962C8B-B14F-4D97-AF65-F5344CB8AC3E}">
        <p14:creationId xmlns:p14="http://schemas.microsoft.com/office/powerpoint/2010/main" val="127294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34</a:t>
            </a:fld>
            <a:endParaRPr lang="en-US" altLang="en-US" dirty="0"/>
          </a:p>
        </p:txBody>
      </p:sp>
    </p:spTree>
    <p:extLst>
      <p:ext uri="{BB962C8B-B14F-4D97-AF65-F5344CB8AC3E}">
        <p14:creationId xmlns:p14="http://schemas.microsoft.com/office/powerpoint/2010/main" val="1483052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067" marR="0" lvl="0" indent="0">
              <a:spcBef>
                <a:spcPts val="0"/>
              </a:spcBef>
              <a:spcAft>
                <a:spcPts val="0"/>
              </a:spcAft>
              <a:buFont typeface="Courier New" panose="02070309020205020404" pitchFamily="49" charset="0"/>
              <a:buNone/>
            </a:pPr>
            <a:endParaRPr lang="en-US" sz="1100" b="1" i="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35</a:t>
            </a:fld>
            <a:endParaRPr lang="en-US" altLang="en-US" dirty="0"/>
          </a:p>
        </p:txBody>
      </p:sp>
    </p:spTree>
    <p:extLst>
      <p:ext uri="{BB962C8B-B14F-4D97-AF65-F5344CB8AC3E}">
        <p14:creationId xmlns:p14="http://schemas.microsoft.com/office/powerpoint/2010/main" val="242448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365" indent="-380365">
              <a:spcBef>
                <a:spcPct val="0"/>
              </a:spcBef>
              <a:buFont typeface="Arial,Sans-Serif" panose="020B0604020202020204" pitchFamily="34" charset="0"/>
            </a:pPr>
            <a:endParaRPr lang="en-US" sz="2300" dirty="0">
              <a:ea typeface="ＭＳ Ｐゴシック"/>
              <a:cs typeface="Calibri"/>
            </a:endParaRPr>
          </a:p>
          <a:p>
            <a:endParaRPr lang="en-US" sz="1100" i="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2</a:t>
            </a:fld>
            <a:endParaRPr lang="en-US" altLang="en-US" dirty="0"/>
          </a:p>
        </p:txBody>
      </p:sp>
    </p:spTree>
    <p:extLst>
      <p:ext uri="{BB962C8B-B14F-4D97-AF65-F5344CB8AC3E}">
        <p14:creationId xmlns:p14="http://schemas.microsoft.com/office/powerpoint/2010/main" val="96772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endParaRPr lang="en-US" sz="1200" b="1" dirty="0">
              <a:effectLst/>
              <a:latin typeface="Calibri" panose="020F0502020204030204" pitchFamily="34" charset="0"/>
              <a:ea typeface="Calibri" panose="020F0502020204030204" pitchFamily="34" charset="0"/>
              <a:cs typeface="Calibri"/>
            </a:endParaRPr>
          </a:p>
          <a:p>
            <a:pPr marL="342900" marR="0" lvl="0" indent="-342900">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4</a:t>
            </a:fld>
            <a:endParaRPr lang="en-US" altLang="en-US" dirty="0"/>
          </a:p>
        </p:txBody>
      </p:sp>
    </p:spTree>
    <p:extLst>
      <p:ext uri="{BB962C8B-B14F-4D97-AF65-F5344CB8AC3E}">
        <p14:creationId xmlns:p14="http://schemas.microsoft.com/office/powerpoint/2010/main" val="3000070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9911DE4-AB40-4AA6-AC23-1439B2AA8D7F}" type="slidenum">
              <a:rPr lang="en-US" smtClean="0"/>
              <a:t>5</a:t>
            </a:fld>
            <a:endParaRPr lang="en-US" dirty="0"/>
          </a:p>
        </p:txBody>
      </p:sp>
    </p:spTree>
    <p:extLst>
      <p:ext uri="{BB962C8B-B14F-4D97-AF65-F5344CB8AC3E}">
        <p14:creationId xmlns:p14="http://schemas.microsoft.com/office/powerpoint/2010/main" val="279608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90C15D9C-C5AD-4A24-B6D9-763756D7085A}" type="slidenum">
              <a:rPr lang="en-US" smtClean="0"/>
              <a:t>6</a:t>
            </a:fld>
            <a:endParaRPr lang="en-US" dirty="0"/>
          </a:p>
        </p:txBody>
      </p:sp>
    </p:spTree>
    <p:extLst>
      <p:ext uri="{BB962C8B-B14F-4D97-AF65-F5344CB8AC3E}">
        <p14:creationId xmlns:p14="http://schemas.microsoft.com/office/powerpoint/2010/main" val="3314165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7</a:t>
            </a:fld>
            <a:endParaRPr lang="en-US" altLang="en-US" dirty="0"/>
          </a:p>
        </p:txBody>
      </p:sp>
    </p:spTree>
    <p:extLst>
      <p:ext uri="{BB962C8B-B14F-4D97-AF65-F5344CB8AC3E}">
        <p14:creationId xmlns:p14="http://schemas.microsoft.com/office/powerpoint/2010/main" val="533506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10</a:t>
            </a:fld>
            <a:endParaRPr lang="en-US" altLang="en-US" dirty="0"/>
          </a:p>
        </p:txBody>
      </p:sp>
    </p:spTree>
    <p:extLst>
      <p:ext uri="{BB962C8B-B14F-4D97-AF65-F5344CB8AC3E}">
        <p14:creationId xmlns:p14="http://schemas.microsoft.com/office/powerpoint/2010/main" val="2460175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11</a:t>
            </a:fld>
            <a:endParaRPr lang="en-US" altLang="en-US" dirty="0"/>
          </a:p>
        </p:txBody>
      </p:sp>
    </p:spTree>
    <p:extLst>
      <p:ext uri="{BB962C8B-B14F-4D97-AF65-F5344CB8AC3E}">
        <p14:creationId xmlns:p14="http://schemas.microsoft.com/office/powerpoint/2010/main" val="192192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190C425-D27D-BD43-AD50-8EC866EC62D0}" type="slidenum">
              <a:rPr lang="en-US" altLang="en-US" smtClean="0"/>
              <a:pPr/>
              <a:t>12</a:t>
            </a:fld>
            <a:endParaRPr lang="en-US" altLang="en-US" dirty="0"/>
          </a:p>
        </p:txBody>
      </p:sp>
    </p:spTree>
    <p:extLst>
      <p:ext uri="{BB962C8B-B14F-4D97-AF65-F5344CB8AC3E}">
        <p14:creationId xmlns:p14="http://schemas.microsoft.com/office/powerpoint/2010/main" val="2477822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7C8EA7-B8D8-E947-9CC9-AAF3F37860DD}"/>
              </a:ext>
            </a:extLst>
          </p:cNvPr>
          <p:cNvPicPr>
            <a:picLocks noChangeAspect="1"/>
          </p:cNvPicPr>
          <p:nvPr userDrawn="1"/>
        </p:nvPicPr>
        <p:blipFill>
          <a:blip r:embed="rId2"/>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dirty="0">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dirty="0">
              <a:solidFill>
                <a:schemeClr val="bg1"/>
              </a:solidFill>
            </a:endParaRP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2"/>
          <a:srcRect b="52551"/>
          <a:stretch/>
        </p:blipFill>
        <p:spPr>
          <a:xfrm rot="10800000" flipH="1">
            <a:off x="-9293" y="1"/>
            <a:ext cx="3356164" cy="274639"/>
          </a:xfrm>
          <a:prstGeom prst="rect">
            <a:avLst/>
          </a:prstGeom>
        </p:spPr>
      </p:pic>
      <p:sp>
        <p:nvSpPr>
          <p:cNvPr id="14" name="Title 1">
            <a:extLst>
              <a:ext uri="{FF2B5EF4-FFF2-40B4-BE49-F238E27FC236}">
                <a16:creationId xmlns:a16="http://schemas.microsoft.com/office/drawing/2014/main" id="{99E68261-BE75-2442-AD50-2EF01AC68D84}"/>
              </a:ext>
            </a:extLst>
          </p:cNvPr>
          <p:cNvSpPr>
            <a:spLocks noGrp="1"/>
          </p:cNvSpPr>
          <p:nvPr>
            <p:ph type="title" hasCustomPrompt="1"/>
          </p:nvPr>
        </p:nvSpPr>
        <p:spPr>
          <a:xfrm>
            <a:off x="282356" y="274639"/>
            <a:ext cx="11302989"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15" name="Text Placeholder 2">
            <a:extLst>
              <a:ext uri="{FF2B5EF4-FFF2-40B4-BE49-F238E27FC236}">
                <a16:creationId xmlns:a16="http://schemas.microsoft.com/office/drawing/2014/main" id="{B3E11FC3-711A-E740-B7AC-28FAFD8E77C9}"/>
              </a:ext>
            </a:extLst>
          </p:cNvPr>
          <p:cNvSpPr>
            <a:spLocks noGrp="1"/>
          </p:cNvSpPr>
          <p:nvPr>
            <p:ph idx="1" hasCustomPrompt="1"/>
          </p:nvPr>
        </p:nvSpPr>
        <p:spPr>
          <a:xfrm>
            <a:off x="279411" y="1600201"/>
            <a:ext cx="11302989" cy="4525964"/>
          </a:xfrm>
          <a:prstGeom prst="rect">
            <a:avLst/>
          </a:prstGeom>
        </p:spPr>
        <p:txBody>
          <a:bodyPr vert="horz" lIns="91440" tIns="45720" rIns="91440" bIns="45720" rtlCol="0">
            <a:normAutofit/>
          </a:bodyPr>
          <a:lstStyle>
            <a:lvl1pPr marL="380990" indent="-380990">
              <a:buClr>
                <a:srgbClr val="D7222A"/>
              </a:buClr>
              <a:buFont typeface="Arial" panose="020B0604020202020204" pitchFamily="34" charset="0"/>
              <a:buChar char="•"/>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696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E61A4B-A81F-264A-B094-69C284B1BDBA}"/>
              </a:ext>
            </a:extLst>
          </p:cNvPr>
          <p:cNvSpPr/>
          <p:nvPr userDrawn="1"/>
        </p:nvSpPr>
        <p:spPr>
          <a:xfrm>
            <a:off x="8279282" y="-1"/>
            <a:ext cx="3899647" cy="68580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915F09F-598B-EE4C-BA25-610AF50E458C}"/>
              </a:ext>
            </a:extLst>
          </p:cNvPr>
          <p:cNvPicPr>
            <a:picLocks noChangeAspect="1"/>
          </p:cNvPicPr>
          <p:nvPr userDrawn="1"/>
        </p:nvPicPr>
        <p:blipFill>
          <a:blip r:embed="rId2"/>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dirty="0">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dirty="0">
              <a:solidFill>
                <a:schemeClr val="bg1"/>
              </a:solidFill>
            </a:endParaRPr>
          </a:p>
        </p:txBody>
      </p:sp>
      <p:sp>
        <p:nvSpPr>
          <p:cNvPr id="4" name="Title 1"/>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UPPER CASE TITLE</a:t>
            </a:r>
            <a:br>
              <a:rPr lang="en-US"/>
            </a:br>
            <a:r>
              <a:rPr lang="en-US"/>
              <a:t>THIS ALSO EXTENDS TO TWO LINES</a:t>
            </a:r>
          </a:p>
        </p:txBody>
      </p:sp>
      <p:sp>
        <p:nvSpPr>
          <p:cNvPr id="6" name="Text Placeholder 2"/>
          <p:cNvSpPr>
            <a:spLocks noGrp="1"/>
          </p:cNvSpPr>
          <p:nvPr>
            <p:ph idx="1" hasCustomPrompt="1"/>
          </p:nvPr>
        </p:nvSpPr>
        <p:spPr>
          <a:xfrm>
            <a:off x="279412" y="1600201"/>
            <a:ext cx="7857105"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2"/>
          <a:srcRect b="52551"/>
          <a:stretch/>
        </p:blipFill>
        <p:spPr>
          <a:xfrm rot="10800000" flipH="1">
            <a:off x="-9293" y="1"/>
            <a:ext cx="3356164" cy="274639"/>
          </a:xfrm>
          <a:prstGeom prst="rect">
            <a:avLst/>
          </a:prstGeom>
        </p:spPr>
      </p:pic>
      <p:sp>
        <p:nvSpPr>
          <p:cNvPr id="5" name="Text Placeholder 4">
            <a:extLst>
              <a:ext uri="{FF2B5EF4-FFF2-40B4-BE49-F238E27FC236}">
                <a16:creationId xmlns:a16="http://schemas.microsoft.com/office/drawing/2014/main" id="{DEC61643-210D-4345-8F8F-319D221B54B5}"/>
              </a:ext>
            </a:extLst>
          </p:cNvPr>
          <p:cNvSpPr>
            <a:spLocks noGrp="1"/>
          </p:cNvSpPr>
          <p:nvPr>
            <p:ph type="body" sz="quarter" idx="10"/>
          </p:nvPr>
        </p:nvSpPr>
        <p:spPr>
          <a:xfrm>
            <a:off x="848360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733">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BFC266B-8D38-D644-9EB6-CA52AC802DF7}"/>
              </a:ext>
            </a:extLst>
          </p:cNvPr>
          <p:cNvSpPr>
            <a:spLocks noGrp="1"/>
          </p:cNvSpPr>
          <p:nvPr>
            <p:ph type="body" sz="quarter" idx="11" hasCustomPrompt="1"/>
          </p:nvPr>
        </p:nvSpPr>
        <p:spPr>
          <a:xfrm>
            <a:off x="848360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spTree>
    <p:extLst>
      <p:ext uri="{BB962C8B-B14F-4D97-AF65-F5344CB8AC3E}">
        <p14:creationId xmlns:p14="http://schemas.microsoft.com/office/powerpoint/2010/main" val="132286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3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E61A4B-A81F-264A-B094-69C284B1BDBA}"/>
              </a:ext>
            </a:extLst>
          </p:cNvPr>
          <p:cNvSpPr/>
          <p:nvPr userDrawn="1"/>
        </p:nvSpPr>
        <p:spPr>
          <a:xfrm>
            <a:off x="8279282" y="-1"/>
            <a:ext cx="3899647" cy="6858001"/>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915F09F-598B-EE4C-BA25-610AF50E458C}"/>
              </a:ext>
            </a:extLst>
          </p:cNvPr>
          <p:cNvPicPr>
            <a:picLocks noChangeAspect="1"/>
          </p:cNvPicPr>
          <p:nvPr userDrawn="1"/>
        </p:nvPicPr>
        <p:blipFill>
          <a:blip r:embed="rId2"/>
          <a:stretch>
            <a:fillRect/>
          </a:stretch>
        </p:blipFill>
        <p:spPr>
          <a:xfrm flipH="1">
            <a:off x="8835837" y="6300221"/>
            <a:ext cx="3356164" cy="578808"/>
          </a:xfrm>
          <a:prstGeom prst="rect">
            <a:avLst/>
          </a:prstGeom>
        </p:spPr>
      </p:pic>
      <p:sp>
        <p:nvSpPr>
          <p:cNvPr id="7" name="Rectangle 3"/>
          <p:cNvSpPr>
            <a:spLocks noChangeArrowheads="1"/>
          </p:cNvSpPr>
          <p:nvPr userDrawn="1"/>
        </p:nvSpPr>
        <p:spPr bwMode="auto">
          <a:xfrm>
            <a:off x="8711455" y="6499858"/>
            <a:ext cx="3035300" cy="2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en-US" sz="833" dirty="0">
                <a:solidFill>
                  <a:schemeClr val="bg1"/>
                </a:solidFill>
              </a:rPr>
              <a:t>© CLEAResult. All rights reserved. </a:t>
            </a:r>
            <a:fld id="{09C62851-E390-7E4A-AFEC-28934CC3D8CF}" type="slidenum">
              <a:rPr lang="en-US" altLang="en-US" sz="833" b="1">
                <a:solidFill>
                  <a:schemeClr val="bg1"/>
                </a:solidFill>
              </a:rPr>
              <a:pPr algn="r" eaLnBrk="1" hangingPunct="1"/>
              <a:t>‹#›</a:t>
            </a:fld>
            <a:endParaRPr lang="en-US" altLang="en-US" sz="833" b="1" dirty="0">
              <a:solidFill>
                <a:schemeClr val="bg1"/>
              </a:solidFill>
            </a:endParaRPr>
          </a:p>
        </p:txBody>
      </p:sp>
      <p:sp>
        <p:nvSpPr>
          <p:cNvPr id="4" name="Title 1"/>
          <p:cNvSpPr>
            <a:spLocks noGrp="1"/>
          </p:cNvSpPr>
          <p:nvPr>
            <p:ph type="title" hasCustomPrompt="1"/>
          </p:nvPr>
        </p:nvSpPr>
        <p:spPr>
          <a:xfrm>
            <a:off x="282357" y="274639"/>
            <a:ext cx="7857105" cy="1143000"/>
          </a:xfrm>
          <a:prstGeom prst="rect">
            <a:avLst/>
          </a:prstGeom>
        </p:spPr>
        <p:txBody>
          <a:bodyPr anchor="b" anchorCtr="0"/>
          <a:lstStyle>
            <a:lvl1pPr algn="l">
              <a:lnSpc>
                <a:spcPct val="100000"/>
              </a:lnSpc>
              <a:defRPr sz="3000" b="1">
                <a:solidFill>
                  <a:schemeClr val="tx1">
                    <a:lumMod val="75000"/>
                  </a:schemeClr>
                </a:solidFill>
              </a:defRPr>
            </a:lvl1pPr>
          </a:lstStyle>
          <a:p>
            <a:r>
              <a:rPr lang="en-US"/>
              <a:t>CLICK TO EDIT AGENDA TITLE</a:t>
            </a:r>
          </a:p>
        </p:txBody>
      </p:sp>
      <p:sp>
        <p:nvSpPr>
          <p:cNvPr id="6" name="Text Placeholder 2"/>
          <p:cNvSpPr>
            <a:spLocks noGrp="1"/>
          </p:cNvSpPr>
          <p:nvPr>
            <p:ph idx="1" hasCustomPrompt="1"/>
          </p:nvPr>
        </p:nvSpPr>
        <p:spPr>
          <a:xfrm>
            <a:off x="279413" y="1600201"/>
            <a:ext cx="3829860"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94531419-97E4-6B40-B04F-27859D6602C0}"/>
              </a:ext>
            </a:extLst>
          </p:cNvPr>
          <p:cNvPicPr>
            <a:picLocks noChangeAspect="1"/>
          </p:cNvPicPr>
          <p:nvPr userDrawn="1"/>
        </p:nvPicPr>
        <p:blipFill rotWithShape="1">
          <a:blip r:embed="rId2"/>
          <a:srcRect b="52551"/>
          <a:stretch/>
        </p:blipFill>
        <p:spPr>
          <a:xfrm rot="10800000" flipH="1">
            <a:off x="-9293" y="1"/>
            <a:ext cx="3356164" cy="274639"/>
          </a:xfrm>
          <a:prstGeom prst="rect">
            <a:avLst/>
          </a:prstGeom>
        </p:spPr>
      </p:pic>
      <p:sp>
        <p:nvSpPr>
          <p:cNvPr id="5" name="Text Placeholder 4">
            <a:extLst>
              <a:ext uri="{FF2B5EF4-FFF2-40B4-BE49-F238E27FC236}">
                <a16:creationId xmlns:a16="http://schemas.microsoft.com/office/drawing/2014/main" id="{DEC61643-210D-4345-8F8F-319D221B54B5}"/>
              </a:ext>
            </a:extLst>
          </p:cNvPr>
          <p:cNvSpPr>
            <a:spLocks noGrp="1"/>
          </p:cNvSpPr>
          <p:nvPr>
            <p:ph type="body" sz="quarter" idx="10"/>
          </p:nvPr>
        </p:nvSpPr>
        <p:spPr>
          <a:xfrm>
            <a:off x="8483601" y="1600200"/>
            <a:ext cx="3263900" cy="4555067"/>
          </a:xfrm>
          <a:prstGeom prst="rect">
            <a:avLst/>
          </a:prstGeom>
        </p:spPr>
        <p:txBody>
          <a:bodyPr/>
          <a:lstStyle>
            <a:lvl1pPr marL="0" indent="0">
              <a:buNone/>
              <a:defRPr sz="1867">
                <a:solidFill>
                  <a:schemeClr val="tx1">
                    <a:lumMod val="60000"/>
                    <a:lumOff val="40000"/>
                  </a:schemeClr>
                </a:solidFill>
              </a:defRPr>
            </a:lvl1pPr>
            <a:lvl2pPr marL="380974" indent="0">
              <a:buNone/>
              <a:defRPr sz="1733">
                <a:solidFill>
                  <a:schemeClr val="tx1">
                    <a:lumMod val="60000"/>
                    <a:lumOff val="40000"/>
                  </a:schemeClr>
                </a:solidFill>
              </a:defRPr>
            </a:lvl2pPr>
            <a:lvl3pPr marL="761950" indent="0">
              <a:buNone/>
              <a:defRPr sz="1600">
                <a:solidFill>
                  <a:schemeClr val="tx1">
                    <a:lumMod val="60000"/>
                    <a:lumOff val="40000"/>
                  </a:schemeClr>
                </a:solidFill>
              </a:defRPr>
            </a:lvl3pPr>
            <a:lvl4pPr marL="1142926" indent="0">
              <a:buNone/>
              <a:defRPr sz="1467">
                <a:solidFill>
                  <a:schemeClr val="tx1">
                    <a:lumMod val="60000"/>
                    <a:lumOff val="40000"/>
                  </a:schemeClr>
                </a:solidFill>
              </a:defRPr>
            </a:lvl4pPr>
            <a:lvl5pPr marL="1523902" indent="0">
              <a:buNone/>
              <a:defRPr sz="1467">
                <a:solidFill>
                  <a:schemeClr val="tx1">
                    <a:lumMod val="60000"/>
                    <a:lumOff val="4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FBFC266B-8D38-D644-9EB6-CA52AC802DF7}"/>
              </a:ext>
            </a:extLst>
          </p:cNvPr>
          <p:cNvSpPr>
            <a:spLocks noGrp="1"/>
          </p:cNvSpPr>
          <p:nvPr>
            <p:ph type="body" sz="quarter" idx="11" hasCustomPrompt="1"/>
          </p:nvPr>
        </p:nvSpPr>
        <p:spPr>
          <a:xfrm>
            <a:off x="8483601" y="279401"/>
            <a:ext cx="3263900" cy="1138239"/>
          </a:xfrm>
          <a:prstGeom prst="rect">
            <a:avLst/>
          </a:prstGeom>
        </p:spPr>
        <p:txBody>
          <a:bodyPr anchor="b"/>
          <a:lstStyle>
            <a:lvl1pPr marL="0" indent="0">
              <a:buNone/>
              <a:defRPr sz="2133" b="1" cap="all" baseline="0">
                <a:solidFill>
                  <a:schemeClr val="tx1">
                    <a:lumMod val="60000"/>
                    <a:lumOff val="40000"/>
                  </a:schemeClr>
                </a:solidFill>
              </a:defRPr>
            </a:lvl1pPr>
            <a:lvl2pPr marL="380974" indent="0">
              <a:buNone/>
              <a:defRPr sz="1867" b="1">
                <a:solidFill>
                  <a:schemeClr val="bg1">
                    <a:lumMod val="95000"/>
                  </a:schemeClr>
                </a:solidFill>
              </a:defRPr>
            </a:lvl2pPr>
            <a:lvl3pPr marL="761950" indent="0">
              <a:buNone/>
              <a:defRPr sz="1600" b="1">
                <a:solidFill>
                  <a:schemeClr val="bg1">
                    <a:lumMod val="95000"/>
                  </a:schemeClr>
                </a:solidFill>
              </a:defRPr>
            </a:lvl3pPr>
            <a:lvl4pPr marL="1142926" indent="0">
              <a:buNone/>
              <a:defRPr sz="1467" b="1">
                <a:solidFill>
                  <a:schemeClr val="bg1">
                    <a:lumMod val="95000"/>
                  </a:schemeClr>
                </a:solidFill>
              </a:defRPr>
            </a:lvl4pPr>
            <a:lvl5pPr marL="1523902" indent="0">
              <a:buNone/>
              <a:defRPr sz="1467" b="1">
                <a:solidFill>
                  <a:schemeClr val="bg1">
                    <a:lumMod val="95000"/>
                  </a:schemeClr>
                </a:solidFill>
              </a:defRPr>
            </a:lvl5pPr>
          </a:lstStyle>
          <a:p>
            <a:pPr lvl="0"/>
            <a:r>
              <a:rPr lang="en-US"/>
              <a:t>Click to edit secondary column header</a:t>
            </a:r>
          </a:p>
        </p:txBody>
      </p:sp>
      <p:sp>
        <p:nvSpPr>
          <p:cNvPr id="14" name="Text Placeholder 2">
            <a:extLst>
              <a:ext uri="{FF2B5EF4-FFF2-40B4-BE49-F238E27FC236}">
                <a16:creationId xmlns:a16="http://schemas.microsoft.com/office/drawing/2014/main" id="{431C3132-8FA8-D646-974B-19D7B9B9A81D}"/>
              </a:ext>
            </a:extLst>
          </p:cNvPr>
          <p:cNvSpPr>
            <a:spLocks noGrp="1"/>
          </p:cNvSpPr>
          <p:nvPr>
            <p:ph idx="12" hasCustomPrompt="1"/>
          </p:nvPr>
        </p:nvSpPr>
        <p:spPr>
          <a:xfrm>
            <a:off x="4249094" y="1600201"/>
            <a:ext cx="3890367" cy="4525964"/>
          </a:xfrm>
          <a:prstGeom prst="rect">
            <a:avLst/>
          </a:prstGeom>
        </p:spPr>
        <p:txBody>
          <a:bodyPr vert="horz" lIns="91440" tIns="45720" rIns="91440" bIns="45720" rtlCol="0">
            <a:normAutofit/>
          </a:bodyPr>
          <a:lstStyle>
            <a:lvl1pPr marL="0" indent="0">
              <a:buClr>
                <a:srgbClr val="D7222A"/>
              </a:buClr>
              <a:buFont typeface="Arial" panose="020B0604020202020204" pitchFamily="34" charset="0"/>
              <a:buNone/>
              <a:defRPr sz="2333">
                <a:solidFill>
                  <a:schemeClr val="tx1">
                    <a:lumMod val="75000"/>
                  </a:schemeClr>
                </a:solidFill>
              </a:defRPr>
            </a:lvl1pPr>
            <a:lvl2pPr marL="761965" indent="-380990">
              <a:buClr>
                <a:schemeClr val="tx1">
                  <a:lumMod val="75000"/>
                </a:schemeClr>
              </a:buClr>
              <a:buFont typeface="Arial" panose="020B0604020202020204" pitchFamily="34" charset="0"/>
              <a:buChar char="•"/>
              <a:defRPr sz="2000">
                <a:solidFill>
                  <a:schemeClr val="tx1">
                    <a:lumMod val="75000"/>
                  </a:schemeClr>
                </a:solidFill>
              </a:defRPr>
            </a:lvl2pPr>
            <a:lvl3pPr marL="1142941" indent="-380990">
              <a:buClr>
                <a:schemeClr val="tx1">
                  <a:lumMod val="60000"/>
                  <a:lumOff val="40000"/>
                </a:schemeClr>
              </a:buClr>
              <a:buFont typeface="Arial" panose="020B0604020202020204" pitchFamily="34" charset="0"/>
              <a:buChar char="•"/>
              <a:defRPr sz="1667">
                <a:solidFill>
                  <a:schemeClr val="tx1">
                    <a:lumMod val="75000"/>
                  </a:schemeClr>
                </a:solidFill>
              </a:defRPr>
            </a:lvl3pPr>
            <a:lvl4pPr marL="1523917" indent="-380990">
              <a:buFont typeface="Arial" panose="020B0604020202020204" pitchFamily="34" charset="0"/>
              <a:buChar char="•"/>
              <a:defRPr>
                <a:solidFill>
                  <a:schemeClr val="tx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212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rotWithShape="1">
          <a:blip r:embed="rId2"/>
          <a:srcRect l="31284" r="31283" b="67633"/>
          <a:stretch/>
        </p:blipFill>
        <p:spPr>
          <a:xfrm flipH="1">
            <a:off x="0" y="1"/>
            <a:ext cx="12191997"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3"/>
          <a:srcRect l="39425" t="11847" r="21301" b="55787"/>
          <a:stretch/>
        </p:blipFill>
        <p:spPr>
          <a:xfrm flipH="1">
            <a:off x="-3" y="1"/>
            <a:ext cx="12192003"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flipH="1">
            <a:off x="-1" y="1"/>
            <a:ext cx="12191999" cy="6858000"/>
          </a:xfrm>
          <a:prstGeom prst="rect">
            <a:avLst/>
          </a:prstGeom>
          <a:solidFill>
            <a:schemeClr val="bg1">
              <a:alpha val="2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888238"/>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tx1">
                    <a:lumMod val="75000"/>
                  </a:schemeClr>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r>
              <a:rPr lang="en-US"/>
              <a:t>Click to edit Master subtitle style</a:t>
            </a:r>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797149"/>
            <a:ext cx="12192000" cy="1091089"/>
          </a:xfrm>
          <a:prstGeom prst="rect">
            <a:avLst/>
          </a:prstGeom>
          <a:solidFill>
            <a:schemeClr val="tx1">
              <a:lumMod val="40000"/>
              <a:lumOff val="60000"/>
              <a:alpha val="90000"/>
            </a:schemeClr>
          </a:solidFill>
        </p:spPr>
        <p:txBody>
          <a:bodyPr lIns="731520" tIns="228600" rIns="457200" anchor="b" anchorCtr="0"/>
          <a:lstStyle>
            <a:lvl1pPr algn="l">
              <a:defRPr sz="3000" b="1" i="0">
                <a:solidFill>
                  <a:schemeClr val="tx1">
                    <a:lumMod val="75000"/>
                  </a:schemeClr>
                </a:solidFill>
                <a:latin typeface="Arial"/>
                <a:cs typeface="Arial"/>
              </a:defRPr>
            </a:lvl1pPr>
          </a:lstStyle>
          <a:p>
            <a:r>
              <a:rPr lang="en-US"/>
              <a:t>CLICK TO EDIT MASTER TITLE STYLE</a:t>
            </a:r>
          </a:p>
        </p:txBody>
      </p:sp>
      <p:pic>
        <p:nvPicPr>
          <p:cNvPr id="17" name="Picture 16">
            <a:extLst>
              <a:ext uri="{FF2B5EF4-FFF2-40B4-BE49-F238E27FC236}">
                <a16:creationId xmlns:a16="http://schemas.microsoft.com/office/drawing/2014/main" id="{54C1CA35-A7BA-294A-922A-4B49E3AD7D7B}"/>
              </a:ext>
            </a:extLst>
          </p:cNvPr>
          <p:cNvPicPr>
            <a:picLocks noChangeAspect="1"/>
          </p:cNvPicPr>
          <p:nvPr userDrawn="1"/>
        </p:nvPicPr>
        <p:blipFill>
          <a:blip r:embed="rId4"/>
          <a:stretch>
            <a:fillRect/>
          </a:stretch>
        </p:blipFill>
        <p:spPr>
          <a:xfrm>
            <a:off x="984544" y="1292215"/>
            <a:ext cx="4838109" cy="640664"/>
          </a:xfrm>
          <a:prstGeom prst="rect">
            <a:avLst/>
          </a:prstGeom>
        </p:spPr>
      </p:pic>
    </p:spTree>
    <p:extLst>
      <p:ext uri="{BB962C8B-B14F-4D97-AF65-F5344CB8AC3E}">
        <p14:creationId xmlns:p14="http://schemas.microsoft.com/office/powerpoint/2010/main" val="158605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1453016" y="2267211"/>
            <a:ext cx="10538568" cy="3770333"/>
          </a:xfrm>
        </p:spPr>
        <p:txBody>
          <a:bodyPr/>
          <a:lstStyle>
            <a:lvl1pPr>
              <a:defRPr sz="2800">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297F73F1-B8F7-4BB3-88D4-170B4A6BC643}" type="datetimeFigureOut">
              <a:rPr lang="en-US" smtClean="0"/>
              <a:pPr/>
              <a:t>7/21/2023</a:t>
            </a:fld>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5B56432-4C90-4F05-B8D0-B4F6788E1284}" type="slidenum">
              <a:rPr lang="en-US" smtClean="0"/>
              <a:pPr/>
              <a:t>‹#›</a:t>
            </a:fld>
            <a:endParaRPr lang="en-US" dirty="0"/>
          </a:p>
        </p:txBody>
      </p:sp>
      <p:sp>
        <p:nvSpPr>
          <p:cNvPr id="7" name="Text Placeholder 2">
            <a:extLst>
              <a:ext uri="{FF2B5EF4-FFF2-40B4-BE49-F238E27FC236}">
                <a16:creationId xmlns:a16="http://schemas.microsoft.com/office/drawing/2014/main" id="{9B686062-30CF-4E3B-9C9A-884EA8FAA2CD}"/>
              </a:ext>
            </a:extLst>
          </p:cNvPr>
          <p:cNvSpPr>
            <a:spLocks noGrp="1"/>
          </p:cNvSpPr>
          <p:nvPr>
            <p:ph type="body" idx="13"/>
          </p:nvPr>
        </p:nvSpPr>
        <p:spPr>
          <a:xfrm>
            <a:off x="1453017" y="1022881"/>
            <a:ext cx="10538567" cy="1068967"/>
          </a:xfrm>
        </p:spPr>
        <p:txBody>
          <a:bodyPr anchor="ctr">
            <a:normAutofit/>
          </a:bodyPr>
          <a:lstStyle>
            <a:lvl1pPr marL="0" indent="0" algn="l" defTabSz="457200" rtl="0" eaLnBrk="1" fontAlgn="base" hangingPunct="1">
              <a:lnSpc>
                <a:spcPct val="100000"/>
              </a:lnSpc>
              <a:spcBef>
                <a:spcPct val="0"/>
              </a:spcBef>
              <a:spcAft>
                <a:spcPct val="0"/>
              </a:spcAft>
              <a:buNone/>
              <a:defRPr lang="en-US" sz="3000" b="1" kern="1200" dirty="0" smtClean="0">
                <a:solidFill>
                  <a:srgbClr val="EEA420"/>
                </a:solidFill>
                <a:latin typeface="Arial" panose="020B0604020202020204" pitchFamily="34" charset="0"/>
                <a:ea typeface="MS PGothic" panose="020B0600070205080204" pitchFamily="34"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61772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43C50D-97A1-194A-B4FE-A64B080A12AE}"/>
              </a:ext>
            </a:extLst>
          </p:cNvPr>
          <p:cNvSpPr txBox="1"/>
          <p:nvPr userDrawn="1"/>
        </p:nvSpPr>
        <p:spPr>
          <a:xfrm>
            <a:off x="11508259" y="6491753"/>
            <a:ext cx="592635" cy="276999"/>
          </a:xfrm>
          <a:prstGeom prst="rect">
            <a:avLst/>
          </a:prstGeom>
          <a:noFill/>
        </p:spPr>
        <p:txBody>
          <a:bodyPr wrap="square" rtlCol="0">
            <a:spAutoFit/>
          </a:bodyPr>
          <a:lstStyle/>
          <a:p>
            <a:pPr algn="r"/>
            <a:fld id="{7AD7E14E-75B6-C742-B683-7CCE292F5384}" type="slidenum">
              <a:rPr lang="en-US" sz="1200" b="0" i="0" smtClean="0">
                <a:solidFill>
                  <a:srgbClr val="4D5061"/>
                </a:solidFill>
                <a:latin typeface="Avenir Light" panose="020B0402020203020204" pitchFamily="34" charset="77"/>
                <a:ea typeface="Inter" panose="020B0502030000000004" pitchFamily="34" charset="0"/>
                <a:cs typeface="Poppins" panose="00000500000000000000" pitchFamily="2" charset="0"/>
              </a:rPr>
              <a:t>‹#›</a:t>
            </a:fld>
            <a:endParaRPr lang="en-ID" sz="1200" b="0" i="0" dirty="0">
              <a:solidFill>
                <a:srgbClr val="4D5061"/>
              </a:solidFill>
              <a:latin typeface="Avenir Light" panose="020B0402020203020204" pitchFamily="34" charset="77"/>
              <a:ea typeface="Inter" panose="020B0502030000000004" pitchFamily="34" charset="0"/>
              <a:cs typeface="Poppins" panose="00000500000000000000" pitchFamily="2" charset="0"/>
            </a:endParaRPr>
          </a:p>
        </p:txBody>
      </p:sp>
    </p:spTree>
    <p:extLst>
      <p:ext uri="{BB962C8B-B14F-4D97-AF65-F5344CB8AC3E}">
        <p14:creationId xmlns:p14="http://schemas.microsoft.com/office/powerpoint/2010/main" val="164489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reak Slide 2: Blue">
    <p:bg>
      <p:bgPr>
        <a:solidFill>
          <a:srgbClr val="044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1E4B48-20B2-7A41-A7A5-8B10AC74B915}"/>
              </a:ext>
            </a:extLst>
          </p:cNvPr>
          <p:cNvPicPr>
            <a:picLocks noChangeAspect="1"/>
          </p:cNvPicPr>
          <p:nvPr userDrawn="1"/>
        </p:nvPicPr>
        <p:blipFill>
          <a:blip r:embed="rId2">
            <a:alphaModFix amt="35000"/>
          </a:blip>
          <a:stretch>
            <a:fillRect/>
          </a:stretch>
        </p:blipFill>
        <p:spPr>
          <a:xfrm>
            <a:off x="0" y="0"/>
            <a:ext cx="12192000" cy="6890149"/>
          </a:xfrm>
          <a:prstGeom prst="rect">
            <a:avLst/>
          </a:prstGeom>
        </p:spPr>
      </p:pic>
      <p:sp>
        <p:nvSpPr>
          <p:cNvPr id="8" name="Title 1">
            <a:extLst>
              <a:ext uri="{FF2B5EF4-FFF2-40B4-BE49-F238E27FC236}">
                <a16:creationId xmlns:a16="http://schemas.microsoft.com/office/drawing/2014/main" id="{D281D9FE-68DD-104B-AFD3-4734DD06F3E2}"/>
              </a:ext>
            </a:extLst>
          </p:cNvPr>
          <p:cNvSpPr>
            <a:spLocks noGrp="1"/>
          </p:cNvSpPr>
          <p:nvPr>
            <p:ph type="ctrTitle"/>
          </p:nvPr>
        </p:nvSpPr>
        <p:spPr>
          <a:xfrm>
            <a:off x="0" y="2960557"/>
            <a:ext cx="10972800" cy="1996288"/>
          </a:xfrm>
          <a:prstGeom prst="rect">
            <a:avLst/>
          </a:prstGeom>
          <a:noFill/>
        </p:spPr>
        <p:txBody>
          <a:bodyPr lIns="731520" tIns="228600" rIns="457200" anchor="b" anchorCtr="0"/>
          <a:lstStyle>
            <a:lvl1pPr algn="l">
              <a:defRPr sz="4500" b="1" i="0" cap="all" baseline="0">
                <a:solidFill>
                  <a:schemeClr val="bg1"/>
                </a:solidFill>
                <a:latin typeface="Arial"/>
                <a:cs typeface="Arial"/>
              </a:defRPr>
            </a:lvl1pPr>
          </a:lstStyle>
          <a:p>
            <a:endParaRPr lang="en-US"/>
          </a:p>
        </p:txBody>
      </p:sp>
      <p:cxnSp>
        <p:nvCxnSpPr>
          <p:cNvPr id="9" name="Straight Connector 8">
            <a:extLst>
              <a:ext uri="{FF2B5EF4-FFF2-40B4-BE49-F238E27FC236}">
                <a16:creationId xmlns:a16="http://schemas.microsoft.com/office/drawing/2014/main" id="{9F67A599-1680-584F-8AEC-71390D2F1BB1}"/>
              </a:ext>
            </a:extLst>
          </p:cNvPr>
          <p:cNvCxnSpPr/>
          <p:nvPr userDrawn="1"/>
        </p:nvCxnSpPr>
        <p:spPr>
          <a:xfrm>
            <a:off x="1" y="4956845"/>
            <a:ext cx="5486401" cy="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124330EF-6ED8-5248-B0B9-B2E3CA031F19}"/>
              </a:ext>
            </a:extLst>
          </p:cNvPr>
          <p:cNvPicPr>
            <a:picLocks noChangeAspect="1"/>
          </p:cNvPicPr>
          <p:nvPr userDrawn="1"/>
        </p:nvPicPr>
        <p:blipFill>
          <a:blip r:embed="rId3"/>
          <a:stretch>
            <a:fillRect/>
          </a:stretch>
        </p:blipFill>
        <p:spPr>
          <a:xfrm>
            <a:off x="567500" y="545431"/>
            <a:ext cx="2656417" cy="351763"/>
          </a:xfrm>
          <a:prstGeom prst="rect">
            <a:avLst/>
          </a:prstGeom>
        </p:spPr>
      </p:pic>
      <p:sp>
        <p:nvSpPr>
          <p:cNvPr id="10" name="Subtitle 2">
            <a:extLst>
              <a:ext uri="{FF2B5EF4-FFF2-40B4-BE49-F238E27FC236}">
                <a16:creationId xmlns:a16="http://schemas.microsoft.com/office/drawing/2014/main" id="{C4ED1535-7EC8-1643-91F0-B1ECCC301118}"/>
              </a:ext>
            </a:extLst>
          </p:cNvPr>
          <p:cNvSpPr>
            <a:spLocks noGrp="1"/>
          </p:cNvSpPr>
          <p:nvPr>
            <p:ph type="subTitle" idx="1"/>
          </p:nvPr>
        </p:nvSpPr>
        <p:spPr>
          <a:xfrm>
            <a:off x="0" y="4956846"/>
            <a:ext cx="10972800" cy="674521"/>
          </a:xfrm>
          <a:prstGeom prst="rect">
            <a:avLst/>
          </a:prstGeom>
          <a:no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Tree>
    <p:extLst>
      <p:ext uri="{BB962C8B-B14F-4D97-AF65-F5344CB8AC3E}">
        <p14:creationId xmlns:p14="http://schemas.microsoft.com/office/powerpoint/2010/main" val="314077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EA6B3F-838A-724B-8BD4-14548CB2AF6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6D1FAD39-D193-3440-A54B-9BF20BCD9765}"/>
              </a:ext>
            </a:extLst>
          </p:cNvPr>
          <p:cNvPicPr>
            <a:picLocks noChangeAspect="1"/>
          </p:cNvPicPr>
          <p:nvPr userDrawn="1"/>
        </p:nvPicPr>
        <p:blipFill rotWithShape="1">
          <a:blip r:embed="rId3"/>
          <a:srcRect l="35470"/>
          <a:stretch/>
        </p:blipFill>
        <p:spPr>
          <a:xfrm>
            <a:off x="1" y="0"/>
            <a:ext cx="7498745" cy="6858000"/>
          </a:xfrm>
          <a:prstGeom prst="rect">
            <a:avLst/>
          </a:prstGeom>
        </p:spPr>
      </p:pic>
      <p:sp>
        <p:nvSpPr>
          <p:cNvPr id="15" name="Rectangle 14">
            <a:extLst>
              <a:ext uri="{FF2B5EF4-FFF2-40B4-BE49-F238E27FC236}">
                <a16:creationId xmlns:a16="http://schemas.microsoft.com/office/drawing/2014/main" id="{BA770B3B-CC29-1F43-A980-D55BA17B2A57}"/>
              </a:ext>
            </a:extLst>
          </p:cNvPr>
          <p:cNvSpPr/>
          <p:nvPr userDrawn="1"/>
        </p:nvSpPr>
        <p:spPr>
          <a:xfrm>
            <a:off x="0" y="0"/>
            <a:ext cx="12192000" cy="6858000"/>
          </a:xfrm>
          <a:prstGeom prst="rect">
            <a:avLst/>
          </a:prstGeom>
          <a:solidFill>
            <a:schemeClr val="tx1">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Subtitle 2">
            <a:extLst>
              <a:ext uri="{FF2B5EF4-FFF2-40B4-BE49-F238E27FC236}">
                <a16:creationId xmlns:a16="http://schemas.microsoft.com/office/drawing/2014/main" id="{A9E8F661-19C9-7B42-8DB2-3F9DE1E8FF26}"/>
              </a:ext>
            </a:extLst>
          </p:cNvPr>
          <p:cNvSpPr>
            <a:spLocks noGrp="1"/>
          </p:cNvSpPr>
          <p:nvPr userDrawn="1">
            <p:ph type="subTitle" idx="1"/>
          </p:nvPr>
        </p:nvSpPr>
        <p:spPr>
          <a:xfrm>
            <a:off x="0" y="4956846"/>
            <a:ext cx="12192000" cy="674521"/>
          </a:xfrm>
          <a:prstGeom prst="rect">
            <a:avLst/>
          </a:prstGeom>
          <a:solidFill>
            <a:schemeClr val="tx1">
              <a:lumMod val="40000"/>
              <a:lumOff val="60000"/>
              <a:alpha val="75000"/>
            </a:schemeClr>
          </a:solidFill>
        </p:spPr>
        <p:txBody>
          <a:bodyPr lIns="731520" rIns="457200" bIns="228600"/>
          <a:lstStyle>
            <a:lvl1pPr marL="0" indent="0" algn="l">
              <a:buNone/>
              <a:defRPr sz="1667" b="0" i="0">
                <a:solidFill>
                  <a:schemeClr val="bg1"/>
                </a:solidFill>
                <a:latin typeface="Arial"/>
                <a:cs typeface="Arial"/>
              </a:defRPr>
            </a:lvl1pPr>
            <a:lvl2pPr marL="380976" indent="0" algn="ctr">
              <a:buNone/>
              <a:defRPr>
                <a:solidFill>
                  <a:schemeClr val="tx1">
                    <a:tint val="75000"/>
                  </a:schemeClr>
                </a:solidFill>
              </a:defRPr>
            </a:lvl2pPr>
            <a:lvl3pPr marL="761950" indent="0" algn="ctr">
              <a:buNone/>
              <a:defRPr>
                <a:solidFill>
                  <a:schemeClr val="tx1">
                    <a:tint val="75000"/>
                  </a:schemeClr>
                </a:solidFill>
              </a:defRPr>
            </a:lvl3pPr>
            <a:lvl4pPr marL="1142926" indent="0" algn="ctr">
              <a:buNone/>
              <a:defRPr>
                <a:solidFill>
                  <a:schemeClr val="tx1">
                    <a:tint val="75000"/>
                  </a:schemeClr>
                </a:solidFill>
              </a:defRPr>
            </a:lvl4pPr>
            <a:lvl5pPr marL="1523901" indent="0" algn="ctr">
              <a:buNone/>
              <a:defRPr>
                <a:solidFill>
                  <a:schemeClr val="tx1">
                    <a:tint val="75000"/>
                  </a:schemeClr>
                </a:solidFill>
              </a:defRPr>
            </a:lvl5pPr>
            <a:lvl6pPr marL="1904876" indent="0" algn="ctr">
              <a:buNone/>
              <a:defRPr>
                <a:solidFill>
                  <a:schemeClr val="tx1">
                    <a:tint val="75000"/>
                  </a:schemeClr>
                </a:solidFill>
              </a:defRPr>
            </a:lvl6pPr>
            <a:lvl7pPr marL="2285851" indent="0" algn="ctr">
              <a:buNone/>
              <a:defRPr>
                <a:solidFill>
                  <a:schemeClr val="tx1">
                    <a:tint val="75000"/>
                  </a:schemeClr>
                </a:solidFill>
              </a:defRPr>
            </a:lvl7pPr>
            <a:lvl8pPr marL="2666827" indent="0" algn="ctr">
              <a:buNone/>
              <a:defRPr>
                <a:solidFill>
                  <a:schemeClr val="tx1">
                    <a:tint val="75000"/>
                  </a:schemeClr>
                </a:solidFill>
              </a:defRPr>
            </a:lvl8pPr>
            <a:lvl9pPr marL="3047802" indent="0" algn="ctr">
              <a:buNone/>
              <a:defRPr>
                <a:solidFill>
                  <a:schemeClr val="tx1">
                    <a:tint val="75000"/>
                  </a:schemeClr>
                </a:solidFill>
              </a:defRPr>
            </a:lvl9pPr>
          </a:lstStyle>
          <a:p>
            <a:endParaRPr lang="en-US"/>
          </a:p>
        </p:txBody>
      </p:sp>
      <p:sp>
        <p:nvSpPr>
          <p:cNvPr id="13" name="Title 1">
            <a:extLst>
              <a:ext uri="{FF2B5EF4-FFF2-40B4-BE49-F238E27FC236}">
                <a16:creationId xmlns:a16="http://schemas.microsoft.com/office/drawing/2014/main" id="{9BE7CB41-2595-404F-9446-D5F63F0770A0}"/>
              </a:ext>
            </a:extLst>
          </p:cNvPr>
          <p:cNvSpPr>
            <a:spLocks noGrp="1"/>
          </p:cNvSpPr>
          <p:nvPr userDrawn="1">
            <p:ph type="ctrTitle" hasCustomPrompt="1"/>
          </p:nvPr>
        </p:nvSpPr>
        <p:spPr>
          <a:xfrm>
            <a:off x="0" y="3865757"/>
            <a:ext cx="12192000" cy="1091089"/>
          </a:xfrm>
          <a:prstGeom prst="rect">
            <a:avLst/>
          </a:prstGeom>
          <a:solidFill>
            <a:schemeClr val="tx1">
              <a:lumMod val="40000"/>
              <a:lumOff val="60000"/>
              <a:alpha val="90000"/>
            </a:schemeClr>
          </a:solidFill>
        </p:spPr>
        <p:txBody>
          <a:bodyPr lIns="731520" tIns="228600" rIns="457200" anchor="b" anchorCtr="0"/>
          <a:lstStyle>
            <a:lvl1pPr algn="l">
              <a:defRPr sz="6400" b="1" i="0">
                <a:solidFill>
                  <a:schemeClr val="bg1"/>
                </a:solidFill>
                <a:latin typeface="Arial"/>
                <a:cs typeface="Arial"/>
              </a:defRPr>
            </a:lvl1pPr>
          </a:lstStyle>
          <a:p>
            <a:r>
              <a:rPr lang="en-US"/>
              <a:t>THANK YOU</a:t>
            </a:r>
          </a:p>
        </p:txBody>
      </p:sp>
      <p:pic>
        <p:nvPicPr>
          <p:cNvPr id="17" name="Picture 16">
            <a:extLst>
              <a:ext uri="{FF2B5EF4-FFF2-40B4-BE49-F238E27FC236}">
                <a16:creationId xmlns:a16="http://schemas.microsoft.com/office/drawing/2014/main" id="{7AB6E563-577A-B74A-ABC8-63BCC800BAF0}"/>
              </a:ext>
            </a:extLst>
          </p:cNvPr>
          <p:cNvPicPr>
            <a:picLocks noChangeAspect="1"/>
          </p:cNvPicPr>
          <p:nvPr userDrawn="1"/>
        </p:nvPicPr>
        <p:blipFill>
          <a:blip r:embed="rId4"/>
          <a:stretch>
            <a:fillRect/>
          </a:stretch>
        </p:blipFill>
        <p:spPr>
          <a:xfrm>
            <a:off x="984544" y="1297835"/>
            <a:ext cx="4838109" cy="629423"/>
          </a:xfrm>
          <a:prstGeom prst="rect">
            <a:avLst/>
          </a:prstGeom>
        </p:spPr>
      </p:pic>
      <p:sp>
        <p:nvSpPr>
          <p:cNvPr id="5" name="Text Placeholder 4">
            <a:extLst>
              <a:ext uri="{FF2B5EF4-FFF2-40B4-BE49-F238E27FC236}">
                <a16:creationId xmlns:a16="http://schemas.microsoft.com/office/drawing/2014/main" id="{5F7D725E-A214-7248-8F23-A789A0FCC1BC}"/>
              </a:ext>
            </a:extLst>
          </p:cNvPr>
          <p:cNvSpPr>
            <a:spLocks noGrp="1"/>
          </p:cNvSpPr>
          <p:nvPr>
            <p:ph type="body" sz="quarter" idx="10" hasCustomPrompt="1"/>
          </p:nvPr>
        </p:nvSpPr>
        <p:spPr>
          <a:xfrm>
            <a:off x="861485" y="5882555"/>
            <a:ext cx="5285316" cy="839901"/>
          </a:xfrm>
          <a:prstGeom prst="rect">
            <a:avLst/>
          </a:prstGeom>
        </p:spPr>
        <p:txBody>
          <a:bodyPr/>
          <a:lstStyle>
            <a:lvl1pPr marL="0" indent="0">
              <a:buNone/>
              <a:defRPr sz="1600" b="0">
                <a:solidFill>
                  <a:schemeClr val="bg1"/>
                </a:solidFill>
              </a:defRPr>
            </a:lvl1pPr>
            <a:lvl2pPr marL="380974" indent="0">
              <a:buNone/>
              <a:defRPr>
                <a:solidFill>
                  <a:schemeClr val="bg1"/>
                </a:solidFill>
              </a:defRPr>
            </a:lvl2pPr>
            <a:lvl3pPr marL="761950" indent="0">
              <a:buNone/>
              <a:defRPr>
                <a:solidFill>
                  <a:schemeClr val="bg1"/>
                </a:solidFill>
              </a:defRPr>
            </a:lvl3pPr>
            <a:lvl4pPr marL="1142926" indent="0">
              <a:buNone/>
              <a:defRPr>
                <a:solidFill>
                  <a:schemeClr val="bg1"/>
                </a:solidFill>
              </a:defRPr>
            </a:lvl4pPr>
            <a:lvl5pPr marL="1523902" indent="0">
              <a:buNone/>
              <a:defRPr>
                <a:solidFill>
                  <a:schemeClr val="bg1"/>
                </a:solidFill>
              </a:defRPr>
            </a:lvl5pPr>
          </a:lstStyle>
          <a:p>
            <a:pPr lvl="0"/>
            <a:r>
              <a:rPr lang="en-US"/>
              <a:t>Contact Box 1: Click to edit.</a:t>
            </a:r>
          </a:p>
        </p:txBody>
      </p:sp>
      <p:sp>
        <p:nvSpPr>
          <p:cNvPr id="7" name="Text Placeholder 6">
            <a:extLst>
              <a:ext uri="{FF2B5EF4-FFF2-40B4-BE49-F238E27FC236}">
                <a16:creationId xmlns:a16="http://schemas.microsoft.com/office/drawing/2014/main" id="{37310B65-82E9-F142-BA6B-116D4401C56E}"/>
              </a:ext>
            </a:extLst>
          </p:cNvPr>
          <p:cNvSpPr>
            <a:spLocks noGrp="1"/>
          </p:cNvSpPr>
          <p:nvPr>
            <p:ph type="body" sz="quarter" idx="11" hasCustomPrompt="1"/>
          </p:nvPr>
        </p:nvSpPr>
        <p:spPr>
          <a:xfrm>
            <a:off x="6604000" y="5882218"/>
            <a:ext cx="5588000" cy="840316"/>
          </a:xfrm>
          <a:prstGeom prst="rect">
            <a:avLst/>
          </a:prstGeom>
        </p:spPr>
        <p:txBody>
          <a:bodyPr/>
          <a:lstStyle>
            <a:lvl1pPr marL="0" indent="0">
              <a:buNone/>
              <a:defRPr sz="1600">
                <a:solidFill>
                  <a:schemeClr val="bg1">
                    <a:lumMod val="95000"/>
                  </a:schemeClr>
                </a:solidFill>
              </a:defRPr>
            </a:lvl1pPr>
          </a:lstStyle>
          <a:p>
            <a:pPr lvl="0"/>
            <a:r>
              <a:rPr lang="en-US"/>
              <a:t>Contact Box 2: Click to edit.</a:t>
            </a:r>
          </a:p>
        </p:txBody>
      </p:sp>
    </p:spTree>
    <p:extLst>
      <p:ext uri="{BB962C8B-B14F-4D97-AF65-F5344CB8AC3E}">
        <p14:creationId xmlns:p14="http://schemas.microsoft.com/office/powerpoint/2010/main" val="217885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031" r:id="rId1"/>
    <p:sldLayoutId id="2147485025" r:id="rId2"/>
    <p:sldLayoutId id="2147485045" r:id="rId3"/>
    <p:sldLayoutId id="2147485015" r:id="rId4"/>
    <p:sldLayoutId id="2147485046" r:id="rId5"/>
    <p:sldLayoutId id="2147485049" r:id="rId6"/>
    <p:sldLayoutId id="2147485050" r:id="rId7"/>
    <p:sldLayoutId id="2147485051" r:id="rId8"/>
  </p:sldLayoutIdLst>
  <p:txStyles>
    <p:titleStyle>
      <a:lvl1pPr algn="ctr" defTabSz="285739" rtl="0" eaLnBrk="1" fontAlgn="base" hangingPunct="1">
        <a:spcBef>
          <a:spcPct val="0"/>
        </a:spcBef>
        <a:spcAft>
          <a:spcPct val="0"/>
        </a:spcAft>
        <a:defRPr sz="2750" kern="1200">
          <a:solidFill>
            <a:schemeClr val="tx1"/>
          </a:solidFill>
          <a:latin typeface="+mj-lt"/>
          <a:ea typeface="ＭＳ Ｐゴシック" charset="0"/>
          <a:cs typeface="ＭＳ Ｐゴシック" charset="0"/>
        </a:defRPr>
      </a:lvl1pPr>
      <a:lvl2pPr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2pPr>
      <a:lvl3pPr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3pPr>
      <a:lvl4pPr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4pPr>
      <a:lvl5pPr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5pPr>
      <a:lvl6pPr marL="285739"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6pPr>
      <a:lvl7pPr marL="571477"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7pPr>
      <a:lvl8pPr marL="857216"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8pPr>
      <a:lvl9pPr marL="1142954" algn="ctr" defTabSz="285739" rtl="0" eaLnBrk="1" fontAlgn="base" hangingPunct="1">
        <a:spcBef>
          <a:spcPct val="0"/>
        </a:spcBef>
        <a:spcAft>
          <a:spcPct val="0"/>
        </a:spcAft>
        <a:defRPr sz="2750">
          <a:solidFill>
            <a:schemeClr val="tx1"/>
          </a:solidFill>
          <a:latin typeface="Arial" charset="0"/>
          <a:ea typeface="ＭＳ Ｐゴシック" charset="0"/>
          <a:cs typeface="ＭＳ Ｐゴシック" charset="0"/>
        </a:defRPr>
      </a:lvl9pPr>
    </p:titleStyle>
    <p:bodyStyle>
      <a:lvl1pPr marL="214304" indent="-214304" algn="l" defTabSz="28573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464325" indent="-178587" algn="l" defTabSz="285739" rtl="0" eaLnBrk="1" fontAlgn="base" hangingPunct="1">
        <a:spcBef>
          <a:spcPct val="20000"/>
        </a:spcBef>
        <a:spcAft>
          <a:spcPct val="0"/>
        </a:spcAft>
        <a:buFont typeface="Arial" charset="0"/>
        <a:buChar char="–"/>
        <a:defRPr sz="1750" kern="1200">
          <a:solidFill>
            <a:schemeClr val="tx1"/>
          </a:solidFill>
          <a:latin typeface="+mn-lt"/>
          <a:ea typeface="ＭＳ Ｐゴシック" charset="0"/>
          <a:cs typeface="+mn-cs"/>
        </a:defRPr>
      </a:lvl2pPr>
      <a:lvl3pPr marL="714346" indent="-142869" algn="l" defTabSz="285739"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n-cs"/>
        </a:defRPr>
      </a:lvl3pPr>
      <a:lvl4pPr marL="1000085" indent="-142869" algn="l" defTabSz="285739" rtl="0" eaLnBrk="1" fontAlgn="base" hangingPunct="1">
        <a:spcBef>
          <a:spcPct val="20000"/>
        </a:spcBef>
        <a:spcAft>
          <a:spcPct val="0"/>
        </a:spcAft>
        <a:buFont typeface="Arial" charset="0"/>
        <a:buChar char="–"/>
        <a:defRPr sz="1250" kern="1200">
          <a:solidFill>
            <a:schemeClr val="tx1"/>
          </a:solidFill>
          <a:latin typeface="+mn-lt"/>
          <a:ea typeface="ＭＳ Ｐゴシック" charset="0"/>
          <a:cs typeface="+mn-cs"/>
        </a:defRPr>
      </a:lvl4pPr>
      <a:lvl5pPr marL="1285824" indent="-142869" algn="l" defTabSz="285739" rtl="0" eaLnBrk="1" fontAlgn="base" hangingPunct="1">
        <a:spcBef>
          <a:spcPct val="20000"/>
        </a:spcBef>
        <a:spcAft>
          <a:spcPct val="0"/>
        </a:spcAft>
        <a:buFont typeface="Arial" charset="0"/>
        <a:buChar char="»"/>
        <a:defRPr sz="1250" kern="1200">
          <a:solidFill>
            <a:schemeClr val="tx1"/>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p:bodyStyle>
    <p:otherStyle>
      <a:defPPr>
        <a:defRPr lang="en-US"/>
      </a:defPPr>
      <a:lvl1pPr marL="0" algn="l" defTabSz="285739" rtl="0" eaLnBrk="1" latinLnBrk="0" hangingPunct="1">
        <a:defRPr sz="1125" kern="1200">
          <a:solidFill>
            <a:schemeClr val="tx1"/>
          </a:solidFill>
          <a:latin typeface="+mn-lt"/>
          <a:ea typeface="+mn-ea"/>
          <a:cs typeface="+mn-cs"/>
        </a:defRPr>
      </a:lvl1pPr>
      <a:lvl2pPr marL="285739" algn="l" defTabSz="285739" rtl="0" eaLnBrk="1" latinLnBrk="0" hangingPunct="1">
        <a:defRPr sz="1125" kern="1200">
          <a:solidFill>
            <a:schemeClr val="tx1"/>
          </a:solidFill>
          <a:latin typeface="+mn-lt"/>
          <a:ea typeface="+mn-ea"/>
          <a:cs typeface="+mn-cs"/>
        </a:defRPr>
      </a:lvl2pPr>
      <a:lvl3pPr marL="571477" algn="l" defTabSz="285739" rtl="0" eaLnBrk="1" latinLnBrk="0" hangingPunct="1">
        <a:defRPr sz="1125" kern="1200">
          <a:solidFill>
            <a:schemeClr val="tx1"/>
          </a:solidFill>
          <a:latin typeface="+mn-lt"/>
          <a:ea typeface="+mn-ea"/>
          <a:cs typeface="+mn-cs"/>
        </a:defRPr>
      </a:lvl3pPr>
      <a:lvl4pPr marL="857216" algn="l" defTabSz="285739" rtl="0" eaLnBrk="1" latinLnBrk="0" hangingPunct="1">
        <a:defRPr sz="1125" kern="1200">
          <a:solidFill>
            <a:schemeClr val="tx1"/>
          </a:solidFill>
          <a:latin typeface="+mn-lt"/>
          <a:ea typeface="+mn-ea"/>
          <a:cs typeface="+mn-cs"/>
        </a:defRPr>
      </a:lvl4pPr>
      <a:lvl5pPr marL="1142954" algn="l" defTabSz="285739" rtl="0" eaLnBrk="1" latinLnBrk="0" hangingPunct="1">
        <a:defRPr sz="1125" kern="1200">
          <a:solidFill>
            <a:schemeClr val="tx1"/>
          </a:solidFill>
          <a:latin typeface="+mn-lt"/>
          <a:ea typeface="+mn-ea"/>
          <a:cs typeface="+mn-cs"/>
        </a:defRPr>
      </a:lvl5pPr>
      <a:lvl6pPr marL="1428693" algn="l" defTabSz="285739" rtl="0" eaLnBrk="1" latinLnBrk="0" hangingPunct="1">
        <a:defRPr sz="1125" kern="1200">
          <a:solidFill>
            <a:schemeClr val="tx1"/>
          </a:solidFill>
          <a:latin typeface="+mn-lt"/>
          <a:ea typeface="+mn-ea"/>
          <a:cs typeface="+mn-cs"/>
        </a:defRPr>
      </a:lvl6pPr>
      <a:lvl7pPr marL="1714431" algn="l" defTabSz="285739" rtl="0" eaLnBrk="1" latinLnBrk="0" hangingPunct="1">
        <a:defRPr sz="1125" kern="1200">
          <a:solidFill>
            <a:schemeClr val="tx1"/>
          </a:solidFill>
          <a:latin typeface="+mn-lt"/>
          <a:ea typeface="+mn-ea"/>
          <a:cs typeface="+mn-cs"/>
        </a:defRPr>
      </a:lvl7pPr>
      <a:lvl8pPr marL="2000170" algn="l" defTabSz="285739" rtl="0" eaLnBrk="1" latinLnBrk="0" hangingPunct="1">
        <a:defRPr sz="1125" kern="1200">
          <a:solidFill>
            <a:schemeClr val="tx1"/>
          </a:solidFill>
          <a:latin typeface="+mn-lt"/>
          <a:ea typeface="+mn-ea"/>
          <a:cs typeface="+mn-cs"/>
        </a:defRPr>
      </a:lvl8pPr>
      <a:lvl9pPr marL="2285909" algn="l" defTabSz="285739"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www.caetrm.com/measure/SWSV013/02/" TargetMode="External"/><Relationship Id="rId13" Type="http://schemas.openxmlformats.org/officeDocument/2006/relationships/hyperlink" Target="https://www.caetrm.com/measure/SWBE007/02/" TargetMode="External"/><Relationship Id="rId3" Type="http://schemas.openxmlformats.org/officeDocument/2006/relationships/hyperlink" Target="https://www.caetrm.com/measure/SWAP014/02/" TargetMode="External"/><Relationship Id="rId7" Type="http://schemas.openxmlformats.org/officeDocument/2006/relationships/hyperlink" Target="https://www.caetrm.com/me%20asure/SWSV001/05/" TargetMode="External"/><Relationship Id="rId12" Type="http://schemas.openxmlformats.org/officeDocument/2006/relationships/hyperlink" Target="https://www.caetrm.com/measure/SWBE007/01/" TargetMode="External"/><Relationship Id="rId2" Type="http://schemas.openxmlformats.org/officeDocument/2006/relationships/hyperlink" Target="https://www.caetrm.com/measure/SWAP013/02/" TargetMode="External"/><Relationship Id="rId1" Type="http://schemas.openxmlformats.org/officeDocument/2006/relationships/slideLayout" Target="../slideLayouts/slideLayout1.xml"/><Relationship Id="rId6" Type="http://schemas.openxmlformats.org/officeDocument/2006/relationships/hyperlink" Target="https://www.caetrm.com/me%20asure/SWSV001/04/" TargetMode="External"/><Relationship Id="rId11" Type="http://schemas.openxmlformats.org/officeDocument/2006/relationships/hyperlink" Target="https://www.caetrm.com/measure/SWBE006/02/" TargetMode="External"/><Relationship Id="rId5" Type="http://schemas.openxmlformats.org/officeDocument/2006/relationships/hyperlink" Target="https://www.caetrm.com/me%20asure/SWWH002/03/" TargetMode="External"/><Relationship Id="rId10" Type="http://schemas.openxmlformats.org/officeDocument/2006/relationships/hyperlink" Target="https://www.caetrm.com/measure/SWBE006/01/" TargetMode="External"/><Relationship Id="rId4" Type="http://schemas.openxmlformats.org/officeDocument/2006/relationships/hyperlink" Target="https://www.caetrm.com/me%20asure/SWWH001/03/" TargetMode="External"/><Relationship Id="rId9" Type="http://schemas.openxmlformats.org/officeDocument/2006/relationships/hyperlink" Target="https://www.caetrm.com/measure/SWSV013/03/"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caetrm.com/measure/SWWH025/06/" TargetMode="External"/><Relationship Id="rId2" Type="http://schemas.openxmlformats.org/officeDocument/2006/relationships/hyperlink" Target="https://www.caetrm.com/measure/SWWH014/04/" TargetMode="External"/><Relationship Id="rId1" Type="http://schemas.openxmlformats.org/officeDocument/2006/relationships/slideLayout" Target="../slideLayouts/slideLayout1.xml"/><Relationship Id="rId6" Type="http://schemas.openxmlformats.org/officeDocument/2006/relationships/hyperlink" Target="https://www.caetrm.com/measure/SWHC044/02/" TargetMode="External"/><Relationship Id="rId5" Type="http://schemas.openxmlformats.org/officeDocument/2006/relationships/hyperlink" Target="https://www.caetrm.com/measure/SWHC045/01/" TargetMode="External"/><Relationship Id="rId4" Type="http://schemas.openxmlformats.org/officeDocument/2006/relationships/hyperlink" Target="https://www.caetrm.com/measure/SWHC049/0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4.png"/><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309D2C9-2360-5447-8F8F-A3359FD4D8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120"/>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182DA810-E628-E744-BA26-42C82499342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l="40589" r="-15562"/>
          <a:stretch/>
        </p:blipFill>
        <p:spPr>
          <a:xfrm>
            <a:off x="4417229" y="1"/>
            <a:ext cx="9830971" cy="6858711"/>
          </a:xfrm>
          <a:prstGeom prst="parallelogram">
            <a:avLst/>
          </a:prstGeom>
          <a:solidFill>
            <a:schemeClr val="bg2">
              <a:lumMod val="75000"/>
            </a:schemeClr>
          </a:solidFill>
        </p:spPr>
      </p:pic>
      <p:pic>
        <p:nvPicPr>
          <p:cNvPr id="15" name="Picture 14">
            <a:extLst>
              <a:ext uri="{FF2B5EF4-FFF2-40B4-BE49-F238E27FC236}">
                <a16:creationId xmlns:a16="http://schemas.microsoft.com/office/drawing/2014/main" id="{024719F6-47D8-6B47-B54B-DF68DA78CE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535" y="3178817"/>
            <a:ext cx="3356989" cy="444531"/>
          </a:xfrm>
          <a:prstGeom prst="rect">
            <a:avLst/>
          </a:prstGeom>
        </p:spPr>
      </p:pic>
      <p:pic>
        <p:nvPicPr>
          <p:cNvPr id="25" name="Graphic 24">
            <a:extLst>
              <a:ext uri="{FF2B5EF4-FFF2-40B4-BE49-F238E27FC236}">
                <a16:creationId xmlns:a16="http://schemas.microsoft.com/office/drawing/2014/main" id="{01340315-D98D-C44D-BAF4-BEDDA07F9CD8}"/>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t="36148" b="36395"/>
          <a:stretch/>
        </p:blipFill>
        <p:spPr>
          <a:xfrm>
            <a:off x="357805" y="4033142"/>
            <a:ext cx="3134225" cy="1530703"/>
          </a:xfrm>
          <a:prstGeom prst="rect">
            <a:avLst/>
          </a:prstGeom>
        </p:spPr>
      </p:pic>
      <p:sp>
        <p:nvSpPr>
          <p:cNvPr id="30" name="Oval 29">
            <a:extLst>
              <a:ext uri="{FF2B5EF4-FFF2-40B4-BE49-F238E27FC236}">
                <a16:creationId xmlns:a16="http://schemas.microsoft.com/office/drawing/2014/main" id="{3C0CD966-ED3B-4544-84C9-8028D09687F6}"/>
              </a:ext>
            </a:extLst>
          </p:cNvPr>
          <p:cNvSpPr/>
          <p:nvPr/>
        </p:nvSpPr>
        <p:spPr>
          <a:xfrm>
            <a:off x="4559094" y="2712229"/>
            <a:ext cx="1484809" cy="1484809"/>
          </a:xfrm>
          <a:prstGeom prst="ellipse">
            <a:avLst/>
          </a:prstGeom>
          <a:noFill/>
          <a:ln>
            <a:solidFill>
              <a:schemeClr val="tx1">
                <a:lumMod val="40000"/>
                <a:lumOff val="6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algn="ctr"/>
            <a:endParaRPr lang="en-US" dirty="0"/>
          </a:p>
        </p:txBody>
      </p:sp>
      <p:sp>
        <p:nvSpPr>
          <p:cNvPr id="31" name="Title 1">
            <a:extLst>
              <a:ext uri="{FF2B5EF4-FFF2-40B4-BE49-F238E27FC236}">
                <a16:creationId xmlns:a16="http://schemas.microsoft.com/office/drawing/2014/main" id="{AFD6971B-632C-9146-8731-6E8F01DF1DA3}"/>
              </a:ext>
            </a:extLst>
          </p:cNvPr>
          <p:cNvSpPr txBox="1">
            <a:spLocks/>
          </p:cNvSpPr>
          <p:nvPr/>
        </p:nvSpPr>
        <p:spPr>
          <a:xfrm>
            <a:off x="4885491" y="2901653"/>
            <a:ext cx="744800" cy="1074291"/>
          </a:xfrm>
          <a:prstGeom prst="rect">
            <a:avLst/>
          </a:prstGeom>
          <a:noFill/>
          <a:effectLst/>
          <a:scene3d>
            <a:camera prst="orthographicFront"/>
            <a:lightRig rig="threePt" dir="t"/>
          </a:scene3d>
          <a:sp3d/>
        </p:spPr>
        <p:txBody>
          <a:bodyPr vert="horz" lIns="121920" tIns="60960" rIns="121920" bIns="60960" rtlCol="0" anchor="ctr">
            <a:no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sz="6667" spc="-200" dirty="0">
                <a:solidFill>
                  <a:schemeClr val="bg1">
                    <a:lumMod val="85000"/>
                  </a:schemeClr>
                </a:solidFill>
              </a:rPr>
              <a:t>&amp;</a:t>
            </a:r>
            <a:endParaRPr lang="en-US" sz="6667" spc="-200" dirty="0">
              <a:solidFill>
                <a:schemeClr val="bg1"/>
              </a:solidFill>
              <a:cs typeface="Arial"/>
            </a:endParaRPr>
          </a:p>
        </p:txBody>
      </p:sp>
      <p:sp>
        <p:nvSpPr>
          <p:cNvPr id="2" name="TextBox 1">
            <a:extLst>
              <a:ext uri="{FF2B5EF4-FFF2-40B4-BE49-F238E27FC236}">
                <a16:creationId xmlns:a16="http://schemas.microsoft.com/office/drawing/2014/main" id="{3028577F-B8B8-A54A-8D54-B3B8A535665F}"/>
              </a:ext>
            </a:extLst>
          </p:cNvPr>
          <p:cNvSpPr txBox="1"/>
          <p:nvPr/>
        </p:nvSpPr>
        <p:spPr>
          <a:xfrm>
            <a:off x="4793675" y="5378539"/>
            <a:ext cx="7398325" cy="984885"/>
          </a:xfrm>
          <a:prstGeom prst="rect">
            <a:avLst/>
          </a:prstGeom>
          <a:noFill/>
        </p:spPr>
        <p:txBody>
          <a:bodyPr wrap="square" lIns="0" tIns="0" rIns="0" bIns="0" rtlCol="0" anchor="t" anchorCtr="0">
            <a:sp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algn="ctr">
              <a:tabLst>
                <a:tab pos="6322326" algn="l"/>
              </a:tabLst>
            </a:pPr>
            <a:r>
              <a:rPr lang="en-US" sz="3200" b="1" dirty="0">
                <a:solidFill>
                  <a:schemeClr val="bg1"/>
                </a:solidFill>
                <a:latin typeface="Arial"/>
                <a:ea typeface="ＭＳ Ｐゴシック"/>
                <a:cs typeface="Arial"/>
              </a:rPr>
              <a:t>Residential Energy Advisor Program</a:t>
            </a:r>
          </a:p>
          <a:p>
            <a:pPr algn="ctr">
              <a:tabLst>
                <a:tab pos="6322326" algn="l"/>
              </a:tabLst>
            </a:pPr>
            <a:r>
              <a:rPr lang="en-US" sz="3200" b="1" dirty="0">
                <a:solidFill>
                  <a:schemeClr val="bg1"/>
                </a:solidFill>
                <a:latin typeface="Arial"/>
                <a:ea typeface="ＭＳ Ｐゴシック"/>
                <a:cs typeface="Arial"/>
              </a:rPr>
              <a:t>Workshop</a:t>
            </a:r>
            <a:endParaRPr lang="en-US" sz="3200" cap="none" baseline="0" dirty="0">
              <a:solidFill>
                <a:schemeClr val="bg1"/>
              </a:solidFill>
              <a:latin typeface="Arial"/>
              <a:ea typeface="ＭＳ Ｐゴシック"/>
              <a:cs typeface="Arial"/>
            </a:endParaRPr>
          </a:p>
        </p:txBody>
      </p:sp>
      <p:sp>
        <p:nvSpPr>
          <p:cNvPr id="3" name="TextBox 2">
            <a:extLst>
              <a:ext uri="{FF2B5EF4-FFF2-40B4-BE49-F238E27FC236}">
                <a16:creationId xmlns:a16="http://schemas.microsoft.com/office/drawing/2014/main" id="{CD7C1637-5672-2F4B-8BB0-484F9A4F69EA}"/>
              </a:ext>
            </a:extLst>
          </p:cNvPr>
          <p:cNvSpPr txBox="1"/>
          <p:nvPr/>
        </p:nvSpPr>
        <p:spPr>
          <a:xfrm>
            <a:off x="701913" y="5973637"/>
            <a:ext cx="3836811" cy="287259"/>
          </a:xfrm>
          <a:prstGeom prst="rect">
            <a:avLst/>
          </a:prstGeom>
          <a:noFill/>
        </p:spPr>
        <p:txBody>
          <a:bodyPr wrap="square" lIns="0" tIns="0" rIns="0" bIns="0" rtlCol="0" anchor="t" anchorCtr="0">
            <a:sp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a:tabLst>
                <a:tab pos="6322326" algn="l"/>
              </a:tabLst>
            </a:pPr>
            <a:r>
              <a:rPr lang="en-US" sz="1850" dirty="0">
                <a:solidFill>
                  <a:schemeClr val="bg1"/>
                </a:solidFill>
                <a:latin typeface="Arial"/>
                <a:ea typeface="ＭＳ Ｐゴシック"/>
                <a:cs typeface="Arial"/>
              </a:rPr>
              <a:t>July 24</a:t>
            </a:r>
            <a:r>
              <a:rPr lang="en-US" sz="1850" cap="none" baseline="0" dirty="0">
                <a:solidFill>
                  <a:schemeClr val="bg1"/>
                </a:solidFill>
                <a:latin typeface="Arial"/>
                <a:ea typeface="ＭＳ Ｐゴシック"/>
                <a:cs typeface="Arial"/>
              </a:rPr>
              <a:t>, 2023</a:t>
            </a:r>
          </a:p>
        </p:txBody>
      </p:sp>
      <p:pic>
        <p:nvPicPr>
          <p:cNvPr id="5" name="Picture 4" descr="A black and white logo&#10;&#10;Description automatically generated">
            <a:extLst>
              <a:ext uri="{FF2B5EF4-FFF2-40B4-BE49-F238E27FC236}">
                <a16:creationId xmlns:a16="http://schemas.microsoft.com/office/drawing/2014/main" id="{22AD4900-AAF1-4391-689E-8926C08C6B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9102" y="2939648"/>
            <a:ext cx="3129099" cy="899784"/>
          </a:xfrm>
          <a:prstGeom prst="rect">
            <a:avLst/>
          </a:prstGeom>
        </p:spPr>
      </p:pic>
    </p:spTree>
    <p:extLst>
      <p:ext uri="{BB962C8B-B14F-4D97-AF65-F5344CB8AC3E}">
        <p14:creationId xmlns:p14="http://schemas.microsoft.com/office/powerpoint/2010/main" val="91360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10" y="271361"/>
            <a:ext cx="7857105" cy="1143000"/>
          </a:xfrm>
        </p:spPr>
        <p:txBody>
          <a:bodyPr anchor="ctr"/>
          <a:lstStyle/>
          <a:p>
            <a:r>
              <a:rPr lang="en-US" sz="2800" dirty="0"/>
              <a:t>ESJ Action Plan and Program Objectives</a:t>
            </a:r>
          </a:p>
        </p:txBody>
      </p:sp>
      <p:sp>
        <p:nvSpPr>
          <p:cNvPr id="3" name="Content Placeholder 2"/>
          <p:cNvSpPr>
            <a:spLocks noGrp="1"/>
          </p:cNvSpPr>
          <p:nvPr>
            <p:ph idx="1"/>
          </p:nvPr>
        </p:nvSpPr>
        <p:spPr>
          <a:xfrm>
            <a:off x="279412" y="1296140"/>
            <a:ext cx="7857105" cy="5130649"/>
          </a:xfrm>
        </p:spPr>
        <p:txBody>
          <a:bodyPr>
            <a:normAutofit fontScale="92500" lnSpcReduction="10000"/>
          </a:bodyPr>
          <a:lstStyle/>
          <a:p>
            <a:r>
              <a:rPr lang="en-US" sz="1800" dirty="0"/>
              <a:t>The Residential Energy Advisor program is a new, innovative Equity Program that offers energy efficiency rebates and services targeted specifically to Hard-to-Reach (HTR) residential customers, including moderate income households, renters, and those residing within disadvantaged and underserved communities (DAC) in support of CPUC ESJ Action Plan 2.0  goals. </a:t>
            </a:r>
          </a:p>
          <a:p>
            <a:endParaRPr lang="en-US" sz="1100" dirty="0"/>
          </a:p>
          <a:p>
            <a:r>
              <a:rPr lang="en-US" sz="1600" dirty="0"/>
              <a:t>The Program specifically supports the following goals under the ESJ Action Plan:</a:t>
            </a:r>
          </a:p>
          <a:p>
            <a:endParaRPr lang="en-US" sz="1600" dirty="0"/>
          </a:p>
          <a:p>
            <a:pPr marL="761965" marR="0" lvl="1" indent="-380990" algn="l" defTabSz="285739" rtl="0" eaLnBrk="1" fontAlgn="base" latinLnBrk="0" hangingPunct="1">
              <a:lnSpc>
                <a:spcPct val="100000"/>
              </a:lnSpc>
              <a:spcBef>
                <a:spcPct val="20000"/>
              </a:spcBef>
              <a:spcAft>
                <a:spcPct val="0"/>
              </a:spcAft>
              <a:buClr>
                <a:srgbClr val="D7380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7585B">
                    <a:lumMod val="75000"/>
                  </a:srgbClr>
                </a:solidFill>
                <a:effectLst/>
                <a:uLnTx/>
                <a:uFillTx/>
                <a:ea typeface="ＭＳ Ｐゴシック" charset="0"/>
                <a:cs typeface="+mn-cs"/>
              </a:rPr>
              <a:t>Increased investment in clean energy resources to benefit ESJ communities, especially to improve local air quality and public health: This is achieved through offering electrification incentives and access to Energy Advisors for assistance in making improvements to the indoor space.</a:t>
            </a:r>
          </a:p>
          <a:p>
            <a:pPr marL="761965" marR="0" lvl="1" indent="-380990" algn="l" defTabSz="285739" rtl="0" eaLnBrk="1" fontAlgn="base" latinLnBrk="0" hangingPunct="1">
              <a:lnSpc>
                <a:spcPct val="100000"/>
              </a:lnSpc>
              <a:spcBef>
                <a:spcPct val="20000"/>
              </a:spcBef>
              <a:spcAft>
                <a:spcPct val="0"/>
              </a:spcAft>
              <a:buClr>
                <a:srgbClr val="D7380A"/>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7585B">
                  <a:lumMod val="75000"/>
                </a:srgbClr>
              </a:solidFill>
              <a:effectLst/>
              <a:uLnTx/>
              <a:uFillTx/>
              <a:ea typeface="ＭＳ Ｐゴシック" charset="0"/>
              <a:cs typeface="+mn-cs"/>
            </a:endParaRPr>
          </a:p>
          <a:p>
            <a:pPr marL="761965" marR="0" lvl="1" indent="-380990" algn="l" defTabSz="285739" rtl="0" eaLnBrk="1" fontAlgn="base" latinLnBrk="0" hangingPunct="1">
              <a:lnSpc>
                <a:spcPct val="100000"/>
              </a:lnSpc>
              <a:spcBef>
                <a:spcPct val="20000"/>
              </a:spcBef>
              <a:spcAft>
                <a:spcPct val="0"/>
              </a:spcAft>
              <a:buClr>
                <a:srgbClr val="D7380A"/>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57585B">
                    <a:lumMod val="75000"/>
                  </a:srgbClr>
                </a:solidFill>
                <a:effectLst/>
                <a:uLnTx/>
                <a:uFillTx/>
                <a:ea typeface="ＭＳ Ｐゴシック" charset="0"/>
                <a:cs typeface="+mn-cs"/>
              </a:rPr>
              <a:t>Increased climate resiliency in ESJ communities: This is achieved through offering energy efficiency incentives and assessments, coupled with the Energy Advisor service, to better educate customers in selecting products that can adapt to load capacity conditions in the market.</a:t>
            </a:r>
          </a:p>
          <a:p>
            <a:pPr marL="761965" marR="0" lvl="1" indent="-380990" algn="l" defTabSz="285739" rtl="0" eaLnBrk="1" fontAlgn="base" latinLnBrk="0" hangingPunct="1">
              <a:lnSpc>
                <a:spcPct val="100000"/>
              </a:lnSpc>
              <a:spcBef>
                <a:spcPct val="20000"/>
              </a:spcBef>
              <a:spcAft>
                <a:spcPct val="0"/>
              </a:spcAft>
              <a:buClr>
                <a:srgbClr val="D7380A"/>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57585B">
                  <a:lumMod val="75000"/>
                </a:srgbClr>
              </a:solidFill>
              <a:effectLst/>
              <a:uLnTx/>
              <a:uFillTx/>
              <a:ea typeface="ＭＳ Ｐゴシック" charset="0"/>
              <a:cs typeface="+mn-cs"/>
            </a:endParaRPr>
          </a:p>
          <a:p>
            <a:pPr marL="761965" marR="0" lvl="1" indent="-380990" algn="l" defTabSz="285739" rtl="0" eaLnBrk="1" fontAlgn="base" latinLnBrk="0" hangingPunct="1">
              <a:lnSpc>
                <a:spcPct val="100000"/>
              </a:lnSpc>
              <a:spcBef>
                <a:spcPct val="20000"/>
              </a:spcBef>
              <a:spcAft>
                <a:spcPct val="0"/>
              </a:spcAft>
              <a:buClr>
                <a:srgbClr val="D7380A"/>
              </a:buClr>
              <a:buSzTx/>
              <a:buFont typeface="Arial" panose="020B0604020202020204" pitchFamily="34" charset="0"/>
              <a:buChar char="•"/>
              <a:tabLst/>
              <a:defRPr/>
            </a:pPr>
            <a:r>
              <a:rPr lang="en-US" sz="1600" dirty="0"/>
              <a:t>Promoting high road career paths and economic opportunity for residents of ESJ communities: This will be achieved through engagement with local contractors in the DACs. Helping these contractors grow their business will open more careers in the community.</a:t>
            </a:r>
            <a:endParaRPr lang="en-US" sz="2400" dirty="0"/>
          </a:p>
        </p:txBody>
      </p:sp>
      <p:sp>
        <p:nvSpPr>
          <p:cNvPr id="4" name="Text Placeholder 3">
            <a:extLst>
              <a:ext uri="{FF2B5EF4-FFF2-40B4-BE49-F238E27FC236}">
                <a16:creationId xmlns:a16="http://schemas.microsoft.com/office/drawing/2014/main" id="{6C814444-6191-4CEE-A77C-7B4195E57847}"/>
              </a:ext>
            </a:extLst>
          </p:cNvPr>
          <p:cNvSpPr>
            <a:spLocks noGrp="1"/>
          </p:cNvSpPr>
          <p:nvPr>
            <p:ph type="body" sz="quarter" idx="10"/>
          </p:nvPr>
        </p:nvSpPr>
        <p:spPr>
          <a:xfrm>
            <a:off x="8483602" y="1088238"/>
            <a:ext cx="3263900" cy="5130649"/>
          </a:xfrm>
        </p:spPr>
        <p:txBody>
          <a:bodyPr lIns="91440" tIns="45720" rIns="91440" bIns="45720" anchor="t">
            <a:normAutofit fontScale="92500"/>
          </a:bodyPr>
          <a:lstStyle/>
          <a:p>
            <a:r>
              <a:rPr lang="en-US" sz="1200" dirty="0">
                <a:ea typeface="ＭＳ Ｐゴシック"/>
              </a:rPr>
              <a:t>“predominantly communities of color or low-income communities that are underrepresented in the policy setting or decision-making process, subject to a disproportionate impact from one or more environmental hazards, and are likely to experience disparate implementation of environmental regulations and socioeconomic investments in their communities.” p. 2 of the ESJ Action Plan. Under this definition the CPUC aimed to target the following communities: </a:t>
            </a:r>
          </a:p>
          <a:p>
            <a:endParaRPr lang="en-US" sz="1000" dirty="0">
              <a:ea typeface="ＭＳ Ｐゴシック"/>
            </a:endParaRPr>
          </a:p>
          <a:p>
            <a:r>
              <a:rPr lang="en-US" sz="1200" dirty="0"/>
              <a:t>• Disadvantaged Communities, defined as census tracts that score in the top 25% of CalEnviroScreen 3.0, along with those that score within the highest 5% of CalEnviroScreen 3.0's Pollution Burden but do not receive an overall CalEnviroScreen score</a:t>
            </a:r>
          </a:p>
          <a:p>
            <a:endParaRPr lang="en-US" sz="1200" dirty="0"/>
          </a:p>
          <a:p>
            <a:r>
              <a:rPr lang="en-US" sz="1200" dirty="0"/>
              <a:t>• All Tribal lands</a:t>
            </a:r>
          </a:p>
          <a:p>
            <a:endParaRPr lang="en-US" sz="1200" dirty="0"/>
          </a:p>
          <a:p>
            <a:r>
              <a:rPr lang="en-US" sz="1200" dirty="0"/>
              <a:t>• Low-income households (Household incomes below 80 percent of the area median income)</a:t>
            </a:r>
          </a:p>
          <a:p>
            <a:endParaRPr lang="en-US" sz="1200" dirty="0"/>
          </a:p>
          <a:p>
            <a:r>
              <a:rPr lang="en-US" sz="1200" dirty="0"/>
              <a:t>• Low-income census tracts (Census tracts where aggregated household incomes are less than 80 percent of area or state median income)</a:t>
            </a:r>
          </a:p>
        </p:txBody>
      </p:sp>
      <p:sp>
        <p:nvSpPr>
          <p:cNvPr id="5" name="Text Placeholder 4">
            <a:extLst>
              <a:ext uri="{FF2B5EF4-FFF2-40B4-BE49-F238E27FC236}">
                <a16:creationId xmlns:a16="http://schemas.microsoft.com/office/drawing/2014/main" id="{7697500D-8349-4970-9AB3-E8B1009B434B}"/>
              </a:ext>
            </a:extLst>
          </p:cNvPr>
          <p:cNvSpPr>
            <a:spLocks noGrp="1"/>
          </p:cNvSpPr>
          <p:nvPr>
            <p:ph type="body" sz="quarter" idx="11"/>
          </p:nvPr>
        </p:nvSpPr>
        <p:spPr>
          <a:xfrm>
            <a:off x="8483602" y="541729"/>
            <a:ext cx="3263900" cy="546509"/>
          </a:xfrm>
        </p:spPr>
        <p:txBody>
          <a:bodyPr>
            <a:normAutofit fontScale="85000" lnSpcReduction="20000"/>
          </a:bodyPr>
          <a:lstStyle/>
          <a:p>
            <a:r>
              <a:rPr lang="en-US" dirty="0"/>
              <a:t>ESJ Communities are Defined as:  </a:t>
            </a:r>
          </a:p>
        </p:txBody>
      </p:sp>
    </p:spTree>
    <p:extLst>
      <p:ext uri="{BB962C8B-B14F-4D97-AF65-F5344CB8AC3E}">
        <p14:creationId xmlns:p14="http://schemas.microsoft.com/office/powerpoint/2010/main" val="354067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178E2B4E-5401-4859-93B4-F2D2AC6F5CDB}"/>
              </a:ext>
            </a:extLst>
          </p:cNvPr>
          <p:cNvSpPr txBox="1">
            <a:spLocks/>
          </p:cNvSpPr>
          <p:nvPr/>
        </p:nvSpPr>
        <p:spPr>
          <a:xfrm>
            <a:off x="8287394" y="1880581"/>
            <a:ext cx="3529868"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graphicFrame>
        <p:nvGraphicFramePr>
          <p:cNvPr id="3" name="Content Placeholder 2">
            <a:extLst>
              <a:ext uri="{FF2B5EF4-FFF2-40B4-BE49-F238E27FC236}">
                <a16:creationId xmlns:a16="http://schemas.microsoft.com/office/drawing/2014/main" id="{E73EED96-ED10-2991-20CC-0D7D3468B9E9}"/>
              </a:ext>
            </a:extLst>
          </p:cNvPr>
          <p:cNvGraphicFramePr>
            <a:graphicFrameLocks noGrp="1"/>
          </p:cNvGraphicFramePr>
          <p:nvPr>
            <p:ph idx="1"/>
          </p:nvPr>
        </p:nvGraphicFramePr>
        <p:xfrm>
          <a:off x="278362" y="1426515"/>
          <a:ext cx="11635276" cy="4419600"/>
        </p:xfrm>
        <a:graphic>
          <a:graphicData uri="http://schemas.openxmlformats.org/drawingml/2006/table">
            <a:tbl>
              <a:tblPr firstRow="1" bandRow="1">
                <a:tableStyleId>{5C22544A-7EE6-4342-B048-85BDC9FD1C3A}</a:tableStyleId>
              </a:tblPr>
              <a:tblGrid>
                <a:gridCol w="7540805">
                  <a:extLst>
                    <a:ext uri="{9D8B030D-6E8A-4147-A177-3AD203B41FA5}">
                      <a16:colId xmlns:a16="http://schemas.microsoft.com/office/drawing/2014/main" val="1673137215"/>
                    </a:ext>
                  </a:extLst>
                </a:gridCol>
                <a:gridCol w="4094471">
                  <a:extLst>
                    <a:ext uri="{9D8B030D-6E8A-4147-A177-3AD203B41FA5}">
                      <a16:colId xmlns:a16="http://schemas.microsoft.com/office/drawing/2014/main" val="2605052826"/>
                    </a:ext>
                  </a:extLst>
                </a:gridCol>
              </a:tblGrid>
              <a:tr h="303495">
                <a:tc>
                  <a:txBody>
                    <a:bodyPr/>
                    <a:lstStyle/>
                    <a:p>
                      <a:pPr rtl="0" fontAlgn="base"/>
                      <a:r>
                        <a:rPr lang="en-US" sz="1400" dirty="0">
                          <a:effectLst/>
                        </a:rPr>
                        <a:t>Objectives​</a:t>
                      </a:r>
                      <a:endParaRPr lang="en-US" sz="1400" b="1" dirty="0">
                        <a:solidFill>
                          <a:srgbClr val="FFFFFF"/>
                        </a:solidFill>
                        <a:effectLst/>
                      </a:endParaRPr>
                    </a:p>
                  </a:txBody>
                  <a:tcPr/>
                </a:tc>
                <a:tc>
                  <a:txBody>
                    <a:bodyPr/>
                    <a:lstStyle/>
                    <a:p>
                      <a:pPr rtl="0" fontAlgn="base"/>
                      <a:r>
                        <a:rPr lang="en-US" sz="1400" dirty="0">
                          <a:effectLst/>
                        </a:rPr>
                        <a:t>Opportunities​</a:t>
                      </a:r>
                      <a:endParaRPr lang="en-US" sz="1400" b="1" dirty="0">
                        <a:solidFill>
                          <a:srgbClr val="FFFFFF"/>
                        </a:solidFill>
                        <a:effectLst/>
                      </a:endParaRPr>
                    </a:p>
                  </a:txBody>
                  <a:tcPr/>
                </a:tc>
                <a:extLst>
                  <a:ext uri="{0D108BD9-81ED-4DB2-BD59-A6C34878D82A}">
                    <a16:rowId xmlns:a16="http://schemas.microsoft.com/office/drawing/2014/main" val="299225274"/>
                  </a:ext>
                </a:extLst>
              </a:tr>
              <a:tr h="1134867">
                <a:tc>
                  <a:txBody>
                    <a:bodyPr/>
                    <a:lstStyle/>
                    <a:p>
                      <a:pPr rtl="0" fontAlgn="base"/>
                      <a:r>
                        <a:rPr lang="en-US" sz="1400" b="1" dirty="0">
                          <a:effectLst/>
                        </a:rPr>
                        <a:t>Energy Efficiency Improvements</a:t>
                      </a:r>
                      <a:endParaRPr lang="en-US" sz="1400" dirty="0">
                        <a:effectLst/>
                      </a:endParaRPr>
                    </a:p>
                    <a:p>
                      <a:pPr marL="342900" lvl="0" indent="-342900" rtl="0" fontAlgn="base">
                        <a:buFont typeface="Arial" panose="020B0604020202020204" pitchFamily="34" charset="0"/>
                        <a:buChar char="•"/>
                      </a:pPr>
                      <a:r>
                        <a:rPr lang="en-US" sz="1400" dirty="0">
                          <a:effectLst/>
                        </a:rPr>
                        <a:t>Help disadvantaged and hard-to-reach homeowners and renters reduce their energy use, while improving market awareness of health, safety, indoor air quality, and other non-energy benefits</a:t>
                      </a:r>
                    </a:p>
                    <a:p>
                      <a:pPr marL="342900" lvl="0" indent="-342900" rtl="0" fontAlgn="base">
                        <a:buFont typeface="Arial" panose="020B0604020202020204" pitchFamily="34" charset="0"/>
                        <a:buChar char="•"/>
                      </a:pPr>
                      <a:r>
                        <a:rPr lang="en-US" sz="1400" dirty="0">
                          <a:effectLst/>
                        </a:rPr>
                        <a:t>Positive bill impacts through increased incentives for select measures, layering of incentives from complimentary programs and customer education</a:t>
                      </a:r>
                    </a:p>
                  </a:txBody>
                  <a:tcPr/>
                </a:tc>
                <a:tc rowSpan="2">
                  <a:txBody>
                    <a:bodyPr/>
                    <a:lstStyle/>
                    <a:p>
                      <a:pPr marL="233045" lvl="0" indent="-225425" rtl="0" fontAlgn="base">
                        <a:buFont typeface="Arial" panose="020B0604020202020204" pitchFamily="34" charset="0"/>
                        <a:buChar char="•"/>
                      </a:pPr>
                      <a:r>
                        <a:rPr lang="en-US" sz="1400" dirty="0">
                          <a:effectLst/>
                        </a:rPr>
                        <a:t>New measures​</a:t>
                      </a:r>
                    </a:p>
                    <a:p>
                      <a:pPr marL="233045" lvl="0" indent="-225425" rtl="0" fontAlgn="base">
                        <a:buFont typeface="Arial" panose="020B0604020202020204" pitchFamily="34" charset="0"/>
                        <a:buChar char="•"/>
                      </a:pPr>
                      <a:r>
                        <a:rPr lang="en-US" sz="1400" dirty="0">
                          <a:effectLst/>
                        </a:rPr>
                        <a:t>Electrification​</a:t>
                      </a:r>
                    </a:p>
                    <a:p>
                      <a:pPr marL="233045" lvl="0" indent="-225425" rtl="0" fontAlgn="base">
                        <a:buFont typeface="Arial" panose="020B0604020202020204" pitchFamily="34" charset="0"/>
                        <a:buChar char="•"/>
                      </a:pPr>
                      <a:r>
                        <a:rPr lang="en-US" sz="1400" dirty="0">
                          <a:effectLst/>
                        </a:rPr>
                        <a:t>Whole home performance</a:t>
                      </a:r>
                    </a:p>
                    <a:p>
                      <a:pPr marL="233045" lvl="0" indent="-225425" rtl="0" fontAlgn="base">
                        <a:buFont typeface="Arial" panose="020B0604020202020204" pitchFamily="34" charset="0"/>
                        <a:buChar char="•"/>
                      </a:pPr>
                      <a:r>
                        <a:rPr lang="en-US" sz="1400" dirty="0">
                          <a:effectLst/>
                        </a:rPr>
                        <a:t>Affordability/positive bill impact​</a:t>
                      </a:r>
                    </a:p>
                    <a:p>
                      <a:pPr marL="233045" lvl="0" indent="-225425" rtl="0" fontAlgn="base">
                        <a:buFont typeface="Arial" panose="020B0604020202020204" pitchFamily="34" charset="0"/>
                        <a:buChar char="•"/>
                      </a:pPr>
                      <a:r>
                        <a:rPr lang="en-US" sz="1400" dirty="0">
                          <a:effectLst/>
                        </a:rPr>
                        <a:t>Customer satisfaction​</a:t>
                      </a:r>
                    </a:p>
                    <a:p>
                      <a:pPr marL="233045" lvl="0" indent="-225425" rtl="0" fontAlgn="base">
                        <a:buFont typeface="Arial" panose="020B0604020202020204" pitchFamily="34" charset="0"/>
                        <a:buChar char="•"/>
                      </a:pPr>
                      <a:r>
                        <a:rPr lang="en-US" sz="1400" dirty="0">
                          <a:effectLst/>
                        </a:rPr>
                        <a:t>Customer energy education​</a:t>
                      </a:r>
                    </a:p>
                    <a:p>
                      <a:pPr marL="233045" lvl="0" indent="-225425" rtl="0" fontAlgn="base">
                        <a:buFont typeface="Arial" panose="020B0604020202020204" pitchFamily="34" charset="0"/>
                        <a:buChar char="•"/>
                      </a:pPr>
                      <a:r>
                        <a:rPr lang="en-US" sz="1400" dirty="0">
                          <a:effectLst/>
                        </a:rPr>
                        <a:t>Persistent savings​</a:t>
                      </a:r>
                      <a:endParaRPr lang="en-US" sz="1400" dirty="0">
                        <a:effectLst/>
                        <a:latin typeface="Arial" panose="020B0604020202020204" pitchFamily="34" charset="0"/>
                      </a:endParaRPr>
                    </a:p>
                  </a:txBody>
                  <a:tcPr/>
                </a:tc>
                <a:extLst>
                  <a:ext uri="{0D108BD9-81ED-4DB2-BD59-A6C34878D82A}">
                    <a16:rowId xmlns:a16="http://schemas.microsoft.com/office/drawing/2014/main" val="1974303770"/>
                  </a:ext>
                </a:extLst>
              </a:tr>
              <a:tr h="716758">
                <a:tc>
                  <a:txBody>
                    <a:bodyPr/>
                    <a:lstStyle/>
                    <a:p>
                      <a:pPr rtl="0" fontAlgn="base"/>
                      <a:r>
                        <a:rPr lang="en-US" sz="1400" b="1" dirty="0">
                          <a:effectLst/>
                        </a:rPr>
                        <a:t>Quality: </a:t>
                      </a:r>
                    </a:p>
                    <a:p>
                      <a:pPr marL="285750" indent="-285750" rtl="0" fontAlgn="base">
                        <a:buFont typeface="Arial" panose="020B0604020202020204" pitchFamily="34" charset="0"/>
                        <a:buChar char="•"/>
                      </a:pPr>
                      <a:r>
                        <a:rPr lang="en-US" sz="1400" dirty="0">
                          <a:effectLst/>
                        </a:rPr>
                        <a:t>Focus on delivering persistent utility cost savings, comfort and health benefits for Hard-to-Reach customers and disadvantaged and underserved communities</a:t>
                      </a:r>
                      <a:endParaRPr lang="en-US" sz="1400" dirty="0">
                        <a:effectLst/>
                        <a:highlight>
                          <a:srgbClr val="FFFF00"/>
                        </a:highlight>
                      </a:endParaRPr>
                    </a:p>
                  </a:txBody>
                  <a:tcPr/>
                </a:tc>
                <a:tc vMerge="1">
                  <a:txBody>
                    <a:bodyPr/>
                    <a:lstStyle/>
                    <a:p>
                      <a:endParaRPr lang="en-US"/>
                    </a:p>
                  </a:txBody>
                  <a:tcPr/>
                </a:tc>
                <a:extLst>
                  <a:ext uri="{0D108BD9-81ED-4DB2-BD59-A6C34878D82A}">
                    <a16:rowId xmlns:a16="http://schemas.microsoft.com/office/drawing/2014/main" val="1271027517"/>
                  </a:ext>
                </a:extLst>
              </a:tr>
              <a:tr h="716758">
                <a:tc>
                  <a:txBody>
                    <a:bodyPr/>
                    <a:lstStyle/>
                    <a:p>
                      <a:pPr rtl="0" fontAlgn="base"/>
                      <a:r>
                        <a:rPr lang="en-US" sz="1400" b="1" dirty="0">
                          <a:effectLst/>
                        </a:rPr>
                        <a:t>Equity: </a:t>
                      </a:r>
                    </a:p>
                    <a:p>
                      <a:pPr marL="285750" indent="-285750" rtl="0" fontAlgn="base">
                        <a:buFont typeface="Arial" panose="020B0604020202020204" pitchFamily="34" charset="0"/>
                        <a:buChar char="•"/>
                      </a:pPr>
                      <a:r>
                        <a:rPr lang="en-US" sz="1400" b="0" dirty="0">
                          <a:effectLst/>
                        </a:rPr>
                        <a:t>Leverage data analytics to identify, target, and reach customers in hard-to-reach, disadvantaged and underserved communities identified as the top 25% scoring census tracts according to CalEnviroscreen as well as census tracts with a high density of residents who speak a language other than English or rent their homes</a:t>
                      </a:r>
                    </a:p>
                    <a:p>
                      <a:pPr marL="285750" indent="-285750" rtl="0" fontAlgn="base">
                        <a:buFont typeface="Arial" panose="020B0604020202020204" pitchFamily="34" charset="0"/>
                        <a:buChar char="•"/>
                      </a:pPr>
                      <a:r>
                        <a:rPr lang="en-US" sz="1400" b="0" dirty="0">
                          <a:effectLst/>
                        </a:rPr>
                        <a:t>Coordinate with Community Based Organizations (CBOs) to better access target communities </a:t>
                      </a:r>
                    </a:p>
                    <a:p>
                      <a:pPr marL="285750" indent="-285750" rtl="0" fontAlgn="base">
                        <a:buFont typeface="Arial" panose="020B0604020202020204" pitchFamily="34" charset="0"/>
                        <a:buChar char="•"/>
                      </a:pPr>
                      <a:r>
                        <a:rPr lang="en-US" sz="1400" b="0" dirty="0">
                          <a:effectLst/>
                        </a:rPr>
                        <a:t>Recruit, onboard, and train Trade Allies in target communities to provide increased access to careers in the community</a:t>
                      </a:r>
                      <a:endParaRPr lang="en-US" sz="1400" dirty="0">
                        <a:effectLst/>
                      </a:endParaRPr>
                    </a:p>
                  </a:txBody>
                  <a:tcPr/>
                </a:tc>
                <a:tc>
                  <a:txBody>
                    <a:bodyPr/>
                    <a:lstStyle/>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Newly defined eligibility criteria​</a:t>
                      </a:r>
                    </a:p>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Improved targeting, messaging and engagement​</a:t>
                      </a:r>
                    </a:p>
                  </a:txBody>
                  <a:tcPr/>
                </a:tc>
                <a:extLst>
                  <a:ext uri="{0D108BD9-81ED-4DB2-BD59-A6C34878D82A}">
                    <a16:rowId xmlns:a16="http://schemas.microsoft.com/office/drawing/2014/main" val="3692628290"/>
                  </a:ext>
                </a:extLst>
              </a:tr>
            </a:tbl>
          </a:graphicData>
        </a:graphic>
      </p:graphicFrame>
      <p:sp>
        <p:nvSpPr>
          <p:cNvPr id="11" name="Title 1">
            <a:extLst>
              <a:ext uri="{FF2B5EF4-FFF2-40B4-BE49-F238E27FC236}">
                <a16:creationId xmlns:a16="http://schemas.microsoft.com/office/drawing/2014/main" id="{449C52C8-2E22-98B6-B510-F0997B6FB8C3}"/>
              </a:ext>
            </a:extLst>
          </p:cNvPr>
          <p:cNvSpPr>
            <a:spLocks noGrp="1"/>
          </p:cNvSpPr>
          <p:nvPr>
            <p:ph type="title"/>
          </p:nvPr>
        </p:nvSpPr>
        <p:spPr>
          <a:xfrm>
            <a:off x="279410" y="271361"/>
            <a:ext cx="7857105" cy="1143000"/>
          </a:xfrm>
        </p:spPr>
        <p:txBody>
          <a:bodyPr anchor="ctr"/>
          <a:lstStyle/>
          <a:p>
            <a:r>
              <a:rPr lang="en-US" sz="2800" dirty="0"/>
              <a:t>Program Objectives</a:t>
            </a:r>
          </a:p>
        </p:txBody>
      </p:sp>
    </p:spTree>
    <p:extLst>
      <p:ext uri="{BB962C8B-B14F-4D97-AF65-F5344CB8AC3E}">
        <p14:creationId xmlns:p14="http://schemas.microsoft.com/office/powerpoint/2010/main" val="604825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178E2B4E-5401-4859-93B4-F2D2AC6F5CDB}"/>
              </a:ext>
            </a:extLst>
          </p:cNvPr>
          <p:cNvSpPr txBox="1">
            <a:spLocks/>
          </p:cNvSpPr>
          <p:nvPr/>
        </p:nvSpPr>
        <p:spPr>
          <a:xfrm>
            <a:off x="8287394" y="1880581"/>
            <a:ext cx="3529868"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graphicFrame>
        <p:nvGraphicFramePr>
          <p:cNvPr id="3" name="Content Placeholder 2">
            <a:extLst>
              <a:ext uri="{FF2B5EF4-FFF2-40B4-BE49-F238E27FC236}">
                <a16:creationId xmlns:a16="http://schemas.microsoft.com/office/drawing/2014/main" id="{E73EED96-ED10-2991-20CC-0D7D3468B9E9}"/>
              </a:ext>
            </a:extLst>
          </p:cNvPr>
          <p:cNvGraphicFramePr>
            <a:graphicFrameLocks noGrp="1"/>
          </p:cNvGraphicFramePr>
          <p:nvPr>
            <p:ph idx="1"/>
          </p:nvPr>
        </p:nvGraphicFramePr>
        <p:xfrm>
          <a:off x="278362" y="1426515"/>
          <a:ext cx="11635276" cy="4419600"/>
        </p:xfrm>
        <a:graphic>
          <a:graphicData uri="http://schemas.openxmlformats.org/drawingml/2006/table">
            <a:tbl>
              <a:tblPr firstRow="1" bandRow="1">
                <a:tableStyleId>{5C22544A-7EE6-4342-B048-85BDC9FD1C3A}</a:tableStyleId>
              </a:tblPr>
              <a:tblGrid>
                <a:gridCol w="7540805">
                  <a:extLst>
                    <a:ext uri="{9D8B030D-6E8A-4147-A177-3AD203B41FA5}">
                      <a16:colId xmlns:a16="http://schemas.microsoft.com/office/drawing/2014/main" val="1673137215"/>
                    </a:ext>
                  </a:extLst>
                </a:gridCol>
                <a:gridCol w="4094471">
                  <a:extLst>
                    <a:ext uri="{9D8B030D-6E8A-4147-A177-3AD203B41FA5}">
                      <a16:colId xmlns:a16="http://schemas.microsoft.com/office/drawing/2014/main" val="2605052826"/>
                    </a:ext>
                  </a:extLst>
                </a:gridCol>
              </a:tblGrid>
              <a:tr h="303495">
                <a:tc>
                  <a:txBody>
                    <a:bodyPr/>
                    <a:lstStyle/>
                    <a:p>
                      <a:pPr rtl="0" fontAlgn="base"/>
                      <a:r>
                        <a:rPr lang="en-US" sz="1400" dirty="0">
                          <a:effectLst/>
                        </a:rPr>
                        <a:t>Objectives​</a:t>
                      </a:r>
                      <a:endParaRPr lang="en-US" sz="1400" b="1" dirty="0">
                        <a:solidFill>
                          <a:srgbClr val="FFFFFF"/>
                        </a:solidFill>
                        <a:effectLst/>
                      </a:endParaRPr>
                    </a:p>
                  </a:txBody>
                  <a:tcPr/>
                </a:tc>
                <a:tc>
                  <a:txBody>
                    <a:bodyPr/>
                    <a:lstStyle/>
                    <a:p>
                      <a:pPr rtl="0" fontAlgn="base"/>
                      <a:r>
                        <a:rPr lang="en-US" sz="1400" dirty="0">
                          <a:effectLst/>
                        </a:rPr>
                        <a:t>Opportunities​</a:t>
                      </a:r>
                      <a:endParaRPr lang="en-US" sz="1400" b="1" dirty="0">
                        <a:solidFill>
                          <a:srgbClr val="FFFFFF"/>
                        </a:solidFill>
                        <a:effectLst/>
                      </a:endParaRPr>
                    </a:p>
                  </a:txBody>
                  <a:tcPr/>
                </a:tc>
                <a:extLst>
                  <a:ext uri="{0D108BD9-81ED-4DB2-BD59-A6C34878D82A}">
                    <a16:rowId xmlns:a16="http://schemas.microsoft.com/office/drawing/2014/main" val="299225274"/>
                  </a:ext>
                </a:extLst>
              </a:tr>
              <a:tr h="716758">
                <a:tc>
                  <a:txBody>
                    <a:bodyPr/>
                    <a:lstStyle/>
                    <a:p>
                      <a:pPr rtl="0" fontAlgn="base"/>
                      <a:r>
                        <a:rPr lang="en-US" sz="1400" b="1" dirty="0">
                          <a:effectLst/>
                        </a:rPr>
                        <a:t>Customer-centric</a:t>
                      </a:r>
                      <a:r>
                        <a:rPr lang="en-US" sz="1400" dirty="0">
                          <a:effectLst/>
                        </a:rPr>
                        <a:t>: </a:t>
                      </a:r>
                    </a:p>
                    <a:p>
                      <a:pPr marL="285750" indent="-285750" rtl="0" fontAlgn="base">
                        <a:buFont typeface="Arial" panose="020B0604020202020204" pitchFamily="34" charset="0"/>
                        <a:buChar char="•"/>
                      </a:pPr>
                      <a:r>
                        <a:rPr lang="en-US" sz="1400" dirty="0">
                          <a:effectLst/>
                        </a:rPr>
                        <a:t>A seamless program delivery with focus to improve Program participation within targeted communities</a:t>
                      </a:r>
                    </a:p>
                    <a:p>
                      <a:pPr marL="285750" indent="-285750" rtl="0" fontAlgn="base">
                        <a:buFont typeface="Arial" panose="020B0604020202020204" pitchFamily="34" charset="0"/>
                        <a:buChar char="•"/>
                      </a:pPr>
                      <a:r>
                        <a:rPr lang="en-US" sz="1400" dirty="0">
                          <a:effectLst/>
                        </a:rPr>
                        <a:t>One-on-one, on-going energy advisement leading to high customer satisfaction</a:t>
                      </a:r>
                    </a:p>
                  </a:txBody>
                  <a:tcPr/>
                </a:tc>
                <a:tc>
                  <a:txBody>
                    <a:bodyPr/>
                    <a:lstStyle/>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Innovative program design​</a:t>
                      </a:r>
                    </a:p>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Intentional project scheduling​</a:t>
                      </a:r>
                    </a:p>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Improved customer communications​</a:t>
                      </a:r>
                    </a:p>
                  </a:txBody>
                  <a:tcPr/>
                </a:tc>
                <a:extLst>
                  <a:ext uri="{0D108BD9-81ED-4DB2-BD59-A6C34878D82A}">
                    <a16:rowId xmlns:a16="http://schemas.microsoft.com/office/drawing/2014/main" val="3387358016"/>
                  </a:ext>
                </a:extLst>
              </a:tr>
              <a:tr h="890088">
                <a:tc>
                  <a:txBody>
                    <a:bodyPr/>
                    <a:lstStyle/>
                    <a:p>
                      <a:pPr rtl="0" fontAlgn="base"/>
                      <a:r>
                        <a:rPr lang="en-US" sz="1400" b="1" dirty="0">
                          <a:effectLst/>
                        </a:rPr>
                        <a:t>Optimization</a:t>
                      </a:r>
                      <a:r>
                        <a:rPr lang="en-US" sz="1400" dirty="0">
                          <a:effectLst/>
                        </a:rPr>
                        <a:t>: </a:t>
                      </a:r>
                    </a:p>
                    <a:p>
                      <a:pPr marL="285750" indent="-285750" rtl="0" fontAlgn="base">
                        <a:buFont typeface="Arial" panose="020B0604020202020204" pitchFamily="34" charset="0"/>
                        <a:buChar char="•"/>
                      </a:pPr>
                      <a:r>
                        <a:rPr lang="en-US" sz="1400" dirty="0">
                          <a:effectLst/>
                        </a:rPr>
                        <a:t>Data driven analytics for targeted customer marketing, utilization of established Trade Ally network and Community Based Organizations (CBOs) with partnered coordination</a:t>
                      </a:r>
                    </a:p>
                    <a:p>
                      <a:pPr marL="285750" indent="-285750" rtl="0" fontAlgn="base">
                        <a:buFont typeface="Arial" panose="020B0604020202020204" pitchFamily="34" charset="0"/>
                        <a:buChar char="•"/>
                      </a:pPr>
                      <a:r>
                        <a:rPr lang="en-US" sz="1400" dirty="0">
                          <a:effectLst/>
                        </a:rPr>
                        <a:t>Trade Ally-driven outreach and project attainment</a:t>
                      </a:r>
                    </a:p>
                    <a:p>
                      <a:pPr marL="285750" indent="-285750" rtl="0" fontAlgn="base">
                        <a:buFont typeface="Arial" panose="020B0604020202020204" pitchFamily="34" charset="0"/>
                        <a:buChar char="•"/>
                      </a:pPr>
                      <a:r>
                        <a:rPr lang="en-US" sz="1400" dirty="0">
                          <a:effectLst/>
                        </a:rPr>
                        <a:t>Integrated Demand Side Management (IDSM) technical assistance through Energy Advisor</a:t>
                      </a:r>
                    </a:p>
                    <a:p>
                      <a:pPr marL="285750" indent="-285750" rtl="0" fontAlgn="base">
                        <a:buFont typeface="Arial" panose="020B0604020202020204" pitchFamily="34" charset="0"/>
                        <a:buChar char="•"/>
                      </a:pPr>
                      <a:r>
                        <a:rPr lang="en-US" sz="1400" dirty="0">
                          <a:effectLst/>
                        </a:rPr>
                        <a:t>Leverage Assessment and Energy Advisor pathways to drive participation and referrals to other Programs where appropriate</a:t>
                      </a:r>
                    </a:p>
                  </a:txBody>
                  <a:tcPr/>
                </a:tc>
                <a:tc>
                  <a:txBody>
                    <a:bodyPr/>
                    <a:lstStyle/>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Marketing and outreach tailored to Customers</a:t>
                      </a:r>
                    </a:p>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Resource and non-resource pathways provide complementary services</a:t>
                      </a:r>
                    </a:p>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Building trust through CBOs familiar to targeted Customers</a:t>
                      </a:r>
                    </a:p>
                  </a:txBody>
                  <a:tcPr/>
                </a:tc>
                <a:extLst>
                  <a:ext uri="{0D108BD9-81ED-4DB2-BD59-A6C34878D82A}">
                    <a16:rowId xmlns:a16="http://schemas.microsoft.com/office/drawing/2014/main" val="3934198984"/>
                  </a:ext>
                </a:extLst>
              </a:tr>
              <a:tr h="1161585">
                <a:tc>
                  <a:txBody>
                    <a:bodyPr/>
                    <a:lstStyle/>
                    <a:p>
                      <a:pPr rtl="0" fontAlgn="base"/>
                      <a:r>
                        <a:rPr lang="en-US" sz="1400" b="1" kern="1200" dirty="0">
                          <a:solidFill>
                            <a:schemeClr val="dk1"/>
                          </a:solidFill>
                          <a:effectLst/>
                          <a:latin typeface="+mn-lt"/>
                          <a:ea typeface="+mn-ea"/>
                          <a:cs typeface="+mn-cs"/>
                        </a:rPr>
                        <a:t>Workforce development: </a:t>
                      </a:r>
                    </a:p>
                    <a:p>
                      <a:pPr marL="285750" indent="-285750" rtl="0" fontAlgn="base">
                        <a:buFont typeface="Arial" panose="020B0604020202020204" pitchFamily="34" charset="0"/>
                        <a:buChar char="•"/>
                      </a:pPr>
                      <a:r>
                        <a:rPr lang="en-US" sz="1400" kern="1200" dirty="0">
                          <a:solidFill>
                            <a:schemeClr val="dk1"/>
                          </a:solidFill>
                          <a:effectLst/>
                          <a:latin typeface="+mn-lt"/>
                          <a:ea typeface="+mn-ea"/>
                          <a:cs typeface="+mn-cs"/>
                        </a:rPr>
                        <a:t>Recruitment, training, retention, development, and support, including leveraging Workforce, Education and Training (“WE&amp;T”) resources, other training resources</a:t>
                      </a:r>
                    </a:p>
                    <a:p>
                      <a:pPr marL="285750" indent="-285750" rtl="0" fontAlgn="base">
                        <a:buFont typeface="Arial" panose="020B0604020202020204" pitchFamily="34" charset="0"/>
                        <a:buChar char="•"/>
                      </a:pPr>
                      <a:r>
                        <a:rPr lang="en-US" sz="1400" kern="1200" dirty="0">
                          <a:solidFill>
                            <a:schemeClr val="dk1"/>
                          </a:solidFill>
                          <a:effectLst/>
                          <a:latin typeface="+mn-lt"/>
                          <a:ea typeface="+mn-ea"/>
                          <a:cs typeface="+mn-cs"/>
                        </a:rPr>
                        <a:t>Worker development including career-ladder job progression</a:t>
                      </a:r>
                    </a:p>
                    <a:p>
                      <a:pPr marL="285750" indent="-285750" rtl="0" fontAlgn="base">
                        <a:buFont typeface="Arial" panose="020B0604020202020204" pitchFamily="34" charset="0"/>
                        <a:buChar char="•"/>
                      </a:pPr>
                      <a:r>
                        <a:rPr lang="en-US" sz="1400" kern="1200" dirty="0">
                          <a:solidFill>
                            <a:schemeClr val="dk1"/>
                          </a:solidFill>
                          <a:effectLst/>
                          <a:latin typeface="+mn-lt"/>
                          <a:ea typeface="+mn-ea"/>
                          <a:cs typeface="+mn-cs"/>
                        </a:rPr>
                        <a:t>Engagement with local programs serving disadvantaged workers</a:t>
                      </a:r>
                    </a:p>
                    <a:p>
                      <a:pPr marL="285750" indent="-285750" rtl="0" fontAlgn="base">
                        <a:buFont typeface="Arial" panose="020B0604020202020204" pitchFamily="34" charset="0"/>
                        <a:buChar char="•"/>
                      </a:pPr>
                      <a:r>
                        <a:rPr lang="en-US" sz="1400" kern="1200" dirty="0">
                          <a:solidFill>
                            <a:schemeClr val="dk1"/>
                          </a:solidFill>
                          <a:effectLst/>
                          <a:latin typeface="+mn-lt"/>
                          <a:ea typeface="+mn-ea"/>
                          <a:cs typeface="+mn-cs"/>
                        </a:rPr>
                        <a:t>Equitable hiring of workers from local, tribal, or Disadvantaged Communities (“DACs”)</a:t>
                      </a:r>
                    </a:p>
                  </a:txBody>
                  <a:tcPr/>
                </a:tc>
                <a:tc>
                  <a:txBody>
                    <a:bodyPr/>
                    <a:lstStyle/>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No-cost Atlas Academy online on-demand training</a:t>
                      </a:r>
                    </a:p>
                    <a:p>
                      <a:pPr marL="233045" lvl="0" indent="-225425" algn="l" defTabSz="285739"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Drive local and equitable hiring</a:t>
                      </a:r>
                    </a:p>
                    <a:p>
                      <a:pPr marL="233045" lvl="0" indent="-225425" algn="l" rtl="0" eaLnBrk="1" fontAlgn="base" latinLnBrk="0" hangingPunct="1">
                        <a:buFont typeface="Arial" panose="020B0604020202020204" pitchFamily="34" charset="0"/>
                        <a:buChar char="•"/>
                      </a:pPr>
                      <a:r>
                        <a:rPr lang="en-US" sz="1400" kern="1200" dirty="0">
                          <a:solidFill>
                            <a:schemeClr val="dk1"/>
                          </a:solidFill>
                          <a:effectLst/>
                          <a:latin typeface="+mn-lt"/>
                          <a:ea typeface="+mn-ea"/>
                          <a:cs typeface="+mn-cs"/>
                        </a:rPr>
                        <a:t>Monitor and increase participation from disadvantaged workers </a:t>
                      </a:r>
                    </a:p>
                  </a:txBody>
                  <a:tcPr/>
                </a:tc>
                <a:extLst>
                  <a:ext uri="{0D108BD9-81ED-4DB2-BD59-A6C34878D82A}">
                    <a16:rowId xmlns:a16="http://schemas.microsoft.com/office/drawing/2014/main" val="1867729526"/>
                  </a:ext>
                </a:extLst>
              </a:tr>
            </a:tbl>
          </a:graphicData>
        </a:graphic>
      </p:graphicFrame>
      <p:sp>
        <p:nvSpPr>
          <p:cNvPr id="6" name="Title 1">
            <a:extLst>
              <a:ext uri="{FF2B5EF4-FFF2-40B4-BE49-F238E27FC236}">
                <a16:creationId xmlns:a16="http://schemas.microsoft.com/office/drawing/2014/main" id="{688566CA-B36B-1154-144D-2CC5587E5DF4}"/>
              </a:ext>
            </a:extLst>
          </p:cNvPr>
          <p:cNvSpPr>
            <a:spLocks noGrp="1"/>
          </p:cNvSpPr>
          <p:nvPr>
            <p:ph type="title"/>
          </p:nvPr>
        </p:nvSpPr>
        <p:spPr>
          <a:xfrm>
            <a:off x="279410" y="271361"/>
            <a:ext cx="7857105" cy="1143000"/>
          </a:xfrm>
        </p:spPr>
        <p:txBody>
          <a:bodyPr anchor="ctr"/>
          <a:lstStyle/>
          <a:p>
            <a:r>
              <a:rPr lang="en-US" sz="2800" dirty="0"/>
              <a:t>Program Objectives</a:t>
            </a:r>
          </a:p>
        </p:txBody>
      </p:sp>
    </p:spTree>
    <p:extLst>
      <p:ext uri="{BB962C8B-B14F-4D97-AF65-F5344CB8AC3E}">
        <p14:creationId xmlns:p14="http://schemas.microsoft.com/office/powerpoint/2010/main" val="314105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F20E1D-6151-4896-88AB-559EBE6953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5359" y="1754155"/>
            <a:ext cx="10241281" cy="3657600"/>
          </a:xfrm>
          <a:prstGeom prst="rect">
            <a:avLst/>
          </a:prstGeom>
        </p:spPr>
      </p:pic>
      <p:sp>
        <p:nvSpPr>
          <p:cNvPr id="9" name="Title 1">
            <a:extLst>
              <a:ext uri="{FF2B5EF4-FFF2-40B4-BE49-F238E27FC236}">
                <a16:creationId xmlns:a16="http://schemas.microsoft.com/office/drawing/2014/main" id="{DFB2C3B7-B907-AC23-945E-2AE7FE8ABF75}"/>
              </a:ext>
            </a:extLst>
          </p:cNvPr>
          <p:cNvSpPr>
            <a:spLocks noGrp="1"/>
          </p:cNvSpPr>
          <p:nvPr>
            <p:ph type="title"/>
          </p:nvPr>
        </p:nvSpPr>
        <p:spPr>
          <a:xfrm>
            <a:off x="279410" y="271361"/>
            <a:ext cx="7857105" cy="1143000"/>
          </a:xfrm>
        </p:spPr>
        <p:txBody>
          <a:bodyPr anchor="ctr"/>
          <a:lstStyle/>
          <a:p>
            <a:r>
              <a:rPr lang="en-US" sz="2800" dirty="0"/>
              <a:t>Program Design Summary</a:t>
            </a:r>
          </a:p>
        </p:txBody>
      </p:sp>
    </p:spTree>
    <p:extLst>
      <p:ext uri="{BB962C8B-B14F-4D97-AF65-F5344CB8AC3E}">
        <p14:creationId xmlns:p14="http://schemas.microsoft.com/office/powerpoint/2010/main" val="2544058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67119-110C-72E0-A1AF-1C21539A4023}"/>
              </a:ext>
            </a:extLst>
          </p:cNvPr>
          <p:cNvSpPr txBox="1">
            <a:spLocks/>
          </p:cNvSpPr>
          <p:nvPr/>
        </p:nvSpPr>
        <p:spPr>
          <a:xfrm>
            <a:off x="2101655" y="1415463"/>
            <a:ext cx="7988690" cy="4525964"/>
          </a:xfrm>
          <a:prstGeom prst="rect">
            <a:avLst/>
          </a:prstGeom>
        </p:spPr>
        <p:txBody>
          <a:bodyPr vert="horz" lIns="91440" tIns="45720" rIns="91440" bIns="45720" rtlCol="0">
            <a:normAutofit/>
          </a:bodyPr>
          <a:lstStyle>
            <a:lvl1pPr marL="0" indent="0" algn="l" defTabSz="285739" rtl="0" eaLnBrk="1" fontAlgn="base" hangingPunct="1">
              <a:spcBef>
                <a:spcPct val="20000"/>
              </a:spcBef>
              <a:spcAft>
                <a:spcPct val="0"/>
              </a:spcAft>
              <a:buClr>
                <a:srgbClr val="D7222A"/>
              </a:buClr>
              <a:buFont typeface="Arial" panose="020B0604020202020204" pitchFamily="34" charset="0"/>
              <a:buNone/>
              <a:defRPr sz="2333" kern="1200">
                <a:solidFill>
                  <a:schemeClr val="tx1">
                    <a:lumMod val="75000"/>
                  </a:schemeClr>
                </a:solidFill>
                <a:latin typeface="+mn-lt"/>
                <a:ea typeface="ＭＳ Ｐゴシック" charset="0"/>
                <a:cs typeface="ＭＳ Ｐゴシック" charset="0"/>
              </a:defRPr>
            </a:lvl1pPr>
            <a:lvl2pPr marL="761965" indent="-380990" algn="l" defTabSz="285739" rtl="0" eaLnBrk="1" fontAlgn="base" hangingPunct="1">
              <a:spcBef>
                <a:spcPct val="20000"/>
              </a:spcBef>
              <a:spcAft>
                <a:spcPct val="0"/>
              </a:spcAft>
              <a:buClr>
                <a:schemeClr val="tx1">
                  <a:lumMod val="75000"/>
                </a:schemeClr>
              </a:buClr>
              <a:buFont typeface="Arial" panose="020B0604020202020204" pitchFamily="34" charset="0"/>
              <a:buChar char="•"/>
              <a:defRPr sz="2000" kern="1200">
                <a:solidFill>
                  <a:schemeClr val="tx1">
                    <a:lumMod val="75000"/>
                  </a:schemeClr>
                </a:solidFill>
                <a:latin typeface="+mn-lt"/>
                <a:ea typeface="ＭＳ Ｐゴシック" charset="0"/>
                <a:cs typeface="+mn-cs"/>
              </a:defRPr>
            </a:lvl2pPr>
            <a:lvl3pPr marL="1142941" indent="-380990" algn="l" defTabSz="285739" rtl="0" eaLnBrk="1" fontAlgn="base" hangingPunct="1">
              <a:spcBef>
                <a:spcPct val="20000"/>
              </a:spcBef>
              <a:spcAft>
                <a:spcPct val="0"/>
              </a:spcAft>
              <a:buClr>
                <a:schemeClr val="tx1">
                  <a:lumMod val="60000"/>
                  <a:lumOff val="40000"/>
                </a:schemeClr>
              </a:buClr>
              <a:buFont typeface="Arial" panose="020B0604020202020204" pitchFamily="34" charset="0"/>
              <a:buChar char="•"/>
              <a:defRPr sz="1667" kern="1200">
                <a:solidFill>
                  <a:schemeClr val="tx1">
                    <a:lumMod val="75000"/>
                  </a:schemeClr>
                </a:solidFill>
                <a:latin typeface="+mn-lt"/>
                <a:ea typeface="ＭＳ Ｐゴシック" charset="0"/>
                <a:cs typeface="+mn-cs"/>
              </a:defRPr>
            </a:lvl3pPr>
            <a:lvl4pPr marL="1523917" indent="-380990" algn="l" defTabSz="285739" rtl="0" eaLnBrk="1" fontAlgn="base" hangingPunct="1">
              <a:spcBef>
                <a:spcPct val="20000"/>
              </a:spcBef>
              <a:spcAft>
                <a:spcPct val="0"/>
              </a:spcAft>
              <a:buFont typeface="Arial" panose="020B0604020202020204" pitchFamily="34" charset="0"/>
              <a:buChar char="•"/>
              <a:defRPr sz="1250" kern="1200">
                <a:solidFill>
                  <a:schemeClr val="tx1">
                    <a:lumMod val="75000"/>
                  </a:schemeClr>
                </a:solidFill>
                <a:latin typeface="+mn-lt"/>
                <a:ea typeface="ＭＳ Ｐゴシック" charset="0"/>
                <a:cs typeface="+mn-cs"/>
              </a:defRPr>
            </a:lvl4pPr>
            <a:lvl5pPr marL="1285824" indent="-142869" algn="l" defTabSz="285739" rtl="0" eaLnBrk="1" fontAlgn="base" hangingPunct="1">
              <a:spcBef>
                <a:spcPct val="20000"/>
              </a:spcBef>
              <a:spcAft>
                <a:spcPct val="0"/>
              </a:spcAft>
              <a:buFont typeface="Arial" charset="0"/>
              <a:buChar char="»"/>
              <a:defRPr sz="1250" kern="1200">
                <a:solidFill>
                  <a:schemeClr val="tx1"/>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r>
              <a:rPr lang="en-US" dirty="0"/>
              <a:t>Objective: Increase access to beneficial electrification opportunities, increasing indoor air quality and improving safety</a:t>
            </a:r>
          </a:p>
        </p:txBody>
      </p:sp>
      <p:graphicFrame>
        <p:nvGraphicFramePr>
          <p:cNvPr id="5" name="Content Placeholder 6">
            <a:extLst>
              <a:ext uri="{FF2B5EF4-FFF2-40B4-BE49-F238E27FC236}">
                <a16:creationId xmlns:a16="http://schemas.microsoft.com/office/drawing/2014/main" id="{6A4DE726-BC56-F7D0-C6CA-ABF351495FB5}"/>
              </a:ext>
            </a:extLst>
          </p:cNvPr>
          <p:cNvGraphicFramePr>
            <a:graphicFrameLocks noGrp="1"/>
          </p:cNvGraphicFramePr>
          <p:nvPr>
            <p:ph idx="1"/>
          </p:nvPr>
        </p:nvGraphicFramePr>
        <p:xfrm>
          <a:off x="2005581" y="1727396"/>
          <a:ext cx="785653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30930588-1BED-4EF5-322A-FFFAD906F6CA}"/>
              </a:ext>
            </a:extLst>
          </p:cNvPr>
          <p:cNvSpPr>
            <a:spLocks noGrp="1"/>
          </p:cNvSpPr>
          <p:nvPr>
            <p:ph type="title"/>
          </p:nvPr>
        </p:nvSpPr>
        <p:spPr>
          <a:xfrm>
            <a:off x="279410" y="271361"/>
            <a:ext cx="7857105" cy="1143000"/>
          </a:xfrm>
        </p:spPr>
        <p:txBody>
          <a:bodyPr anchor="ctr"/>
          <a:lstStyle/>
          <a:p>
            <a:r>
              <a:rPr lang="en-US" sz="2800" dirty="0"/>
              <a:t>Electrification</a:t>
            </a:r>
          </a:p>
        </p:txBody>
      </p:sp>
    </p:spTree>
    <p:extLst>
      <p:ext uri="{BB962C8B-B14F-4D97-AF65-F5344CB8AC3E}">
        <p14:creationId xmlns:p14="http://schemas.microsoft.com/office/powerpoint/2010/main" val="280669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A499-8F35-415A-A8F4-71A72715B300}"/>
              </a:ext>
            </a:extLst>
          </p:cNvPr>
          <p:cNvSpPr>
            <a:spLocks noGrp="1"/>
          </p:cNvSpPr>
          <p:nvPr>
            <p:ph type="ctrTitle"/>
          </p:nvPr>
        </p:nvSpPr>
        <p:spPr/>
        <p:txBody>
          <a:bodyPr lIns="975360" tIns="304800" rIns="609600" bIns="60960" anchor="b" anchorCtr="0"/>
          <a:lstStyle/>
          <a:p>
            <a:r>
              <a:rPr lang="en-US" sz="4467" dirty="0">
                <a:ea typeface="ＭＳ Ｐゴシック"/>
              </a:rPr>
              <a:t>PROGRAM GOALS</a:t>
            </a:r>
            <a:endParaRPr lang="en-US" dirty="0"/>
          </a:p>
        </p:txBody>
      </p:sp>
      <p:sp>
        <p:nvSpPr>
          <p:cNvPr id="3" name="Subtitle 2">
            <a:extLst>
              <a:ext uri="{FF2B5EF4-FFF2-40B4-BE49-F238E27FC236}">
                <a16:creationId xmlns:a16="http://schemas.microsoft.com/office/drawing/2014/main" id="{9FB8CED0-A42C-4941-9127-F9F83D499053}"/>
              </a:ext>
            </a:extLst>
          </p:cNvPr>
          <p:cNvSpPr>
            <a:spLocks noGrp="1"/>
          </p:cNvSpPr>
          <p:nvPr>
            <p:ph type="subTitle" idx="1"/>
          </p:nvPr>
        </p:nvSpPr>
        <p:spPr>
          <a:xfrm>
            <a:off x="0" y="4956845"/>
            <a:ext cx="10972800" cy="652435"/>
          </a:xfrm>
        </p:spPr>
        <p:txBody>
          <a:bodyPr/>
          <a:lstStyle/>
          <a:p>
            <a:r>
              <a:rPr lang="en-US" dirty="0"/>
              <a:t> </a:t>
            </a:r>
          </a:p>
        </p:txBody>
      </p:sp>
    </p:spTree>
    <p:extLst>
      <p:ext uri="{BB962C8B-B14F-4D97-AF65-F5344CB8AC3E}">
        <p14:creationId xmlns:p14="http://schemas.microsoft.com/office/powerpoint/2010/main" val="276048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052F0F-9067-89DF-128F-5DF0A29A56D6}"/>
              </a:ext>
            </a:extLst>
          </p:cNvPr>
          <p:cNvSpPr>
            <a:spLocks noGrp="1"/>
          </p:cNvSpPr>
          <p:nvPr>
            <p:ph type="title"/>
          </p:nvPr>
        </p:nvSpPr>
        <p:spPr/>
        <p:txBody>
          <a:bodyPr anchor="ctr"/>
          <a:lstStyle/>
          <a:p>
            <a:r>
              <a:rPr lang="en-US" sz="2800" dirty="0"/>
              <a:t>Non-Resource Program Goals</a:t>
            </a:r>
          </a:p>
        </p:txBody>
      </p:sp>
      <p:sp>
        <p:nvSpPr>
          <p:cNvPr id="10" name="TextBox 9">
            <a:extLst>
              <a:ext uri="{FF2B5EF4-FFF2-40B4-BE49-F238E27FC236}">
                <a16:creationId xmlns:a16="http://schemas.microsoft.com/office/drawing/2014/main" id="{B8768A6C-5977-F640-B48F-BB580F79161E}"/>
              </a:ext>
            </a:extLst>
          </p:cNvPr>
          <p:cNvSpPr txBox="1"/>
          <p:nvPr/>
        </p:nvSpPr>
        <p:spPr>
          <a:xfrm>
            <a:off x="279410" y="1171787"/>
            <a:ext cx="3600132" cy="553998"/>
          </a:xfrm>
          <a:prstGeom prst="rect">
            <a:avLst/>
          </a:prstGeom>
          <a:noFill/>
        </p:spPr>
        <p:txBody>
          <a:bodyPr wrap="square" lIns="731520" tIns="228600" rIns="457200" bIns="45720" rtlCol="0" anchor="t" anchorCtr="0">
            <a:spAutoFit/>
          </a:bodyPr>
          <a:lstStyle/>
          <a:p>
            <a:pPr marL="0" indent="0">
              <a:tabLst>
                <a:tab pos="4741863" algn="l"/>
              </a:tabLst>
            </a:pPr>
            <a:r>
              <a:rPr lang="en-US" b="1" dirty="0">
                <a:solidFill>
                  <a:schemeClr val="tx1">
                    <a:lumMod val="50000"/>
                  </a:schemeClr>
                </a:solidFill>
              </a:rPr>
              <a:t>Program Budget</a:t>
            </a:r>
            <a:endParaRPr lang="en-US" b="1" cap="none" baseline="0" dirty="0">
              <a:solidFill>
                <a:schemeClr val="tx1">
                  <a:lumMod val="50000"/>
                </a:schemeClr>
              </a:solidFill>
            </a:endParaRPr>
          </a:p>
        </p:txBody>
      </p:sp>
      <p:graphicFrame>
        <p:nvGraphicFramePr>
          <p:cNvPr id="11" name="Table 10">
            <a:extLst>
              <a:ext uri="{FF2B5EF4-FFF2-40B4-BE49-F238E27FC236}">
                <a16:creationId xmlns:a16="http://schemas.microsoft.com/office/drawing/2014/main" id="{0AFA0445-C1C7-0815-12CB-4AFA06F39D2F}"/>
              </a:ext>
            </a:extLst>
          </p:cNvPr>
          <p:cNvGraphicFramePr>
            <a:graphicFrameLocks noGrp="1"/>
          </p:cNvGraphicFramePr>
          <p:nvPr/>
        </p:nvGraphicFramePr>
        <p:xfrm>
          <a:off x="936302" y="4390497"/>
          <a:ext cx="6227622" cy="1930406"/>
        </p:xfrm>
        <a:graphic>
          <a:graphicData uri="http://schemas.openxmlformats.org/drawingml/2006/table">
            <a:tbl>
              <a:tblPr firstRow="1" firstCol="1" bandRow="1">
                <a:tableStyleId>{5C22544A-7EE6-4342-B048-85BDC9FD1C3A}</a:tableStyleId>
              </a:tblPr>
              <a:tblGrid>
                <a:gridCol w="1677782">
                  <a:extLst>
                    <a:ext uri="{9D8B030D-6E8A-4147-A177-3AD203B41FA5}">
                      <a16:colId xmlns:a16="http://schemas.microsoft.com/office/drawing/2014/main" val="409688702"/>
                    </a:ext>
                  </a:extLst>
                </a:gridCol>
                <a:gridCol w="1935886">
                  <a:extLst>
                    <a:ext uri="{9D8B030D-6E8A-4147-A177-3AD203B41FA5}">
                      <a16:colId xmlns:a16="http://schemas.microsoft.com/office/drawing/2014/main" val="289573927"/>
                    </a:ext>
                  </a:extLst>
                </a:gridCol>
                <a:gridCol w="1134257">
                  <a:extLst>
                    <a:ext uri="{9D8B030D-6E8A-4147-A177-3AD203B41FA5}">
                      <a16:colId xmlns:a16="http://schemas.microsoft.com/office/drawing/2014/main" val="3031086232"/>
                    </a:ext>
                  </a:extLst>
                </a:gridCol>
                <a:gridCol w="1479697">
                  <a:extLst>
                    <a:ext uri="{9D8B030D-6E8A-4147-A177-3AD203B41FA5}">
                      <a16:colId xmlns:a16="http://schemas.microsoft.com/office/drawing/2014/main" val="710653366"/>
                    </a:ext>
                  </a:extLst>
                </a:gridCol>
              </a:tblGrid>
              <a:tr h="184150">
                <a:tc gridSpan="4">
                  <a:txBody>
                    <a:bodyPr/>
                    <a:lstStyle/>
                    <a:p>
                      <a:pPr marL="0" marR="0" algn="ctr">
                        <a:lnSpc>
                          <a:spcPct val="107000"/>
                        </a:lnSpc>
                        <a:spcBef>
                          <a:spcPts val="0"/>
                        </a:spcBef>
                        <a:spcAft>
                          <a:spcPts val="0"/>
                        </a:spcAft>
                      </a:pPr>
                      <a:r>
                        <a:rPr lang="en-US" sz="1100" dirty="0">
                          <a:effectLst/>
                        </a:rPr>
                        <a:t>Non-Resource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1640540"/>
                  </a:ext>
                </a:extLst>
              </a:tr>
              <a:tr h="663178">
                <a:tc>
                  <a:txBody>
                    <a:bodyPr/>
                    <a:lstStyle/>
                    <a:p>
                      <a:pPr marL="0" marR="0">
                        <a:lnSpc>
                          <a:spcPct val="107000"/>
                        </a:lnSpc>
                        <a:spcBef>
                          <a:spcPts val="0"/>
                        </a:spcBef>
                        <a:spcAft>
                          <a:spcPts val="0"/>
                        </a:spcAft>
                      </a:pPr>
                      <a:r>
                        <a:rPr lang="en-US" sz="1100" dirty="0">
                          <a:effectLst/>
                        </a:rPr>
                        <a:t>Delivery Period Year</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0"/>
                        </a:spcBef>
                        <a:spcAft>
                          <a:spcPts val="0"/>
                        </a:spcAft>
                      </a:pPr>
                      <a:r>
                        <a:rPr lang="en-US" sz="1100" b="1" dirty="0">
                          <a:effectLst/>
                        </a:rPr>
                        <a:t>Targeted Customer Marketing and Community Engagement Projects</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100" b="1" dirty="0">
                          <a:effectLst/>
                        </a:rPr>
                        <a:t>Customer Energy Advisements</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100" b="1" dirty="0">
                          <a:effectLst/>
                        </a:rPr>
                        <a:t>Customer Energy Case Management</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72090128"/>
                  </a:ext>
                </a:extLst>
              </a:tr>
              <a:tr h="230819">
                <a:tc>
                  <a:txBody>
                    <a:bodyPr/>
                    <a:lstStyle/>
                    <a:p>
                      <a:pPr marL="0" marR="0" algn="ctr">
                        <a:lnSpc>
                          <a:spcPct val="107000"/>
                        </a:lnSpc>
                        <a:spcBef>
                          <a:spcPts val="0"/>
                        </a:spcBef>
                        <a:spcAft>
                          <a:spcPts val="0"/>
                        </a:spcAft>
                      </a:pPr>
                      <a:r>
                        <a:rPr lang="en-US" sz="1100" dirty="0">
                          <a:effectLst/>
                        </a:rPr>
                        <a:t>2023</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913</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91</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80442558"/>
                  </a:ext>
                </a:extLst>
              </a:tr>
              <a:tr h="241978">
                <a:tc>
                  <a:txBody>
                    <a:bodyPr/>
                    <a:lstStyle/>
                    <a:p>
                      <a:pPr marL="0" marR="0" algn="ctr">
                        <a:lnSpc>
                          <a:spcPct val="107000"/>
                        </a:lnSpc>
                        <a:spcBef>
                          <a:spcPts val="0"/>
                        </a:spcBef>
                        <a:spcAft>
                          <a:spcPts val="0"/>
                        </a:spcAft>
                      </a:pPr>
                      <a:r>
                        <a:rPr lang="en-US" sz="1100" dirty="0">
                          <a:effectLst/>
                        </a:rPr>
                        <a:t>2024</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3654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457</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2409744"/>
                  </a:ext>
                </a:extLst>
              </a:tr>
              <a:tr h="228539">
                <a:tc>
                  <a:txBody>
                    <a:bodyPr/>
                    <a:lstStyle/>
                    <a:p>
                      <a:pPr marL="0" marR="0" algn="ctr">
                        <a:lnSpc>
                          <a:spcPct val="107000"/>
                        </a:lnSpc>
                        <a:spcBef>
                          <a:spcPts val="0"/>
                        </a:spcBef>
                        <a:spcAft>
                          <a:spcPts val="0"/>
                        </a:spcAft>
                      </a:pPr>
                      <a:r>
                        <a:rPr lang="en-US" sz="1100" dirty="0">
                          <a:effectLst/>
                        </a:rPr>
                        <a:t>2025</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3</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3655</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579</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47268916"/>
                  </a:ext>
                </a:extLst>
              </a:tr>
              <a:tr h="381742">
                <a:tc>
                  <a:txBody>
                    <a:bodyPr/>
                    <a:lstStyle/>
                    <a:p>
                      <a:pPr marL="0" marR="0">
                        <a:lnSpc>
                          <a:spcPct val="107000"/>
                        </a:lnSpc>
                        <a:spcBef>
                          <a:spcPts val="0"/>
                        </a:spcBef>
                        <a:spcAft>
                          <a:spcPts val="0"/>
                        </a:spcAft>
                      </a:pPr>
                      <a:r>
                        <a:rPr lang="en-US" sz="1100" dirty="0">
                          <a:effectLst/>
                        </a:rPr>
                        <a:t>Total</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u="sng" dirty="0">
                          <a:effectLst/>
                        </a:rPr>
                        <a:t>11</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u="sng" dirty="0">
                          <a:effectLst/>
                        </a:rPr>
                        <a:t>8222</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u="sng" dirty="0">
                          <a:effectLst/>
                        </a:rPr>
                        <a:t>1127</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75870659"/>
                  </a:ext>
                </a:extLst>
              </a:tr>
            </a:tbl>
          </a:graphicData>
        </a:graphic>
      </p:graphicFrame>
      <p:sp>
        <p:nvSpPr>
          <p:cNvPr id="12" name="TextBox 11">
            <a:extLst>
              <a:ext uri="{FF2B5EF4-FFF2-40B4-BE49-F238E27FC236}">
                <a16:creationId xmlns:a16="http://schemas.microsoft.com/office/drawing/2014/main" id="{52B6B659-DE77-86F7-1DE0-19DC34097B60}"/>
              </a:ext>
            </a:extLst>
          </p:cNvPr>
          <p:cNvSpPr txBox="1"/>
          <p:nvPr/>
        </p:nvSpPr>
        <p:spPr>
          <a:xfrm>
            <a:off x="279410" y="3836499"/>
            <a:ext cx="4330283" cy="553998"/>
          </a:xfrm>
          <a:prstGeom prst="rect">
            <a:avLst/>
          </a:prstGeom>
          <a:noFill/>
        </p:spPr>
        <p:txBody>
          <a:bodyPr wrap="square" lIns="731520" tIns="228600" rIns="457200" bIns="45720" rtlCol="0" anchor="t" anchorCtr="0">
            <a:spAutoFit/>
          </a:bodyPr>
          <a:lstStyle/>
          <a:p>
            <a:pPr marL="0" indent="0">
              <a:tabLst>
                <a:tab pos="4741863" algn="l"/>
              </a:tabLst>
            </a:pPr>
            <a:r>
              <a:rPr lang="en-US" b="1" dirty="0">
                <a:solidFill>
                  <a:schemeClr val="tx1">
                    <a:lumMod val="50000"/>
                  </a:schemeClr>
                </a:solidFill>
              </a:rPr>
              <a:t>Program Gross Impacts</a:t>
            </a:r>
            <a:endParaRPr lang="en-US" b="1" cap="none" baseline="0" dirty="0">
              <a:solidFill>
                <a:schemeClr val="tx1">
                  <a:lumMod val="50000"/>
                </a:schemeClr>
              </a:solidFill>
            </a:endParaRPr>
          </a:p>
        </p:txBody>
      </p:sp>
      <p:graphicFrame>
        <p:nvGraphicFramePr>
          <p:cNvPr id="19" name="Content Placeholder 8">
            <a:extLst>
              <a:ext uri="{FF2B5EF4-FFF2-40B4-BE49-F238E27FC236}">
                <a16:creationId xmlns:a16="http://schemas.microsoft.com/office/drawing/2014/main" id="{6E328DAF-4DC3-E3DB-69B6-8EF0589ABB2A}"/>
              </a:ext>
            </a:extLst>
          </p:cNvPr>
          <p:cNvGraphicFramePr>
            <a:graphicFrameLocks noGrp="1"/>
          </p:cNvGraphicFramePr>
          <p:nvPr>
            <p:ph idx="1"/>
          </p:nvPr>
        </p:nvGraphicFramePr>
        <p:xfrm>
          <a:off x="936302" y="1725785"/>
          <a:ext cx="6246342" cy="1986422"/>
        </p:xfrm>
        <a:graphic>
          <a:graphicData uri="http://schemas.openxmlformats.org/drawingml/2006/table">
            <a:tbl>
              <a:tblPr firstRow="1" firstCol="1" bandRow="1">
                <a:tableStyleId>{5C22544A-7EE6-4342-B048-85BDC9FD1C3A}</a:tableStyleId>
              </a:tblPr>
              <a:tblGrid>
                <a:gridCol w="1993329">
                  <a:extLst>
                    <a:ext uri="{9D8B030D-6E8A-4147-A177-3AD203B41FA5}">
                      <a16:colId xmlns:a16="http://schemas.microsoft.com/office/drawing/2014/main" val="2210325526"/>
                    </a:ext>
                  </a:extLst>
                </a:gridCol>
                <a:gridCol w="1001229">
                  <a:extLst>
                    <a:ext uri="{9D8B030D-6E8A-4147-A177-3AD203B41FA5}">
                      <a16:colId xmlns:a16="http://schemas.microsoft.com/office/drawing/2014/main" val="2773662993"/>
                    </a:ext>
                  </a:extLst>
                </a:gridCol>
                <a:gridCol w="1080973">
                  <a:extLst>
                    <a:ext uri="{9D8B030D-6E8A-4147-A177-3AD203B41FA5}">
                      <a16:colId xmlns:a16="http://schemas.microsoft.com/office/drawing/2014/main" val="2874177762"/>
                    </a:ext>
                  </a:extLst>
                </a:gridCol>
                <a:gridCol w="1089835">
                  <a:extLst>
                    <a:ext uri="{9D8B030D-6E8A-4147-A177-3AD203B41FA5}">
                      <a16:colId xmlns:a16="http://schemas.microsoft.com/office/drawing/2014/main" val="4030407323"/>
                    </a:ext>
                  </a:extLst>
                </a:gridCol>
                <a:gridCol w="1080976">
                  <a:extLst>
                    <a:ext uri="{9D8B030D-6E8A-4147-A177-3AD203B41FA5}">
                      <a16:colId xmlns:a16="http://schemas.microsoft.com/office/drawing/2014/main" val="4093704551"/>
                    </a:ext>
                  </a:extLst>
                </a:gridCol>
              </a:tblGrid>
              <a:tr h="196682">
                <a:tc gridSpan="5">
                  <a:txBody>
                    <a:bodyPr/>
                    <a:lstStyle/>
                    <a:p>
                      <a:pPr marL="0" marR="0" algn="ctr">
                        <a:lnSpc>
                          <a:spcPct val="107000"/>
                        </a:lnSpc>
                        <a:spcBef>
                          <a:spcPts val="0"/>
                        </a:spcBef>
                        <a:spcAft>
                          <a:spcPts val="0"/>
                        </a:spcAft>
                      </a:pPr>
                      <a:r>
                        <a:rPr lang="en-US" sz="1100" dirty="0">
                          <a:effectLst/>
                        </a:rPr>
                        <a:t>Non-Resource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4703018"/>
                  </a:ext>
                </a:extLst>
              </a:tr>
              <a:tr h="370102">
                <a:tc>
                  <a:txBody>
                    <a:bodyPr/>
                    <a:lstStyle/>
                    <a:p>
                      <a:pPr marL="0" marR="0">
                        <a:lnSpc>
                          <a:spcPct val="107000"/>
                        </a:lnSpc>
                        <a:spcBef>
                          <a:spcPts val="0"/>
                        </a:spcBef>
                        <a:spcAft>
                          <a:spcPts val="0"/>
                        </a:spcAft>
                      </a:pPr>
                      <a:r>
                        <a:rPr lang="en-US" sz="1100" dirty="0">
                          <a:effectLst/>
                        </a:rPr>
                        <a:t>Program Budget Cost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2023</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2025</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Total</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76974026"/>
                  </a:ext>
                </a:extLst>
              </a:tr>
              <a:tr h="265541">
                <a:tc>
                  <a:txBody>
                    <a:bodyPr/>
                    <a:lstStyle/>
                    <a:p>
                      <a:pPr marL="0" marR="0">
                        <a:lnSpc>
                          <a:spcPct val="107000"/>
                        </a:lnSpc>
                        <a:spcBef>
                          <a:spcPts val="0"/>
                        </a:spcBef>
                        <a:spcAft>
                          <a:spcPts val="0"/>
                        </a:spcAft>
                      </a:pPr>
                      <a:r>
                        <a:rPr lang="en-US" sz="1100" dirty="0">
                          <a:effectLst/>
                        </a:rPr>
                        <a:t>Administration Costs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37,998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148,589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127,559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314,146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17244371"/>
                  </a:ext>
                </a:extLst>
              </a:tr>
              <a:tr h="275208">
                <a:tc>
                  <a:txBody>
                    <a:bodyPr/>
                    <a:lstStyle/>
                    <a:p>
                      <a:pPr marL="0" marR="0">
                        <a:lnSpc>
                          <a:spcPct val="107000"/>
                        </a:lnSpc>
                        <a:spcBef>
                          <a:spcPts val="0"/>
                        </a:spcBef>
                        <a:spcAft>
                          <a:spcPts val="0"/>
                        </a:spcAft>
                      </a:pPr>
                      <a:r>
                        <a:rPr lang="en-US" sz="1100" dirty="0">
                          <a:effectLst/>
                        </a:rPr>
                        <a:t>Marketing/Outreach</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42,220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66,039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54,685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162,944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51323267"/>
                  </a:ext>
                </a:extLst>
              </a:tr>
              <a:tr h="230819">
                <a:tc>
                  <a:txBody>
                    <a:bodyPr/>
                    <a:lstStyle/>
                    <a:p>
                      <a:pPr marL="0" marR="0">
                        <a:lnSpc>
                          <a:spcPct val="107000"/>
                        </a:lnSpc>
                        <a:spcBef>
                          <a:spcPts val="0"/>
                        </a:spcBef>
                        <a:spcAft>
                          <a:spcPts val="0"/>
                        </a:spcAft>
                      </a:pPr>
                      <a:r>
                        <a:rPr lang="en-US" sz="1100" dirty="0">
                          <a:effectLst/>
                        </a:rPr>
                        <a:t>Incentive/Rebate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11554164"/>
                  </a:ext>
                </a:extLst>
              </a:tr>
              <a:tr h="266330">
                <a:tc>
                  <a:txBody>
                    <a:bodyPr/>
                    <a:lstStyle/>
                    <a:p>
                      <a:pPr marL="0" marR="0">
                        <a:lnSpc>
                          <a:spcPct val="107000"/>
                        </a:lnSpc>
                        <a:spcBef>
                          <a:spcPts val="0"/>
                        </a:spcBef>
                        <a:spcAft>
                          <a:spcPts val="0"/>
                        </a:spcAft>
                      </a:pPr>
                      <a:r>
                        <a:rPr lang="en-US" sz="1100" dirty="0">
                          <a:effectLst/>
                        </a:rPr>
                        <a:t>Direct Implementation</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341,984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1,436,358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1,640,556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3,418,898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1062559"/>
                  </a:ext>
                </a:extLst>
              </a:tr>
              <a:tr h="381740">
                <a:tc>
                  <a:txBody>
                    <a:bodyPr/>
                    <a:lstStyle/>
                    <a:p>
                      <a:pPr marL="0" marR="0">
                        <a:lnSpc>
                          <a:spcPct val="107000"/>
                        </a:lnSpc>
                        <a:spcBef>
                          <a:spcPts val="0"/>
                        </a:spcBef>
                        <a:spcAft>
                          <a:spcPts val="0"/>
                        </a:spcAft>
                      </a:pPr>
                      <a:r>
                        <a:rPr lang="en-US" sz="1100" dirty="0">
                          <a:effectLst/>
                        </a:rPr>
                        <a:t>Total</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a:t>
                      </a:r>
                      <a:r>
                        <a:rPr lang="en-US" sz="1100" b="1" u="sng" dirty="0">
                          <a:effectLst/>
                        </a:rPr>
                        <a:t>$     422,202</a:t>
                      </a:r>
                      <a:r>
                        <a:rPr lang="en-US"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a:t>
                      </a:r>
                      <a:r>
                        <a:rPr lang="en-US" sz="1100" b="1" u="sng" dirty="0">
                          <a:effectLst/>
                        </a:rPr>
                        <a:t>$    1,650,986</a:t>
                      </a:r>
                      <a:r>
                        <a:rPr lang="en-US"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u="sng" dirty="0">
                          <a:effectLst/>
                        </a:rPr>
                        <a:t> $    1,822,800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a:t>
                      </a:r>
                      <a:r>
                        <a:rPr lang="en-US" sz="1100" b="1" u="sng" dirty="0">
                          <a:effectLst/>
                        </a:rPr>
                        <a:t>$    3,895,988 </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10340422"/>
                  </a:ext>
                </a:extLst>
              </a:tr>
            </a:tbl>
          </a:graphicData>
        </a:graphic>
      </p:graphicFrame>
      <p:sp>
        <p:nvSpPr>
          <p:cNvPr id="20" name="Text Placeholder 15">
            <a:extLst>
              <a:ext uri="{FF2B5EF4-FFF2-40B4-BE49-F238E27FC236}">
                <a16:creationId xmlns:a16="http://schemas.microsoft.com/office/drawing/2014/main" id="{B596C98D-581A-B917-16CA-A8613ACD7831}"/>
              </a:ext>
            </a:extLst>
          </p:cNvPr>
          <p:cNvSpPr txBox="1">
            <a:spLocks/>
          </p:cNvSpPr>
          <p:nvPr/>
        </p:nvSpPr>
        <p:spPr>
          <a:xfrm>
            <a:off x="8483601" y="699233"/>
            <a:ext cx="3263900" cy="684498"/>
          </a:xfrm>
          <a:prstGeom prst="rect">
            <a:avLst/>
          </a:prstGeom>
        </p:spPr>
        <p:txBody>
          <a:bodyPr anchor="ctr"/>
          <a:lstStyle>
            <a:lvl1pPr marL="0" indent="0" algn="l" defTabSz="285739" rtl="0" eaLnBrk="1" fontAlgn="base" hangingPunct="1">
              <a:spcBef>
                <a:spcPct val="20000"/>
              </a:spcBef>
              <a:spcAft>
                <a:spcPct val="0"/>
              </a:spcAft>
              <a:buFont typeface="Arial" charset="0"/>
              <a:buNone/>
              <a:defRPr sz="2133" b="1" kern="1200" cap="all" baseline="0">
                <a:solidFill>
                  <a:schemeClr val="tx1">
                    <a:lumMod val="60000"/>
                    <a:lumOff val="40000"/>
                  </a:schemeClr>
                </a:solidFill>
                <a:latin typeface="+mn-lt"/>
                <a:ea typeface="ＭＳ Ｐゴシック" charset="0"/>
                <a:cs typeface="ＭＳ Ｐゴシック" charset="0"/>
              </a:defRPr>
            </a:lvl1pPr>
            <a:lvl2pPr marL="380974" indent="0" algn="l" defTabSz="285739" rtl="0" eaLnBrk="1" fontAlgn="base" hangingPunct="1">
              <a:spcBef>
                <a:spcPct val="20000"/>
              </a:spcBef>
              <a:spcAft>
                <a:spcPct val="0"/>
              </a:spcAft>
              <a:buFont typeface="Arial" charset="0"/>
              <a:buNone/>
              <a:defRPr sz="1867" b="1" kern="1200">
                <a:solidFill>
                  <a:schemeClr val="bg1">
                    <a:lumMod val="95000"/>
                  </a:schemeClr>
                </a:solidFill>
                <a:latin typeface="+mn-lt"/>
                <a:ea typeface="ＭＳ Ｐゴシック" charset="0"/>
                <a:cs typeface="+mn-cs"/>
              </a:defRPr>
            </a:lvl2pPr>
            <a:lvl3pPr marL="761950" indent="0" algn="l" defTabSz="285739" rtl="0" eaLnBrk="1" fontAlgn="base" hangingPunct="1">
              <a:spcBef>
                <a:spcPct val="20000"/>
              </a:spcBef>
              <a:spcAft>
                <a:spcPct val="0"/>
              </a:spcAft>
              <a:buFont typeface="Arial" charset="0"/>
              <a:buNone/>
              <a:defRPr sz="1600" b="1" kern="1200">
                <a:solidFill>
                  <a:schemeClr val="bg1">
                    <a:lumMod val="95000"/>
                  </a:schemeClr>
                </a:solidFill>
                <a:latin typeface="+mn-lt"/>
                <a:ea typeface="ＭＳ Ｐゴシック" charset="0"/>
                <a:cs typeface="+mn-cs"/>
              </a:defRPr>
            </a:lvl3pPr>
            <a:lvl4pPr marL="1142926" indent="0" algn="l" defTabSz="285739" rtl="0" eaLnBrk="1" fontAlgn="base" hangingPunct="1">
              <a:spcBef>
                <a:spcPct val="20000"/>
              </a:spcBef>
              <a:spcAft>
                <a:spcPct val="0"/>
              </a:spcAft>
              <a:buFont typeface="Arial" charset="0"/>
              <a:buNone/>
              <a:defRPr sz="1467" b="1" kern="1200">
                <a:solidFill>
                  <a:schemeClr val="bg1">
                    <a:lumMod val="95000"/>
                  </a:schemeClr>
                </a:solidFill>
                <a:latin typeface="+mn-lt"/>
                <a:ea typeface="ＭＳ Ｐゴシック" charset="0"/>
                <a:cs typeface="+mn-cs"/>
              </a:defRPr>
            </a:lvl4pPr>
            <a:lvl5pPr marL="1523902" indent="0" algn="l" defTabSz="285739" rtl="0" eaLnBrk="1" fontAlgn="base" hangingPunct="1">
              <a:spcBef>
                <a:spcPct val="20000"/>
              </a:spcBef>
              <a:spcAft>
                <a:spcPct val="0"/>
              </a:spcAft>
              <a:buFont typeface="Arial" charset="0"/>
              <a:buNone/>
              <a:defRPr sz="1467" b="1" kern="1200">
                <a:solidFill>
                  <a:schemeClr val="bg1">
                    <a:lumMod val="95000"/>
                  </a:schemeClr>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r>
              <a:rPr lang="en-US" sz="1600" dirty="0"/>
              <a:t>Program Cost Effectiveness (TRC)*</a:t>
            </a:r>
          </a:p>
        </p:txBody>
      </p:sp>
      <p:sp>
        <p:nvSpPr>
          <p:cNvPr id="21" name="Text Placeholder 15">
            <a:extLst>
              <a:ext uri="{FF2B5EF4-FFF2-40B4-BE49-F238E27FC236}">
                <a16:creationId xmlns:a16="http://schemas.microsoft.com/office/drawing/2014/main" id="{BC238DBA-AAD8-E1E6-3D26-3DBD187F0787}"/>
              </a:ext>
            </a:extLst>
          </p:cNvPr>
          <p:cNvSpPr txBox="1">
            <a:spLocks/>
          </p:cNvSpPr>
          <p:nvPr/>
        </p:nvSpPr>
        <p:spPr>
          <a:xfrm>
            <a:off x="8483601" y="3180684"/>
            <a:ext cx="3263900" cy="684498"/>
          </a:xfrm>
          <a:prstGeom prst="rect">
            <a:avLst/>
          </a:prstGeom>
        </p:spPr>
        <p:txBody>
          <a:bodyPr anchor="ctr"/>
          <a:lstStyle>
            <a:lvl1pPr marL="0" indent="0" algn="l" defTabSz="285739" rtl="0" eaLnBrk="1" fontAlgn="base" hangingPunct="1">
              <a:spcBef>
                <a:spcPct val="20000"/>
              </a:spcBef>
              <a:spcAft>
                <a:spcPct val="0"/>
              </a:spcAft>
              <a:buFont typeface="Arial" charset="0"/>
              <a:buNone/>
              <a:defRPr sz="2133" b="1" kern="1200" cap="all" baseline="0">
                <a:solidFill>
                  <a:schemeClr val="tx1">
                    <a:lumMod val="60000"/>
                    <a:lumOff val="40000"/>
                  </a:schemeClr>
                </a:solidFill>
                <a:latin typeface="+mn-lt"/>
                <a:ea typeface="ＭＳ Ｐゴシック" charset="0"/>
                <a:cs typeface="ＭＳ Ｐゴシック" charset="0"/>
              </a:defRPr>
            </a:lvl1pPr>
            <a:lvl2pPr marL="380974" indent="0" algn="l" defTabSz="285739" rtl="0" eaLnBrk="1" fontAlgn="base" hangingPunct="1">
              <a:spcBef>
                <a:spcPct val="20000"/>
              </a:spcBef>
              <a:spcAft>
                <a:spcPct val="0"/>
              </a:spcAft>
              <a:buFont typeface="Arial" charset="0"/>
              <a:buNone/>
              <a:defRPr sz="1867" b="1" kern="1200">
                <a:solidFill>
                  <a:schemeClr val="bg1">
                    <a:lumMod val="95000"/>
                  </a:schemeClr>
                </a:solidFill>
                <a:latin typeface="+mn-lt"/>
                <a:ea typeface="ＭＳ Ｐゴシック" charset="0"/>
                <a:cs typeface="+mn-cs"/>
              </a:defRPr>
            </a:lvl2pPr>
            <a:lvl3pPr marL="761950" indent="0" algn="l" defTabSz="285739" rtl="0" eaLnBrk="1" fontAlgn="base" hangingPunct="1">
              <a:spcBef>
                <a:spcPct val="20000"/>
              </a:spcBef>
              <a:spcAft>
                <a:spcPct val="0"/>
              </a:spcAft>
              <a:buFont typeface="Arial" charset="0"/>
              <a:buNone/>
              <a:defRPr sz="1600" b="1" kern="1200">
                <a:solidFill>
                  <a:schemeClr val="bg1">
                    <a:lumMod val="95000"/>
                  </a:schemeClr>
                </a:solidFill>
                <a:latin typeface="+mn-lt"/>
                <a:ea typeface="ＭＳ Ｐゴシック" charset="0"/>
                <a:cs typeface="+mn-cs"/>
              </a:defRPr>
            </a:lvl3pPr>
            <a:lvl4pPr marL="1142926" indent="0" algn="l" defTabSz="285739" rtl="0" eaLnBrk="1" fontAlgn="base" hangingPunct="1">
              <a:spcBef>
                <a:spcPct val="20000"/>
              </a:spcBef>
              <a:spcAft>
                <a:spcPct val="0"/>
              </a:spcAft>
              <a:buFont typeface="Arial" charset="0"/>
              <a:buNone/>
              <a:defRPr sz="1467" b="1" kern="1200">
                <a:solidFill>
                  <a:schemeClr val="bg1">
                    <a:lumMod val="95000"/>
                  </a:schemeClr>
                </a:solidFill>
                <a:latin typeface="+mn-lt"/>
                <a:ea typeface="ＭＳ Ｐゴシック" charset="0"/>
                <a:cs typeface="+mn-cs"/>
              </a:defRPr>
            </a:lvl4pPr>
            <a:lvl5pPr marL="1523902" indent="0" algn="l" defTabSz="285739" rtl="0" eaLnBrk="1" fontAlgn="base" hangingPunct="1">
              <a:spcBef>
                <a:spcPct val="20000"/>
              </a:spcBef>
              <a:spcAft>
                <a:spcPct val="0"/>
              </a:spcAft>
              <a:buFont typeface="Arial" charset="0"/>
              <a:buNone/>
              <a:defRPr sz="1467" b="1" kern="1200">
                <a:solidFill>
                  <a:schemeClr val="bg1">
                    <a:lumMod val="95000"/>
                  </a:schemeClr>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r>
              <a:rPr lang="en-US" sz="1600" dirty="0"/>
              <a:t>Program Cost Effectiveness (PAC)*</a:t>
            </a:r>
          </a:p>
        </p:txBody>
      </p:sp>
      <p:graphicFrame>
        <p:nvGraphicFramePr>
          <p:cNvPr id="22" name="Table 21">
            <a:extLst>
              <a:ext uri="{FF2B5EF4-FFF2-40B4-BE49-F238E27FC236}">
                <a16:creationId xmlns:a16="http://schemas.microsoft.com/office/drawing/2014/main" id="{D2947B3C-BF34-3EBC-5EAF-47E6138BF6FE}"/>
              </a:ext>
            </a:extLst>
          </p:cNvPr>
          <p:cNvGraphicFramePr>
            <a:graphicFrameLocks noGrp="1"/>
          </p:cNvGraphicFramePr>
          <p:nvPr/>
        </p:nvGraphicFramePr>
        <p:xfrm>
          <a:off x="8563503" y="1335038"/>
          <a:ext cx="3149633" cy="684498"/>
        </p:xfrm>
        <a:graphic>
          <a:graphicData uri="http://schemas.openxmlformats.org/drawingml/2006/table">
            <a:tbl>
              <a:tblPr firstRow="1" firstCol="1" bandRow="1">
                <a:tableStyleId>{5C22544A-7EE6-4342-B048-85BDC9FD1C3A}</a:tableStyleId>
              </a:tblPr>
              <a:tblGrid>
                <a:gridCol w="1113157">
                  <a:extLst>
                    <a:ext uri="{9D8B030D-6E8A-4147-A177-3AD203B41FA5}">
                      <a16:colId xmlns:a16="http://schemas.microsoft.com/office/drawing/2014/main" val="4263914601"/>
                    </a:ext>
                  </a:extLst>
                </a:gridCol>
                <a:gridCol w="736847">
                  <a:extLst>
                    <a:ext uri="{9D8B030D-6E8A-4147-A177-3AD203B41FA5}">
                      <a16:colId xmlns:a16="http://schemas.microsoft.com/office/drawing/2014/main" val="1849878196"/>
                    </a:ext>
                  </a:extLst>
                </a:gridCol>
                <a:gridCol w="690152">
                  <a:extLst>
                    <a:ext uri="{9D8B030D-6E8A-4147-A177-3AD203B41FA5}">
                      <a16:colId xmlns:a16="http://schemas.microsoft.com/office/drawing/2014/main" val="3501460014"/>
                    </a:ext>
                  </a:extLst>
                </a:gridCol>
                <a:gridCol w="609477">
                  <a:extLst>
                    <a:ext uri="{9D8B030D-6E8A-4147-A177-3AD203B41FA5}">
                      <a16:colId xmlns:a16="http://schemas.microsoft.com/office/drawing/2014/main" val="259780625"/>
                    </a:ext>
                  </a:extLst>
                </a:gridCol>
              </a:tblGrid>
              <a:tr h="342249">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2023</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2024</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2025</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46812669"/>
                  </a:ext>
                </a:extLst>
              </a:tr>
              <a:tr h="342249">
                <a:tc>
                  <a:txBody>
                    <a:bodyPr/>
                    <a:lstStyle/>
                    <a:p>
                      <a:pPr marL="0" marR="0">
                        <a:lnSpc>
                          <a:spcPct val="107000"/>
                        </a:lnSpc>
                        <a:spcBef>
                          <a:spcPts val="0"/>
                        </a:spcBef>
                        <a:spcAft>
                          <a:spcPts val="0"/>
                        </a:spcAft>
                      </a:pPr>
                      <a:r>
                        <a:rPr lang="en-US" sz="1400" dirty="0">
                          <a:effectLst/>
                        </a:rPr>
                        <a:t>TRC</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0.17</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0.21</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0.23</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91556151"/>
                  </a:ext>
                </a:extLst>
              </a:tr>
            </a:tbl>
          </a:graphicData>
        </a:graphic>
      </p:graphicFrame>
      <p:graphicFrame>
        <p:nvGraphicFramePr>
          <p:cNvPr id="23" name="Table 22">
            <a:extLst>
              <a:ext uri="{FF2B5EF4-FFF2-40B4-BE49-F238E27FC236}">
                <a16:creationId xmlns:a16="http://schemas.microsoft.com/office/drawing/2014/main" id="{2F271648-CCCF-5133-CF7C-E2C3EAD64B17}"/>
              </a:ext>
            </a:extLst>
          </p:cNvPr>
          <p:cNvGraphicFramePr>
            <a:graphicFrameLocks noGrp="1"/>
          </p:cNvGraphicFramePr>
          <p:nvPr/>
        </p:nvGraphicFramePr>
        <p:xfrm>
          <a:off x="8563611" y="3810667"/>
          <a:ext cx="3149524" cy="684498"/>
        </p:xfrm>
        <a:graphic>
          <a:graphicData uri="http://schemas.openxmlformats.org/drawingml/2006/table">
            <a:tbl>
              <a:tblPr firstRow="1" firstCol="1" bandRow="1">
                <a:tableStyleId>{5C22544A-7EE6-4342-B048-85BDC9FD1C3A}</a:tableStyleId>
              </a:tblPr>
              <a:tblGrid>
                <a:gridCol w="1130805">
                  <a:extLst>
                    <a:ext uri="{9D8B030D-6E8A-4147-A177-3AD203B41FA5}">
                      <a16:colId xmlns:a16="http://schemas.microsoft.com/office/drawing/2014/main" val="2422045811"/>
                    </a:ext>
                  </a:extLst>
                </a:gridCol>
                <a:gridCol w="892213">
                  <a:extLst>
                    <a:ext uri="{9D8B030D-6E8A-4147-A177-3AD203B41FA5}">
                      <a16:colId xmlns:a16="http://schemas.microsoft.com/office/drawing/2014/main" val="1607236940"/>
                    </a:ext>
                  </a:extLst>
                </a:gridCol>
                <a:gridCol w="563253">
                  <a:extLst>
                    <a:ext uri="{9D8B030D-6E8A-4147-A177-3AD203B41FA5}">
                      <a16:colId xmlns:a16="http://schemas.microsoft.com/office/drawing/2014/main" val="84088947"/>
                    </a:ext>
                  </a:extLst>
                </a:gridCol>
                <a:gridCol w="563253">
                  <a:extLst>
                    <a:ext uri="{9D8B030D-6E8A-4147-A177-3AD203B41FA5}">
                      <a16:colId xmlns:a16="http://schemas.microsoft.com/office/drawing/2014/main" val="609588640"/>
                    </a:ext>
                  </a:extLst>
                </a:gridCol>
              </a:tblGrid>
              <a:tr h="342249">
                <a:tc>
                  <a:txBody>
                    <a:bodyPr/>
                    <a:lstStyle/>
                    <a:p>
                      <a:pPr marL="0" marR="0">
                        <a:lnSpc>
                          <a:spcPct val="107000"/>
                        </a:lnSpc>
                        <a:spcBef>
                          <a:spcPts val="0"/>
                        </a:spcBef>
                        <a:spcAft>
                          <a:spcPts val="0"/>
                        </a:spcAft>
                      </a:pPr>
                      <a:r>
                        <a:rPr lang="en-US" sz="1400" b="1" dirty="0">
                          <a:effectLst/>
                        </a:rPr>
                        <a:t> </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400" b="1" dirty="0">
                          <a:effectLst/>
                        </a:rPr>
                        <a:t>2023</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2024</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2025</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35784499"/>
                  </a:ext>
                </a:extLst>
              </a:tr>
              <a:tr h="342249">
                <a:tc>
                  <a:txBody>
                    <a:bodyPr/>
                    <a:lstStyle/>
                    <a:p>
                      <a:pPr marL="0" marR="0">
                        <a:lnSpc>
                          <a:spcPct val="107000"/>
                        </a:lnSpc>
                        <a:spcBef>
                          <a:spcPts val="0"/>
                        </a:spcBef>
                        <a:spcAft>
                          <a:spcPts val="0"/>
                        </a:spcAft>
                      </a:pPr>
                      <a:r>
                        <a:rPr lang="en-US" sz="1400" b="1" dirty="0">
                          <a:effectLst/>
                        </a:rPr>
                        <a:t>PAC</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400" b="1" dirty="0">
                          <a:effectLst/>
                        </a:rPr>
                        <a:t>0.17</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0.23</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0.24</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27944896"/>
                  </a:ext>
                </a:extLst>
              </a:tr>
            </a:tbl>
          </a:graphicData>
        </a:graphic>
      </p:graphicFrame>
      <p:sp>
        <p:nvSpPr>
          <p:cNvPr id="24" name="TextBox 23">
            <a:extLst>
              <a:ext uri="{FF2B5EF4-FFF2-40B4-BE49-F238E27FC236}">
                <a16:creationId xmlns:a16="http://schemas.microsoft.com/office/drawing/2014/main" id="{BF509CA1-E4DE-6A5C-1A1F-213FF49065E4}"/>
              </a:ext>
            </a:extLst>
          </p:cNvPr>
          <p:cNvSpPr txBox="1"/>
          <p:nvPr/>
        </p:nvSpPr>
        <p:spPr>
          <a:xfrm>
            <a:off x="7856729" y="1819453"/>
            <a:ext cx="4563179" cy="438582"/>
          </a:xfrm>
          <a:prstGeom prst="rect">
            <a:avLst/>
          </a:prstGeom>
          <a:noFill/>
        </p:spPr>
        <p:txBody>
          <a:bodyPr wrap="square" lIns="731520" tIns="228600" rIns="457200" rtlCol="0" anchor="t" anchorCtr="0">
            <a:spAutoFit/>
          </a:bodyPr>
          <a:lstStyle/>
          <a:p>
            <a:pPr marL="0" indent="0" algn="l">
              <a:tabLst>
                <a:tab pos="4741863" algn="l"/>
              </a:tabLst>
            </a:pPr>
            <a:r>
              <a:rPr lang="en-US" sz="1050" b="0" cap="none" baseline="0" dirty="0">
                <a:solidFill>
                  <a:schemeClr val="tx1">
                    <a:lumMod val="60000"/>
                    <a:lumOff val="40000"/>
                  </a:schemeClr>
                </a:solidFill>
              </a:rPr>
              <a:t>*Program and/or Sub-Program Cost Effectiveness (TRC)</a:t>
            </a:r>
          </a:p>
        </p:txBody>
      </p:sp>
      <p:sp>
        <p:nvSpPr>
          <p:cNvPr id="25" name="TextBox 24">
            <a:extLst>
              <a:ext uri="{FF2B5EF4-FFF2-40B4-BE49-F238E27FC236}">
                <a16:creationId xmlns:a16="http://schemas.microsoft.com/office/drawing/2014/main" id="{3B3353B1-7098-3D96-1C38-FA42277236D9}"/>
              </a:ext>
            </a:extLst>
          </p:cNvPr>
          <p:cNvSpPr txBox="1"/>
          <p:nvPr/>
        </p:nvSpPr>
        <p:spPr>
          <a:xfrm>
            <a:off x="7833961" y="4302508"/>
            <a:ext cx="4563179" cy="438582"/>
          </a:xfrm>
          <a:prstGeom prst="rect">
            <a:avLst/>
          </a:prstGeom>
          <a:noFill/>
        </p:spPr>
        <p:txBody>
          <a:bodyPr wrap="square" lIns="731520" tIns="228600" rIns="457200" rtlCol="0" anchor="t" anchorCtr="0">
            <a:spAutoFit/>
          </a:bodyPr>
          <a:lstStyle/>
          <a:p>
            <a:pPr marL="0" indent="0" algn="l">
              <a:tabLst>
                <a:tab pos="4741863" algn="l"/>
              </a:tabLst>
            </a:pPr>
            <a:r>
              <a:rPr lang="en-US" sz="1050" b="0" cap="none" baseline="0" dirty="0">
                <a:solidFill>
                  <a:schemeClr val="tx1">
                    <a:lumMod val="60000"/>
                    <a:lumOff val="40000"/>
                  </a:schemeClr>
                </a:solidFill>
              </a:rPr>
              <a:t>*Program and/or Sub-Program Cost Effectiveness (PAC)</a:t>
            </a:r>
          </a:p>
        </p:txBody>
      </p:sp>
    </p:spTree>
    <p:extLst>
      <p:ext uri="{BB962C8B-B14F-4D97-AF65-F5344CB8AC3E}">
        <p14:creationId xmlns:p14="http://schemas.microsoft.com/office/powerpoint/2010/main" val="2477914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052F0F-9067-89DF-128F-5DF0A29A56D6}"/>
              </a:ext>
            </a:extLst>
          </p:cNvPr>
          <p:cNvSpPr>
            <a:spLocks noGrp="1"/>
          </p:cNvSpPr>
          <p:nvPr>
            <p:ph type="title"/>
          </p:nvPr>
        </p:nvSpPr>
        <p:spPr/>
        <p:txBody>
          <a:bodyPr anchor="ctr"/>
          <a:lstStyle/>
          <a:p>
            <a:r>
              <a:rPr lang="en-US" sz="2800" dirty="0"/>
              <a:t>Resource Program Goals</a:t>
            </a:r>
          </a:p>
        </p:txBody>
      </p:sp>
      <p:sp>
        <p:nvSpPr>
          <p:cNvPr id="16" name="Text Placeholder 15">
            <a:extLst>
              <a:ext uri="{FF2B5EF4-FFF2-40B4-BE49-F238E27FC236}">
                <a16:creationId xmlns:a16="http://schemas.microsoft.com/office/drawing/2014/main" id="{033537AD-2FE3-D14F-C1A8-CD8DB26E3B8C}"/>
              </a:ext>
            </a:extLst>
          </p:cNvPr>
          <p:cNvSpPr>
            <a:spLocks noGrp="1"/>
          </p:cNvSpPr>
          <p:nvPr>
            <p:ph type="body" sz="quarter" idx="11"/>
          </p:nvPr>
        </p:nvSpPr>
        <p:spPr>
          <a:xfrm>
            <a:off x="8483601" y="699233"/>
            <a:ext cx="3263900" cy="684498"/>
          </a:xfrm>
        </p:spPr>
        <p:txBody>
          <a:bodyPr anchor="ctr"/>
          <a:lstStyle/>
          <a:p>
            <a:r>
              <a:rPr lang="en-US" sz="1600" dirty="0"/>
              <a:t>Program Cost Effectiveness (TRC)*</a:t>
            </a:r>
          </a:p>
        </p:txBody>
      </p:sp>
      <p:sp>
        <p:nvSpPr>
          <p:cNvPr id="10" name="TextBox 9">
            <a:extLst>
              <a:ext uri="{FF2B5EF4-FFF2-40B4-BE49-F238E27FC236}">
                <a16:creationId xmlns:a16="http://schemas.microsoft.com/office/drawing/2014/main" id="{B8768A6C-5977-F640-B48F-BB580F79161E}"/>
              </a:ext>
            </a:extLst>
          </p:cNvPr>
          <p:cNvSpPr txBox="1"/>
          <p:nvPr/>
        </p:nvSpPr>
        <p:spPr>
          <a:xfrm>
            <a:off x="279410" y="1171787"/>
            <a:ext cx="3600132" cy="553998"/>
          </a:xfrm>
          <a:prstGeom prst="rect">
            <a:avLst/>
          </a:prstGeom>
          <a:noFill/>
        </p:spPr>
        <p:txBody>
          <a:bodyPr wrap="square" lIns="731520" tIns="228600" rIns="457200" bIns="45720" rtlCol="0" anchor="t" anchorCtr="0">
            <a:spAutoFit/>
          </a:bodyPr>
          <a:lstStyle/>
          <a:p>
            <a:pPr marL="0" indent="0">
              <a:tabLst>
                <a:tab pos="4741863" algn="l"/>
              </a:tabLst>
            </a:pPr>
            <a:r>
              <a:rPr lang="en-US" b="1" dirty="0">
                <a:solidFill>
                  <a:schemeClr val="tx1">
                    <a:lumMod val="50000"/>
                  </a:schemeClr>
                </a:solidFill>
              </a:rPr>
              <a:t>Program Budget</a:t>
            </a:r>
            <a:endParaRPr lang="en-US" b="1" cap="none" baseline="0" dirty="0">
              <a:solidFill>
                <a:schemeClr val="tx1">
                  <a:lumMod val="50000"/>
                </a:schemeClr>
              </a:solidFill>
            </a:endParaRPr>
          </a:p>
        </p:txBody>
      </p:sp>
      <p:sp>
        <p:nvSpPr>
          <p:cNvPr id="12" name="TextBox 11">
            <a:extLst>
              <a:ext uri="{FF2B5EF4-FFF2-40B4-BE49-F238E27FC236}">
                <a16:creationId xmlns:a16="http://schemas.microsoft.com/office/drawing/2014/main" id="{52B6B659-DE77-86F7-1DE0-19DC34097B60}"/>
              </a:ext>
            </a:extLst>
          </p:cNvPr>
          <p:cNvSpPr txBox="1"/>
          <p:nvPr/>
        </p:nvSpPr>
        <p:spPr>
          <a:xfrm>
            <a:off x="279410" y="3836499"/>
            <a:ext cx="4330283" cy="553998"/>
          </a:xfrm>
          <a:prstGeom prst="rect">
            <a:avLst/>
          </a:prstGeom>
          <a:noFill/>
        </p:spPr>
        <p:txBody>
          <a:bodyPr wrap="square" lIns="731520" tIns="228600" rIns="457200" bIns="45720" rtlCol="0" anchor="t" anchorCtr="0">
            <a:spAutoFit/>
          </a:bodyPr>
          <a:lstStyle/>
          <a:p>
            <a:pPr marL="0" indent="0">
              <a:tabLst>
                <a:tab pos="4741863" algn="l"/>
              </a:tabLst>
            </a:pPr>
            <a:r>
              <a:rPr lang="en-US" b="1" dirty="0">
                <a:solidFill>
                  <a:schemeClr val="tx1">
                    <a:lumMod val="50000"/>
                  </a:schemeClr>
                </a:solidFill>
              </a:rPr>
              <a:t>Program Gross Impacts</a:t>
            </a:r>
            <a:endParaRPr lang="en-US" b="1" cap="none" baseline="0" dirty="0">
              <a:solidFill>
                <a:schemeClr val="tx1">
                  <a:lumMod val="50000"/>
                </a:schemeClr>
              </a:solidFill>
            </a:endParaRPr>
          </a:p>
        </p:txBody>
      </p:sp>
      <p:graphicFrame>
        <p:nvGraphicFramePr>
          <p:cNvPr id="19" name="Content Placeholder 8">
            <a:extLst>
              <a:ext uri="{FF2B5EF4-FFF2-40B4-BE49-F238E27FC236}">
                <a16:creationId xmlns:a16="http://schemas.microsoft.com/office/drawing/2014/main" id="{6E328DAF-4DC3-E3DB-69B6-8EF0589ABB2A}"/>
              </a:ext>
            </a:extLst>
          </p:cNvPr>
          <p:cNvGraphicFramePr>
            <a:graphicFrameLocks noGrp="1"/>
          </p:cNvGraphicFramePr>
          <p:nvPr>
            <p:ph idx="1"/>
          </p:nvPr>
        </p:nvGraphicFramePr>
        <p:xfrm>
          <a:off x="936302" y="1725785"/>
          <a:ext cx="6213654" cy="1986422"/>
        </p:xfrm>
        <a:graphic>
          <a:graphicData uri="http://schemas.openxmlformats.org/drawingml/2006/table">
            <a:tbl>
              <a:tblPr firstRow="1" firstCol="1" bandRow="1">
                <a:tableStyleId>{5C22544A-7EE6-4342-B048-85BDC9FD1C3A}</a:tableStyleId>
              </a:tblPr>
              <a:tblGrid>
                <a:gridCol w="1920316">
                  <a:extLst>
                    <a:ext uri="{9D8B030D-6E8A-4147-A177-3AD203B41FA5}">
                      <a16:colId xmlns:a16="http://schemas.microsoft.com/office/drawing/2014/main" val="2210325526"/>
                    </a:ext>
                  </a:extLst>
                </a:gridCol>
                <a:gridCol w="1024310">
                  <a:extLst>
                    <a:ext uri="{9D8B030D-6E8A-4147-A177-3AD203B41FA5}">
                      <a16:colId xmlns:a16="http://schemas.microsoft.com/office/drawing/2014/main" val="2773662993"/>
                    </a:ext>
                  </a:extLst>
                </a:gridCol>
                <a:gridCol w="1075525">
                  <a:extLst>
                    <a:ext uri="{9D8B030D-6E8A-4147-A177-3AD203B41FA5}">
                      <a16:colId xmlns:a16="http://schemas.microsoft.com/office/drawing/2014/main" val="2874177762"/>
                    </a:ext>
                  </a:extLst>
                </a:gridCol>
                <a:gridCol w="1101134">
                  <a:extLst>
                    <a:ext uri="{9D8B030D-6E8A-4147-A177-3AD203B41FA5}">
                      <a16:colId xmlns:a16="http://schemas.microsoft.com/office/drawing/2014/main" val="4030407323"/>
                    </a:ext>
                  </a:extLst>
                </a:gridCol>
                <a:gridCol w="1092369">
                  <a:extLst>
                    <a:ext uri="{9D8B030D-6E8A-4147-A177-3AD203B41FA5}">
                      <a16:colId xmlns:a16="http://schemas.microsoft.com/office/drawing/2014/main" val="4093704551"/>
                    </a:ext>
                  </a:extLst>
                </a:gridCol>
              </a:tblGrid>
              <a:tr h="196682">
                <a:tc gridSpan="5">
                  <a:txBody>
                    <a:bodyPr/>
                    <a:lstStyle/>
                    <a:p>
                      <a:pPr marL="0" marR="0" algn="ctr">
                        <a:lnSpc>
                          <a:spcPct val="107000"/>
                        </a:lnSpc>
                        <a:spcBef>
                          <a:spcPts val="0"/>
                        </a:spcBef>
                        <a:spcAft>
                          <a:spcPts val="0"/>
                        </a:spcAft>
                      </a:pPr>
                      <a:r>
                        <a:rPr lang="en-US" sz="1100" dirty="0">
                          <a:effectLst/>
                        </a:rPr>
                        <a:t>Resource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4703018"/>
                  </a:ext>
                </a:extLst>
              </a:tr>
              <a:tr h="370102">
                <a:tc>
                  <a:txBody>
                    <a:bodyPr/>
                    <a:lstStyle/>
                    <a:p>
                      <a:pPr marL="0" marR="0">
                        <a:lnSpc>
                          <a:spcPct val="107000"/>
                        </a:lnSpc>
                        <a:spcBef>
                          <a:spcPts val="0"/>
                        </a:spcBef>
                        <a:spcAft>
                          <a:spcPts val="0"/>
                        </a:spcAft>
                      </a:pPr>
                      <a:r>
                        <a:rPr lang="en-US" sz="1100" dirty="0">
                          <a:effectLst/>
                        </a:rPr>
                        <a:t>Program Budget Cost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2023</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2025</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Total</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76974026"/>
                  </a:ext>
                </a:extLst>
              </a:tr>
              <a:tr h="265541">
                <a:tc>
                  <a:txBody>
                    <a:bodyPr/>
                    <a:lstStyle/>
                    <a:p>
                      <a:pPr marL="0" marR="0">
                        <a:lnSpc>
                          <a:spcPct val="107000"/>
                        </a:lnSpc>
                        <a:spcBef>
                          <a:spcPts val="0"/>
                        </a:spcBef>
                        <a:spcAft>
                          <a:spcPts val="0"/>
                        </a:spcAft>
                      </a:pPr>
                      <a:r>
                        <a:rPr lang="en-US" sz="1100" dirty="0">
                          <a:effectLst/>
                        </a:rPr>
                        <a:t>Administration Costs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11,345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113,448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113,472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238,265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17244371"/>
                  </a:ext>
                </a:extLst>
              </a:tr>
              <a:tr h="275208">
                <a:tc>
                  <a:txBody>
                    <a:bodyPr/>
                    <a:lstStyle/>
                    <a:p>
                      <a:pPr marL="0" marR="0">
                        <a:lnSpc>
                          <a:spcPct val="107000"/>
                        </a:lnSpc>
                        <a:spcBef>
                          <a:spcPts val="0"/>
                        </a:spcBef>
                        <a:spcAft>
                          <a:spcPts val="0"/>
                        </a:spcAft>
                      </a:pPr>
                      <a:r>
                        <a:rPr lang="en-US" sz="1100" dirty="0">
                          <a:effectLst/>
                        </a:rPr>
                        <a:t>Marketing/Outreach</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19,204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61,069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64,734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145,007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51323267"/>
                  </a:ext>
                </a:extLst>
              </a:tr>
              <a:tr h="230819">
                <a:tc>
                  <a:txBody>
                    <a:bodyPr/>
                    <a:lstStyle/>
                    <a:p>
                      <a:pPr marL="0" marR="0">
                        <a:lnSpc>
                          <a:spcPct val="107000"/>
                        </a:lnSpc>
                        <a:spcBef>
                          <a:spcPts val="0"/>
                        </a:spcBef>
                        <a:spcAft>
                          <a:spcPts val="0"/>
                        </a:spcAft>
                      </a:pPr>
                      <a:r>
                        <a:rPr lang="en-US" sz="1100" dirty="0">
                          <a:effectLst/>
                        </a:rPr>
                        <a:t>Incentive/Rebate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415,521</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2,202,037</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2,964,129</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5,581,687</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11554164"/>
                  </a:ext>
                </a:extLst>
              </a:tr>
              <a:tr h="266330">
                <a:tc>
                  <a:txBody>
                    <a:bodyPr/>
                    <a:lstStyle/>
                    <a:p>
                      <a:pPr marL="0" marR="0">
                        <a:lnSpc>
                          <a:spcPct val="107000"/>
                        </a:lnSpc>
                        <a:spcBef>
                          <a:spcPts val="0"/>
                        </a:spcBef>
                        <a:spcAft>
                          <a:spcPts val="0"/>
                        </a:spcAft>
                      </a:pPr>
                      <a:r>
                        <a:rPr lang="en-US" sz="1100" dirty="0">
                          <a:effectLst/>
                        </a:rPr>
                        <a:t>Direct Implementation</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196,346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959,959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1,260,292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    2,416,597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1062559"/>
                  </a:ext>
                </a:extLst>
              </a:tr>
              <a:tr h="381740">
                <a:tc>
                  <a:txBody>
                    <a:bodyPr/>
                    <a:lstStyle/>
                    <a:p>
                      <a:pPr marL="0" marR="0">
                        <a:lnSpc>
                          <a:spcPct val="107000"/>
                        </a:lnSpc>
                        <a:spcBef>
                          <a:spcPts val="0"/>
                        </a:spcBef>
                        <a:spcAft>
                          <a:spcPts val="0"/>
                        </a:spcAft>
                      </a:pPr>
                      <a:r>
                        <a:rPr lang="en-US" sz="1100" dirty="0">
                          <a:effectLst/>
                        </a:rPr>
                        <a:t>Total</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a:t>
                      </a:r>
                      <a:r>
                        <a:rPr lang="en-US" sz="1100" b="1" u="sng" dirty="0">
                          <a:effectLst/>
                        </a:rPr>
                        <a:t>$     642,416</a:t>
                      </a:r>
                      <a:r>
                        <a:rPr lang="en-US"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a:t>
                      </a:r>
                      <a:r>
                        <a:rPr lang="en-US" sz="1100" b="1" u="sng" dirty="0">
                          <a:effectLst/>
                        </a:rPr>
                        <a:t>$    3,336,513</a:t>
                      </a:r>
                      <a:r>
                        <a:rPr lang="en-US"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u="sng" dirty="0">
                          <a:effectLst/>
                        </a:rPr>
                        <a:t> $    4,402,627</a:t>
                      </a:r>
                      <a:r>
                        <a:rPr lang="en-US"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100" b="1" dirty="0">
                          <a:effectLst/>
                        </a:rPr>
                        <a:t> </a:t>
                      </a:r>
                      <a:r>
                        <a:rPr lang="en-US" sz="1100" b="1" u="sng" dirty="0">
                          <a:effectLst/>
                        </a:rPr>
                        <a:t>$    8,381,556  </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10340422"/>
                  </a:ext>
                </a:extLst>
              </a:tr>
            </a:tbl>
          </a:graphicData>
        </a:graphic>
      </p:graphicFrame>
      <p:graphicFrame>
        <p:nvGraphicFramePr>
          <p:cNvPr id="2" name="Table 1">
            <a:extLst>
              <a:ext uri="{FF2B5EF4-FFF2-40B4-BE49-F238E27FC236}">
                <a16:creationId xmlns:a16="http://schemas.microsoft.com/office/drawing/2014/main" id="{44982879-AE22-BE7E-42A5-15772603C4C0}"/>
              </a:ext>
            </a:extLst>
          </p:cNvPr>
          <p:cNvGraphicFramePr>
            <a:graphicFrameLocks noGrp="1"/>
          </p:cNvGraphicFramePr>
          <p:nvPr/>
        </p:nvGraphicFramePr>
        <p:xfrm>
          <a:off x="936301" y="4383839"/>
          <a:ext cx="6213654" cy="1719233"/>
        </p:xfrm>
        <a:graphic>
          <a:graphicData uri="http://schemas.openxmlformats.org/drawingml/2006/table">
            <a:tbl>
              <a:tblPr firstRow="1" firstCol="1" bandRow="1">
                <a:tableStyleId>{5C22544A-7EE6-4342-B048-85BDC9FD1C3A}</a:tableStyleId>
              </a:tblPr>
              <a:tblGrid>
                <a:gridCol w="2848871">
                  <a:extLst>
                    <a:ext uri="{9D8B030D-6E8A-4147-A177-3AD203B41FA5}">
                      <a16:colId xmlns:a16="http://schemas.microsoft.com/office/drawing/2014/main" val="1701869398"/>
                    </a:ext>
                  </a:extLst>
                </a:gridCol>
                <a:gridCol w="757644">
                  <a:extLst>
                    <a:ext uri="{9D8B030D-6E8A-4147-A177-3AD203B41FA5}">
                      <a16:colId xmlns:a16="http://schemas.microsoft.com/office/drawing/2014/main" val="2244424458"/>
                    </a:ext>
                  </a:extLst>
                </a:gridCol>
                <a:gridCol w="757644">
                  <a:extLst>
                    <a:ext uri="{9D8B030D-6E8A-4147-A177-3AD203B41FA5}">
                      <a16:colId xmlns:a16="http://schemas.microsoft.com/office/drawing/2014/main" val="3742986174"/>
                    </a:ext>
                  </a:extLst>
                </a:gridCol>
                <a:gridCol w="792096">
                  <a:extLst>
                    <a:ext uri="{9D8B030D-6E8A-4147-A177-3AD203B41FA5}">
                      <a16:colId xmlns:a16="http://schemas.microsoft.com/office/drawing/2014/main" val="581192963"/>
                    </a:ext>
                  </a:extLst>
                </a:gridCol>
                <a:gridCol w="1057399">
                  <a:extLst>
                    <a:ext uri="{9D8B030D-6E8A-4147-A177-3AD203B41FA5}">
                      <a16:colId xmlns:a16="http://schemas.microsoft.com/office/drawing/2014/main" val="79456681"/>
                    </a:ext>
                  </a:extLst>
                </a:gridCol>
              </a:tblGrid>
              <a:tr h="260700">
                <a:tc gridSpan="5">
                  <a:txBody>
                    <a:bodyPr/>
                    <a:lstStyle/>
                    <a:p>
                      <a:pPr marL="0" marR="0" algn="ctr">
                        <a:lnSpc>
                          <a:spcPct val="107000"/>
                        </a:lnSpc>
                        <a:spcBef>
                          <a:spcPts val="0"/>
                        </a:spcBef>
                        <a:spcAft>
                          <a:spcPts val="0"/>
                        </a:spcAft>
                      </a:pPr>
                      <a:r>
                        <a:rPr lang="en-US" sz="1100" dirty="0">
                          <a:effectLst/>
                        </a:rPr>
                        <a:t>Resource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3851448"/>
                  </a:ext>
                </a:extLst>
              </a:tr>
              <a:tr h="415733">
                <a:tc>
                  <a:txBody>
                    <a:bodyPr/>
                    <a:lstStyle/>
                    <a:p>
                      <a:pPr marL="0" marR="0">
                        <a:lnSpc>
                          <a:spcPct val="107000"/>
                        </a:lnSpc>
                        <a:spcBef>
                          <a:spcPts val="0"/>
                        </a:spcBef>
                        <a:spcAft>
                          <a:spcPts val="0"/>
                        </a:spcAft>
                      </a:pPr>
                      <a:r>
                        <a:rPr lang="en-US" sz="1100" dirty="0">
                          <a:effectLst/>
                        </a:rPr>
                        <a:t>Energy Savings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2023</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2025</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b="1" dirty="0">
                          <a:effectLst/>
                        </a:rPr>
                        <a:t>Total</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06414092"/>
                  </a:ext>
                </a:extLst>
              </a:tr>
              <a:tr h="260700">
                <a:tc>
                  <a:txBody>
                    <a:bodyPr/>
                    <a:lstStyle/>
                    <a:p>
                      <a:pPr marL="0" marR="0">
                        <a:lnSpc>
                          <a:spcPct val="107000"/>
                        </a:lnSpc>
                        <a:spcBef>
                          <a:spcPts val="0"/>
                        </a:spcBef>
                        <a:spcAft>
                          <a:spcPts val="0"/>
                        </a:spcAft>
                      </a:pPr>
                      <a:r>
                        <a:rPr lang="en-US" sz="1100" dirty="0">
                          <a:effectLst/>
                        </a:rPr>
                        <a:t>Gross Demand Reduction (kW)</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45</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152</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190</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387</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41071094"/>
                  </a:ext>
                </a:extLst>
              </a:tr>
              <a:tr h="260700">
                <a:tc>
                  <a:txBody>
                    <a:bodyPr/>
                    <a:lstStyle/>
                    <a:p>
                      <a:pPr marL="0" marR="0">
                        <a:lnSpc>
                          <a:spcPct val="107000"/>
                        </a:lnSpc>
                        <a:spcBef>
                          <a:spcPts val="0"/>
                        </a:spcBef>
                        <a:spcAft>
                          <a:spcPts val="0"/>
                        </a:spcAft>
                      </a:pPr>
                      <a:r>
                        <a:rPr lang="en-US" sz="1100" dirty="0">
                          <a:effectLst/>
                        </a:rPr>
                        <a:t>Net Demand Reduction (kW)</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18</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51</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64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133</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36074837"/>
                  </a:ext>
                </a:extLst>
              </a:tr>
              <a:tr h="260700">
                <a:tc>
                  <a:txBody>
                    <a:bodyPr/>
                    <a:lstStyle/>
                    <a:p>
                      <a:pPr marL="0" marR="0">
                        <a:lnSpc>
                          <a:spcPct val="107000"/>
                        </a:lnSpc>
                        <a:spcBef>
                          <a:spcPts val="0"/>
                        </a:spcBef>
                        <a:spcAft>
                          <a:spcPts val="0"/>
                        </a:spcAft>
                      </a:pPr>
                      <a:r>
                        <a:rPr lang="en-US" sz="1100" dirty="0">
                          <a:effectLst/>
                        </a:rPr>
                        <a:t>Gross Energy Savings (kWh)</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181,886</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953,692</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1,196,386</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dirty="0">
                          <a:effectLst/>
                        </a:rPr>
                        <a:t>2,331,964</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12517189"/>
                  </a:ext>
                </a:extLst>
              </a:tr>
              <a:tr h="260700">
                <a:tc>
                  <a:txBody>
                    <a:bodyPr/>
                    <a:lstStyle/>
                    <a:p>
                      <a:pPr marL="0" marR="0">
                        <a:lnSpc>
                          <a:spcPct val="107000"/>
                        </a:lnSpc>
                        <a:spcBef>
                          <a:spcPts val="0"/>
                        </a:spcBef>
                        <a:spcAft>
                          <a:spcPts val="0"/>
                        </a:spcAft>
                      </a:pPr>
                      <a:r>
                        <a:rPr lang="en-US" sz="1100" dirty="0">
                          <a:effectLst/>
                        </a:rPr>
                        <a:t>Net Energy Savings (kWh)</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u="sng" dirty="0">
                          <a:effectLst/>
                        </a:rPr>
                        <a:t>160,857</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u="sng" dirty="0">
                          <a:effectLst/>
                        </a:rPr>
                        <a:t>776,912</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u="sng" dirty="0">
                          <a:effectLst/>
                        </a:rPr>
                        <a:t>974,526</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1100" b="1" u="sng" dirty="0">
                          <a:effectLst/>
                        </a:rPr>
                        <a:t>1,912,295</a:t>
                      </a:r>
                      <a:endParaRPr lang="en-US" sz="1100" b="1" u="sng"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83277177"/>
                  </a:ext>
                </a:extLst>
              </a:tr>
            </a:tbl>
          </a:graphicData>
        </a:graphic>
      </p:graphicFrame>
      <p:sp>
        <p:nvSpPr>
          <p:cNvPr id="6" name="Text Placeholder 15">
            <a:extLst>
              <a:ext uri="{FF2B5EF4-FFF2-40B4-BE49-F238E27FC236}">
                <a16:creationId xmlns:a16="http://schemas.microsoft.com/office/drawing/2014/main" id="{9624753D-2399-08FA-F9B9-91CD02924E17}"/>
              </a:ext>
            </a:extLst>
          </p:cNvPr>
          <p:cNvSpPr txBox="1">
            <a:spLocks/>
          </p:cNvSpPr>
          <p:nvPr/>
        </p:nvSpPr>
        <p:spPr>
          <a:xfrm>
            <a:off x="8483601" y="3180684"/>
            <a:ext cx="3263900" cy="684498"/>
          </a:xfrm>
          <a:prstGeom prst="rect">
            <a:avLst/>
          </a:prstGeom>
        </p:spPr>
        <p:txBody>
          <a:bodyPr anchor="ctr"/>
          <a:lstStyle>
            <a:lvl1pPr marL="0" indent="0" algn="l" defTabSz="285739" rtl="0" eaLnBrk="1" fontAlgn="base" hangingPunct="1">
              <a:spcBef>
                <a:spcPct val="20000"/>
              </a:spcBef>
              <a:spcAft>
                <a:spcPct val="0"/>
              </a:spcAft>
              <a:buFont typeface="Arial" charset="0"/>
              <a:buNone/>
              <a:defRPr sz="2133" b="1" kern="1200" cap="all" baseline="0">
                <a:solidFill>
                  <a:schemeClr val="tx1">
                    <a:lumMod val="60000"/>
                    <a:lumOff val="40000"/>
                  </a:schemeClr>
                </a:solidFill>
                <a:latin typeface="+mn-lt"/>
                <a:ea typeface="ＭＳ Ｐゴシック" charset="0"/>
                <a:cs typeface="ＭＳ Ｐゴシック" charset="0"/>
              </a:defRPr>
            </a:lvl1pPr>
            <a:lvl2pPr marL="380974" indent="0" algn="l" defTabSz="285739" rtl="0" eaLnBrk="1" fontAlgn="base" hangingPunct="1">
              <a:spcBef>
                <a:spcPct val="20000"/>
              </a:spcBef>
              <a:spcAft>
                <a:spcPct val="0"/>
              </a:spcAft>
              <a:buFont typeface="Arial" charset="0"/>
              <a:buNone/>
              <a:defRPr sz="1867" b="1" kern="1200">
                <a:solidFill>
                  <a:schemeClr val="bg1">
                    <a:lumMod val="95000"/>
                  </a:schemeClr>
                </a:solidFill>
                <a:latin typeface="+mn-lt"/>
                <a:ea typeface="ＭＳ Ｐゴシック" charset="0"/>
                <a:cs typeface="+mn-cs"/>
              </a:defRPr>
            </a:lvl2pPr>
            <a:lvl3pPr marL="761950" indent="0" algn="l" defTabSz="285739" rtl="0" eaLnBrk="1" fontAlgn="base" hangingPunct="1">
              <a:spcBef>
                <a:spcPct val="20000"/>
              </a:spcBef>
              <a:spcAft>
                <a:spcPct val="0"/>
              </a:spcAft>
              <a:buFont typeface="Arial" charset="0"/>
              <a:buNone/>
              <a:defRPr sz="1600" b="1" kern="1200">
                <a:solidFill>
                  <a:schemeClr val="bg1">
                    <a:lumMod val="95000"/>
                  </a:schemeClr>
                </a:solidFill>
                <a:latin typeface="+mn-lt"/>
                <a:ea typeface="ＭＳ Ｐゴシック" charset="0"/>
                <a:cs typeface="+mn-cs"/>
              </a:defRPr>
            </a:lvl3pPr>
            <a:lvl4pPr marL="1142926" indent="0" algn="l" defTabSz="285739" rtl="0" eaLnBrk="1" fontAlgn="base" hangingPunct="1">
              <a:spcBef>
                <a:spcPct val="20000"/>
              </a:spcBef>
              <a:spcAft>
                <a:spcPct val="0"/>
              </a:spcAft>
              <a:buFont typeface="Arial" charset="0"/>
              <a:buNone/>
              <a:defRPr sz="1467" b="1" kern="1200">
                <a:solidFill>
                  <a:schemeClr val="bg1">
                    <a:lumMod val="95000"/>
                  </a:schemeClr>
                </a:solidFill>
                <a:latin typeface="+mn-lt"/>
                <a:ea typeface="ＭＳ Ｐゴシック" charset="0"/>
                <a:cs typeface="+mn-cs"/>
              </a:defRPr>
            </a:lvl4pPr>
            <a:lvl5pPr marL="1523902" indent="0" algn="l" defTabSz="285739" rtl="0" eaLnBrk="1" fontAlgn="base" hangingPunct="1">
              <a:spcBef>
                <a:spcPct val="20000"/>
              </a:spcBef>
              <a:spcAft>
                <a:spcPct val="0"/>
              </a:spcAft>
              <a:buFont typeface="Arial" charset="0"/>
              <a:buNone/>
              <a:defRPr sz="1467" b="1" kern="1200">
                <a:solidFill>
                  <a:schemeClr val="bg1">
                    <a:lumMod val="95000"/>
                  </a:schemeClr>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r>
              <a:rPr lang="en-US" sz="1600" dirty="0"/>
              <a:t>Program Cost Effectiveness (PAC)*</a:t>
            </a:r>
          </a:p>
        </p:txBody>
      </p:sp>
      <p:graphicFrame>
        <p:nvGraphicFramePr>
          <p:cNvPr id="7" name="Table 6">
            <a:extLst>
              <a:ext uri="{FF2B5EF4-FFF2-40B4-BE49-F238E27FC236}">
                <a16:creationId xmlns:a16="http://schemas.microsoft.com/office/drawing/2014/main" id="{4607D15B-1CCE-6D58-E287-8037291BD12D}"/>
              </a:ext>
            </a:extLst>
          </p:cNvPr>
          <p:cNvGraphicFramePr>
            <a:graphicFrameLocks noGrp="1"/>
          </p:cNvGraphicFramePr>
          <p:nvPr/>
        </p:nvGraphicFramePr>
        <p:xfrm>
          <a:off x="8563503" y="1335038"/>
          <a:ext cx="3149633" cy="684498"/>
        </p:xfrm>
        <a:graphic>
          <a:graphicData uri="http://schemas.openxmlformats.org/drawingml/2006/table">
            <a:tbl>
              <a:tblPr firstRow="1" firstCol="1" bandRow="1">
                <a:tableStyleId>{5C22544A-7EE6-4342-B048-85BDC9FD1C3A}</a:tableStyleId>
              </a:tblPr>
              <a:tblGrid>
                <a:gridCol w="1113157">
                  <a:extLst>
                    <a:ext uri="{9D8B030D-6E8A-4147-A177-3AD203B41FA5}">
                      <a16:colId xmlns:a16="http://schemas.microsoft.com/office/drawing/2014/main" val="4263914601"/>
                    </a:ext>
                  </a:extLst>
                </a:gridCol>
                <a:gridCol w="736847">
                  <a:extLst>
                    <a:ext uri="{9D8B030D-6E8A-4147-A177-3AD203B41FA5}">
                      <a16:colId xmlns:a16="http://schemas.microsoft.com/office/drawing/2014/main" val="1849878196"/>
                    </a:ext>
                  </a:extLst>
                </a:gridCol>
                <a:gridCol w="690152">
                  <a:extLst>
                    <a:ext uri="{9D8B030D-6E8A-4147-A177-3AD203B41FA5}">
                      <a16:colId xmlns:a16="http://schemas.microsoft.com/office/drawing/2014/main" val="3501460014"/>
                    </a:ext>
                  </a:extLst>
                </a:gridCol>
                <a:gridCol w="609477">
                  <a:extLst>
                    <a:ext uri="{9D8B030D-6E8A-4147-A177-3AD203B41FA5}">
                      <a16:colId xmlns:a16="http://schemas.microsoft.com/office/drawing/2014/main" val="259780625"/>
                    </a:ext>
                  </a:extLst>
                </a:gridCol>
              </a:tblGrid>
              <a:tr h="342249">
                <a:tc>
                  <a:txBody>
                    <a:bodyPr/>
                    <a:lstStyle/>
                    <a:p>
                      <a:pPr marL="0" marR="0">
                        <a:lnSpc>
                          <a:spcPct val="107000"/>
                        </a:lnSpc>
                        <a:spcBef>
                          <a:spcPts val="0"/>
                        </a:spcBef>
                        <a:spcAft>
                          <a:spcPts val="0"/>
                        </a:spcAft>
                      </a:pPr>
                      <a:r>
                        <a:rPr lang="en-US" sz="1100" dirty="0">
                          <a:effectLst/>
                        </a:rPr>
                        <a:t> </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2023</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2024</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2025</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46812669"/>
                  </a:ext>
                </a:extLst>
              </a:tr>
              <a:tr h="342249">
                <a:tc>
                  <a:txBody>
                    <a:bodyPr/>
                    <a:lstStyle/>
                    <a:p>
                      <a:pPr marL="0" marR="0">
                        <a:lnSpc>
                          <a:spcPct val="107000"/>
                        </a:lnSpc>
                        <a:spcBef>
                          <a:spcPts val="0"/>
                        </a:spcBef>
                        <a:spcAft>
                          <a:spcPts val="0"/>
                        </a:spcAft>
                      </a:pPr>
                      <a:r>
                        <a:rPr lang="en-US" sz="1400" dirty="0">
                          <a:effectLst/>
                        </a:rPr>
                        <a:t>TRC</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0.17</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0.21</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0.23</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91556151"/>
                  </a:ext>
                </a:extLst>
              </a:tr>
            </a:tbl>
          </a:graphicData>
        </a:graphic>
      </p:graphicFrame>
      <p:graphicFrame>
        <p:nvGraphicFramePr>
          <p:cNvPr id="9" name="Table 8">
            <a:extLst>
              <a:ext uri="{FF2B5EF4-FFF2-40B4-BE49-F238E27FC236}">
                <a16:creationId xmlns:a16="http://schemas.microsoft.com/office/drawing/2014/main" id="{C95183C4-4BE6-B8D6-2771-57DCF40D9831}"/>
              </a:ext>
            </a:extLst>
          </p:cNvPr>
          <p:cNvGraphicFramePr>
            <a:graphicFrameLocks noGrp="1"/>
          </p:cNvGraphicFramePr>
          <p:nvPr/>
        </p:nvGraphicFramePr>
        <p:xfrm>
          <a:off x="8563611" y="3810667"/>
          <a:ext cx="3149524" cy="684498"/>
        </p:xfrm>
        <a:graphic>
          <a:graphicData uri="http://schemas.openxmlformats.org/drawingml/2006/table">
            <a:tbl>
              <a:tblPr firstRow="1" firstCol="1" bandRow="1">
                <a:tableStyleId>{5C22544A-7EE6-4342-B048-85BDC9FD1C3A}</a:tableStyleId>
              </a:tblPr>
              <a:tblGrid>
                <a:gridCol w="1130805">
                  <a:extLst>
                    <a:ext uri="{9D8B030D-6E8A-4147-A177-3AD203B41FA5}">
                      <a16:colId xmlns:a16="http://schemas.microsoft.com/office/drawing/2014/main" val="2422045811"/>
                    </a:ext>
                  </a:extLst>
                </a:gridCol>
                <a:gridCol w="892213">
                  <a:extLst>
                    <a:ext uri="{9D8B030D-6E8A-4147-A177-3AD203B41FA5}">
                      <a16:colId xmlns:a16="http://schemas.microsoft.com/office/drawing/2014/main" val="1607236940"/>
                    </a:ext>
                  </a:extLst>
                </a:gridCol>
                <a:gridCol w="563253">
                  <a:extLst>
                    <a:ext uri="{9D8B030D-6E8A-4147-A177-3AD203B41FA5}">
                      <a16:colId xmlns:a16="http://schemas.microsoft.com/office/drawing/2014/main" val="84088947"/>
                    </a:ext>
                  </a:extLst>
                </a:gridCol>
                <a:gridCol w="563253">
                  <a:extLst>
                    <a:ext uri="{9D8B030D-6E8A-4147-A177-3AD203B41FA5}">
                      <a16:colId xmlns:a16="http://schemas.microsoft.com/office/drawing/2014/main" val="609588640"/>
                    </a:ext>
                  </a:extLst>
                </a:gridCol>
              </a:tblGrid>
              <a:tr h="342249">
                <a:tc>
                  <a:txBody>
                    <a:bodyPr/>
                    <a:lstStyle/>
                    <a:p>
                      <a:pPr marL="0" marR="0">
                        <a:lnSpc>
                          <a:spcPct val="107000"/>
                        </a:lnSpc>
                        <a:spcBef>
                          <a:spcPts val="0"/>
                        </a:spcBef>
                        <a:spcAft>
                          <a:spcPts val="0"/>
                        </a:spcAft>
                      </a:pPr>
                      <a:r>
                        <a:rPr lang="en-US" sz="1400" b="1" dirty="0">
                          <a:effectLst/>
                        </a:rPr>
                        <a:t> </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400" b="1" dirty="0">
                          <a:effectLst/>
                        </a:rPr>
                        <a:t>2023</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2024</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2025</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35784499"/>
                  </a:ext>
                </a:extLst>
              </a:tr>
              <a:tr h="342249">
                <a:tc>
                  <a:txBody>
                    <a:bodyPr/>
                    <a:lstStyle/>
                    <a:p>
                      <a:pPr marL="0" marR="0">
                        <a:lnSpc>
                          <a:spcPct val="107000"/>
                        </a:lnSpc>
                        <a:spcBef>
                          <a:spcPts val="0"/>
                        </a:spcBef>
                        <a:spcAft>
                          <a:spcPts val="0"/>
                        </a:spcAft>
                      </a:pPr>
                      <a:r>
                        <a:rPr lang="en-US" sz="1400" b="1" dirty="0">
                          <a:effectLst/>
                        </a:rPr>
                        <a:t>PAC</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1400" b="1" dirty="0">
                          <a:effectLst/>
                        </a:rPr>
                        <a:t>0.17</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0.23</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0.24</a:t>
                      </a:r>
                      <a:endParaRPr lang="en-US" sz="14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27944896"/>
                  </a:ext>
                </a:extLst>
              </a:tr>
            </a:tbl>
          </a:graphicData>
        </a:graphic>
      </p:graphicFrame>
      <p:sp>
        <p:nvSpPr>
          <p:cNvPr id="13" name="TextBox 12">
            <a:extLst>
              <a:ext uri="{FF2B5EF4-FFF2-40B4-BE49-F238E27FC236}">
                <a16:creationId xmlns:a16="http://schemas.microsoft.com/office/drawing/2014/main" id="{259F1674-861B-9DC0-26EC-FC5F805E582E}"/>
              </a:ext>
            </a:extLst>
          </p:cNvPr>
          <p:cNvSpPr txBox="1"/>
          <p:nvPr/>
        </p:nvSpPr>
        <p:spPr>
          <a:xfrm>
            <a:off x="7856729" y="1819453"/>
            <a:ext cx="4563179" cy="438582"/>
          </a:xfrm>
          <a:prstGeom prst="rect">
            <a:avLst/>
          </a:prstGeom>
          <a:noFill/>
        </p:spPr>
        <p:txBody>
          <a:bodyPr wrap="square" lIns="731520" tIns="228600" rIns="457200" rtlCol="0" anchor="t" anchorCtr="0">
            <a:spAutoFit/>
          </a:bodyPr>
          <a:lstStyle/>
          <a:p>
            <a:pPr marL="0" indent="0" algn="l">
              <a:tabLst>
                <a:tab pos="4741863" algn="l"/>
              </a:tabLst>
            </a:pPr>
            <a:r>
              <a:rPr lang="en-US" sz="1050" b="0" cap="none" baseline="0" dirty="0">
                <a:solidFill>
                  <a:schemeClr val="tx1">
                    <a:lumMod val="60000"/>
                    <a:lumOff val="40000"/>
                  </a:schemeClr>
                </a:solidFill>
              </a:rPr>
              <a:t>*Program and/or Sub-Program Cost Effectiveness (TRC)</a:t>
            </a:r>
          </a:p>
        </p:txBody>
      </p:sp>
      <p:sp>
        <p:nvSpPr>
          <p:cNvPr id="14" name="TextBox 13">
            <a:extLst>
              <a:ext uri="{FF2B5EF4-FFF2-40B4-BE49-F238E27FC236}">
                <a16:creationId xmlns:a16="http://schemas.microsoft.com/office/drawing/2014/main" id="{0BA419B3-4E6D-88B5-F363-F132870D54CC}"/>
              </a:ext>
            </a:extLst>
          </p:cNvPr>
          <p:cNvSpPr txBox="1"/>
          <p:nvPr/>
        </p:nvSpPr>
        <p:spPr>
          <a:xfrm>
            <a:off x="7833961" y="4302508"/>
            <a:ext cx="4563179" cy="438582"/>
          </a:xfrm>
          <a:prstGeom prst="rect">
            <a:avLst/>
          </a:prstGeom>
          <a:noFill/>
        </p:spPr>
        <p:txBody>
          <a:bodyPr wrap="square" lIns="731520" tIns="228600" rIns="457200" rtlCol="0" anchor="t" anchorCtr="0">
            <a:spAutoFit/>
          </a:bodyPr>
          <a:lstStyle/>
          <a:p>
            <a:pPr marL="0" indent="0" algn="l">
              <a:tabLst>
                <a:tab pos="4741863" algn="l"/>
              </a:tabLst>
            </a:pPr>
            <a:r>
              <a:rPr lang="en-US" sz="1050" b="0" cap="none" baseline="0" dirty="0">
                <a:solidFill>
                  <a:schemeClr val="tx1">
                    <a:lumMod val="60000"/>
                    <a:lumOff val="40000"/>
                  </a:schemeClr>
                </a:solidFill>
              </a:rPr>
              <a:t>*Program and/or Sub-Program Cost Effectiveness (PAC)</a:t>
            </a:r>
          </a:p>
        </p:txBody>
      </p:sp>
    </p:spTree>
    <p:extLst>
      <p:ext uri="{BB962C8B-B14F-4D97-AF65-F5344CB8AC3E}">
        <p14:creationId xmlns:p14="http://schemas.microsoft.com/office/powerpoint/2010/main" val="3331213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7A7C69-56C1-0E41-F576-85BD7AC12829}"/>
              </a:ext>
            </a:extLst>
          </p:cNvPr>
          <p:cNvSpPr>
            <a:spLocks noGrp="1"/>
          </p:cNvSpPr>
          <p:nvPr>
            <p:ph idx="1"/>
          </p:nvPr>
        </p:nvSpPr>
        <p:spPr>
          <a:xfrm>
            <a:off x="279411" y="1417639"/>
            <a:ext cx="11302989" cy="4708526"/>
          </a:xfrm>
        </p:spPr>
        <p:txBody>
          <a:bodyPr/>
          <a:lstStyle/>
          <a:p>
            <a:r>
              <a:rPr lang="en-US" sz="2000" dirty="0"/>
              <a:t>Invest in clean energy resources to benefit ESJ communities </a:t>
            </a:r>
          </a:p>
          <a:p>
            <a:r>
              <a:rPr lang="en-US" sz="2000" dirty="0"/>
              <a:t>Increase climate resiliency and improve air quality and public health in these communities</a:t>
            </a:r>
          </a:p>
          <a:p>
            <a:r>
              <a:rPr lang="en-US" sz="2000" dirty="0"/>
              <a:t>Increase access to energy efficiency through a skilled energy efficiency workforce for SCE customers in service territories meeting CPUC definitions of HTR and DAC</a:t>
            </a:r>
          </a:p>
          <a:p>
            <a:r>
              <a:rPr lang="en-US" sz="2000" dirty="0"/>
              <a:t>Engage with local contractors, helping these contractors grow their business and open more careers in the community</a:t>
            </a:r>
          </a:p>
          <a:p>
            <a:r>
              <a:rPr lang="en-US" sz="2000" dirty="0"/>
              <a:t>Capture measurable predetermined energy savings in DAC, HTR, and underserved communities through education, assessment, DI, and installed measures</a:t>
            </a:r>
          </a:p>
          <a:p>
            <a:r>
              <a:rPr lang="en-US" sz="2000" dirty="0"/>
              <a:t>Drive higher participation rates through community outreach, direct marketing, no-cost home energy assessments and direct install packages</a:t>
            </a:r>
          </a:p>
          <a:p>
            <a:r>
              <a:rPr lang="en-US" sz="2000" dirty="0"/>
              <a:t>Achieve and maintain high customer satisfaction rating within target communities</a:t>
            </a:r>
          </a:p>
          <a:p>
            <a:r>
              <a:rPr lang="en-US" sz="2000" dirty="0"/>
              <a:t>Build sustained relationships with local Trade Allies and CBOs for long term program effectiveness and community development</a:t>
            </a:r>
          </a:p>
          <a:p>
            <a:endParaRPr lang="en-US" dirty="0"/>
          </a:p>
          <a:p>
            <a:endParaRPr lang="en-US" dirty="0"/>
          </a:p>
          <a:p>
            <a:endParaRPr lang="en-US" dirty="0"/>
          </a:p>
          <a:p>
            <a:endParaRPr lang="en-US" dirty="0"/>
          </a:p>
        </p:txBody>
      </p:sp>
      <p:sp>
        <p:nvSpPr>
          <p:cNvPr id="8" name="Title 1">
            <a:extLst>
              <a:ext uri="{FF2B5EF4-FFF2-40B4-BE49-F238E27FC236}">
                <a16:creationId xmlns:a16="http://schemas.microsoft.com/office/drawing/2014/main" id="{4576138B-C120-C12F-89AF-928B8D187975}"/>
              </a:ext>
            </a:extLst>
          </p:cNvPr>
          <p:cNvSpPr>
            <a:spLocks noGrp="1"/>
          </p:cNvSpPr>
          <p:nvPr>
            <p:ph type="title"/>
          </p:nvPr>
        </p:nvSpPr>
        <p:spPr>
          <a:xfrm>
            <a:off x="282357" y="274639"/>
            <a:ext cx="8639701" cy="1143000"/>
          </a:xfrm>
        </p:spPr>
        <p:txBody>
          <a:bodyPr anchor="ctr"/>
          <a:lstStyle/>
          <a:p>
            <a:r>
              <a:rPr lang="en-US" sz="2800" dirty="0"/>
              <a:t>Program Goals</a:t>
            </a:r>
          </a:p>
        </p:txBody>
      </p:sp>
    </p:spTree>
    <p:extLst>
      <p:ext uri="{BB962C8B-B14F-4D97-AF65-F5344CB8AC3E}">
        <p14:creationId xmlns:p14="http://schemas.microsoft.com/office/powerpoint/2010/main" val="127794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A499-8F35-415A-A8F4-71A72715B300}"/>
              </a:ext>
            </a:extLst>
          </p:cNvPr>
          <p:cNvSpPr>
            <a:spLocks noGrp="1"/>
          </p:cNvSpPr>
          <p:nvPr>
            <p:ph type="ctrTitle"/>
          </p:nvPr>
        </p:nvSpPr>
        <p:spPr/>
        <p:txBody>
          <a:bodyPr lIns="975360" tIns="304800" rIns="609600" bIns="60960" anchor="b" anchorCtr="0"/>
          <a:lstStyle/>
          <a:p>
            <a:r>
              <a:rPr lang="en-US" sz="4467" dirty="0">
                <a:ea typeface="ＭＳ Ｐゴシック"/>
              </a:rPr>
              <a:t>PROGRAM timelines and milestones</a:t>
            </a:r>
            <a:endParaRPr lang="en-US" dirty="0"/>
          </a:p>
        </p:txBody>
      </p:sp>
      <p:sp>
        <p:nvSpPr>
          <p:cNvPr id="3" name="Subtitle 2">
            <a:extLst>
              <a:ext uri="{FF2B5EF4-FFF2-40B4-BE49-F238E27FC236}">
                <a16:creationId xmlns:a16="http://schemas.microsoft.com/office/drawing/2014/main" id="{9FB8CED0-A42C-4941-9127-F9F83D499053}"/>
              </a:ext>
            </a:extLst>
          </p:cNvPr>
          <p:cNvSpPr>
            <a:spLocks noGrp="1"/>
          </p:cNvSpPr>
          <p:nvPr>
            <p:ph type="subTitle" idx="1"/>
          </p:nvPr>
        </p:nvSpPr>
        <p:spPr>
          <a:xfrm>
            <a:off x="0" y="4956845"/>
            <a:ext cx="10972800" cy="652435"/>
          </a:xfrm>
        </p:spPr>
        <p:txBody>
          <a:bodyPr/>
          <a:lstStyle/>
          <a:p>
            <a:r>
              <a:rPr lang="en-US" dirty="0"/>
              <a:t> </a:t>
            </a:r>
          </a:p>
        </p:txBody>
      </p:sp>
    </p:spTree>
    <p:extLst>
      <p:ext uri="{BB962C8B-B14F-4D97-AF65-F5344CB8AC3E}">
        <p14:creationId xmlns:p14="http://schemas.microsoft.com/office/powerpoint/2010/main" val="26288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1E02AC82-0755-4691-91FB-474E67A1A56A}"/>
              </a:ext>
            </a:extLst>
          </p:cNvPr>
          <p:cNvSpPr txBox="1">
            <a:spLocks/>
          </p:cNvSpPr>
          <p:nvPr/>
        </p:nvSpPr>
        <p:spPr>
          <a:xfrm>
            <a:off x="4049761" y="2700300"/>
            <a:ext cx="3788969"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sp>
        <p:nvSpPr>
          <p:cNvPr id="10" name="Content Placeholder 4">
            <a:extLst>
              <a:ext uri="{FF2B5EF4-FFF2-40B4-BE49-F238E27FC236}">
                <a16:creationId xmlns:a16="http://schemas.microsoft.com/office/drawing/2014/main" id="{178E2B4E-5401-4859-93B4-F2D2AC6F5CDB}"/>
              </a:ext>
            </a:extLst>
          </p:cNvPr>
          <p:cNvSpPr txBox="1">
            <a:spLocks/>
          </p:cNvSpPr>
          <p:nvPr/>
        </p:nvSpPr>
        <p:spPr>
          <a:xfrm>
            <a:off x="8287394" y="1880581"/>
            <a:ext cx="3529868"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pic>
        <p:nvPicPr>
          <p:cNvPr id="13" name="Picture 12">
            <a:extLst>
              <a:ext uri="{FF2B5EF4-FFF2-40B4-BE49-F238E27FC236}">
                <a16:creationId xmlns:a16="http://schemas.microsoft.com/office/drawing/2014/main" id="{2B0C1763-CBB1-4979-8401-338C87C2A6D9}"/>
              </a:ext>
            </a:extLst>
          </p:cNvPr>
          <p:cNvPicPr>
            <a:picLocks noChangeAspect="1"/>
          </p:cNvPicPr>
          <p:nvPr/>
        </p:nvPicPr>
        <p:blipFill>
          <a:blip r:embed="rId3"/>
          <a:stretch>
            <a:fillRect/>
          </a:stretch>
        </p:blipFill>
        <p:spPr>
          <a:xfrm>
            <a:off x="1" y="6223829"/>
            <a:ext cx="7959956" cy="634172"/>
          </a:xfrm>
          <a:prstGeom prst="rect">
            <a:avLst/>
          </a:prstGeom>
        </p:spPr>
      </p:pic>
      <p:sp>
        <p:nvSpPr>
          <p:cNvPr id="11" name="Content Placeholder 10">
            <a:extLst>
              <a:ext uri="{FF2B5EF4-FFF2-40B4-BE49-F238E27FC236}">
                <a16:creationId xmlns:a16="http://schemas.microsoft.com/office/drawing/2014/main" id="{6FF78152-7C2C-0B39-595C-D7CEF06D18F8}"/>
              </a:ext>
            </a:extLst>
          </p:cNvPr>
          <p:cNvSpPr>
            <a:spLocks noGrp="1"/>
          </p:cNvSpPr>
          <p:nvPr>
            <p:ph idx="1"/>
          </p:nvPr>
        </p:nvSpPr>
        <p:spPr/>
        <p:txBody>
          <a:bodyPr vert="horz" lIns="91440" tIns="45720" rIns="91440" bIns="45720" rtlCol="0" anchor="t">
            <a:normAutofit fontScale="92500" lnSpcReduction="10000"/>
          </a:bodyPr>
          <a:lstStyle/>
          <a:p>
            <a:pPr marL="380365" indent="-380365">
              <a:spcBef>
                <a:spcPct val="0"/>
              </a:spcBef>
              <a:buFont typeface="Arial,Sans-Serif" panose="020B0604020202020204" pitchFamily="34" charset="0"/>
            </a:pPr>
            <a:r>
              <a:rPr lang="en-US" sz="2300" dirty="0">
                <a:ea typeface="ＭＳ Ｐゴシック"/>
                <a:cs typeface="Arial"/>
              </a:rPr>
              <a:t>Safety &amp; introductions of implementation team </a:t>
            </a:r>
            <a:endParaRPr lang="en-US" sz="2300" dirty="0">
              <a:ea typeface="ＭＳ Ｐゴシック"/>
              <a:cs typeface="+mn-lt"/>
            </a:endParaRPr>
          </a:p>
          <a:p>
            <a:pPr marL="924560" lvl="1" indent="-380365">
              <a:spcBef>
                <a:spcPct val="0"/>
              </a:spcBef>
              <a:buClr>
                <a:srgbClr val="414244"/>
              </a:buClr>
              <a:buFont typeface="Arial,Sans-Serif" panose="020B0604020202020204" pitchFamily="34" charset="0"/>
            </a:pPr>
            <a:endParaRPr lang="en-US" sz="2300" dirty="0">
              <a:ea typeface="+mn-lt"/>
              <a:cs typeface="+mn-lt"/>
            </a:endParaRPr>
          </a:p>
          <a:p>
            <a:pPr marL="380365" indent="-380365">
              <a:spcBef>
                <a:spcPct val="0"/>
              </a:spcBef>
              <a:buFont typeface="Arial,Sans-Serif" panose="020B0604020202020204" pitchFamily="34" charset="0"/>
            </a:pPr>
            <a:r>
              <a:rPr lang="en-US" sz="2300" dirty="0">
                <a:ea typeface="ＭＳ Ｐゴシック"/>
                <a:cs typeface="Arial"/>
              </a:rPr>
              <a:t>Program overview </a:t>
            </a:r>
            <a:endParaRPr lang="en-US" sz="2300" dirty="0">
              <a:ea typeface="+mn-lt"/>
              <a:cs typeface="+mn-lt"/>
            </a:endParaRPr>
          </a:p>
          <a:p>
            <a:pPr marL="1147445" lvl="1" indent="-379095">
              <a:spcBef>
                <a:spcPct val="0"/>
              </a:spcBef>
              <a:buClr>
                <a:srgbClr val="414244"/>
              </a:buClr>
            </a:pPr>
            <a:r>
              <a:rPr lang="en-US" sz="2300" dirty="0">
                <a:ea typeface="ＭＳ Ｐゴシック"/>
                <a:cs typeface="Arial"/>
              </a:rPr>
              <a:t>Program implementation team </a:t>
            </a:r>
          </a:p>
          <a:p>
            <a:pPr marL="1147445" lvl="1" indent="-379095">
              <a:spcBef>
                <a:spcPct val="0"/>
              </a:spcBef>
              <a:buClr>
                <a:srgbClr val="414244"/>
              </a:buClr>
            </a:pPr>
            <a:r>
              <a:rPr lang="en-US" sz="2300" dirty="0">
                <a:ea typeface="ＭＳ Ｐゴシック"/>
                <a:cs typeface="Arial"/>
              </a:rPr>
              <a:t>Program design </a:t>
            </a:r>
          </a:p>
          <a:p>
            <a:pPr marL="1147445" lvl="1" indent="-379095">
              <a:spcBef>
                <a:spcPct val="0"/>
              </a:spcBef>
              <a:buClr>
                <a:srgbClr val="414244"/>
              </a:buClr>
            </a:pPr>
            <a:r>
              <a:rPr lang="en-US" sz="2300" dirty="0">
                <a:ea typeface="ＭＳ Ｐゴシック"/>
                <a:cs typeface="+mn-lt"/>
              </a:rPr>
              <a:t>Program goals</a:t>
            </a:r>
          </a:p>
          <a:p>
            <a:pPr marL="1142365" lvl="1" indent="-380365">
              <a:spcBef>
                <a:spcPct val="0"/>
              </a:spcBef>
              <a:buClr>
                <a:srgbClr val="414244"/>
              </a:buClr>
            </a:pPr>
            <a:r>
              <a:rPr lang="en-US" sz="2300" dirty="0">
                <a:ea typeface="ＭＳ Ｐゴシック"/>
                <a:cs typeface="Arial"/>
              </a:rPr>
              <a:t>Launch timeline and key milestones</a:t>
            </a:r>
          </a:p>
          <a:p>
            <a:pPr marL="1142365" lvl="1" indent="-380365">
              <a:spcBef>
                <a:spcPct val="0"/>
              </a:spcBef>
              <a:buClr>
                <a:srgbClr val="414244"/>
              </a:buClr>
              <a:buFont typeface="Arial" panose="020B0604020202020204" pitchFamily="34" charset="0"/>
              <a:buChar char="•"/>
            </a:pPr>
            <a:endParaRPr lang="en-US" sz="2300" dirty="0">
              <a:ea typeface="ＭＳ Ｐゴシック"/>
              <a:cs typeface="Arial"/>
            </a:endParaRPr>
          </a:p>
          <a:p>
            <a:pPr marL="380365" indent="-380365">
              <a:spcBef>
                <a:spcPct val="0"/>
              </a:spcBef>
              <a:buFont typeface="Arial,Sans-Serif" panose="020B0604020202020204" pitchFamily="34" charset="0"/>
              <a:buChar char="•"/>
            </a:pPr>
            <a:r>
              <a:rPr lang="en-US" sz="2300" dirty="0">
                <a:ea typeface="ＭＳ Ｐゴシック"/>
                <a:cs typeface="Arial"/>
              </a:rPr>
              <a:t>Program delivery strategy</a:t>
            </a:r>
          </a:p>
          <a:p>
            <a:pPr marL="1147445" lvl="1" indent="-379095">
              <a:spcBef>
                <a:spcPct val="0"/>
              </a:spcBef>
              <a:buClr>
                <a:srgbClr val="414244"/>
              </a:buClr>
            </a:pPr>
            <a:r>
              <a:rPr lang="en-US" sz="2300" dirty="0">
                <a:ea typeface="ＭＳ Ｐゴシック"/>
                <a:cs typeface="Arial"/>
              </a:rPr>
              <a:t>Marketing and outreach</a:t>
            </a:r>
            <a:endParaRPr lang="en-US" sz="1967" dirty="0">
              <a:ea typeface="ＭＳ Ｐゴシック"/>
              <a:cs typeface="Arial"/>
            </a:endParaRPr>
          </a:p>
          <a:p>
            <a:pPr marL="1147445" lvl="1" indent="-379095">
              <a:spcBef>
                <a:spcPct val="0"/>
              </a:spcBef>
              <a:buClr>
                <a:srgbClr val="414244"/>
              </a:buClr>
            </a:pPr>
            <a:r>
              <a:rPr lang="en-US" sz="2300" dirty="0">
                <a:ea typeface="ＭＳ Ｐゴシック"/>
                <a:cs typeface="Arial"/>
              </a:rPr>
              <a:t>Measures and energy savings</a:t>
            </a:r>
          </a:p>
          <a:p>
            <a:pPr marL="1147445" lvl="1" indent="-379095">
              <a:spcBef>
                <a:spcPct val="0"/>
              </a:spcBef>
              <a:buClr>
                <a:srgbClr val="414244"/>
              </a:buClr>
            </a:pPr>
            <a:r>
              <a:rPr lang="en-US" sz="2300" dirty="0">
                <a:ea typeface="ＭＳ Ｐゴシック"/>
                <a:cs typeface="Arial"/>
              </a:rPr>
              <a:t>Safety and quality assurance</a:t>
            </a:r>
          </a:p>
          <a:p>
            <a:pPr marL="1142365" lvl="1" indent="-380365">
              <a:spcBef>
                <a:spcPct val="0"/>
              </a:spcBef>
              <a:buClr>
                <a:srgbClr val="414244"/>
              </a:buClr>
            </a:pPr>
            <a:endParaRPr lang="en-US" sz="2300" dirty="0">
              <a:ea typeface="+mn-lt"/>
              <a:cs typeface="+mn-lt"/>
            </a:endParaRPr>
          </a:p>
          <a:p>
            <a:pPr marL="380365" indent="-380365">
              <a:spcBef>
                <a:spcPct val="0"/>
              </a:spcBef>
              <a:buFont typeface="Arial,Sans-Serif" panose="020B0604020202020204" pitchFamily="34" charset="0"/>
            </a:pPr>
            <a:r>
              <a:rPr lang="en-US" sz="2300" dirty="0">
                <a:ea typeface="ＭＳ Ｐゴシック"/>
                <a:cs typeface="Arial"/>
              </a:rPr>
              <a:t>Discussion / Q&amp;A</a:t>
            </a:r>
            <a:endParaRPr lang="en-US" sz="2300" dirty="0"/>
          </a:p>
        </p:txBody>
      </p:sp>
      <p:sp>
        <p:nvSpPr>
          <p:cNvPr id="6" name="Title 1">
            <a:extLst>
              <a:ext uri="{FF2B5EF4-FFF2-40B4-BE49-F238E27FC236}">
                <a16:creationId xmlns:a16="http://schemas.microsoft.com/office/drawing/2014/main" id="{A1E4F085-5960-71ED-6CDD-D0786B0E6734}"/>
              </a:ext>
            </a:extLst>
          </p:cNvPr>
          <p:cNvSpPr>
            <a:spLocks noGrp="1"/>
          </p:cNvSpPr>
          <p:nvPr>
            <p:ph type="title"/>
          </p:nvPr>
        </p:nvSpPr>
        <p:spPr>
          <a:xfrm>
            <a:off x="282356" y="274639"/>
            <a:ext cx="11302989" cy="1143000"/>
          </a:xfrm>
        </p:spPr>
        <p:txBody>
          <a:bodyPr anchor="ctr"/>
          <a:lstStyle/>
          <a:p>
            <a:r>
              <a:rPr lang="en-US" dirty="0"/>
              <a:t>Kick-off Meeting Agenda</a:t>
            </a:r>
          </a:p>
        </p:txBody>
      </p:sp>
    </p:spTree>
    <p:extLst>
      <p:ext uri="{BB962C8B-B14F-4D97-AF65-F5344CB8AC3E}">
        <p14:creationId xmlns:p14="http://schemas.microsoft.com/office/powerpoint/2010/main" val="106059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7B8A6B4-9233-0F64-D14B-86E9DFB86DC6}"/>
              </a:ext>
            </a:extLst>
          </p:cNvPr>
          <p:cNvGraphicFramePr>
            <a:graphicFrameLocks noGrp="1"/>
          </p:cNvGraphicFramePr>
          <p:nvPr>
            <p:ph idx="1"/>
          </p:nvPr>
        </p:nvGraphicFramePr>
        <p:xfrm>
          <a:off x="1157178" y="1266713"/>
          <a:ext cx="9553343"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B8A4B03-F6B1-E2FD-470E-6FE0793530B8}"/>
              </a:ext>
            </a:extLst>
          </p:cNvPr>
          <p:cNvSpPr txBox="1"/>
          <p:nvPr/>
        </p:nvSpPr>
        <p:spPr>
          <a:xfrm>
            <a:off x="1582899" y="3188870"/>
            <a:ext cx="731520" cy="681648"/>
          </a:xfrm>
          <a:prstGeom prst="flowChartConnector">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spAutoFit/>
          </a:bodyPr>
          <a:lstStyle/>
          <a:p>
            <a:pPr marL="0" indent="0" algn="ctr">
              <a:tabLst>
                <a:tab pos="4741863" algn="l"/>
              </a:tabLst>
            </a:pPr>
            <a:r>
              <a:rPr lang="en-US" sz="1050" b="1" cap="none" baseline="0" dirty="0">
                <a:solidFill>
                  <a:schemeClr val="tx1">
                    <a:lumMod val="50000"/>
                  </a:schemeClr>
                </a:solidFill>
              </a:rPr>
              <a:t>June-Aug</a:t>
            </a:r>
          </a:p>
          <a:p>
            <a:pPr marL="0" indent="0" algn="ctr">
              <a:tabLst>
                <a:tab pos="4741863" algn="l"/>
              </a:tabLst>
            </a:pPr>
            <a:r>
              <a:rPr lang="en-US" sz="1050" b="1" dirty="0">
                <a:solidFill>
                  <a:schemeClr val="tx1">
                    <a:lumMod val="50000"/>
                  </a:schemeClr>
                </a:solidFill>
              </a:rPr>
              <a:t>2023</a:t>
            </a:r>
            <a:endParaRPr lang="en-US" sz="1050" b="1" cap="none" baseline="0" dirty="0">
              <a:solidFill>
                <a:schemeClr val="tx1">
                  <a:lumMod val="50000"/>
                </a:schemeClr>
              </a:solidFill>
            </a:endParaRPr>
          </a:p>
        </p:txBody>
      </p:sp>
      <p:sp>
        <p:nvSpPr>
          <p:cNvPr id="6" name="TextBox 5">
            <a:extLst>
              <a:ext uri="{FF2B5EF4-FFF2-40B4-BE49-F238E27FC236}">
                <a16:creationId xmlns:a16="http://schemas.microsoft.com/office/drawing/2014/main" id="{4BCF4DED-C64F-63B1-38A7-B25A34E34302}"/>
              </a:ext>
            </a:extLst>
          </p:cNvPr>
          <p:cNvSpPr txBox="1"/>
          <p:nvPr/>
        </p:nvSpPr>
        <p:spPr>
          <a:xfrm>
            <a:off x="3332556" y="3163935"/>
            <a:ext cx="731520" cy="731520"/>
          </a:xfrm>
          <a:prstGeom prst="flowChartConnector">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spAutoFit/>
          </a:bodyPr>
          <a:lstStyle/>
          <a:p>
            <a:pPr marL="0" indent="0" algn="ctr">
              <a:tabLst>
                <a:tab pos="4741863" algn="l"/>
              </a:tabLst>
            </a:pPr>
            <a:r>
              <a:rPr lang="en-US" sz="1050" b="1" cap="none" baseline="0" dirty="0">
                <a:solidFill>
                  <a:schemeClr val="tx1">
                    <a:lumMod val="50000"/>
                  </a:schemeClr>
                </a:solidFill>
              </a:rPr>
              <a:t>Sept</a:t>
            </a:r>
          </a:p>
          <a:p>
            <a:pPr marL="0" indent="0" algn="ctr">
              <a:tabLst>
                <a:tab pos="4741863" algn="l"/>
              </a:tabLst>
            </a:pPr>
            <a:r>
              <a:rPr lang="en-US" sz="1050" b="1" dirty="0">
                <a:solidFill>
                  <a:schemeClr val="tx1">
                    <a:lumMod val="50000"/>
                  </a:schemeClr>
                </a:solidFill>
              </a:rPr>
              <a:t>2023</a:t>
            </a:r>
          </a:p>
        </p:txBody>
      </p:sp>
      <p:sp>
        <p:nvSpPr>
          <p:cNvPr id="7" name="TextBox 6">
            <a:extLst>
              <a:ext uri="{FF2B5EF4-FFF2-40B4-BE49-F238E27FC236}">
                <a16:creationId xmlns:a16="http://schemas.microsoft.com/office/drawing/2014/main" id="{B2D1B025-C237-CEC1-578F-8E5F9258F2D2}"/>
              </a:ext>
            </a:extLst>
          </p:cNvPr>
          <p:cNvSpPr txBox="1"/>
          <p:nvPr/>
        </p:nvSpPr>
        <p:spPr>
          <a:xfrm>
            <a:off x="5082213" y="3163935"/>
            <a:ext cx="731520" cy="731520"/>
          </a:xfrm>
          <a:prstGeom prst="flowChartConnector">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spAutoFit/>
          </a:bodyPr>
          <a:lstStyle/>
          <a:p>
            <a:pPr marL="0" indent="0" algn="ctr">
              <a:tabLst>
                <a:tab pos="4741863" algn="l"/>
              </a:tabLst>
            </a:pPr>
            <a:r>
              <a:rPr lang="en-US" sz="1050" b="1" cap="none" baseline="0" dirty="0">
                <a:solidFill>
                  <a:schemeClr val="tx1">
                    <a:lumMod val="50000"/>
                  </a:schemeClr>
                </a:solidFill>
              </a:rPr>
              <a:t>Oct ‘23– Mar ‘24</a:t>
            </a:r>
          </a:p>
        </p:txBody>
      </p:sp>
      <p:sp>
        <p:nvSpPr>
          <p:cNvPr id="8" name="TextBox 7">
            <a:extLst>
              <a:ext uri="{FF2B5EF4-FFF2-40B4-BE49-F238E27FC236}">
                <a16:creationId xmlns:a16="http://schemas.microsoft.com/office/drawing/2014/main" id="{6916EC77-8D75-C3C8-9889-81A07310FE87}"/>
              </a:ext>
            </a:extLst>
          </p:cNvPr>
          <p:cNvSpPr txBox="1"/>
          <p:nvPr/>
        </p:nvSpPr>
        <p:spPr>
          <a:xfrm>
            <a:off x="6831870" y="3163935"/>
            <a:ext cx="731520" cy="731520"/>
          </a:xfrm>
          <a:prstGeom prst="flowChartConnector">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spAutoFit/>
          </a:bodyPr>
          <a:lstStyle/>
          <a:p>
            <a:pPr marL="0" indent="0" algn="ctr">
              <a:tabLst>
                <a:tab pos="4741863" algn="l"/>
              </a:tabLst>
            </a:pPr>
            <a:r>
              <a:rPr lang="en-US" sz="1050" b="1" cap="none" baseline="0" dirty="0">
                <a:solidFill>
                  <a:schemeClr val="tx1">
                    <a:lumMod val="50000"/>
                  </a:schemeClr>
                </a:solidFill>
              </a:rPr>
              <a:t>March ‘24 – Sept ‘25</a:t>
            </a:r>
          </a:p>
        </p:txBody>
      </p:sp>
      <p:sp>
        <p:nvSpPr>
          <p:cNvPr id="9" name="TextBox 8">
            <a:extLst>
              <a:ext uri="{FF2B5EF4-FFF2-40B4-BE49-F238E27FC236}">
                <a16:creationId xmlns:a16="http://schemas.microsoft.com/office/drawing/2014/main" id="{D132AFC6-50EA-D82C-5033-D8E449140BEF}"/>
              </a:ext>
            </a:extLst>
          </p:cNvPr>
          <p:cNvSpPr txBox="1"/>
          <p:nvPr/>
        </p:nvSpPr>
        <p:spPr>
          <a:xfrm>
            <a:off x="8581527" y="3168009"/>
            <a:ext cx="731520" cy="731520"/>
          </a:xfrm>
          <a:prstGeom prst="flowChartConnector">
            <a:avLst/>
          </a:prstGeom>
        </p:spPr>
        <p:style>
          <a:lnRef idx="2">
            <a:schemeClr val="accent1"/>
          </a:lnRef>
          <a:fillRef idx="1">
            <a:schemeClr val="lt1"/>
          </a:fillRef>
          <a:effectRef idx="0">
            <a:schemeClr val="accent1"/>
          </a:effectRef>
          <a:fontRef idx="minor">
            <a:schemeClr val="dk1"/>
          </a:fontRef>
        </p:style>
        <p:txBody>
          <a:bodyPr wrap="square" lIns="0" tIns="0" rIns="0" bIns="0" rtlCol="0" anchor="ctr" anchorCtr="0">
            <a:spAutoFit/>
          </a:bodyPr>
          <a:lstStyle/>
          <a:p>
            <a:pPr marL="0" indent="0" algn="ctr">
              <a:tabLst>
                <a:tab pos="4741863" algn="l"/>
              </a:tabLst>
            </a:pPr>
            <a:r>
              <a:rPr lang="en-US" sz="1050" b="1" cap="none" baseline="0" dirty="0">
                <a:solidFill>
                  <a:schemeClr val="tx1">
                    <a:lumMod val="50000"/>
                  </a:schemeClr>
                </a:solidFill>
              </a:rPr>
              <a:t>Dec. 2025</a:t>
            </a:r>
          </a:p>
        </p:txBody>
      </p:sp>
      <p:sp>
        <p:nvSpPr>
          <p:cNvPr id="11" name="Title 1">
            <a:extLst>
              <a:ext uri="{FF2B5EF4-FFF2-40B4-BE49-F238E27FC236}">
                <a16:creationId xmlns:a16="http://schemas.microsoft.com/office/drawing/2014/main" id="{8DCBA3F1-E608-48CC-6254-BD14EDAE7FDD}"/>
              </a:ext>
            </a:extLst>
          </p:cNvPr>
          <p:cNvSpPr>
            <a:spLocks noGrp="1"/>
          </p:cNvSpPr>
          <p:nvPr>
            <p:ph type="title"/>
          </p:nvPr>
        </p:nvSpPr>
        <p:spPr>
          <a:xfrm>
            <a:off x="279410" y="271361"/>
            <a:ext cx="7857105" cy="1143000"/>
          </a:xfrm>
        </p:spPr>
        <p:txBody>
          <a:bodyPr anchor="ctr"/>
          <a:lstStyle/>
          <a:p>
            <a:r>
              <a:rPr lang="en-US" sz="2800" dirty="0"/>
              <a:t>Program Timeline</a:t>
            </a:r>
          </a:p>
        </p:txBody>
      </p:sp>
    </p:spTree>
    <p:extLst>
      <p:ext uri="{BB962C8B-B14F-4D97-AF65-F5344CB8AC3E}">
        <p14:creationId xmlns:p14="http://schemas.microsoft.com/office/powerpoint/2010/main" val="323245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067068-D9F5-4FDC-A546-70D6CEBE26DC}"/>
              </a:ext>
            </a:extLst>
          </p:cNvPr>
          <p:cNvSpPr>
            <a:spLocks noGrp="1"/>
          </p:cNvSpPr>
          <p:nvPr>
            <p:ph type="title"/>
          </p:nvPr>
        </p:nvSpPr>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Residential Energy Advisor Near-Term Milestones</a:t>
            </a:r>
          </a:p>
        </p:txBody>
      </p:sp>
      <p:sp>
        <p:nvSpPr>
          <p:cNvPr id="10" name="Content Placeholder 4">
            <a:extLst>
              <a:ext uri="{FF2B5EF4-FFF2-40B4-BE49-F238E27FC236}">
                <a16:creationId xmlns:a16="http://schemas.microsoft.com/office/drawing/2014/main" id="{178E2B4E-5401-4859-93B4-F2D2AC6F5CDB}"/>
              </a:ext>
            </a:extLst>
          </p:cNvPr>
          <p:cNvSpPr txBox="1">
            <a:spLocks/>
          </p:cNvSpPr>
          <p:nvPr/>
        </p:nvSpPr>
        <p:spPr>
          <a:xfrm>
            <a:off x="8287394" y="1880581"/>
            <a:ext cx="3529868"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pic>
        <p:nvPicPr>
          <p:cNvPr id="13" name="Picture 12">
            <a:extLst>
              <a:ext uri="{FF2B5EF4-FFF2-40B4-BE49-F238E27FC236}">
                <a16:creationId xmlns:a16="http://schemas.microsoft.com/office/drawing/2014/main" id="{2B0C1763-CBB1-4979-8401-338C87C2A6D9}"/>
              </a:ext>
            </a:extLst>
          </p:cNvPr>
          <p:cNvPicPr>
            <a:picLocks noChangeAspect="1"/>
          </p:cNvPicPr>
          <p:nvPr/>
        </p:nvPicPr>
        <p:blipFill>
          <a:blip r:embed="rId3"/>
          <a:stretch>
            <a:fillRect/>
          </a:stretch>
        </p:blipFill>
        <p:spPr>
          <a:xfrm>
            <a:off x="1" y="6223829"/>
            <a:ext cx="7959956" cy="634172"/>
          </a:xfrm>
          <a:prstGeom prst="rect">
            <a:avLst/>
          </a:prstGeom>
        </p:spPr>
      </p:pic>
      <p:grpSp>
        <p:nvGrpSpPr>
          <p:cNvPr id="2" name="Group 1">
            <a:extLst>
              <a:ext uri="{FF2B5EF4-FFF2-40B4-BE49-F238E27FC236}">
                <a16:creationId xmlns:a16="http://schemas.microsoft.com/office/drawing/2014/main" id="{607801E9-69C4-7DE6-32B0-28562E0C0254}"/>
              </a:ext>
            </a:extLst>
          </p:cNvPr>
          <p:cNvGrpSpPr/>
          <p:nvPr/>
        </p:nvGrpSpPr>
        <p:grpSpPr>
          <a:xfrm>
            <a:off x="465788" y="1748901"/>
            <a:ext cx="11278179" cy="4022757"/>
            <a:chOff x="465788" y="1589581"/>
            <a:chExt cx="11278179" cy="4182077"/>
          </a:xfrm>
        </p:grpSpPr>
        <p:sp>
          <p:nvSpPr>
            <p:cNvPr id="3" name="Freeform: Shape 2">
              <a:extLst>
                <a:ext uri="{FF2B5EF4-FFF2-40B4-BE49-F238E27FC236}">
                  <a16:creationId xmlns:a16="http://schemas.microsoft.com/office/drawing/2014/main" id="{A00CA555-D5BA-7085-4C0C-415B7A04C3B7}"/>
                </a:ext>
              </a:extLst>
            </p:cNvPr>
            <p:cNvSpPr/>
            <p:nvPr/>
          </p:nvSpPr>
          <p:spPr>
            <a:xfrm>
              <a:off x="465802" y="1589581"/>
              <a:ext cx="3443882" cy="720000"/>
            </a:xfrm>
            <a:custGeom>
              <a:avLst/>
              <a:gdLst>
                <a:gd name="connsiteX0" fmla="*/ 0 w 3443882"/>
                <a:gd name="connsiteY0" fmla="*/ 0 h 720000"/>
                <a:gd name="connsiteX1" fmla="*/ 3443882 w 3443882"/>
                <a:gd name="connsiteY1" fmla="*/ 0 h 720000"/>
                <a:gd name="connsiteX2" fmla="*/ 3443882 w 3443882"/>
                <a:gd name="connsiteY2" fmla="*/ 720000 h 720000"/>
                <a:gd name="connsiteX3" fmla="*/ 0 w 3443882"/>
                <a:gd name="connsiteY3" fmla="*/ 720000 h 720000"/>
                <a:gd name="connsiteX4" fmla="*/ 0 w 3443882"/>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882" h="720000">
                  <a:moveTo>
                    <a:pt x="0" y="0"/>
                  </a:moveTo>
                  <a:lnTo>
                    <a:pt x="3443882" y="0"/>
                  </a:lnTo>
                  <a:lnTo>
                    <a:pt x="3443882" y="720000"/>
                  </a:lnTo>
                  <a:lnTo>
                    <a:pt x="0" y="72000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300" dirty="0"/>
                <a:t>July</a:t>
              </a:r>
              <a:endParaRPr lang="en-US" sz="2300" kern="1200" dirty="0"/>
            </a:p>
          </p:txBody>
        </p:sp>
        <p:sp>
          <p:nvSpPr>
            <p:cNvPr id="5" name="Freeform: Shape 4">
              <a:extLst>
                <a:ext uri="{FF2B5EF4-FFF2-40B4-BE49-F238E27FC236}">
                  <a16:creationId xmlns:a16="http://schemas.microsoft.com/office/drawing/2014/main" id="{7104CC08-6843-46CE-8578-286556E315E5}"/>
                </a:ext>
              </a:extLst>
            </p:cNvPr>
            <p:cNvSpPr/>
            <p:nvPr/>
          </p:nvSpPr>
          <p:spPr>
            <a:xfrm>
              <a:off x="465788" y="2309581"/>
              <a:ext cx="3443882" cy="3462077"/>
            </a:xfrm>
            <a:custGeom>
              <a:avLst/>
              <a:gdLst>
                <a:gd name="connsiteX0" fmla="*/ 0 w 3443882"/>
                <a:gd name="connsiteY0" fmla="*/ 0 h 3462077"/>
                <a:gd name="connsiteX1" fmla="*/ 3443882 w 3443882"/>
                <a:gd name="connsiteY1" fmla="*/ 0 h 3462077"/>
                <a:gd name="connsiteX2" fmla="*/ 3443882 w 3443882"/>
                <a:gd name="connsiteY2" fmla="*/ 3462077 h 3462077"/>
                <a:gd name="connsiteX3" fmla="*/ 0 w 3443882"/>
                <a:gd name="connsiteY3" fmla="*/ 3462077 h 3462077"/>
                <a:gd name="connsiteX4" fmla="*/ 0 w 3443882"/>
                <a:gd name="connsiteY4" fmla="*/ 0 h 346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882" h="3462077">
                  <a:moveTo>
                    <a:pt x="0" y="0"/>
                  </a:moveTo>
                  <a:lnTo>
                    <a:pt x="3443882" y="0"/>
                  </a:lnTo>
                  <a:lnTo>
                    <a:pt x="3443882" y="3462077"/>
                  </a:lnTo>
                  <a:lnTo>
                    <a:pt x="0" y="3462077"/>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1900" kern="1200" dirty="0">
                  <a:cs typeface="Arial"/>
                </a:rPr>
                <a:t>Approval and finalization of marketing collateral</a:t>
              </a:r>
            </a:p>
            <a:p>
              <a:pPr marL="228600" lvl="1" indent="-228600" algn="l" defTabSz="1111250">
                <a:lnSpc>
                  <a:spcPct val="90000"/>
                </a:lnSpc>
                <a:spcBef>
                  <a:spcPct val="0"/>
                </a:spcBef>
                <a:spcAft>
                  <a:spcPct val="15000"/>
                </a:spcAft>
                <a:buChar char="•"/>
              </a:pPr>
              <a:r>
                <a:rPr lang="en-US" sz="1900" dirty="0">
                  <a:cs typeface="Arial"/>
                </a:rPr>
                <a:t>Continue d</a:t>
              </a:r>
              <a:r>
                <a:rPr lang="en-US" sz="1900" kern="1200" dirty="0">
                  <a:cs typeface="Arial"/>
                </a:rPr>
                <a:t>evelopment of Trade </a:t>
              </a:r>
              <a:r>
                <a:rPr lang="en-US" sz="1900" dirty="0">
                  <a:cs typeface="Arial"/>
                </a:rPr>
                <a:t>A</a:t>
              </a:r>
              <a:r>
                <a:rPr lang="en-US" sz="1900" kern="1200" dirty="0">
                  <a:cs typeface="Arial"/>
                </a:rPr>
                <a:t>lly portal, marketing site, and sub-contractor field tool </a:t>
              </a:r>
            </a:p>
            <a:p>
              <a:pPr marL="228600" lvl="1" indent="-228600" algn="l" defTabSz="1111250">
                <a:lnSpc>
                  <a:spcPct val="90000"/>
                </a:lnSpc>
                <a:spcBef>
                  <a:spcPct val="0"/>
                </a:spcBef>
                <a:spcAft>
                  <a:spcPct val="15000"/>
                </a:spcAft>
                <a:buChar char="•"/>
              </a:pPr>
              <a:r>
                <a:rPr lang="en-US" sz="1900" dirty="0">
                  <a:cs typeface="Arial"/>
                </a:rPr>
                <a:t>Analytics/reporting dashboards development</a:t>
              </a:r>
            </a:p>
            <a:p>
              <a:pPr marL="228600" lvl="1" indent="-228600" algn="l" defTabSz="1111250">
                <a:lnSpc>
                  <a:spcPct val="90000"/>
                </a:lnSpc>
                <a:spcBef>
                  <a:spcPct val="0"/>
                </a:spcBef>
                <a:spcAft>
                  <a:spcPct val="15000"/>
                </a:spcAft>
                <a:buChar char="•"/>
              </a:pPr>
              <a:r>
                <a:rPr lang="en-US" sz="1900" kern="1200" dirty="0">
                  <a:cs typeface="Arial"/>
                </a:rPr>
                <a:t>Subcontractor agreem</a:t>
              </a:r>
              <a:r>
                <a:rPr lang="en-US" sz="1900" dirty="0">
                  <a:cs typeface="Arial"/>
                </a:rPr>
                <a:t>ent executed </a:t>
              </a:r>
              <a:endParaRPr lang="en-US" sz="1900" kern="1200" dirty="0">
                <a:cs typeface="Arial"/>
              </a:endParaRPr>
            </a:p>
            <a:p>
              <a:pPr marL="228600" lvl="1" indent="-228600" algn="l" defTabSz="1111250">
                <a:lnSpc>
                  <a:spcPct val="90000"/>
                </a:lnSpc>
                <a:spcBef>
                  <a:spcPct val="0"/>
                </a:spcBef>
                <a:spcAft>
                  <a:spcPct val="15000"/>
                </a:spcAft>
                <a:buChar char="•"/>
              </a:pPr>
              <a:r>
                <a:rPr lang="en-US" sz="1900" kern="1200" dirty="0">
                  <a:cs typeface="Arial"/>
                </a:rPr>
                <a:t>SCE Workshop</a:t>
              </a:r>
            </a:p>
            <a:p>
              <a:pPr marL="228600" lvl="1" indent="-228600" algn="l" defTabSz="1111250">
                <a:lnSpc>
                  <a:spcPct val="90000"/>
                </a:lnSpc>
                <a:spcBef>
                  <a:spcPct val="0"/>
                </a:spcBef>
                <a:spcAft>
                  <a:spcPct val="15000"/>
                </a:spcAft>
                <a:buChar char="•"/>
              </a:pPr>
              <a:endParaRPr lang="en-US" sz="2000" kern="1200" dirty="0">
                <a:cs typeface="Arial"/>
              </a:endParaRPr>
            </a:p>
            <a:p>
              <a:pPr marL="228600" lvl="1" indent="-228600" algn="l" defTabSz="1111250">
                <a:lnSpc>
                  <a:spcPct val="90000"/>
                </a:lnSpc>
                <a:spcBef>
                  <a:spcPct val="0"/>
                </a:spcBef>
                <a:spcAft>
                  <a:spcPct val="15000"/>
                </a:spcAft>
                <a:buChar char="•"/>
              </a:pPr>
              <a:endParaRPr lang="en-US" sz="2500" kern="1200" dirty="0">
                <a:cs typeface="Arial"/>
              </a:endParaRPr>
            </a:p>
          </p:txBody>
        </p:sp>
        <p:sp>
          <p:nvSpPr>
            <p:cNvPr id="7" name="Freeform: Shape 6">
              <a:extLst>
                <a:ext uri="{FF2B5EF4-FFF2-40B4-BE49-F238E27FC236}">
                  <a16:creationId xmlns:a16="http://schemas.microsoft.com/office/drawing/2014/main" id="{DE5173EA-AAF9-6552-A142-53BA91CB295F}"/>
                </a:ext>
              </a:extLst>
            </p:cNvPr>
            <p:cNvSpPr/>
            <p:nvPr/>
          </p:nvSpPr>
          <p:spPr>
            <a:xfrm>
              <a:off x="4374058" y="1589581"/>
              <a:ext cx="3443882" cy="720000"/>
            </a:xfrm>
            <a:custGeom>
              <a:avLst/>
              <a:gdLst>
                <a:gd name="connsiteX0" fmla="*/ 0 w 3443882"/>
                <a:gd name="connsiteY0" fmla="*/ 0 h 720000"/>
                <a:gd name="connsiteX1" fmla="*/ 3443882 w 3443882"/>
                <a:gd name="connsiteY1" fmla="*/ 0 h 720000"/>
                <a:gd name="connsiteX2" fmla="*/ 3443882 w 3443882"/>
                <a:gd name="connsiteY2" fmla="*/ 720000 h 720000"/>
                <a:gd name="connsiteX3" fmla="*/ 0 w 3443882"/>
                <a:gd name="connsiteY3" fmla="*/ 720000 h 720000"/>
                <a:gd name="connsiteX4" fmla="*/ 0 w 3443882"/>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882" h="720000">
                  <a:moveTo>
                    <a:pt x="0" y="0"/>
                  </a:moveTo>
                  <a:lnTo>
                    <a:pt x="3443882" y="0"/>
                  </a:lnTo>
                  <a:lnTo>
                    <a:pt x="3443882" y="720000"/>
                  </a:lnTo>
                  <a:lnTo>
                    <a:pt x="0" y="720000"/>
                  </a:lnTo>
                  <a:lnTo>
                    <a:pt x="0" y="0"/>
                  </a:lnTo>
                  <a:close/>
                </a:path>
              </a:pathLst>
            </a:custGeom>
          </p:spPr>
          <p:style>
            <a:lnRef idx="2">
              <a:schemeClr val="accent3">
                <a:hueOff val="-219390"/>
                <a:satOff val="-37853"/>
                <a:lumOff val="17647"/>
                <a:alphaOff val="0"/>
              </a:schemeClr>
            </a:lnRef>
            <a:fillRef idx="1">
              <a:schemeClr val="accent3">
                <a:hueOff val="-219390"/>
                <a:satOff val="-37853"/>
                <a:lumOff val="17647"/>
                <a:alphaOff val="0"/>
              </a:schemeClr>
            </a:fillRef>
            <a:effectRef idx="0">
              <a:schemeClr val="accent3">
                <a:hueOff val="-219390"/>
                <a:satOff val="-37853"/>
                <a:lumOff val="17647"/>
                <a:alphaOff val="0"/>
              </a:schemeClr>
            </a:effectRef>
            <a:fontRef idx="minor">
              <a:schemeClr val="lt1"/>
            </a:fontRef>
          </p:style>
          <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300" dirty="0"/>
                <a:t>August</a:t>
              </a:r>
              <a:endParaRPr lang="en-US" sz="2300" kern="1200" dirty="0"/>
            </a:p>
          </p:txBody>
        </p:sp>
        <p:sp>
          <p:nvSpPr>
            <p:cNvPr id="8" name="Freeform: Shape 7">
              <a:extLst>
                <a:ext uri="{FF2B5EF4-FFF2-40B4-BE49-F238E27FC236}">
                  <a16:creationId xmlns:a16="http://schemas.microsoft.com/office/drawing/2014/main" id="{85935765-B965-23FC-2927-0D4E48D0ED08}"/>
                </a:ext>
              </a:extLst>
            </p:cNvPr>
            <p:cNvSpPr/>
            <p:nvPr/>
          </p:nvSpPr>
          <p:spPr>
            <a:xfrm>
              <a:off x="4374058" y="2309581"/>
              <a:ext cx="3443882" cy="3462077"/>
            </a:xfrm>
            <a:custGeom>
              <a:avLst/>
              <a:gdLst>
                <a:gd name="connsiteX0" fmla="*/ 0 w 3443882"/>
                <a:gd name="connsiteY0" fmla="*/ 0 h 3462077"/>
                <a:gd name="connsiteX1" fmla="*/ 3443882 w 3443882"/>
                <a:gd name="connsiteY1" fmla="*/ 0 h 3462077"/>
                <a:gd name="connsiteX2" fmla="*/ 3443882 w 3443882"/>
                <a:gd name="connsiteY2" fmla="*/ 3462077 h 3462077"/>
                <a:gd name="connsiteX3" fmla="*/ 0 w 3443882"/>
                <a:gd name="connsiteY3" fmla="*/ 3462077 h 3462077"/>
                <a:gd name="connsiteX4" fmla="*/ 0 w 3443882"/>
                <a:gd name="connsiteY4" fmla="*/ 0 h 346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882" h="3462077">
                  <a:moveTo>
                    <a:pt x="0" y="0"/>
                  </a:moveTo>
                  <a:lnTo>
                    <a:pt x="3443882" y="0"/>
                  </a:lnTo>
                  <a:lnTo>
                    <a:pt x="3443882" y="3462077"/>
                  </a:lnTo>
                  <a:lnTo>
                    <a:pt x="0" y="3462077"/>
                  </a:lnTo>
                  <a:lnTo>
                    <a:pt x="0" y="0"/>
                  </a:lnTo>
                  <a:close/>
                </a:path>
              </a:pathLst>
            </a:custGeom>
          </p:spPr>
          <p:style>
            <a:lnRef idx="2">
              <a:schemeClr val="accent3">
                <a:tint val="40000"/>
                <a:alpha val="90000"/>
                <a:hueOff val="-562092"/>
                <a:satOff val="-874"/>
                <a:lumOff val="2541"/>
                <a:alphaOff val="0"/>
              </a:schemeClr>
            </a:lnRef>
            <a:fillRef idx="1">
              <a:schemeClr val="accent3">
                <a:tint val="40000"/>
                <a:alpha val="90000"/>
                <a:hueOff val="-562092"/>
                <a:satOff val="-874"/>
                <a:lumOff val="2541"/>
                <a:alphaOff val="0"/>
              </a:schemeClr>
            </a:fillRef>
            <a:effectRef idx="0">
              <a:schemeClr val="accent3">
                <a:tint val="40000"/>
                <a:alpha val="90000"/>
                <a:hueOff val="-562092"/>
                <a:satOff val="-874"/>
                <a:lumOff val="2541"/>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lvl="1" indent="-228600" defTabSz="1111250">
                <a:lnSpc>
                  <a:spcPct val="90000"/>
                </a:lnSpc>
                <a:spcBef>
                  <a:spcPct val="0"/>
                </a:spcBef>
                <a:spcAft>
                  <a:spcPct val="15000"/>
                </a:spcAft>
                <a:buFont typeface="Arial"/>
                <a:buChar char="•"/>
              </a:pPr>
              <a:r>
                <a:rPr lang="en-US" sz="1900" dirty="0"/>
                <a:t>Finalization of Program Manual and Implementation Plan</a:t>
              </a:r>
            </a:p>
            <a:p>
              <a:pPr marL="228600" lvl="1" indent="-228600" defTabSz="1111250">
                <a:lnSpc>
                  <a:spcPct val="90000"/>
                </a:lnSpc>
                <a:spcBef>
                  <a:spcPct val="0"/>
                </a:spcBef>
                <a:spcAft>
                  <a:spcPct val="15000"/>
                </a:spcAft>
                <a:buFont typeface="Arial"/>
                <a:buChar char="•"/>
              </a:pPr>
              <a:r>
                <a:rPr lang="en-US" sz="1900" dirty="0">
                  <a:cs typeface="Arial"/>
                </a:rPr>
                <a:t>Marketing collateral complete</a:t>
              </a:r>
            </a:p>
            <a:p>
              <a:pPr marL="228600" lvl="1" indent="-228600" defTabSz="1111250">
                <a:lnSpc>
                  <a:spcPct val="90000"/>
                </a:lnSpc>
                <a:spcBef>
                  <a:spcPct val="0"/>
                </a:spcBef>
                <a:spcAft>
                  <a:spcPct val="15000"/>
                </a:spcAft>
                <a:buFont typeface="Arial"/>
                <a:buChar char="•"/>
              </a:pPr>
              <a:r>
                <a:rPr lang="en-US" sz="1900" dirty="0">
                  <a:cs typeface="Arial"/>
                </a:rPr>
                <a:t>Customer targeting analytics complete </a:t>
              </a:r>
            </a:p>
            <a:p>
              <a:pPr marL="228600" lvl="1" indent="-228600" defTabSz="1111250">
                <a:lnSpc>
                  <a:spcPct val="90000"/>
                </a:lnSpc>
                <a:spcBef>
                  <a:spcPct val="0"/>
                </a:spcBef>
                <a:spcAft>
                  <a:spcPct val="15000"/>
                </a:spcAft>
                <a:buFont typeface="Arial"/>
                <a:buChar char="•"/>
              </a:pPr>
              <a:r>
                <a:rPr lang="en-US" sz="1900" dirty="0"/>
                <a:t>Contractor engagement</a:t>
              </a:r>
            </a:p>
            <a:p>
              <a:pPr marL="228600" lvl="1" indent="-228600" defTabSz="1111250">
                <a:lnSpc>
                  <a:spcPct val="90000"/>
                </a:lnSpc>
                <a:spcBef>
                  <a:spcPct val="0"/>
                </a:spcBef>
                <a:spcAft>
                  <a:spcPct val="15000"/>
                </a:spcAft>
                <a:buFont typeface="Arial"/>
                <a:buChar char="•"/>
              </a:pPr>
              <a:r>
                <a:rPr lang="en-US" sz="1900" dirty="0">
                  <a:cs typeface="Arial"/>
                </a:rPr>
                <a:t>Development </a:t>
              </a:r>
              <a:r>
                <a:rPr lang="en-US" sz="1900" kern="1200" dirty="0">
                  <a:cs typeface="Arial"/>
                </a:rPr>
                <a:t>of Trade Ally portal, marketing site, and field tool complete</a:t>
              </a:r>
            </a:p>
            <a:p>
              <a:pPr marL="228600" lvl="1" indent="-228600" defTabSz="1111250">
                <a:lnSpc>
                  <a:spcPct val="90000"/>
                </a:lnSpc>
                <a:spcBef>
                  <a:spcPct val="0"/>
                </a:spcBef>
                <a:spcAft>
                  <a:spcPct val="15000"/>
                </a:spcAft>
                <a:buFont typeface="Arial"/>
                <a:buChar char="•"/>
              </a:pPr>
              <a:endParaRPr lang="en-US" sz="2100" dirty="0">
                <a:cs typeface="Arial"/>
              </a:endParaRPr>
            </a:p>
            <a:p>
              <a:pPr marL="0" lvl="1" defTabSz="1111250">
                <a:lnSpc>
                  <a:spcPct val="90000"/>
                </a:lnSpc>
                <a:spcBef>
                  <a:spcPct val="0"/>
                </a:spcBef>
                <a:spcAft>
                  <a:spcPct val="15000"/>
                </a:spcAft>
              </a:pPr>
              <a:endParaRPr lang="en-US" sz="2500" dirty="0">
                <a:cs typeface="Arial"/>
              </a:endParaRPr>
            </a:p>
          </p:txBody>
        </p:sp>
        <p:sp>
          <p:nvSpPr>
            <p:cNvPr id="9" name="Freeform: Shape 8">
              <a:extLst>
                <a:ext uri="{FF2B5EF4-FFF2-40B4-BE49-F238E27FC236}">
                  <a16:creationId xmlns:a16="http://schemas.microsoft.com/office/drawing/2014/main" id="{8811C0AC-BD00-4E86-EB5F-A0895C2CA9F9}"/>
                </a:ext>
              </a:extLst>
            </p:cNvPr>
            <p:cNvSpPr/>
            <p:nvPr/>
          </p:nvSpPr>
          <p:spPr>
            <a:xfrm>
              <a:off x="8300085" y="1589581"/>
              <a:ext cx="3443882" cy="720000"/>
            </a:xfrm>
            <a:custGeom>
              <a:avLst/>
              <a:gdLst>
                <a:gd name="connsiteX0" fmla="*/ 0 w 3443882"/>
                <a:gd name="connsiteY0" fmla="*/ 0 h 720000"/>
                <a:gd name="connsiteX1" fmla="*/ 3443882 w 3443882"/>
                <a:gd name="connsiteY1" fmla="*/ 0 h 720000"/>
                <a:gd name="connsiteX2" fmla="*/ 3443882 w 3443882"/>
                <a:gd name="connsiteY2" fmla="*/ 720000 h 720000"/>
                <a:gd name="connsiteX3" fmla="*/ 0 w 3443882"/>
                <a:gd name="connsiteY3" fmla="*/ 720000 h 720000"/>
                <a:gd name="connsiteX4" fmla="*/ 0 w 3443882"/>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882" h="720000">
                  <a:moveTo>
                    <a:pt x="0" y="0"/>
                  </a:moveTo>
                  <a:lnTo>
                    <a:pt x="3443882" y="0"/>
                  </a:lnTo>
                  <a:lnTo>
                    <a:pt x="3443882" y="720000"/>
                  </a:lnTo>
                  <a:lnTo>
                    <a:pt x="0" y="720000"/>
                  </a:lnTo>
                  <a:lnTo>
                    <a:pt x="0" y="0"/>
                  </a:lnTo>
                  <a:close/>
                </a:path>
              </a:pathLst>
            </a:custGeom>
          </p:spPr>
          <p:style>
            <a:lnRef idx="2">
              <a:schemeClr val="accent3">
                <a:hueOff val="-438780"/>
                <a:satOff val="-75706"/>
                <a:lumOff val="35294"/>
                <a:alphaOff val="0"/>
              </a:schemeClr>
            </a:lnRef>
            <a:fillRef idx="1">
              <a:schemeClr val="accent3">
                <a:hueOff val="-438780"/>
                <a:satOff val="-75706"/>
                <a:lumOff val="35294"/>
                <a:alphaOff val="0"/>
              </a:schemeClr>
            </a:fillRef>
            <a:effectRef idx="0">
              <a:schemeClr val="accent3">
                <a:hueOff val="-438780"/>
                <a:satOff val="-75706"/>
                <a:lumOff val="35294"/>
                <a:alphaOff val="0"/>
              </a:schemeClr>
            </a:effectRef>
            <a:fontRef idx="minor">
              <a:schemeClr val="lt1"/>
            </a:fontRef>
          </p:style>
          <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300" dirty="0"/>
                <a:t>September</a:t>
              </a:r>
              <a:endParaRPr lang="en-US" sz="2300" kern="1200" dirty="0"/>
            </a:p>
          </p:txBody>
        </p:sp>
        <p:sp>
          <p:nvSpPr>
            <p:cNvPr id="11" name="Freeform: Shape 10">
              <a:extLst>
                <a:ext uri="{FF2B5EF4-FFF2-40B4-BE49-F238E27FC236}">
                  <a16:creationId xmlns:a16="http://schemas.microsoft.com/office/drawing/2014/main" id="{2C546338-7532-F2BC-DC9B-4E3882B14497}"/>
                </a:ext>
              </a:extLst>
            </p:cNvPr>
            <p:cNvSpPr/>
            <p:nvPr/>
          </p:nvSpPr>
          <p:spPr>
            <a:xfrm>
              <a:off x="8300085" y="2309581"/>
              <a:ext cx="3443882" cy="3462077"/>
            </a:xfrm>
            <a:custGeom>
              <a:avLst/>
              <a:gdLst>
                <a:gd name="connsiteX0" fmla="*/ 0 w 3443882"/>
                <a:gd name="connsiteY0" fmla="*/ 0 h 3462077"/>
                <a:gd name="connsiteX1" fmla="*/ 3443882 w 3443882"/>
                <a:gd name="connsiteY1" fmla="*/ 0 h 3462077"/>
                <a:gd name="connsiteX2" fmla="*/ 3443882 w 3443882"/>
                <a:gd name="connsiteY2" fmla="*/ 3462077 h 3462077"/>
                <a:gd name="connsiteX3" fmla="*/ 0 w 3443882"/>
                <a:gd name="connsiteY3" fmla="*/ 3462077 h 3462077"/>
                <a:gd name="connsiteX4" fmla="*/ 0 w 3443882"/>
                <a:gd name="connsiteY4" fmla="*/ 0 h 346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882" h="3462077">
                  <a:moveTo>
                    <a:pt x="0" y="0"/>
                  </a:moveTo>
                  <a:lnTo>
                    <a:pt x="3443882" y="0"/>
                  </a:lnTo>
                  <a:lnTo>
                    <a:pt x="3443882" y="3462077"/>
                  </a:lnTo>
                  <a:lnTo>
                    <a:pt x="0" y="3462077"/>
                  </a:lnTo>
                  <a:lnTo>
                    <a:pt x="0" y="0"/>
                  </a:lnTo>
                  <a:close/>
                </a:path>
              </a:pathLst>
            </a:custGeom>
          </p:spPr>
          <p:style>
            <a:lnRef idx="2">
              <a:schemeClr val="accent3">
                <a:tint val="40000"/>
                <a:alpha val="90000"/>
                <a:hueOff val="-1124184"/>
                <a:satOff val="-1747"/>
                <a:lumOff val="5082"/>
                <a:alphaOff val="0"/>
              </a:schemeClr>
            </a:lnRef>
            <a:fillRef idx="1">
              <a:schemeClr val="accent3">
                <a:tint val="40000"/>
                <a:alpha val="90000"/>
                <a:hueOff val="-1124184"/>
                <a:satOff val="-1747"/>
                <a:lumOff val="5082"/>
                <a:alphaOff val="0"/>
              </a:schemeClr>
            </a:fillRef>
            <a:effectRef idx="0">
              <a:schemeClr val="accent3">
                <a:tint val="40000"/>
                <a:alpha val="90000"/>
                <a:hueOff val="-1124184"/>
                <a:satOff val="-1747"/>
                <a:lumOff val="5082"/>
                <a:alphaOff val="0"/>
              </a:schemeClr>
            </a:effectRef>
            <a:fontRef idx="minor">
              <a:schemeClr val="dk1">
                <a:hueOff val="0"/>
                <a:satOff val="0"/>
                <a:lumOff val="0"/>
                <a:alphaOff val="0"/>
              </a:schemeClr>
            </a:fontRef>
          </p:style>
          <p:txBody>
            <a:bodyPr spcFirstLastPara="0" vert="horz" wrap="square" lIns="133350" tIns="133350" rIns="177800" bIns="200025" numCol="1" spcCol="1270" anchor="t" anchorCtr="0">
              <a:noAutofit/>
            </a:bodyPr>
            <a:lstStyle/>
            <a:p>
              <a:pPr marL="228600" lvl="1" indent="-228600" defTabSz="1111250">
                <a:lnSpc>
                  <a:spcPct val="90000"/>
                </a:lnSpc>
                <a:spcBef>
                  <a:spcPct val="0"/>
                </a:spcBef>
                <a:spcAft>
                  <a:spcPct val="15000"/>
                </a:spcAft>
                <a:buFont typeface="Arial"/>
                <a:buChar char="•"/>
              </a:pPr>
              <a:r>
                <a:rPr lang="en-US" sz="1900" dirty="0">
                  <a:cs typeface="Arial"/>
                </a:rPr>
                <a:t>Website and marketing launch</a:t>
              </a:r>
            </a:p>
            <a:p>
              <a:pPr marL="228600" lvl="1" indent="-228600" defTabSz="1111250">
                <a:lnSpc>
                  <a:spcPct val="90000"/>
                </a:lnSpc>
                <a:spcBef>
                  <a:spcPct val="0"/>
                </a:spcBef>
                <a:spcAft>
                  <a:spcPct val="15000"/>
                </a:spcAft>
                <a:buFont typeface="Arial"/>
                <a:buChar char="•"/>
              </a:pPr>
              <a:r>
                <a:rPr lang="en-US" sz="1900" dirty="0">
                  <a:cs typeface="Arial"/>
                </a:rPr>
                <a:t>Trade Ally and training portal available</a:t>
              </a:r>
            </a:p>
            <a:p>
              <a:pPr marL="228600" lvl="1" indent="-228600" defTabSz="1111250">
                <a:lnSpc>
                  <a:spcPct val="90000"/>
                </a:lnSpc>
                <a:spcBef>
                  <a:spcPct val="0"/>
                </a:spcBef>
                <a:spcAft>
                  <a:spcPct val="15000"/>
                </a:spcAft>
                <a:buFont typeface="Arial"/>
                <a:buChar char="•"/>
              </a:pPr>
              <a:r>
                <a:rPr lang="en-US" sz="1900" dirty="0">
                  <a:cs typeface="Arial"/>
                </a:rPr>
                <a:t>Customer enrollment begins</a:t>
              </a:r>
            </a:p>
            <a:p>
              <a:pPr marL="228600" lvl="1" indent="-228600" defTabSz="1111250">
                <a:lnSpc>
                  <a:spcPct val="90000"/>
                </a:lnSpc>
                <a:spcBef>
                  <a:spcPct val="0"/>
                </a:spcBef>
                <a:spcAft>
                  <a:spcPct val="15000"/>
                </a:spcAft>
                <a:buFont typeface="Arial"/>
                <a:buChar char="•"/>
              </a:pPr>
              <a:r>
                <a:rPr lang="en-US" sz="1900" dirty="0">
                  <a:cs typeface="Arial"/>
                </a:rPr>
                <a:t>Database &amp; Learning Management System (LMS)</a:t>
              </a:r>
            </a:p>
            <a:p>
              <a:pPr marL="228600" lvl="1" indent="-228600" defTabSz="1111250">
                <a:lnSpc>
                  <a:spcPct val="90000"/>
                </a:lnSpc>
                <a:spcBef>
                  <a:spcPct val="0"/>
                </a:spcBef>
                <a:spcAft>
                  <a:spcPct val="15000"/>
                </a:spcAft>
                <a:buFont typeface="Arial"/>
                <a:buChar char="•"/>
              </a:pPr>
              <a:r>
                <a:rPr lang="en-US" sz="1900" dirty="0">
                  <a:cs typeface="Arial"/>
                </a:rPr>
                <a:t>Ongoing contractor engagement</a:t>
              </a:r>
              <a:endParaRPr lang="en-US" sz="1900" dirty="0"/>
            </a:p>
          </p:txBody>
        </p:sp>
      </p:grpSp>
    </p:spTree>
    <p:extLst>
      <p:ext uri="{BB962C8B-B14F-4D97-AF65-F5344CB8AC3E}">
        <p14:creationId xmlns:p14="http://schemas.microsoft.com/office/powerpoint/2010/main" val="32439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067068-D9F5-4FDC-A546-70D6CEBE26DC}"/>
              </a:ext>
            </a:extLst>
          </p:cNvPr>
          <p:cNvSpPr>
            <a:spLocks noGrp="1"/>
          </p:cNvSpPr>
          <p:nvPr>
            <p:ph type="title"/>
          </p:nvPr>
        </p:nvSpPr>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Residential Energy Advisor Mid-Term Milestones</a:t>
            </a:r>
          </a:p>
        </p:txBody>
      </p:sp>
      <p:sp>
        <p:nvSpPr>
          <p:cNvPr id="10" name="Content Placeholder 4">
            <a:extLst>
              <a:ext uri="{FF2B5EF4-FFF2-40B4-BE49-F238E27FC236}">
                <a16:creationId xmlns:a16="http://schemas.microsoft.com/office/drawing/2014/main" id="{178E2B4E-5401-4859-93B4-F2D2AC6F5CDB}"/>
              </a:ext>
            </a:extLst>
          </p:cNvPr>
          <p:cNvSpPr txBox="1">
            <a:spLocks/>
          </p:cNvSpPr>
          <p:nvPr/>
        </p:nvSpPr>
        <p:spPr>
          <a:xfrm>
            <a:off x="8287394" y="1880581"/>
            <a:ext cx="3529868"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pic>
        <p:nvPicPr>
          <p:cNvPr id="13" name="Picture 12">
            <a:extLst>
              <a:ext uri="{FF2B5EF4-FFF2-40B4-BE49-F238E27FC236}">
                <a16:creationId xmlns:a16="http://schemas.microsoft.com/office/drawing/2014/main" id="{2B0C1763-CBB1-4979-8401-338C87C2A6D9}"/>
              </a:ext>
            </a:extLst>
          </p:cNvPr>
          <p:cNvPicPr>
            <a:picLocks noChangeAspect="1"/>
          </p:cNvPicPr>
          <p:nvPr/>
        </p:nvPicPr>
        <p:blipFill>
          <a:blip r:embed="rId3"/>
          <a:stretch>
            <a:fillRect/>
          </a:stretch>
        </p:blipFill>
        <p:spPr>
          <a:xfrm>
            <a:off x="1" y="6223829"/>
            <a:ext cx="7959956" cy="634172"/>
          </a:xfrm>
          <a:prstGeom prst="rect">
            <a:avLst/>
          </a:prstGeom>
        </p:spPr>
      </p:pic>
      <p:graphicFrame>
        <p:nvGraphicFramePr>
          <p:cNvPr id="6" name="Content Placeholder 5">
            <a:extLst>
              <a:ext uri="{FF2B5EF4-FFF2-40B4-BE49-F238E27FC236}">
                <a16:creationId xmlns:a16="http://schemas.microsoft.com/office/drawing/2014/main" id="{9ADE9D63-C4E6-1CB5-ABCC-6F3CE9594921}"/>
              </a:ext>
            </a:extLst>
          </p:cNvPr>
          <p:cNvGraphicFramePr>
            <a:graphicFrameLocks noGrp="1"/>
          </p:cNvGraphicFramePr>
          <p:nvPr>
            <p:ph idx="1"/>
          </p:nvPr>
        </p:nvGraphicFramePr>
        <p:xfrm>
          <a:off x="444500" y="1417639"/>
          <a:ext cx="11303000" cy="4806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9669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067068-D9F5-4FDC-A546-70D6CEBE26DC}"/>
              </a:ext>
            </a:extLst>
          </p:cNvPr>
          <p:cNvSpPr>
            <a:spLocks noGrp="1"/>
          </p:cNvSpPr>
          <p:nvPr>
            <p:ph type="title"/>
          </p:nvPr>
        </p:nvSpPr>
        <p:spPr/>
        <p:txBody>
          <a:bodyPr lIns="91440" tIns="45720" rIns="91440" bIns="45720" anchor="ctr" anchorCtr="0"/>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latin typeface="Arial"/>
                <a:ea typeface="ＭＳ Ｐゴシック"/>
                <a:cs typeface="Arial"/>
              </a:rPr>
              <a:t>Residential Energy Advisor Long-Term Milestones</a:t>
            </a:r>
          </a:p>
        </p:txBody>
      </p:sp>
      <p:sp>
        <p:nvSpPr>
          <p:cNvPr id="10" name="Content Placeholder 4">
            <a:extLst>
              <a:ext uri="{FF2B5EF4-FFF2-40B4-BE49-F238E27FC236}">
                <a16:creationId xmlns:a16="http://schemas.microsoft.com/office/drawing/2014/main" id="{178E2B4E-5401-4859-93B4-F2D2AC6F5CDB}"/>
              </a:ext>
            </a:extLst>
          </p:cNvPr>
          <p:cNvSpPr txBox="1">
            <a:spLocks/>
          </p:cNvSpPr>
          <p:nvPr/>
        </p:nvSpPr>
        <p:spPr>
          <a:xfrm>
            <a:off x="8287394" y="1880581"/>
            <a:ext cx="3529868" cy="4343248"/>
          </a:xfrm>
          <a:prstGeom prst="rect">
            <a:avLst/>
          </a:prstGeom>
        </p:spPr>
        <p:txBody>
          <a:bodyPr vert="horz" lIns="121920" tIns="60960" rIns="121920" bIns="60960" rtlCol="0">
            <a:normAutofit/>
          </a:bodyP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a:p>
            <a:pPr marL="0" indent="0">
              <a:buFont typeface="Arial" panose="020B0604020202020204" pitchFamily="34" charset="0"/>
              <a:buNone/>
            </a:pPr>
            <a:endParaRPr lang="en-US" sz="2133" dirty="0"/>
          </a:p>
        </p:txBody>
      </p:sp>
      <p:pic>
        <p:nvPicPr>
          <p:cNvPr id="13" name="Picture 12">
            <a:extLst>
              <a:ext uri="{FF2B5EF4-FFF2-40B4-BE49-F238E27FC236}">
                <a16:creationId xmlns:a16="http://schemas.microsoft.com/office/drawing/2014/main" id="{2B0C1763-CBB1-4979-8401-338C87C2A6D9}"/>
              </a:ext>
            </a:extLst>
          </p:cNvPr>
          <p:cNvPicPr>
            <a:picLocks noChangeAspect="1"/>
          </p:cNvPicPr>
          <p:nvPr/>
        </p:nvPicPr>
        <p:blipFill>
          <a:blip r:embed="rId3"/>
          <a:stretch>
            <a:fillRect/>
          </a:stretch>
        </p:blipFill>
        <p:spPr>
          <a:xfrm>
            <a:off x="1" y="6223829"/>
            <a:ext cx="7959956" cy="634172"/>
          </a:xfrm>
          <a:prstGeom prst="rect">
            <a:avLst/>
          </a:prstGeom>
        </p:spPr>
      </p:pic>
      <p:graphicFrame>
        <p:nvGraphicFramePr>
          <p:cNvPr id="6" name="Content Placeholder 5">
            <a:extLst>
              <a:ext uri="{FF2B5EF4-FFF2-40B4-BE49-F238E27FC236}">
                <a16:creationId xmlns:a16="http://schemas.microsoft.com/office/drawing/2014/main" id="{9ADE9D63-C4E6-1CB5-ABCC-6F3CE9594921}"/>
              </a:ext>
            </a:extLst>
          </p:cNvPr>
          <p:cNvGraphicFramePr>
            <a:graphicFrameLocks noGrp="1"/>
          </p:cNvGraphicFramePr>
          <p:nvPr>
            <p:ph idx="1"/>
          </p:nvPr>
        </p:nvGraphicFramePr>
        <p:xfrm>
          <a:off x="444500" y="1417639"/>
          <a:ext cx="11303000" cy="4806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315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DAED5-DBF8-4ADB-BC09-8619F3E89608}"/>
              </a:ext>
            </a:extLst>
          </p:cNvPr>
          <p:cNvPicPr>
            <a:picLocks noChangeAspect="1"/>
          </p:cNvPicPr>
          <p:nvPr/>
        </p:nvPicPr>
        <p:blipFill rotWithShape="1">
          <a:blip r:embed="rId3">
            <a:extLst>
              <a:ext uri="{28A0092B-C50C-407E-A947-70E740481C1C}">
                <a14:useLocalDpi xmlns:a14="http://schemas.microsoft.com/office/drawing/2010/main" val="0"/>
              </a:ext>
            </a:extLst>
          </a:blip>
          <a:srcRect t="7788" r="14056" b="7788"/>
          <a:stretch/>
        </p:blipFill>
        <p:spPr>
          <a:xfrm>
            <a:off x="4008474" y="-11106"/>
            <a:ext cx="8661990" cy="6847840"/>
          </a:xfrm>
          <a:prstGeom prst="rect">
            <a:avLst/>
          </a:prstGeom>
        </p:spPr>
      </p:pic>
      <p:pic>
        <p:nvPicPr>
          <p:cNvPr id="10" name="Picture 9">
            <a:extLst>
              <a:ext uri="{FF2B5EF4-FFF2-40B4-BE49-F238E27FC236}">
                <a16:creationId xmlns:a16="http://schemas.microsoft.com/office/drawing/2014/main" id="{16C0D9DD-0D4A-4093-9416-839DFBB121D7}"/>
              </a:ext>
            </a:extLst>
          </p:cNvPr>
          <p:cNvPicPr>
            <a:picLocks noChangeAspect="1"/>
          </p:cNvPicPr>
          <p:nvPr/>
        </p:nvPicPr>
        <p:blipFill>
          <a:blip r:embed="rId4"/>
          <a:stretch>
            <a:fillRect/>
          </a:stretch>
        </p:blipFill>
        <p:spPr>
          <a:xfrm>
            <a:off x="1" y="0"/>
            <a:ext cx="11620500" cy="6858000"/>
          </a:xfrm>
          <a:prstGeom prst="rect">
            <a:avLst/>
          </a:prstGeom>
        </p:spPr>
      </p:pic>
      <p:sp>
        <p:nvSpPr>
          <p:cNvPr id="8" name="Subtitle 1">
            <a:extLst>
              <a:ext uri="{FF2B5EF4-FFF2-40B4-BE49-F238E27FC236}">
                <a16:creationId xmlns:a16="http://schemas.microsoft.com/office/drawing/2014/main" id="{A8DB7653-4741-8D4D-AAC1-E5C2CA4CEB51}"/>
              </a:ext>
            </a:extLst>
          </p:cNvPr>
          <p:cNvSpPr>
            <a:spLocks noGrp="1"/>
          </p:cNvSpPr>
          <p:nvPr>
            <p:ph type="subTitle" idx="1"/>
          </p:nvPr>
        </p:nvSpPr>
        <p:spPr>
          <a:xfrm>
            <a:off x="0" y="4956846"/>
            <a:ext cx="10986347" cy="674521"/>
          </a:xfrm>
        </p:spPr>
        <p:txBody>
          <a:bodyPr lIns="975360" rIns="609600" bIns="304800" anchor="t"/>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Residential Energy Advisor</a:t>
            </a:r>
          </a:p>
        </p:txBody>
      </p:sp>
      <p:sp>
        <p:nvSpPr>
          <p:cNvPr id="9" name="Title 2">
            <a:extLst>
              <a:ext uri="{FF2B5EF4-FFF2-40B4-BE49-F238E27FC236}">
                <a16:creationId xmlns:a16="http://schemas.microsoft.com/office/drawing/2014/main" id="{275DC59F-07DB-074D-9BFC-8D0E3747255F}"/>
              </a:ext>
            </a:extLst>
          </p:cNvPr>
          <p:cNvSpPr>
            <a:spLocks noGrp="1"/>
          </p:cNvSpPr>
          <p:nvPr>
            <p:ph type="ctrTitle"/>
          </p:nvPr>
        </p:nvSpPr>
        <p:spPr>
          <a:xfrm>
            <a:off x="0" y="3865757"/>
            <a:ext cx="10986347" cy="1091089"/>
          </a:xfrm>
        </p:spPr>
        <p:txBody>
          <a:bodyPr lIns="731520" tIns="228600" rIns="457200" bIns="45720" anchor="b" anchorCtr="0"/>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latin typeface="Arial"/>
                <a:ea typeface="ＭＳ Ｐゴシック"/>
                <a:cs typeface="Arial"/>
              </a:rPr>
              <a:t>Program Delivery</a:t>
            </a:r>
            <a:endParaRPr lang="en-US" dirty="0">
              <a:cs typeface="Arial"/>
            </a:endParaRPr>
          </a:p>
        </p:txBody>
      </p:sp>
    </p:spTree>
    <p:extLst>
      <p:ext uri="{BB962C8B-B14F-4D97-AF65-F5344CB8AC3E}">
        <p14:creationId xmlns:p14="http://schemas.microsoft.com/office/powerpoint/2010/main" val="2273463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A499-8F35-415A-A8F4-71A72715B300}"/>
              </a:ext>
            </a:extLst>
          </p:cNvPr>
          <p:cNvSpPr>
            <a:spLocks noGrp="1"/>
          </p:cNvSpPr>
          <p:nvPr>
            <p:ph type="ctrTitle"/>
          </p:nvPr>
        </p:nvSpPr>
        <p:spPr/>
        <p:txBody>
          <a:bodyPr lIns="975360" tIns="304800" rIns="609600" bIns="60960" anchor="b" anchorCtr="0"/>
          <a:lstStyle/>
          <a:p>
            <a:r>
              <a:rPr lang="en-US" sz="4467" dirty="0">
                <a:ea typeface="ＭＳ Ｐゴシック"/>
              </a:rPr>
              <a:t>Marketing and outreach</a:t>
            </a:r>
            <a:endParaRPr lang="en-US" dirty="0"/>
          </a:p>
        </p:txBody>
      </p:sp>
      <p:sp>
        <p:nvSpPr>
          <p:cNvPr id="3" name="Subtitle 2">
            <a:extLst>
              <a:ext uri="{FF2B5EF4-FFF2-40B4-BE49-F238E27FC236}">
                <a16:creationId xmlns:a16="http://schemas.microsoft.com/office/drawing/2014/main" id="{9FB8CED0-A42C-4941-9127-F9F83D499053}"/>
              </a:ext>
            </a:extLst>
          </p:cNvPr>
          <p:cNvSpPr>
            <a:spLocks noGrp="1"/>
          </p:cNvSpPr>
          <p:nvPr>
            <p:ph type="subTitle" idx="1"/>
          </p:nvPr>
        </p:nvSpPr>
        <p:spPr>
          <a:xfrm>
            <a:off x="0" y="4956845"/>
            <a:ext cx="10972800" cy="652435"/>
          </a:xfrm>
        </p:spPr>
        <p:txBody>
          <a:bodyPr/>
          <a:lstStyle/>
          <a:p>
            <a:r>
              <a:rPr lang="en-US" dirty="0"/>
              <a:t> </a:t>
            </a:r>
          </a:p>
        </p:txBody>
      </p:sp>
    </p:spTree>
    <p:extLst>
      <p:ext uri="{BB962C8B-B14F-4D97-AF65-F5344CB8AC3E}">
        <p14:creationId xmlns:p14="http://schemas.microsoft.com/office/powerpoint/2010/main" val="738812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557E8F-48B3-471B-8CFC-19FF86D89C2A}"/>
              </a:ext>
            </a:extLst>
          </p:cNvPr>
          <p:cNvSpPr>
            <a:spLocks noGrp="1"/>
          </p:cNvSpPr>
          <p:nvPr>
            <p:ph idx="1"/>
          </p:nvPr>
        </p:nvSpPr>
        <p:spPr>
          <a:xfrm>
            <a:off x="279412" y="1600202"/>
            <a:ext cx="7857105" cy="2049951"/>
          </a:xfrm>
        </p:spPr>
        <p:txBody>
          <a:bodyPr vert="horz" lIns="91440" tIns="45720" rIns="91440" bIns="45720" rtlCol="0" anchor="t">
            <a:normAutofit fontScale="62500" lnSpcReduction="20000"/>
          </a:bodyPr>
          <a:lstStyle/>
          <a:p>
            <a:pPr>
              <a:lnSpc>
                <a:spcPct val="115000"/>
              </a:lnSpc>
              <a:spcBef>
                <a:spcPts val="800"/>
              </a:spcBef>
              <a:spcAft>
                <a:spcPts val="667"/>
              </a:spcAft>
            </a:pPr>
            <a:r>
              <a:rPr lang="en-US" sz="2400" b="1" dirty="0">
                <a:solidFill>
                  <a:srgbClr val="404040"/>
                </a:solidFill>
                <a:latin typeface="Arial"/>
                <a:ea typeface="Cambria"/>
                <a:cs typeface="Arial"/>
              </a:rPr>
              <a:t>Objectives:  </a:t>
            </a:r>
            <a:r>
              <a:rPr lang="en-US" sz="2400" dirty="0">
                <a:solidFill>
                  <a:srgbClr val="404040"/>
                </a:solidFill>
                <a:latin typeface="Arial"/>
                <a:ea typeface="Cambria"/>
                <a:cs typeface="Arial"/>
              </a:rPr>
              <a:t>Drive targeted customer group to SCE Home Performance Plus marketing site</a:t>
            </a:r>
          </a:p>
          <a:p>
            <a:pPr>
              <a:lnSpc>
                <a:spcPct val="115000"/>
              </a:lnSpc>
              <a:spcBef>
                <a:spcPts val="800"/>
              </a:spcBef>
              <a:spcAft>
                <a:spcPts val="667"/>
              </a:spcAft>
            </a:pPr>
            <a:r>
              <a:rPr lang="en-US" sz="2400" b="1" dirty="0">
                <a:solidFill>
                  <a:srgbClr val="404040"/>
                </a:solidFill>
                <a:latin typeface="Arial"/>
                <a:ea typeface="Cambria"/>
                <a:cs typeface="Arial"/>
              </a:rPr>
              <a:t>Key message:  </a:t>
            </a:r>
            <a:r>
              <a:rPr lang="en-US" sz="2400" dirty="0">
                <a:solidFill>
                  <a:srgbClr val="404040"/>
                </a:solidFill>
                <a:latin typeface="Arial"/>
                <a:ea typeface="Cambria"/>
                <a:cs typeface="Arial"/>
              </a:rPr>
              <a:t>Request an Assessment, Speak to an Energy Advisor</a:t>
            </a:r>
          </a:p>
          <a:p>
            <a:pPr>
              <a:lnSpc>
                <a:spcPct val="115000"/>
              </a:lnSpc>
              <a:spcBef>
                <a:spcPts val="800"/>
              </a:spcBef>
              <a:spcAft>
                <a:spcPts val="667"/>
              </a:spcAft>
            </a:pPr>
            <a:r>
              <a:rPr lang="en-US" sz="2400" b="1" dirty="0">
                <a:solidFill>
                  <a:srgbClr val="404040"/>
                </a:solidFill>
                <a:latin typeface="Arial"/>
                <a:ea typeface="Cambria"/>
                <a:cs typeface="Arial"/>
              </a:rPr>
              <a:t>Secondary message: </a:t>
            </a:r>
            <a:r>
              <a:rPr lang="en-US" sz="2400" dirty="0">
                <a:solidFill>
                  <a:srgbClr val="404040"/>
                </a:solidFill>
                <a:latin typeface="Arial"/>
                <a:ea typeface="Cambria"/>
                <a:cs typeface="Arial"/>
              </a:rPr>
              <a:t>Confirm eligibility, find a participating contractor, and next steps</a:t>
            </a:r>
          </a:p>
          <a:p>
            <a:pPr>
              <a:lnSpc>
                <a:spcPct val="115000"/>
              </a:lnSpc>
              <a:spcBef>
                <a:spcPts val="800"/>
              </a:spcBef>
              <a:spcAft>
                <a:spcPts val="667"/>
              </a:spcAft>
            </a:pPr>
            <a:r>
              <a:rPr lang="en-US" sz="2400" b="1" dirty="0">
                <a:solidFill>
                  <a:srgbClr val="404040"/>
                </a:solidFill>
                <a:latin typeface="Arial"/>
                <a:ea typeface="Cambria"/>
                <a:cs typeface="Arial"/>
              </a:rPr>
              <a:t>Tactics: </a:t>
            </a:r>
            <a:r>
              <a:rPr lang="en-US" sz="2400" dirty="0">
                <a:solidFill>
                  <a:srgbClr val="404040"/>
                </a:solidFill>
                <a:latin typeface="Arial"/>
                <a:ea typeface="Cambria"/>
                <a:cs typeface="Arial"/>
              </a:rPr>
              <a:t>Direct messaging through digital, print, and other methods </a:t>
            </a:r>
            <a:endParaRPr lang="en-US" sz="2400" dirty="0">
              <a:solidFill>
                <a:srgbClr val="404040"/>
              </a:solidFill>
              <a:latin typeface="Arial" panose="020B0604020202020204" pitchFamily="34" charset="0"/>
              <a:ea typeface="Cambria" panose="02040503050406030204" pitchFamily="18" charset="0"/>
              <a:cs typeface="Arial" panose="020B0604020202020204" pitchFamily="34" charset="0"/>
            </a:endParaRPr>
          </a:p>
        </p:txBody>
      </p:sp>
      <p:sp>
        <p:nvSpPr>
          <p:cNvPr id="2" name="Text Placeholder 1">
            <a:extLst>
              <a:ext uri="{FF2B5EF4-FFF2-40B4-BE49-F238E27FC236}">
                <a16:creationId xmlns:a16="http://schemas.microsoft.com/office/drawing/2014/main" id="{5F9032D9-1875-48DD-A178-8370B61FD8A9}"/>
              </a:ext>
            </a:extLst>
          </p:cNvPr>
          <p:cNvSpPr>
            <a:spLocks noGrp="1"/>
          </p:cNvSpPr>
          <p:nvPr>
            <p:ph type="body" sz="quarter" idx="10"/>
          </p:nvPr>
        </p:nvSpPr>
        <p:spPr/>
        <p:txBody>
          <a:bodyPr/>
          <a:lstStyle/>
          <a:p>
            <a:pPr marL="380990" indent="-380990">
              <a:spcAft>
                <a:spcPts val="800"/>
              </a:spcAft>
              <a:buFont typeface="Arial" panose="020B0604020202020204" pitchFamily="34" charset="0"/>
              <a:buChar char="•"/>
            </a:pPr>
            <a:r>
              <a:rPr lang="en-US" sz="2133" dirty="0"/>
              <a:t>Trade Ally representation</a:t>
            </a:r>
          </a:p>
          <a:p>
            <a:pPr marL="380990" indent="-380990">
              <a:spcAft>
                <a:spcPts val="800"/>
              </a:spcAft>
              <a:buFont typeface="Arial" panose="020B0604020202020204" pitchFamily="34" charset="0"/>
              <a:buChar char="•"/>
            </a:pPr>
            <a:r>
              <a:rPr lang="en-US" sz="2133" dirty="0"/>
              <a:t>Multi-lingual customer experience</a:t>
            </a:r>
          </a:p>
          <a:p>
            <a:pPr marL="380990" indent="-380990">
              <a:spcAft>
                <a:spcPts val="800"/>
              </a:spcAft>
              <a:buFont typeface="Arial" panose="020B0604020202020204" pitchFamily="34" charset="0"/>
              <a:buChar char="•"/>
            </a:pPr>
            <a:r>
              <a:rPr lang="en-US" sz="2133" dirty="0"/>
              <a:t>CBO engagement and support</a:t>
            </a:r>
          </a:p>
        </p:txBody>
      </p:sp>
      <p:sp>
        <p:nvSpPr>
          <p:cNvPr id="3" name="Text Placeholder 2">
            <a:extLst>
              <a:ext uri="{FF2B5EF4-FFF2-40B4-BE49-F238E27FC236}">
                <a16:creationId xmlns:a16="http://schemas.microsoft.com/office/drawing/2014/main" id="{5682F41F-1073-4D77-A629-AC1E1FBC44A1}"/>
              </a:ext>
            </a:extLst>
          </p:cNvPr>
          <p:cNvSpPr>
            <a:spLocks noGrp="1"/>
          </p:cNvSpPr>
          <p:nvPr>
            <p:ph type="body" sz="quarter" idx="11"/>
          </p:nvPr>
        </p:nvSpPr>
        <p:spPr/>
        <p:txBody>
          <a:bodyPr/>
          <a:lstStyle/>
          <a:p>
            <a:r>
              <a:rPr lang="en-US" dirty="0"/>
              <a:t>Reaching Diverse Audiences</a:t>
            </a:r>
          </a:p>
        </p:txBody>
      </p:sp>
      <p:sp>
        <p:nvSpPr>
          <p:cNvPr id="6" name="Rounded Rectangle 22">
            <a:extLst>
              <a:ext uri="{FF2B5EF4-FFF2-40B4-BE49-F238E27FC236}">
                <a16:creationId xmlns:a16="http://schemas.microsoft.com/office/drawing/2014/main" id="{60F54E74-1910-4593-A786-46EB750CDB24}"/>
              </a:ext>
            </a:extLst>
          </p:cNvPr>
          <p:cNvSpPr/>
          <p:nvPr/>
        </p:nvSpPr>
        <p:spPr>
          <a:xfrm>
            <a:off x="279412" y="3789132"/>
            <a:ext cx="3657600" cy="1088637"/>
          </a:xfrm>
          <a:prstGeom prst="roundRect">
            <a:avLst>
              <a:gd name="adj" fmla="val 5326"/>
            </a:avLst>
          </a:prstGeom>
          <a:solidFill>
            <a:schemeClr val="bg1"/>
          </a:solidFill>
          <a:ln>
            <a:noFill/>
          </a:ln>
          <a:effectLst>
            <a:outerShdw blurRad="571500" dist="279400" dir="1500000" sx="98000" sy="98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Medium" panose="02000503020000020003" pitchFamily="2" charset="0"/>
            </a:endParaRPr>
          </a:p>
        </p:txBody>
      </p:sp>
      <p:sp>
        <p:nvSpPr>
          <p:cNvPr id="7" name="TextBox 6">
            <a:extLst>
              <a:ext uri="{FF2B5EF4-FFF2-40B4-BE49-F238E27FC236}">
                <a16:creationId xmlns:a16="http://schemas.microsoft.com/office/drawing/2014/main" id="{2A6DDE59-F157-4F76-A17F-2F456120CFBC}"/>
              </a:ext>
            </a:extLst>
          </p:cNvPr>
          <p:cNvSpPr txBox="1"/>
          <p:nvPr/>
        </p:nvSpPr>
        <p:spPr>
          <a:xfrm>
            <a:off x="1394479" y="3803394"/>
            <a:ext cx="2313921" cy="1077218"/>
          </a:xfrm>
          <a:prstGeom prst="rect">
            <a:avLst/>
          </a:prstGeom>
          <a:noFill/>
        </p:spPr>
        <p:txBody>
          <a:bodyPr wrap="square" lIns="91440" tIns="45720" rIns="91440" bIns="45720" rtlCol="0" anchor="t">
            <a:spAutoFit/>
          </a:bodyPr>
          <a:lstStyle/>
          <a:p>
            <a:r>
              <a:rPr lang="en-US" sz="1600" dirty="0">
                <a:solidFill>
                  <a:srgbClr val="D63827"/>
                </a:solidFill>
                <a:latin typeface="Arial"/>
                <a:ea typeface="Inter" panose="020B0502030000000004" pitchFamily="34" charset="0"/>
                <a:cs typeface="Arial"/>
              </a:rPr>
              <a:t>Customer targeting based on DAC, HTR, and underserved communities</a:t>
            </a:r>
            <a:endParaRPr lang="en-US" sz="1600" dirty="0">
              <a:solidFill>
                <a:srgbClr val="D63827"/>
              </a:solidFill>
              <a:latin typeface="Arial" panose="020B0604020202020204" pitchFamily="34" charset="0"/>
              <a:ea typeface="Inter" panose="020B0502030000000004" pitchFamily="34" charset="0"/>
              <a:cs typeface="Arial" panose="020B0604020202020204" pitchFamily="34" charset="0"/>
            </a:endParaRPr>
          </a:p>
        </p:txBody>
      </p:sp>
      <p:pic>
        <p:nvPicPr>
          <p:cNvPr id="8" name="Picture 7">
            <a:extLst>
              <a:ext uri="{FF2B5EF4-FFF2-40B4-BE49-F238E27FC236}">
                <a16:creationId xmlns:a16="http://schemas.microsoft.com/office/drawing/2014/main" id="{52E28F48-51B5-46E3-ADE3-933BC3B4E5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7214" y="4093001"/>
            <a:ext cx="528868" cy="480788"/>
          </a:xfrm>
          <a:prstGeom prst="rect">
            <a:avLst/>
          </a:prstGeom>
        </p:spPr>
      </p:pic>
      <p:sp>
        <p:nvSpPr>
          <p:cNvPr id="9" name="Rounded Rectangle 41">
            <a:extLst>
              <a:ext uri="{FF2B5EF4-FFF2-40B4-BE49-F238E27FC236}">
                <a16:creationId xmlns:a16="http://schemas.microsoft.com/office/drawing/2014/main" id="{336F8FA8-D4DC-43E1-BE0B-9C92E22B724C}"/>
              </a:ext>
            </a:extLst>
          </p:cNvPr>
          <p:cNvSpPr/>
          <p:nvPr/>
        </p:nvSpPr>
        <p:spPr>
          <a:xfrm>
            <a:off x="279412" y="5180633"/>
            <a:ext cx="3657600" cy="1088637"/>
          </a:xfrm>
          <a:prstGeom prst="roundRect">
            <a:avLst>
              <a:gd name="adj" fmla="val 5326"/>
            </a:avLst>
          </a:prstGeom>
          <a:solidFill>
            <a:schemeClr val="bg1"/>
          </a:solidFill>
          <a:ln>
            <a:noFill/>
          </a:ln>
          <a:effectLst>
            <a:outerShdw blurRad="571500" dist="279400" dir="1500000" sx="98000" sy="98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Medium" panose="02000503020000020003" pitchFamily="2" charset="0"/>
            </a:endParaRPr>
          </a:p>
        </p:txBody>
      </p:sp>
      <p:sp>
        <p:nvSpPr>
          <p:cNvPr id="10" name="TextBox 9">
            <a:extLst>
              <a:ext uri="{FF2B5EF4-FFF2-40B4-BE49-F238E27FC236}">
                <a16:creationId xmlns:a16="http://schemas.microsoft.com/office/drawing/2014/main" id="{37D94ADE-B35E-480C-AC44-28EAE560D71B}"/>
              </a:ext>
            </a:extLst>
          </p:cNvPr>
          <p:cNvSpPr txBox="1"/>
          <p:nvPr/>
        </p:nvSpPr>
        <p:spPr>
          <a:xfrm>
            <a:off x="1452452" y="5554062"/>
            <a:ext cx="2743988" cy="584775"/>
          </a:xfrm>
          <a:prstGeom prst="rect">
            <a:avLst/>
          </a:prstGeom>
          <a:noFill/>
        </p:spPr>
        <p:txBody>
          <a:bodyPr wrap="square" rtlCol="0">
            <a:spAutoFit/>
          </a:bodyPr>
          <a:lstStyle/>
          <a:p>
            <a:r>
              <a:rPr lang="en-US" sz="1600" dirty="0">
                <a:solidFill>
                  <a:srgbClr val="D63827"/>
                </a:solidFill>
                <a:latin typeface="Arial" panose="020B0604020202020204" pitchFamily="34" charset="0"/>
                <a:ea typeface="Inter" panose="020B0502030000000004" pitchFamily="34" charset="0"/>
                <a:cs typeface="Arial" panose="020B0604020202020204" pitchFamily="34" charset="0"/>
              </a:rPr>
              <a:t>Direct-to-customer marketing</a:t>
            </a:r>
            <a:endParaRPr lang="en-ID" sz="1600" dirty="0">
              <a:solidFill>
                <a:srgbClr val="D63827"/>
              </a:solidFill>
              <a:latin typeface="Arial" panose="020B0604020202020204" pitchFamily="34" charset="0"/>
              <a:ea typeface="Inter" panose="020B05020300000000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E6313C7-CD44-4E3C-8FFA-143332C249A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7368" y="5626267"/>
            <a:ext cx="528868" cy="528868"/>
          </a:xfrm>
          <a:prstGeom prst="rect">
            <a:avLst/>
          </a:prstGeom>
        </p:spPr>
      </p:pic>
      <p:sp>
        <p:nvSpPr>
          <p:cNvPr id="12" name="Rounded Rectangle 47">
            <a:extLst>
              <a:ext uri="{FF2B5EF4-FFF2-40B4-BE49-F238E27FC236}">
                <a16:creationId xmlns:a16="http://schemas.microsoft.com/office/drawing/2014/main" id="{951F240C-7DCA-4A6B-92CE-37CC786BE84C}"/>
              </a:ext>
            </a:extLst>
          </p:cNvPr>
          <p:cNvSpPr/>
          <p:nvPr/>
        </p:nvSpPr>
        <p:spPr>
          <a:xfrm>
            <a:off x="4377796" y="5182732"/>
            <a:ext cx="3657600" cy="1088637"/>
          </a:xfrm>
          <a:prstGeom prst="roundRect">
            <a:avLst>
              <a:gd name="adj" fmla="val 5326"/>
            </a:avLst>
          </a:prstGeom>
          <a:solidFill>
            <a:schemeClr val="bg1"/>
          </a:solidFill>
          <a:ln>
            <a:noFill/>
          </a:ln>
          <a:effectLst>
            <a:outerShdw blurRad="571500" dist="279400" dir="1500000" sx="98000" sy="98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Medium" panose="02000503020000020003" pitchFamily="2" charset="0"/>
            </a:endParaRPr>
          </a:p>
        </p:txBody>
      </p:sp>
      <p:sp>
        <p:nvSpPr>
          <p:cNvPr id="13" name="TextBox 12">
            <a:extLst>
              <a:ext uri="{FF2B5EF4-FFF2-40B4-BE49-F238E27FC236}">
                <a16:creationId xmlns:a16="http://schemas.microsoft.com/office/drawing/2014/main" id="{09FA2504-A796-4912-9F85-49C53D7D3944}"/>
              </a:ext>
            </a:extLst>
          </p:cNvPr>
          <p:cNvSpPr txBox="1"/>
          <p:nvPr/>
        </p:nvSpPr>
        <p:spPr>
          <a:xfrm>
            <a:off x="5291409" y="5357838"/>
            <a:ext cx="2743988" cy="830997"/>
          </a:xfrm>
          <a:prstGeom prst="rect">
            <a:avLst/>
          </a:prstGeom>
          <a:noFill/>
        </p:spPr>
        <p:txBody>
          <a:bodyPr wrap="square" lIns="91440" tIns="45720" rIns="91440" bIns="45720" rtlCol="0" anchor="t">
            <a:spAutoFit/>
          </a:bodyPr>
          <a:lstStyle/>
          <a:p>
            <a:r>
              <a:rPr lang="en-US" sz="1600" dirty="0">
                <a:solidFill>
                  <a:srgbClr val="D63827"/>
                </a:solidFill>
                <a:latin typeface="Arial"/>
                <a:ea typeface="Inter" panose="020B0502030000000004" pitchFamily="34" charset="0"/>
                <a:cs typeface="Arial"/>
              </a:rPr>
              <a:t>Build relationship with participants and refer to complementary programs</a:t>
            </a:r>
            <a:endParaRPr lang="en-ID" sz="1600" dirty="0">
              <a:solidFill>
                <a:srgbClr val="D63827"/>
              </a:solidFill>
              <a:latin typeface="Arial"/>
              <a:ea typeface="Inter" panose="020B0502030000000004" pitchFamily="34" charset="0"/>
              <a:cs typeface="Arial"/>
            </a:endParaRPr>
          </a:p>
        </p:txBody>
      </p:sp>
      <p:pic>
        <p:nvPicPr>
          <p:cNvPr id="14" name="Picture 13">
            <a:extLst>
              <a:ext uri="{FF2B5EF4-FFF2-40B4-BE49-F238E27FC236}">
                <a16:creationId xmlns:a16="http://schemas.microsoft.com/office/drawing/2014/main" id="{427B66D9-F668-4FBE-8126-45B97D13A13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520459" y="5453530"/>
            <a:ext cx="597408" cy="597408"/>
          </a:xfrm>
          <a:prstGeom prst="rect">
            <a:avLst/>
          </a:prstGeom>
        </p:spPr>
      </p:pic>
      <p:sp>
        <p:nvSpPr>
          <p:cNvPr id="15" name="Rounded Rectangle 18">
            <a:extLst>
              <a:ext uri="{FF2B5EF4-FFF2-40B4-BE49-F238E27FC236}">
                <a16:creationId xmlns:a16="http://schemas.microsoft.com/office/drawing/2014/main" id="{339B258C-509A-4866-8809-8B1C2F1FFE0E}"/>
              </a:ext>
            </a:extLst>
          </p:cNvPr>
          <p:cNvSpPr/>
          <p:nvPr/>
        </p:nvSpPr>
        <p:spPr>
          <a:xfrm>
            <a:off x="4377796" y="3789132"/>
            <a:ext cx="3657600" cy="1088637"/>
          </a:xfrm>
          <a:prstGeom prst="roundRect">
            <a:avLst>
              <a:gd name="adj" fmla="val 5326"/>
            </a:avLst>
          </a:prstGeom>
          <a:solidFill>
            <a:schemeClr val="bg1"/>
          </a:solidFill>
          <a:ln>
            <a:noFill/>
          </a:ln>
          <a:effectLst>
            <a:outerShdw blurRad="571500" dist="279400" dir="1500000" sx="98000" sy="98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venir Medium" panose="02000503020000020003" pitchFamily="2" charset="0"/>
            </a:endParaRPr>
          </a:p>
        </p:txBody>
      </p:sp>
      <p:sp>
        <p:nvSpPr>
          <p:cNvPr id="16" name="TextBox 15">
            <a:extLst>
              <a:ext uri="{FF2B5EF4-FFF2-40B4-BE49-F238E27FC236}">
                <a16:creationId xmlns:a16="http://schemas.microsoft.com/office/drawing/2014/main" id="{7C89E2F4-95FA-48A0-B44B-16164EB1A26E}"/>
              </a:ext>
            </a:extLst>
          </p:cNvPr>
          <p:cNvSpPr txBox="1"/>
          <p:nvPr/>
        </p:nvSpPr>
        <p:spPr>
          <a:xfrm>
            <a:off x="5360273" y="4128265"/>
            <a:ext cx="2743988" cy="338554"/>
          </a:xfrm>
          <a:prstGeom prst="rect">
            <a:avLst/>
          </a:prstGeom>
          <a:noFill/>
        </p:spPr>
        <p:txBody>
          <a:bodyPr wrap="square" rtlCol="0">
            <a:spAutoFit/>
          </a:bodyPr>
          <a:lstStyle/>
          <a:p>
            <a:r>
              <a:rPr lang="en-US" sz="1600" dirty="0">
                <a:solidFill>
                  <a:srgbClr val="D63827"/>
                </a:solidFill>
                <a:latin typeface="Arial" panose="020B0604020202020204" pitchFamily="34" charset="0"/>
                <a:ea typeface="Inter" panose="020B0502030000000004" pitchFamily="34" charset="0"/>
                <a:cs typeface="Arial" panose="020B0604020202020204" pitchFamily="34" charset="0"/>
              </a:rPr>
              <a:t>Digital marketing</a:t>
            </a:r>
            <a:endParaRPr lang="en-ID" sz="1600" dirty="0">
              <a:solidFill>
                <a:srgbClr val="D63827"/>
              </a:solidFill>
              <a:latin typeface="Arial" panose="020B0604020202020204" pitchFamily="34" charset="0"/>
              <a:ea typeface="Inter" panose="020B05020300000000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76392BC-F8AD-40A8-8CD8-E27D139A5D39}"/>
              </a:ext>
            </a:extLst>
          </p:cNvPr>
          <p:cNvPicPr>
            <a:picLocks noChangeAspect="1"/>
          </p:cNvPicPr>
          <p:nvPr/>
        </p:nvPicPr>
        <p:blipFill>
          <a:blip r:embed="rId8"/>
          <a:stretch>
            <a:fillRect/>
          </a:stretch>
        </p:blipFill>
        <p:spPr>
          <a:xfrm>
            <a:off x="4604601" y="3987014"/>
            <a:ext cx="528868" cy="594976"/>
          </a:xfrm>
          <a:prstGeom prst="rect">
            <a:avLst/>
          </a:prstGeom>
        </p:spPr>
      </p:pic>
      <p:sp>
        <p:nvSpPr>
          <p:cNvPr id="20" name="Title 3">
            <a:extLst>
              <a:ext uri="{FF2B5EF4-FFF2-40B4-BE49-F238E27FC236}">
                <a16:creationId xmlns:a16="http://schemas.microsoft.com/office/drawing/2014/main" id="{A78CE2B3-6DC7-9D7A-7245-7242A874DDA1}"/>
              </a:ext>
            </a:extLst>
          </p:cNvPr>
          <p:cNvSpPr>
            <a:spLocks noGrp="1"/>
          </p:cNvSpPr>
          <p:nvPr>
            <p:ph type="title"/>
          </p:nvPr>
        </p:nvSpPr>
        <p:spPr>
          <a:xfrm>
            <a:off x="282356" y="274639"/>
            <a:ext cx="11302989" cy="1143000"/>
          </a:xfrm>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Marketing Approach</a:t>
            </a:r>
          </a:p>
        </p:txBody>
      </p:sp>
    </p:spTree>
    <p:extLst>
      <p:ext uri="{BB962C8B-B14F-4D97-AF65-F5344CB8AC3E}">
        <p14:creationId xmlns:p14="http://schemas.microsoft.com/office/powerpoint/2010/main" val="1326878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A499-8F35-415A-A8F4-71A72715B300}"/>
              </a:ext>
            </a:extLst>
          </p:cNvPr>
          <p:cNvSpPr>
            <a:spLocks noGrp="1"/>
          </p:cNvSpPr>
          <p:nvPr>
            <p:ph type="ctrTitle"/>
          </p:nvPr>
        </p:nvSpPr>
        <p:spPr/>
        <p:txBody>
          <a:bodyPr lIns="975360" tIns="304800" rIns="609600" bIns="60960" anchor="b" anchorCtr="0"/>
          <a:lstStyle/>
          <a:p>
            <a:r>
              <a:rPr lang="en-US" sz="4450" dirty="0">
                <a:ea typeface="ＭＳ Ｐゴシック"/>
              </a:rPr>
              <a:t>Measures and Energy savings</a:t>
            </a:r>
            <a:endParaRPr lang="en-US" sz="4450" dirty="0"/>
          </a:p>
        </p:txBody>
      </p:sp>
      <p:sp>
        <p:nvSpPr>
          <p:cNvPr id="3" name="Subtitle 2">
            <a:extLst>
              <a:ext uri="{FF2B5EF4-FFF2-40B4-BE49-F238E27FC236}">
                <a16:creationId xmlns:a16="http://schemas.microsoft.com/office/drawing/2014/main" id="{9FB8CED0-A42C-4941-9127-F9F83D499053}"/>
              </a:ext>
            </a:extLst>
          </p:cNvPr>
          <p:cNvSpPr>
            <a:spLocks noGrp="1"/>
          </p:cNvSpPr>
          <p:nvPr>
            <p:ph type="subTitle" idx="1"/>
          </p:nvPr>
        </p:nvSpPr>
        <p:spPr>
          <a:xfrm>
            <a:off x="0" y="4956845"/>
            <a:ext cx="10972800" cy="652435"/>
          </a:xfrm>
        </p:spPr>
        <p:txBody>
          <a:bodyPr/>
          <a:lstStyle/>
          <a:p>
            <a:r>
              <a:rPr lang="en-US" dirty="0"/>
              <a:t> </a:t>
            </a:r>
          </a:p>
        </p:txBody>
      </p:sp>
    </p:spTree>
    <p:extLst>
      <p:ext uri="{BB962C8B-B14F-4D97-AF65-F5344CB8AC3E}">
        <p14:creationId xmlns:p14="http://schemas.microsoft.com/office/powerpoint/2010/main" val="1787094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3E7188-F550-6E9C-9F64-E77767CA013C}"/>
              </a:ext>
            </a:extLst>
          </p:cNvPr>
          <p:cNvGraphicFramePr>
            <a:graphicFrameLocks noGrp="1"/>
          </p:cNvGraphicFramePr>
          <p:nvPr/>
        </p:nvGraphicFramePr>
        <p:xfrm>
          <a:off x="282356" y="1633386"/>
          <a:ext cx="11302994" cy="4139942"/>
        </p:xfrm>
        <a:graphic>
          <a:graphicData uri="http://schemas.openxmlformats.org/drawingml/2006/table">
            <a:tbl>
              <a:tblPr firstRow="1" firstCol="1" bandRow="1">
                <a:noFill/>
                <a:tableStyleId>{5C22544A-7EE6-4342-B048-85BDC9FD1C3A}</a:tableStyleId>
              </a:tblPr>
              <a:tblGrid>
                <a:gridCol w="1209158">
                  <a:extLst>
                    <a:ext uri="{9D8B030D-6E8A-4147-A177-3AD203B41FA5}">
                      <a16:colId xmlns:a16="http://schemas.microsoft.com/office/drawing/2014/main" val="165451225"/>
                    </a:ext>
                  </a:extLst>
                </a:gridCol>
                <a:gridCol w="3562005">
                  <a:extLst>
                    <a:ext uri="{9D8B030D-6E8A-4147-A177-3AD203B41FA5}">
                      <a16:colId xmlns:a16="http://schemas.microsoft.com/office/drawing/2014/main" val="1069870050"/>
                    </a:ext>
                  </a:extLst>
                </a:gridCol>
                <a:gridCol w="936171">
                  <a:extLst>
                    <a:ext uri="{9D8B030D-6E8A-4147-A177-3AD203B41FA5}">
                      <a16:colId xmlns:a16="http://schemas.microsoft.com/office/drawing/2014/main" val="451377732"/>
                    </a:ext>
                  </a:extLst>
                </a:gridCol>
                <a:gridCol w="903984">
                  <a:extLst>
                    <a:ext uri="{9D8B030D-6E8A-4147-A177-3AD203B41FA5}">
                      <a16:colId xmlns:a16="http://schemas.microsoft.com/office/drawing/2014/main" val="2485894532"/>
                    </a:ext>
                  </a:extLst>
                </a:gridCol>
                <a:gridCol w="903984">
                  <a:extLst>
                    <a:ext uri="{9D8B030D-6E8A-4147-A177-3AD203B41FA5}">
                      <a16:colId xmlns:a16="http://schemas.microsoft.com/office/drawing/2014/main" val="4062449796"/>
                    </a:ext>
                  </a:extLst>
                </a:gridCol>
                <a:gridCol w="1082798">
                  <a:extLst>
                    <a:ext uri="{9D8B030D-6E8A-4147-A177-3AD203B41FA5}">
                      <a16:colId xmlns:a16="http://schemas.microsoft.com/office/drawing/2014/main" val="1550478610"/>
                    </a:ext>
                  </a:extLst>
                </a:gridCol>
                <a:gridCol w="2704894">
                  <a:extLst>
                    <a:ext uri="{9D8B030D-6E8A-4147-A177-3AD203B41FA5}">
                      <a16:colId xmlns:a16="http://schemas.microsoft.com/office/drawing/2014/main" val="1671531544"/>
                    </a:ext>
                  </a:extLst>
                </a:gridCol>
              </a:tblGrid>
              <a:tr h="319702">
                <a:tc gridSpan="2">
                  <a:txBody>
                    <a:bodyPr/>
                    <a:lstStyle/>
                    <a:p>
                      <a:pPr marL="0" marR="0" fontAlgn="base">
                        <a:lnSpc>
                          <a:spcPct val="107000"/>
                        </a:lnSpc>
                        <a:spcBef>
                          <a:spcPts val="0"/>
                        </a:spcBef>
                        <a:spcAft>
                          <a:spcPts val="0"/>
                        </a:spcAft>
                      </a:pPr>
                      <a:r>
                        <a:rPr lang="en-US" sz="1100" b="1" u="sng" cap="none" spc="0" dirty="0">
                          <a:solidFill>
                            <a:schemeClr val="bg1"/>
                          </a:solidFill>
                          <a:effectLst/>
                        </a:rPr>
                        <a:t>Measure </a:t>
                      </a:r>
                      <a:endParaRPr lang="en-US" sz="1100" b="1" u="sng"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68664" marB="68664" anchor="ctr">
                    <a:lnL w="12700" cmpd="sng">
                      <a:noFill/>
                    </a:lnL>
                    <a:lnR w="12700" cmpd="sng">
                      <a:noFill/>
                      <a:prstDash val="solid"/>
                    </a:lnR>
                    <a:lnT w="19050" cap="flat" cmpd="sng" algn="ctr">
                      <a:noFill/>
                      <a:prstDash val="solid"/>
                    </a:lnT>
                    <a:lnB w="12700" cmpd="sng">
                      <a:noFill/>
                      <a:prstDash val="soli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r="100000" b="100000"/>
                      </a:path>
                      <a:tileRect l="-100000" t="-100000"/>
                    </a:gradFill>
                  </a:tcPr>
                </a:tc>
                <a:tc hMerge="1">
                  <a:txBody>
                    <a:bodyPr/>
                    <a:lstStyle/>
                    <a:p>
                      <a:endParaRPr lang="en-US"/>
                    </a:p>
                  </a:txBody>
                  <a:tcPr/>
                </a:tc>
                <a:tc gridSpan="5">
                  <a:txBody>
                    <a:bodyPr/>
                    <a:lstStyle/>
                    <a:p>
                      <a:pPr marL="0" marR="0" fontAlgn="base">
                        <a:lnSpc>
                          <a:spcPct val="107000"/>
                        </a:lnSpc>
                        <a:spcBef>
                          <a:spcPts val="0"/>
                        </a:spcBef>
                        <a:spcAft>
                          <a:spcPts val="0"/>
                        </a:spcAft>
                      </a:pPr>
                      <a:r>
                        <a:rPr lang="en-US" sz="1100" b="1" u="sng" cap="none" spc="0" dirty="0">
                          <a:solidFill>
                            <a:schemeClr val="bg1"/>
                          </a:solidFill>
                          <a:effectLst/>
                        </a:rPr>
                        <a:t>Incentive Level </a:t>
                      </a:r>
                      <a:endParaRPr lang="en-US" sz="1100" b="1" u="sng"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68664" marB="68664" anchor="ctr">
                    <a:lnL w="12700" cmpd="sng">
                      <a:noFill/>
                      <a:prstDash val="solid"/>
                    </a:lnL>
                    <a:lnR w="12700" cmpd="sng">
                      <a:noFill/>
                      <a:prstDash val="solid"/>
                    </a:lnR>
                    <a:lnT w="19050" cap="flat" cmpd="sng" algn="ctr">
                      <a:noFill/>
                      <a:prstDash val="solid"/>
                    </a:lnT>
                    <a:lnB w="12700" cmpd="sng">
                      <a:noFill/>
                      <a:prstDash val="solid"/>
                    </a:lnB>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r="100000" b="100000"/>
                      </a:path>
                      <a:tileRect l="-100000" t="-100000"/>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lnL>
                  </a:tcPr>
                </a:tc>
                <a:extLst>
                  <a:ext uri="{0D108BD9-81ED-4DB2-BD59-A6C34878D82A}">
                    <a16:rowId xmlns:a16="http://schemas.microsoft.com/office/drawing/2014/main" val="4262167162"/>
                  </a:ext>
                </a:extLst>
              </a:tr>
              <a:tr h="278675">
                <a:tc gridSpan="2">
                  <a:txBody>
                    <a:bodyPr/>
                    <a:lstStyle/>
                    <a:p>
                      <a:pPr marL="0" marR="0" fontAlgn="base">
                        <a:lnSpc>
                          <a:spcPct val="107000"/>
                        </a:lnSpc>
                        <a:spcBef>
                          <a:spcPts val="0"/>
                        </a:spcBef>
                        <a:spcAft>
                          <a:spcPts val="0"/>
                        </a:spcAft>
                      </a:pPr>
                      <a:r>
                        <a:rPr lang="en-US" sz="1100" b="1" cap="none" spc="0" dirty="0">
                          <a:solidFill>
                            <a:schemeClr val="bg1"/>
                          </a:solidFill>
                          <a:effectLst/>
                        </a:rPr>
                        <a:t>Operations and Maintenance Measures  </a:t>
                      </a:r>
                      <a:endParaRPr lang="en-US" sz="11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solidFill>
                      <a:srgbClr val="57585B"/>
                    </a:solidFill>
                  </a:tcPr>
                </a:tc>
                <a:tc hMerge="1">
                  <a:txBody>
                    <a:bodyPr/>
                    <a:lstStyle/>
                    <a:p>
                      <a:endParaRPr lang="en-US"/>
                    </a:p>
                  </a:txBody>
                  <a:tcPr/>
                </a:tc>
                <a:tc>
                  <a:txBody>
                    <a:bodyPr/>
                    <a:lstStyle/>
                    <a:p>
                      <a:pPr marL="0" marR="0" fontAlgn="base">
                        <a:lnSpc>
                          <a:spcPct val="107000"/>
                        </a:lnSpc>
                        <a:spcBef>
                          <a:spcPts val="0"/>
                        </a:spcBef>
                        <a:spcAft>
                          <a:spcPts val="0"/>
                        </a:spcAft>
                      </a:pPr>
                      <a:r>
                        <a:rPr lang="en-US" sz="900" b="1" cap="none" spc="0" dirty="0">
                          <a:solidFill>
                            <a:schemeClr val="bg1"/>
                          </a:solidFill>
                          <a:effectLst/>
                        </a:rPr>
                        <a:t>2023 Incentive </a:t>
                      </a:r>
                      <a:endParaRPr lang="en-US" sz="9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solidFill>
                      <a:srgbClr val="57585B"/>
                    </a:solidFill>
                  </a:tcPr>
                </a:tc>
                <a:tc>
                  <a:txBody>
                    <a:bodyPr/>
                    <a:lstStyle/>
                    <a:p>
                      <a:pPr marL="0" marR="0" fontAlgn="base">
                        <a:lnSpc>
                          <a:spcPct val="107000"/>
                        </a:lnSpc>
                        <a:spcBef>
                          <a:spcPts val="0"/>
                        </a:spcBef>
                        <a:spcAft>
                          <a:spcPts val="0"/>
                        </a:spcAft>
                      </a:pPr>
                      <a:r>
                        <a:rPr lang="en-US" sz="900" b="1" cap="none" spc="0" dirty="0">
                          <a:solidFill>
                            <a:schemeClr val="bg1"/>
                          </a:solidFill>
                          <a:effectLst/>
                        </a:rPr>
                        <a:t>2023 Incentive</a:t>
                      </a:r>
                      <a:endParaRPr lang="en-US" sz="9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mpd="sng">
                      <a:noFill/>
                      <a:prstDash val="solid"/>
                    </a:lnT>
                    <a:lnB w="12700" cap="flat" cmpd="sng" algn="ctr">
                      <a:solidFill>
                        <a:schemeClr val="tx1"/>
                      </a:solidFill>
                      <a:prstDash val="solid"/>
                    </a:lnB>
                    <a:solidFill>
                      <a:srgbClr val="57585B"/>
                    </a:solidFill>
                  </a:tcPr>
                </a:tc>
                <a:tc>
                  <a:txBody>
                    <a:bodyPr/>
                    <a:lstStyle/>
                    <a:p>
                      <a:pPr marL="0" marR="0" fontAlgn="base">
                        <a:lnSpc>
                          <a:spcPct val="107000"/>
                        </a:lnSpc>
                        <a:spcBef>
                          <a:spcPts val="0"/>
                        </a:spcBef>
                        <a:spcAft>
                          <a:spcPts val="0"/>
                        </a:spcAft>
                      </a:pPr>
                      <a:r>
                        <a:rPr lang="en-US" sz="900" b="1" cap="none" spc="0" dirty="0">
                          <a:solidFill>
                            <a:schemeClr val="bg1"/>
                          </a:solidFill>
                          <a:effectLst/>
                        </a:rPr>
                        <a:t>2023 Incentive</a:t>
                      </a:r>
                      <a:endParaRPr lang="en-US" sz="9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mpd="sng">
                      <a:noFill/>
                      <a:prstDash val="solid"/>
                    </a:lnT>
                    <a:lnB w="12700" cap="flat" cmpd="sng" algn="ctr">
                      <a:solidFill>
                        <a:schemeClr val="tx1"/>
                      </a:solidFill>
                      <a:prstDash val="solid"/>
                    </a:lnB>
                    <a:solidFill>
                      <a:srgbClr val="57585B"/>
                    </a:solidFill>
                  </a:tcPr>
                </a:tc>
                <a:tc>
                  <a:txBody>
                    <a:bodyPr/>
                    <a:lstStyle/>
                    <a:p>
                      <a:pPr marL="0" marR="0" fontAlgn="base">
                        <a:lnSpc>
                          <a:spcPct val="107000"/>
                        </a:lnSpc>
                        <a:spcBef>
                          <a:spcPts val="0"/>
                        </a:spcBef>
                        <a:spcAft>
                          <a:spcPts val="0"/>
                        </a:spcAft>
                      </a:pPr>
                      <a:r>
                        <a:rPr lang="en-US" sz="900" b="1" cap="none" spc="0" dirty="0">
                          <a:solidFill>
                            <a:schemeClr val="bg1"/>
                          </a:solidFill>
                          <a:effectLst/>
                        </a:rPr>
                        <a:t>Unit Per Measure </a:t>
                      </a:r>
                      <a:endParaRPr lang="en-US" sz="9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solidFill>
                      <a:srgbClr val="57585B"/>
                    </a:solidFill>
                  </a:tcPr>
                </a:tc>
                <a:tc>
                  <a:txBody>
                    <a:bodyPr/>
                    <a:lstStyle/>
                    <a:p>
                      <a:pPr marL="0" marR="0" fontAlgn="base">
                        <a:lnSpc>
                          <a:spcPct val="107000"/>
                        </a:lnSpc>
                        <a:spcBef>
                          <a:spcPts val="0"/>
                        </a:spcBef>
                        <a:spcAft>
                          <a:spcPts val="0"/>
                        </a:spcAft>
                      </a:pPr>
                      <a:r>
                        <a:rPr lang="en-US" sz="900" b="1" cap="none" spc="0" dirty="0">
                          <a:solidFill>
                            <a:schemeClr val="bg1"/>
                          </a:solidFill>
                          <a:effectLst/>
                        </a:rPr>
                        <a:t>URL</a:t>
                      </a:r>
                      <a:endParaRPr lang="en-US" sz="9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B w="12700" cap="flat" cmpd="sng" algn="ctr">
                      <a:solidFill>
                        <a:schemeClr val="tx1"/>
                      </a:solidFill>
                      <a:prstDash val="solid"/>
                      <a:round/>
                      <a:headEnd type="none" w="med" len="med"/>
                      <a:tailEnd type="none" w="med" len="med"/>
                    </a:lnB>
                    <a:solidFill>
                      <a:srgbClr val="57585B"/>
                    </a:solidFill>
                  </a:tcPr>
                </a:tc>
                <a:extLst>
                  <a:ext uri="{0D108BD9-81ED-4DB2-BD59-A6C34878D82A}">
                    <a16:rowId xmlns:a16="http://schemas.microsoft.com/office/drawing/2014/main" val="584500613"/>
                  </a:ext>
                </a:extLst>
              </a:tr>
              <a:tr h="278675">
                <a:tc>
                  <a:txBody>
                    <a:bodyPr/>
                    <a:lstStyle/>
                    <a:p>
                      <a:pPr marL="0" marR="0" fontAlgn="base">
                        <a:lnSpc>
                          <a:spcPct val="107000"/>
                        </a:lnSpc>
                        <a:spcBef>
                          <a:spcPts val="0"/>
                        </a:spcBef>
                        <a:spcAft>
                          <a:spcPts val="0"/>
                        </a:spcAft>
                      </a:pPr>
                      <a:r>
                        <a:rPr lang="en-US" sz="900" b="1" cap="none" spc="0" dirty="0">
                          <a:solidFill>
                            <a:schemeClr val="tx1"/>
                          </a:solidFill>
                          <a:effectLst/>
                        </a:rPr>
                        <a:t>Induction Cooktop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Induction cooktop (must replace gas cooktop or gas range)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$400.00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$424.00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$449.44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2">
                            <a:extLst>
                              <a:ext uri="{A12FA001-AC4F-418D-AE19-62706E023703}">
                                <ahyp:hlinkClr xmlns:ahyp="http://schemas.microsoft.com/office/drawing/2018/hyperlinkcolor" val="tx"/>
                              </a:ext>
                            </a:extLst>
                          </a:hlinkClick>
                        </a:rPr>
                        <a:t>https://www.caetrm.com/measure/SWAP013/02/</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2636778751"/>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Heat Pump Dryer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Standard size heat pump clothes dryer, any volt, vented or ventless (must replace gas dryer)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$400.00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$424.00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$449.44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3">
                            <a:extLst>
                              <a:ext uri="{A12FA001-AC4F-418D-AE19-62706E023703}">
                                <ahyp:hlinkClr xmlns:ahyp="http://schemas.microsoft.com/office/drawing/2018/hyperlinkcolor" val="tx"/>
                              </a:ext>
                            </a:extLst>
                          </a:hlinkClick>
                        </a:rPr>
                        <a:t>https://www.caetrm.com/measure/SWAP014/02/</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5777416"/>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Faucet Aerator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Faucet, kitchen or lavatory aerator, 1.0 to 1.5 gpm, gas or electric, AOE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$6.50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$6.89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$7.30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4">
                            <a:extLst>
                              <a:ext uri="{A12FA001-AC4F-418D-AE19-62706E023703}">
                                <ahyp:hlinkClr xmlns:ahyp="http://schemas.microsoft.com/office/drawing/2018/hyperlinkcolor" val="tx"/>
                              </a:ext>
                            </a:extLst>
                          </a:hlinkClick>
                        </a:rPr>
                        <a:t>https://www.caetrm.com/me asure/SWWH001/03/</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1060184779"/>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Low-Flow Showerheads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Efficient showerhead, gas or electric, 1.5 gpm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$7.00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$7.42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$7.87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5">
                            <a:extLst>
                              <a:ext uri="{A12FA001-AC4F-418D-AE19-62706E023703}">
                                <ahyp:hlinkClr xmlns:ahyp="http://schemas.microsoft.com/office/drawing/2018/hyperlinkcolor" val="tx"/>
                              </a:ext>
                            </a:extLst>
                          </a:hlinkClick>
                        </a:rPr>
                        <a:t>https://www.caetrm.com/me asure/SWWH002/03/</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1918800"/>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Duct Sealing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Duct seal and test, residential, medium to low (24% to 12%) for SFm/MFm &lt; 2006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$270.00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$286.20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$303.37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Cap-Tons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6">
                            <a:extLst>
                              <a:ext uri="{A12FA001-AC4F-418D-AE19-62706E023703}">
                                <ahyp:hlinkClr xmlns:ahyp="http://schemas.microsoft.com/office/drawing/2018/hyperlinkcolor" val="tx"/>
                              </a:ext>
                            </a:extLst>
                          </a:hlinkClick>
                        </a:rPr>
                        <a:t>https://www.caetrm.com/me asure/SWSV001/04/</a:t>
                      </a:r>
                      <a:r>
                        <a:rPr lang="en-US" sz="900" cap="none" spc="0" dirty="0">
                          <a:solidFill>
                            <a:schemeClr val="tx1"/>
                          </a:solidFill>
                          <a:effectLst/>
                        </a:rPr>
                        <a:t> </a:t>
                      </a:r>
                    </a:p>
                    <a:p>
                      <a:pPr marL="0" marR="0" fontAlgn="base">
                        <a:lnSpc>
                          <a:spcPct val="107000"/>
                        </a:lnSpc>
                        <a:spcBef>
                          <a:spcPts val="0"/>
                        </a:spcBef>
                        <a:spcAft>
                          <a:spcPts val="0"/>
                        </a:spcAft>
                      </a:pPr>
                      <a:r>
                        <a:rPr lang="en-US" sz="900" u="none" strike="noStrike" cap="none" spc="0" dirty="0">
                          <a:solidFill>
                            <a:schemeClr val="tx1"/>
                          </a:solidFill>
                          <a:effectLst/>
                          <a:hlinkClick r:id="rId7">
                            <a:extLst>
                              <a:ext uri="{A12FA001-AC4F-418D-AE19-62706E023703}">
                                <ahyp:hlinkClr xmlns:ahyp="http://schemas.microsoft.com/office/drawing/2018/hyperlinkcolor" val="tx"/>
                              </a:ext>
                            </a:extLst>
                          </a:hlinkClick>
                        </a:rPr>
                        <a:t>https://www.caetrm.com/me asure/SWSV001/05/</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3287462308"/>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Duct Replacement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Crossover duct replacement (total leakage reduction 35% to 15%), Return duct retrofit (total leakage reduction 50% to 15%)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$1,080.00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$1,144.80</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$1,213.49</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Cap-Tons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8">
                            <a:extLst>
                              <a:ext uri="{A12FA001-AC4F-418D-AE19-62706E023703}">
                                <ahyp:hlinkClr xmlns:ahyp="http://schemas.microsoft.com/office/drawing/2018/hyperlinkcolor" val="tx"/>
                              </a:ext>
                            </a:extLst>
                          </a:hlinkClick>
                        </a:rPr>
                        <a:t>https://www.caetrm.com/measure/SWSV013/02/</a:t>
                      </a:r>
                      <a:r>
                        <a:rPr lang="en-US" sz="900" cap="none" spc="0" dirty="0">
                          <a:solidFill>
                            <a:schemeClr val="tx1"/>
                          </a:solidFill>
                          <a:effectLst/>
                        </a:rPr>
                        <a:t>  </a:t>
                      </a:r>
                      <a:r>
                        <a:rPr lang="en-US" sz="900" u="none" strike="noStrike" cap="none" spc="0" dirty="0">
                          <a:solidFill>
                            <a:schemeClr val="tx1"/>
                          </a:solidFill>
                          <a:effectLst/>
                          <a:hlinkClick r:id="rId9">
                            <a:extLst>
                              <a:ext uri="{A12FA001-AC4F-418D-AE19-62706E023703}">
                                <ahyp:hlinkClr xmlns:ahyp="http://schemas.microsoft.com/office/drawing/2018/hyperlinkcolor" val="tx"/>
                              </a:ext>
                            </a:extLst>
                          </a:hlinkClick>
                        </a:rPr>
                        <a:t>https://www.caetrm.com/measure/SWSV013/03/</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948559"/>
                  </a:ext>
                </a:extLst>
              </a:tr>
              <a:tr h="252983">
                <a:tc gridSpan="7">
                  <a:txBody>
                    <a:bodyPr/>
                    <a:lstStyle/>
                    <a:p>
                      <a:pPr marL="0" marR="0" fontAlgn="base">
                        <a:lnSpc>
                          <a:spcPct val="107000"/>
                        </a:lnSpc>
                        <a:spcBef>
                          <a:spcPts val="0"/>
                        </a:spcBef>
                        <a:spcAft>
                          <a:spcPts val="0"/>
                        </a:spcAft>
                      </a:pPr>
                      <a:r>
                        <a:rPr lang="en-US" sz="1100" b="1" cap="none" spc="0" dirty="0">
                          <a:solidFill>
                            <a:schemeClr val="bg1"/>
                          </a:solidFill>
                          <a:effectLst/>
                        </a:rPr>
                        <a:t>Building Shell Measures  </a:t>
                      </a: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rgbClr val="57585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nSpc>
                          <a:spcPct val="107000"/>
                        </a:lnSpc>
                        <a:spcBef>
                          <a:spcPts val="0"/>
                        </a:spcBef>
                        <a:spcAft>
                          <a:spcPts val="600"/>
                        </a:spcAft>
                      </a:pP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rgbClr val="57585B"/>
                    </a:solidFill>
                  </a:tcPr>
                </a:tc>
                <a:extLst>
                  <a:ext uri="{0D108BD9-81ED-4DB2-BD59-A6C34878D82A}">
                    <a16:rowId xmlns:a16="http://schemas.microsoft.com/office/drawing/2014/main" val="290978591"/>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Attic Insulation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Ceiling - add R-19 batts on top of vintage-specific existing insulation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$1.01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$1.07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$1.14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Area-ft2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10">
                            <a:extLst>
                              <a:ext uri="{A12FA001-AC4F-418D-AE19-62706E023703}">
                                <ahyp:hlinkClr xmlns:ahyp="http://schemas.microsoft.com/office/drawing/2018/hyperlinkcolor" val="tx"/>
                              </a:ext>
                            </a:extLst>
                          </a:hlinkClick>
                        </a:rPr>
                        <a:t>https://www.caetrm.com/measure/SWBE006/01/</a:t>
                      </a:r>
                      <a:r>
                        <a:rPr lang="en-US" sz="900" cap="none" spc="0" dirty="0">
                          <a:solidFill>
                            <a:schemeClr val="tx1"/>
                          </a:solidFill>
                          <a:effectLst/>
                        </a:rPr>
                        <a:t>  </a:t>
                      </a:r>
                      <a:r>
                        <a:rPr lang="en-US" sz="900" u="none" strike="noStrike" cap="none" spc="0" dirty="0">
                          <a:solidFill>
                            <a:schemeClr val="tx1"/>
                          </a:solidFill>
                          <a:effectLst/>
                          <a:hlinkClick r:id="rId11">
                            <a:extLst>
                              <a:ext uri="{A12FA001-AC4F-418D-AE19-62706E023703}">
                                <ahyp:hlinkClr xmlns:ahyp="http://schemas.microsoft.com/office/drawing/2018/hyperlinkcolor" val="tx"/>
                              </a:ext>
                            </a:extLst>
                          </a:hlinkClick>
                        </a:rPr>
                        <a:t>https://www.caetrm.com/measure/SWBE006/02/</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2553890"/>
                  </a:ext>
                </a:extLst>
              </a:tr>
              <a:tr h="425635">
                <a:tc>
                  <a:txBody>
                    <a:bodyPr/>
                    <a:lstStyle/>
                    <a:p>
                      <a:pPr marL="0" marR="0" fontAlgn="base">
                        <a:lnSpc>
                          <a:spcPct val="107000"/>
                        </a:lnSpc>
                        <a:spcBef>
                          <a:spcPts val="0"/>
                        </a:spcBef>
                        <a:spcAft>
                          <a:spcPts val="0"/>
                        </a:spcAft>
                      </a:pPr>
                      <a:r>
                        <a:rPr lang="en-US" sz="900" b="1" cap="none" spc="0" dirty="0">
                          <a:solidFill>
                            <a:schemeClr val="tx1"/>
                          </a:solidFill>
                          <a:effectLst/>
                        </a:rPr>
                        <a:t>Wall Insulation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Residential wall blow-in R-0 to R-13 insulation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$1.06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$1.12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Area-ft2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12">
                            <a:extLst>
                              <a:ext uri="{A12FA001-AC4F-418D-AE19-62706E023703}">
                                <ahyp:hlinkClr xmlns:ahyp="http://schemas.microsoft.com/office/drawing/2018/hyperlinkcolor" val="tx"/>
                              </a:ext>
                            </a:extLst>
                          </a:hlinkClick>
                        </a:rPr>
                        <a:t>https://www.caetrm.com/measure/SWBE007/01/</a:t>
                      </a:r>
                      <a:r>
                        <a:rPr lang="en-US" sz="900" cap="none" spc="0" dirty="0">
                          <a:solidFill>
                            <a:schemeClr val="tx1"/>
                          </a:solidFill>
                          <a:effectLst/>
                        </a:rPr>
                        <a:t>  </a:t>
                      </a:r>
                      <a:r>
                        <a:rPr lang="en-US" sz="900" u="none" strike="noStrike" cap="none" spc="0" dirty="0">
                          <a:solidFill>
                            <a:schemeClr val="tx1"/>
                          </a:solidFill>
                          <a:effectLst/>
                          <a:hlinkClick r:id="rId13">
                            <a:extLst>
                              <a:ext uri="{A12FA001-AC4F-418D-AE19-62706E023703}">
                                <ahyp:hlinkClr xmlns:ahyp="http://schemas.microsoft.com/office/drawing/2018/hyperlinkcolor" val="tx"/>
                              </a:ext>
                            </a:extLst>
                          </a:hlinkClick>
                        </a:rPr>
                        <a:t>https://www.caetrm.com/measure/SWBE007/02/</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8065" marR="34332" marT="45645" marB="68664">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solidFill>
                      <a:schemeClr val="bg1">
                        <a:lumMod val="95000"/>
                      </a:schemeClr>
                    </a:solidFill>
                  </a:tcPr>
                </a:tc>
                <a:extLst>
                  <a:ext uri="{0D108BD9-81ED-4DB2-BD59-A6C34878D82A}">
                    <a16:rowId xmlns:a16="http://schemas.microsoft.com/office/drawing/2014/main" val="1688968699"/>
                  </a:ext>
                </a:extLst>
              </a:tr>
            </a:tbl>
          </a:graphicData>
        </a:graphic>
      </p:graphicFrame>
      <p:sp>
        <p:nvSpPr>
          <p:cNvPr id="5" name="Title 3">
            <a:extLst>
              <a:ext uri="{FF2B5EF4-FFF2-40B4-BE49-F238E27FC236}">
                <a16:creationId xmlns:a16="http://schemas.microsoft.com/office/drawing/2014/main" id="{CE881B07-E342-E781-56B2-1ADFF5CED345}"/>
              </a:ext>
            </a:extLst>
          </p:cNvPr>
          <p:cNvSpPr>
            <a:spLocks noGrp="1"/>
          </p:cNvSpPr>
          <p:nvPr>
            <p:ph type="title"/>
          </p:nvPr>
        </p:nvSpPr>
        <p:spPr>
          <a:xfrm>
            <a:off x="282356" y="274639"/>
            <a:ext cx="11302989" cy="1143000"/>
          </a:xfrm>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Measures and Incentives</a:t>
            </a:r>
          </a:p>
        </p:txBody>
      </p:sp>
    </p:spTree>
    <p:extLst>
      <p:ext uri="{BB962C8B-B14F-4D97-AF65-F5344CB8AC3E}">
        <p14:creationId xmlns:p14="http://schemas.microsoft.com/office/powerpoint/2010/main" val="2884667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983F6C3-ED56-EBED-B89F-17230CD10F60}"/>
              </a:ext>
            </a:extLst>
          </p:cNvPr>
          <p:cNvGraphicFramePr>
            <a:graphicFrameLocks noGrp="1"/>
          </p:cNvGraphicFramePr>
          <p:nvPr/>
        </p:nvGraphicFramePr>
        <p:xfrm>
          <a:off x="282353" y="1641827"/>
          <a:ext cx="11302992" cy="3715429"/>
        </p:xfrm>
        <a:graphic>
          <a:graphicData uri="http://schemas.openxmlformats.org/drawingml/2006/table">
            <a:tbl>
              <a:tblPr firstRow="1" firstCol="1" bandRow="1">
                <a:noFill/>
                <a:tableStyleId>{5C22544A-7EE6-4342-B048-85BDC9FD1C3A}</a:tableStyleId>
              </a:tblPr>
              <a:tblGrid>
                <a:gridCol w="1813608">
                  <a:extLst>
                    <a:ext uri="{9D8B030D-6E8A-4147-A177-3AD203B41FA5}">
                      <a16:colId xmlns:a16="http://schemas.microsoft.com/office/drawing/2014/main" val="2769614594"/>
                    </a:ext>
                  </a:extLst>
                </a:gridCol>
                <a:gridCol w="3827746">
                  <a:extLst>
                    <a:ext uri="{9D8B030D-6E8A-4147-A177-3AD203B41FA5}">
                      <a16:colId xmlns:a16="http://schemas.microsoft.com/office/drawing/2014/main" val="2852032579"/>
                    </a:ext>
                  </a:extLst>
                </a:gridCol>
                <a:gridCol w="784815">
                  <a:extLst>
                    <a:ext uri="{9D8B030D-6E8A-4147-A177-3AD203B41FA5}">
                      <a16:colId xmlns:a16="http://schemas.microsoft.com/office/drawing/2014/main" val="1667167105"/>
                    </a:ext>
                  </a:extLst>
                </a:gridCol>
                <a:gridCol w="718836">
                  <a:extLst>
                    <a:ext uri="{9D8B030D-6E8A-4147-A177-3AD203B41FA5}">
                      <a16:colId xmlns:a16="http://schemas.microsoft.com/office/drawing/2014/main" val="2248001130"/>
                    </a:ext>
                  </a:extLst>
                </a:gridCol>
                <a:gridCol w="718836">
                  <a:extLst>
                    <a:ext uri="{9D8B030D-6E8A-4147-A177-3AD203B41FA5}">
                      <a16:colId xmlns:a16="http://schemas.microsoft.com/office/drawing/2014/main" val="4224246857"/>
                    </a:ext>
                  </a:extLst>
                </a:gridCol>
                <a:gridCol w="699727">
                  <a:extLst>
                    <a:ext uri="{9D8B030D-6E8A-4147-A177-3AD203B41FA5}">
                      <a16:colId xmlns:a16="http://schemas.microsoft.com/office/drawing/2014/main" val="3094753569"/>
                    </a:ext>
                  </a:extLst>
                </a:gridCol>
                <a:gridCol w="2739424">
                  <a:extLst>
                    <a:ext uri="{9D8B030D-6E8A-4147-A177-3AD203B41FA5}">
                      <a16:colId xmlns:a16="http://schemas.microsoft.com/office/drawing/2014/main" val="159061181"/>
                    </a:ext>
                  </a:extLst>
                </a:gridCol>
              </a:tblGrid>
              <a:tr h="332635">
                <a:tc gridSpan="7">
                  <a:txBody>
                    <a:bodyPr/>
                    <a:lstStyle/>
                    <a:p>
                      <a:pPr marL="0" marR="0" fontAlgn="base">
                        <a:lnSpc>
                          <a:spcPct val="107000"/>
                        </a:lnSpc>
                        <a:spcBef>
                          <a:spcPts val="0"/>
                        </a:spcBef>
                        <a:spcAft>
                          <a:spcPts val="0"/>
                        </a:spcAft>
                      </a:pPr>
                      <a:r>
                        <a:rPr lang="en-US" sz="1100" b="1" cap="none" spc="0" dirty="0">
                          <a:solidFill>
                            <a:schemeClr val="bg1"/>
                          </a:solidFill>
                          <a:effectLst/>
                        </a:rPr>
                        <a:t>Water Heating Measures  </a:t>
                      </a:r>
                      <a:endParaRPr lang="en-US" sz="11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70378" marB="70378" anchor="ctr">
                    <a:lnL w="12700" cmpd="sng">
                      <a:noFill/>
                    </a:lnL>
                    <a:lnR w="12700" cmpd="sng">
                      <a:noFill/>
                    </a:lnR>
                    <a:lnT w="19050" cap="flat" cmpd="sng" algn="ctr">
                      <a:noFill/>
                      <a:prstDash val="solid"/>
                    </a:lnT>
                    <a:lnB w="38100" cmpd="sng">
                      <a:noFill/>
                    </a:lnB>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3983730"/>
                  </a:ext>
                </a:extLst>
              </a:tr>
              <a:tr h="389476">
                <a:tc>
                  <a:txBody>
                    <a:bodyPr/>
                    <a:lstStyle/>
                    <a:p>
                      <a:pPr marL="0" marR="0" fontAlgn="base">
                        <a:lnSpc>
                          <a:spcPct val="107000"/>
                        </a:lnSpc>
                        <a:spcBef>
                          <a:spcPts val="0"/>
                        </a:spcBef>
                        <a:spcAft>
                          <a:spcPts val="0"/>
                        </a:spcAft>
                      </a:pPr>
                      <a:r>
                        <a:rPr lang="en-US" sz="900" b="1" cap="none" spc="0" dirty="0">
                          <a:solidFill>
                            <a:schemeClr val="tx1"/>
                          </a:solidFill>
                          <a:effectLst/>
                        </a:rPr>
                        <a:t>Heat Pump Water Heater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HP water heater: 45 to 55 gal (UEF = 3.30) replacing electric storage water heater: 40 gal (UEF = 0.92)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$1,161.00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$1,230.66</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$1,161.00</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2">
                            <a:extLst>
                              <a:ext uri="{A12FA001-AC4F-418D-AE19-62706E023703}">
                                <ahyp:hlinkClr xmlns:ahyp="http://schemas.microsoft.com/office/drawing/2018/hyperlinkcolor" val="tx"/>
                              </a:ext>
                            </a:extLst>
                          </a:hlinkClick>
                        </a:rPr>
                        <a:t>https://www.caetrm.com/measure/SWWH014/04/</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208487832"/>
                  </a:ext>
                </a:extLst>
              </a:tr>
              <a:tr h="991992">
                <a:tc>
                  <a:txBody>
                    <a:bodyPr/>
                    <a:lstStyle/>
                    <a:p>
                      <a:pPr marL="0" marR="0" fontAlgn="base">
                        <a:lnSpc>
                          <a:spcPct val="107000"/>
                        </a:lnSpc>
                        <a:spcBef>
                          <a:spcPts val="0"/>
                        </a:spcBef>
                        <a:spcAft>
                          <a:spcPts val="0"/>
                        </a:spcAft>
                      </a:pPr>
                      <a:r>
                        <a:rPr lang="en-US" sz="900" b="1" cap="none" spc="0" dirty="0">
                          <a:solidFill>
                            <a:schemeClr val="tx1"/>
                          </a:solidFill>
                          <a:effectLst/>
                        </a:rPr>
                        <a:t>Heat Pump Water Heater - Fuel Sub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Heat pump water heater, &gt; 75 gal, UEF = 3.30 replacing storage natural gas water heater, 50 gal, UEF = 0.63, 60 gal, UEF = 0.61, or 75 gal, UEF = 0.59 </a:t>
                      </a:r>
                      <a:br>
                        <a:rPr lang="en-US" sz="900" cap="none" spc="0" dirty="0">
                          <a:solidFill>
                            <a:schemeClr val="tx1"/>
                          </a:solidFill>
                          <a:effectLst/>
                        </a:rPr>
                      </a:br>
                      <a:r>
                        <a:rPr lang="en-US" sz="900" cap="none" spc="0" dirty="0">
                          <a:solidFill>
                            <a:schemeClr val="tx1"/>
                          </a:solidFill>
                          <a:effectLst/>
                        </a:rPr>
                        <a:t>Heat pump water heater, &gt; 55 to &lt;= 75 gal, UEF = 3.30 replacing storage natural gas water heater, 40 gal, UEF = 0.64, UEF = 0.63, or 60 gal, UEF = 0.61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$1,350.00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$1,350.00</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$1,350.00</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3">
                            <a:extLst>
                              <a:ext uri="{A12FA001-AC4F-418D-AE19-62706E023703}">
                                <ahyp:hlinkClr xmlns:ahyp="http://schemas.microsoft.com/office/drawing/2018/hyperlinkcolor" val="tx"/>
                              </a:ext>
                            </a:extLst>
                          </a:hlinkClick>
                        </a:rPr>
                        <a:t>https://www.caetrm.com/measure/SWWH025/06/</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631619535"/>
                  </a:ext>
                </a:extLst>
              </a:tr>
              <a:tr h="292793">
                <a:tc gridSpan="7">
                  <a:txBody>
                    <a:bodyPr/>
                    <a:lstStyle/>
                    <a:p>
                      <a:pPr marL="0" marR="0" algn="l" fontAlgn="base">
                        <a:lnSpc>
                          <a:spcPct val="107000"/>
                        </a:lnSpc>
                        <a:spcBef>
                          <a:spcPts val="0"/>
                        </a:spcBef>
                        <a:spcAft>
                          <a:spcPts val="0"/>
                        </a:spcAft>
                      </a:pPr>
                      <a:r>
                        <a:rPr lang="en-US" sz="1100" b="1" cap="none" spc="0" dirty="0">
                          <a:solidFill>
                            <a:schemeClr val="bg1"/>
                          </a:solidFill>
                          <a:effectLst/>
                        </a:rPr>
                        <a:t>Heating and Cooling Measures  </a:t>
                      </a:r>
                      <a:endParaRPr lang="en-US" sz="1100" b="1" cap="none" spc="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b">
                    <a:lnL w="12700" cmpd="sng">
                      <a:noFill/>
                      <a:prstDash val="solid"/>
                    </a:lnL>
                    <a:lnR w="12700" cmpd="sng">
                      <a:noFill/>
                      <a:prstDash val="solid"/>
                    </a:lnR>
                    <a:lnT w="12700" cmpd="sng">
                      <a:noFill/>
                      <a:prstDash val="solid"/>
                    </a:lnT>
                    <a:lnB w="12700" cap="flat" cmpd="sng" algn="ctr">
                      <a:solidFill>
                        <a:schemeClr val="tx1"/>
                      </a:solidFill>
                      <a:prstDash val="solid"/>
                    </a:lnB>
                    <a:solidFill>
                      <a:srgbClr val="57585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0589804"/>
                  </a:ext>
                </a:extLst>
              </a:tr>
              <a:tr h="389476">
                <a:tc>
                  <a:txBody>
                    <a:bodyPr/>
                    <a:lstStyle/>
                    <a:p>
                      <a:pPr marL="0" marR="0" fontAlgn="base">
                        <a:lnSpc>
                          <a:spcPct val="107000"/>
                        </a:lnSpc>
                        <a:spcBef>
                          <a:spcPts val="0"/>
                        </a:spcBef>
                        <a:spcAft>
                          <a:spcPts val="0"/>
                        </a:spcAft>
                      </a:pPr>
                      <a:r>
                        <a:rPr lang="en-US" sz="900" b="1" cap="none" spc="0" dirty="0">
                          <a:solidFill>
                            <a:schemeClr val="tx1"/>
                          </a:solidFill>
                          <a:effectLst/>
                        </a:rPr>
                        <a:t>Split Air Conditioners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Residential SEER2-rated split/pkg AC, 18 - 45 kBtu/hr, SEER2 &gt;= 16.0 (EER2 &gt;= 12.6), NR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$750.00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$795.00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$842.70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Cap-Tons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4">
                            <a:extLst>
                              <a:ext uri="{A12FA001-AC4F-418D-AE19-62706E023703}">
                                <ahyp:hlinkClr xmlns:ahyp="http://schemas.microsoft.com/office/drawing/2018/hyperlinkcolor" val="tx"/>
                              </a:ext>
                            </a:extLst>
                          </a:hlinkClick>
                        </a:rPr>
                        <a:t>https://www.caetrm.com/measure/SWHC049/03/</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259148103"/>
                  </a:ext>
                </a:extLst>
              </a:tr>
              <a:tr h="690734">
                <a:tc>
                  <a:txBody>
                    <a:bodyPr/>
                    <a:lstStyle/>
                    <a:p>
                      <a:pPr marL="0" marR="0" fontAlgn="base">
                        <a:lnSpc>
                          <a:spcPct val="107000"/>
                        </a:lnSpc>
                        <a:spcBef>
                          <a:spcPts val="0"/>
                        </a:spcBef>
                        <a:spcAft>
                          <a:spcPts val="0"/>
                        </a:spcAft>
                      </a:pPr>
                      <a:r>
                        <a:rPr lang="en-US" sz="900" b="1" cap="none" spc="0" dirty="0">
                          <a:solidFill>
                            <a:schemeClr val="tx1"/>
                          </a:solidFill>
                          <a:effectLst/>
                        </a:rPr>
                        <a:t>Split Heat Pumps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Residential SEER2-rated split/pkg HP, SEER2 &gt;= 16.0 (EER2 &gt;= 12.6), HSPF2 &gt;= 8.0, NR </a:t>
                      </a:r>
                      <a:br>
                        <a:rPr lang="en-US" sz="900" cap="none" spc="0" dirty="0">
                          <a:solidFill>
                            <a:schemeClr val="tx1"/>
                          </a:solidFill>
                          <a:effectLst/>
                        </a:rPr>
                      </a:br>
                      <a:r>
                        <a:rPr lang="en-US" sz="900" cap="none" spc="0" dirty="0">
                          <a:solidFill>
                            <a:schemeClr val="tx1"/>
                          </a:solidFill>
                          <a:effectLst/>
                        </a:rPr>
                        <a:t>Residential legacy-rated split/pkg HP, SEER &gt;= 17 (EER &gt;= 13.3), HSPF &gt;= 9.4, NR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$850.00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$901.00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$955.06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Cap-Tons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4">
                            <a:extLst>
                              <a:ext uri="{A12FA001-AC4F-418D-AE19-62706E023703}">
                                <ahyp:hlinkClr xmlns:ahyp="http://schemas.microsoft.com/office/drawing/2018/hyperlinkcolor" val="tx"/>
                              </a:ext>
                            </a:extLst>
                          </a:hlinkClick>
                        </a:rPr>
                        <a:t>https://www.caetrm.com/measure/SWHC049/03/</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4286974774"/>
                  </a:ext>
                </a:extLst>
              </a:tr>
              <a:tr h="238847">
                <a:tc>
                  <a:txBody>
                    <a:bodyPr/>
                    <a:lstStyle/>
                    <a:p>
                      <a:pPr marL="0" marR="0" fontAlgn="base">
                        <a:lnSpc>
                          <a:spcPct val="107000"/>
                        </a:lnSpc>
                        <a:spcBef>
                          <a:spcPts val="0"/>
                        </a:spcBef>
                        <a:spcAft>
                          <a:spcPts val="0"/>
                        </a:spcAft>
                      </a:pPr>
                      <a:r>
                        <a:rPr lang="en-US" sz="900" b="1" cap="none" spc="0" dirty="0">
                          <a:solidFill>
                            <a:schemeClr val="tx1"/>
                          </a:solidFill>
                          <a:effectLst/>
                        </a:rPr>
                        <a:t>Heat Pump - Fuel Sub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Res DXHP SEER &gt;= 17 and HSPF &gt;= 9.4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$1,350.00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$1,431.00</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 $1,516.86</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cap="none" spc="0" dirty="0">
                          <a:solidFill>
                            <a:schemeClr val="tx1"/>
                          </a:solidFill>
                          <a:effectLst/>
                        </a:rPr>
                        <a:t>Each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5">
                            <a:extLst>
                              <a:ext uri="{A12FA001-AC4F-418D-AE19-62706E023703}">
                                <ahyp:hlinkClr xmlns:ahyp="http://schemas.microsoft.com/office/drawing/2018/hyperlinkcolor" val="tx"/>
                              </a:ext>
                            </a:extLst>
                          </a:hlinkClick>
                        </a:rPr>
                        <a:t>https://www.caetrm.com/measure/SWHC045/01/</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787095605"/>
                  </a:ext>
                </a:extLst>
              </a:tr>
              <a:tr h="389476">
                <a:tc>
                  <a:txBody>
                    <a:bodyPr/>
                    <a:lstStyle/>
                    <a:p>
                      <a:pPr marL="0" marR="0" fontAlgn="base">
                        <a:lnSpc>
                          <a:spcPct val="107000"/>
                        </a:lnSpc>
                        <a:spcBef>
                          <a:spcPts val="0"/>
                        </a:spcBef>
                        <a:spcAft>
                          <a:spcPts val="0"/>
                        </a:spcAft>
                      </a:pPr>
                      <a:r>
                        <a:rPr lang="en-US" sz="900" b="1" cap="none" spc="0" dirty="0">
                          <a:solidFill>
                            <a:schemeClr val="tx1"/>
                          </a:solidFill>
                          <a:effectLst/>
                        </a:rPr>
                        <a:t>Ductless Minisplit Heat Pump - Fuel Sub </a:t>
                      </a:r>
                      <a:endParaRPr lang="en-US" sz="900" b="1"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Ductless mini-split heat pump (SEER 17, HSPF 9.4) replacing window AC and wall furnace, NR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$1,032.00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$1,093.92</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 $1,159.56</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fontAlgn="base">
                        <a:lnSpc>
                          <a:spcPct val="107000"/>
                        </a:lnSpc>
                        <a:spcBef>
                          <a:spcPts val="0"/>
                        </a:spcBef>
                        <a:spcAft>
                          <a:spcPts val="0"/>
                        </a:spcAft>
                      </a:pPr>
                      <a:r>
                        <a:rPr lang="en-US" sz="900" cap="none" spc="0" dirty="0">
                          <a:solidFill>
                            <a:schemeClr val="tx1"/>
                          </a:solidFill>
                          <a:effectLst/>
                        </a:rPr>
                        <a:t>Cap-Tons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fontAlgn="base">
                        <a:lnSpc>
                          <a:spcPct val="107000"/>
                        </a:lnSpc>
                        <a:spcBef>
                          <a:spcPts val="0"/>
                        </a:spcBef>
                        <a:spcAft>
                          <a:spcPts val="0"/>
                        </a:spcAft>
                      </a:pPr>
                      <a:r>
                        <a:rPr lang="en-US" sz="900" u="none" strike="noStrike" cap="none" spc="0" dirty="0">
                          <a:solidFill>
                            <a:schemeClr val="tx1"/>
                          </a:solidFill>
                          <a:effectLst/>
                          <a:hlinkClick r:id="rId6">
                            <a:extLst>
                              <a:ext uri="{A12FA001-AC4F-418D-AE19-62706E023703}">
                                <ahyp:hlinkClr xmlns:ahyp="http://schemas.microsoft.com/office/drawing/2018/hyperlinkcolor" val="tx"/>
                              </a:ext>
                            </a:extLst>
                          </a:hlinkClick>
                        </a:rPr>
                        <a:t>https://www.caetrm.com/measure/SWHC044/02/</a:t>
                      </a:r>
                      <a:r>
                        <a:rPr lang="en-US" sz="900" cap="none" spc="0" dirty="0">
                          <a:solidFill>
                            <a:schemeClr val="tx1"/>
                          </a:solidFill>
                          <a:effectLst/>
                        </a:rPr>
                        <a:t> </a:t>
                      </a:r>
                      <a:endParaRPr lang="en-US" sz="900" cap="none" spc="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9265" marR="35189" marT="0" marB="70378">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162763125"/>
                  </a:ext>
                </a:extLst>
              </a:tr>
            </a:tbl>
          </a:graphicData>
        </a:graphic>
      </p:graphicFrame>
      <p:sp>
        <p:nvSpPr>
          <p:cNvPr id="8" name="Title 3">
            <a:extLst>
              <a:ext uri="{FF2B5EF4-FFF2-40B4-BE49-F238E27FC236}">
                <a16:creationId xmlns:a16="http://schemas.microsoft.com/office/drawing/2014/main" id="{01C54BEA-EF75-FFD1-EDBE-683D7F92839E}"/>
              </a:ext>
            </a:extLst>
          </p:cNvPr>
          <p:cNvSpPr>
            <a:spLocks noGrp="1"/>
          </p:cNvSpPr>
          <p:nvPr>
            <p:ph type="title"/>
          </p:nvPr>
        </p:nvSpPr>
        <p:spPr>
          <a:xfrm>
            <a:off x="282356" y="274639"/>
            <a:ext cx="11302989" cy="1143000"/>
          </a:xfrm>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Measures and Incentives</a:t>
            </a:r>
          </a:p>
        </p:txBody>
      </p:sp>
    </p:spTree>
    <p:extLst>
      <p:ext uri="{BB962C8B-B14F-4D97-AF65-F5344CB8AC3E}">
        <p14:creationId xmlns:p14="http://schemas.microsoft.com/office/powerpoint/2010/main" val="19913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56F-67E1-4237-9361-F19C9C880A8D}"/>
              </a:ext>
            </a:extLst>
          </p:cNvPr>
          <p:cNvSpPr>
            <a:spLocks noGrp="1"/>
          </p:cNvSpPr>
          <p:nvPr>
            <p:ph type="title"/>
          </p:nvPr>
        </p:nvSpPr>
        <p:spPr>
          <a:xfrm>
            <a:off x="282358" y="274639"/>
            <a:ext cx="7857105" cy="549656"/>
          </a:xfrm>
        </p:spPr>
        <p:txBody>
          <a:bodyPr lIns="121920" tIns="60960" rIns="121920" bIns="60960" anchor="b" anchorCtr="0"/>
          <a:lstStyle/>
          <a:p>
            <a:r>
              <a:rPr lang="en-US" dirty="0">
                <a:ea typeface="ＭＳ Ｐゴシック"/>
              </a:rPr>
              <a:t>Safety Moment: Heat Illness</a:t>
            </a:r>
          </a:p>
        </p:txBody>
      </p:sp>
      <p:sp>
        <p:nvSpPr>
          <p:cNvPr id="5" name="Text Placeholder 4">
            <a:extLst>
              <a:ext uri="{FF2B5EF4-FFF2-40B4-BE49-F238E27FC236}">
                <a16:creationId xmlns:a16="http://schemas.microsoft.com/office/drawing/2014/main" id="{5EDAA96C-8AF9-4969-B447-6B4E412BD61C}"/>
              </a:ext>
            </a:extLst>
          </p:cNvPr>
          <p:cNvSpPr>
            <a:spLocks noGrp="1"/>
          </p:cNvSpPr>
          <p:nvPr>
            <p:ph type="body" sz="quarter" idx="11"/>
          </p:nvPr>
        </p:nvSpPr>
        <p:spPr>
          <a:xfrm>
            <a:off x="8526475" y="425455"/>
            <a:ext cx="3263900" cy="549656"/>
          </a:xfrm>
        </p:spPr>
        <p:txBody>
          <a:bodyPr/>
          <a:lstStyle/>
          <a:p>
            <a:r>
              <a:rPr lang="en-US" sz="1867" dirty="0">
                <a:solidFill>
                  <a:schemeClr val="tx1">
                    <a:lumMod val="50000"/>
                  </a:schemeClr>
                </a:solidFill>
              </a:rPr>
              <a:t>The more you know… </a:t>
            </a:r>
          </a:p>
        </p:txBody>
      </p:sp>
      <p:pic>
        <p:nvPicPr>
          <p:cNvPr id="7" name="Graphic 6" descr="High temperature with solid fill">
            <a:extLst>
              <a:ext uri="{FF2B5EF4-FFF2-40B4-BE49-F238E27FC236}">
                <a16:creationId xmlns:a16="http://schemas.microsoft.com/office/drawing/2014/main" id="{F4533CCA-5B6B-4202-ABD8-160FC14F2EC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5789" y="2823951"/>
            <a:ext cx="1219200" cy="1219200"/>
          </a:xfrm>
          <a:prstGeom prst="rect">
            <a:avLst/>
          </a:prstGeom>
        </p:spPr>
      </p:pic>
      <p:sp>
        <p:nvSpPr>
          <p:cNvPr id="10" name="TextBox 9">
            <a:extLst>
              <a:ext uri="{FF2B5EF4-FFF2-40B4-BE49-F238E27FC236}">
                <a16:creationId xmlns:a16="http://schemas.microsoft.com/office/drawing/2014/main" id="{B6E2B521-2853-4D60-8936-5E173C8B3AAB}"/>
              </a:ext>
            </a:extLst>
          </p:cNvPr>
          <p:cNvSpPr txBox="1"/>
          <p:nvPr/>
        </p:nvSpPr>
        <p:spPr>
          <a:xfrm>
            <a:off x="1250869" y="1042169"/>
            <a:ext cx="2807785" cy="9110571"/>
          </a:xfrm>
          <a:prstGeom prst="rect">
            <a:avLst/>
          </a:prstGeom>
          <a:noFill/>
        </p:spPr>
        <p:txBody>
          <a:bodyPr wrap="square" lIns="0" tIns="0" rIns="0" bIns="0" rtlCol="0" anchor="t" anchorCtr="0">
            <a:spAutoFit/>
          </a:bodyPr>
          <a:lstStyle/>
          <a:p>
            <a:pPr>
              <a:tabLst>
                <a:tab pos="6322169" algn="l"/>
              </a:tabLst>
            </a:pPr>
            <a:r>
              <a:rPr lang="en-US" sz="1867" b="1" dirty="0">
                <a:solidFill>
                  <a:srgbClr val="FF0000"/>
                </a:solidFill>
                <a:latin typeface="Arial"/>
                <a:ea typeface="ＭＳ Ｐゴシック"/>
                <a:cs typeface="Arial"/>
              </a:rPr>
              <a:t>#1</a:t>
            </a:r>
            <a:r>
              <a:rPr lang="en-US" sz="1867" dirty="0">
                <a:solidFill>
                  <a:schemeClr val="tx1">
                    <a:lumMod val="60000"/>
                    <a:lumOff val="40000"/>
                  </a:schemeClr>
                </a:solidFill>
                <a:latin typeface="Arial"/>
                <a:ea typeface="ＭＳ Ｐゴシック"/>
                <a:cs typeface="Arial"/>
              </a:rPr>
              <a:t> It is easier to talk cool than to stay cool some summer days, but overheating can make you sick, put you in the hospital, even kill you. Do not try to tough it out. </a:t>
            </a:r>
            <a:endParaRPr lang="en-US" sz="1867" dirty="0">
              <a:solidFill>
                <a:schemeClr val="tx1">
                  <a:lumMod val="60000"/>
                  <a:lumOff val="40000"/>
                </a:schemeClr>
              </a:solidFill>
            </a:endParaRPr>
          </a:p>
          <a:p>
            <a:pPr>
              <a:tabLst>
                <a:tab pos="6322169" algn="l"/>
              </a:tabLst>
            </a:pPr>
            <a:r>
              <a:rPr lang="en-US" sz="1867" b="1" dirty="0">
                <a:solidFill>
                  <a:srgbClr val="FF0000"/>
                </a:solidFill>
                <a:latin typeface="Arial"/>
                <a:ea typeface="ＭＳ Ｐゴシック"/>
                <a:cs typeface="Arial"/>
              </a:rPr>
              <a:t>#2</a:t>
            </a:r>
            <a:r>
              <a:rPr lang="en-US" sz="1867" dirty="0">
                <a:solidFill>
                  <a:schemeClr val="tx1">
                    <a:lumMod val="50000"/>
                  </a:schemeClr>
                </a:solidFill>
                <a:latin typeface="Arial"/>
                <a:ea typeface="ＭＳ Ｐゴシック"/>
                <a:cs typeface="Arial"/>
              </a:rPr>
              <a:t> </a:t>
            </a:r>
            <a:r>
              <a:rPr lang="en-US" sz="1867" dirty="0">
                <a:solidFill>
                  <a:schemeClr val="tx1">
                    <a:lumMod val="60000"/>
                    <a:lumOff val="40000"/>
                  </a:schemeClr>
                </a:solidFill>
                <a:latin typeface="Arial"/>
                <a:ea typeface="ＭＳ Ｐゴシック"/>
                <a:cs typeface="Arial"/>
              </a:rPr>
              <a:t>Watch for warning signs and symptoms of others and yourself. </a:t>
            </a:r>
            <a:endParaRPr lang="en-US" sz="1867" dirty="0">
              <a:solidFill>
                <a:schemeClr val="tx1">
                  <a:lumMod val="60000"/>
                  <a:lumOff val="40000"/>
                </a:schemeClr>
              </a:solidFill>
            </a:endParaRPr>
          </a:p>
          <a:p>
            <a:pPr>
              <a:tabLst>
                <a:tab pos="6322169" algn="l"/>
              </a:tabLst>
            </a:pPr>
            <a:r>
              <a:rPr lang="en-US" sz="1867" b="1" dirty="0">
                <a:solidFill>
                  <a:srgbClr val="FF0000"/>
                </a:solidFill>
                <a:latin typeface="Arial"/>
                <a:ea typeface="ＭＳ Ｐゴシック"/>
                <a:cs typeface="Arial"/>
              </a:rPr>
              <a:t>#3  </a:t>
            </a:r>
            <a:r>
              <a:rPr lang="en-US" sz="1867" dirty="0">
                <a:solidFill>
                  <a:schemeClr val="tx1">
                    <a:lumMod val="60000"/>
                    <a:lumOff val="40000"/>
                  </a:schemeClr>
                </a:solidFill>
                <a:latin typeface="Arial"/>
                <a:ea typeface="ＭＳ Ｐゴシック"/>
                <a:cs typeface="Arial"/>
              </a:rPr>
              <a:t>So BE COOL! When the temperature rises, drink a lot of water, sports drinks, or juices. Wear light-colored loose clothes, take breaks to avoid overexerting yourself and beat the heat!</a:t>
            </a: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a:p>
            <a:pPr>
              <a:tabLst>
                <a:tab pos="6322169" algn="l"/>
              </a:tabLst>
            </a:pPr>
            <a:endParaRPr lang="en-US" sz="2133" dirty="0">
              <a:solidFill>
                <a:schemeClr val="tx1">
                  <a:lumMod val="60000"/>
                  <a:lumOff val="40000"/>
                </a:schemeClr>
              </a:solidFill>
            </a:endParaRPr>
          </a:p>
        </p:txBody>
      </p:sp>
      <p:graphicFrame>
        <p:nvGraphicFramePr>
          <p:cNvPr id="13" name="Table 13">
            <a:extLst>
              <a:ext uri="{FF2B5EF4-FFF2-40B4-BE49-F238E27FC236}">
                <a16:creationId xmlns:a16="http://schemas.microsoft.com/office/drawing/2014/main" id="{4E4CF6C4-448D-4207-BB7A-10236CE7B7C2}"/>
              </a:ext>
            </a:extLst>
          </p:cNvPr>
          <p:cNvGraphicFramePr>
            <a:graphicFrameLocks noGrp="1"/>
          </p:cNvGraphicFramePr>
          <p:nvPr/>
        </p:nvGraphicFramePr>
        <p:xfrm>
          <a:off x="4500389" y="786337"/>
          <a:ext cx="3787711" cy="1427985"/>
        </p:xfrm>
        <a:graphic>
          <a:graphicData uri="http://schemas.openxmlformats.org/drawingml/2006/table">
            <a:tbl>
              <a:tblPr firstRow="1" bandRow="1">
                <a:tableStyleId>{073A0DAA-6AF3-43AB-8588-CEC1D06C72B9}</a:tableStyleId>
              </a:tblPr>
              <a:tblGrid>
                <a:gridCol w="3787711">
                  <a:extLst>
                    <a:ext uri="{9D8B030D-6E8A-4147-A177-3AD203B41FA5}">
                      <a16:colId xmlns:a16="http://schemas.microsoft.com/office/drawing/2014/main" val="2359634710"/>
                    </a:ext>
                  </a:extLst>
                </a:gridCol>
              </a:tblGrid>
              <a:tr h="487680">
                <a:tc>
                  <a:txBody>
                    <a:bodyPr/>
                    <a:lstStyle/>
                    <a:p>
                      <a:pPr algn="ctr"/>
                      <a:r>
                        <a:rPr lang="en-US" sz="2400" dirty="0"/>
                        <a:t>Heat Rash</a:t>
                      </a:r>
                    </a:p>
                  </a:txBody>
                  <a:tcPr marL="121920" marR="121920" marT="60960" marB="60960"/>
                </a:tc>
                <a:extLst>
                  <a:ext uri="{0D108BD9-81ED-4DB2-BD59-A6C34878D82A}">
                    <a16:rowId xmlns:a16="http://schemas.microsoft.com/office/drawing/2014/main" val="2003673024"/>
                  </a:ext>
                </a:extLst>
              </a:tr>
              <a:tr h="940305">
                <a:tc>
                  <a:txBody>
                    <a:bodyPr/>
                    <a:lstStyle/>
                    <a:p>
                      <a:pPr algn="l"/>
                      <a:r>
                        <a:rPr lang="en-US" sz="1600" dirty="0">
                          <a:solidFill>
                            <a:srgbClr val="FF0000"/>
                          </a:solidFill>
                        </a:rPr>
                        <a:t>Prickly Heat</a:t>
                      </a:r>
                      <a:r>
                        <a:rPr lang="en-US" sz="1600" dirty="0"/>
                        <a:t> rash occurs in hot and humid environments </a:t>
                      </a:r>
                    </a:p>
                    <a:p>
                      <a:pPr algn="l"/>
                      <a:r>
                        <a:rPr lang="en-US" sz="1600" dirty="0">
                          <a:solidFill>
                            <a:srgbClr val="FF0000"/>
                          </a:solidFill>
                        </a:rPr>
                        <a:t>Rest</a:t>
                      </a:r>
                      <a:r>
                        <a:rPr lang="en-US" sz="1600" dirty="0"/>
                        <a:t> in cool place and allow skin to </a:t>
                      </a:r>
                      <a:r>
                        <a:rPr lang="en-US" sz="1600" dirty="0">
                          <a:solidFill>
                            <a:srgbClr val="FF0000"/>
                          </a:solidFill>
                        </a:rPr>
                        <a:t>dry</a:t>
                      </a:r>
                      <a:endParaRPr lang="en-US" sz="1600" dirty="0"/>
                    </a:p>
                  </a:txBody>
                  <a:tcPr marL="121920" marR="121920" marT="60960" marB="60960"/>
                </a:tc>
                <a:extLst>
                  <a:ext uri="{0D108BD9-81ED-4DB2-BD59-A6C34878D82A}">
                    <a16:rowId xmlns:a16="http://schemas.microsoft.com/office/drawing/2014/main" val="314037452"/>
                  </a:ext>
                </a:extLst>
              </a:tr>
            </a:tbl>
          </a:graphicData>
        </a:graphic>
      </p:graphicFrame>
      <p:graphicFrame>
        <p:nvGraphicFramePr>
          <p:cNvPr id="14" name="Table 13">
            <a:extLst>
              <a:ext uri="{FF2B5EF4-FFF2-40B4-BE49-F238E27FC236}">
                <a16:creationId xmlns:a16="http://schemas.microsoft.com/office/drawing/2014/main" id="{478D1D4A-3ADE-4AC9-9CB0-A912AAFD69E1}"/>
              </a:ext>
            </a:extLst>
          </p:cNvPr>
          <p:cNvGraphicFramePr>
            <a:graphicFrameLocks noGrp="1"/>
          </p:cNvGraphicFramePr>
          <p:nvPr/>
        </p:nvGraphicFramePr>
        <p:xfrm>
          <a:off x="4500379" y="2207579"/>
          <a:ext cx="3787711" cy="1481140"/>
        </p:xfrm>
        <a:graphic>
          <a:graphicData uri="http://schemas.openxmlformats.org/drawingml/2006/table">
            <a:tbl>
              <a:tblPr firstRow="1" bandRow="1">
                <a:tableStyleId>{073A0DAA-6AF3-43AB-8588-CEC1D06C72B9}</a:tableStyleId>
              </a:tblPr>
              <a:tblGrid>
                <a:gridCol w="3787711">
                  <a:extLst>
                    <a:ext uri="{9D8B030D-6E8A-4147-A177-3AD203B41FA5}">
                      <a16:colId xmlns:a16="http://schemas.microsoft.com/office/drawing/2014/main" val="2359634710"/>
                    </a:ext>
                  </a:extLst>
                </a:gridCol>
              </a:tblGrid>
              <a:tr h="487680">
                <a:tc>
                  <a:txBody>
                    <a:bodyPr/>
                    <a:lstStyle/>
                    <a:p>
                      <a:pPr algn="ctr"/>
                      <a:r>
                        <a:rPr lang="en-US" sz="2400" dirty="0"/>
                        <a:t>Heat Cramps</a:t>
                      </a:r>
                    </a:p>
                  </a:txBody>
                  <a:tcPr marL="121920" marR="121920" marT="60960" marB="60960"/>
                </a:tc>
                <a:extLst>
                  <a:ext uri="{0D108BD9-81ED-4DB2-BD59-A6C34878D82A}">
                    <a16:rowId xmlns:a16="http://schemas.microsoft.com/office/drawing/2014/main" val="2003673024"/>
                  </a:ext>
                </a:extLst>
              </a:tr>
              <a:tr h="993460">
                <a:tc>
                  <a:txBody>
                    <a:bodyPr/>
                    <a:lstStyle/>
                    <a:p>
                      <a:pPr algn="l"/>
                      <a:r>
                        <a:rPr lang="en-US" sz="1600" kern="1200" dirty="0">
                          <a:solidFill>
                            <a:schemeClr val="dk1"/>
                          </a:solidFill>
                          <a:latin typeface="+mn-lt"/>
                          <a:ea typeface="+mn-ea"/>
                          <a:cs typeface="+mn-cs"/>
                        </a:rPr>
                        <a:t>Painful </a:t>
                      </a:r>
                      <a:r>
                        <a:rPr lang="en-US" sz="1600" kern="1200" dirty="0">
                          <a:solidFill>
                            <a:srgbClr val="FF0000"/>
                          </a:solidFill>
                          <a:latin typeface="+mn-lt"/>
                          <a:ea typeface="+mn-ea"/>
                          <a:cs typeface="+mn-cs"/>
                        </a:rPr>
                        <a:t>muscle spasms</a:t>
                      </a:r>
                    </a:p>
                    <a:p>
                      <a:pPr algn="l"/>
                      <a:r>
                        <a:rPr lang="en-US" sz="1600" kern="1200" dirty="0">
                          <a:solidFill>
                            <a:srgbClr val="FF0000"/>
                          </a:solidFill>
                          <a:latin typeface="+mn-lt"/>
                          <a:ea typeface="+mn-ea"/>
                          <a:cs typeface="+mn-cs"/>
                        </a:rPr>
                        <a:t>Rest</a:t>
                      </a:r>
                      <a:r>
                        <a:rPr lang="en-US" sz="1600" kern="1200" dirty="0">
                          <a:solidFill>
                            <a:schemeClr val="dk1"/>
                          </a:solidFill>
                          <a:latin typeface="+mn-lt"/>
                          <a:ea typeface="+mn-ea"/>
                          <a:cs typeface="+mn-cs"/>
                        </a:rPr>
                        <a:t> in cool place and </a:t>
                      </a:r>
                      <a:r>
                        <a:rPr lang="en-US" sz="1600" kern="1200" dirty="0">
                          <a:solidFill>
                            <a:srgbClr val="FF0000"/>
                          </a:solidFill>
                          <a:latin typeface="+mn-lt"/>
                          <a:ea typeface="+mn-ea"/>
                          <a:cs typeface="+mn-cs"/>
                        </a:rPr>
                        <a:t>drink </a:t>
                      </a:r>
                      <a:r>
                        <a:rPr lang="en-US" sz="1600" kern="1200" dirty="0">
                          <a:solidFill>
                            <a:schemeClr val="dk1"/>
                          </a:solidFill>
                          <a:latin typeface="+mn-lt"/>
                          <a:ea typeface="+mn-ea"/>
                          <a:cs typeface="+mn-cs"/>
                        </a:rPr>
                        <a:t>6oz water every 15 minutes  </a:t>
                      </a:r>
                      <a:endParaRPr lang="en-US" sz="1600" kern="1200" dirty="0">
                        <a:solidFill>
                          <a:srgbClr val="FF0000"/>
                        </a:solidFill>
                        <a:latin typeface="+mn-lt"/>
                        <a:ea typeface="+mn-ea"/>
                        <a:cs typeface="+mn-cs"/>
                      </a:endParaRPr>
                    </a:p>
                  </a:txBody>
                  <a:tcPr marL="121920" marR="121920" marT="60960" marB="60960"/>
                </a:tc>
                <a:extLst>
                  <a:ext uri="{0D108BD9-81ED-4DB2-BD59-A6C34878D82A}">
                    <a16:rowId xmlns:a16="http://schemas.microsoft.com/office/drawing/2014/main" val="314037452"/>
                  </a:ext>
                </a:extLst>
              </a:tr>
            </a:tbl>
          </a:graphicData>
        </a:graphic>
      </p:graphicFrame>
      <p:graphicFrame>
        <p:nvGraphicFramePr>
          <p:cNvPr id="15" name="Table 14">
            <a:extLst>
              <a:ext uri="{FF2B5EF4-FFF2-40B4-BE49-F238E27FC236}">
                <a16:creationId xmlns:a16="http://schemas.microsoft.com/office/drawing/2014/main" id="{4DCB8EC7-047B-4B81-B3FD-06F8F2FD986D}"/>
              </a:ext>
            </a:extLst>
          </p:cNvPr>
          <p:cNvGraphicFramePr>
            <a:graphicFrameLocks noGrp="1"/>
          </p:cNvGraphicFramePr>
          <p:nvPr/>
        </p:nvGraphicFramePr>
        <p:xfrm>
          <a:off x="4500370" y="5478665"/>
          <a:ext cx="3787711" cy="1275545"/>
        </p:xfrm>
        <a:graphic>
          <a:graphicData uri="http://schemas.openxmlformats.org/drawingml/2006/table">
            <a:tbl>
              <a:tblPr firstRow="1" bandRow="1">
                <a:tableStyleId>{073A0DAA-6AF3-43AB-8588-CEC1D06C72B9}</a:tableStyleId>
              </a:tblPr>
              <a:tblGrid>
                <a:gridCol w="3787711">
                  <a:extLst>
                    <a:ext uri="{9D8B030D-6E8A-4147-A177-3AD203B41FA5}">
                      <a16:colId xmlns:a16="http://schemas.microsoft.com/office/drawing/2014/main" val="2359634710"/>
                    </a:ext>
                  </a:extLst>
                </a:gridCol>
              </a:tblGrid>
              <a:tr h="487680">
                <a:tc>
                  <a:txBody>
                    <a:bodyPr/>
                    <a:lstStyle/>
                    <a:p>
                      <a:pPr algn="ctr"/>
                      <a:r>
                        <a:rPr lang="en-US" sz="2400" dirty="0">
                          <a:solidFill>
                            <a:schemeClr val="bg1"/>
                          </a:solidFill>
                        </a:rPr>
                        <a:t>HEAT STROKE</a:t>
                      </a:r>
                    </a:p>
                  </a:txBody>
                  <a:tcPr marL="121920" marR="121920" marT="60960" marB="60960"/>
                </a:tc>
                <a:extLst>
                  <a:ext uri="{0D108BD9-81ED-4DB2-BD59-A6C34878D82A}">
                    <a16:rowId xmlns:a16="http://schemas.microsoft.com/office/drawing/2014/main" val="2003673024"/>
                  </a:ext>
                </a:extLst>
              </a:tr>
              <a:tr h="787865">
                <a:tc>
                  <a:txBody>
                    <a:bodyPr/>
                    <a:lstStyle/>
                    <a:p>
                      <a:pPr algn="l"/>
                      <a:r>
                        <a:rPr lang="en-US" sz="1600" b="1" kern="1200" dirty="0">
                          <a:solidFill>
                            <a:srgbClr val="FF0000"/>
                          </a:solidFill>
                          <a:latin typeface="+mn-lt"/>
                          <a:ea typeface="+mn-ea"/>
                          <a:cs typeface="+mn-cs"/>
                        </a:rPr>
                        <a:t>Sweating stops, skin is dry and hot</a:t>
                      </a:r>
                    </a:p>
                    <a:p>
                      <a:pPr algn="l"/>
                      <a:r>
                        <a:rPr lang="en-US" sz="1600" b="1" kern="1200" dirty="0">
                          <a:solidFill>
                            <a:srgbClr val="FF0000"/>
                          </a:solidFill>
                          <a:latin typeface="+mn-lt"/>
                          <a:ea typeface="+mn-ea"/>
                          <a:cs typeface="+mn-cs"/>
                        </a:rPr>
                        <a:t>Call 911</a:t>
                      </a:r>
                      <a:endParaRPr lang="en-US" sz="1600" b="1" kern="1200" dirty="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314037452"/>
                  </a:ext>
                </a:extLst>
              </a:tr>
            </a:tbl>
          </a:graphicData>
        </a:graphic>
      </p:graphicFrame>
      <p:graphicFrame>
        <p:nvGraphicFramePr>
          <p:cNvPr id="16" name="Table 15">
            <a:extLst>
              <a:ext uri="{FF2B5EF4-FFF2-40B4-BE49-F238E27FC236}">
                <a16:creationId xmlns:a16="http://schemas.microsoft.com/office/drawing/2014/main" id="{C4054651-B729-4D2C-922A-A060B02EC1A1}"/>
              </a:ext>
            </a:extLst>
          </p:cNvPr>
          <p:cNvGraphicFramePr>
            <a:graphicFrameLocks noGrp="1"/>
          </p:cNvGraphicFramePr>
          <p:nvPr/>
        </p:nvGraphicFramePr>
        <p:xfrm>
          <a:off x="4500369" y="3643091"/>
          <a:ext cx="3787711" cy="1835573"/>
        </p:xfrm>
        <a:graphic>
          <a:graphicData uri="http://schemas.openxmlformats.org/drawingml/2006/table">
            <a:tbl>
              <a:tblPr firstRow="1" bandRow="1">
                <a:tableStyleId>{073A0DAA-6AF3-43AB-8588-CEC1D06C72B9}</a:tableStyleId>
              </a:tblPr>
              <a:tblGrid>
                <a:gridCol w="3787711">
                  <a:extLst>
                    <a:ext uri="{9D8B030D-6E8A-4147-A177-3AD203B41FA5}">
                      <a16:colId xmlns:a16="http://schemas.microsoft.com/office/drawing/2014/main" val="2359634710"/>
                    </a:ext>
                  </a:extLst>
                </a:gridCol>
              </a:tblGrid>
              <a:tr h="494453">
                <a:tc>
                  <a:txBody>
                    <a:bodyPr/>
                    <a:lstStyle/>
                    <a:p>
                      <a:pPr algn="ctr"/>
                      <a:r>
                        <a:rPr lang="en-US" sz="2400" dirty="0"/>
                        <a:t>Heat Exhaustion</a:t>
                      </a:r>
                    </a:p>
                  </a:txBody>
                  <a:tcPr marL="121920" marR="121920" marT="60960" marB="60960"/>
                </a:tc>
                <a:extLst>
                  <a:ext uri="{0D108BD9-81ED-4DB2-BD59-A6C34878D82A}">
                    <a16:rowId xmlns:a16="http://schemas.microsoft.com/office/drawing/2014/main" val="2003673024"/>
                  </a:ext>
                </a:extLst>
              </a:tr>
              <a:tr h="1341120">
                <a:tc>
                  <a:txBody>
                    <a:bodyPr/>
                    <a:lstStyle/>
                    <a:p>
                      <a:pPr algn="l"/>
                      <a:r>
                        <a:rPr lang="en-US" sz="1600" kern="1200" dirty="0">
                          <a:solidFill>
                            <a:schemeClr val="dk1"/>
                          </a:solidFill>
                          <a:latin typeface="+mn-lt"/>
                          <a:ea typeface="+mn-ea"/>
                          <a:cs typeface="+mn-cs"/>
                        </a:rPr>
                        <a:t>Due to </a:t>
                      </a:r>
                      <a:r>
                        <a:rPr lang="en-US" sz="1600" kern="1200" dirty="0">
                          <a:solidFill>
                            <a:srgbClr val="FF0000"/>
                          </a:solidFill>
                          <a:latin typeface="+mn-lt"/>
                          <a:ea typeface="+mn-ea"/>
                          <a:cs typeface="+mn-cs"/>
                        </a:rPr>
                        <a:t>loss of fluids</a:t>
                      </a:r>
                      <a:r>
                        <a:rPr lang="en-US" sz="1600" kern="1200" dirty="0">
                          <a:solidFill>
                            <a:schemeClr val="dk1"/>
                          </a:solidFill>
                          <a:latin typeface="+mn-lt"/>
                          <a:ea typeface="+mn-ea"/>
                          <a:cs typeface="+mn-cs"/>
                        </a:rPr>
                        <a:t> through sweating </a:t>
                      </a:r>
                    </a:p>
                    <a:p>
                      <a:pPr algn="l"/>
                      <a:r>
                        <a:rPr lang="en-US" sz="1600" kern="1200" dirty="0">
                          <a:solidFill>
                            <a:srgbClr val="FF0000"/>
                          </a:solidFill>
                          <a:latin typeface="+mn-lt"/>
                          <a:ea typeface="+mn-ea"/>
                          <a:cs typeface="+mn-cs"/>
                        </a:rPr>
                        <a:t>Cool down </a:t>
                      </a:r>
                      <a:r>
                        <a:rPr lang="en-US" sz="1600" kern="1200" dirty="0">
                          <a:solidFill>
                            <a:schemeClr val="dk1"/>
                          </a:solidFill>
                          <a:latin typeface="+mn-lt"/>
                          <a:ea typeface="+mn-ea"/>
                          <a:cs typeface="+mn-cs"/>
                        </a:rPr>
                        <a:t>in cooler location. Use fans, ac, mist, or cool wet cloth</a:t>
                      </a:r>
                    </a:p>
                    <a:p>
                      <a:pPr algn="l"/>
                      <a:r>
                        <a:rPr lang="en-US" sz="1600" kern="1200" dirty="0">
                          <a:solidFill>
                            <a:srgbClr val="FF0000"/>
                          </a:solidFill>
                          <a:latin typeface="+mn-lt"/>
                          <a:ea typeface="+mn-ea"/>
                          <a:cs typeface="+mn-cs"/>
                        </a:rPr>
                        <a:t>Drink</a:t>
                      </a:r>
                      <a:r>
                        <a:rPr lang="en-US" sz="1600" kern="1200" dirty="0">
                          <a:solidFill>
                            <a:schemeClr val="dk1"/>
                          </a:solidFill>
                          <a:latin typeface="+mn-lt"/>
                          <a:ea typeface="+mn-ea"/>
                          <a:cs typeface="+mn-cs"/>
                        </a:rPr>
                        <a:t> small amount of water every 15 minutes</a:t>
                      </a:r>
                    </a:p>
                  </a:txBody>
                  <a:tcPr marL="121920" marR="121920" marT="60960" marB="60960"/>
                </a:tc>
                <a:extLst>
                  <a:ext uri="{0D108BD9-81ED-4DB2-BD59-A6C34878D82A}">
                    <a16:rowId xmlns:a16="http://schemas.microsoft.com/office/drawing/2014/main" val="314037452"/>
                  </a:ext>
                </a:extLst>
              </a:tr>
            </a:tbl>
          </a:graphicData>
        </a:graphic>
      </p:graphicFrame>
      <p:pic>
        <p:nvPicPr>
          <p:cNvPr id="19" name="Picture 18" descr="Diagram, schematic&#10;&#10;Description automatically generated">
            <a:extLst>
              <a:ext uri="{FF2B5EF4-FFF2-40B4-BE49-F238E27FC236}">
                <a16:creationId xmlns:a16="http://schemas.microsoft.com/office/drawing/2014/main" id="{909B5007-8DF3-41C2-9367-A30196890208}"/>
              </a:ext>
            </a:extLst>
          </p:cNvPr>
          <p:cNvPicPr>
            <a:picLocks noChangeAspect="1"/>
          </p:cNvPicPr>
          <p:nvPr/>
        </p:nvPicPr>
        <p:blipFill>
          <a:blip r:embed="rId4"/>
          <a:stretch>
            <a:fillRect/>
          </a:stretch>
        </p:blipFill>
        <p:spPr>
          <a:xfrm>
            <a:off x="8430153" y="1112966"/>
            <a:ext cx="3695081" cy="4781871"/>
          </a:xfrm>
          <a:prstGeom prst="rect">
            <a:avLst/>
          </a:prstGeom>
        </p:spPr>
      </p:pic>
    </p:spTree>
    <p:extLst>
      <p:ext uri="{BB962C8B-B14F-4D97-AF65-F5344CB8AC3E}">
        <p14:creationId xmlns:p14="http://schemas.microsoft.com/office/powerpoint/2010/main" val="3644317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71A11F-CE21-4616-9471-FD9817F32A1E}"/>
              </a:ext>
            </a:extLst>
          </p:cNvPr>
          <p:cNvSpPr txBox="1"/>
          <p:nvPr/>
        </p:nvSpPr>
        <p:spPr>
          <a:xfrm>
            <a:off x="4424835" y="3804355"/>
            <a:ext cx="301214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nchorCtr="0">
            <a:spAutoFit/>
          </a:bodyPr>
          <a:lstStyle/>
          <a:p>
            <a:pPr algn="ctr">
              <a:tabLst>
                <a:tab pos="4741863" algn="l"/>
              </a:tabLst>
            </a:pPr>
            <a:r>
              <a:rPr lang="en-US" b="1" cap="none" baseline="0" dirty="0">
                <a:solidFill>
                  <a:schemeClr val="accent1"/>
                </a:solidFill>
              </a:rPr>
              <a:t>Net energy savings:</a:t>
            </a:r>
          </a:p>
          <a:p>
            <a:pPr algn="ctr">
              <a:tabLst>
                <a:tab pos="4741863" algn="l"/>
              </a:tabLst>
            </a:pPr>
            <a:r>
              <a:rPr lang="en-US" cap="none" baseline="0" dirty="0">
                <a:solidFill>
                  <a:schemeClr val="accent1"/>
                </a:solidFill>
              </a:rPr>
              <a:t>1,912,295 kwh</a:t>
            </a:r>
          </a:p>
          <a:p>
            <a:pPr algn="ctr">
              <a:tabLst>
                <a:tab pos="4741863" algn="l"/>
              </a:tabLst>
            </a:pPr>
            <a:r>
              <a:rPr lang="en-US" dirty="0">
                <a:solidFill>
                  <a:schemeClr val="accent1"/>
                </a:solidFill>
              </a:rPr>
              <a:t>26,711 therms</a:t>
            </a:r>
            <a:endParaRPr lang="en-US" cap="none" baseline="0" dirty="0">
              <a:solidFill>
                <a:schemeClr val="accent1"/>
              </a:solidFill>
            </a:endParaRPr>
          </a:p>
        </p:txBody>
      </p:sp>
      <p:sp>
        <p:nvSpPr>
          <p:cNvPr id="11" name="Content Placeholder 10">
            <a:extLst>
              <a:ext uri="{FF2B5EF4-FFF2-40B4-BE49-F238E27FC236}">
                <a16:creationId xmlns:a16="http://schemas.microsoft.com/office/drawing/2014/main" id="{FC8A5EDE-6FCC-5E1D-0C85-483338781AAF}"/>
              </a:ext>
            </a:extLst>
          </p:cNvPr>
          <p:cNvSpPr>
            <a:spLocks noGrp="1"/>
          </p:cNvSpPr>
          <p:nvPr>
            <p:ph idx="1"/>
          </p:nvPr>
        </p:nvSpPr>
        <p:spPr>
          <a:xfrm>
            <a:off x="279411" y="1600201"/>
            <a:ext cx="11302989" cy="1454971"/>
          </a:xfrm>
        </p:spPr>
        <p:txBody>
          <a:bodyPr>
            <a:normAutofit fontScale="92500" lnSpcReduction="20000"/>
          </a:bodyPr>
          <a:lstStyle/>
          <a:p>
            <a:r>
              <a:rPr lang="en-US" dirty="0"/>
              <a:t>Expanded measure list</a:t>
            </a:r>
          </a:p>
          <a:p>
            <a:r>
              <a:rPr lang="en-US" dirty="0"/>
              <a:t>Increased focus on water heating systems and HVAC with shell measures</a:t>
            </a:r>
          </a:p>
          <a:p>
            <a:r>
              <a:rPr lang="en-US" dirty="0"/>
              <a:t>Comprehensive electrification and fuel substitution</a:t>
            </a:r>
          </a:p>
          <a:p>
            <a:r>
              <a:rPr lang="en-US" dirty="0"/>
              <a:t>Deemed Energy Savings per CA eTRM approved workpapers</a:t>
            </a:r>
          </a:p>
          <a:p>
            <a:endParaRPr lang="en-US" dirty="0"/>
          </a:p>
          <a:p>
            <a:endParaRPr lang="en-US" dirty="0"/>
          </a:p>
        </p:txBody>
      </p:sp>
      <p:sp>
        <p:nvSpPr>
          <p:cNvPr id="5" name="Title 3">
            <a:extLst>
              <a:ext uri="{FF2B5EF4-FFF2-40B4-BE49-F238E27FC236}">
                <a16:creationId xmlns:a16="http://schemas.microsoft.com/office/drawing/2014/main" id="{9C413429-D5A1-1005-65DC-42C469799BF9}"/>
              </a:ext>
            </a:extLst>
          </p:cNvPr>
          <p:cNvSpPr>
            <a:spLocks noGrp="1"/>
          </p:cNvSpPr>
          <p:nvPr>
            <p:ph type="title"/>
          </p:nvPr>
        </p:nvSpPr>
        <p:spPr>
          <a:xfrm>
            <a:off x="282356" y="274639"/>
            <a:ext cx="11302989" cy="1143000"/>
          </a:xfrm>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Targets and Measures</a:t>
            </a:r>
          </a:p>
        </p:txBody>
      </p:sp>
    </p:spTree>
    <p:extLst>
      <p:ext uri="{BB962C8B-B14F-4D97-AF65-F5344CB8AC3E}">
        <p14:creationId xmlns:p14="http://schemas.microsoft.com/office/powerpoint/2010/main" val="780826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A499-8F35-415A-A8F4-71A72715B300}"/>
              </a:ext>
            </a:extLst>
          </p:cNvPr>
          <p:cNvSpPr>
            <a:spLocks noGrp="1"/>
          </p:cNvSpPr>
          <p:nvPr>
            <p:ph type="ctrTitle"/>
          </p:nvPr>
        </p:nvSpPr>
        <p:spPr/>
        <p:txBody>
          <a:bodyPr lIns="975360" tIns="304800" rIns="609600" bIns="60960" anchor="b" anchorCtr="0"/>
          <a:lstStyle/>
          <a:p>
            <a:r>
              <a:rPr lang="en-US" sz="4467" dirty="0">
                <a:ea typeface="ＭＳ Ｐゴシック"/>
              </a:rPr>
              <a:t>Safety and quality assurance</a:t>
            </a:r>
            <a:endParaRPr lang="en-US" dirty="0"/>
          </a:p>
        </p:txBody>
      </p:sp>
      <p:sp>
        <p:nvSpPr>
          <p:cNvPr id="3" name="Subtitle 2">
            <a:extLst>
              <a:ext uri="{FF2B5EF4-FFF2-40B4-BE49-F238E27FC236}">
                <a16:creationId xmlns:a16="http://schemas.microsoft.com/office/drawing/2014/main" id="{9FB8CED0-A42C-4941-9127-F9F83D499053}"/>
              </a:ext>
            </a:extLst>
          </p:cNvPr>
          <p:cNvSpPr>
            <a:spLocks noGrp="1"/>
          </p:cNvSpPr>
          <p:nvPr>
            <p:ph type="subTitle" idx="1"/>
          </p:nvPr>
        </p:nvSpPr>
        <p:spPr>
          <a:xfrm>
            <a:off x="0" y="4956845"/>
            <a:ext cx="10972800" cy="652435"/>
          </a:xfrm>
        </p:spPr>
        <p:txBody>
          <a:bodyPr/>
          <a:lstStyle/>
          <a:p>
            <a:r>
              <a:rPr lang="en-US" dirty="0"/>
              <a:t> </a:t>
            </a:r>
          </a:p>
        </p:txBody>
      </p:sp>
    </p:spTree>
    <p:extLst>
      <p:ext uri="{BB962C8B-B14F-4D97-AF65-F5344CB8AC3E}">
        <p14:creationId xmlns:p14="http://schemas.microsoft.com/office/powerpoint/2010/main" val="757510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4531-6EFB-4BB3-B11D-043A91696CE5}"/>
              </a:ext>
            </a:extLst>
          </p:cNvPr>
          <p:cNvSpPr>
            <a:spLocks noGrp="1"/>
          </p:cNvSpPr>
          <p:nvPr>
            <p:ph type="title"/>
          </p:nvPr>
        </p:nvSpPr>
        <p:spPr/>
        <p:txBody>
          <a:bodyPr anchor="ctr"/>
          <a:lstStyle/>
          <a:p>
            <a:pPr>
              <a:tabLst>
                <a:tab pos="4918075" algn="l"/>
              </a:tabLst>
            </a:pPr>
            <a:r>
              <a:rPr lang="en-US" dirty="0"/>
              <a:t>Post Installation - Quality Control (QC)</a:t>
            </a:r>
          </a:p>
        </p:txBody>
      </p:sp>
      <p:sp>
        <p:nvSpPr>
          <p:cNvPr id="3" name="Content Placeholder 2">
            <a:extLst>
              <a:ext uri="{FF2B5EF4-FFF2-40B4-BE49-F238E27FC236}">
                <a16:creationId xmlns:a16="http://schemas.microsoft.com/office/drawing/2014/main" id="{1F037D9A-C116-4A04-8199-E00A735C83C3}"/>
              </a:ext>
            </a:extLst>
          </p:cNvPr>
          <p:cNvSpPr>
            <a:spLocks noGrp="1"/>
          </p:cNvSpPr>
          <p:nvPr>
            <p:ph idx="1"/>
          </p:nvPr>
        </p:nvSpPr>
        <p:spPr>
          <a:xfrm>
            <a:off x="110121" y="1763363"/>
            <a:ext cx="4120223" cy="4525964"/>
          </a:xfrm>
        </p:spPr>
        <p:txBody>
          <a:bodyPr vert="horz" lIns="91440" tIns="45720" rIns="91440" bIns="45720" rtlCol="0" anchor="t">
            <a:normAutofit/>
          </a:bodyPr>
          <a:lstStyle/>
          <a:p>
            <a:pPr marL="0" indent="0">
              <a:buNone/>
            </a:pPr>
            <a:r>
              <a:rPr lang="en-US" sz="2300" dirty="0">
                <a:ea typeface="ＭＳ Ｐゴシック"/>
              </a:rPr>
              <a:t>100% documentation </a:t>
            </a:r>
            <a:r>
              <a:rPr lang="en-US" sz="2300" b="1" dirty="0">
                <a:ea typeface="ＭＳ Ｐゴシック"/>
              </a:rPr>
              <a:t>desk QC </a:t>
            </a:r>
            <a:r>
              <a:rPr lang="en-US" sz="2300" dirty="0">
                <a:ea typeface="ＭＳ Ｐゴシック"/>
              </a:rPr>
              <a:t>on</a:t>
            </a:r>
            <a:r>
              <a:rPr lang="en-US" sz="2300" dirty="0">
                <a:solidFill>
                  <a:srgbClr val="414244"/>
                </a:solidFill>
                <a:latin typeface="Arial"/>
                <a:ea typeface="ＭＳ Ｐゴシック"/>
                <a:cs typeface="Arial"/>
              </a:rPr>
              <a:t> all projects</a:t>
            </a:r>
            <a:endParaRPr lang="en-US" sz="2300" dirty="0"/>
          </a:p>
          <a:p>
            <a:pPr marL="380365" indent="-380365"/>
            <a:endParaRPr lang="en-US" dirty="0"/>
          </a:p>
        </p:txBody>
      </p:sp>
      <p:pic>
        <p:nvPicPr>
          <p:cNvPr id="4" name="Picture 3">
            <a:extLst>
              <a:ext uri="{FF2B5EF4-FFF2-40B4-BE49-F238E27FC236}">
                <a16:creationId xmlns:a16="http://schemas.microsoft.com/office/drawing/2014/main" id="{ABD757A6-60CA-4C55-9336-49C84ECCB4F5}"/>
              </a:ext>
            </a:extLst>
          </p:cNvPr>
          <p:cNvPicPr>
            <a:picLocks noChangeAspect="1"/>
          </p:cNvPicPr>
          <p:nvPr/>
        </p:nvPicPr>
        <p:blipFill>
          <a:blip r:embed="rId3">
            <a:alphaModFix amt="85000"/>
          </a:blip>
          <a:stretch>
            <a:fillRect/>
          </a:stretch>
        </p:blipFill>
        <p:spPr>
          <a:xfrm>
            <a:off x="8154221" y="3613507"/>
            <a:ext cx="4037780" cy="2695219"/>
          </a:xfrm>
          <a:prstGeom prst="rect">
            <a:avLst/>
          </a:prstGeom>
        </p:spPr>
      </p:pic>
      <p:pic>
        <p:nvPicPr>
          <p:cNvPr id="5" name="Picture 4">
            <a:extLst>
              <a:ext uri="{FF2B5EF4-FFF2-40B4-BE49-F238E27FC236}">
                <a16:creationId xmlns:a16="http://schemas.microsoft.com/office/drawing/2014/main" id="{754CA6B7-4E4E-4D48-9E0B-2DF9D6B64D1C}"/>
              </a:ext>
            </a:extLst>
          </p:cNvPr>
          <p:cNvPicPr>
            <a:picLocks noChangeAspect="1"/>
          </p:cNvPicPr>
          <p:nvPr/>
        </p:nvPicPr>
        <p:blipFill>
          <a:blip r:embed="rId4">
            <a:alphaModFix amt="85000"/>
          </a:blip>
          <a:stretch>
            <a:fillRect/>
          </a:stretch>
        </p:blipFill>
        <p:spPr>
          <a:xfrm>
            <a:off x="4116441" y="3613507"/>
            <a:ext cx="4037780" cy="2695219"/>
          </a:xfrm>
          <a:prstGeom prst="rect">
            <a:avLst/>
          </a:prstGeom>
        </p:spPr>
      </p:pic>
      <p:pic>
        <p:nvPicPr>
          <p:cNvPr id="6" name="Picture 5">
            <a:extLst>
              <a:ext uri="{FF2B5EF4-FFF2-40B4-BE49-F238E27FC236}">
                <a16:creationId xmlns:a16="http://schemas.microsoft.com/office/drawing/2014/main" id="{F82AC649-7A81-4349-882C-9B1F9E3B6B2A}"/>
              </a:ext>
            </a:extLst>
          </p:cNvPr>
          <p:cNvPicPr>
            <a:picLocks noChangeAspect="1"/>
          </p:cNvPicPr>
          <p:nvPr/>
        </p:nvPicPr>
        <p:blipFill>
          <a:blip r:embed="rId5">
            <a:alphaModFix amt="85000"/>
          </a:blip>
          <a:stretch>
            <a:fillRect/>
          </a:stretch>
        </p:blipFill>
        <p:spPr>
          <a:xfrm>
            <a:off x="1" y="3613509"/>
            <a:ext cx="4120227" cy="2695217"/>
          </a:xfrm>
          <a:prstGeom prst="rect">
            <a:avLst/>
          </a:prstGeom>
        </p:spPr>
      </p:pic>
      <p:sp>
        <p:nvSpPr>
          <p:cNvPr id="7" name="Content Placeholder 2">
            <a:extLst>
              <a:ext uri="{FF2B5EF4-FFF2-40B4-BE49-F238E27FC236}">
                <a16:creationId xmlns:a16="http://schemas.microsoft.com/office/drawing/2014/main" id="{D04C301D-600D-42A7-93AC-A41D617DCDC4}"/>
              </a:ext>
            </a:extLst>
          </p:cNvPr>
          <p:cNvSpPr txBox="1">
            <a:spLocks/>
          </p:cNvSpPr>
          <p:nvPr/>
        </p:nvSpPr>
        <p:spPr>
          <a:xfrm>
            <a:off x="8158008" y="1712158"/>
            <a:ext cx="4033992" cy="4525964"/>
          </a:xfrm>
          <a:prstGeom prst="rect">
            <a:avLst/>
          </a:prstGeom>
        </p:spPr>
        <p:txBody>
          <a:bodyPr vert="horz" lIns="121920" tIns="60960" rIns="121920" bIns="60960" rtlCol="0" anchor="t">
            <a:normAutofit/>
          </a:bodyPr>
          <a:lstStyle>
            <a:lvl1pPr marL="285750" indent="-285750" algn="l" defTabSz="285739" rtl="0" eaLnBrk="1" fontAlgn="base" hangingPunct="1">
              <a:spcBef>
                <a:spcPct val="20000"/>
              </a:spcBef>
              <a:spcAft>
                <a:spcPct val="0"/>
              </a:spcAft>
              <a:buClr>
                <a:srgbClr val="D7222A"/>
              </a:buClr>
              <a:buFont typeface="Arial" panose="020B0604020202020204" pitchFamily="34" charset="0"/>
              <a:buChar char="•"/>
              <a:defRPr sz="1750" kern="1200">
                <a:solidFill>
                  <a:schemeClr val="tx1">
                    <a:lumMod val="75000"/>
                  </a:schemeClr>
                </a:solidFill>
                <a:latin typeface="+mn-lt"/>
                <a:ea typeface="ＭＳ Ｐゴシック" charset="0"/>
                <a:cs typeface="ＭＳ Ｐゴシック" charset="0"/>
              </a:defRPr>
            </a:lvl1pPr>
            <a:lvl2pPr marL="571488" indent="-285750" algn="l" defTabSz="285739" rtl="0" eaLnBrk="1" fontAlgn="base" hangingPunct="1">
              <a:spcBef>
                <a:spcPct val="20000"/>
              </a:spcBef>
              <a:spcAft>
                <a:spcPct val="0"/>
              </a:spcAft>
              <a:buClr>
                <a:schemeClr val="tx1">
                  <a:lumMod val="75000"/>
                </a:schemeClr>
              </a:buClr>
              <a:buFont typeface="Arial" panose="020B0604020202020204" pitchFamily="34" charset="0"/>
              <a:buChar char="•"/>
              <a:defRPr sz="1500" kern="1200">
                <a:solidFill>
                  <a:schemeClr val="tx1">
                    <a:lumMod val="75000"/>
                  </a:schemeClr>
                </a:solidFill>
                <a:latin typeface="+mn-lt"/>
                <a:ea typeface="ＭＳ Ｐゴシック" charset="0"/>
                <a:cs typeface="+mn-cs"/>
              </a:defRPr>
            </a:lvl2pPr>
            <a:lvl3pPr marL="857227" indent="-285750" algn="l" defTabSz="285739" rtl="0" eaLnBrk="1" fontAlgn="base" hangingPunct="1">
              <a:spcBef>
                <a:spcPct val="20000"/>
              </a:spcBef>
              <a:spcAft>
                <a:spcPct val="0"/>
              </a:spcAft>
              <a:buClr>
                <a:schemeClr val="tx1">
                  <a:lumMod val="60000"/>
                  <a:lumOff val="40000"/>
                </a:schemeClr>
              </a:buClr>
              <a:buFont typeface="Arial" panose="020B0604020202020204" pitchFamily="34" charset="0"/>
              <a:buChar char="•"/>
              <a:defRPr sz="1250" kern="1200">
                <a:solidFill>
                  <a:schemeClr val="tx1">
                    <a:lumMod val="75000"/>
                  </a:schemeClr>
                </a:solidFill>
                <a:latin typeface="+mn-lt"/>
                <a:ea typeface="ＭＳ Ｐゴシック" charset="0"/>
                <a:cs typeface="+mn-cs"/>
              </a:defRPr>
            </a:lvl3pPr>
            <a:lvl4pPr marL="1142966" indent="-285750" algn="l" defTabSz="285739" rtl="0" eaLnBrk="1" fontAlgn="base" hangingPunct="1">
              <a:spcBef>
                <a:spcPct val="20000"/>
              </a:spcBef>
              <a:spcAft>
                <a:spcPct val="0"/>
              </a:spcAft>
              <a:buFont typeface="Arial" panose="020B0604020202020204" pitchFamily="34" charset="0"/>
              <a:buChar char="•"/>
              <a:defRPr sz="1250" kern="1200">
                <a:solidFill>
                  <a:schemeClr val="tx1">
                    <a:lumMod val="75000"/>
                  </a:schemeClr>
                </a:solidFill>
                <a:latin typeface="+mn-lt"/>
                <a:ea typeface="ＭＳ Ｐゴシック" charset="0"/>
                <a:cs typeface="+mn-cs"/>
              </a:defRPr>
            </a:lvl4pPr>
            <a:lvl5pPr marL="1285824" indent="-142869" algn="l" defTabSz="285739" rtl="0" eaLnBrk="1" fontAlgn="base" hangingPunct="1">
              <a:spcBef>
                <a:spcPct val="20000"/>
              </a:spcBef>
              <a:spcAft>
                <a:spcPct val="0"/>
              </a:spcAft>
              <a:buFont typeface="Arial" charset="0"/>
              <a:buChar char="»"/>
              <a:defRPr sz="1250" kern="1200">
                <a:solidFill>
                  <a:schemeClr val="tx1"/>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pPr marL="0" indent="0">
              <a:buNone/>
            </a:pPr>
            <a:r>
              <a:rPr lang="en-US" sz="2300" b="1" dirty="0">
                <a:ea typeface="ＭＳ Ｐゴシック"/>
              </a:rPr>
              <a:t>Energy Advisors </a:t>
            </a:r>
            <a:r>
              <a:rPr lang="en-US" sz="2300" dirty="0">
                <a:ea typeface="ＭＳ Ｐゴシック"/>
              </a:rPr>
              <a:t>will provide follow up to participants to evaluate satisfaction with work and opportunities for next steps</a:t>
            </a:r>
            <a:endParaRPr lang="en-US" sz="2300" dirty="0"/>
          </a:p>
          <a:p>
            <a:endParaRPr lang="en-US" sz="2333" dirty="0"/>
          </a:p>
        </p:txBody>
      </p:sp>
      <p:sp>
        <p:nvSpPr>
          <p:cNvPr id="8" name="Content Placeholder 2">
            <a:extLst>
              <a:ext uri="{FF2B5EF4-FFF2-40B4-BE49-F238E27FC236}">
                <a16:creationId xmlns:a16="http://schemas.microsoft.com/office/drawing/2014/main" id="{20BCED7C-AB25-4B92-8F4C-6CF2112320AB}"/>
              </a:ext>
            </a:extLst>
          </p:cNvPr>
          <p:cNvSpPr txBox="1">
            <a:spLocks/>
          </p:cNvSpPr>
          <p:nvPr/>
        </p:nvSpPr>
        <p:spPr>
          <a:xfrm>
            <a:off x="4076430" y="1786235"/>
            <a:ext cx="4227916" cy="4525964"/>
          </a:xfrm>
          <a:prstGeom prst="rect">
            <a:avLst/>
          </a:prstGeom>
        </p:spPr>
        <p:txBody>
          <a:bodyPr vert="horz" lIns="121920" tIns="60960" rIns="121920" bIns="60960" rtlCol="0" anchor="t">
            <a:normAutofit/>
          </a:bodyPr>
          <a:lstStyle>
            <a:lvl1pPr marL="285750" indent="-285750" algn="l" defTabSz="285739" rtl="0" eaLnBrk="1" fontAlgn="base" hangingPunct="1">
              <a:spcBef>
                <a:spcPct val="20000"/>
              </a:spcBef>
              <a:spcAft>
                <a:spcPct val="0"/>
              </a:spcAft>
              <a:buClr>
                <a:srgbClr val="D7222A"/>
              </a:buClr>
              <a:buFont typeface="Arial" panose="020B0604020202020204" pitchFamily="34" charset="0"/>
              <a:buChar char="•"/>
              <a:defRPr sz="1750" kern="1200">
                <a:solidFill>
                  <a:schemeClr val="tx1">
                    <a:lumMod val="75000"/>
                  </a:schemeClr>
                </a:solidFill>
                <a:latin typeface="+mn-lt"/>
                <a:ea typeface="ＭＳ Ｐゴシック" charset="0"/>
                <a:cs typeface="ＭＳ Ｐゴシック" charset="0"/>
              </a:defRPr>
            </a:lvl1pPr>
            <a:lvl2pPr marL="571488" indent="-285750" algn="l" defTabSz="285739" rtl="0" eaLnBrk="1" fontAlgn="base" hangingPunct="1">
              <a:spcBef>
                <a:spcPct val="20000"/>
              </a:spcBef>
              <a:spcAft>
                <a:spcPct val="0"/>
              </a:spcAft>
              <a:buClr>
                <a:schemeClr val="tx1">
                  <a:lumMod val="75000"/>
                </a:schemeClr>
              </a:buClr>
              <a:buFont typeface="Arial" panose="020B0604020202020204" pitchFamily="34" charset="0"/>
              <a:buChar char="•"/>
              <a:defRPr sz="1500" kern="1200">
                <a:solidFill>
                  <a:schemeClr val="tx1">
                    <a:lumMod val="75000"/>
                  </a:schemeClr>
                </a:solidFill>
                <a:latin typeface="+mn-lt"/>
                <a:ea typeface="ＭＳ Ｐゴシック" charset="0"/>
                <a:cs typeface="+mn-cs"/>
              </a:defRPr>
            </a:lvl2pPr>
            <a:lvl3pPr marL="857227" indent="-285750" algn="l" defTabSz="285739" rtl="0" eaLnBrk="1" fontAlgn="base" hangingPunct="1">
              <a:spcBef>
                <a:spcPct val="20000"/>
              </a:spcBef>
              <a:spcAft>
                <a:spcPct val="0"/>
              </a:spcAft>
              <a:buClr>
                <a:schemeClr val="tx1">
                  <a:lumMod val="60000"/>
                  <a:lumOff val="40000"/>
                </a:schemeClr>
              </a:buClr>
              <a:buFont typeface="Arial" panose="020B0604020202020204" pitchFamily="34" charset="0"/>
              <a:buChar char="•"/>
              <a:defRPr sz="1250" kern="1200">
                <a:solidFill>
                  <a:schemeClr val="tx1">
                    <a:lumMod val="75000"/>
                  </a:schemeClr>
                </a:solidFill>
                <a:latin typeface="+mn-lt"/>
                <a:ea typeface="ＭＳ Ｐゴシック" charset="0"/>
                <a:cs typeface="+mn-cs"/>
              </a:defRPr>
            </a:lvl3pPr>
            <a:lvl4pPr marL="1142966" indent="-285750" algn="l" defTabSz="285739" rtl="0" eaLnBrk="1" fontAlgn="base" hangingPunct="1">
              <a:spcBef>
                <a:spcPct val="20000"/>
              </a:spcBef>
              <a:spcAft>
                <a:spcPct val="0"/>
              </a:spcAft>
              <a:buFont typeface="Arial" panose="020B0604020202020204" pitchFamily="34" charset="0"/>
              <a:buChar char="•"/>
              <a:defRPr sz="1250" kern="1200">
                <a:solidFill>
                  <a:schemeClr val="tx1">
                    <a:lumMod val="75000"/>
                  </a:schemeClr>
                </a:solidFill>
                <a:latin typeface="+mn-lt"/>
                <a:ea typeface="ＭＳ Ｐゴシック" charset="0"/>
                <a:cs typeface="+mn-cs"/>
              </a:defRPr>
            </a:lvl4pPr>
            <a:lvl5pPr marL="1285824" indent="-142869" algn="l" defTabSz="285739" rtl="0" eaLnBrk="1" fontAlgn="base" hangingPunct="1">
              <a:spcBef>
                <a:spcPct val="20000"/>
              </a:spcBef>
              <a:spcAft>
                <a:spcPct val="0"/>
              </a:spcAft>
              <a:buFont typeface="Arial" charset="0"/>
              <a:buChar char="»"/>
              <a:defRPr sz="1250" kern="1200">
                <a:solidFill>
                  <a:schemeClr val="tx1"/>
                </a:solidFill>
                <a:latin typeface="+mn-lt"/>
                <a:ea typeface="ＭＳ Ｐゴシック" charset="0"/>
                <a:cs typeface="+mn-cs"/>
              </a:defRPr>
            </a:lvl5pPr>
            <a:lvl6pPr marL="1571562" indent="-142869" algn="l" defTabSz="285739" rtl="0" eaLnBrk="1" latinLnBrk="0" hangingPunct="1">
              <a:spcBef>
                <a:spcPct val="20000"/>
              </a:spcBef>
              <a:buFont typeface="Arial"/>
              <a:buChar char="•"/>
              <a:defRPr sz="1250" kern="1200">
                <a:solidFill>
                  <a:schemeClr val="tx1"/>
                </a:solidFill>
                <a:latin typeface="+mn-lt"/>
                <a:ea typeface="+mn-ea"/>
                <a:cs typeface="+mn-cs"/>
              </a:defRPr>
            </a:lvl6pPr>
            <a:lvl7pPr marL="1857301" indent="-142869" algn="l" defTabSz="285739" rtl="0" eaLnBrk="1" latinLnBrk="0" hangingPunct="1">
              <a:spcBef>
                <a:spcPct val="20000"/>
              </a:spcBef>
              <a:buFont typeface="Arial"/>
              <a:buChar char="•"/>
              <a:defRPr sz="1250" kern="1200">
                <a:solidFill>
                  <a:schemeClr val="tx1"/>
                </a:solidFill>
                <a:latin typeface="+mn-lt"/>
                <a:ea typeface="+mn-ea"/>
                <a:cs typeface="+mn-cs"/>
              </a:defRPr>
            </a:lvl7pPr>
            <a:lvl8pPr marL="2143039" indent="-142869" algn="l" defTabSz="285739" rtl="0" eaLnBrk="1" latinLnBrk="0" hangingPunct="1">
              <a:spcBef>
                <a:spcPct val="20000"/>
              </a:spcBef>
              <a:buFont typeface="Arial"/>
              <a:buChar char="•"/>
              <a:defRPr sz="1250" kern="1200">
                <a:solidFill>
                  <a:schemeClr val="tx1"/>
                </a:solidFill>
                <a:latin typeface="+mn-lt"/>
                <a:ea typeface="+mn-ea"/>
                <a:cs typeface="+mn-cs"/>
              </a:defRPr>
            </a:lvl8pPr>
            <a:lvl9pPr marL="2428778" indent="-142869" algn="l" defTabSz="285739" rtl="0" eaLnBrk="1" latinLnBrk="0" hangingPunct="1">
              <a:spcBef>
                <a:spcPct val="20000"/>
              </a:spcBef>
              <a:buFont typeface="Arial"/>
              <a:buChar char="•"/>
              <a:defRPr sz="1250" kern="1200">
                <a:solidFill>
                  <a:schemeClr val="tx1"/>
                </a:solidFill>
                <a:latin typeface="+mn-lt"/>
                <a:ea typeface="+mn-ea"/>
                <a:cs typeface="+mn-cs"/>
              </a:defRPr>
            </a:lvl9pPr>
          </a:lstStyle>
          <a:p>
            <a:pPr marL="0" indent="0">
              <a:buNone/>
            </a:pPr>
            <a:r>
              <a:rPr lang="en-US" sz="2300" b="1" dirty="0">
                <a:ea typeface="ＭＳ Ｐゴシック"/>
              </a:rPr>
              <a:t>Ride-alongs and field QC, </a:t>
            </a:r>
            <a:r>
              <a:rPr lang="en-US" sz="2300" dirty="0">
                <a:ea typeface="ＭＳ Ｐゴシック"/>
              </a:rPr>
              <a:t>feedback loop for any needed ongoing Trade Ally training and coaching</a:t>
            </a:r>
            <a:endParaRPr lang="en-US" sz="2300" dirty="0"/>
          </a:p>
        </p:txBody>
      </p:sp>
      <p:cxnSp>
        <p:nvCxnSpPr>
          <p:cNvPr id="9" name="Straight Connector 8">
            <a:extLst>
              <a:ext uri="{FF2B5EF4-FFF2-40B4-BE49-F238E27FC236}">
                <a16:creationId xmlns:a16="http://schemas.microsoft.com/office/drawing/2014/main" id="{BA8D4EFA-EB24-4D48-9782-A4FB75C8CAE4}"/>
              </a:ext>
            </a:extLst>
          </p:cNvPr>
          <p:cNvCxnSpPr>
            <a:cxnSpLocks/>
          </p:cNvCxnSpPr>
          <p:nvPr/>
        </p:nvCxnSpPr>
        <p:spPr>
          <a:xfrm>
            <a:off x="8152046" y="1517854"/>
            <a:ext cx="2175" cy="2013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47E6525-A234-49AD-8A81-620A7FE21028}"/>
              </a:ext>
            </a:extLst>
          </p:cNvPr>
          <p:cNvCxnSpPr>
            <a:cxnSpLocks/>
          </p:cNvCxnSpPr>
          <p:nvPr/>
        </p:nvCxnSpPr>
        <p:spPr>
          <a:xfrm>
            <a:off x="4116440" y="1517854"/>
            <a:ext cx="0" cy="201330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330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204BF0-27EB-4267-694C-1D4858FE2809}"/>
              </a:ext>
            </a:extLst>
          </p:cNvPr>
          <p:cNvSpPr>
            <a:spLocks noGrp="1"/>
          </p:cNvSpPr>
          <p:nvPr>
            <p:ph idx="1"/>
          </p:nvPr>
        </p:nvSpPr>
        <p:spPr>
          <a:xfrm>
            <a:off x="444505" y="1166018"/>
            <a:ext cx="11302989" cy="4525964"/>
          </a:xfrm>
        </p:spPr>
        <p:txBody>
          <a:bodyPr vert="horz" lIns="91440" tIns="45720" rIns="91440" bIns="45720" rtlCol="0" anchor="t">
            <a:normAutofit/>
          </a:bodyPr>
          <a:lstStyle/>
          <a:p>
            <a:pPr marL="0" indent="0" algn="ctr">
              <a:buNone/>
            </a:pPr>
            <a:endParaRPr lang="en-US" sz="8800" dirty="0"/>
          </a:p>
          <a:p>
            <a:pPr marL="0" indent="0" algn="ctr">
              <a:buNone/>
            </a:pPr>
            <a:r>
              <a:rPr lang="en-US" sz="8800" dirty="0"/>
              <a:t>Q &amp; A</a:t>
            </a:r>
          </a:p>
        </p:txBody>
      </p:sp>
      <p:sp>
        <p:nvSpPr>
          <p:cNvPr id="6" name="Title 3">
            <a:extLst>
              <a:ext uri="{FF2B5EF4-FFF2-40B4-BE49-F238E27FC236}">
                <a16:creationId xmlns:a16="http://schemas.microsoft.com/office/drawing/2014/main" id="{F23E1730-AAF1-6D3E-871C-EAC4C709A0EF}"/>
              </a:ext>
            </a:extLst>
          </p:cNvPr>
          <p:cNvSpPr>
            <a:spLocks noGrp="1"/>
          </p:cNvSpPr>
          <p:nvPr>
            <p:ph type="title"/>
          </p:nvPr>
        </p:nvSpPr>
        <p:spPr>
          <a:xfrm>
            <a:off x="282356" y="274639"/>
            <a:ext cx="11302989" cy="1143000"/>
          </a:xfrm>
        </p:spPr>
        <p:txBody>
          <a:bodyPr anchor="ctr"/>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Residential Energy Advisor</a:t>
            </a:r>
          </a:p>
        </p:txBody>
      </p:sp>
    </p:spTree>
    <p:extLst>
      <p:ext uri="{BB962C8B-B14F-4D97-AF65-F5344CB8AC3E}">
        <p14:creationId xmlns:p14="http://schemas.microsoft.com/office/powerpoint/2010/main" val="2156107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71938D-AA1D-AC42-BAA8-54DA7DFF5C76}"/>
              </a:ext>
            </a:extLst>
          </p:cNvPr>
          <p:cNvSpPr>
            <a:spLocks noGrp="1"/>
          </p:cNvSpPr>
          <p:nvPr>
            <p:ph type="ctrTitle"/>
          </p:nvPr>
        </p:nvSpPr>
        <p:spPr>
          <a:xfrm>
            <a:off x="0" y="3865757"/>
            <a:ext cx="12192000" cy="1091089"/>
          </a:xfrm>
        </p:spPr>
        <p:txBody>
          <a:bodyPr>
            <a:normAutofit fontScale="90000"/>
          </a:bodyPr>
          <a:lstStyle/>
          <a:p>
            <a:endParaRPr lang="en-US" dirty="0"/>
          </a:p>
        </p:txBody>
      </p:sp>
      <p:sp>
        <p:nvSpPr>
          <p:cNvPr id="4" name="Text Placeholder 3">
            <a:extLst>
              <a:ext uri="{FF2B5EF4-FFF2-40B4-BE49-F238E27FC236}">
                <a16:creationId xmlns:a16="http://schemas.microsoft.com/office/drawing/2014/main" id="{E4311BE4-1244-CD4E-873C-D1AFB1380326}"/>
              </a:ext>
            </a:extLst>
          </p:cNvPr>
          <p:cNvSpPr>
            <a:spLocks noGrp="1"/>
          </p:cNvSpPr>
          <p:nvPr>
            <p:ph type="body" sz="quarter" idx="10"/>
          </p:nvPr>
        </p:nvSpPr>
        <p:spPr/>
        <p:txBody>
          <a:bodyPr lIns="91440" tIns="45720" rIns="91440" bIns="45720" anchor="t"/>
          <a:lstStyle/>
          <a:p>
            <a:r>
              <a:rPr lang="en-US" dirty="0">
                <a:ea typeface="ＭＳ Ｐゴシック"/>
              </a:rPr>
              <a:t>Dustin R. Diamond, Program Manager</a:t>
            </a:r>
          </a:p>
          <a:p>
            <a:r>
              <a:rPr lang="en-US" dirty="0">
                <a:ea typeface="ＭＳ Ｐゴシック"/>
              </a:rPr>
              <a:t>Dustin.Diamond@CLEAResult.com</a:t>
            </a:r>
          </a:p>
        </p:txBody>
      </p:sp>
    </p:spTree>
    <p:extLst>
      <p:ext uri="{BB962C8B-B14F-4D97-AF65-F5344CB8AC3E}">
        <p14:creationId xmlns:p14="http://schemas.microsoft.com/office/powerpoint/2010/main" val="3399579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F58B-B410-4E96-BF6E-314F72D2E839}"/>
              </a:ext>
            </a:extLst>
          </p:cNvPr>
          <p:cNvSpPr>
            <a:spLocks noGrp="1"/>
          </p:cNvSpPr>
          <p:nvPr>
            <p:ph type="title"/>
          </p:nvPr>
        </p:nvSpPr>
        <p:spPr/>
        <p:txBody>
          <a:bodyPr anchor="ctr"/>
          <a:lstStyle/>
          <a:p>
            <a:r>
              <a:rPr lang="en-US" dirty="0"/>
              <a:t>Organizational Chart</a:t>
            </a:r>
          </a:p>
        </p:txBody>
      </p:sp>
      <p:graphicFrame>
        <p:nvGraphicFramePr>
          <p:cNvPr id="6" name="Content Placeholder 5">
            <a:extLst>
              <a:ext uri="{FF2B5EF4-FFF2-40B4-BE49-F238E27FC236}">
                <a16:creationId xmlns:a16="http://schemas.microsoft.com/office/drawing/2014/main" id="{C3209AD8-B28F-4D7D-ABA0-563D7DE717F9}"/>
              </a:ext>
            </a:extLst>
          </p:cNvPr>
          <p:cNvGraphicFramePr>
            <a:graphicFrameLocks noGrp="1"/>
          </p:cNvGraphicFramePr>
          <p:nvPr>
            <p:ph idx="1"/>
          </p:nvPr>
        </p:nvGraphicFramePr>
        <p:xfrm>
          <a:off x="-234143" y="1718884"/>
          <a:ext cx="113030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C39FDE25-82CF-4A9C-8440-5749EE3F3FA0}"/>
              </a:ext>
            </a:extLst>
          </p:cNvPr>
          <p:cNvSpPr/>
          <p:nvPr/>
        </p:nvSpPr>
        <p:spPr>
          <a:xfrm>
            <a:off x="10422704" y="1718883"/>
            <a:ext cx="1252728" cy="621792"/>
          </a:xfrm>
          <a:prstGeom prst="rect">
            <a:avLst/>
          </a:prstGeom>
        </p:spPr>
        <p:style>
          <a:lnRef idx="1">
            <a:schemeClr val="accent5"/>
          </a:lnRef>
          <a:fillRef idx="2">
            <a:schemeClr val="accent5"/>
          </a:fillRef>
          <a:effectRef idx="1">
            <a:schemeClr val="accent5"/>
          </a:effectRef>
          <a:fontRef idx="minor">
            <a:schemeClr val="dk1"/>
          </a:fontRef>
        </p:style>
        <p:txBody>
          <a:bodyPr lIns="121920" tIns="60960" rIns="121920" bIns="60960" rtlCol="0" anchor="ctr"/>
          <a:lstStyle/>
          <a:p>
            <a:pPr algn="ctr" defTabSz="544150"/>
            <a:r>
              <a:rPr lang="en-US" sz="1000" b="1" dirty="0">
                <a:solidFill>
                  <a:srgbClr val="57585B"/>
                </a:solidFill>
                <a:latin typeface="Arial"/>
                <a:cs typeface="Arial"/>
              </a:rPr>
              <a:t>IT</a:t>
            </a:r>
          </a:p>
          <a:p>
            <a:pPr algn="ctr" defTabSz="544150"/>
            <a:r>
              <a:rPr lang="en-US" sz="1000" dirty="0">
                <a:solidFill>
                  <a:srgbClr val="57585B"/>
                </a:solidFill>
                <a:latin typeface="Arial"/>
                <a:cs typeface="Arial"/>
              </a:rPr>
              <a:t>Raul Grinberg</a:t>
            </a:r>
          </a:p>
        </p:txBody>
      </p:sp>
      <p:sp>
        <p:nvSpPr>
          <p:cNvPr id="8" name="Rectangle 7">
            <a:extLst>
              <a:ext uri="{FF2B5EF4-FFF2-40B4-BE49-F238E27FC236}">
                <a16:creationId xmlns:a16="http://schemas.microsoft.com/office/drawing/2014/main" id="{94D5C786-A037-4F63-8C48-4011A5B4B39A}"/>
              </a:ext>
            </a:extLst>
          </p:cNvPr>
          <p:cNvSpPr/>
          <p:nvPr/>
        </p:nvSpPr>
        <p:spPr>
          <a:xfrm>
            <a:off x="10433889" y="3526292"/>
            <a:ext cx="1252728" cy="6217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44150"/>
            <a:r>
              <a:rPr lang="en-US" sz="1000" b="1" dirty="0">
                <a:solidFill>
                  <a:srgbClr val="57585B"/>
                </a:solidFill>
                <a:latin typeface="Arial"/>
              </a:rPr>
              <a:t>Mark Jerome/ Brady Patrias </a:t>
            </a:r>
            <a:r>
              <a:rPr lang="en-US" sz="1000" dirty="0">
                <a:solidFill>
                  <a:srgbClr val="57585B"/>
                </a:solidFill>
                <a:latin typeface="Arial"/>
              </a:rPr>
              <a:t>Engineering</a:t>
            </a:r>
          </a:p>
        </p:txBody>
      </p:sp>
      <p:sp>
        <p:nvSpPr>
          <p:cNvPr id="10" name="Rectangle 9">
            <a:extLst>
              <a:ext uri="{FF2B5EF4-FFF2-40B4-BE49-F238E27FC236}">
                <a16:creationId xmlns:a16="http://schemas.microsoft.com/office/drawing/2014/main" id="{E61D7B2C-89DE-4F6F-8997-0A1B40E6D7FC}"/>
              </a:ext>
            </a:extLst>
          </p:cNvPr>
          <p:cNvSpPr/>
          <p:nvPr/>
        </p:nvSpPr>
        <p:spPr>
          <a:xfrm>
            <a:off x="10429923" y="2623977"/>
            <a:ext cx="1252728" cy="6217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44150"/>
            <a:r>
              <a:rPr lang="en-US" sz="1000" b="1" dirty="0">
                <a:solidFill>
                  <a:srgbClr val="57585B"/>
                </a:solidFill>
                <a:latin typeface="Arial"/>
              </a:rPr>
              <a:t>Jeri Gee</a:t>
            </a:r>
          </a:p>
          <a:p>
            <a:pPr algn="ctr" defTabSz="544150"/>
            <a:r>
              <a:rPr lang="en-US" sz="1000" dirty="0">
                <a:solidFill>
                  <a:srgbClr val="57585B"/>
                </a:solidFill>
                <a:latin typeface="Arial"/>
              </a:rPr>
              <a:t>Manager of Marketing Acct. Management</a:t>
            </a:r>
          </a:p>
        </p:txBody>
      </p:sp>
      <p:cxnSp>
        <p:nvCxnSpPr>
          <p:cNvPr id="3" name="Straight Arrow Connector 2">
            <a:extLst>
              <a:ext uri="{FF2B5EF4-FFF2-40B4-BE49-F238E27FC236}">
                <a16:creationId xmlns:a16="http://schemas.microsoft.com/office/drawing/2014/main" id="{08777E72-E38C-4F36-A7AA-81DF22409BE3}"/>
              </a:ext>
            </a:extLst>
          </p:cNvPr>
          <p:cNvCxnSpPr>
            <a:cxnSpLocks/>
          </p:cNvCxnSpPr>
          <p:nvPr/>
        </p:nvCxnSpPr>
        <p:spPr>
          <a:xfrm>
            <a:off x="6218472" y="1962273"/>
            <a:ext cx="4145280" cy="0"/>
          </a:xfrm>
          <a:prstGeom prst="straightConnector1">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nector: Elbow 10">
            <a:extLst>
              <a:ext uri="{FF2B5EF4-FFF2-40B4-BE49-F238E27FC236}">
                <a16:creationId xmlns:a16="http://schemas.microsoft.com/office/drawing/2014/main" id="{4456AEDF-3FC3-4073-B3B4-F9F1C1E85225}"/>
              </a:ext>
            </a:extLst>
          </p:cNvPr>
          <p:cNvCxnSpPr>
            <a:cxnSpLocks/>
            <a:endCxn id="10" idx="1"/>
          </p:cNvCxnSpPr>
          <p:nvPr/>
        </p:nvCxnSpPr>
        <p:spPr>
          <a:xfrm rot="16200000" flipH="1">
            <a:off x="9759984" y="2264935"/>
            <a:ext cx="942160" cy="397716"/>
          </a:xfrm>
          <a:prstGeom prst="bent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nector: Elbow 18">
            <a:extLst>
              <a:ext uri="{FF2B5EF4-FFF2-40B4-BE49-F238E27FC236}">
                <a16:creationId xmlns:a16="http://schemas.microsoft.com/office/drawing/2014/main" id="{CB56022A-87A0-4288-9AD0-3924063C437C}"/>
              </a:ext>
            </a:extLst>
          </p:cNvPr>
          <p:cNvCxnSpPr>
            <a:cxnSpLocks/>
          </p:cNvCxnSpPr>
          <p:nvPr/>
        </p:nvCxnSpPr>
        <p:spPr>
          <a:xfrm rot="16200000" flipH="1">
            <a:off x="9823392" y="3204320"/>
            <a:ext cx="837080" cy="428656"/>
          </a:xfrm>
          <a:prstGeom prst="bent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Connector: Elbow 19">
            <a:extLst>
              <a:ext uri="{FF2B5EF4-FFF2-40B4-BE49-F238E27FC236}">
                <a16:creationId xmlns:a16="http://schemas.microsoft.com/office/drawing/2014/main" id="{F7A37273-B70B-41F2-9A92-4931E5E8633C}"/>
              </a:ext>
            </a:extLst>
          </p:cNvPr>
          <p:cNvCxnSpPr>
            <a:cxnSpLocks/>
            <a:endCxn id="12" idx="1"/>
          </p:cNvCxnSpPr>
          <p:nvPr/>
        </p:nvCxnSpPr>
        <p:spPr>
          <a:xfrm rot="16200000" flipH="1">
            <a:off x="9838087" y="4182077"/>
            <a:ext cx="807691" cy="402316"/>
          </a:xfrm>
          <a:prstGeom prst="bent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Rectangle 11">
            <a:extLst>
              <a:ext uri="{FF2B5EF4-FFF2-40B4-BE49-F238E27FC236}">
                <a16:creationId xmlns:a16="http://schemas.microsoft.com/office/drawing/2014/main" id="{895347FB-1E01-492B-A1CA-77E7C61788B7}"/>
              </a:ext>
            </a:extLst>
          </p:cNvPr>
          <p:cNvSpPr/>
          <p:nvPr/>
        </p:nvSpPr>
        <p:spPr>
          <a:xfrm>
            <a:off x="10443091" y="4476184"/>
            <a:ext cx="1252728" cy="6217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44150"/>
            <a:r>
              <a:rPr lang="en-US" sz="1000" b="1" dirty="0">
                <a:solidFill>
                  <a:srgbClr val="57585B"/>
                </a:solidFill>
                <a:latin typeface="Arial"/>
              </a:rPr>
              <a:t>Matt Braman </a:t>
            </a:r>
            <a:r>
              <a:rPr lang="en-US" sz="1000" dirty="0">
                <a:solidFill>
                  <a:srgbClr val="57585B"/>
                </a:solidFill>
                <a:latin typeface="Arial"/>
              </a:rPr>
              <a:t>Business Intelligence Director</a:t>
            </a:r>
          </a:p>
        </p:txBody>
      </p:sp>
      <p:grpSp>
        <p:nvGrpSpPr>
          <p:cNvPr id="14" name="Group 13">
            <a:extLst>
              <a:ext uri="{FF2B5EF4-FFF2-40B4-BE49-F238E27FC236}">
                <a16:creationId xmlns:a16="http://schemas.microsoft.com/office/drawing/2014/main" id="{B017B826-CB80-4A5D-997B-1AAAC5E9092B}"/>
              </a:ext>
            </a:extLst>
          </p:cNvPr>
          <p:cNvGrpSpPr/>
          <p:nvPr/>
        </p:nvGrpSpPr>
        <p:grpSpPr>
          <a:xfrm>
            <a:off x="4168072" y="1167442"/>
            <a:ext cx="2884199" cy="429747"/>
            <a:chOff x="2056700" y="1215"/>
            <a:chExt cx="1985493" cy="763311"/>
          </a:xfrm>
          <a:solidFill>
            <a:schemeClr val="bg1">
              <a:lumMod val="50000"/>
            </a:schemeClr>
          </a:solidFill>
        </p:grpSpPr>
        <p:sp>
          <p:nvSpPr>
            <p:cNvPr id="15" name="Rectangle 14">
              <a:extLst>
                <a:ext uri="{FF2B5EF4-FFF2-40B4-BE49-F238E27FC236}">
                  <a16:creationId xmlns:a16="http://schemas.microsoft.com/office/drawing/2014/main" id="{83BC642D-FDEA-45AB-A988-D691E89C5612}"/>
                </a:ext>
              </a:extLst>
            </p:cNvPr>
            <p:cNvSpPr/>
            <p:nvPr/>
          </p:nvSpPr>
          <p:spPr>
            <a:xfrm>
              <a:off x="2056700" y="1215"/>
              <a:ext cx="1985493" cy="7633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84BFEE16-F8BF-4E38-961E-FC8C2EA9509E}"/>
                </a:ext>
              </a:extLst>
            </p:cNvPr>
            <p:cNvSpPr txBox="1"/>
            <p:nvPr/>
          </p:nvSpPr>
          <p:spPr>
            <a:xfrm>
              <a:off x="2056700" y="1215"/>
              <a:ext cx="1985493" cy="7633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351" tIns="6351" rIns="6351" bIns="6351" numCol="1" spcCol="1270" anchor="ctr" anchorCtr="0">
              <a:noAutofit/>
            </a:bodyPr>
            <a:lstStyle/>
            <a:p>
              <a:pPr algn="ctr" defTabSz="444489">
                <a:lnSpc>
                  <a:spcPct val="90000"/>
                </a:lnSpc>
                <a:spcAft>
                  <a:spcPct val="35000"/>
                </a:spcAft>
              </a:pPr>
              <a:r>
                <a:rPr lang="en-US" sz="1000" b="1" dirty="0"/>
                <a:t>Kim Dicello</a:t>
              </a:r>
            </a:p>
            <a:p>
              <a:pPr algn="ctr" defTabSz="444489">
                <a:lnSpc>
                  <a:spcPct val="90000"/>
                </a:lnSpc>
                <a:spcAft>
                  <a:spcPct val="35000"/>
                </a:spcAft>
              </a:pPr>
              <a:r>
                <a:rPr lang="en-US" sz="1000" dirty="0"/>
                <a:t>Program Director, West </a:t>
              </a:r>
            </a:p>
          </p:txBody>
        </p:sp>
      </p:grpSp>
      <p:cxnSp>
        <p:nvCxnSpPr>
          <p:cNvPr id="22" name="Connector: Elbow 21">
            <a:extLst>
              <a:ext uri="{FF2B5EF4-FFF2-40B4-BE49-F238E27FC236}">
                <a16:creationId xmlns:a16="http://schemas.microsoft.com/office/drawing/2014/main" id="{40E96B25-E8EE-4FE3-BA17-E0BF57ABCB58}"/>
              </a:ext>
            </a:extLst>
          </p:cNvPr>
          <p:cNvCxnSpPr>
            <a:cxnSpLocks/>
            <a:endCxn id="23" idx="1"/>
          </p:cNvCxnSpPr>
          <p:nvPr/>
        </p:nvCxnSpPr>
        <p:spPr>
          <a:xfrm rot="16200000" flipH="1">
            <a:off x="9874215" y="5103359"/>
            <a:ext cx="742955" cy="394797"/>
          </a:xfrm>
          <a:prstGeom prst="bentConnector2">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ectangle 22">
            <a:extLst>
              <a:ext uri="{FF2B5EF4-FFF2-40B4-BE49-F238E27FC236}">
                <a16:creationId xmlns:a16="http://schemas.microsoft.com/office/drawing/2014/main" id="{D0E74EC0-E6BE-4EEC-9C9B-39902799AF00}"/>
              </a:ext>
            </a:extLst>
          </p:cNvPr>
          <p:cNvSpPr/>
          <p:nvPr/>
        </p:nvSpPr>
        <p:spPr>
          <a:xfrm>
            <a:off x="10443091" y="5361339"/>
            <a:ext cx="1252728" cy="6217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544150"/>
            <a:r>
              <a:rPr lang="en-US" sz="1000" b="1" dirty="0">
                <a:solidFill>
                  <a:srgbClr val="57585B"/>
                </a:solidFill>
                <a:latin typeface="Arial"/>
              </a:rPr>
              <a:t>Erin Martinez</a:t>
            </a:r>
          </a:p>
          <a:p>
            <a:pPr algn="ctr" defTabSz="544150"/>
            <a:r>
              <a:rPr lang="en-US" sz="1000" dirty="0">
                <a:solidFill>
                  <a:srgbClr val="57585B"/>
                </a:solidFill>
                <a:latin typeface="Arial"/>
              </a:rPr>
              <a:t>Health &amp; Safety</a:t>
            </a:r>
          </a:p>
        </p:txBody>
      </p:sp>
    </p:spTree>
    <p:extLst>
      <p:ext uri="{BB962C8B-B14F-4D97-AF65-F5344CB8AC3E}">
        <p14:creationId xmlns:p14="http://schemas.microsoft.com/office/powerpoint/2010/main" val="538193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5DAED5-DBF8-4ADB-BC09-8619F3E89608}"/>
              </a:ext>
            </a:extLst>
          </p:cNvPr>
          <p:cNvPicPr>
            <a:picLocks noChangeAspect="1"/>
          </p:cNvPicPr>
          <p:nvPr/>
        </p:nvPicPr>
        <p:blipFill>
          <a:blip r:embed="rId3"/>
          <a:stretch>
            <a:fillRect/>
          </a:stretch>
        </p:blipFill>
        <p:spPr>
          <a:xfrm>
            <a:off x="1" y="10160"/>
            <a:ext cx="12192000" cy="6847840"/>
          </a:xfrm>
          <a:prstGeom prst="rect">
            <a:avLst/>
          </a:prstGeom>
        </p:spPr>
      </p:pic>
      <p:pic>
        <p:nvPicPr>
          <p:cNvPr id="10" name="Picture 9">
            <a:extLst>
              <a:ext uri="{FF2B5EF4-FFF2-40B4-BE49-F238E27FC236}">
                <a16:creationId xmlns:a16="http://schemas.microsoft.com/office/drawing/2014/main" id="{16C0D9DD-0D4A-4093-9416-839DFBB121D7}"/>
              </a:ext>
            </a:extLst>
          </p:cNvPr>
          <p:cNvPicPr>
            <a:picLocks noChangeAspect="1"/>
          </p:cNvPicPr>
          <p:nvPr/>
        </p:nvPicPr>
        <p:blipFill>
          <a:blip r:embed="rId4"/>
          <a:stretch>
            <a:fillRect/>
          </a:stretch>
        </p:blipFill>
        <p:spPr>
          <a:xfrm>
            <a:off x="1" y="0"/>
            <a:ext cx="11620500" cy="6858000"/>
          </a:xfrm>
          <a:prstGeom prst="rect">
            <a:avLst/>
          </a:prstGeom>
        </p:spPr>
      </p:pic>
      <p:sp>
        <p:nvSpPr>
          <p:cNvPr id="8" name="Subtitle 1">
            <a:extLst>
              <a:ext uri="{FF2B5EF4-FFF2-40B4-BE49-F238E27FC236}">
                <a16:creationId xmlns:a16="http://schemas.microsoft.com/office/drawing/2014/main" id="{A8DB7653-4741-8D4D-AAC1-E5C2CA4CEB51}"/>
              </a:ext>
            </a:extLst>
          </p:cNvPr>
          <p:cNvSpPr>
            <a:spLocks noGrp="1"/>
          </p:cNvSpPr>
          <p:nvPr>
            <p:ph type="subTitle" idx="1"/>
          </p:nvPr>
        </p:nvSpPr>
        <p:spPr>
          <a:xfrm>
            <a:off x="0" y="4956846"/>
            <a:ext cx="10986347" cy="674521"/>
          </a:xfrm>
        </p:spPr>
        <p:txBody>
          <a:bodyPr lIns="975360" rIns="609600" bIns="304800" anchor="t"/>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solidFill>
                  <a:schemeClr val="tx1">
                    <a:lumMod val="75000"/>
                  </a:schemeClr>
                </a:solidFill>
              </a:rPr>
              <a:t>Residential Energy Advisor Program</a:t>
            </a:r>
          </a:p>
        </p:txBody>
      </p:sp>
      <p:sp>
        <p:nvSpPr>
          <p:cNvPr id="9" name="Title 2">
            <a:extLst>
              <a:ext uri="{FF2B5EF4-FFF2-40B4-BE49-F238E27FC236}">
                <a16:creationId xmlns:a16="http://schemas.microsoft.com/office/drawing/2014/main" id="{275DC59F-07DB-074D-9BFC-8D0E3747255F}"/>
              </a:ext>
            </a:extLst>
          </p:cNvPr>
          <p:cNvSpPr>
            <a:spLocks noGrp="1"/>
          </p:cNvSpPr>
          <p:nvPr>
            <p:ph type="ctrTitle"/>
          </p:nvPr>
        </p:nvSpPr>
        <p:spPr>
          <a:xfrm>
            <a:off x="0" y="3865757"/>
            <a:ext cx="10986347" cy="1091089"/>
          </a:xfrm>
        </p:spPr>
        <p:txBody>
          <a:bodyPr lIns="731520" tIns="228600" rIns="457200" bIns="45720" anchor="b" anchorCtr="0"/>
          <a:lstStyle>
            <a:defPPr>
              <a:defRPr lang="en-US"/>
            </a:defPPr>
            <a:lvl1pPr algn="l" defTabSz="544164" rtl="0" fontAlgn="base">
              <a:spcBef>
                <a:spcPct val="0"/>
              </a:spcBef>
              <a:spcAft>
                <a:spcPct val="0"/>
              </a:spcAft>
              <a:defRPr kern="1200">
                <a:solidFill>
                  <a:schemeClr val="tx1"/>
                </a:solidFill>
                <a:latin typeface="Arial" charset="0"/>
                <a:ea typeface="ＭＳ Ｐゴシック" charset="-128"/>
                <a:cs typeface="+mn-cs"/>
              </a:defRPr>
            </a:lvl1pPr>
            <a:lvl2pPr marL="544164" algn="l" defTabSz="544164" rtl="0" fontAlgn="base">
              <a:spcBef>
                <a:spcPct val="0"/>
              </a:spcBef>
              <a:spcAft>
                <a:spcPct val="0"/>
              </a:spcAft>
              <a:defRPr kern="1200">
                <a:solidFill>
                  <a:schemeClr val="tx1"/>
                </a:solidFill>
                <a:latin typeface="Arial" charset="0"/>
                <a:ea typeface="ＭＳ Ｐゴシック" charset="-128"/>
                <a:cs typeface="+mn-cs"/>
              </a:defRPr>
            </a:lvl2pPr>
            <a:lvl3pPr marL="1088327" algn="l" defTabSz="544164" rtl="0" fontAlgn="base">
              <a:spcBef>
                <a:spcPct val="0"/>
              </a:spcBef>
              <a:spcAft>
                <a:spcPct val="0"/>
              </a:spcAft>
              <a:defRPr kern="1200">
                <a:solidFill>
                  <a:schemeClr val="tx1"/>
                </a:solidFill>
                <a:latin typeface="Arial" charset="0"/>
                <a:ea typeface="ＭＳ Ｐゴシック" charset="-128"/>
                <a:cs typeface="+mn-cs"/>
              </a:defRPr>
            </a:lvl3pPr>
            <a:lvl4pPr marL="1632491" algn="l" defTabSz="544164" rtl="0" fontAlgn="base">
              <a:spcBef>
                <a:spcPct val="0"/>
              </a:spcBef>
              <a:spcAft>
                <a:spcPct val="0"/>
              </a:spcAft>
              <a:defRPr kern="1200">
                <a:solidFill>
                  <a:schemeClr val="tx1"/>
                </a:solidFill>
                <a:latin typeface="Arial" charset="0"/>
                <a:ea typeface="ＭＳ Ｐゴシック" charset="-128"/>
                <a:cs typeface="+mn-cs"/>
              </a:defRPr>
            </a:lvl4pPr>
            <a:lvl5pPr marL="2176655" algn="l" defTabSz="544164" rtl="0" fontAlgn="base">
              <a:spcBef>
                <a:spcPct val="0"/>
              </a:spcBef>
              <a:spcAft>
                <a:spcPct val="0"/>
              </a:spcAft>
              <a:defRPr kern="1200">
                <a:solidFill>
                  <a:schemeClr val="tx1"/>
                </a:solidFill>
                <a:latin typeface="Arial" charset="0"/>
                <a:ea typeface="ＭＳ Ｐゴシック" charset="-128"/>
                <a:cs typeface="+mn-cs"/>
              </a:defRPr>
            </a:lvl5pPr>
            <a:lvl6pPr marL="2720817" algn="l" defTabSz="1088327" rtl="0" eaLnBrk="1" latinLnBrk="0" hangingPunct="1">
              <a:defRPr kern="1200">
                <a:solidFill>
                  <a:schemeClr val="tx1"/>
                </a:solidFill>
                <a:latin typeface="Arial" charset="0"/>
                <a:ea typeface="ＭＳ Ｐゴシック" charset="-128"/>
                <a:cs typeface="+mn-cs"/>
              </a:defRPr>
            </a:lvl6pPr>
            <a:lvl7pPr marL="3264980" algn="l" defTabSz="1088327" rtl="0" eaLnBrk="1" latinLnBrk="0" hangingPunct="1">
              <a:defRPr kern="1200">
                <a:solidFill>
                  <a:schemeClr val="tx1"/>
                </a:solidFill>
                <a:latin typeface="Arial" charset="0"/>
                <a:ea typeface="ＭＳ Ｐゴシック" charset="-128"/>
                <a:cs typeface="+mn-cs"/>
              </a:defRPr>
            </a:lvl7pPr>
            <a:lvl8pPr marL="3809143" algn="l" defTabSz="1088327" rtl="0" eaLnBrk="1" latinLnBrk="0" hangingPunct="1">
              <a:defRPr kern="1200">
                <a:solidFill>
                  <a:schemeClr val="tx1"/>
                </a:solidFill>
                <a:latin typeface="Arial" charset="0"/>
                <a:ea typeface="ＭＳ Ｐゴシック" charset="-128"/>
                <a:cs typeface="+mn-cs"/>
              </a:defRPr>
            </a:lvl8pPr>
            <a:lvl9pPr marL="4353306" algn="l" defTabSz="1088327" rtl="0" eaLnBrk="1" latinLnBrk="0" hangingPunct="1">
              <a:defRPr kern="1200">
                <a:solidFill>
                  <a:schemeClr val="tx1"/>
                </a:solidFill>
                <a:latin typeface="Arial" charset="0"/>
                <a:ea typeface="ＭＳ Ｐゴシック" charset="-128"/>
                <a:cs typeface="+mn-cs"/>
              </a:defRPr>
            </a:lvl9pPr>
          </a:lstStyle>
          <a:p>
            <a:r>
              <a:rPr lang="en-US" dirty="0">
                <a:latin typeface="Arial"/>
                <a:ea typeface="ＭＳ Ｐゴシック"/>
                <a:cs typeface="Arial"/>
              </a:rPr>
              <a:t>Program Overview</a:t>
            </a:r>
            <a:endParaRPr lang="en-US" dirty="0">
              <a:cs typeface="Arial"/>
            </a:endParaRPr>
          </a:p>
        </p:txBody>
      </p:sp>
    </p:spTree>
    <p:extLst>
      <p:ext uri="{BB962C8B-B14F-4D97-AF65-F5344CB8AC3E}">
        <p14:creationId xmlns:p14="http://schemas.microsoft.com/office/powerpoint/2010/main" val="1093865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DC797CE-F7C9-446B-B2E1-3A59636201C0}"/>
              </a:ext>
            </a:extLst>
          </p:cNvPr>
          <p:cNvSpPr/>
          <p:nvPr/>
        </p:nvSpPr>
        <p:spPr>
          <a:xfrm>
            <a:off x="6784200" y="2020001"/>
            <a:ext cx="3196059" cy="471811"/>
          </a:xfrm>
          <a:prstGeom prst="rect">
            <a:avLst/>
          </a:prstGeom>
          <a:solidFill>
            <a:schemeClr val="accent2"/>
          </a:solidFill>
          <a:ln w="19050">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1E1696D-4CB6-45AF-948C-077628691816}"/>
              </a:ext>
            </a:extLst>
          </p:cNvPr>
          <p:cNvSpPr/>
          <p:nvPr/>
        </p:nvSpPr>
        <p:spPr>
          <a:xfrm>
            <a:off x="1904176" y="2018068"/>
            <a:ext cx="3196059" cy="471811"/>
          </a:xfrm>
          <a:prstGeom prst="rect">
            <a:avLst/>
          </a:prstGeom>
          <a:solidFill>
            <a:schemeClr val="accent1"/>
          </a:solid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8397F44-DC62-492E-BE99-5355749C76FF}"/>
              </a:ext>
            </a:extLst>
          </p:cNvPr>
          <p:cNvSpPr>
            <a:spLocks noGrp="1"/>
          </p:cNvSpPr>
          <p:nvPr>
            <p:ph type="title"/>
          </p:nvPr>
        </p:nvSpPr>
        <p:spPr/>
        <p:txBody>
          <a:bodyPr anchor="ctr"/>
          <a:lstStyle/>
          <a:p>
            <a:r>
              <a:rPr lang="en-US" dirty="0"/>
              <a:t>Implementation Team</a:t>
            </a:r>
          </a:p>
        </p:txBody>
      </p:sp>
      <p:sp>
        <p:nvSpPr>
          <p:cNvPr id="7" name="TextBox 6">
            <a:extLst>
              <a:ext uri="{FF2B5EF4-FFF2-40B4-BE49-F238E27FC236}">
                <a16:creationId xmlns:a16="http://schemas.microsoft.com/office/drawing/2014/main" id="{41F4D60B-7852-4CD5-B337-79FCD886517F}"/>
              </a:ext>
            </a:extLst>
          </p:cNvPr>
          <p:cNvSpPr txBox="1"/>
          <p:nvPr/>
        </p:nvSpPr>
        <p:spPr>
          <a:xfrm>
            <a:off x="1904176" y="2073046"/>
            <a:ext cx="3085882" cy="2862322"/>
          </a:xfrm>
          <a:prstGeom prst="rect">
            <a:avLst/>
          </a:prstGeom>
          <a:noFill/>
        </p:spPr>
        <p:txBody>
          <a:bodyPr wrap="square" lIns="91440" tIns="45720" rIns="91440" bIns="45720" anchor="t">
            <a:spAutoFit/>
          </a:bodyPr>
          <a:lstStyle/>
          <a:p>
            <a:pPr marL="0" lvl="1" algn="ctr" defTabSz="685800">
              <a:spcBef>
                <a:spcPts val="600"/>
              </a:spcBef>
            </a:pPr>
            <a:r>
              <a:rPr lang="en-US" b="1" dirty="0">
                <a:solidFill>
                  <a:schemeClr val="bg1"/>
                </a:solidFill>
                <a:latin typeface="Arial"/>
                <a:cs typeface="Arial"/>
              </a:rPr>
              <a:t>CLEAResult</a:t>
            </a:r>
          </a:p>
          <a:p>
            <a:pPr marL="0" lvl="1" algn="ctr" defTabSz="685800"/>
            <a:endParaRPr lang="en-US" b="1" dirty="0">
              <a:solidFill>
                <a:schemeClr val="bg1"/>
              </a:solidFill>
              <a:latin typeface="Arial"/>
              <a:cs typeface="Arial"/>
            </a:endParaRPr>
          </a:p>
          <a:p>
            <a:pPr defTabSz="685800">
              <a:spcBef>
                <a:spcPct val="20000"/>
              </a:spcBef>
              <a:spcAft>
                <a:spcPct val="0"/>
              </a:spcAft>
            </a:pPr>
            <a:r>
              <a:rPr lang="en-US" b="1" dirty="0">
                <a:latin typeface="Arial"/>
                <a:cs typeface="Arial"/>
              </a:rPr>
              <a:t>Program management</a:t>
            </a:r>
          </a:p>
          <a:p>
            <a:pPr marL="285750" indent="-285750" defTabSz="685800">
              <a:spcBef>
                <a:spcPct val="20000"/>
              </a:spcBef>
              <a:spcAft>
                <a:spcPct val="0"/>
              </a:spcAft>
              <a:buFont typeface="Arial" panose="020B0604020202020204" pitchFamily="34" charset="0"/>
              <a:buChar char="•"/>
            </a:pPr>
            <a:r>
              <a:rPr lang="en-US" dirty="0">
                <a:latin typeface="Arial"/>
                <a:cs typeface="Arial"/>
              </a:rPr>
              <a:t>Targeting, marketing and outreach </a:t>
            </a:r>
          </a:p>
          <a:p>
            <a:pPr marL="285750" indent="-285750" defTabSz="685800">
              <a:spcBef>
                <a:spcPct val="20000"/>
              </a:spcBef>
              <a:spcAft>
                <a:spcPct val="0"/>
              </a:spcAft>
              <a:buFont typeface="Arial" panose="020B0604020202020204" pitchFamily="34" charset="0"/>
              <a:buChar char="•"/>
            </a:pPr>
            <a:r>
              <a:rPr lang="en-US" dirty="0">
                <a:latin typeface="Arial"/>
                <a:cs typeface="Arial"/>
              </a:rPr>
              <a:t>Energy Advisor</a:t>
            </a:r>
          </a:p>
          <a:p>
            <a:pPr marL="285750" indent="-285750" defTabSz="685800">
              <a:spcBef>
                <a:spcPct val="20000"/>
              </a:spcBef>
              <a:spcAft>
                <a:spcPct val="0"/>
              </a:spcAft>
              <a:buFont typeface="Arial" panose="020B0604020202020204" pitchFamily="34" charset="0"/>
              <a:buChar char="•"/>
            </a:pPr>
            <a:r>
              <a:rPr lang="en-US" dirty="0">
                <a:latin typeface="Arial"/>
                <a:cs typeface="Arial"/>
              </a:rPr>
              <a:t>Trade Ally Recruitment, Onboarding, and Training</a:t>
            </a:r>
          </a:p>
          <a:p>
            <a:pPr marL="285750" indent="-285750" defTabSz="685800">
              <a:spcBef>
                <a:spcPct val="20000"/>
              </a:spcBef>
              <a:spcAft>
                <a:spcPct val="0"/>
              </a:spcAft>
              <a:buFont typeface="Arial" panose="020B0604020202020204" pitchFamily="34" charset="0"/>
              <a:buChar char="•"/>
            </a:pPr>
            <a:r>
              <a:rPr lang="en-US" dirty="0">
                <a:latin typeface="Arial"/>
                <a:cs typeface="Arial"/>
              </a:rPr>
              <a:t>Rebate Processing </a:t>
            </a:r>
          </a:p>
        </p:txBody>
      </p:sp>
      <p:sp>
        <p:nvSpPr>
          <p:cNvPr id="8" name="TextBox 7">
            <a:extLst>
              <a:ext uri="{FF2B5EF4-FFF2-40B4-BE49-F238E27FC236}">
                <a16:creationId xmlns:a16="http://schemas.microsoft.com/office/drawing/2014/main" id="{49EBDE91-2F47-4DDF-A430-0E80B3731360}"/>
              </a:ext>
            </a:extLst>
          </p:cNvPr>
          <p:cNvSpPr txBox="1"/>
          <p:nvPr/>
        </p:nvSpPr>
        <p:spPr>
          <a:xfrm>
            <a:off x="6894378" y="2074979"/>
            <a:ext cx="3085882" cy="2539157"/>
          </a:xfrm>
          <a:prstGeom prst="rect">
            <a:avLst/>
          </a:prstGeom>
          <a:noFill/>
        </p:spPr>
        <p:txBody>
          <a:bodyPr wrap="square" lIns="91440" tIns="45720" rIns="91440" bIns="45720" anchor="t">
            <a:spAutoFit/>
          </a:bodyPr>
          <a:lstStyle/>
          <a:p>
            <a:pPr marL="0" lvl="1" algn="ctr" defTabSz="685800">
              <a:spcBef>
                <a:spcPts val="600"/>
              </a:spcBef>
            </a:pPr>
            <a:r>
              <a:rPr lang="en-US" b="1" dirty="0">
                <a:solidFill>
                  <a:schemeClr val="bg1"/>
                </a:solidFill>
                <a:latin typeface="Arial"/>
                <a:cs typeface="Arial"/>
              </a:rPr>
              <a:t>FCI Management</a:t>
            </a:r>
          </a:p>
          <a:p>
            <a:pPr marL="0" lvl="1" algn="ctr" defTabSz="685800"/>
            <a:endParaRPr lang="en-US" b="1" dirty="0">
              <a:solidFill>
                <a:schemeClr val="bg1"/>
              </a:solidFill>
              <a:latin typeface="Arial"/>
              <a:cs typeface="Arial"/>
            </a:endParaRPr>
          </a:p>
          <a:p>
            <a:pPr marL="0" lvl="1" defTabSz="685800">
              <a:spcBef>
                <a:spcPts val="600"/>
              </a:spcBef>
            </a:pPr>
            <a:r>
              <a:rPr lang="en-US" b="1" dirty="0">
                <a:latin typeface="Arial"/>
                <a:cs typeface="Arial"/>
              </a:rPr>
              <a:t>Subcontractor Partner</a:t>
            </a:r>
          </a:p>
          <a:p>
            <a:pPr marL="285750" lvl="1" indent="-285750" defTabSz="685800">
              <a:spcBef>
                <a:spcPts val="600"/>
              </a:spcBef>
              <a:buFont typeface="Arial" panose="020B0604020202020204" pitchFamily="34" charset="0"/>
              <a:buChar char="•"/>
            </a:pPr>
            <a:r>
              <a:rPr lang="en-US" dirty="0">
                <a:latin typeface="Arial"/>
                <a:cs typeface="Arial"/>
              </a:rPr>
              <a:t>In-Home Assessments and Direct installs</a:t>
            </a:r>
          </a:p>
          <a:p>
            <a:pPr marL="285750" lvl="1" indent="-285750" defTabSz="685800">
              <a:spcBef>
                <a:spcPts val="600"/>
              </a:spcBef>
              <a:buFont typeface="Arial" panose="020B0604020202020204" pitchFamily="34" charset="0"/>
              <a:buChar char="•"/>
            </a:pPr>
            <a:r>
              <a:rPr lang="en-US" dirty="0">
                <a:latin typeface="Arial"/>
                <a:cs typeface="Arial"/>
              </a:rPr>
              <a:t>Post installation Quality Assurance/Quality Control</a:t>
            </a:r>
          </a:p>
        </p:txBody>
      </p:sp>
      <p:sp>
        <p:nvSpPr>
          <p:cNvPr id="10" name="Rectangle 9">
            <a:extLst>
              <a:ext uri="{FF2B5EF4-FFF2-40B4-BE49-F238E27FC236}">
                <a16:creationId xmlns:a16="http://schemas.microsoft.com/office/drawing/2014/main" id="{0396B6F4-F1AB-4578-A345-A7FD4E164877}"/>
              </a:ext>
            </a:extLst>
          </p:cNvPr>
          <p:cNvSpPr/>
          <p:nvPr/>
        </p:nvSpPr>
        <p:spPr>
          <a:xfrm>
            <a:off x="1904177" y="2490528"/>
            <a:ext cx="3196059" cy="2472834"/>
          </a:xfrm>
          <a:prstGeom prst="rect">
            <a:avLst/>
          </a:prstGeom>
          <a:noFill/>
          <a:ln w="19050">
            <a:solidFill>
              <a:schemeClr val="accent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US" dirty="0">
              <a:solidFill>
                <a:schemeClr val="tx2">
                  <a:lumMod val="50000"/>
                </a:schemeClr>
              </a:solidFill>
              <a:latin typeface="Arial"/>
              <a:cs typeface="Arial"/>
            </a:endParaRPr>
          </a:p>
        </p:txBody>
      </p:sp>
      <p:sp>
        <p:nvSpPr>
          <p:cNvPr id="17" name="Rectangle 16">
            <a:extLst>
              <a:ext uri="{FF2B5EF4-FFF2-40B4-BE49-F238E27FC236}">
                <a16:creationId xmlns:a16="http://schemas.microsoft.com/office/drawing/2014/main" id="{3A590888-1D23-41D2-94EA-5CF46ABEADB2}"/>
              </a:ext>
            </a:extLst>
          </p:cNvPr>
          <p:cNvSpPr/>
          <p:nvPr/>
        </p:nvSpPr>
        <p:spPr>
          <a:xfrm>
            <a:off x="6784201" y="2492461"/>
            <a:ext cx="3196059" cy="2472834"/>
          </a:xfrm>
          <a:prstGeom prst="rect">
            <a:avLst/>
          </a:prstGeom>
          <a:noFill/>
          <a:ln w="19050">
            <a:solidFill>
              <a:schemeClr val="accent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US" dirty="0">
              <a:solidFill>
                <a:schemeClr val="tx2">
                  <a:lumMod val="50000"/>
                </a:schemeClr>
              </a:solidFill>
              <a:latin typeface="Arial"/>
              <a:cs typeface="Arial"/>
            </a:endParaRPr>
          </a:p>
        </p:txBody>
      </p:sp>
    </p:spTree>
    <p:extLst>
      <p:ext uri="{BB962C8B-B14F-4D97-AF65-F5344CB8AC3E}">
        <p14:creationId xmlns:p14="http://schemas.microsoft.com/office/powerpoint/2010/main" val="195011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Rectangle 232">
            <a:extLst>
              <a:ext uri="{FF2B5EF4-FFF2-40B4-BE49-F238E27FC236}">
                <a16:creationId xmlns:a16="http://schemas.microsoft.com/office/drawing/2014/main" id="{873352A0-E3B5-E744-82FF-DCD2151C5554}"/>
              </a:ext>
            </a:extLst>
          </p:cNvPr>
          <p:cNvSpPr/>
          <p:nvPr/>
        </p:nvSpPr>
        <p:spPr>
          <a:xfrm>
            <a:off x="0" y="-6877148"/>
            <a:ext cx="12192000" cy="6858001"/>
          </a:xfrm>
          <a:prstGeom prst="rect">
            <a:avLst/>
          </a:prstGeom>
          <a:solidFill>
            <a:srgbClr val="D63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99" name="Picture 198">
            <a:extLst>
              <a:ext uri="{FF2B5EF4-FFF2-40B4-BE49-F238E27FC236}">
                <a16:creationId xmlns:a16="http://schemas.microsoft.com/office/drawing/2014/main" id="{50ECDAB0-0D98-C04B-A671-FA1B09EC6DFF}"/>
              </a:ext>
            </a:extLst>
          </p:cNvPr>
          <p:cNvPicPr>
            <a:picLocks noChangeAspect="1"/>
          </p:cNvPicPr>
          <p:nvPr/>
        </p:nvPicPr>
        <p:blipFill rotWithShape="1">
          <a:blip r:embed="rId3">
            <a:alphaModFix amt="15000"/>
          </a:blip>
          <a:srcRect t="19503" r="-1039"/>
          <a:stretch/>
        </p:blipFill>
        <p:spPr>
          <a:xfrm>
            <a:off x="3693495" y="1"/>
            <a:ext cx="8232067" cy="6858000"/>
          </a:xfrm>
          <a:prstGeom prst="rect">
            <a:avLst/>
          </a:prstGeom>
        </p:spPr>
      </p:pic>
      <p:sp>
        <p:nvSpPr>
          <p:cNvPr id="196" name="Rectangle 195"/>
          <p:cNvSpPr/>
          <p:nvPr/>
        </p:nvSpPr>
        <p:spPr>
          <a:xfrm>
            <a:off x="1003885" y="1249200"/>
            <a:ext cx="2990327" cy="1754326"/>
          </a:xfrm>
          <a:prstGeom prst="rect">
            <a:avLst/>
          </a:prstGeom>
        </p:spPr>
        <p:txBody>
          <a:bodyPr wrap="square">
            <a:spAutoFit/>
          </a:bodyPr>
          <a:lstStyle/>
          <a:p>
            <a:r>
              <a:rPr lang="en-US" sz="3600" dirty="0"/>
              <a:t>Our people power our success.</a:t>
            </a:r>
          </a:p>
        </p:txBody>
      </p:sp>
      <p:sp>
        <p:nvSpPr>
          <p:cNvPr id="198" name="Rectangle 197"/>
          <p:cNvSpPr/>
          <p:nvPr/>
        </p:nvSpPr>
        <p:spPr>
          <a:xfrm>
            <a:off x="1003883" y="3212854"/>
            <a:ext cx="3045603" cy="523220"/>
          </a:xfrm>
          <a:prstGeom prst="rect">
            <a:avLst/>
          </a:prstGeom>
        </p:spPr>
        <p:txBody>
          <a:bodyPr wrap="square">
            <a:spAutoFit/>
          </a:bodyPr>
          <a:lstStyle/>
          <a:p>
            <a:r>
              <a:rPr lang="en-US" sz="1400" dirty="0"/>
              <a:t>2,400 strong with experts in all aspects of the customer journey</a:t>
            </a:r>
          </a:p>
        </p:txBody>
      </p:sp>
      <p:sp>
        <p:nvSpPr>
          <p:cNvPr id="212" name="TextBox 211">
            <a:extLst>
              <a:ext uri="{FF2B5EF4-FFF2-40B4-BE49-F238E27FC236}">
                <a16:creationId xmlns:a16="http://schemas.microsoft.com/office/drawing/2014/main" id="{57025C5D-CCD3-3842-A415-EA236F6E20BA}"/>
              </a:ext>
            </a:extLst>
          </p:cNvPr>
          <p:cNvSpPr txBox="1"/>
          <p:nvPr/>
        </p:nvSpPr>
        <p:spPr>
          <a:xfrm>
            <a:off x="2122535" y="425310"/>
            <a:ext cx="1457324" cy="307777"/>
          </a:xfrm>
          <a:prstGeom prst="rect">
            <a:avLst/>
          </a:prstGeom>
          <a:noFill/>
        </p:spPr>
        <p:txBody>
          <a:bodyPr wrap="square" rtlCol="0">
            <a:spAutoFit/>
          </a:bodyPr>
          <a:lstStyle/>
          <a:p>
            <a:r>
              <a:rPr lang="en-GB" sz="1400" dirty="0">
                <a:solidFill>
                  <a:schemeClr val="bg1">
                    <a:lumMod val="50000"/>
                  </a:schemeClr>
                </a:solidFill>
                <a:latin typeface="Arial" panose="020B0604020202020204" pitchFamily="34" charset="0"/>
                <a:ea typeface="Inter" panose="020B0502030000000004" pitchFamily="34" charset="0"/>
                <a:cs typeface="Arial" panose="020B0604020202020204" pitchFamily="34" charset="0"/>
              </a:rPr>
              <a:t>ABOUT US</a:t>
            </a:r>
          </a:p>
        </p:txBody>
      </p:sp>
      <p:sp>
        <p:nvSpPr>
          <p:cNvPr id="234" name="TextBox 233">
            <a:extLst>
              <a:ext uri="{FF2B5EF4-FFF2-40B4-BE49-F238E27FC236}">
                <a16:creationId xmlns:a16="http://schemas.microsoft.com/office/drawing/2014/main" id="{9525C833-763A-904D-BACB-8B1014CBC7CE}"/>
              </a:ext>
            </a:extLst>
          </p:cNvPr>
          <p:cNvSpPr txBox="1"/>
          <p:nvPr/>
        </p:nvSpPr>
        <p:spPr>
          <a:xfrm>
            <a:off x="12442108" y="-2030146"/>
            <a:ext cx="5875375" cy="1077218"/>
          </a:xfrm>
          <a:prstGeom prst="rect">
            <a:avLst/>
          </a:prstGeom>
          <a:noFill/>
        </p:spPr>
        <p:txBody>
          <a:bodyPr wrap="square" rtlCol="0">
            <a:spAutoFit/>
          </a:bodyPr>
          <a:lstStyle/>
          <a:p>
            <a:pPr algn="ctr"/>
            <a:r>
              <a:rPr lang="en-GB" sz="3600" dirty="0">
                <a:solidFill>
                  <a:srgbClr val="D63827"/>
                </a:solidFill>
                <a:latin typeface="Avenir Medium" panose="02000503020000020003" pitchFamily="2" charset="0"/>
                <a:ea typeface="Inter" panose="020B0502030000000004" pitchFamily="34" charset="0"/>
                <a:cs typeface="Poppins" panose="00000500000000000000" pitchFamily="2" charset="0"/>
              </a:rPr>
              <a:t>DO NOT DELETE</a:t>
            </a:r>
          </a:p>
          <a:p>
            <a:pPr algn="ctr"/>
            <a:r>
              <a:rPr lang="en-GB" sz="2800" dirty="0">
                <a:solidFill>
                  <a:srgbClr val="D63827"/>
                </a:solidFill>
                <a:latin typeface="Avenir Medium" panose="02000503020000020003" pitchFamily="2" charset="0"/>
                <a:ea typeface="Inter" panose="020B0502030000000004" pitchFamily="34" charset="0"/>
                <a:cs typeface="Poppins" panose="00000500000000000000" pitchFamily="2" charset="0"/>
              </a:rPr>
              <a:t>IMPORTANT FOR TRANSITIONS</a:t>
            </a:r>
          </a:p>
        </p:txBody>
      </p:sp>
      <p:grpSp>
        <p:nvGrpSpPr>
          <p:cNvPr id="2" name="Group 1">
            <a:extLst>
              <a:ext uri="{FF2B5EF4-FFF2-40B4-BE49-F238E27FC236}">
                <a16:creationId xmlns:a16="http://schemas.microsoft.com/office/drawing/2014/main" id="{3E83B2E9-E9E2-4C41-B890-D623308CA2CA}"/>
              </a:ext>
            </a:extLst>
          </p:cNvPr>
          <p:cNvGrpSpPr/>
          <p:nvPr/>
        </p:nvGrpSpPr>
        <p:grpSpPr>
          <a:xfrm>
            <a:off x="4667795" y="1105470"/>
            <a:ext cx="7189798" cy="3852207"/>
            <a:chOff x="2181296" y="829103"/>
            <a:chExt cx="7150285" cy="3598960"/>
          </a:xfrm>
        </p:grpSpPr>
        <p:sp>
          <p:nvSpPr>
            <p:cNvPr id="20" name="TextBox 19">
              <a:extLst>
                <a:ext uri="{FF2B5EF4-FFF2-40B4-BE49-F238E27FC236}">
                  <a16:creationId xmlns:a16="http://schemas.microsoft.com/office/drawing/2014/main" id="{ED0221BF-A5FF-3645-9AED-4D926BE7245A}"/>
                </a:ext>
              </a:extLst>
            </p:cNvPr>
            <p:cNvSpPr txBox="1"/>
            <p:nvPr/>
          </p:nvSpPr>
          <p:spPr>
            <a:xfrm>
              <a:off x="2181296" y="3604014"/>
              <a:ext cx="2178627" cy="824049"/>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400+</a:t>
              </a:r>
              <a:br>
                <a:rPr lang="en-US" sz="2133" b="1" dirty="0">
                  <a:solidFill>
                    <a:srgbClr val="57585B"/>
                  </a:solidFill>
                  <a:ea typeface="ＭＳ Ｐゴシック" charset="-128"/>
                </a:rPr>
              </a:br>
              <a:r>
                <a:rPr lang="en-US" sz="1333" dirty="0">
                  <a:solidFill>
                    <a:srgbClr val="57585B"/>
                  </a:solidFill>
                  <a:ea typeface="ＭＳ Ｐゴシック" charset="-128"/>
                </a:rPr>
                <a:t>Energy Advisors</a:t>
              </a:r>
              <a:br>
                <a:rPr lang="en-US" sz="1333" dirty="0">
                  <a:solidFill>
                    <a:srgbClr val="57585B"/>
                  </a:solidFill>
                  <a:ea typeface="ＭＳ Ｐゴシック" charset="-128"/>
                </a:rPr>
              </a:br>
              <a:r>
                <a:rPr lang="en-US" sz="1333" dirty="0">
                  <a:solidFill>
                    <a:srgbClr val="57585B"/>
                  </a:solidFill>
                  <a:ea typeface="ＭＳ Ｐゴシック" charset="-128"/>
                </a:rPr>
                <a:t>&amp; Technicians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21" name="Picture 20">
              <a:extLst>
                <a:ext uri="{FF2B5EF4-FFF2-40B4-BE49-F238E27FC236}">
                  <a16:creationId xmlns:a16="http://schemas.microsoft.com/office/drawing/2014/main" id="{61E2F148-EC64-2544-B0E9-ACD8EABD16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03749" y="3023698"/>
              <a:ext cx="333720" cy="411480"/>
            </a:xfrm>
            <a:prstGeom prst="rect">
              <a:avLst/>
            </a:prstGeom>
          </p:spPr>
        </p:pic>
        <p:sp>
          <p:nvSpPr>
            <p:cNvPr id="22" name="TextBox 21">
              <a:extLst>
                <a:ext uri="{FF2B5EF4-FFF2-40B4-BE49-F238E27FC236}">
                  <a16:creationId xmlns:a16="http://schemas.microsoft.com/office/drawing/2014/main" id="{7A392DDA-766C-4C4D-AFEA-8BF843EDA2A4}"/>
                </a:ext>
              </a:extLst>
            </p:cNvPr>
            <p:cNvSpPr txBox="1"/>
            <p:nvPr/>
          </p:nvSpPr>
          <p:spPr>
            <a:xfrm>
              <a:off x="3942772" y="1627911"/>
              <a:ext cx="2178627" cy="632415"/>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200+</a:t>
              </a:r>
              <a:br>
                <a:rPr lang="en-US" sz="2133" b="1" dirty="0">
                  <a:solidFill>
                    <a:srgbClr val="57585B"/>
                  </a:solidFill>
                  <a:ea typeface="ＭＳ Ｐゴシック" charset="-128"/>
                </a:rPr>
              </a:br>
              <a:r>
                <a:rPr lang="en-US" sz="1333" dirty="0">
                  <a:solidFill>
                    <a:srgbClr val="57585B"/>
                  </a:solidFill>
                  <a:ea typeface="ＭＳ Ｐゴシック" charset="-128"/>
                </a:rPr>
                <a:t>Technology Experts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23" name="Picture 22">
              <a:extLst>
                <a:ext uri="{FF2B5EF4-FFF2-40B4-BE49-F238E27FC236}">
                  <a16:creationId xmlns:a16="http://schemas.microsoft.com/office/drawing/2014/main" id="{FDAB7933-190B-1C4C-9888-C465955038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01684" y="1050008"/>
              <a:ext cx="460800" cy="457200"/>
            </a:xfrm>
            <a:prstGeom prst="rect">
              <a:avLst/>
            </a:prstGeom>
          </p:spPr>
        </p:pic>
        <p:sp>
          <p:nvSpPr>
            <p:cNvPr id="24" name="TextBox 23">
              <a:extLst>
                <a:ext uri="{FF2B5EF4-FFF2-40B4-BE49-F238E27FC236}">
                  <a16:creationId xmlns:a16="http://schemas.microsoft.com/office/drawing/2014/main" id="{2AD42A88-4432-6648-A0EE-8BBDB8C1311C}"/>
                </a:ext>
              </a:extLst>
            </p:cNvPr>
            <p:cNvSpPr txBox="1"/>
            <p:nvPr/>
          </p:nvSpPr>
          <p:spPr>
            <a:xfrm>
              <a:off x="3933901" y="3586457"/>
              <a:ext cx="2178627" cy="632415"/>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750+</a:t>
              </a:r>
            </a:p>
            <a:p>
              <a:pPr algn="ctr" defTabSz="725534" fontAlgn="base">
                <a:spcBef>
                  <a:spcPct val="0"/>
                </a:spcBef>
                <a:spcAft>
                  <a:spcPct val="0"/>
                </a:spcAft>
                <a:tabLst>
                  <a:tab pos="6322009" algn="l"/>
                </a:tabLst>
              </a:pPr>
              <a:r>
                <a:rPr lang="en-US" sz="1333" dirty="0">
                  <a:solidFill>
                    <a:srgbClr val="57585B"/>
                  </a:solidFill>
                  <a:ea typeface="ＭＳ Ｐゴシック" charset="-128"/>
                </a:rPr>
                <a:t>Local Field Members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25" name="Picture 24">
              <a:extLst>
                <a:ext uri="{FF2B5EF4-FFF2-40B4-BE49-F238E27FC236}">
                  <a16:creationId xmlns:a16="http://schemas.microsoft.com/office/drawing/2014/main" id="{7BD924EA-4C88-CC44-84C3-FD8E5C4130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0339" y="3024650"/>
              <a:ext cx="285750" cy="409575"/>
            </a:xfrm>
            <a:prstGeom prst="rect">
              <a:avLst/>
            </a:prstGeom>
          </p:spPr>
        </p:pic>
        <p:sp>
          <p:nvSpPr>
            <p:cNvPr id="26" name="TextBox 25">
              <a:extLst>
                <a:ext uri="{FF2B5EF4-FFF2-40B4-BE49-F238E27FC236}">
                  <a16:creationId xmlns:a16="http://schemas.microsoft.com/office/drawing/2014/main" id="{595DCAC7-631A-1244-9592-7997310A16C9}"/>
                </a:ext>
              </a:extLst>
            </p:cNvPr>
            <p:cNvSpPr txBox="1"/>
            <p:nvPr/>
          </p:nvSpPr>
          <p:spPr>
            <a:xfrm>
              <a:off x="7336181" y="3595889"/>
              <a:ext cx="1797075" cy="824049"/>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250+</a:t>
              </a:r>
              <a:br>
                <a:rPr lang="en-US" sz="2133" b="1" dirty="0">
                  <a:solidFill>
                    <a:srgbClr val="57585B"/>
                  </a:solidFill>
                  <a:ea typeface="ＭＳ Ｐゴシック" charset="-128"/>
                </a:rPr>
              </a:br>
              <a:r>
                <a:rPr lang="en-US" sz="1333" dirty="0">
                  <a:solidFill>
                    <a:srgbClr val="57585B"/>
                  </a:solidFill>
                  <a:ea typeface="ＭＳ Ｐゴシック" charset="-128"/>
                </a:rPr>
                <a:t>Integrated Customer Service Experts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27" name="Picture 26">
              <a:extLst>
                <a:ext uri="{FF2B5EF4-FFF2-40B4-BE49-F238E27FC236}">
                  <a16:creationId xmlns:a16="http://schemas.microsoft.com/office/drawing/2014/main" id="{2C11CEB5-99BF-9D41-8B51-647621E01D1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10318" y="3023698"/>
              <a:ext cx="248801" cy="411480"/>
            </a:xfrm>
            <a:prstGeom prst="rect">
              <a:avLst/>
            </a:prstGeom>
          </p:spPr>
        </p:pic>
        <p:sp>
          <p:nvSpPr>
            <p:cNvPr id="28" name="TextBox 27">
              <a:extLst>
                <a:ext uri="{FF2B5EF4-FFF2-40B4-BE49-F238E27FC236}">
                  <a16:creationId xmlns:a16="http://schemas.microsoft.com/office/drawing/2014/main" id="{CA978F1D-8D58-894E-B095-054087A68DBE}"/>
                </a:ext>
              </a:extLst>
            </p:cNvPr>
            <p:cNvSpPr txBox="1"/>
            <p:nvPr/>
          </p:nvSpPr>
          <p:spPr>
            <a:xfrm>
              <a:off x="5564152" y="1627912"/>
              <a:ext cx="2178627" cy="632415"/>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100+</a:t>
              </a:r>
              <a:br>
                <a:rPr lang="en-US" sz="2133" b="1" dirty="0">
                  <a:solidFill>
                    <a:srgbClr val="57585B"/>
                  </a:solidFill>
                  <a:ea typeface="ＭＳ Ｐゴシック" charset="-128"/>
                </a:rPr>
              </a:br>
              <a:r>
                <a:rPr lang="en-US" sz="1333" dirty="0">
                  <a:solidFill>
                    <a:srgbClr val="57585B"/>
                  </a:solidFill>
                  <a:ea typeface="ＭＳ Ｐゴシック" charset="-128"/>
                </a:rPr>
                <a:t>Marketing Experts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29" name="Picture 28">
              <a:extLst>
                <a:ext uri="{FF2B5EF4-FFF2-40B4-BE49-F238E27FC236}">
                  <a16:creationId xmlns:a16="http://schemas.microsoft.com/office/drawing/2014/main" id="{EC8D565D-888A-B242-B8F2-D5AAF0D796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419423" y="1097710"/>
              <a:ext cx="468086" cy="407993"/>
            </a:xfrm>
            <a:prstGeom prst="rect">
              <a:avLst/>
            </a:prstGeom>
          </p:spPr>
        </p:pic>
        <p:sp>
          <p:nvSpPr>
            <p:cNvPr id="30" name="TextBox 29">
              <a:extLst>
                <a:ext uri="{FF2B5EF4-FFF2-40B4-BE49-F238E27FC236}">
                  <a16:creationId xmlns:a16="http://schemas.microsoft.com/office/drawing/2014/main" id="{DF8063EA-B953-B54E-B7CB-543FF60D95F3}"/>
                </a:ext>
              </a:extLst>
            </p:cNvPr>
            <p:cNvSpPr txBox="1"/>
            <p:nvPr/>
          </p:nvSpPr>
          <p:spPr>
            <a:xfrm>
              <a:off x="2232012" y="1627912"/>
              <a:ext cx="2178627" cy="632415"/>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2,400+</a:t>
              </a:r>
              <a:br>
                <a:rPr lang="en-US" sz="2133" b="1" dirty="0">
                  <a:solidFill>
                    <a:srgbClr val="D7222A"/>
                  </a:solidFill>
                  <a:ea typeface="ＭＳ Ｐゴシック" charset="-128"/>
                </a:rPr>
              </a:br>
              <a:r>
                <a:rPr lang="en-US" sz="1333" dirty="0">
                  <a:solidFill>
                    <a:srgbClr val="57585B"/>
                  </a:solidFill>
                  <a:ea typeface="ＭＳ Ｐゴシック" charset="-128"/>
                </a:rPr>
                <a:t>Employees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31" name="Picture 30">
              <a:extLst>
                <a:ext uri="{FF2B5EF4-FFF2-40B4-BE49-F238E27FC236}">
                  <a16:creationId xmlns:a16="http://schemas.microsoft.com/office/drawing/2014/main" id="{0A710ADD-93BD-E84B-8BB3-32A982A17FA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78425" y="984647"/>
              <a:ext cx="685800" cy="519343"/>
            </a:xfrm>
            <a:prstGeom prst="rect">
              <a:avLst/>
            </a:prstGeom>
          </p:spPr>
        </p:pic>
        <p:grpSp>
          <p:nvGrpSpPr>
            <p:cNvPr id="32" name="Group 31">
              <a:extLst>
                <a:ext uri="{FF2B5EF4-FFF2-40B4-BE49-F238E27FC236}">
                  <a16:creationId xmlns:a16="http://schemas.microsoft.com/office/drawing/2014/main" id="{C5C7C6BD-F2B1-FA49-A97C-65143A1438B9}"/>
                </a:ext>
              </a:extLst>
            </p:cNvPr>
            <p:cNvGrpSpPr/>
            <p:nvPr/>
          </p:nvGrpSpPr>
          <p:grpSpPr>
            <a:xfrm>
              <a:off x="5573538" y="3024650"/>
              <a:ext cx="2178627" cy="1194223"/>
              <a:chOff x="7793184" y="3029876"/>
              <a:chExt cx="2178627" cy="1194223"/>
            </a:xfrm>
          </p:grpSpPr>
          <p:sp>
            <p:nvSpPr>
              <p:cNvPr id="33" name="TextBox 32">
                <a:extLst>
                  <a:ext uri="{FF2B5EF4-FFF2-40B4-BE49-F238E27FC236}">
                    <a16:creationId xmlns:a16="http://schemas.microsoft.com/office/drawing/2014/main" id="{BBE8AF8E-7EFE-0944-B3BF-07C5E04549C7}"/>
                  </a:ext>
                </a:extLst>
              </p:cNvPr>
              <p:cNvSpPr txBox="1"/>
              <p:nvPr/>
            </p:nvSpPr>
            <p:spPr>
              <a:xfrm>
                <a:off x="7793184" y="3591683"/>
                <a:ext cx="2178627" cy="632416"/>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170+</a:t>
                </a:r>
              </a:p>
              <a:p>
                <a:pPr algn="ctr" defTabSz="725534" fontAlgn="base">
                  <a:spcBef>
                    <a:spcPct val="0"/>
                  </a:spcBef>
                  <a:spcAft>
                    <a:spcPct val="0"/>
                  </a:spcAft>
                  <a:tabLst>
                    <a:tab pos="6322009" algn="l"/>
                  </a:tabLst>
                </a:pPr>
                <a:r>
                  <a:rPr lang="en-US" sz="1333" dirty="0">
                    <a:solidFill>
                      <a:srgbClr val="57585B"/>
                    </a:solidFill>
                    <a:ea typeface="ＭＳ Ｐゴシック" charset="-128"/>
                  </a:rPr>
                  <a:t>Engineers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34" name="Picture 33">
                <a:extLst>
                  <a:ext uri="{FF2B5EF4-FFF2-40B4-BE49-F238E27FC236}">
                    <a16:creationId xmlns:a16="http://schemas.microsoft.com/office/drawing/2014/main" id="{37162D03-71E8-6742-8A81-0329A491440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788972" y="3029876"/>
                <a:ext cx="187050" cy="409575"/>
              </a:xfrm>
              <a:prstGeom prst="rect">
                <a:avLst/>
              </a:prstGeom>
            </p:spPr>
          </p:pic>
        </p:grpSp>
        <p:sp>
          <p:nvSpPr>
            <p:cNvPr id="35" name="TextBox 34">
              <a:extLst>
                <a:ext uri="{FF2B5EF4-FFF2-40B4-BE49-F238E27FC236}">
                  <a16:creationId xmlns:a16="http://schemas.microsoft.com/office/drawing/2014/main" id="{56A9B552-709C-BF42-BA2F-1E2798381324}"/>
                </a:ext>
              </a:extLst>
            </p:cNvPr>
            <p:cNvSpPr txBox="1"/>
            <p:nvPr/>
          </p:nvSpPr>
          <p:spPr>
            <a:xfrm>
              <a:off x="7152954" y="1627912"/>
              <a:ext cx="2178627" cy="632415"/>
            </a:xfrm>
            <a:prstGeom prst="rect">
              <a:avLst/>
            </a:prstGeom>
            <a:noFill/>
          </p:spPr>
          <p:txBody>
            <a:bodyPr wrap="square" lIns="0" tIns="0" rIns="0" bIns="0" rtlCol="0" anchor="t" anchorCtr="0">
              <a:spAutoFit/>
            </a:bodyPr>
            <a:lstStyle/>
            <a:p>
              <a:pPr algn="ctr" defTabSz="725534" fontAlgn="base">
                <a:spcBef>
                  <a:spcPct val="0"/>
                </a:spcBef>
                <a:spcAft>
                  <a:spcPct val="0"/>
                </a:spcAft>
                <a:tabLst>
                  <a:tab pos="6322009" algn="l"/>
                </a:tabLst>
              </a:pPr>
              <a:r>
                <a:rPr lang="en-US" sz="2133" b="1" dirty="0">
                  <a:solidFill>
                    <a:srgbClr val="D7222A"/>
                  </a:solidFill>
                  <a:ea typeface="ＭＳ Ｐゴシック" charset="-128"/>
                </a:rPr>
                <a:t>200+</a:t>
              </a:r>
              <a:br>
                <a:rPr lang="en-US" sz="2133" b="1" dirty="0">
                  <a:solidFill>
                    <a:srgbClr val="57585B"/>
                  </a:solidFill>
                  <a:ea typeface="ＭＳ Ｐゴシック" charset="-128"/>
                </a:rPr>
              </a:br>
              <a:r>
                <a:rPr lang="en-US" sz="1333" dirty="0">
                  <a:solidFill>
                    <a:srgbClr val="57585B"/>
                  </a:solidFill>
                  <a:ea typeface="ＭＳ Ｐゴシック" charset="-128"/>
                </a:rPr>
                <a:t>Program Managers</a:t>
              </a:r>
            </a:p>
            <a:p>
              <a:pPr algn="ctr" defTabSz="725534" fontAlgn="base">
                <a:spcBef>
                  <a:spcPct val="0"/>
                </a:spcBef>
                <a:spcAft>
                  <a:spcPct val="0"/>
                </a:spcAft>
                <a:tabLst>
                  <a:tab pos="6322009" algn="l"/>
                </a:tabLst>
              </a:pPr>
              <a:endParaRPr lang="en-US" sz="933" dirty="0">
                <a:solidFill>
                  <a:srgbClr val="57585B"/>
                </a:solidFill>
                <a:latin typeface="Avenir" panose="02000503020000020003" pitchFamily="2" charset="0"/>
                <a:ea typeface="ＭＳ Ｐゴシック" charset="-128"/>
              </a:endParaRPr>
            </a:p>
          </p:txBody>
        </p:sp>
        <p:pic>
          <p:nvPicPr>
            <p:cNvPr id="36" name="Picture 38" descr="Person with idea outline">
              <a:extLst>
                <a:ext uri="{FF2B5EF4-FFF2-40B4-BE49-F238E27FC236}">
                  <a16:creationId xmlns:a16="http://schemas.microsoft.com/office/drawing/2014/main" id="{A9DF9403-5034-A842-8BA9-D3D96B2016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893231" y="829103"/>
              <a:ext cx="722784" cy="722784"/>
            </a:xfrm>
            <a:prstGeom prst="rect">
              <a:avLst/>
            </a:prstGeom>
          </p:spPr>
        </p:pic>
      </p:grpSp>
      <p:sp>
        <p:nvSpPr>
          <p:cNvPr id="3" name="Rectangle: Rounded Corners 2">
            <a:extLst>
              <a:ext uri="{FF2B5EF4-FFF2-40B4-BE49-F238E27FC236}">
                <a16:creationId xmlns:a16="http://schemas.microsoft.com/office/drawing/2014/main" id="{08316585-8378-4376-BBAD-FF2A1B5D210F}"/>
              </a:ext>
            </a:extLst>
          </p:cNvPr>
          <p:cNvSpPr/>
          <p:nvPr/>
        </p:nvSpPr>
        <p:spPr>
          <a:xfrm>
            <a:off x="774994" y="4198445"/>
            <a:ext cx="3425708" cy="1963652"/>
          </a:xfrm>
          <a:prstGeom prst="roundRect">
            <a:avLst>
              <a:gd name="adj" fmla="val 5607"/>
            </a:avLst>
          </a:prstGeom>
          <a:solidFill>
            <a:schemeClr val="bg1">
              <a:lumMod val="95000"/>
            </a:schemeClr>
          </a:solidFill>
          <a:ln>
            <a:noFill/>
          </a:ln>
          <a:effectLst>
            <a:outerShdw blurRad="40000" dist="20000" dir="5400000" rotWithShape="0">
              <a:srgbClr val="000000">
                <a:alpha val="38000"/>
              </a:srgbClr>
            </a:outerShdw>
            <a:softEdge rad="12700"/>
          </a:effectLst>
        </p:spPr>
        <p:style>
          <a:lnRef idx="1">
            <a:schemeClr val="dk1"/>
          </a:lnRef>
          <a:fillRef idx="2">
            <a:schemeClr val="dk1"/>
          </a:fillRef>
          <a:effectRef idx="1">
            <a:schemeClr val="dk1"/>
          </a:effectRef>
          <a:fontRef idx="minor">
            <a:schemeClr val="dk1"/>
          </a:fontRef>
        </p:style>
        <p:txBody>
          <a:bodyPr rtlCol="0" anchor="ctr"/>
          <a:lstStyle/>
          <a:p>
            <a:endParaRPr lang="en-US" sz="133" b="1" dirty="0">
              <a:solidFill>
                <a:srgbClr val="D7222A"/>
              </a:solidFill>
              <a:highlight>
                <a:srgbClr val="FFFF00"/>
              </a:highlight>
              <a:ea typeface="ＭＳ Ｐゴシック" charset="-128"/>
            </a:endParaRPr>
          </a:p>
          <a:p>
            <a:r>
              <a:rPr lang="en-US" sz="1600" b="1" dirty="0">
                <a:solidFill>
                  <a:schemeClr val="tx1"/>
                </a:solidFill>
                <a:ea typeface="ＭＳ Ｐゴシック" charset="-128"/>
              </a:rPr>
              <a:t>Low Income Experience</a:t>
            </a:r>
          </a:p>
          <a:p>
            <a:r>
              <a:rPr lang="en-US" sz="1600" b="1" dirty="0">
                <a:solidFill>
                  <a:schemeClr val="tx1"/>
                </a:solidFill>
                <a:ea typeface="ＭＳ Ｐゴシック" charset="-128"/>
              </a:rPr>
              <a:t> </a:t>
            </a:r>
            <a:r>
              <a:rPr lang="en-US" sz="1600" dirty="0">
                <a:solidFill>
                  <a:schemeClr val="tx1"/>
                </a:solidFill>
                <a:ea typeface="ＭＳ Ｐゴシック" charset="-128"/>
              </a:rPr>
              <a:t>(30+ current offerings)</a:t>
            </a:r>
          </a:p>
          <a:p>
            <a:endParaRPr lang="en-US" sz="533" dirty="0">
              <a:solidFill>
                <a:schemeClr val="tx1"/>
              </a:solidFill>
              <a:ea typeface="ＭＳ Ｐゴシック" charset="-128"/>
            </a:endParaRPr>
          </a:p>
          <a:p>
            <a:pPr marL="378875" indent="-228594">
              <a:buFont typeface="Arial" panose="020B0604020202020204" pitchFamily="34" charset="0"/>
              <a:buChar char="•"/>
            </a:pPr>
            <a:r>
              <a:rPr lang="en-US" sz="1600" dirty="0">
                <a:solidFill>
                  <a:schemeClr val="tx1"/>
                </a:solidFill>
                <a:ea typeface="ＭＳ Ｐゴシック" charset="-128"/>
              </a:rPr>
              <a:t>Tennessee Valley Authority</a:t>
            </a:r>
          </a:p>
          <a:p>
            <a:pPr marL="378875" indent="-228594">
              <a:buFont typeface="Arial" panose="020B0604020202020204" pitchFamily="34" charset="0"/>
              <a:buChar char="•"/>
            </a:pPr>
            <a:r>
              <a:rPr lang="en-US" sz="1600" dirty="0">
                <a:solidFill>
                  <a:schemeClr val="tx1"/>
                </a:solidFill>
                <a:ea typeface="ＭＳ Ｐゴシック" charset="-128"/>
              </a:rPr>
              <a:t>Tucson Electric Power</a:t>
            </a:r>
          </a:p>
          <a:p>
            <a:pPr marL="378875" indent="-228594">
              <a:buFont typeface="Arial" panose="020B0604020202020204" pitchFamily="34" charset="0"/>
              <a:buChar char="•"/>
            </a:pPr>
            <a:r>
              <a:rPr lang="en-US" sz="1600" dirty="0">
                <a:solidFill>
                  <a:schemeClr val="tx1"/>
                </a:solidFill>
                <a:ea typeface="ＭＳ Ｐゴシック" charset="-128"/>
              </a:rPr>
              <a:t>Consumers Energy</a:t>
            </a:r>
          </a:p>
          <a:p>
            <a:pPr marL="378875" indent="-228594">
              <a:buFont typeface="Arial" panose="020B0604020202020204" pitchFamily="34" charset="0"/>
              <a:buChar char="•"/>
            </a:pPr>
            <a:r>
              <a:rPr lang="en-US" sz="1600" dirty="0">
                <a:solidFill>
                  <a:schemeClr val="tx1"/>
                </a:solidFill>
                <a:ea typeface="ＭＳ Ｐゴシック" charset="-128"/>
              </a:rPr>
              <a:t>National Grid</a:t>
            </a:r>
          </a:p>
          <a:p>
            <a:pPr marL="378875" indent="-228594">
              <a:buFont typeface="Arial" panose="020B0604020202020204" pitchFamily="34" charset="0"/>
              <a:buChar char="•"/>
            </a:pPr>
            <a:r>
              <a:rPr lang="en-US" sz="1600" dirty="0">
                <a:solidFill>
                  <a:schemeClr val="tx1"/>
                </a:solidFill>
                <a:ea typeface="ＭＳ Ｐゴシック" charset="-128"/>
              </a:rPr>
              <a:t>BayREN (Moderate Income)</a:t>
            </a:r>
            <a:endParaRPr lang="en-US" sz="1600" dirty="0">
              <a:solidFill>
                <a:srgbClr val="D7222A"/>
              </a:solidFill>
              <a:ea typeface="ＭＳ Ｐゴシック" charset="-128"/>
            </a:endParaRPr>
          </a:p>
        </p:txBody>
      </p:sp>
      <p:pic>
        <p:nvPicPr>
          <p:cNvPr id="37" name="Picture 36">
            <a:extLst>
              <a:ext uri="{FF2B5EF4-FFF2-40B4-BE49-F238E27FC236}">
                <a16:creationId xmlns:a16="http://schemas.microsoft.com/office/drawing/2014/main" id="{18926E1B-6FB8-4A82-9343-C7B63B331AD8}"/>
              </a:ext>
            </a:extLst>
          </p:cNvPr>
          <p:cNvPicPr>
            <a:picLocks noChangeAspect="1"/>
          </p:cNvPicPr>
          <p:nvPr/>
        </p:nvPicPr>
        <p:blipFill>
          <a:blip r:embed="rId13"/>
          <a:stretch>
            <a:fillRect/>
          </a:stretch>
        </p:blipFill>
        <p:spPr>
          <a:xfrm>
            <a:off x="266439" y="471516"/>
            <a:ext cx="1858788" cy="246141"/>
          </a:xfrm>
          <a:prstGeom prst="rect">
            <a:avLst/>
          </a:prstGeom>
        </p:spPr>
      </p:pic>
      <p:sp>
        <p:nvSpPr>
          <p:cNvPr id="38" name="Text Box 2">
            <a:extLst>
              <a:ext uri="{FF2B5EF4-FFF2-40B4-BE49-F238E27FC236}">
                <a16:creationId xmlns:a16="http://schemas.microsoft.com/office/drawing/2014/main" id="{5D70F1D5-C481-4A0C-81A9-A21E07EF79D6}"/>
              </a:ext>
            </a:extLst>
          </p:cNvPr>
          <p:cNvSpPr txBox="1">
            <a:spLocks noChangeArrowheads="1"/>
          </p:cNvSpPr>
          <p:nvPr/>
        </p:nvSpPr>
        <p:spPr bwMode="auto">
          <a:xfrm>
            <a:off x="1843256" y="6573520"/>
            <a:ext cx="7941733" cy="284483"/>
          </a:xfrm>
          <a:prstGeom prst="rect">
            <a:avLst/>
          </a:prstGeom>
          <a:solidFill>
            <a:srgbClr val="FFFFFF"/>
          </a:solidFill>
          <a:ln w="9525">
            <a:noFill/>
            <a:miter lim="800000"/>
            <a:headEnd/>
            <a:tailEnd/>
          </a:ln>
        </p:spPr>
        <p:txBody>
          <a:bodyPr rot="0" vert="horz" wrap="square" lIns="121920" tIns="60960" rIns="121920" bIns="60960" anchor="t" anchorCtr="0">
            <a:noAutofit/>
          </a:bodyPr>
          <a:lstStyle/>
          <a:p>
            <a:pPr algn="ctr">
              <a:lnSpc>
                <a:spcPts val="1400"/>
              </a:lnSpc>
            </a:pPr>
            <a:r>
              <a:rPr lang="en-US" sz="1200" dirty="0">
                <a:solidFill>
                  <a:srgbClr val="D7380A"/>
                </a:solidFill>
                <a:latin typeface="Arial" panose="020B0604020202020204" pitchFamily="34" charset="0"/>
                <a:ea typeface="Times New Roman" panose="02020603050405020304" pitchFamily="18" charset="0"/>
              </a:rPr>
              <a:t>CLEAResult client information on this page is confidential and not to be shared or duplicated.</a:t>
            </a:r>
            <a:endParaRPr lang="en-US" sz="1133" dirty="0">
              <a:solidFill>
                <a:srgbClr val="40404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9553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10" y="271361"/>
            <a:ext cx="7857105" cy="1143000"/>
          </a:xfrm>
        </p:spPr>
        <p:txBody>
          <a:bodyPr anchor="ctr"/>
          <a:lstStyle/>
          <a:p>
            <a:r>
              <a:rPr lang="en-US" sz="2800" dirty="0"/>
              <a:t>FCI Management  (Subcontractor)</a:t>
            </a:r>
          </a:p>
        </p:txBody>
      </p:sp>
      <p:sp>
        <p:nvSpPr>
          <p:cNvPr id="3" name="Content Placeholder 2"/>
          <p:cNvSpPr>
            <a:spLocks noGrp="1"/>
          </p:cNvSpPr>
          <p:nvPr>
            <p:ph idx="1"/>
          </p:nvPr>
        </p:nvSpPr>
        <p:spPr/>
        <p:txBody>
          <a:bodyPr>
            <a:normAutofit/>
          </a:bodyPr>
          <a:lstStyle/>
          <a:p>
            <a:r>
              <a:rPr lang="en-US" dirty="0"/>
              <a:t>Woman/minority-owned company established in 1998 to </a:t>
            </a:r>
            <a:r>
              <a:rPr lang="en-US" b="0" i="0" dirty="0">
                <a:solidFill>
                  <a:srgbClr val="2A2F35"/>
                </a:solidFill>
                <a:effectLst/>
                <a:latin typeface="Roboto" panose="02000000000000000000" pitchFamily="2" charset="0"/>
              </a:rPr>
              <a:t>focus on marketing innovative technologies and energy efficiency strategies that lower energy costs for consumers, heighten the security of energy and water supply and improve the quality of the environment by reducing the carbon footprint.</a:t>
            </a:r>
          </a:p>
          <a:p>
            <a:endParaRPr lang="en-US" sz="2000" dirty="0"/>
          </a:p>
          <a:p>
            <a:r>
              <a:rPr lang="en-US" sz="2000" dirty="0"/>
              <a:t>Qualifications:</a:t>
            </a:r>
          </a:p>
          <a:p>
            <a:pPr lvl="1">
              <a:buClr>
                <a:schemeClr val="tx2"/>
              </a:buClr>
            </a:pPr>
            <a:r>
              <a:rPr lang="en-US" sz="1800" dirty="0"/>
              <a:t>Active C-10, CALCTP Acceptance Test certified</a:t>
            </a:r>
          </a:p>
          <a:p>
            <a:pPr lvl="1">
              <a:buClr>
                <a:schemeClr val="tx2"/>
              </a:buClr>
            </a:pPr>
            <a:r>
              <a:rPr lang="en-US" sz="1800" dirty="0"/>
              <a:t>ASHRAE Level I &amp; II, ESAP (SCE &amp; SoCal Gas), LEED</a:t>
            </a:r>
          </a:p>
          <a:p>
            <a:pPr lvl="1">
              <a:buClr>
                <a:schemeClr val="tx2"/>
              </a:buClr>
            </a:pPr>
            <a:r>
              <a:rPr lang="en-US" sz="1800" dirty="0"/>
              <a:t>NMSDC Member, EDWOSB certified, SBA WOSB certified, MBE certified, DBE certified, WBENC certified, WMBE certified business</a:t>
            </a:r>
          </a:p>
          <a:p>
            <a:pPr lvl="1"/>
            <a:endParaRPr lang="en-US" dirty="0"/>
          </a:p>
        </p:txBody>
      </p:sp>
      <p:sp>
        <p:nvSpPr>
          <p:cNvPr id="4" name="Text Placeholder 3">
            <a:extLst>
              <a:ext uri="{FF2B5EF4-FFF2-40B4-BE49-F238E27FC236}">
                <a16:creationId xmlns:a16="http://schemas.microsoft.com/office/drawing/2014/main" id="{6C814444-6191-4CEE-A77C-7B4195E57847}"/>
              </a:ext>
            </a:extLst>
          </p:cNvPr>
          <p:cNvSpPr>
            <a:spLocks noGrp="1"/>
          </p:cNvSpPr>
          <p:nvPr>
            <p:ph type="body" sz="quarter" idx="10"/>
          </p:nvPr>
        </p:nvSpPr>
        <p:spPr>
          <a:xfrm>
            <a:off x="8483602" y="1064819"/>
            <a:ext cx="3263900" cy="5130649"/>
          </a:xfrm>
        </p:spPr>
        <p:txBody>
          <a:bodyPr lIns="91440" tIns="45720" rIns="91440" bIns="45720" anchor="t">
            <a:normAutofit/>
          </a:bodyPr>
          <a:lstStyle/>
          <a:p>
            <a:r>
              <a:rPr lang="en-US" sz="1400" dirty="0">
                <a:ea typeface="ＭＳ Ｐゴシック"/>
              </a:rPr>
              <a:t>A contractor for the Energy Savings Assistance Program (ESAP) for </a:t>
            </a:r>
            <a:r>
              <a:rPr lang="en-US" sz="1400" b="1" dirty="0">
                <a:ea typeface="ＭＳ Ｐゴシック"/>
              </a:rPr>
              <a:t>Southern California Edison </a:t>
            </a:r>
            <a:r>
              <a:rPr lang="en-US" sz="1400" dirty="0">
                <a:ea typeface="ＭＳ Ｐゴシック"/>
              </a:rPr>
              <a:t>and </a:t>
            </a:r>
            <a:r>
              <a:rPr lang="en-US" sz="1400" b="1" dirty="0">
                <a:ea typeface="ＭＳ Ｐゴシック"/>
              </a:rPr>
              <a:t>SoCal Gas</a:t>
            </a:r>
            <a:r>
              <a:rPr lang="en-US" sz="1400" dirty="0">
                <a:ea typeface="ＭＳ Ｐゴシック"/>
              </a:rPr>
              <a:t>. </a:t>
            </a:r>
            <a:endParaRPr lang="en-US" sz="2000" dirty="0"/>
          </a:p>
          <a:p>
            <a:endParaRPr lang="en-US" sz="1400" dirty="0">
              <a:ea typeface="ＭＳ Ｐゴシック"/>
            </a:endParaRPr>
          </a:p>
          <a:p>
            <a:r>
              <a:rPr lang="en-US" sz="1400" dirty="0"/>
              <a:t>An authority on energy, assessments, audits, and comprehensive engineering audits-ASHRAE Level I &amp; II for commercial, residential, industrial, and governmental customers.</a:t>
            </a:r>
          </a:p>
          <a:p>
            <a:endParaRPr lang="en-US" sz="1400" dirty="0"/>
          </a:p>
          <a:p>
            <a:r>
              <a:rPr lang="en-US" sz="1400" dirty="0"/>
              <a:t>A C-10 licensed electrical contractor by the California State License Board. This authorizes FCI to perform as an electrical contractor for construction at both residential and commercial facilities.</a:t>
            </a:r>
          </a:p>
          <a:p>
            <a:endParaRPr lang="en-US" sz="1400" dirty="0"/>
          </a:p>
          <a:p>
            <a:r>
              <a:rPr lang="en-US" sz="1400" dirty="0">
                <a:ea typeface="ＭＳ Ｐゴシック"/>
              </a:rPr>
              <a:t>Extensive experience in utility program design and implementation for multi- and single-family space and water heating, and electrification.</a:t>
            </a:r>
          </a:p>
        </p:txBody>
      </p:sp>
      <p:sp>
        <p:nvSpPr>
          <p:cNvPr id="5" name="Text Placeholder 4">
            <a:extLst>
              <a:ext uri="{FF2B5EF4-FFF2-40B4-BE49-F238E27FC236}">
                <a16:creationId xmlns:a16="http://schemas.microsoft.com/office/drawing/2014/main" id="{7697500D-8349-4970-9AB3-E8B1009B434B}"/>
              </a:ext>
            </a:extLst>
          </p:cNvPr>
          <p:cNvSpPr>
            <a:spLocks noGrp="1"/>
          </p:cNvSpPr>
          <p:nvPr>
            <p:ph type="body" sz="quarter" idx="11"/>
          </p:nvPr>
        </p:nvSpPr>
        <p:spPr>
          <a:xfrm>
            <a:off x="8483602" y="541729"/>
            <a:ext cx="3263900" cy="546509"/>
          </a:xfrm>
        </p:spPr>
        <p:txBody>
          <a:bodyPr/>
          <a:lstStyle/>
          <a:p>
            <a:r>
              <a:rPr lang="en-US" dirty="0"/>
              <a:t>Relevant Experience</a:t>
            </a:r>
          </a:p>
        </p:txBody>
      </p:sp>
    </p:spTree>
    <p:extLst>
      <p:ext uri="{BB962C8B-B14F-4D97-AF65-F5344CB8AC3E}">
        <p14:creationId xmlns:p14="http://schemas.microsoft.com/office/powerpoint/2010/main" val="267838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66;p1">
            <a:extLst>
              <a:ext uri="{FF2B5EF4-FFF2-40B4-BE49-F238E27FC236}">
                <a16:creationId xmlns:a16="http://schemas.microsoft.com/office/drawing/2014/main" id="{F06C13A2-DCF9-FF36-13CA-C23915984462}"/>
              </a:ext>
            </a:extLst>
          </p:cNvPr>
          <p:cNvSpPr txBox="1"/>
          <p:nvPr/>
        </p:nvSpPr>
        <p:spPr>
          <a:xfrm>
            <a:off x="7350275" y="1381426"/>
            <a:ext cx="2989200" cy="1095644"/>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1800"/>
            </a:pPr>
            <a:r>
              <a:rPr lang="en-US" sz="2400" dirty="0">
                <a:solidFill>
                  <a:schemeClr val="tx1">
                    <a:lumMod val="50000"/>
                  </a:schemeClr>
                </a:solidFill>
                <a:latin typeface="+mj-lt"/>
                <a:ea typeface="Maven Pro"/>
                <a:cs typeface="Maven Pro"/>
                <a:sym typeface="Maven Pro"/>
              </a:rPr>
              <a:t>Power BI Analytics Platform</a:t>
            </a:r>
            <a:endParaRPr sz="2400" dirty="0">
              <a:solidFill>
                <a:schemeClr val="tx1">
                  <a:lumMod val="50000"/>
                </a:schemeClr>
              </a:solidFill>
              <a:latin typeface="+mj-lt"/>
              <a:ea typeface="Arial"/>
              <a:cs typeface="Arial"/>
              <a:sym typeface="Arial"/>
            </a:endParaRPr>
          </a:p>
        </p:txBody>
      </p:sp>
      <p:pic>
        <p:nvPicPr>
          <p:cNvPr id="43" name="Picture 42" descr="A screenshot of a data report&#10;&#10;Description automatically generated">
            <a:extLst>
              <a:ext uri="{FF2B5EF4-FFF2-40B4-BE49-F238E27FC236}">
                <a16:creationId xmlns:a16="http://schemas.microsoft.com/office/drawing/2014/main" id="{821118CD-C726-C6DA-9769-8C6CAC8C17F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488326" y="1528738"/>
            <a:ext cx="4893388" cy="2752531"/>
          </a:xfrm>
          <a:prstGeom prst="rect">
            <a:avLst/>
          </a:prstGeom>
        </p:spPr>
      </p:pic>
      <p:pic>
        <p:nvPicPr>
          <p:cNvPr id="45" name="Picture 44" descr="A screenshot of a map&#10;&#10;Description automatically generated">
            <a:extLst>
              <a:ext uri="{FF2B5EF4-FFF2-40B4-BE49-F238E27FC236}">
                <a16:creationId xmlns:a16="http://schemas.microsoft.com/office/drawing/2014/main" id="{850348BB-432E-87FF-A759-92E1DDF29DE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922876" y="2101793"/>
            <a:ext cx="4893388" cy="2625884"/>
          </a:xfrm>
          <a:prstGeom prst="rect">
            <a:avLst/>
          </a:prstGeom>
        </p:spPr>
      </p:pic>
      <p:pic>
        <p:nvPicPr>
          <p:cNvPr id="49" name="Picture 48" descr="A screenshot of a computer screen&#10;&#10;Description automatically generated">
            <a:extLst>
              <a:ext uri="{FF2B5EF4-FFF2-40B4-BE49-F238E27FC236}">
                <a16:creationId xmlns:a16="http://schemas.microsoft.com/office/drawing/2014/main" id="{A510781E-678A-5686-14AE-DD51B1D69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9346" y="2477521"/>
            <a:ext cx="4873212" cy="2739441"/>
          </a:xfrm>
          <a:prstGeom prst="rect">
            <a:avLst/>
          </a:prstGeom>
        </p:spPr>
      </p:pic>
      <p:grpSp>
        <p:nvGrpSpPr>
          <p:cNvPr id="7" name="Group 6">
            <a:extLst>
              <a:ext uri="{FF2B5EF4-FFF2-40B4-BE49-F238E27FC236}">
                <a16:creationId xmlns:a16="http://schemas.microsoft.com/office/drawing/2014/main" id="{F6EAC1D6-C93A-F7DD-04A2-4B28B751A788}"/>
              </a:ext>
            </a:extLst>
          </p:cNvPr>
          <p:cNvGrpSpPr/>
          <p:nvPr/>
        </p:nvGrpSpPr>
        <p:grpSpPr>
          <a:xfrm>
            <a:off x="4949730" y="2906516"/>
            <a:ext cx="4873213" cy="2739442"/>
            <a:chOff x="5020754" y="2906516"/>
            <a:chExt cx="4873213" cy="2739442"/>
          </a:xfrm>
        </p:grpSpPr>
        <p:pic>
          <p:nvPicPr>
            <p:cNvPr id="51" name="Picture 50" descr="A graph with numbers and a diagram&#10;&#10;Description automatically generated">
              <a:extLst>
                <a:ext uri="{FF2B5EF4-FFF2-40B4-BE49-F238E27FC236}">
                  <a16:creationId xmlns:a16="http://schemas.microsoft.com/office/drawing/2014/main" id="{0E1FE728-C7F3-0642-75CA-92B7178E5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0754" y="2906516"/>
              <a:ext cx="4873213" cy="2739442"/>
            </a:xfrm>
            <a:prstGeom prst="rect">
              <a:avLst/>
            </a:prstGeom>
          </p:spPr>
        </p:pic>
        <p:pic>
          <p:nvPicPr>
            <p:cNvPr id="53" name="Picture 52" descr="A graph of a chart&#10;&#10;Description automatically generated">
              <a:extLst>
                <a:ext uri="{FF2B5EF4-FFF2-40B4-BE49-F238E27FC236}">
                  <a16:creationId xmlns:a16="http://schemas.microsoft.com/office/drawing/2014/main" id="{B7284940-BBB0-0A5A-B137-AB32F90B3B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5866" y="2972247"/>
              <a:ext cx="4782988" cy="2607980"/>
            </a:xfrm>
            <a:prstGeom prst="rect">
              <a:avLst/>
            </a:prstGeom>
          </p:spPr>
        </p:pic>
      </p:grpSp>
      <p:pic>
        <p:nvPicPr>
          <p:cNvPr id="47" name="Picture 46" descr="A screenshot of a graph&#10;&#10;Description automatically generated">
            <a:extLst>
              <a:ext uri="{FF2B5EF4-FFF2-40B4-BE49-F238E27FC236}">
                <a16:creationId xmlns:a16="http://schemas.microsoft.com/office/drawing/2014/main" id="{B33C8D7E-32FC-6EED-52EE-0E0E55A65D6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6450207" y="3378496"/>
            <a:ext cx="4878115" cy="2752531"/>
          </a:xfrm>
          <a:prstGeom prst="rect">
            <a:avLst/>
          </a:prstGeom>
        </p:spPr>
      </p:pic>
      <p:sp>
        <p:nvSpPr>
          <p:cNvPr id="6" name="Title 1">
            <a:extLst>
              <a:ext uri="{FF2B5EF4-FFF2-40B4-BE49-F238E27FC236}">
                <a16:creationId xmlns:a16="http://schemas.microsoft.com/office/drawing/2014/main" id="{BFDF0C7F-FC6C-C8B9-B43A-52FCD8B9A023}"/>
              </a:ext>
            </a:extLst>
          </p:cNvPr>
          <p:cNvSpPr>
            <a:spLocks noGrp="1"/>
          </p:cNvSpPr>
          <p:nvPr>
            <p:ph type="title"/>
          </p:nvPr>
        </p:nvSpPr>
        <p:spPr>
          <a:xfrm>
            <a:off x="279410" y="271361"/>
            <a:ext cx="7857105" cy="1143000"/>
          </a:xfrm>
        </p:spPr>
        <p:txBody>
          <a:bodyPr anchor="ctr"/>
          <a:lstStyle/>
          <a:p>
            <a:r>
              <a:rPr lang="en-US" sz="2800" dirty="0"/>
              <a:t>CLEAResult Analytics</a:t>
            </a:r>
          </a:p>
        </p:txBody>
      </p:sp>
    </p:spTree>
    <p:extLst>
      <p:ext uri="{BB962C8B-B14F-4D97-AF65-F5344CB8AC3E}">
        <p14:creationId xmlns:p14="http://schemas.microsoft.com/office/powerpoint/2010/main" val="411321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A499-8F35-415A-A8F4-71A72715B300}"/>
              </a:ext>
            </a:extLst>
          </p:cNvPr>
          <p:cNvSpPr>
            <a:spLocks noGrp="1"/>
          </p:cNvSpPr>
          <p:nvPr>
            <p:ph type="ctrTitle"/>
          </p:nvPr>
        </p:nvSpPr>
        <p:spPr/>
        <p:txBody>
          <a:bodyPr lIns="975360" tIns="304800" rIns="609600" bIns="60960" anchor="b" anchorCtr="0"/>
          <a:lstStyle/>
          <a:p>
            <a:r>
              <a:rPr lang="en-US" sz="4467" dirty="0">
                <a:ea typeface="ＭＳ Ｐゴシック"/>
              </a:rPr>
              <a:t>Program design</a:t>
            </a:r>
            <a:endParaRPr lang="en-US" dirty="0"/>
          </a:p>
        </p:txBody>
      </p:sp>
      <p:sp>
        <p:nvSpPr>
          <p:cNvPr id="3" name="Subtitle 2">
            <a:extLst>
              <a:ext uri="{FF2B5EF4-FFF2-40B4-BE49-F238E27FC236}">
                <a16:creationId xmlns:a16="http://schemas.microsoft.com/office/drawing/2014/main" id="{9FB8CED0-A42C-4941-9127-F9F83D499053}"/>
              </a:ext>
            </a:extLst>
          </p:cNvPr>
          <p:cNvSpPr>
            <a:spLocks noGrp="1"/>
          </p:cNvSpPr>
          <p:nvPr>
            <p:ph type="subTitle" idx="1"/>
          </p:nvPr>
        </p:nvSpPr>
        <p:spPr>
          <a:xfrm>
            <a:off x="0" y="4956845"/>
            <a:ext cx="10972800" cy="652435"/>
          </a:xfrm>
        </p:spPr>
        <p:txBody>
          <a:bodyPr/>
          <a:lstStyle/>
          <a:p>
            <a:r>
              <a:rPr lang="en-US" dirty="0"/>
              <a:t> </a:t>
            </a:r>
          </a:p>
        </p:txBody>
      </p:sp>
    </p:spTree>
    <p:extLst>
      <p:ext uri="{BB962C8B-B14F-4D97-AF65-F5344CB8AC3E}">
        <p14:creationId xmlns:p14="http://schemas.microsoft.com/office/powerpoint/2010/main" val="4068574556"/>
      </p:ext>
    </p:extLst>
  </p:cSld>
  <p:clrMapOvr>
    <a:masterClrMapping/>
  </p:clrMapOvr>
</p:sld>
</file>

<file path=ppt/theme/theme1.xml><?xml version="1.0" encoding="utf-8"?>
<a:theme xmlns:a="http://schemas.openxmlformats.org/drawingml/2006/main" name="1016-CLR-MKTG-556432-Corp Capabilities Deck 16x9-R1">
  <a:themeElements>
    <a:clrScheme name="Custom 1">
      <a:dk1>
        <a:srgbClr val="57585B"/>
      </a:dk1>
      <a:lt1>
        <a:srgbClr val="FFFFFF"/>
      </a:lt1>
      <a:dk2>
        <a:srgbClr val="D7380A"/>
      </a:dk2>
      <a:lt2>
        <a:srgbClr val="FFFFFF"/>
      </a:lt2>
      <a:accent1>
        <a:srgbClr val="D7380A"/>
      </a:accent1>
      <a:accent2>
        <a:srgbClr val="005C69"/>
      </a:accent2>
      <a:accent3>
        <a:srgbClr val="007199"/>
      </a:accent3>
      <a:accent4>
        <a:srgbClr val="91B6BC"/>
      </a:accent4>
      <a:accent5>
        <a:srgbClr val="EFE9E5"/>
      </a:accent5>
      <a:accent6>
        <a:srgbClr val="F4CE00"/>
      </a:accent6>
      <a:hlink>
        <a:srgbClr val="007199"/>
      </a:hlink>
      <a:folHlink>
        <a:srgbClr val="91B6B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lIns="731520" tIns="228600" rIns="457200" anchor="t" anchorCtr="0"/>
      <a:lstStyle>
        <a:defPPr marL="0" indent="0" algn="l">
          <a:tabLst>
            <a:tab pos="4741863" algn="l"/>
          </a:tabLst>
          <a:defRPr sz="1000" b="0" cap="none" baseline="0" dirty="0">
            <a:solidFill>
              <a:schemeClr val="tx1">
                <a:lumMod val="50000"/>
              </a:schemeClr>
            </a:solidFill>
          </a:defRPr>
        </a:defPPr>
      </a:lstStyle>
    </a:txDef>
  </a:objectDefaults>
  <a:extraClrSchemeLst/>
  <a:extLst>
    <a:ext uri="{05A4C25C-085E-4340-85A3-A5531E510DB2}">
      <thm15:themeFamily xmlns:thm15="http://schemas.microsoft.com/office/thememl/2012/main" name="Presentation1" id="{DE6AA2A3-FCED-374E-A7AA-15BA74FC0E9F}" vid="{08B81CEC-AF45-E845-8CED-830EBF6CF2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bc2e7ab-a9ef-4507-aecb-8204a3dc15b0">
      <UserInfo>
        <DisplayName>Joanne O'Neill</DisplayName>
        <AccountId>19</AccountId>
        <AccountType/>
      </UserInfo>
      <UserInfo>
        <DisplayName>Katrina Inouye</DisplayName>
        <AccountId>11</AccountId>
        <AccountType/>
      </UserInfo>
      <UserInfo>
        <DisplayName>Carson Moran</DisplayName>
        <AccountId>12</AccountId>
        <AccountType/>
      </UserInfo>
    </SharedWithUsers>
    <_activity xmlns="974c324c-599a-433a-b66e-41663df5c93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AC27B3470EAB46A329FD92A11ACBD1" ma:contentTypeVersion="16" ma:contentTypeDescription="Create a new document." ma:contentTypeScope="" ma:versionID="2e5d8ff0d02494d51bfe66d865e601c6">
  <xsd:schema xmlns:xsd="http://www.w3.org/2001/XMLSchema" xmlns:xs="http://www.w3.org/2001/XMLSchema" xmlns:p="http://schemas.microsoft.com/office/2006/metadata/properties" xmlns:ns3="0bc2e7ab-a9ef-4507-aecb-8204a3dc15b0" xmlns:ns4="974c324c-599a-433a-b66e-41663df5c93f" targetNamespace="http://schemas.microsoft.com/office/2006/metadata/properties" ma:root="true" ma:fieldsID="08c16c7f91cfc97eeca763209211c034" ns3:_="" ns4:_="">
    <xsd:import namespace="0bc2e7ab-a9ef-4507-aecb-8204a3dc15b0"/>
    <xsd:import namespace="974c324c-599a-433a-b66e-41663df5c93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2e7ab-a9ef-4507-aecb-8204a3dc15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4c324c-599a-433a-b66e-41663df5c93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83A396-2D24-4BAB-A460-F07DD2BA474B}">
  <ds:schemaRefs>
    <ds:schemaRef ds:uri="http://schemas.microsoft.com/sharepoint/v3/contenttype/forms"/>
  </ds:schemaRefs>
</ds:datastoreItem>
</file>

<file path=customXml/itemProps2.xml><?xml version="1.0" encoding="utf-8"?>
<ds:datastoreItem xmlns:ds="http://schemas.openxmlformats.org/officeDocument/2006/customXml" ds:itemID="{A2C8F3E4-3E82-4E79-9BD7-5A6A3F6B8A88}">
  <ds:schemaRefs>
    <ds:schemaRef ds:uri="http://purl.org/dc/terms/"/>
    <ds:schemaRef ds:uri="974c324c-599a-433a-b66e-41663df5c93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bc2e7ab-a9ef-4507-aecb-8204a3dc15b0"/>
    <ds:schemaRef ds:uri="http://www.w3.org/XML/1998/namespace"/>
    <ds:schemaRef ds:uri="http://purl.org/dc/dcmitype/"/>
  </ds:schemaRefs>
</ds:datastoreItem>
</file>

<file path=customXml/itemProps3.xml><?xml version="1.0" encoding="utf-8"?>
<ds:datastoreItem xmlns:ds="http://schemas.openxmlformats.org/officeDocument/2006/customXml" ds:itemID="{E141CDFD-F668-477C-8711-452FEC391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c2e7ab-a9ef-4507-aecb-8204a3dc15b0"/>
    <ds:schemaRef ds:uri="974c324c-599a-433a-b66e-41663df5c9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1489</TotalTime>
  <Words>3218</Words>
  <Application>Microsoft Office PowerPoint</Application>
  <PresentationFormat>Widescreen</PresentationFormat>
  <Paragraphs>635</Paragraphs>
  <Slides>35</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Arial,Sans-Serif</vt:lpstr>
      <vt:lpstr>Avenir</vt:lpstr>
      <vt:lpstr>Avenir Light</vt:lpstr>
      <vt:lpstr>Avenir Medium</vt:lpstr>
      <vt:lpstr>Calibri</vt:lpstr>
      <vt:lpstr>Courier New</vt:lpstr>
      <vt:lpstr>Roboto</vt:lpstr>
      <vt:lpstr>Symbol</vt:lpstr>
      <vt:lpstr>Times New Roman</vt:lpstr>
      <vt:lpstr>1016-CLR-MKTG-556432-Corp Capabilities Deck 16x9-R1</vt:lpstr>
      <vt:lpstr>PowerPoint Presentation</vt:lpstr>
      <vt:lpstr>Kick-off Meeting Agenda</vt:lpstr>
      <vt:lpstr>Safety Moment: Heat Illness</vt:lpstr>
      <vt:lpstr>Program Overview</vt:lpstr>
      <vt:lpstr>Implementation Team</vt:lpstr>
      <vt:lpstr>PowerPoint Presentation</vt:lpstr>
      <vt:lpstr>FCI Management  (Subcontractor)</vt:lpstr>
      <vt:lpstr>CLEAResult Analytics</vt:lpstr>
      <vt:lpstr>Program design</vt:lpstr>
      <vt:lpstr>ESJ Action Plan and Program Objectives</vt:lpstr>
      <vt:lpstr>Program Objectives</vt:lpstr>
      <vt:lpstr>Program Objectives</vt:lpstr>
      <vt:lpstr>Program Design Summary</vt:lpstr>
      <vt:lpstr>Electrification</vt:lpstr>
      <vt:lpstr>PROGRAM GOALS</vt:lpstr>
      <vt:lpstr>Non-Resource Program Goals</vt:lpstr>
      <vt:lpstr>Resource Program Goals</vt:lpstr>
      <vt:lpstr>Program Goals</vt:lpstr>
      <vt:lpstr>PROGRAM timelines and milestones</vt:lpstr>
      <vt:lpstr>Program Timeline</vt:lpstr>
      <vt:lpstr>Residential Energy Advisor Near-Term Milestones</vt:lpstr>
      <vt:lpstr>Residential Energy Advisor Mid-Term Milestones</vt:lpstr>
      <vt:lpstr>Residential Energy Advisor Long-Term Milestones</vt:lpstr>
      <vt:lpstr>Program Delivery</vt:lpstr>
      <vt:lpstr>Marketing and outreach</vt:lpstr>
      <vt:lpstr>Marketing Approach</vt:lpstr>
      <vt:lpstr>Measures and Energy savings</vt:lpstr>
      <vt:lpstr>Measures and Incentives</vt:lpstr>
      <vt:lpstr>Measures and Incentives</vt:lpstr>
      <vt:lpstr>Targets and Measures</vt:lpstr>
      <vt:lpstr>Safety and quality assurance</vt:lpstr>
      <vt:lpstr>Post Installation - Quality Control (QC)</vt:lpstr>
      <vt:lpstr>Residential Energy Advisor</vt:lpstr>
      <vt:lpstr>PowerPoint Presentation</vt:lpstr>
      <vt:lpstr>Organizational Chart</vt:lpstr>
    </vt:vector>
  </TitlesOfParts>
  <Company>CLEAResult Consulting,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Katrina Inouye</dc:creator>
  <cp:lastModifiedBy>Matthew Evans</cp:lastModifiedBy>
  <cp:revision>17</cp:revision>
  <dcterms:created xsi:type="dcterms:W3CDTF">2022-07-19T19:32:55Z</dcterms:created>
  <dcterms:modified xsi:type="dcterms:W3CDTF">2023-07-21T23:36:47Z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0x010100B8AC27B3470EAB46A329FD92A11ACBD1</vt:lpwstr>
  </property>
  <property fmtid="{D5CDD505-2E9C-101B-9397-08002B2CF9AE}" pid="3" name="MediaServiceImageTags">
    <vt:lpwstr/>
  </property>
</Properties>
</file>