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8" r:id="rId2"/>
    <p:sldMasterId id="2147483743" r:id="rId3"/>
    <p:sldMasterId id="2147483800" r:id="rId4"/>
    <p:sldMasterId id="2147483817" r:id="rId5"/>
  </p:sldMasterIdLst>
  <p:notesMasterIdLst>
    <p:notesMasterId r:id="rId82"/>
  </p:notesMasterIdLst>
  <p:sldIdLst>
    <p:sldId id="721" r:id="rId6"/>
    <p:sldId id="8212" r:id="rId7"/>
    <p:sldId id="8237" r:id="rId8"/>
    <p:sldId id="269" r:id="rId9"/>
    <p:sldId id="8235" r:id="rId10"/>
    <p:sldId id="737" r:id="rId11"/>
    <p:sldId id="8167" r:id="rId12"/>
    <p:sldId id="8221" r:id="rId13"/>
    <p:sldId id="8019" r:id="rId14"/>
    <p:sldId id="8018" r:id="rId15"/>
    <p:sldId id="8062" r:id="rId16"/>
    <p:sldId id="8041" r:id="rId17"/>
    <p:sldId id="8042" r:id="rId18"/>
    <p:sldId id="8229" r:id="rId19"/>
    <p:sldId id="8222" r:id="rId20"/>
    <p:sldId id="8174" r:id="rId21"/>
    <p:sldId id="8209" r:id="rId22"/>
    <p:sldId id="8213" r:id="rId23"/>
    <p:sldId id="8214" r:id="rId24"/>
    <p:sldId id="8216" r:id="rId25"/>
    <p:sldId id="8215" r:id="rId26"/>
    <p:sldId id="8223" r:id="rId27"/>
    <p:sldId id="261" r:id="rId28"/>
    <p:sldId id="8189" r:id="rId29"/>
    <p:sldId id="8191" r:id="rId30"/>
    <p:sldId id="8190" r:id="rId31"/>
    <p:sldId id="8185" r:id="rId32"/>
    <p:sldId id="8186" r:id="rId33"/>
    <p:sldId id="8187" r:id="rId34"/>
    <p:sldId id="8188" r:id="rId35"/>
    <p:sldId id="262" r:id="rId36"/>
    <p:sldId id="4166" r:id="rId37"/>
    <p:sldId id="8192" r:id="rId38"/>
    <p:sldId id="8193" r:id="rId39"/>
    <p:sldId id="270" r:id="rId40"/>
    <p:sldId id="8194" r:id="rId41"/>
    <p:sldId id="8195" r:id="rId42"/>
    <p:sldId id="263" r:id="rId43"/>
    <p:sldId id="271" r:id="rId44"/>
    <p:sldId id="8198" r:id="rId45"/>
    <p:sldId id="8197" r:id="rId46"/>
    <p:sldId id="272" r:id="rId47"/>
    <p:sldId id="266" r:id="rId48"/>
    <p:sldId id="8217" r:id="rId49"/>
    <p:sldId id="8218" r:id="rId50"/>
    <p:sldId id="8219" r:id="rId51"/>
    <p:sldId id="8220" r:id="rId52"/>
    <p:sldId id="8181" r:id="rId53"/>
    <p:sldId id="8210" r:id="rId54"/>
    <p:sldId id="752" r:id="rId55"/>
    <p:sldId id="8168" r:id="rId56"/>
    <p:sldId id="8169" r:id="rId57"/>
    <p:sldId id="8224" r:id="rId58"/>
    <p:sldId id="273" r:id="rId59"/>
    <p:sldId id="8225" r:id="rId60"/>
    <p:sldId id="8172" r:id="rId61"/>
    <p:sldId id="8226" r:id="rId62"/>
    <p:sldId id="8236" r:id="rId63"/>
    <p:sldId id="8227" r:id="rId64"/>
    <p:sldId id="8207" r:id="rId65"/>
    <p:sldId id="8228" r:id="rId66"/>
    <p:sldId id="8232" r:id="rId67"/>
    <p:sldId id="8233" r:id="rId68"/>
    <p:sldId id="8231" r:id="rId69"/>
    <p:sldId id="8211" r:id="rId70"/>
    <p:sldId id="748" r:id="rId71"/>
    <p:sldId id="8072" r:id="rId72"/>
    <p:sldId id="8170" r:id="rId73"/>
    <p:sldId id="7948" r:id="rId74"/>
    <p:sldId id="780" r:id="rId75"/>
    <p:sldId id="8134" r:id="rId76"/>
    <p:sldId id="7986" r:id="rId77"/>
    <p:sldId id="8200" r:id="rId78"/>
    <p:sldId id="8201" r:id="rId79"/>
    <p:sldId id="8203" r:id="rId80"/>
    <p:sldId id="8173"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DB28AC-A5CE-6C4C-B8A3-BACD8D550967}">
          <p14:sldIdLst>
            <p14:sldId id="721"/>
            <p14:sldId id="8212"/>
            <p14:sldId id="8237"/>
            <p14:sldId id="269"/>
            <p14:sldId id="8235"/>
          </p14:sldIdLst>
        </p14:section>
        <p14:section name="Default Section" id="{6598F41F-052A-7A4F-9AAA-42D4334D36C7}">
          <p14:sldIdLst>
            <p14:sldId id="737"/>
            <p14:sldId id="8167"/>
            <p14:sldId id="8221"/>
            <p14:sldId id="8019"/>
            <p14:sldId id="8018"/>
            <p14:sldId id="8062"/>
            <p14:sldId id="8041"/>
            <p14:sldId id="8042"/>
            <p14:sldId id="8229"/>
          </p14:sldIdLst>
        </p14:section>
        <p14:section name="Default Section" id="{F497F047-3B75-F246-ACAE-37020D8507F1}">
          <p14:sldIdLst>
            <p14:sldId id="8222"/>
          </p14:sldIdLst>
        </p14:section>
        <p14:section name="Default Section" id="{1D272938-EB14-F84C-A926-770A4D42DD42}">
          <p14:sldIdLst>
            <p14:sldId id="8174"/>
            <p14:sldId id="8209"/>
            <p14:sldId id="8213"/>
            <p14:sldId id="8214"/>
            <p14:sldId id="8216"/>
            <p14:sldId id="8215"/>
            <p14:sldId id="8223"/>
          </p14:sldIdLst>
        </p14:section>
        <p14:section name="Default Section" id="{B553EDAE-356A-EA40-A4A2-1CC391C87D76}">
          <p14:sldIdLst>
            <p14:sldId id="261"/>
            <p14:sldId id="8189"/>
            <p14:sldId id="8191"/>
            <p14:sldId id="8190"/>
            <p14:sldId id="8185"/>
            <p14:sldId id="8186"/>
            <p14:sldId id="8187"/>
            <p14:sldId id="8188"/>
            <p14:sldId id="262"/>
            <p14:sldId id="4166"/>
            <p14:sldId id="8192"/>
            <p14:sldId id="8193"/>
            <p14:sldId id="270"/>
            <p14:sldId id="8194"/>
            <p14:sldId id="8195"/>
            <p14:sldId id="263"/>
            <p14:sldId id="271"/>
            <p14:sldId id="8198"/>
            <p14:sldId id="8197"/>
            <p14:sldId id="272"/>
            <p14:sldId id="266"/>
            <p14:sldId id="8217"/>
            <p14:sldId id="8218"/>
            <p14:sldId id="8219"/>
            <p14:sldId id="8220"/>
            <p14:sldId id="8181"/>
            <p14:sldId id="8210"/>
            <p14:sldId id="752"/>
            <p14:sldId id="8168"/>
            <p14:sldId id="8169"/>
            <p14:sldId id="8224"/>
            <p14:sldId id="273"/>
            <p14:sldId id="8225"/>
            <p14:sldId id="8172"/>
            <p14:sldId id="8226"/>
            <p14:sldId id="8236"/>
            <p14:sldId id="8227"/>
            <p14:sldId id="8207"/>
            <p14:sldId id="8228"/>
            <p14:sldId id="8232"/>
            <p14:sldId id="8233"/>
            <p14:sldId id="8231"/>
            <p14:sldId id="8211"/>
          </p14:sldIdLst>
        </p14:section>
        <p14:section name="Default Section" id="{F3652BC4-9100-49A6-A84A-16E1197B1030}">
          <p14:sldIdLst>
            <p14:sldId id="748"/>
            <p14:sldId id="8072"/>
            <p14:sldId id="8170"/>
            <p14:sldId id="7948"/>
            <p14:sldId id="780"/>
            <p14:sldId id="8134"/>
            <p14:sldId id="7986"/>
            <p14:sldId id="8200"/>
            <p14:sldId id="8201"/>
            <p14:sldId id="8203"/>
            <p14:sldId id="81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83"/>
    <p:restoredTop sz="90884"/>
  </p:normalViewPr>
  <p:slideViewPr>
    <p:cSldViewPr snapToGrid="0" snapToObjects="1">
      <p:cViewPr varScale="1">
        <p:scale>
          <a:sx n="70" d="100"/>
          <a:sy n="70" d="100"/>
        </p:scale>
        <p:origin x="200" y="1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ata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9BCE3-5D85-4870-8A9F-DC7639DE99A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DEAE7BD-A8E0-486F-AFBA-866C49167070}">
      <dgm:prSet/>
      <dgm:spPr/>
      <dgm:t>
        <a:bodyPr/>
        <a:lstStyle/>
        <a:p>
          <a:pPr>
            <a:lnSpc>
              <a:spcPct val="100000"/>
            </a:lnSpc>
          </a:pPr>
          <a:r>
            <a:rPr lang="en-US" dirty="0"/>
            <a:t>Raise hand to enter queue – then unmute when called upon</a:t>
          </a:r>
        </a:p>
      </dgm:t>
    </dgm:pt>
    <dgm:pt modelId="{6CC9FE1B-B228-47D2-9268-FDF7CD9C2C8B}" type="parTrans" cxnId="{090B71BA-2F88-48C7-B360-A078E2BEEAFB}">
      <dgm:prSet/>
      <dgm:spPr/>
      <dgm:t>
        <a:bodyPr/>
        <a:lstStyle/>
        <a:p>
          <a:endParaRPr lang="en-US"/>
        </a:p>
      </dgm:t>
    </dgm:pt>
    <dgm:pt modelId="{D6A2CD84-38E9-4C66-97B8-FFCBBAA233D4}" type="sibTrans" cxnId="{090B71BA-2F88-48C7-B360-A078E2BEEAFB}">
      <dgm:prSet/>
      <dgm:spPr/>
      <dgm:t>
        <a:bodyPr/>
        <a:lstStyle/>
        <a:p>
          <a:endParaRPr lang="en-US"/>
        </a:p>
      </dgm:t>
    </dgm:pt>
    <dgm:pt modelId="{972514A3-B0B0-4765-ACE1-40BC90805160}">
      <dgm:prSet/>
      <dgm:spPr/>
      <dgm:t>
        <a:bodyPr/>
        <a:lstStyle/>
        <a:p>
          <a:pPr>
            <a:lnSpc>
              <a:spcPct val="100000"/>
            </a:lnSpc>
          </a:pPr>
          <a:r>
            <a:rPr lang="en-US"/>
            <a:t>Mute when not speaking</a:t>
          </a:r>
        </a:p>
      </dgm:t>
    </dgm:pt>
    <dgm:pt modelId="{9B5A35C7-FEE3-4909-A1C6-1B744CC98B3A}" type="parTrans" cxnId="{590F302F-9F95-402D-B256-1F9E7F0449C6}">
      <dgm:prSet/>
      <dgm:spPr/>
      <dgm:t>
        <a:bodyPr/>
        <a:lstStyle/>
        <a:p>
          <a:endParaRPr lang="en-US"/>
        </a:p>
      </dgm:t>
    </dgm:pt>
    <dgm:pt modelId="{C3A7047D-B84B-4607-BD17-767F89FE5F60}" type="sibTrans" cxnId="{590F302F-9F95-402D-B256-1F9E7F0449C6}">
      <dgm:prSet/>
      <dgm:spPr/>
      <dgm:t>
        <a:bodyPr/>
        <a:lstStyle/>
        <a:p>
          <a:endParaRPr lang="en-US"/>
        </a:p>
      </dgm:t>
    </dgm:pt>
    <dgm:pt modelId="{31D2A422-A6EA-42BC-AE25-28AD4F03DF49}">
      <dgm:prSet/>
      <dgm:spPr/>
      <dgm:t>
        <a:bodyPr/>
        <a:lstStyle/>
        <a:p>
          <a:pPr>
            <a:lnSpc>
              <a:spcPct val="100000"/>
            </a:lnSpc>
          </a:pPr>
          <a:r>
            <a:rPr lang="en-US" dirty="0"/>
            <a:t>Zoom in &amp; out of documents</a:t>
          </a:r>
        </a:p>
      </dgm:t>
    </dgm:pt>
    <dgm:pt modelId="{930F7AFC-AB38-4F67-8106-DC12B6FB7AA2}" type="parTrans" cxnId="{656AEC4C-647B-4623-AE1E-5F86EB7A9EAE}">
      <dgm:prSet/>
      <dgm:spPr/>
      <dgm:t>
        <a:bodyPr/>
        <a:lstStyle/>
        <a:p>
          <a:endParaRPr lang="en-US"/>
        </a:p>
      </dgm:t>
    </dgm:pt>
    <dgm:pt modelId="{88068A44-8B80-46BC-8809-8A1BF16DE184}" type="sibTrans" cxnId="{656AEC4C-647B-4623-AE1E-5F86EB7A9EAE}">
      <dgm:prSet/>
      <dgm:spPr/>
      <dgm:t>
        <a:bodyPr/>
        <a:lstStyle/>
        <a:p>
          <a:endParaRPr lang="en-US"/>
        </a:p>
      </dgm:t>
    </dgm:pt>
    <dgm:pt modelId="{34458D32-F086-BD47-AA4A-CFD7AAE6E55B}">
      <dgm:prSet/>
      <dgm:spPr/>
      <dgm:t>
        <a:bodyPr/>
        <a:lstStyle/>
        <a:p>
          <a:pPr>
            <a:lnSpc>
              <a:spcPct val="100000"/>
            </a:lnSpc>
          </a:pPr>
          <a:r>
            <a:rPr lang="en-US" dirty="0"/>
            <a:t>Chat the Host (Susan Rivo) with technical difficulties</a:t>
          </a:r>
        </a:p>
        <a:p>
          <a:pPr>
            <a:lnSpc>
              <a:spcPct val="100000"/>
            </a:lnSpc>
          </a:pPr>
          <a:endParaRPr lang="en-US" dirty="0"/>
        </a:p>
        <a:p>
          <a:pPr>
            <a:lnSpc>
              <a:spcPct val="100000"/>
            </a:lnSpc>
          </a:pPr>
          <a:r>
            <a:rPr lang="en-US" dirty="0"/>
            <a:t>Chat “All Attendees” with substantive questions or comments (Members should provide verbal remarks)</a:t>
          </a:r>
        </a:p>
      </dgm:t>
    </dgm:pt>
    <dgm:pt modelId="{D37A77CF-11EE-FF4B-9F2C-2C54798CC41A}" type="parTrans" cxnId="{2AD1BBC7-921C-8245-9137-FE0E32C2B696}">
      <dgm:prSet/>
      <dgm:spPr/>
      <dgm:t>
        <a:bodyPr/>
        <a:lstStyle/>
        <a:p>
          <a:endParaRPr lang="en-US"/>
        </a:p>
      </dgm:t>
    </dgm:pt>
    <dgm:pt modelId="{6E03A318-3F08-6845-A90C-9D9C5C3CA4CD}" type="sibTrans" cxnId="{2AD1BBC7-921C-8245-9137-FE0E32C2B696}">
      <dgm:prSet/>
      <dgm:spPr/>
      <dgm:t>
        <a:bodyPr/>
        <a:lstStyle/>
        <a:p>
          <a:endParaRPr lang="en-US"/>
        </a:p>
      </dgm:t>
    </dgm:pt>
    <dgm:pt modelId="{0C538F9C-1848-412F-A33F-C87EAA4F3CFB}" type="pres">
      <dgm:prSet presAssocID="{2BA9BCE3-5D85-4870-8A9F-DC7639DE99A2}" presName="root" presStyleCnt="0">
        <dgm:presLayoutVars>
          <dgm:dir/>
          <dgm:resizeHandles val="exact"/>
        </dgm:presLayoutVars>
      </dgm:prSet>
      <dgm:spPr/>
    </dgm:pt>
    <dgm:pt modelId="{3F849958-38CC-46FF-B95B-6A32EB8E0E30}" type="pres">
      <dgm:prSet presAssocID="{FDEAE7BD-A8E0-486F-AFBA-866C49167070}" presName="compNode" presStyleCnt="0"/>
      <dgm:spPr/>
    </dgm:pt>
    <dgm:pt modelId="{3FB4F020-149E-49D2-9E71-E6E7D552333E}" type="pres">
      <dgm:prSet presAssocID="{FDEAE7BD-A8E0-486F-AFBA-866C4916707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Hand"/>
        </a:ext>
      </dgm:extLst>
    </dgm:pt>
    <dgm:pt modelId="{623FDACC-389D-46ED-A935-1B2F1CB5115C}" type="pres">
      <dgm:prSet presAssocID="{FDEAE7BD-A8E0-486F-AFBA-866C49167070}" presName="spaceRect" presStyleCnt="0"/>
      <dgm:spPr/>
    </dgm:pt>
    <dgm:pt modelId="{2630AB69-E4D9-4326-8469-DDD46E8E94DC}" type="pres">
      <dgm:prSet presAssocID="{FDEAE7BD-A8E0-486F-AFBA-866C49167070}" presName="textRect" presStyleLbl="revTx" presStyleIdx="0" presStyleCnt="4">
        <dgm:presLayoutVars>
          <dgm:chMax val="1"/>
          <dgm:chPref val="1"/>
        </dgm:presLayoutVars>
      </dgm:prSet>
      <dgm:spPr/>
    </dgm:pt>
    <dgm:pt modelId="{57A8F07C-AA8C-437E-ADF2-6EE70319C843}" type="pres">
      <dgm:prSet presAssocID="{D6A2CD84-38E9-4C66-97B8-FFCBBAA233D4}" presName="sibTrans" presStyleCnt="0"/>
      <dgm:spPr/>
    </dgm:pt>
    <dgm:pt modelId="{709882F7-D008-488D-85EF-DD34DC8E42F9}" type="pres">
      <dgm:prSet presAssocID="{972514A3-B0B0-4765-ACE1-40BC90805160}" presName="compNode" presStyleCnt="0"/>
      <dgm:spPr/>
    </dgm:pt>
    <dgm:pt modelId="{065AE336-4380-4C84-A674-CF9EDAD8E718}" type="pres">
      <dgm:prSet presAssocID="{972514A3-B0B0-4765-ACE1-40BC9080516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te Speaker"/>
        </a:ext>
      </dgm:extLst>
    </dgm:pt>
    <dgm:pt modelId="{19BBF517-EDA6-407E-BBB1-887AB0043ABA}" type="pres">
      <dgm:prSet presAssocID="{972514A3-B0B0-4765-ACE1-40BC90805160}" presName="spaceRect" presStyleCnt="0"/>
      <dgm:spPr/>
    </dgm:pt>
    <dgm:pt modelId="{49F0A529-CF80-42FB-8961-528866FDF05F}" type="pres">
      <dgm:prSet presAssocID="{972514A3-B0B0-4765-ACE1-40BC90805160}" presName="textRect" presStyleLbl="revTx" presStyleIdx="1" presStyleCnt="4">
        <dgm:presLayoutVars>
          <dgm:chMax val="1"/>
          <dgm:chPref val="1"/>
        </dgm:presLayoutVars>
      </dgm:prSet>
      <dgm:spPr/>
    </dgm:pt>
    <dgm:pt modelId="{14209E9E-72EB-4CED-A801-CB7522BE863C}" type="pres">
      <dgm:prSet presAssocID="{C3A7047D-B84B-4607-BD17-767F89FE5F60}" presName="sibTrans" presStyleCnt="0"/>
      <dgm:spPr/>
    </dgm:pt>
    <dgm:pt modelId="{52DEB943-7AF3-4185-B870-A2880CA770F7}" type="pres">
      <dgm:prSet presAssocID="{31D2A422-A6EA-42BC-AE25-28AD4F03DF49}" presName="compNode" presStyleCnt="0"/>
      <dgm:spPr/>
    </dgm:pt>
    <dgm:pt modelId="{4722D7C9-8B33-407F-B517-621A46DA06B6}" type="pres">
      <dgm:prSet presAssocID="{31D2A422-A6EA-42BC-AE25-28AD4F03DF4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oom Out"/>
        </a:ext>
      </dgm:extLst>
    </dgm:pt>
    <dgm:pt modelId="{2699B156-2206-4CC9-9DAA-071E3A7F96B5}" type="pres">
      <dgm:prSet presAssocID="{31D2A422-A6EA-42BC-AE25-28AD4F03DF49}" presName="spaceRect" presStyleCnt="0"/>
      <dgm:spPr/>
    </dgm:pt>
    <dgm:pt modelId="{997F3BA6-B38C-41CE-BA47-37792853838E}" type="pres">
      <dgm:prSet presAssocID="{31D2A422-A6EA-42BC-AE25-28AD4F03DF49}" presName="textRect" presStyleLbl="revTx" presStyleIdx="2" presStyleCnt="4">
        <dgm:presLayoutVars>
          <dgm:chMax val="1"/>
          <dgm:chPref val="1"/>
        </dgm:presLayoutVars>
      </dgm:prSet>
      <dgm:spPr/>
    </dgm:pt>
    <dgm:pt modelId="{DFEC3C91-F654-9D43-A11C-866E15D90147}" type="pres">
      <dgm:prSet presAssocID="{88068A44-8B80-46BC-8809-8A1BF16DE184}" presName="sibTrans" presStyleCnt="0"/>
      <dgm:spPr/>
    </dgm:pt>
    <dgm:pt modelId="{38D79367-67FB-4D49-B847-7DCCEAFA9781}" type="pres">
      <dgm:prSet presAssocID="{34458D32-F086-BD47-AA4A-CFD7AAE6E55B}" presName="compNode" presStyleCnt="0"/>
      <dgm:spPr/>
    </dgm:pt>
    <dgm:pt modelId="{DE5459B0-FA52-FC45-9A63-1C0D9D94AC7C}" type="pres">
      <dgm:prSet presAssocID="{34458D32-F086-BD47-AA4A-CFD7AAE6E55B}" presName="iconRect" presStyleLbl="node1" presStyleIdx="3" presStyleCnt="4"/>
      <dgm:spPr/>
    </dgm:pt>
    <dgm:pt modelId="{E503CE5A-98FB-8349-9CF5-F4755D5959B6}" type="pres">
      <dgm:prSet presAssocID="{34458D32-F086-BD47-AA4A-CFD7AAE6E55B}" presName="spaceRect" presStyleCnt="0"/>
      <dgm:spPr/>
    </dgm:pt>
    <dgm:pt modelId="{DEDCBFDE-A1EC-FD45-898E-68EE02B819D5}" type="pres">
      <dgm:prSet presAssocID="{34458D32-F086-BD47-AA4A-CFD7AAE6E55B}" presName="textRect" presStyleLbl="revTx" presStyleIdx="3" presStyleCnt="4" custScaleY="248065" custLinFactY="9365" custLinFactNeighborX="1408" custLinFactNeighborY="100000">
        <dgm:presLayoutVars>
          <dgm:chMax val="1"/>
          <dgm:chPref val="1"/>
        </dgm:presLayoutVars>
      </dgm:prSet>
      <dgm:spPr/>
    </dgm:pt>
  </dgm:ptLst>
  <dgm:cxnLst>
    <dgm:cxn modelId="{093B171D-1DCF-8E44-961A-9C0DAD38F037}" type="presOf" srcId="{34458D32-F086-BD47-AA4A-CFD7AAE6E55B}" destId="{DEDCBFDE-A1EC-FD45-898E-68EE02B819D5}" srcOrd="0" destOrd="0" presId="urn:microsoft.com/office/officeart/2018/2/layout/IconLabelList"/>
    <dgm:cxn modelId="{2C615E2A-60CE-4388-8ABE-48CB86437289}" type="presOf" srcId="{972514A3-B0B0-4765-ACE1-40BC90805160}" destId="{49F0A529-CF80-42FB-8961-528866FDF05F}" srcOrd="0" destOrd="0" presId="urn:microsoft.com/office/officeart/2018/2/layout/IconLabelList"/>
    <dgm:cxn modelId="{590F302F-9F95-402D-B256-1F9E7F0449C6}" srcId="{2BA9BCE3-5D85-4870-8A9F-DC7639DE99A2}" destId="{972514A3-B0B0-4765-ACE1-40BC90805160}" srcOrd="1" destOrd="0" parTransId="{9B5A35C7-FEE3-4909-A1C6-1B744CC98B3A}" sibTransId="{C3A7047D-B84B-4607-BD17-767F89FE5F60}"/>
    <dgm:cxn modelId="{656AEC4C-647B-4623-AE1E-5F86EB7A9EAE}" srcId="{2BA9BCE3-5D85-4870-8A9F-DC7639DE99A2}" destId="{31D2A422-A6EA-42BC-AE25-28AD4F03DF49}" srcOrd="2" destOrd="0" parTransId="{930F7AFC-AB38-4F67-8106-DC12B6FB7AA2}" sibTransId="{88068A44-8B80-46BC-8809-8A1BF16DE184}"/>
    <dgm:cxn modelId="{090B71BA-2F88-48C7-B360-A078E2BEEAFB}" srcId="{2BA9BCE3-5D85-4870-8A9F-DC7639DE99A2}" destId="{FDEAE7BD-A8E0-486F-AFBA-866C49167070}" srcOrd="0" destOrd="0" parTransId="{6CC9FE1B-B228-47D2-9268-FDF7CD9C2C8B}" sibTransId="{D6A2CD84-38E9-4C66-97B8-FFCBBAA233D4}"/>
    <dgm:cxn modelId="{2AD1BBC7-921C-8245-9137-FE0E32C2B696}" srcId="{2BA9BCE3-5D85-4870-8A9F-DC7639DE99A2}" destId="{34458D32-F086-BD47-AA4A-CFD7AAE6E55B}" srcOrd="3" destOrd="0" parTransId="{D37A77CF-11EE-FF4B-9F2C-2C54798CC41A}" sibTransId="{6E03A318-3F08-6845-A90C-9D9C5C3CA4CD}"/>
    <dgm:cxn modelId="{767103CD-8EF0-4C84-BAE7-B952CCFDCA96}" type="presOf" srcId="{31D2A422-A6EA-42BC-AE25-28AD4F03DF49}" destId="{997F3BA6-B38C-41CE-BA47-37792853838E}" srcOrd="0" destOrd="0" presId="urn:microsoft.com/office/officeart/2018/2/layout/IconLabelList"/>
    <dgm:cxn modelId="{92504EE3-E8C9-492B-B804-A36F9487F39C}" type="presOf" srcId="{2BA9BCE3-5D85-4870-8A9F-DC7639DE99A2}" destId="{0C538F9C-1848-412F-A33F-C87EAA4F3CFB}" srcOrd="0" destOrd="0" presId="urn:microsoft.com/office/officeart/2018/2/layout/IconLabelList"/>
    <dgm:cxn modelId="{920CCCE6-D7C5-4C2A-9F2A-EAAE8D3104F8}" type="presOf" srcId="{FDEAE7BD-A8E0-486F-AFBA-866C49167070}" destId="{2630AB69-E4D9-4326-8469-DDD46E8E94DC}" srcOrd="0" destOrd="0" presId="urn:microsoft.com/office/officeart/2018/2/layout/IconLabelList"/>
    <dgm:cxn modelId="{3027D0CC-B02E-42B9-A0A3-7E899B67830F}" type="presParOf" srcId="{0C538F9C-1848-412F-A33F-C87EAA4F3CFB}" destId="{3F849958-38CC-46FF-B95B-6A32EB8E0E30}" srcOrd="0" destOrd="0" presId="urn:microsoft.com/office/officeart/2018/2/layout/IconLabelList"/>
    <dgm:cxn modelId="{51F67F07-1240-49C9-8F55-64ADED610823}" type="presParOf" srcId="{3F849958-38CC-46FF-B95B-6A32EB8E0E30}" destId="{3FB4F020-149E-49D2-9E71-E6E7D552333E}" srcOrd="0" destOrd="0" presId="urn:microsoft.com/office/officeart/2018/2/layout/IconLabelList"/>
    <dgm:cxn modelId="{7D4ED13C-2D33-4F8D-8233-E71CCC1A0172}" type="presParOf" srcId="{3F849958-38CC-46FF-B95B-6A32EB8E0E30}" destId="{623FDACC-389D-46ED-A935-1B2F1CB5115C}" srcOrd="1" destOrd="0" presId="urn:microsoft.com/office/officeart/2018/2/layout/IconLabelList"/>
    <dgm:cxn modelId="{241E00BA-2F27-4F1B-9D75-0165DAD6EC26}" type="presParOf" srcId="{3F849958-38CC-46FF-B95B-6A32EB8E0E30}" destId="{2630AB69-E4D9-4326-8469-DDD46E8E94DC}" srcOrd="2" destOrd="0" presId="urn:microsoft.com/office/officeart/2018/2/layout/IconLabelList"/>
    <dgm:cxn modelId="{0442766B-E135-4599-B045-4E530AB793CF}" type="presParOf" srcId="{0C538F9C-1848-412F-A33F-C87EAA4F3CFB}" destId="{57A8F07C-AA8C-437E-ADF2-6EE70319C843}" srcOrd="1" destOrd="0" presId="urn:microsoft.com/office/officeart/2018/2/layout/IconLabelList"/>
    <dgm:cxn modelId="{0977717D-E34E-42A0-851D-3A9CB132E0AB}" type="presParOf" srcId="{0C538F9C-1848-412F-A33F-C87EAA4F3CFB}" destId="{709882F7-D008-488D-85EF-DD34DC8E42F9}" srcOrd="2" destOrd="0" presId="urn:microsoft.com/office/officeart/2018/2/layout/IconLabelList"/>
    <dgm:cxn modelId="{BC5F0DFE-6980-40B5-BCA4-CA3D758A8E87}" type="presParOf" srcId="{709882F7-D008-488D-85EF-DD34DC8E42F9}" destId="{065AE336-4380-4C84-A674-CF9EDAD8E718}" srcOrd="0" destOrd="0" presId="urn:microsoft.com/office/officeart/2018/2/layout/IconLabelList"/>
    <dgm:cxn modelId="{01AEF4B4-27E8-4269-B9DC-F4DBACA0133A}" type="presParOf" srcId="{709882F7-D008-488D-85EF-DD34DC8E42F9}" destId="{19BBF517-EDA6-407E-BBB1-887AB0043ABA}" srcOrd="1" destOrd="0" presId="urn:microsoft.com/office/officeart/2018/2/layout/IconLabelList"/>
    <dgm:cxn modelId="{790CC477-28D2-4051-8097-34A13990FA0B}" type="presParOf" srcId="{709882F7-D008-488D-85EF-DD34DC8E42F9}" destId="{49F0A529-CF80-42FB-8961-528866FDF05F}" srcOrd="2" destOrd="0" presId="urn:microsoft.com/office/officeart/2018/2/layout/IconLabelList"/>
    <dgm:cxn modelId="{3A717FE9-46B0-40F7-8374-5B8040933444}" type="presParOf" srcId="{0C538F9C-1848-412F-A33F-C87EAA4F3CFB}" destId="{14209E9E-72EB-4CED-A801-CB7522BE863C}" srcOrd="3" destOrd="0" presId="urn:microsoft.com/office/officeart/2018/2/layout/IconLabelList"/>
    <dgm:cxn modelId="{E1E311CF-B532-4313-B453-1A25B7672E0C}" type="presParOf" srcId="{0C538F9C-1848-412F-A33F-C87EAA4F3CFB}" destId="{52DEB943-7AF3-4185-B870-A2880CA770F7}" srcOrd="4" destOrd="0" presId="urn:microsoft.com/office/officeart/2018/2/layout/IconLabelList"/>
    <dgm:cxn modelId="{AAA78A9A-5CF7-4D25-890C-1C8CBDF607E0}" type="presParOf" srcId="{52DEB943-7AF3-4185-B870-A2880CA770F7}" destId="{4722D7C9-8B33-407F-B517-621A46DA06B6}" srcOrd="0" destOrd="0" presId="urn:microsoft.com/office/officeart/2018/2/layout/IconLabelList"/>
    <dgm:cxn modelId="{D57F7B56-3AF3-4DD4-9719-2E0CAF18A403}" type="presParOf" srcId="{52DEB943-7AF3-4185-B870-A2880CA770F7}" destId="{2699B156-2206-4CC9-9DAA-071E3A7F96B5}" srcOrd="1" destOrd="0" presId="urn:microsoft.com/office/officeart/2018/2/layout/IconLabelList"/>
    <dgm:cxn modelId="{747E0183-8A5E-4406-ABE6-F19E2090D0F4}" type="presParOf" srcId="{52DEB943-7AF3-4185-B870-A2880CA770F7}" destId="{997F3BA6-B38C-41CE-BA47-37792853838E}" srcOrd="2" destOrd="0" presId="urn:microsoft.com/office/officeart/2018/2/layout/IconLabelList"/>
    <dgm:cxn modelId="{0143293E-B4FC-9A42-9C2F-4F382FBE27B3}" type="presParOf" srcId="{0C538F9C-1848-412F-A33F-C87EAA4F3CFB}" destId="{DFEC3C91-F654-9D43-A11C-866E15D90147}" srcOrd="5" destOrd="0" presId="urn:microsoft.com/office/officeart/2018/2/layout/IconLabelList"/>
    <dgm:cxn modelId="{B42FC9B2-CC1B-3640-8BC4-C2C35CCF0B34}" type="presParOf" srcId="{0C538F9C-1848-412F-A33F-C87EAA4F3CFB}" destId="{38D79367-67FB-4D49-B847-7DCCEAFA9781}" srcOrd="6" destOrd="0" presId="urn:microsoft.com/office/officeart/2018/2/layout/IconLabelList"/>
    <dgm:cxn modelId="{81D3F9FB-CDA3-174D-898C-410D0A1B3E29}" type="presParOf" srcId="{38D79367-67FB-4D49-B847-7DCCEAFA9781}" destId="{DE5459B0-FA52-FC45-9A63-1C0D9D94AC7C}" srcOrd="0" destOrd="0" presId="urn:microsoft.com/office/officeart/2018/2/layout/IconLabelList"/>
    <dgm:cxn modelId="{8E48A30A-840F-584D-B18E-20184AAEC9C9}" type="presParOf" srcId="{38D79367-67FB-4D49-B847-7DCCEAFA9781}" destId="{E503CE5A-98FB-8349-9CF5-F4755D5959B6}" srcOrd="1" destOrd="0" presId="urn:microsoft.com/office/officeart/2018/2/layout/IconLabelList"/>
    <dgm:cxn modelId="{24513A36-DD48-1D41-AE55-F2C49013788A}" type="presParOf" srcId="{38D79367-67FB-4D49-B847-7DCCEAFA9781}" destId="{DEDCBFDE-A1EC-FD45-898E-68EE02B819D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3C8FD8-5B60-42D0-97AB-5793BDE0224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0C5D53E-AD3A-4152-8853-AA9E96B87984}">
      <dgm:prSet phldrT="[Text]" custT="1"/>
      <dgm:spPr/>
      <dgm:t>
        <a:bodyPr/>
        <a:lstStyle/>
        <a:p>
          <a:r>
            <a:rPr lang="en-US" sz="3000" dirty="0"/>
            <a:t>Why Restructure Now?</a:t>
          </a:r>
        </a:p>
      </dgm:t>
    </dgm:pt>
    <dgm:pt modelId="{25514F10-B437-4526-B22C-B8C1FE5ECFEB}" type="parTrans" cxnId="{08503F8A-5AC3-4B09-8BF3-FF5BE110978C}">
      <dgm:prSet/>
      <dgm:spPr/>
      <dgm:t>
        <a:bodyPr/>
        <a:lstStyle/>
        <a:p>
          <a:endParaRPr lang="en-US"/>
        </a:p>
      </dgm:t>
    </dgm:pt>
    <dgm:pt modelId="{26ED0E35-2F02-4798-8B53-3625359C2646}" type="sibTrans" cxnId="{08503F8A-5AC3-4B09-8BF3-FF5BE110978C}">
      <dgm:prSet/>
      <dgm:spPr/>
      <dgm:t>
        <a:bodyPr/>
        <a:lstStyle/>
        <a:p>
          <a:endParaRPr lang="en-US"/>
        </a:p>
      </dgm:t>
    </dgm:pt>
    <dgm:pt modelId="{BF2E3358-F302-4307-89EC-1B0778F11639}">
      <dgm:prSet phldrT="[Text]" custT="1"/>
      <dgm:spPr/>
      <dgm:t>
        <a:bodyPr/>
        <a:lstStyle/>
        <a:p>
          <a:endParaRPr lang="en-US" sz="3000" dirty="0"/>
        </a:p>
        <a:p>
          <a:r>
            <a:rPr lang="en-US" sz="3300" dirty="0"/>
            <a:t>CAEECC is not structured to address justice, equity, diversity, and inclusion (JEDI) as it pertains to energy efficiency under the purview of the CPUC.</a:t>
          </a:r>
        </a:p>
      </dgm:t>
    </dgm:pt>
    <dgm:pt modelId="{7B38EA15-A7D0-47FB-9FAB-BBE6E011AD4A}" type="parTrans" cxnId="{9E2D02D6-C44B-42E8-B1AB-77AF987C194E}">
      <dgm:prSet/>
      <dgm:spPr/>
      <dgm:t>
        <a:bodyPr/>
        <a:lstStyle/>
        <a:p>
          <a:endParaRPr lang="en-US"/>
        </a:p>
      </dgm:t>
    </dgm:pt>
    <dgm:pt modelId="{563C19FE-E6E5-4AF2-9086-92AC60528B17}" type="sibTrans" cxnId="{9E2D02D6-C44B-42E8-B1AB-77AF987C194E}">
      <dgm:prSet/>
      <dgm:spPr/>
      <dgm:t>
        <a:bodyPr/>
        <a:lstStyle/>
        <a:p>
          <a:endParaRPr lang="en-US"/>
        </a:p>
      </dgm:t>
    </dgm:pt>
    <dgm:pt modelId="{8F0E1BD1-4095-420A-B951-C8C3E5D066E8}">
      <dgm:prSet phldrT="[Text]" custT="1"/>
      <dgm:spPr/>
      <dgm:t>
        <a:bodyPr/>
        <a:lstStyle/>
        <a:p>
          <a:endParaRPr lang="en-US" sz="3000" dirty="0"/>
        </a:p>
        <a:p>
          <a:r>
            <a:rPr lang="en-US" sz="3300" dirty="0"/>
            <a:t>The 2015 authorizing language does not include JEDI objectives and is centered around people with extensive CPUC-related energy efficiency experience. </a:t>
          </a:r>
        </a:p>
      </dgm:t>
    </dgm:pt>
    <dgm:pt modelId="{DF50558A-742F-495B-853E-BC383712194F}" type="parTrans" cxnId="{3278F706-D9CD-45C9-BFD0-8C34A337DC91}">
      <dgm:prSet/>
      <dgm:spPr/>
      <dgm:t>
        <a:bodyPr/>
        <a:lstStyle/>
        <a:p>
          <a:endParaRPr lang="en-US"/>
        </a:p>
      </dgm:t>
    </dgm:pt>
    <dgm:pt modelId="{F162B792-48EA-4295-9A78-36BB4ED5AD6E}" type="sibTrans" cxnId="{3278F706-D9CD-45C9-BFD0-8C34A337DC91}">
      <dgm:prSet/>
      <dgm:spPr/>
      <dgm:t>
        <a:bodyPr/>
        <a:lstStyle/>
        <a:p>
          <a:endParaRPr lang="en-US"/>
        </a:p>
      </dgm:t>
    </dgm:pt>
    <dgm:pt modelId="{CCE7259F-968B-4A20-BE34-0EBAF1BDAF58}">
      <dgm:prSet phldrT="[Text]" custT="1"/>
      <dgm:spPr/>
      <dgm:t>
        <a:bodyPr/>
        <a:lstStyle/>
        <a:p>
          <a:r>
            <a:rPr lang="en-US" sz="3300" dirty="0"/>
            <a:t>CAEECC’s structure and engagement approach needs updating to advance the Commission’s equity and energy efficiency goals.</a:t>
          </a:r>
        </a:p>
        <a:p>
          <a:endParaRPr lang="en-US" sz="3000" dirty="0"/>
        </a:p>
      </dgm:t>
    </dgm:pt>
    <dgm:pt modelId="{40C612EE-5600-4CB9-A786-F24A13C02675}" type="parTrans" cxnId="{A177FAAD-0E4F-4066-9A04-71BE9E8A98DB}">
      <dgm:prSet/>
      <dgm:spPr/>
      <dgm:t>
        <a:bodyPr/>
        <a:lstStyle/>
        <a:p>
          <a:endParaRPr lang="en-US"/>
        </a:p>
      </dgm:t>
    </dgm:pt>
    <dgm:pt modelId="{55804A90-331F-407B-9593-23BB133B8789}" type="sibTrans" cxnId="{A177FAAD-0E4F-4066-9A04-71BE9E8A98DB}">
      <dgm:prSet/>
      <dgm:spPr/>
      <dgm:t>
        <a:bodyPr/>
        <a:lstStyle/>
        <a:p>
          <a:endParaRPr lang="en-US"/>
        </a:p>
      </dgm:t>
    </dgm:pt>
    <dgm:pt modelId="{C4371721-AE70-4737-84F8-AF31DBFE1DDE}">
      <dgm:prSet phldrT="[Text]" custT="1"/>
      <dgm:spPr/>
      <dgm:t>
        <a:bodyPr/>
        <a:lstStyle/>
        <a:p>
          <a:r>
            <a:rPr lang="en-US" sz="3300" dirty="0"/>
            <a:t>Perpetuating the status quo will continue to leave people out who are impacted by CAEECC and CPUC efficiency decisions.</a:t>
          </a:r>
          <a:r>
            <a:rPr lang="en-US" sz="3000" dirty="0"/>
            <a:t> </a:t>
          </a:r>
        </a:p>
        <a:p>
          <a:endParaRPr lang="en-US" sz="3000" dirty="0"/>
        </a:p>
      </dgm:t>
    </dgm:pt>
    <dgm:pt modelId="{0FBEE7B4-9958-4049-AB65-214BF7D4C6EE}" type="parTrans" cxnId="{817D8B37-1A6D-45CA-97BF-EDC291292AE3}">
      <dgm:prSet/>
      <dgm:spPr/>
      <dgm:t>
        <a:bodyPr/>
        <a:lstStyle/>
        <a:p>
          <a:endParaRPr lang="en-US"/>
        </a:p>
      </dgm:t>
    </dgm:pt>
    <dgm:pt modelId="{2EFBC08E-347A-43B7-8018-1684EC5A0A40}" type="sibTrans" cxnId="{817D8B37-1A6D-45CA-97BF-EDC291292AE3}">
      <dgm:prSet/>
      <dgm:spPr/>
      <dgm:t>
        <a:bodyPr/>
        <a:lstStyle/>
        <a:p>
          <a:endParaRPr lang="en-US"/>
        </a:p>
      </dgm:t>
    </dgm:pt>
    <dgm:pt modelId="{6BCDFE42-C4A4-45C5-9BD1-E0B33DE40B83}" type="pres">
      <dgm:prSet presAssocID="{CE3C8FD8-5B60-42D0-97AB-5793BDE02246}" presName="diagram" presStyleCnt="0">
        <dgm:presLayoutVars>
          <dgm:chMax val="1"/>
          <dgm:dir/>
          <dgm:animLvl val="ctr"/>
          <dgm:resizeHandles val="exact"/>
        </dgm:presLayoutVars>
      </dgm:prSet>
      <dgm:spPr/>
    </dgm:pt>
    <dgm:pt modelId="{8E01B174-9E74-4251-A65E-398719CD006A}" type="pres">
      <dgm:prSet presAssocID="{CE3C8FD8-5B60-42D0-97AB-5793BDE02246}" presName="matrix" presStyleCnt="0"/>
      <dgm:spPr/>
    </dgm:pt>
    <dgm:pt modelId="{B68857AB-2FE1-4C48-A51E-139CF52977C5}" type="pres">
      <dgm:prSet presAssocID="{CE3C8FD8-5B60-42D0-97AB-5793BDE02246}" presName="tile1" presStyleLbl="node1" presStyleIdx="0" presStyleCnt="4"/>
      <dgm:spPr/>
    </dgm:pt>
    <dgm:pt modelId="{D83F5A0C-799D-469A-872D-4901EC348448}" type="pres">
      <dgm:prSet presAssocID="{CE3C8FD8-5B60-42D0-97AB-5793BDE02246}" presName="tile1text" presStyleLbl="node1" presStyleIdx="0" presStyleCnt="4">
        <dgm:presLayoutVars>
          <dgm:chMax val="0"/>
          <dgm:chPref val="0"/>
          <dgm:bulletEnabled val="1"/>
        </dgm:presLayoutVars>
      </dgm:prSet>
      <dgm:spPr/>
    </dgm:pt>
    <dgm:pt modelId="{15630B57-20C7-4BEC-8F14-D67DA5A3731A}" type="pres">
      <dgm:prSet presAssocID="{CE3C8FD8-5B60-42D0-97AB-5793BDE02246}" presName="tile2" presStyleLbl="node1" presStyleIdx="1" presStyleCnt="4"/>
      <dgm:spPr/>
    </dgm:pt>
    <dgm:pt modelId="{A7E426B2-5877-46CE-915A-396B5259FA99}" type="pres">
      <dgm:prSet presAssocID="{CE3C8FD8-5B60-42D0-97AB-5793BDE02246}" presName="tile2text" presStyleLbl="node1" presStyleIdx="1" presStyleCnt="4">
        <dgm:presLayoutVars>
          <dgm:chMax val="0"/>
          <dgm:chPref val="0"/>
          <dgm:bulletEnabled val="1"/>
        </dgm:presLayoutVars>
      </dgm:prSet>
      <dgm:spPr/>
    </dgm:pt>
    <dgm:pt modelId="{08DE8579-83D5-4403-9361-C6B319AD704A}" type="pres">
      <dgm:prSet presAssocID="{CE3C8FD8-5B60-42D0-97AB-5793BDE02246}" presName="tile3" presStyleLbl="node1" presStyleIdx="2" presStyleCnt="4"/>
      <dgm:spPr/>
    </dgm:pt>
    <dgm:pt modelId="{6AE9DEB6-3A61-4897-ADFF-0A194DB2437C}" type="pres">
      <dgm:prSet presAssocID="{CE3C8FD8-5B60-42D0-97AB-5793BDE02246}" presName="tile3text" presStyleLbl="node1" presStyleIdx="2" presStyleCnt="4">
        <dgm:presLayoutVars>
          <dgm:chMax val="0"/>
          <dgm:chPref val="0"/>
          <dgm:bulletEnabled val="1"/>
        </dgm:presLayoutVars>
      </dgm:prSet>
      <dgm:spPr/>
    </dgm:pt>
    <dgm:pt modelId="{F406E493-4998-4C87-8AC6-9162B0DF4944}" type="pres">
      <dgm:prSet presAssocID="{CE3C8FD8-5B60-42D0-97AB-5793BDE02246}" presName="tile4" presStyleLbl="node1" presStyleIdx="3" presStyleCnt="4"/>
      <dgm:spPr/>
    </dgm:pt>
    <dgm:pt modelId="{5465A6E4-8B34-449A-B3E8-D56221C86BA5}" type="pres">
      <dgm:prSet presAssocID="{CE3C8FD8-5B60-42D0-97AB-5793BDE02246}" presName="tile4text" presStyleLbl="node1" presStyleIdx="3" presStyleCnt="4">
        <dgm:presLayoutVars>
          <dgm:chMax val="0"/>
          <dgm:chPref val="0"/>
          <dgm:bulletEnabled val="1"/>
        </dgm:presLayoutVars>
      </dgm:prSet>
      <dgm:spPr/>
    </dgm:pt>
    <dgm:pt modelId="{CB3A3899-7CAF-42BE-8BF0-AE6CB0904605}" type="pres">
      <dgm:prSet presAssocID="{CE3C8FD8-5B60-42D0-97AB-5793BDE02246}" presName="centerTile" presStyleLbl="fgShp" presStyleIdx="0" presStyleCnt="1" custScaleX="72895" custScaleY="74726" custLinFactNeighborY="1016">
        <dgm:presLayoutVars>
          <dgm:chMax val="0"/>
          <dgm:chPref val="0"/>
        </dgm:presLayoutVars>
      </dgm:prSet>
      <dgm:spPr/>
    </dgm:pt>
  </dgm:ptLst>
  <dgm:cxnLst>
    <dgm:cxn modelId="{3278F706-D9CD-45C9-BFD0-8C34A337DC91}" srcId="{00C5D53E-AD3A-4152-8853-AA9E96B87984}" destId="{8F0E1BD1-4095-420A-B951-C8C3E5D066E8}" srcOrd="1" destOrd="0" parTransId="{DF50558A-742F-495B-853E-BC383712194F}" sibTransId="{F162B792-48EA-4295-9A78-36BB4ED5AD6E}"/>
    <dgm:cxn modelId="{C3A59409-AF64-4670-A54E-24676CEA1CCF}" type="presOf" srcId="{00C5D53E-AD3A-4152-8853-AA9E96B87984}" destId="{CB3A3899-7CAF-42BE-8BF0-AE6CB0904605}" srcOrd="0" destOrd="0" presId="urn:microsoft.com/office/officeart/2005/8/layout/matrix1"/>
    <dgm:cxn modelId="{1008BA2E-DFC0-4A08-BA0E-E1CA0CD5D3CF}" type="presOf" srcId="{CE3C8FD8-5B60-42D0-97AB-5793BDE02246}" destId="{6BCDFE42-C4A4-45C5-9BD1-E0B33DE40B83}" srcOrd="0" destOrd="0" presId="urn:microsoft.com/office/officeart/2005/8/layout/matrix1"/>
    <dgm:cxn modelId="{817D8B37-1A6D-45CA-97BF-EDC291292AE3}" srcId="{00C5D53E-AD3A-4152-8853-AA9E96B87984}" destId="{C4371721-AE70-4737-84F8-AF31DBFE1DDE}" srcOrd="3" destOrd="0" parTransId="{0FBEE7B4-9958-4049-AB65-214BF7D4C6EE}" sibTransId="{2EFBC08E-347A-43B7-8018-1684EC5A0A40}"/>
    <dgm:cxn modelId="{B69B406A-9A5F-45CD-A497-015257EB59F1}" type="presOf" srcId="{BF2E3358-F302-4307-89EC-1B0778F11639}" destId="{B68857AB-2FE1-4C48-A51E-139CF52977C5}" srcOrd="0" destOrd="0" presId="urn:microsoft.com/office/officeart/2005/8/layout/matrix1"/>
    <dgm:cxn modelId="{08503F8A-5AC3-4B09-8BF3-FF5BE110978C}" srcId="{CE3C8FD8-5B60-42D0-97AB-5793BDE02246}" destId="{00C5D53E-AD3A-4152-8853-AA9E96B87984}" srcOrd="0" destOrd="0" parTransId="{25514F10-B437-4526-B22C-B8C1FE5ECFEB}" sibTransId="{26ED0E35-2F02-4798-8B53-3625359C2646}"/>
    <dgm:cxn modelId="{1B1F39A7-487A-4DDB-ABAC-646623006BC3}" type="presOf" srcId="{C4371721-AE70-4737-84F8-AF31DBFE1DDE}" destId="{F406E493-4998-4C87-8AC6-9162B0DF4944}" srcOrd="0" destOrd="0" presId="urn:microsoft.com/office/officeart/2005/8/layout/matrix1"/>
    <dgm:cxn modelId="{A177FAAD-0E4F-4066-9A04-71BE9E8A98DB}" srcId="{00C5D53E-AD3A-4152-8853-AA9E96B87984}" destId="{CCE7259F-968B-4A20-BE34-0EBAF1BDAF58}" srcOrd="2" destOrd="0" parTransId="{40C612EE-5600-4CB9-A786-F24A13C02675}" sibTransId="{55804A90-331F-407B-9593-23BB133B8789}"/>
    <dgm:cxn modelId="{8A52EBB0-D9EA-49A3-8C97-4EDEE0FE6455}" type="presOf" srcId="{CCE7259F-968B-4A20-BE34-0EBAF1BDAF58}" destId="{08DE8579-83D5-4403-9361-C6B319AD704A}" srcOrd="0" destOrd="0" presId="urn:microsoft.com/office/officeart/2005/8/layout/matrix1"/>
    <dgm:cxn modelId="{3D24F5C3-CB4D-40EA-9548-52BA97C606EC}" type="presOf" srcId="{8F0E1BD1-4095-420A-B951-C8C3E5D066E8}" destId="{A7E426B2-5877-46CE-915A-396B5259FA99}" srcOrd="1" destOrd="0" presId="urn:microsoft.com/office/officeart/2005/8/layout/matrix1"/>
    <dgm:cxn modelId="{E77BECC4-69D9-45D6-8E84-7D2F01B7BD79}" type="presOf" srcId="{BF2E3358-F302-4307-89EC-1B0778F11639}" destId="{D83F5A0C-799D-469A-872D-4901EC348448}" srcOrd="1" destOrd="0" presId="urn:microsoft.com/office/officeart/2005/8/layout/matrix1"/>
    <dgm:cxn modelId="{9E2D02D6-C44B-42E8-B1AB-77AF987C194E}" srcId="{00C5D53E-AD3A-4152-8853-AA9E96B87984}" destId="{BF2E3358-F302-4307-89EC-1B0778F11639}" srcOrd="0" destOrd="0" parTransId="{7B38EA15-A7D0-47FB-9FAB-BBE6E011AD4A}" sibTransId="{563C19FE-E6E5-4AF2-9086-92AC60528B17}"/>
    <dgm:cxn modelId="{D861D3D7-8518-4C81-8C7A-1225C264A3B9}" type="presOf" srcId="{8F0E1BD1-4095-420A-B951-C8C3E5D066E8}" destId="{15630B57-20C7-4BEC-8F14-D67DA5A3731A}" srcOrd="0" destOrd="0" presId="urn:microsoft.com/office/officeart/2005/8/layout/matrix1"/>
    <dgm:cxn modelId="{E16652EC-E663-472C-8C42-97B921FA537A}" type="presOf" srcId="{CCE7259F-968B-4A20-BE34-0EBAF1BDAF58}" destId="{6AE9DEB6-3A61-4897-ADFF-0A194DB2437C}" srcOrd="1" destOrd="0" presId="urn:microsoft.com/office/officeart/2005/8/layout/matrix1"/>
    <dgm:cxn modelId="{5BE9DEEF-0BFF-4B14-B30B-1EA6ED8C4678}" type="presOf" srcId="{C4371721-AE70-4737-84F8-AF31DBFE1DDE}" destId="{5465A6E4-8B34-449A-B3E8-D56221C86BA5}" srcOrd="1" destOrd="0" presId="urn:microsoft.com/office/officeart/2005/8/layout/matrix1"/>
    <dgm:cxn modelId="{102E49EA-9604-40FA-A73B-AF9558DB4F04}" type="presParOf" srcId="{6BCDFE42-C4A4-45C5-9BD1-E0B33DE40B83}" destId="{8E01B174-9E74-4251-A65E-398719CD006A}" srcOrd="0" destOrd="0" presId="urn:microsoft.com/office/officeart/2005/8/layout/matrix1"/>
    <dgm:cxn modelId="{159254A5-96DC-4558-9313-0EF8AE27CC38}" type="presParOf" srcId="{8E01B174-9E74-4251-A65E-398719CD006A}" destId="{B68857AB-2FE1-4C48-A51E-139CF52977C5}" srcOrd="0" destOrd="0" presId="urn:microsoft.com/office/officeart/2005/8/layout/matrix1"/>
    <dgm:cxn modelId="{5F48E389-596E-47C9-8F7C-111610BA7462}" type="presParOf" srcId="{8E01B174-9E74-4251-A65E-398719CD006A}" destId="{D83F5A0C-799D-469A-872D-4901EC348448}" srcOrd="1" destOrd="0" presId="urn:microsoft.com/office/officeart/2005/8/layout/matrix1"/>
    <dgm:cxn modelId="{3D778C31-363D-45B5-80F4-446E13EBF3D8}" type="presParOf" srcId="{8E01B174-9E74-4251-A65E-398719CD006A}" destId="{15630B57-20C7-4BEC-8F14-D67DA5A3731A}" srcOrd="2" destOrd="0" presId="urn:microsoft.com/office/officeart/2005/8/layout/matrix1"/>
    <dgm:cxn modelId="{3D1E6FD0-75DE-429C-BE1D-494FE1C40CE8}" type="presParOf" srcId="{8E01B174-9E74-4251-A65E-398719CD006A}" destId="{A7E426B2-5877-46CE-915A-396B5259FA99}" srcOrd="3" destOrd="0" presId="urn:microsoft.com/office/officeart/2005/8/layout/matrix1"/>
    <dgm:cxn modelId="{11B3E27B-316A-402B-B5EF-B51C2671CAF7}" type="presParOf" srcId="{8E01B174-9E74-4251-A65E-398719CD006A}" destId="{08DE8579-83D5-4403-9361-C6B319AD704A}" srcOrd="4" destOrd="0" presId="urn:microsoft.com/office/officeart/2005/8/layout/matrix1"/>
    <dgm:cxn modelId="{4BEEF83A-6B4B-446E-A9FE-59B22B3B6888}" type="presParOf" srcId="{8E01B174-9E74-4251-A65E-398719CD006A}" destId="{6AE9DEB6-3A61-4897-ADFF-0A194DB2437C}" srcOrd="5" destOrd="0" presId="urn:microsoft.com/office/officeart/2005/8/layout/matrix1"/>
    <dgm:cxn modelId="{0CB95C25-3311-42D2-AA68-26CF57381DF5}" type="presParOf" srcId="{8E01B174-9E74-4251-A65E-398719CD006A}" destId="{F406E493-4998-4C87-8AC6-9162B0DF4944}" srcOrd="6" destOrd="0" presId="urn:microsoft.com/office/officeart/2005/8/layout/matrix1"/>
    <dgm:cxn modelId="{3EE96BFC-B98B-4D12-B2FD-27AB0D907DC7}" type="presParOf" srcId="{8E01B174-9E74-4251-A65E-398719CD006A}" destId="{5465A6E4-8B34-449A-B3E8-D56221C86BA5}" srcOrd="7" destOrd="0" presId="urn:microsoft.com/office/officeart/2005/8/layout/matrix1"/>
    <dgm:cxn modelId="{B9981F62-A1DB-4026-BCCF-E7492129C75B}" type="presParOf" srcId="{6BCDFE42-C4A4-45C5-9BD1-E0B33DE40B83}" destId="{CB3A3899-7CAF-42BE-8BF0-AE6CB090460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D0634D-DA76-4A19-88F8-951C7DF3A1D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F3049C2-B124-4A3B-A68B-15B00C4CB722}">
      <dgm:prSet phldrT="[Text]" custT="1"/>
      <dgm:spPr/>
      <dgm:t>
        <a:bodyPr/>
        <a:lstStyle/>
        <a:p>
          <a:pPr>
            <a:buFont typeface="+mj-lt"/>
            <a:buAutoNum type="alphaUcPeriod"/>
          </a:pPr>
          <a:r>
            <a:rPr lang="en-US" sz="2400" dirty="0"/>
            <a:t>Co-create a structure with JEDI as part of the eligibility criteria to ensure a diversity of voices and representation from communities.</a:t>
          </a:r>
        </a:p>
      </dgm:t>
    </dgm:pt>
    <dgm:pt modelId="{314D3334-5587-4E2A-BBEC-C713A4D09319}" type="parTrans" cxnId="{B95BC22C-4B15-428A-A428-6DA24FDEE048}">
      <dgm:prSet/>
      <dgm:spPr/>
      <dgm:t>
        <a:bodyPr/>
        <a:lstStyle/>
        <a:p>
          <a:endParaRPr lang="en-US"/>
        </a:p>
      </dgm:t>
    </dgm:pt>
    <dgm:pt modelId="{17E1BFE4-97AB-491B-9E8F-0CF1F1626906}" type="sibTrans" cxnId="{B95BC22C-4B15-428A-A428-6DA24FDEE048}">
      <dgm:prSet/>
      <dgm:spPr/>
      <dgm:t>
        <a:bodyPr/>
        <a:lstStyle/>
        <a:p>
          <a:endParaRPr lang="en-US"/>
        </a:p>
      </dgm:t>
    </dgm:pt>
    <dgm:pt modelId="{5283ADEC-8670-4BAD-8ACD-79FA87E7397C}">
      <dgm:prSet phldrT="[Text]"/>
      <dgm:spPr/>
      <dgm:t>
        <a:bodyPr/>
        <a:lstStyle/>
        <a:p>
          <a:pPr>
            <a:buFont typeface="+mj-lt"/>
            <a:buAutoNum type="alphaUcPeriod"/>
          </a:pPr>
          <a:r>
            <a:rPr lang="en-US" dirty="0"/>
            <a:t>Update purpose to include centering equity and environmental justice with regards to energy efficiency under the CPUC’s purview. </a:t>
          </a:r>
        </a:p>
      </dgm:t>
    </dgm:pt>
    <dgm:pt modelId="{3C151B24-391F-44B0-B583-F44115209097}" type="parTrans" cxnId="{272CA3EA-E96A-401C-8F8F-97EB477A6303}">
      <dgm:prSet/>
      <dgm:spPr/>
      <dgm:t>
        <a:bodyPr/>
        <a:lstStyle/>
        <a:p>
          <a:endParaRPr lang="en-US"/>
        </a:p>
      </dgm:t>
    </dgm:pt>
    <dgm:pt modelId="{B750E850-E1DA-45D7-9BED-BBE62D820C78}" type="sibTrans" cxnId="{272CA3EA-E96A-401C-8F8F-97EB477A6303}">
      <dgm:prSet/>
      <dgm:spPr/>
      <dgm:t>
        <a:bodyPr/>
        <a:lstStyle/>
        <a:p>
          <a:endParaRPr lang="en-US"/>
        </a:p>
      </dgm:t>
    </dgm:pt>
    <dgm:pt modelId="{67A352C8-4263-4228-9791-7C8743C6340A}">
      <dgm:prSet phldrT="[Text]"/>
      <dgm:spPr/>
      <dgm:t>
        <a:bodyPr/>
        <a:lstStyle/>
        <a:p>
          <a:pPr>
            <a:buFont typeface="+mj-lt"/>
            <a:buAutoNum type="alphaUcPeriod"/>
          </a:pPr>
          <a:r>
            <a:rPr lang="en-US" dirty="0"/>
            <a:t>Restructure CAEECC and its Working Groups to address barriers to participation (e.g., funding, capacity, background info, etc).</a:t>
          </a:r>
        </a:p>
      </dgm:t>
    </dgm:pt>
    <dgm:pt modelId="{9309C530-0411-4ECC-A51B-67D2F72E99DB}" type="parTrans" cxnId="{763AFF1F-7A0C-4821-95A1-709B849A758A}">
      <dgm:prSet/>
      <dgm:spPr/>
      <dgm:t>
        <a:bodyPr/>
        <a:lstStyle/>
        <a:p>
          <a:endParaRPr lang="en-US"/>
        </a:p>
      </dgm:t>
    </dgm:pt>
    <dgm:pt modelId="{7467AA8A-988A-4187-BF61-2AD25631B064}" type="sibTrans" cxnId="{763AFF1F-7A0C-4821-95A1-709B849A758A}">
      <dgm:prSet/>
      <dgm:spPr/>
      <dgm:t>
        <a:bodyPr/>
        <a:lstStyle/>
        <a:p>
          <a:endParaRPr lang="en-US"/>
        </a:p>
      </dgm:t>
    </dgm:pt>
    <dgm:pt modelId="{A12866E3-676A-4CAF-A501-75ECF4522F01}">
      <dgm:prSet phldrT="[Text]"/>
      <dgm:spPr/>
      <dgm:t>
        <a:bodyPr/>
        <a:lstStyle/>
        <a:p>
          <a:pPr>
            <a:buFont typeface="+mj-lt"/>
            <a:buAutoNum type="alphaUcPeriod"/>
          </a:pPr>
          <a:r>
            <a:rPr lang="en-US" dirty="0"/>
            <a:t>Enable inclusive meetings and various opportunities for underrepresented voices to have access to, and supportive capacity for meaningfully participation. </a:t>
          </a:r>
        </a:p>
      </dgm:t>
    </dgm:pt>
    <dgm:pt modelId="{08F77568-5E16-41F4-B9EF-8F600E71538B}" type="parTrans" cxnId="{A48B6F45-02A5-4ED9-B626-BC736FECB06F}">
      <dgm:prSet/>
      <dgm:spPr/>
      <dgm:t>
        <a:bodyPr/>
        <a:lstStyle/>
        <a:p>
          <a:endParaRPr lang="en-US"/>
        </a:p>
      </dgm:t>
    </dgm:pt>
    <dgm:pt modelId="{16123C3B-FCCD-47AF-ABE2-6F01A1C4313D}" type="sibTrans" cxnId="{A48B6F45-02A5-4ED9-B626-BC736FECB06F}">
      <dgm:prSet/>
      <dgm:spPr/>
      <dgm:t>
        <a:bodyPr/>
        <a:lstStyle/>
        <a:p>
          <a:endParaRPr lang="en-US"/>
        </a:p>
      </dgm:t>
    </dgm:pt>
    <dgm:pt modelId="{3D0092D2-1F4C-436E-8D4A-D210DDEC5EE9}" type="pres">
      <dgm:prSet presAssocID="{D6D0634D-DA76-4A19-88F8-951C7DF3A1D1}" presName="Name0" presStyleCnt="0">
        <dgm:presLayoutVars>
          <dgm:chMax val="7"/>
          <dgm:chPref val="7"/>
          <dgm:dir/>
        </dgm:presLayoutVars>
      </dgm:prSet>
      <dgm:spPr/>
    </dgm:pt>
    <dgm:pt modelId="{5834D3D9-09EC-4623-B9FF-A38A78086312}" type="pres">
      <dgm:prSet presAssocID="{D6D0634D-DA76-4A19-88F8-951C7DF3A1D1}" presName="Name1" presStyleCnt="0"/>
      <dgm:spPr/>
    </dgm:pt>
    <dgm:pt modelId="{3FD66749-14D9-4802-94B3-B1460AFDC5FE}" type="pres">
      <dgm:prSet presAssocID="{D6D0634D-DA76-4A19-88F8-951C7DF3A1D1}" presName="cycle" presStyleCnt="0"/>
      <dgm:spPr/>
    </dgm:pt>
    <dgm:pt modelId="{119949F3-3403-43BD-B6D9-FCAEE154D90D}" type="pres">
      <dgm:prSet presAssocID="{D6D0634D-DA76-4A19-88F8-951C7DF3A1D1}" presName="srcNode" presStyleLbl="node1" presStyleIdx="0" presStyleCnt="4"/>
      <dgm:spPr/>
    </dgm:pt>
    <dgm:pt modelId="{19B2F2FD-7F76-41F3-B902-7C5B91E9081A}" type="pres">
      <dgm:prSet presAssocID="{D6D0634D-DA76-4A19-88F8-951C7DF3A1D1}" presName="conn" presStyleLbl="parChTrans1D2" presStyleIdx="0" presStyleCnt="1"/>
      <dgm:spPr/>
    </dgm:pt>
    <dgm:pt modelId="{B300CE2D-277C-4934-9587-D5F9EF312152}" type="pres">
      <dgm:prSet presAssocID="{D6D0634D-DA76-4A19-88F8-951C7DF3A1D1}" presName="extraNode" presStyleLbl="node1" presStyleIdx="0" presStyleCnt="4"/>
      <dgm:spPr/>
    </dgm:pt>
    <dgm:pt modelId="{03A087D1-37C0-42E8-8247-7515F99DE4D1}" type="pres">
      <dgm:prSet presAssocID="{D6D0634D-DA76-4A19-88F8-951C7DF3A1D1}" presName="dstNode" presStyleLbl="node1" presStyleIdx="0" presStyleCnt="4"/>
      <dgm:spPr/>
    </dgm:pt>
    <dgm:pt modelId="{DD205C54-A84C-464F-A48F-0D3F6CC344B7}" type="pres">
      <dgm:prSet presAssocID="{CF3049C2-B124-4A3B-A68B-15B00C4CB722}" presName="text_1" presStyleLbl="node1" presStyleIdx="0" presStyleCnt="4">
        <dgm:presLayoutVars>
          <dgm:bulletEnabled val="1"/>
        </dgm:presLayoutVars>
      </dgm:prSet>
      <dgm:spPr/>
    </dgm:pt>
    <dgm:pt modelId="{E949B620-2886-449B-900B-587F5BE89D9B}" type="pres">
      <dgm:prSet presAssocID="{CF3049C2-B124-4A3B-A68B-15B00C4CB722}" presName="accent_1" presStyleCnt="0"/>
      <dgm:spPr/>
    </dgm:pt>
    <dgm:pt modelId="{DF1501B9-04CD-49B8-BF84-AD64A07F0A0F}" type="pres">
      <dgm:prSet presAssocID="{CF3049C2-B124-4A3B-A68B-15B00C4CB722}" presName="accentRepeatNode" presStyleLbl="solidFgAcc1" presStyleIdx="0" presStyleCnt="4"/>
      <dgm:spPr/>
    </dgm:pt>
    <dgm:pt modelId="{1BFA8891-376A-4783-BC03-1778DA93B1A9}" type="pres">
      <dgm:prSet presAssocID="{5283ADEC-8670-4BAD-8ACD-79FA87E7397C}" presName="text_2" presStyleLbl="node1" presStyleIdx="1" presStyleCnt="4">
        <dgm:presLayoutVars>
          <dgm:bulletEnabled val="1"/>
        </dgm:presLayoutVars>
      </dgm:prSet>
      <dgm:spPr/>
    </dgm:pt>
    <dgm:pt modelId="{7F176E0C-334F-41D0-908C-B8F982805FBE}" type="pres">
      <dgm:prSet presAssocID="{5283ADEC-8670-4BAD-8ACD-79FA87E7397C}" presName="accent_2" presStyleCnt="0"/>
      <dgm:spPr/>
    </dgm:pt>
    <dgm:pt modelId="{FB589483-FCF1-46EF-B84F-836DFF8BE42A}" type="pres">
      <dgm:prSet presAssocID="{5283ADEC-8670-4BAD-8ACD-79FA87E7397C}" presName="accentRepeatNode" presStyleLbl="solidFgAcc1" presStyleIdx="1" presStyleCnt="4"/>
      <dgm:spPr/>
    </dgm:pt>
    <dgm:pt modelId="{625B3E19-72FD-469F-9180-4A9763269F2F}" type="pres">
      <dgm:prSet presAssocID="{67A352C8-4263-4228-9791-7C8743C6340A}" presName="text_3" presStyleLbl="node1" presStyleIdx="2" presStyleCnt="4">
        <dgm:presLayoutVars>
          <dgm:bulletEnabled val="1"/>
        </dgm:presLayoutVars>
      </dgm:prSet>
      <dgm:spPr/>
    </dgm:pt>
    <dgm:pt modelId="{5A0E3E81-EF7C-4E23-8FE6-3CD799CE25FC}" type="pres">
      <dgm:prSet presAssocID="{67A352C8-4263-4228-9791-7C8743C6340A}" presName="accent_3" presStyleCnt="0"/>
      <dgm:spPr/>
    </dgm:pt>
    <dgm:pt modelId="{3B6A8D7B-18CD-4A82-A2FE-42B99D86C88D}" type="pres">
      <dgm:prSet presAssocID="{67A352C8-4263-4228-9791-7C8743C6340A}" presName="accentRepeatNode" presStyleLbl="solidFgAcc1" presStyleIdx="2" presStyleCnt="4"/>
      <dgm:spPr/>
    </dgm:pt>
    <dgm:pt modelId="{D7E4F449-1DE4-47CE-8C52-E9C0C5493609}" type="pres">
      <dgm:prSet presAssocID="{A12866E3-676A-4CAF-A501-75ECF4522F01}" presName="text_4" presStyleLbl="node1" presStyleIdx="3" presStyleCnt="4">
        <dgm:presLayoutVars>
          <dgm:bulletEnabled val="1"/>
        </dgm:presLayoutVars>
      </dgm:prSet>
      <dgm:spPr/>
    </dgm:pt>
    <dgm:pt modelId="{F2B8CAB2-0665-4681-AC2F-B7530C945A98}" type="pres">
      <dgm:prSet presAssocID="{A12866E3-676A-4CAF-A501-75ECF4522F01}" presName="accent_4" presStyleCnt="0"/>
      <dgm:spPr/>
    </dgm:pt>
    <dgm:pt modelId="{040552BB-9A20-4BB4-B2D6-7B40773B5E13}" type="pres">
      <dgm:prSet presAssocID="{A12866E3-676A-4CAF-A501-75ECF4522F01}" presName="accentRepeatNode" presStyleLbl="solidFgAcc1" presStyleIdx="3" presStyleCnt="4"/>
      <dgm:spPr/>
    </dgm:pt>
  </dgm:ptLst>
  <dgm:cxnLst>
    <dgm:cxn modelId="{31F80010-8EAA-48D0-8F4C-B22B5D91F84D}" type="presOf" srcId="{A12866E3-676A-4CAF-A501-75ECF4522F01}" destId="{D7E4F449-1DE4-47CE-8C52-E9C0C5493609}" srcOrd="0" destOrd="0" presId="urn:microsoft.com/office/officeart/2008/layout/VerticalCurvedList"/>
    <dgm:cxn modelId="{763AFF1F-7A0C-4821-95A1-709B849A758A}" srcId="{D6D0634D-DA76-4A19-88F8-951C7DF3A1D1}" destId="{67A352C8-4263-4228-9791-7C8743C6340A}" srcOrd="2" destOrd="0" parTransId="{9309C530-0411-4ECC-A51B-67D2F72E99DB}" sibTransId="{7467AA8A-988A-4187-BF61-2AD25631B064}"/>
    <dgm:cxn modelId="{7DE39A2B-C6AA-4A33-ADB2-D212A54960A9}" type="presOf" srcId="{5283ADEC-8670-4BAD-8ACD-79FA87E7397C}" destId="{1BFA8891-376A-4783-BC03-1778DA93B1A9}" srcOrd="0" destOrd="0" presId="urn:microsoft.com/office/officeart/2008/layout/VerticalCurvedList"/>
    <dgm:cxn modelId="{B95BC22C-4B15-428A-A428-6DA24FDEE048}" srcId="{D6D0634D-DA76-4A19-88F8-951C7DF3A1D1}" destId="{CF3049C2-B124-4A3B-A68B-15B00C4CB722}" srcOrd="0" destOrd="0" parTransId="{314D3334-5587-4E2A-BBEC-C713A4D09319}" sibTransId="{17E1BFE4-97AB-491B-9E8F-0CF1F1626906}"/>
    <dgm:cxn modelId="{105ED12D-A470-4C60-B83D-51022E0AC975}" type="presOf" srcId="{CF3049C2-B124-4A3B-A68B-15B00C4CB722}" destId="{DD205C54-A84C-464F-A48F-0D3F6CC344B7}" srcOrd="0" destOrd="0" presId="urn:microsoft.com/office/officeart/2008/layout/VerticalCurvedList"/>
    <dgm:cxn modelId="{2CEF1845-908F-40B6-ABB0-B100B3DF8AAD}" type="presOf" srcId="{67A352C8-4263-4228-9791-7C8743C6340A}" destId="{625B3E19-72FD-469F-9180-4A9763269F2F}" srcOrd="0" destOrd="0" presId="urn:microsoft.com/office/officeart/2008/layout/VerticalCurvedList"/>
    <dgm:cxn modelId="{A48B6F45-02A5-4ED9-B626-BC736FECB06F}" srcId="{D6D0634D-DA76-4A19-88F8-951C7DF3A1D1}" destId="{A12866E3-676A-4CAF-A501-75ECF4522F01}" srcOrd="3" destOrd="0" parTransId="{08F77568-5E16-41F4-B9EF-8F600E71538B}" sibTransId="{16123C3B-FCCD-47AF-ABE2-6F01A1C4313D}"/>
    <dgm:cxn modelId="{4DAE2E97-3B1C-4D51-B1F6-63C23F011551}" type="presOf" srcId="{D6D0634D-DA76-4A19-88F8-951C7DF3A1D1}" destId="{3D0092D2-1F4C-436E-8D4A-D210DDEC5EE9}" srcOrd="0" destOrd="0" presId="urn:microsoft.com/office/officeart/2008/layout/VerticalCurvedList"/>
    <dgm:cxn modelId="{3D2037C9-425D-489E-8C7D-6C84E703557A}" type="presOf" srcId="{17E1BFE4-97AB-491B-9E8F-0CF1F1626906}" destId="{19B2F2FD-7F76-41F3-B902-7C5B91E9081A}" srcOrd="0" destOrd="0" presId="urn:microsoft.com/office/officeart/2008/layout/VerticalCurvedList"/>
    <dgm:cxn modelId="{272CA3EA-E96A-401C-8F8F-97EB477A6303}" srcId="{D6D0634D-DA76-4A19-88F8-951C7DF3A1D1}" destId="{5283ADEC-8670-4BAD-8ACD-79FA87E7397C}" srcOrd="1" destOrd="0" parTransId="{3C151B24-391F-44B0-B583-F44115209097}" sibTransId="{B750E850-E1DA-45D7-9BED-BBE62D820C78}"/>
    <dgm:cxn modelId="{187537C7-4F73-4BAD-B220-CFDBDFA6D034}" type="presParOf" srcId="{3D0092D2-1F4C-436E-8D4A-D210DDEC5EE9}" destId="{5834D3D9-09EC-4623-B9FF-A38A78086312}" srcOrd="0" destOrd="0" presId="urn:microsoft.com/office/officeart/2008/layout/VerticalCurvedList"/>
    <dgm:cxn modelId="{0155C375-D787-4110-AB5E-BC8C4C7FD180}" type="presParOf" srcId="{5834D3D9-09EC-4623-B9FF-A38A78086312}" destId="{3FD66749-14D9-4802-94B3-B1460AFDC5FE}" srcOrd="0" destOrd="0" presId="urn:microsoft.com/office/officeart/2008/layout/VerticalCurvedList"/>
    <dgm:cxn modelId="{F3979F22-8449-4331-BE8F-AC4601DA836F}" type="presParOf" srcId="{3FD66749-14D9-4802-94B3-B1460AFDC5FE}" destId="{119949F3-3403-43BD-B6D9-FCAEE154D90D}" srcOrd="0" destOrd="0" presId="urn:microsoft.com/office/officeart/2008/layout/VerticalCurvedList"/>
    <dgm:cxn modelId="{8CC3E3DE-8F1C-45D4-933A-7A28D0C785C8}" type="presParOf" srcId="{3FD66749-14D9-4802-94B3-B1460AFDC5FE}" destId="{19B2F2FD-7F76-41F3-B902-7C5B91E9081A}" srcOrd="1" destOrd="0" presId="urn:microsoft.com/office/officeart/2008/layout/VerticalCurvedList"/>
    <dgm:cxn modelId="{921E2F0D-DC6A-40AA-9C74-E9FB2D199711}" type="presParOf" srcId="{3FD66749-14D9-4802-94B3-B1460AFDC5FE}" destId="{B300CE2D-277C-4934-9587-D5F9EF312152}" srcOrd="2" destOrd="0" presId="urn:microsoft.com/office/officeart/2008/layout/VerticalCurvedList"/>
    <dgm:cxn modelId="{CFCE2A75-7AB9-4717-B1F5-95F454E8FB35}" type="presParOf" srcId="{3FD66749-14D9-4802-94B3-B1460AFDC5FE}" destId="{03A087D1-37C0-42E8-8247-7515F99DE4D1}" srcOrd="3" destOrd="0" presId="urn:microsoft.com/office/officeart/2008/layout/VerticalCurvedList"/>
    <dgm:cxn modelId="{EE596082-5F03-4C6D-818E-4746FA522999}" type="presParOf" srcId="{5834D3D9-09EC-4623-B9FF-A38A78086312}" destId="{DD205C54-A84C-464F-A48F-0D3F6CC344B7}" srcOrd="1" destOrd="0" presId="urn:microsoft.com/office/officeart/2008/layout/VerticalCurvedList"/>
    <dgm:cxn modelId="{9267593F-20EE-4479-8826-E163F0B5A7CD}" type="presParOf" srcId="{5834D3D9-09EC-4623-B9FF-A38A78086312}" destId="{E949B620-2886-449B-900B-587F5BE89D9B}" srcOrd="2" destOrd="0" presId="urn:microsoft.com/office/officeart/2008/layout/VerticalCurvedList"/>
    <dgm:cxn modelId="{02BCE7B1-D2F1-4AAA-939A-FA7C0133B168}" type="presParOf" srcId="{E949B620-2886-449B-900B-587F5BE89D9B}" destId="{DF1501B9-04CD-49B8-BF84-AD64A07F0A0F}" srcOrd="0" destOrd="0" presId="urn:microsoft.com/office/officeart/2008/layout/VerticalCurvedList"/>
    <dgm:cxn modelId="{876585A7-CF0B-4C8C-AD3A-A2B500FB0D14}" type="presParOf" srcId="{5834D3D9-09EC-4623-B9FF-A38A78086312}" destId="{1BFA8891-376A-4783-BC03-1778DA93B1A9}" srcOrd="3" destOrd="0" presId="urn:microsoft.com/office/officeart/2008/layout/VerticalCurvedList"/>
    <dgm:cxn modelId="{65460F15-5CEB-4611-AF7A-C29EA514A288}" type="presParOf" srcId="{5834D3D9-09EC-4623-B9FF-A38A78086312}" destId="{7F176E0C-334F-41D0-908C-B8F982805FBE}" srcOrd="4" destOrd="0" presId="urn:microsoft.com/office/officeart/2008/layout/VerticalCurvedList"/>
    <dgm:cxn modelId="{495F3C84-11E7-44C2-B451-6C739A323014}" type="presParOf" srcId="{7F176E0C-334F-41D0-908C-B8F982805FBE}" destId="{FB589483-FCF1-46EF-B84F-836DFF8BE42A}" srcOrd="0" destOrd="0" presId="urn:microsoft.com/office/officeart/2008/layout/VerticalCurvedList"/>
    <dgm:cxn modelId="{9CCEA517-F0CA-48AF-863C-0485B82C14EE}" type="presParOf" srcId="{5834D3D9-09EC-4623-B9FF-A38A78086312}" destId="{625B3E19-72FD-469F-9180-4A9763269F2F}" srcOrd="5" destOrd="0" presId="urn:microsoft.com/office/officeart/2008/layout/VerticalCurvedList"/>
    <dgm:cxn modelId="{BD9D1745-85BA-48AD-8380-14319BC44152}" type="presParOf" srcId="{5834D3D9-09EC-4623-B9FF-A38A78086312}" destId="{5A0E3E81-EF7C-4E23-8FE6-3CD799CE25FC}" srcOrd="6" destOrd="0" presId="urn:microsoft.com/office/officeart/2008/layout/VerticalCurvedList"/>
    <dgm:cxn modelId="{D42B4568-BDA2-4938-B87D-E7E956547742}" type="presParOf" srcId="{5A0E3E81-EF7C-4E23-8FE6-3CD799CE25FC}" destId="{3B6A8D7B-18CD-4A82-A2FE-42B99D86C88D}" srcOrd="0" destOrd="0" presId="urn:microsoft.com/office/officeart/2008/layout/VerticalCurvedList"/>
    <dgm:cxn modelId="{16F533CB-808A-453B-9B30-47B58126DDFF}" type="presParOf" srcId="{5834D3D9-09EC-4623-B9FF-A38A78086312}" destId="{D7E4F449-1DE4-47CE-8C52-E9C0C5493609}" srcOrd="7" destOrd="0" presId="urn:microsoft.com/office/officeart/2008/layout/VerticalCurvedList"/>
    <dgm:cxn modelId="{0AE0EC1D-5D86-4A55-9F99-6BD7B95302E9}" type="presParOf" srcId="{5834D3D9-09EC-4623-B9FF-A38A78086312}" destId="{F2B8CAB2-0665-4681-AC2F-B7530C945A98}" srcOrd="8" destOrd="0" presId="urn:microsoft.com/office/officeart/2008/layout/VerticalCurvedList"/>
    <dgm:cxn modelId="{223EA887-B7AD-418C-93AD-1A39D58CFB8E}" type="presParOf" srcId="{F2B8CAB2-0665-4681-AC2F-B7530C945A98}" destId="{040552BB-9A20-4BB4-B2D6-7B40773B5E1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D0634D-DA76-4A19-88F8-951C7DF3A1D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F3049C2-B124-4A3B-A68B-15B00C4CB722}">
      <dgm:prSet phldrT="[Text]" custT="1"/>
      <dgm:spPr/>
      <dgm:t>
        <a:bodyPr/>
        <a:lstStyle/>
        <a:p>
          <a:pPr>
            <a:buFont typeface="+mj-lt"/>
            <a:buAutoNum type="alphaUcPeriod"/>
          </a:pPr>
          <a:r>
            <a:rPr lang="en-US" sz="2400" dirty="0"/>
            <a:t>Identify CAEECC purpose and objectives based on the current state and CPUC policies and climate/equity goals.</a:t>
          </a:r>
        </a:p>
      </dgm:t>
    </dgm:pt>
    <dgm:pt modelId="{314D3334-5587-4E2A-BBEC-C713A4D09319}" type="parTrans" cxnId="{B95BC22C-4B15-428A-A428-6DA24FDEE048}">
      <dgm:prSet/>
      <dgm:spPr/>
      <dgm:t>
        <a:bodyPr/>
        <a:lstStyle/>
        <a:p>
          <a:endParaRPr lang="en-US"/>
        </a:p>
      </dgm:t>
    </dgm:pt>
    <dgm:pt modelId="{17E1BFE4-97AB-491B-9E8F-0CF1F1626906}" type="sibTrans" cxnId="{B95BC22C-4B15-428A-A428-6DA24FDEE048}">
      <dgm:prSet/>
      <dgm:spPr/>
      <dgm:t>
        <a:bodyPr/>
        <a:lstStyle/>
        <a:p>
          <a:endParaRPr lang="en-US"/>
        </a:p>
      </dgm:t>
    </dgm:pt>
    <dgm:pt modelId="{5283ADEC-8670-4BAD-8ACD-79FA87E7397C}">
      <dgm:prSet phldrT="[Text]"/>
      <dgm:spPr/>
      <dgm:t>
        <a:bodyPr/>
        <a:lstStyle/>
        <a:p>
          <a:pPr>
            <a:buFont typeface="+mj-lt"/>
            <a:buAutoNum type="alphaUcPeriod"/>
          </a:pPr>
          <a:r>
            <a:rPr lang="en-US" dirty="0"/>
            <a:t>Evaluate current CAEECC structure and identify how the current structure does or does not meet the purpose once identified.</a:t>
          </a:r>
        </a:p>
      </dgm:t>
    </dgm:pt>
    <dgm:pt modelId="{3C151B24-391F-44B0-B583-F44115209097}" type="parTrans" cxnId="{272CA3EA-E96A-401C-8F8F-97EB477A6303}">
      <dgm:prSet/>
      <dgm:spPr/>
      <dgm:t>
        <a:bodyPr/>
        <a:lstStyle/>
        <a:p>
          <a:endParaRPr lang="en-US"/>
        </a:p>
      </dgm:t>
    </dgm:pt>
    <dgm:pt modelId="{B750E850-E1DA-45D7-9BED-BBE62D820C78}" type="sibTrans" cxnId="{272CA3EA-E96A-401C-8F8F-97EB477A6303}">
      <dgm:prSet/>
      <dgm:spPr/>
      <dgm:t>
        <a:bodyPr/>
        <a:lstStyle/>
        <a:p>
          <a:endParaRPr lang="en-US"/>
        </a:p>
      </dgm:t>
    </dgm:pt>
    <dgm:pt modelId="{67A352C8-4263-4228-9791-7C8743C6340A}">
      <dgm:prSet phldrT="[Text]"/>
      <dgm:spPr/>
      <dgm:t>
        <a:bodyPr/>
        <a:lstStyle/>
        <a:p>
          <a:pPr>
            <a:buFont typeface="+mj-lt"/>
            <a:buAutoNum type="alphaUcPeriod"/>
          </a:pPr>
          <a:r>
            <a:rPr lang="en-US" dirty="0"/>
            <a:t>Identify any gaps or limitations of CAEECC’s structure and scope given updated policies since 2015, including state climate energy and equity goals.</a:t>
          </a:r>
        </a:p>
      </dgm:t>
    </dgm:pt>
    <dgm:pt modelId="{9309C530-0411-4ECC-A51B-67D2F72E99DB}" type="parTrans" cxnId="{763AFF1F-7A0C-4821-95A1-709B849A758A}">
      <dgm:prSet/>
      <dgm:spPr/>
      <dgm:t>
        <a:bodyPr/>
        <a:lstStyle/>
        <a:p>
          <a:endParaRPr lang="en-US"/>
        </a:p>
      </dgm:t>
    </dgm:pt>
    <dgm:pt modelId="{7467AA8A-988A-4187-BF61-2AD25631B064}" type="sibTrans" cxnId="{763AFF1F-7A0C-4821-95A1-709B849A758A}">
      <dgm:prSet/>
      <dgm:spPr/>
      <dgm:t>
        <a:bodyPr/>
        <a:lstStyle/>
        <a:p>
          <a:endParaRPr lang="en-US"/>
        </a:p>
      </dgm:t>
    </dgm:pt>
    <dgm:pt modelId="{3D0092D2-1F4C-436E-8D4A-D210DDEC5EE9}" type="pres">
      <dgm:prSet presAssocID="{D6D0634D-DA76-4A19-88F8-951C7DF3A1D1}" presName="Name0" presStyleCnt="0">
        <dgm:presLayoutVars>
          <dgm:chMax val="7"/>
          <dgm:chPref val="7"/>
          <dgm:dir/>
        </dgm:presLayoutVars>
      </dgm:prSet>
      <dgm:spPr/>
    </dgm:pt>
    <dgm:pt modelId="{5834D3D9-09EC-4623-B9FF-A38A78086312}" type="pres">
      <dgm:prSet presAssocID="{D6D0634D-DA76-4A19-88F8-951C7DF3A1D1}" presName="Name1" presStyleCnt="0"/>
      <dgm:spPr/>
    </dgm:pt>
    <dgm:pt modelId="{3FD66749-14D9-4802-94B3-B1460AFDC5FE}" type="pres">
      <dgm:prSet presAssocID="{D6D0634D-DA76-4A19-88F8-951C7DF3A1D1}" presName="cycle" presStyleCnt="0"/>
      <dgm:spPr/>
    </dgm:pt>
    <dgm:pt modelId="{119949F3-3403-43BD-B6D9-FCAEE154D90D}" type="pres">
      <dgm:prSet presAssocID="{D6D0634D-DA76-4A19-88F8-951C7DF3A1D1}" presName="srcNode" presStyleLbl="node1" presStyleIdx="0" presStyleCnt="3"/>
      <dgm:spPr/>
    </dgm:pt>
    <dgm:pt modelId="{19B2F2FD-7F76-41F3-B902-7C5B91E9081A}" type="pres">
      <dgm:prSet presAssocID="{D6D0634D-DA76-4A19-88F8-951C7DF3A1D1}" presName="conn" presStyleLbl="parChTrans1D2" presStyleIdx="0" presStyleCnt="1"/>
      <dgm:spPr/>
    </dgm:pt>
    <dgm:pt modelId="{B300CE2D-277C-4934-9587-D5F9EF312152}" type="pres">
      <dgm:prSet presAssocID="{D6D0634D-DA76-4A19-88F8-951C7DF3A1D1}" presName="extraNode" presStyleLbl="node1" presStyleIdx="0" presStyleCnt="3"/>
      <dgm:spPr/>
    </dgm:pt>
    <dgm:pt modelId="{03A087D1-37C0-42E8-8247-7515F99DE4D1}" type="pres">
      <dgm:prSet presAssocID="{D6D0634D-DA76-4A19-88F8-951C7DF3A1D1}" presName="dstNode" presStyleLbl="node1" presStyleIdx="0" presStyleCnt="3"/>
      <dgm:spPr/>
    </dgm:pt>
    <dgm:pt modelId="{DD205C54-A84C-464F-A48F-0D3F6CC344B7}" type="pres">
      <dgm:prSet presAssocID="{CF3049C2-B124-4A3B-A68B-15B00C4CB722}" presName="text_1" presStyleLbl="node1" presStyleIdx="0" presStyleCnt="3">
        <dgm:presLayoutVars>
          <dgm:bulletEnabled val="1"/>
        </dgm:presLayoutVars>
      </dgm:prSet>
      <dgm:spPr/>
    </dgm:pt>
    <dgm:pt modelId="{E949B620-2886-449B-900B-587F5BE89D9B}" type="pres">
      <dgm:prSet presAssocID="{CF3049C2-B124-4A3B-A68B-15B00C4CB722}" presName="accent_1" presStyleCnt="0"/>
      <dgm:spPr/>
    </dgm:pt>
    <dgm:pt modelId="{DF1501B9-04CD-49B8-BF84-AD64A07F0A0F}" type="pres">
      <dgm:prSet presAssocID="{CF3049C2-B124-4A3B-A68B-15B00C4CB722}" presName="accentRepeatNode" presStyleLbl="solidFgAcc1" presStyleIdx="0" presStyleCnt="3"/>
      <dgm:spPr/>
    </dgm:pt>
    <dgm:pt modelId="{1BFA8891-376A-4783-BC03-1778DA93B1A9}" type="pres">
      <dgm:prSet presAssocID="{5283ADEC-8670-4BAD-8ACD-79FA87E7397C}" presName="text_2" presStyleLbl="node1" presStyleIdx="1" presStyleCnt="3">
        <dgm:presLayoutVars>
          <dgm:bulletEnabled val="1"/>
        </dgm:presLayoutVars>
      </dgm:prSet>
      <dgm:spPr/>
    </dgm:pt>
    <dgm:pt modelId="{7F176E0C-334F-41D0-908C-B8F982805FBE}" type="pres">
      <dgm:prSet presAssocID="{5283ADEC-8670-4BAD-8ACD-79FA87E7397C}" presName="accent_2" presStyleCnt="0"/>
      <dgm:spPr/>
    </dgm:pt>
    <dgm:pt modelId="{FB589483-FCF1-46EF-B84F-836DFF8BE42A}" type="pres">
      <dgm:prSet presAssocID="{5283ADEC-8670-4BAD-8ACD-79FA87E7397C}" presName="accentRepeatNode" presStyleLbl="solidFgAcc1" presStyleIdx="1" presStyleCnt="3"/>
      <dgm:spPr/>
    </dgm:pt>
    <dgm:pt modelId="{625B3E19-72FD-469F-9180-4A9763269F2F}" type="pres">
      <dgm:prSet presAssocID="{67A352C8-4263-4228-9791-7C8743C6340A}" presName="text_3" presStyleLbl="node1" presStyleIdx="2" presStyleCnt="3">
        <dgm:presLayoutVars>
          <dgm:bulletEnabled val="1"/>
        </dgm:presLayoutVars>
      </dgm:prSet>
      <dgm:spPr/>
    </dgm:pt>
    <dgm:pt modelId="{5A0E3E81-EF7C-4E23-8FE6-3CD799CE25FC}" type="pres">
      <dgm:prSet presAssocID="{67A352C8-4263-4228-9791-7C8743C6340A}" presName="accent_3" presStyleCnt="0"/>
      <dgm:spPr/>
    </dgm:pt>
    <dgm:pt modelId="{3B6A8D7B-18CD-4A82-A2FE-42B99D86C88D}" type="pres">
      <dgm:prSet presAssocID="{67A352C8-4263-4228-9791-7C8743C6340A}" presName="accentRepeatNode" presStyleLbl="solidFgAcc1" presStyleIdx="2" presStyleCnt="3"/>
      <dgm:spPr/>
    </dgm:pt>
  </dgm:ptLst>
  <dgm:cxnLst>
    <dgm:cxn modelId="{763AFF1F-7A0C-4821-95A1-709B849A758A}" srcId="{D6D0634D-DA76-4A19-88F8-951C7DF3A1D1}" destId="{67A352C8-4263-4228-9791-7C8743C6340A}" srcOrd="2" destOrd="0" parTransId="{9309C530-0411-4ECC-A51B-67D2F72E99DB}" sibTransId="{7467AA8A-988A-4187-BF61-2AD25631B064}"/>
    <dgm:cxn modelId="{7DE39A2B-C6AA-4A33-ADB2-D212A54960A9}" type="presOf" srcId="{5283ADEC-8670-4BAD-8ACD-79FA87E7397C}" destId="{1BFA8891-376A-4783-BC03-1778DA93B1A9}" srcOrd="0" destOrd="0" presId="urn:microsoft.com/office/officeart/2008/layout/VerticalCurvedList"/>
    <dgm:cxn modelId="{B95BC22C-4B15-428A-A428-6DA24FDEE048}" srcId="{D6D0634D-DA76-4A19-88F8-951C7DF3A1D1}" destId="{CF3049C2-B124-4A3B-A68B-15B00C4CB722}" srcOrd="0" destOrd="0" parTransId="{314D3334-5587-4E2A-BBEC-C713A4D09319}" sibTransId="{17E1BFE4-97AB-491B-9E8F-0CF1F1626906}"/>
    <dgm:cxn modelId="{105ED12D-A470-4C60-B83D-51022E0AC975}" type="presOf" srcId="{CF3049C2-B124-4A3B-A68B-15B00C4CB722}" destId="{DD205C54-A84C-464F-A48F-0D3F6CC344B7}" srcOrd="0" destOrd="0" presId="urn:microsoft.com/office/officeart/2008/layout/VerticalCurvedList"/>
    <dgm:cxn modelId="{2CEF1845-908F-40B6-ABB0-B100B3DF8AAD}" type="presOf" srcId="{67A352C8-4263-4228-9791-7C8743C6340A}" destId="{625B3E19-72FD-469F-9180-4A9763269F2F}" srcOrd="0" destOrd="0" presId="urn:microsoft.com/office/officeart/2008/layout/VerticalCurvedList"/>
    <dgm:cxn modelId="{4DAE2E97-3B1C-4D51-B1F6-63C23F011551}" type="presOf" srcId="{D6D0634D-DA76-4A19-88F8-951C7DF3A1D1}" destId="{3D0092D2-1F4C-436E-8D4A-D210DDEC5EE9}" srcOrd="0" destOrd="0" presId="urn:microsoft.com/office/officeart/2008/layout/VerticalCurvedList"/>
    <dgm:cxn modelId="{3D2037C9-425D-489E-8C7D-6C84E703557A}" type="presOf" srcId="{17E1BFE4-97AB-491B-9E8F-0CF1F1626906}" destId="{19B2F2FD-7F76-41F3-B902-7C5B91E9081A}" srcOrd="0" destOrd="0" presId="urn:microsoft.com/office/officeart/2008/layout/VerticalCurvedList"/>
    <dgm:cxn modelId="{272CA3EA-E96A-401C-8F8F-97EB477A6303}" srcId="{D6D0634D-DA76-4A19-88F8-951C7DF3A1D1}" destId="{5283ADEC-8670-4BAD-8ACD-79FA87E7397C}" srcOrd="1" destOrd="0" parTransId="{3C151B24-391F-44B0-B583-F44115209097}" sibTransId="{B750E850-E1DA-45D7-9BED-BBE62D820C78}"/>
    <dgm:cxn modelId="{187537C7-4F73-4BAD-B220-CFDBDFA6D034}" type="presParOf" srcId="{3D0092D2-1F4C-436E-8D4A-D210DDEC5EE9}" destId="{5834D3D9-09EC-4623-B9FF-A38A78086312}" srcOrd="0" destOrd="0" presId="urn:microsoft.com/office/officeart/2008/layout/VerticalCurvedList"/>
    <dgm:cxn modelId="{0155C375-D787-4110-AB5E-BC8C4C7FD180}" type="presParOf" srcId="{5834D3D9-09EC-4623-B9FF-A38A78086312}" destId="{3FD66749-14D9-4802-94B3-B1460AFDC5FE}" srcOrd="0" destOrd="0" presId="urn:microsoft.com/office/officeart/2008/layout/VerticalCurvedList"/>
    <dgm:cxn modelId="{F3979F22-8449-4331-BE8F-AC4601DA836F}" type="presParOf" srcId="{3FD66749-14D9-4802-94B3-B1460AFDC5FE}" destId="{119949F3-3403-43BD-B6D9-FCAEE154D90D}" srcOrd="0" destOrd="0" presId="urn:microsoft.com/office/officeart/2008/layout/VerticalCurvedList"/>
    <dgm:cxn modelId="{8CC3E3DE-8F1C-45D4-933A-7A28D0C785C8}" type="presParOf" srcId="{3FD66749-14D9-4802-94B3-B1460AFDC5FE}" destId="{19B2F2FD-7F76-41F3-B902-7C5B91E9081A}" srcOrd="1" destOrd="0" presId="urn:microsoft.com/office/officeart/2008/layout/VerticalCurvedList"/>
    <dgm:cxn modelId="{921E2F0D-DC6A-40AA-9C74-E9FB2D199711}" type="presParOf" srcId="{3FD66749-14D9-4802-94B3-B1460AFDC5FE}" destId="{B300CE2D-277C-4934-9587-D5F9EF312152}" srcOrd="2" destOrd="0" presId="urn:microsoft.com/office/officeart/2008/layout/VerticalCurvedList"/>
    <dgm:cxn modelId="{CFCE2A75-7AB9-4717-B1F5-95F454E8FB35}" type="presParOf" srcId="{3FD66749-14D9-4802-94B3-B1460AFDC5FE}" destId="{03A087D1-37C0-42E8-8247-7515F99DE4D1}" srcOrd="3" destOrd="0" presId="urn:microsoft.com/office/officeart/2008/layout/VerticalCurvedList"/>
    <dgm:cxn modelId="{EE596082-5F03-4C6D-818E-4746FA522999}" type="presParOf" srcId="{5834D3D9-09EC-4623-B9FF-A38A78086312}" destId="{DD205C54-A84C-464F-A48F-0D3F6CC344B7}" srcOrd="1" destOrd="0" presId="urn:microsoft.com/office/officeart/2008/layout/VerticalCurvedList"/>
    <dgm:cxn modelId="{9267593F-20EE-4479-8826-E163F0B5A7CD}" type="presParOf" srcId="{5834D3D9-09EC-4623-B9FF-A38A78086312}" destId="{E949B620-2886-449B-900B-587F5BE89D9B}" srcOrd="2" destOrd="0" presId="urn:microsoft.com/office/officeart/2008/layout/VerticalCurvedList"/>
    <dgm:cxn modelId="{02BCE7B1-D2F1-4AAA-939A-FA7C0133B168}" type="presParOf" srcId="{E949B620-2886-449B-900B-587F5BE89D9B}" destId="{DF1501B9-04CD-49B8-BF84-AD64A07F0A0F}" srcOrd="0" destOrd="0" presId="urn:microsoft.com/office/officeart/2008/layout/VerticalCurvedList"/>
    <dgm:cxn modelId="{876585A7-CF0B-4C8C-AD3A-A2B500FB0D14}" type="presParOf" srcId="{5834D3D9-09EC-4623-B9FF-A38A78086312}" destId="{1BFA8891-376A-4783-BC03-1778DA93B1A9}" srcOrd="3" destOrd="0" presId="urn:microsoft.com/office/officeart/2008/layout/VerticalCurvedList"/>
    <dgm:cxn modelId="{65460F15-5CEB-4611-AF7A-C29EA514A288}" type="presParOf" srcId="{5834D3D9-09EC-4623-B9FF-A38A78086312}" destId="{7F176E0C-334F-41D0-908C-B8F982805FBE}" srcOrd="4" destOrd="0" presId="urn:microsoft.com/office/officeart/2008/layout/VerticalCurvedList"/>
    <dgm:cxn modelId="{495F3C84-11E7-44C2-B451-6C739A323014}" type="presParOf" srcId="{7F176E0C-334F-41D0-908C-B8F982805FBE}" destId="{FB589483-FCF1-46EF-B84F-836DFF8BE42A}" srcOrd="0" destOrd="0" presId="urn:microsoft.com/office/officeart/2008/layout/VerticalCurvedList"/>
    <dgm:cxn modelId="{9CCEA517-F0CA-48AF-863C-0485B82C14EE}" type="presParOf" srcId="{5834D3D9-09EC-4623-B9FF-A38A78086312}" destId="{625B3E19-72FD-469F-9180-4A9763269F2F}" srcOrd="5" destOrd="0" presId="urn:microsoft.com/office/officeart/2008/layout/VerticalCurvedList"/>
    <dgm:cxn modelId="{BD9D1745-85BA-48AD-8380-14319BC44152}" type="presParOf" srcId="{5834D3D9-09EC-4623-B9FF-A38A78086312}" destId="{5A0E3E81-EF7C-4E23-8FE6-3CD799CE25FC}" srcOrd="6" destOrd="0" presId="urn:microsoft.com/office/officeart/2008/layout/VerticalCurvedList"/>
    <dgm:cxn modelId="{D42B4568-BDA2-4938-B87D-E7E956547742}" type="presParOf" srcId="{5A0E3E81-EF7C-4E23-8FE6-3CD799CE25FC}" destId="{3B6A8D7B-18CD-4A82-A2FE-42B99D86C88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6D0634D-DA76-4A19-88F8-951C7DF3A1D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F3049C2-B124-4A3B-A68B-15B00C4CB722}">
      <dgm:prSet phldrT="[Text]" custT="1"/>
      <dgm:spPr/>
      <dgm:t>
        <a:bodyPr/>
        <a:lstStyle/>
        <a:p>
          <a:pPr>
            <a:buFont typeface="+mj-lt"/>
            <a:buAutoNum type="alphaUcPeriod"/>
          </a:pPr>
          <a:r>
            <a:rPr lang="en-US" sz="2400" dirty="0"/>
            <a:t>Develop a proposed structure to meet the identified purpose, leveraging what is working, and proposing new approaches and/or structure where needed.</a:t>
          </a:r>
        </a:p>
      </dgm:t>
    </dgm:pt>
    <dgm:pt modelId="{314D3334-5587-4E2A-BBEC-C713A4D09319}" type="parTrans" cxnId="{B95BC22C-4B15-428A-A428-6DA24FDEE048}">
      <dgm:prSet/>
      <dgm:spPr/>
      <dgm:t>
        <a:bodyPr/>
        <a:lstStyle/>
        <a:p>
          <a:endParaRPr lang="en-US"/>
        </a:p>
      </dgm:t>
    </dgm:pt>
    <dgm:pt modelId="{17E1BFE4-97AB-491B-9E8F-0CF1F1626906}" type="sibTrans" cxnId="{B95BC22C-4B15-428A-A428-6DA24FDEE048}">
      <dgm:prSet/>
      <dgm:spPr/>
      <dgm:t>
        <a:bodyPr/>
        <a:lstStyle/>
        <a:p>
          <a:endParaRPr lang="en-US"/>
        </a:p>
      </dgm:t>
    </dgm:pt>
    <dgm:pt modelId="{5283ADEC-8670-4BAD-8ACD-79FA87E7397C}">
      <dgm:prSet phldrT="[Text]" custT="1"/>
      <dgm:spPr/>
      <dgm:t>
        <a:bodyPr/>
        <a:lstStyle/>
        <a:p>
          <a:pPr marL="0" lvl="0" indent="0" algn="l" defTabSz="1066800">
            <a:lnSpc>
              <a:spcPct val="90000"/>
            </a:lnSpc>
            <a:spcBef>
              <a:spcPct val="0"/>
            </a:spcBef>
            <a:spcAft>
              <a:spcPct val="35000"/>
            </a:spcAft>
            <a:buFont typeface="+mj-lt"/>
            <a:buNone/>
          </a:pPr>
          <a:r>
            <a:rPr lang="en-US" sz="2400" kern="1200" dirty="0">
              <a:solidFill>
                <a:srgbClr val="FFFFFF"/>
              </a:solidFill>
              <a:latin typeface="Gill Sans MT"/>
              <a:ea typeface="+mn-ea"/>
              <a:cs typeface="+mn-cs"/>
            </a:rPr>
            <a:t>Review the current governance documents for alignment with new purpose and structure.</a:t>
          </a:r>
        </a:p>
      </dgm:t>
    </dgm:pt>
    <dgm:pt modelId="{3C151B24-391F-44B0-B583-F44115209097}" type="parTrans" cxnId="{272CA3EA-E96A-401C-8F8F-97EB477A6303}">
      <dgm:prSet/>
      <dgm:spPr/>
      <dgm:t>
        <a:bodyPr/>
        <a:lstStyle/>
        <a:p>
          <a:endParaRPr lang="en-US"/>
        </a:p>
      </dgm:t>
    </dgm:pt>
    <dgm:pt modelId="{B750E850-E1DA-45D7-9BED-BBE62D820C78}" type="sibTrans" cxnId="{272CA3EA-E96A-401C-8F8F-97EB477A6303}">
      <dgm:prSet/>
      <dgm:spPr/>
      <dgm:t>
        <a:bodyPr/>
        <a:lstStyle/>
        <a:p>
          <a:endParaRPr lang="en-US"/>
        </a:p>
      </dgm:t>
    </dgm:pt>
    <dgm:pt modelId="{5FA26477-4477-4107-96E2-685D39FD0B04}">
      <dgm:prSet custT="1"/>
      <dgm:spPr/>
      <dgm:t>
        <a:bodyPr/>
        <a:lstStyle/>
        <a:p>
          <a:pPr marL="0" lvl="0" indent="0" algn="l" defTabSz="1066800" rtl="0">
            <a:lnSpc>
              <a:spcPct val="90000"/>
            </a:lnSpc>
            <a:spcBef>
              <a:spcPct val="0"/>
            </a:spcBef>
            <a:spcAft>
              <a:spcPct val="35000"/>
            </a:spcAft>
            <a:buFont typeface="+mj-lt"/>
            <a:buNone/>
          </a:pPr>
          <a:r>
            <a:rPr lang="en-US" sz="2400" kern="1200" dirty="0">
              <a:solidFill>
                <a:srgbClr val="FFFFFF"/>
              </a:solidFill>
              <a:latin typeface="Gill Sans MT"/>
              <a:ea typeface="+mn-ea"/>
              <a:cs typeface="+mn-cs"/>
            </a:rPr>
            <a:t>Update governance docs to align with the purpose, structure,  and state and CPUC policies regarding JEDI, energy, and climate goals. </a:t>
          </a:r>
        </a:p>
      </dgm:t>
    </dgm:pt>
    <dgm:pt modelId="{F204E1C0-33BF-419E-B0A8-D8D09AB370C7}" type="parTrans" cxnId="{BDDF237A-7E9F-4465-BF2F-BE307E2626DC}">
      <dgm:prSet/>
      <dgm:spPr/>
      <dgm:t>
        <a:bodyPr/>
        <a:lstStyle/>
        <a:p>
          <a:endParaRPr lang="en-US"/>
        </a:p>
      </dgm:t>
    </dgm:pt>
    <dgm:pt modelId="{95A89AB1-D699-4CF3-B5BF-ED317D0CF390}" type="sibTrans" cxnId="{BDDF237A-7E9F-4465-BF2F-BE307E2626DC}">
      <dgm:prSet/>
      <dgm:spPr/>
      <dgm:t>
        <a:bodyPr/>
        <a:lstStyle/>
        <a:p>
          <a:endParaRPr lang="en-US"/>
        </a:p>
      </dgm:t>
    </dgm:pt>
    <dgm:pt modelId="{3D0092D2-1F4C-436E-8D4A-D210DDEC5EE9}" type="pres">
      <dgm:prSet presAssocID="{D6D0634D-DA76-4A19-88F8-951C7DF3A1D1}" presName="Name0" presStyleCnt="0">
        <dgm:presLayoutVars>
          <dgm:chMax val="7"/>
          <dgm:chPref val="7"/>
          <dgm:dir/>
        </dgm:presLayoutVars>
      </dgm:prSet>
      <dgm:spPr/>
    </dgm:pt>
    <dgm:pt modelId="{5834D3D9-09EC-4623-B9FF-A38A78086312}" type="pres">
      <dgm:prSet presAssocID="{D6D0634D-DA76-4A19-88F8-951C7DF3A1D1}" presName="Name1" presStyleCnt="0"/>
      <dgm:spPr/>
    </dgm:pt>
    <dgm:pt modelId="{3FD66749-14D9-4802-94B3-B1460AFDC5FE}" type="pres">
      <dgm:prSet presAssocID="{D6D0634D-DA76-4A19-88F8-951C7DF3A1D1}" presName="cycle" presStyleCnt="0"/>
      <dgm:spPr/>
    </dgm:pt>
    <dgm:pt modelId="{119949F3-3403-43BD-B6D9-FCAEE154D90D}" type="pres">
      <dgm:prSet presAssocID="{D6D0634D-DA76-4A19-88F8-951C7DF3A1D1}" presName="srcNode" presStyleLbl="node1" presStyleIdx="0" presStyleCnt="3"/>
      <dgm:spPr/>
    </dgm:pt>
    <dgm:pt modelId="{19B2F2FD-7F76-41F3-B902-7C5B91E9081A}" type="pres">
      <dgm:prSet presAssocID="{D6D0634D-DA76-4A19-88F8-951C7DF3A1D1}" presName="conn" presStyleLbl="parChTrans1D2" presStyleIdx="0" presStyleCnt="1"/>
      <dgm:spPr/>
    </dgm:pt>
    <dgm:pt modelId="{B300CE2D-277C-4934-9587-D5F9EF312152}" type="pres">
      <dgm:prSet presAssocID="{D6D0634D-DA76-4A19-88F8-951C7DF3A1D1}" presName="extraNode" presStyleLbl="node1" presStyleIdx="0" presStyleCnt="3"/>
      <dgm:spPr/>
    </dgm:pt>
    <dgm:pt modelId="{03A087D1-37C0-42E8-8247-7515F99DE4D1}" type="pres">
      <dgm:prSet presAssocID="{D6D0634D-DA76-4A19-88F8-951C7DF3A1D1}" presName="dstNode" presStyleLbl="node1" presStyleIdx="0" presStyleCnt="3"/>
      <dgm:spPr/>
    </dgm:pt>
    <dgm:pt modelId="{DD205C54-A84C-464F-A48F-0D3F6CC344B7}" type="pres">
      <dgm:prSet presAssocID="{CF3049C2-B124-4A3B-A68B-15B00C4CB722}" presName="text_1" presStyleLbl="node1" presStyleIdx="0" presStyleCnt="3">
        <dgm:presLayoutVars>
          <dgm:bulletEnabled val="1"/>
        </dgm:presLayoutVars>
      </dgm:prSet>
      <dgm:spPr/>
    </dgm:pt>
    <dgm:pt modelId="{E949B620-2886-449B-900B-587F5BE89D9B}" type="pres">
      <dgm:prSet presAssocID="{CF3049C2-B124-4A3B-A68B-15B00C4CB722}" presName="accent_1" presStyleCnt="0"/>
      <dgm:spPr/>
    </dgm:pt>
    <dgm:pt modelId="{DF1501B9-04CD-49B8-BF84-AD64A07F0A0F}" type="pres">
      <dgm:prSet presAssocID="{CF3049C2-B124-4A3B-A68B-15B00C4CB722}" presName="accentRepeatNode" presStyleLbl="solidFgAcc1" presStyleIdx="0" presStyleCnt="3"/>
      <dgm:spPr/>
    </dgm:pt>
    <dgm:pt modelId="{1BFA8891-376A-4783-BC03-1778DA93B1A9}" type="pres">
      <dgm:prSet presAssocID="{5283ADEC-8670-4BAD-8ACD-79FA87E7397C}" presName="text_2" presStyleLbl="node1" presStyleIdx="1" presStyleCnt="3">
        <dgm:presLayoutVars>
          <dgm:bulletEnabled val="1"/>
        </dgm:presLayoutVars>
      </dgm:prSet>
      <dgm:spPr/>
    </dgm:pt>
    <dgm:pt modelId="{7F176E0C-334F-41D0-908C-B8F982805FBE}" type="pres">
      <dgm:prSet presAssocID="{5283ADEC-8670-4BAD-8ACD-79FA87E7397C}" presName="accent_2" presStyleCnt="0"/>
      <dgm:spPr/>
    </dgm:pt>
    <dgm:pt modelId="{FB589483-FCF1-46EF-B84F-836DFF8BE42A}" type="pres">
      <dgm:prSet presAssocID="{5283ADEC-8670-4BAD-8ACD-79FA87E7397C}" presName="accentRepeatNode" presStyleLbl="solidFgAcc1" presStyleIdx="1" presStyleCnt="3"/>
      <dgm:spPr/>
    </dgm:pt>
    <dgm:pt modelId="{FFC4A8AA-C399-43BF-9E2E-E26E58CEA3A2}" type="pres">
      <dgm:prSet presAssocID="{5FA26477-4477-4107-96E2-685D39FD0B04}" presName="text_3" presStyleLbl="node1" presStyleIdx="2" presStyleCnt="3">
        <dgm:presLayoutVars>
          <dgm:bulletEnabled val="1"/>
        </dgm:presLayoutVars>
      </dgm:prSet>
      <dgm:spPr/>
    </dgm:pt>
    <dgm:pt modelId="{283A2B99-C8C0-47A1-9E07-F43E8EE52D3A}" type="pres">
      <dgm:prSet presAssocID="{5FA26477-4477-4107-96E2-685D39FD0B04}" presName="accent_3" presStyleCnt="0"/>
      <dgm:spPr/>
    </dgm:pt>
    <dgm:pt modelId="{2472A698-8D25-4DD9-8470-B00499ED0FD0}" type="pres">
      <dgm:prSet presAssocID="{5FA26477-4477-4107-96E2-685D39FD0B04}" presName="accentRepeatNode" presStyleLbl="solidFgAcc1" presStyleIdx="2" presStyleCnt="3"/>
      <dgm:spPr/>
    </dgm:pt>
  </dgm:ptLst>
  <dgm:cxnLst>
    <dgm:cxn modelId="{6D9F7B14-317E-4D82-9A32-26CEEBF6F079}" type="presOf" srcId="{5FA26477-4477-4107-96E2-685D39FD0B04}" destId="{FFC4A8AA-C399-43BF-9E2E-E26E58CEA3A2}" srcOrd="0" destOrd="0" presId="urn:microsoft.com/office/officeart/2008/layout/VerticalCurvedList"/>
    <dgm:cxn modelId="{7DE39A2B-C6AA-4A33-ADB2-D212A54960A9}" type="presOf" srcId="{5283ADEC-8670-4BAD-8ACD-79FA87E7397C}" destId="{1BFA8891-376A-4783-BC03-1778DA93B1A9}" srcOrd="0" destOrd="0" presId="urn:microsoft.com/office/officeart/2008/layout/VerticalCurvedList"/>
    <dgm:cxn modelId="{B95BC22C-4B15-428A-A428-6DA24FDEE048}" srcId="{D6D0634D-DA76-4A19-88F8-951C7DF3A1D1}" destId="{CF3049C2-B124-4A3B-A68B-15B00C4CB722}" srcOrd="0" destOrd="0" parTransId="{314D3334-5587-4E2A-BBEC-C713A4D09319}" sibTransId="{17E1BFE4-97AB-491B-9E8F-0CF1F1626906}"/>
    <dgm:cxn modelId="{105ED12D-A470-4C60-B83D-51022E0AC975}" type="presOf" srcId="{CF3049C2-B124-4A3B-A68B-15B00C4CB722}" destId="{DD205C54-A84C-464F-A48F-0D3F6CC344B7}" srcOrd="0" destOrd="0" presId="urn:microsoft.com/office/officeart/2008/layout/VerticalCurvedList"/>
    <dgm:cxn modelId="{BDDF237A-7E9F-4465-BF2F-BE307E2626DC}" srcId="{D6D0634D-DA76-4A19-88F8-951C7DF3A1D1}" destId="{5FA26477-4477-4107-96E2-685D39FD0B04}" srcOrd="2" destOrd="0" parTransId="{F204E1C0-33BF-419E-B0A8-D8D09AB370C7}" sibTransId="{95A89AB1-D699-4CF3-B5BF-ED317D0CF390}"/>
    <dgm:cxn modelId="{4DAE2E97-3B1C-4D51-B1F6-63C23F011551}" type="presOf" srcId="{D6D0634D-DA76-4A19-88F8-951C7DF3A1D1}" destId="{3D0092D2-1F4C-436E-8D4A-D210DDEC5EE9}" srcOrd="0" destOrd="0" presId="urn:microsoft.com/office/officeart/2008/layout/VerticalCurvedList"/>
    <dgm:cxn modelId="{3D2037C9-425D-489E-8C7D-6C84E703557A}" type="presOf" srcId="{17E1BFE4-97AB-491B-9E8F-0CF1F1626906}" destId="{19B2F2FD-7F76-41F3-B902-7C5B91E9081A}" srcOrd="0" destOrd="0" presId="urn:microsoft.com/office/officeart/2008/layout/VerticalCurvedList"/>
    <dgm:cxn modelId="{272CA3EA-E96A-401C-8F8F-97EB477A6303}" srcId="{D6D0634D-DA76-4A19-88F8-951C7DF3A1D1}" destId="{5283ADEC-8670-4BAD-8ACD-79FA87E7397C}" srcOrd="1" destOrd="0" parTransId="{3C151B24-391F-44B0-B583-F44115209097}" sibTransId="{B750E850-E1DA-45D7-9BED-BBE62D820C78}"/>
    <dgm:cxn modelId="{187537C7-4F73-4BAD-B220-CFDBDFA6D034}" type="presParOf" srcId="{3D0092D2-1F4C-436E-8D4A-D210DDEC5EE9}" destId="{5834D3D9-09EC-4623-B9FF-A38A78086312}" srcOrd="0" destOrd="0" presId="urn:microsoft.com/office/officeart/2008/layout/VerticalCurvedList"/>
    <dgm:cxn modelId="{0155C375-D787-4110-AB5E-BC8C4C7FD180}" type="presParOf" srcId="{5834D3D9-09EC-4623-B9FF-A38A78086312}" destId="{3FD66749-14D9-4802-94B3-B1460AFDC5FE}" srcOrd="0" destOrd="0" presId="urn:microsoft.com/office/officeart/2008/layout/VerticalCurvedList"/>
    <dgm:cxn modelId="{F3979F22-8449-4331-BE8F-AC4601DA836F}" type="presParOf" srcId="{3FD66749-14D9-4802-94B3-B1460AFDC5FE}" destId="{119949F3-3403-43BD-B6D9-FCAEE154D90D}" srcOrd="0" destOrd="0" presId="urn:microsoft.com/office/officeart/2008/layout/VerticalCurvedList"/>
    <dgm:cxn modelId="{8CC3E3DE-8F1C-45D4-933A-7A28D0C785C8}" type="presParOf" srcId="{3FD66749-14D9-4802-94B3-B1460AFDC5FE}" destId="{19B2F2FD-7F76-41F3-B902-7C5B91E9081A}" srcOrd="1" destOrd="0" presId="urn:microsoft.com/office/officeart/2008/layout/VerticalCurvedList"/>
    <dgm:cxn modelId="{921E2F0D-DC6A-40AA-9C74-E9FB2D199711}" type="presParOf" srcId="{3FD66749-14D9-4802-94B3-B1460AFDC5FE}" destId="{B300CE2D-277C-4934-9587-D5F9EF312152}" srcOrd="2" destOrd="0" presId="urn:microsoft.com/office/officeart/2008/layout/VerticalCurvedList"/>
    <dgm:cxn modelId="{CFCE2A75-7AB9-4717-B1F5-95F454E8FB35}" type="presParOf" srcId="{3FD66749-14D9-4802-94B3-B1460AFDC5FE}" destId="{03A087D1-37C0-42E8-8247-7515F99DE4D1}" srcOrd="3" destOrd="0" presId="urn:microsoft.com/office/officeart/2008/layout/VerticalCurvedList"/>
    <dgm:cxn modelId="{EE596082-5F03-4C6D-818E-4746FA522999}" type="presParOf" srcId="{5834D3D9-09EC-4623-B9FF-A38A78086312}" destId="{DD205C54-A84C-464F-A48F-0D3F6CC344B7}" srcOrd="1" destOrd="0" presId="urn:microsoft.com/office/officeart/2008/layout/VerticalCurvedList"/>
    <dgm:cxn modelId="{9267593F-20EE-4479-8826-E163F0B5A7CD}" type="presParOf" srcId="{5834D3D9-09EC-4623-B9FF-A38A78086312}" destId="{E949B620-2886-449B-900B-587F5BE89D9B}" srcOrd="2" destOrd="0" presId="urn:microsoft.com/office/officeart/2008/layout/VerticalCurvedList"/>
    <dgm:cxn modelId="{02BCE7B1-D2F1-4AAA-939A-FA7C0133B168}" type="presParOf" srcId="{E949B620-2886-449B-900B-587F5BE89D9B}" destId="{DF1501B9-04CD-49B8-BF84-AD64A07F0A0F}" srcOrd="0" destOrd="0" presId="urn:microsoft.com/office/officeart/2008/layout/VerticalCurvedList"/>
    <dgm:cxn modelId="{876585A7-CF0B-4C8C-AD3A-A2B500FB0D14}" type="presParOf" srcId="{5834D3D9-09EC-4623-B9FF-A38A78086312}" destId="{1BFA8891-376A-4783-BC03-1778DA93B1A9}" srcOrd="3" destOrd="0" presId="urn:microsoft.com/office/officeart/2008/layout/VerticalCurvedList"/>
    <dgm:cxn modelId="{65460F15-5CEB-4611-AF7A-C29EA514A288}" type="presParOf" srcId="{5834D3D9-09EC-4623-B9FF-A38A78086312}" destId="{7F176E0C-334F-41D0-908C-B8F982805FBE}" srcOrd="4" destOrd="0" presId="urn:microsoft.com/office/officeart/2008/layout/VerticalCurvedList"/>
    <dgm:cxn modelId="{495F3C84-11E7-44C2-B451-6C739A323014}" type="presParOf" srcId="{7F176E0C-334F-41D0-908C-B8F982805FBE}" destId="{FB589483-FCF1-46EF-B84F-836DFF8BE42A}" srcOrd="0" destOrd="0" presId="urn:microsoft.com/office/officeart/2008/layout/VerticalCurvedList"/>
    <dgm:cxn modelId="{E105C477-817A-4F9A-96D8-E364BEB4F7CB}" type="presParOf" srcId="{5834D3D9-09EC-4623-B9FF-A38A78086312}" destId="{FFC4A8AA-C399-43BF-9E2E-E26E58CEA3A2}" srcOrd="5" destOrd="0" presId="urn:microsoft.com/office/officeart/2008/layout/VerticalCurvedList"/>
    <dgm:cxn modelId="{13132955-4330-4165-8999-8909DF499F19}" type="presParOf" srcId="{5834D3D9-09EC-4623-B9FF-A38A78086312}" destId="{283A2B99-C8C0-47A1-9E07-F43E8EE52D3A}" srcOrd="6" destOrd="0" presId="urn:microsoft.com/office/officeart/2008/layout/VerticalCurvedList"/>
    <dgm:cxn modelId="{031B08A1-A313-497E-9655-0DDA72755066}" type="presParOf" srcId="{283A2B99-C8C0-47A1-9E07-F43E8EE52D3A}" destId="{2472A698-8D25-4DD9-8470-B00499ED0FD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595FAA9-0D1E-4672-A626-D675A1F15D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925CEB1-FE3C-4AF1-9552-E40CEB59BF8E}">
      <dgm:prSet phldrT="[Text]"/>
      <dgm:spPr/>
      <dgm:t>
        <a:bodyPr/>
        <a:lstStyle/>
        <a:p>
          <a:r>
            <a:rPr lang="en-US" dirty="0"/>
            <a:t>Accountability &amp; Reporting</a:t>
          </a:r>
        </a:p>
      </dgm:t>
    </dgm:pt>
    <dgm:pt modelId="{1AA87843-9B16-4CA0-9EF4-DC3F8303F2A1}" type="parTrans" cxnId="{BD17BCF4-FDC0-48DB-8AA3-D6A3C9804EF4}">
      <dgm:prSet/>
      <dgm:spPr/>
      <dgm:t>
        <a:bodyPr/>
        <a:lstStyle/>
        <a:p>
          <a:endParaRPr lang="en-US"/>
        </a:p>
      </dgm:t>
    </dgm:pt>
    <dgm:pt modelId="{777EBAAD-AB39-4AB9-AF62-6E51966535A3}" type="sibTrans" cxnId="{BD17BCF4-FDC0-48DB-8AA3-D6A3C9804EF4}">
      <dgm:prSet/>
      <dgm:spPr/>
      <dgm:t>
        <a:bodyPr/>
        <a:lstStyle/>
        <a:p>
          <a:endParaRPr lang="en-US"/>
        </a:p>
      </dgm:t>
    </dgm:pt>
    <dgm:pt modelId="{5BF70F86-648C-44BF-985A-DB7F1D7636CA}">
      <dgm:prSet phldrT="[Text]"/>
      <dgm:spPr/>
      <dgm:t>
        <a:bodyPr/>
        <a:lstStyle/>
        <a:p>
          <a:r>
            <a:rPr lang="en-US" dirty="0"/>
            <a:t>Member Applications</a:t>
          </a:r>
        </a:p>
      </dgm:t>
    </dgm:pt>
    <dgm:pt modelId="{700DB5E2-1694-4BF8-88ED-9AA730AC41CC}" type="parTrans" cxnId="{0A1BEC3C-5D52-4313-BA0E-B7E048BD4D72}">
      <dgm:prSet/>
      <dgm:spPr/>
      <dgm:t>
        <a:bodyPr/>
        <a:lstStyle/>
        <a:p>
          <a:endParaRPr lang="en-US"/>
        </a:p>
      </dgm:t>
    </dgm:pt>
    <dgm:pt modelId="{B2C39223-0DB0-4816-B424-70B71DAC60E8}" type="sibTrans" cxnId="{0A1BEC3C-5D52-4313-BA0E-B7E048BD4D72}">
      <dgm:prSet/>
      <dgm:spPr/>
      <dgm:t>
        <a:bodyPr/>
        <a:lstStyle/>
        <a:p>
          <a:endParaRPr lang="en-US"/>
        </a:p>
      </dgm:t>
    </dgm:pt>
    <dgm:pt modelId="{68450674-B3A7-4179-B1D9-1B07AE0FFF04}">
      <dgm:prSet phldrT="[Text]"/>
      <dgm:spPr/>
      <dgm:t>
        <a:bodyPr/>
        <a:lstStyle/>
        <a:p>
          <a:r>
            <a:rPr lang="en-US" dirty="0"/>
            <a:t>Composition &amp; Eligibility</a:t>
          </a:r>
        </a:p>
      </dgm:t>
    </dgm:pt>
    <dgm:pt modelId="{53131D48-A7B9-46AF-8C29-4FB0B6A25F29}" type="parTrans" cxnId="{BF3DBAC2-A927-4B65-9E3F-513CA44A244B}">
      <dgm:prSet/>
      <dgm:spPr/>
      <dgm:t>
        <a:bodyPr/>
        <a:lstStyle/>
        <a:p>
          <a:endParaRPr lang="en-US"/>
        </a:p>
      </dgm:t>
    </dgm:pt>
    <dgm:pt modelId="{DCAF98CB-0CB2-4074-A759-56DBF7FE082D}" type="sibTrans" cxnId="{BF3DBAC2-A927-4B65-9E3F-513CA44A244B}">
      <dgm:prSet/>
      <dgm:spPr/>
      <dgm:t>
        <a:bodyPr/>
        <a:lstStyle/>
        <a:p>
          <a:endParaRPr lang="en-US"/>
        </a:p>
      </dgm:t>
    </dgm:pt>
    <dgm:pt modelId="{7DE758E0-DE50-45F2-B49A-FDEBDFF37864}">
      <dgm:prSet phldrT="[Text]"/>
      <dgm:spPr/>
      <dgm:t>
        <a:bodyPr/>
        <a:lstStyle/>
        <a:p>
          <a:r>
            <a:rPr lang="en-US" dirty="0"/>
            <a:t>Conflict of Interest Processes</a:t>
          </a:r>
        </a:p>
      </dgm:t>
    </dgm:pt>
    <dgm:pt modelId="{8FE95BB9-5D0B-465D-9738-4737D1C522E5}" type="parTrans" cxnId="{10295AEA-14B9-40F7-A270-F04808999923}">
      <dgm:prSet/>
      <dgm:spPr/>
      <dgm:t>
        <a:bodyPr/>
        <a:lstStyle/>
        <a:p>
          <a:endParaRPr lang="en-US"/>
        </a:p>
      </dgm:t>
    </dgm:pt>
    <dgm:pt modelId="{4611A67B-F431-405B-8053-7C2A07508AF6}" type="sibTrans" cxnId="{10295AEA-14B9-40F7-A270-F04808999923}">
      <dgm:prSet/>
      <dgm:spPr/>
      <dgm:t>
        <a:bodyPr/>
        <a:lstStyle/>
        <a:p>
          <a:endParaRPr lang="en-US"/>
        </a:p>
      </dgm:t>
    </dgm:pt>
    <dgm:pt modelId="{BE253706-44F4-4476-975D-4413AC54E738}">
      <dgm:prSet phldrT="[Text]"/>
      <dgm:spPr/>
      <dgm:t>
        <a:bodyPr/>
        <a:lstStyle/>
        <a:p>
          <a:r>
            <a:rPr lang="en-US" dirty="0"/>
            <a:t>Glossary</a:t>
          </a:r>
        </a:p>
      </dgm:t>
    </dgm:pt>
    <dgm:pt modelId="{BC1DEB96-3E35-4FD9-B68E-5BDA8840DC0F}" type="parTrans" cxnId="{2BA3C0E3-D55C-4519-8CF0-06D3300DBD0B}">
      <dgm:prSet/>
      <dgm:spPr/>
      <dgm:t>
        <a:bodyPr/>
        <a:lstStyle/>
        <a:p>
          <a:endParaRPr lang="en-US"/>
        </a:p>
      </dgm:t>
    </dgm:pt>
    <dgm:pt modelId="{9CA63B87-669A-4623-AFEB-A72AC0003239}" type="sibTrans" cxnId="{2BA3C0E3-D55C-4519-8CF0-06D3300DBD0B}">
      <dgm:prSet/>
      <dgm:spPr/>
      <dgm:t>
        <a:bodyPr/>
        <a:lstStyle/>
        <a:p>
          <a:endParaRPr lang="en-US"/>
        </a:p>
      </dgm:t>
    </dgm:pt>
    <dgm:pt modelId="{DC8E7C75-FA75-4093-B6F2-3B42C421C04F}">
      <dgm:prSet phldrT="[Text]"/>
      <dgm:spPr/>
      <dgm:t>
        <a:bodyPr/>
        <a:lstStyle/>
        <a:p>
          <a:r>
            <a:rPr lang="en-US" dirty="0"/>
            <a:t>Compensation for Eligible Stakeholders</a:t>
          </a:r>
        </a:p>
      </dgm:t>
    </dgm:pt>
    <dgm:pt modelId="{D5746F5B-239A-4FFB-9958-9557FB4CEC4D}" type="parTrans" cxnId="{84C01A04-50B5-4E66-8AB1-FFBC4FAFE009}">
      <dgm:prSet/>
      <dgm:spPr/>
      <dgm:t>
        <a:bodyPr/>
        <a:lstStyle/>
        <a:p>
          <a:endParaRPr lang="en-US"/>
        </a:p>
      </dgm:t>
    </dgm:pt>
    <dgm:pt modelId="{0185588E-ECA1-4869-AFAE-03B608044700}" type="sibTrans" cxnId="{84C01A04-50B5-4E66-8AB1-FFBC4FAFE009}">
      <dgm:prSet/>
      <dgm:spPr/>
      <dgm:t>
        <a:bodyPr/>
        <a:lstStyle/>
        <a:p>
          <a:endParaRPr lang="en-US"/>
        </a:p>
      </dgm:t>
    </dgm:pt>
    <dgm:pt modelId="{1DDDFB3F-E5E4-42E9-B7C4-32F23D29D50E}">
      <dgm:prSet phldrT="[Text]"/>
      <dgm:spPr/>
      <dgm:t>
        <a:bodyPr/>
        <a:lstStyle/>
        <a:p>
          <a:r>
            <a:rPr lang="en-US" dirty="0"/>
            <a:t>Recruitment &amp; Retention</a:t>
          </a:r>
        </a:p>
      </dgm:t>
    </dgm:pt>
    <dgm:pt modelId="{01FC79E9-5628-4367-B188-E30002804ADB}" type="parTrans" cxnId="{A23AD778-49C9-4A0F-A714-77A6C72F465A}">
      <dgm:prSet/>
      <dgm:spPr/>
      <dgm:t>
        <a:bodyPr/>
        <a:lstStyle/>
        <a:p>
          <a:endParaRPr lang="en-US"/>
        </a:p>
      </dgm:t>
    </dgm:pt>
    <dgm:pt modelId="{95D04B81-04A9-481B-B105-5C9CC028D88A}" type="sibTrans" cxnId="{A23AD778-49C9-4A0F-A714-77A6C72F465A}">
      <dgm:prSet/>
      <dgm:spPr/>
      <dgm:t>
        <a:bodyPr/>
        <a:lstStyle/>
        <a:p>
          <a:endParaRPr lang="en-US"/>
        </a:p>
      </dgm:t>
    </dgm:pt>
    <dgm:pt modelId="{DA357F60-7DF1-453E-88FB-D97754E47B22}">
      <dgm:prSet phldrT="[Text]"/>
      <dgm:spPr/>
      <dgm:t>
        <a:bodyPr/>
        <a:lstStyle/>
        <a:p>
          <a:r>
            <a:rPr lang="en-US" dirty="0"/>
            <a:t>Facilitation</a:t>
          </a:r>
        </a:p>
      </dgm:t>
    </dgm:pt>
    <dgm:pt modelId="{1AC494F8-6F52-437D-90A9-0402DF4B9D34}" type="parTrans" cxnId="{EEEFF0F5-E5AA-4268-8228-40976F54CE25}">
      <dgm:prSet/>
      <dgm:spPr/>
      <dgm:t>
        <a:bodyPr/>
        <a:lstStyle/>
        <a:p>
          <a:endParaRPr lang="en-US"/>
        </a:p>
      </dgm:t>
    </dgm:pt>
    <dgm:pt modelId="{CF73A261-9A7D-4514-84F2-D799EC52660E}" type="sibTrans" cxnId="{EEEFF0F5-E5AA-4268-8228-40976F54CE25}">
      <dgm:prSet/>
      <dgm:spPr/>
      <dgm:t>
        <a:bodyPr/>
        <a:lstStyle/>
        <a:p>
          <a:endParaRPr lang="en-US"/>
        </a:p>
      </dgm:t>
    </dgm:pt>
    <dgm:pt modelId="{C87F7140-1CB8-4B75-B830-E9957F6CB4FE}">
      <dgm:prSet phldrT="[Text]"/>
      <dgm:spPr/>
      <dgm:t>
        <a:bodyPr/>
        <a:lstStyle/>
        <a:p>
          <a:r>
            <a:rPr lang="en-US" dirty="0"/>
            <a:t>Competency Building</a:t>
          </a:r>
        </a:p>
      </dgm:t>
    </dgm:pt>
    <dgm:pt modelId="{85B216DF-AC46-4F57-A9ED-7F6625EE8124}" type="parTrans" cxnId="{C18477A5-DB80-46C9-9715-B6474B718477}">
      <dgm:prSet/>
      <dgm:spPr/>
      <dgm:t>
        <a:bodyPr/>
        <a:lstStyle/>
        <a:p>
          <a:endParaRPr lang="en-US"/>
        </a:p>
      </dgm:t>
    </dgm:pt>
    <dgm:pt modelId="{6DC379D9-E5CF-4757-B96F-4978B9965A0D}" type="sibTrans" cxnId="{C18477A5-DB80-46C9-9715-B6474B718477}">
      <dgm:prSet/>
      <dgm:spPr/>
      <dgm:t>
        <a:bodyPr/>
        <a:lstStyle/>
        <a:p>
          <a:endParaRPr lang="en-US"/>
        </a:p>
      </dgm:t>
    </dgm:pt>
    <dgm:pt modelId="{8BC3D8F4-E9B7-4382-BBF7-CE0C5DE9B6DD}">
      <dgm:prSet phldrT="[Text]"/>
      <dgm:spPr/>
      <dgm:t>
        <a:bodyPr/>
        <a:lstStyle/>
        <a:p>
          <a:r>
            <a:rPr lang="en-US" dirty="0"/>
            <a:t>Potential Additional CAEECC Scope  </a:t>
          </a:r>
        </a:p>
      </dgm:t>
    </dgm:pt>
    <dgm:pt modelId="{016BB17E-0449-45AC-9FE1-7EBFD88112A8}" type="parTrans" cxnId="{D1227A3F-E4CC-4DB9-91BA-600A945AEFE2}">
      <dgm:prSet/>
      <dgm:spPr/>
      <dgm:t>
        <a:bodyPr/>
        <a:lstStyle/>
        <a:p>
          <a:endParaRPr lang="en-US"/>
        </a:p>
      </dgm:t>
    </dgm:pt>
    <dgm:pt modelId="{E2B6897E-5B66-4A75-A452-A661A4438261}" type="sibTrans" cxnId="{D1227A3F-E4CC-4DB9-91BA-600A945AEFE2}">
      <dgm:prSet/>
      <dgm:spPr/>
      <dgm:t>
        <a:bodyPr/>
        <a:lstStyle/>
        <a:p>
          <a:endParaRPr lang="en-US"/>
        </a:p>
      </dgm:t>
    </dgm:pt>
    <dgm:pt modelId="{5157D788-FC97-4A15-BBB5-B0462D739F21}" type="pres">
      <dgm:prSet presAssocID="{4595FAA9-0D1E-4672-A626-D675A1F15D30}" presName="diagram" presStyleCnt="0">
        <dgm:presLayoutVars>
          <dgm:dir/>
          <dgm:resizeHandles val="exact"/>
        </dgm:presLayoutVars>
      </dgm:prSet>
      <dgm:spPr/>
    </dgm:pt>
    <dgm:pt modelId="{CBE2E337-7F9A-431C-8255-A6DFEA0EEEF5}" type="pres">
      <dgm:prSet presAssocID="{B925CEB1-FE3C-4AF1-9552-E40CEB59BF8E}" presName="node" presStyleLbl="node1" presStyleIdx="0" presStyleCnt="10">
        <dgm:presLayoutVars>
          <dgm:bulletEnabled val="1"/>
        </dgm:presLayoutVars>
      </dgm:prSet>
      <dgm:spPr/>
    </dgm:pt>
    <dgm:pt modelId="{AB32223F-983B-42ED-98C1-96B48B8C982F}" type="pres">
      <dgm:prSet presAssocID="{777EBAAD-AB39-4AB9-AF62-6E51966535A3}" presName="sibTrans" presStyleCnt="0"/>
      <dgm:spPr/>
    </dgm:pt>
    <dgm:pt modelId="{6A57E542-AEE0-4675-B315-753D798FA619}" type="pres">
      <dgm:prSet presAssocID="{DC8E7C75-FA75-4093-B6F2-3B42C421C04F}" presName="node" presStyleLbl="node1" presStyleIdx="1" presStyleCnt="10">
        <dgm:presLayoutVars>
          <dgm:bulletEnabled val="1"/>
        </dgm:presLayoutVars>
      </dgm:prSet>
      <dgm:spPr/>
    </dgm:pt>
    <dgm:pt modelId="{512895E9-90B0-4219-AAB8-BCB59897D26E}" type="pres">
      <dgm:prSet presAssocID="{0185588E-ECA1-4869-AFAE-03B608044700}" presName="sibTrans" presStyleCnt="0"/>
      <dgm:spPr/>
    </dgm:pt>
    <dgm:pt modelId="{8FC4CFE8-766A-4E17-BE6C-F350D419D0CF}" type="pres">
      <dgm:prSet presAssocID="{1DDDFB3F-E5E4-42E9-B7C4-32F23D29D50E}" presName="node" presStyleLbl="node1" presStyleIdx="2" presStyleCnt="10">
        <dgm:presLayoutVars>
          <dgm:bulletEnabled val="1"/>
        </dgm:presLayoutVars>
      </dgm:prSet>
      <dgm:spPr/>
    </dgm:pt>
    <dgm:pt modelId="{0187AAE1-C813-411A-A692-2D568E2760E5}" type="pres">
      <dgm:prSet presAssocID="{95D04B81-04A9-481B-B105-5C9CC028D88A}" presName="sibTrans" presStyleCnt="0"/>
      <dgm:spPr/>
    </dgm:pt>
    <dgm:pt modelId="{01FA0B54-DA75-4FC7-9564-BB385FAA1101}" type="pres">
      <dgm:prSet presAssocID="{DA357F60-7DF1-453E-88FB-D97754E47B22}" presName="node" presStyleLbl="node1" presStyleIdx="3" presStyleCnt="10">
        <dgm:presLayoutVars>
          <dgm:bulletEnabled val="1"/>
        </dgm:presLayoutVars>
      </dgm:prSet>
      <dgm:spPr/>
    </dgm:pt>
    <dgm:pt modelId="{F6423EE6-4138-48AC-A8B1-18A724A51F14}" type="pres">
      <dgm:prSet presAssocID="{CF73A261-9A7D-4514-84F2-D799EC52660E}" presName="sibTrans" presStyleCnt="0"/>
      <dgm:spPr/>
    </dgm:pt>
    <dgm:pt modelId="{883DB1DB-300E-4FAD-B071-2E71BE791C7B}" type="pres">
      <dgm:prSet presAssocID="{C87F7140-1CB8-4B75-B830-E9957F6CB4FE}" presName="node" presStyleLbl="node1" presStyleIdx="4" presStyleCnt="10" custLinFactNeighborX="-749" custLinFactNeighborY="-2463">
        <dgm:presLayoutVars>
          <dgm:bulletEnabled val="1"/>
        </dgm:presLayoutVars>
      </dgm:prSet>
      <dgm:spPr/>
    </dgm:pt>
    <dgm:pt modelId="{370D6C9E-0BAD-4939-80F1-FC87D6CA26A4}" type="pres">
      <dgm:prSet presAssocID="{6DC379D9-E5CF-4757-B96F-4978B9965A0D}" presName="sibTrans" presStyleCnt="0"/>
      <dgm:spPr/>
    </dgm:pt>
    <dgm:pt modelId="{058B110D-0AEC-44AC-A5A3-273B584E09EA}" type="pres">
      <dgm:prSet presAssocID="{5BF70F86-648C-44BF-985A-DB7F1D7636CA}" presName="node" presStyleLbl="node1" presStyleIdx="5" presStyleCnt="10">
        <dgm:presLayoutVars>
          <dgm:bulletEnabled val="1"/>
        </dgm:presLayoutVars>
      </dgm:prSet>
      <dgm:spPr/>
    </dgm:pt>
    <dgm:pt modelId="{3502CFF6-564E-4715-B8FD-15CEADEA0BCE}" type="pres">
      <dgm:prSet presAssocID="{B2C39223-0DB0-4816-B424-70B71DAC60E8}" presName="sibTrans" presStyleCnt="0"/>
      <dgm:spPr/>
    </dgm:pt>
    <dgm:pt modelId="{DA30614E-DE92-4598-AB58-7A4DCF9FBA99}" type="pres">
      <dgm:prSet presAssocID="{68450674-B3A7-4179-B1D9-1B07AE0FFF04}" presName="node" presStyleLbl="node1" presStyleIdx="6" presStyleCnt="10" custLinFactNeighborX="0" custLinFactNeighborY="-1796">
        <dgm:presLayoutVars>
          <dgm:bulletEnabled val="1"/>
        </dgm:presLayoutVars>
      </dgm:prSet>
      <dgm:spPr/>
    </dgm:pt>
    <dgm:pt modelId="{1C7E5DCD-DD16-4648-B0A8-5A56E576B772}" type="pres">
      <dgm:prSet presAssocID="{DCAF98CB-0CB2-4074-A759-56DBF7FE082D}" presName="sibTrans" presStyleCnt="0"/>
      <dgm:spPr/>
    </dgm:pt>
    <dgm:pt modelId="{6ED76FB0-CEF5-44D3-AAB4-3DB1EB5BA4C8}" type="pres">
      <dgm:prSet presAssocID="{7DE758E0-DE50-45F2-B49A-FDEBDFF37864}" presName="node" presStyleLbl="node1" presStyleIdx="7" presStyleCnt="10">
        <dgm:presLayoutVars>
          <dgm:bulletEnabled val="1"/>
        </dgm:presLayoutVars>
      </dgm:prSet>
      <dgm:spPr/>
    </dgm:pt>
    <dgm:pt modelId="{F65198B6-D567-4FB4-A759-C418508015FF}" type="pres">
      <dgm:prSet presAssocID="{4611A67B-F431-405B-8053-7C2A07508AF6}" presName="sibTrans" presStyleCnt="0"/>
      <dgm:spPr/>
    </dgm:pt>
    <dgm:pt modelId="{528EAF3E-8CE8-491F-91D1-89251A281B76}" type="pres">
      <dgm:prSet presAssocID="{BE253706-44F4-4476-975D-4413AC54E738}" presName="node" presStyleLbl="node1" presStyleIdx="8" presStyleCnt="10">
        <dgm:presLayoutVars>
          <dgm:bulletEnabled val="1"/>
        </dgm:presLayoutVars>
      </dgm:prSet>
      <dgm:spPr/>
    </dgm:pt>
    <dgm:pt modelId="{9460ED6B-189D-4453-A347-FBA8A3994E3D}" type="pres">
      <dgm:prSet presAssocID="{9CA63B87-669A-4623-AFEB-A72AC0003239}" presName="sibTrans" presStyleCnt="0"/>
      <dgm:spPr/>
    </dgm:pt>
    <dgm:pt modelId="{B1B4C848-2478-4E48-9659-0C96B2829687}" type="pres">
      <dgm:prSet presAssocID="{8BC3D8F4-E9B7-4382-BBF7-CE0C5DE9B6DD}" presName="node" presStyleLbl="node1" presStyleIdx="9" presStyleCnt="10">
        <dgm:presLayoutVars>
          <dgm:bulletEnabled val="1"/>
        </dgm:presLayoutVars>
      </dgm:prSet>
      <dgm:spPr/>
    </dgm:pt>
  </dgm:ptLst>
  <dgm:cxnLst>
    <dgm:cxn modelId="{84C01A04-50B5-4E66-8AB1-FFBC4FAFE009}" srcId="{4595FAA9-0D1E-4672-A626-D675A1F15D30}" destId="{DC8E7C75-FA75-4093-B6F2-3B42C421C04F}" srcOrd="1" destOrd="0" parTransId="{D5746F5B-239A-4FFB-9958-9557FB4CEC4D}" sibTransId="{0185588E-ECA1-4869-AFAE-03B608044700}"/>
    <dgm:cxn modelId="{5FB21C2B-9911-4877-B985-93F749DD56A8}" type="presOf" srcId="{BE253706-44F4-4476-975D-4413AC54E738}" destId="{528EAF3E-8CE8-491F-91D1-89251A281B76}" srcOrd="0" destOrd="0" presId="urn:microsoft.com/office/officeart/2005/8/layout/default"/>
    <dgm:cxn modelId="{E5284C39-4A51-4EA0-8AD3-01A1DDEF83F3}" type="presOf" srcId="{8BC3D8F4-E9B7-4382-BBF7-CE0C5DE9B6DD}" destId="{B1B4C848-2478-4E48-9659-0C96B2829687}" srcOrd="0" destOrd="0" presId="urn:microsoft.com/office/officeart/2005/8/layout/default"/>
    <dgm:cxn modelId="{0A1BEC3C-5D52-4313-BA0E-B7E048BD4D72}" srcId="{4595FAA9-0D1E-4672-A626-D675A1F15D30}" destId="{5BF70F86-648C-44BF-985A-DB7F1D7636CA}" srcOrd="5" destOrd="0" parTransId="{700DB5E2-1694-4BF8-88ED-9AA730AC41CC}" sibTransId="{B2C39223-0DB0-4816-B424-70B71DAC60E8}"/>
    <dgm:cxn modelId="{D1227A3F-E4CC-4DB9-91BA-600A945AEFE2}" srcId="{4595FAA9-0D1E-4672-A626-D675A1F15D30}" destId="{8BC3D8F4-E9B7-4382-BBF7-CE0C5DE9B6DD}" srcOrd="9" destOrd="0" parTransId="{016BB17E-0449-45AC-9FE1-7EBFD88112A8}" sibTransId="{E2B6897E-5B66-4A75-A452-A661A4438261}"/>
    <dgm:cxn modelId="{F26FE850-B817-466C-82A5-D04BD04F1431}" type="presOf" srcId="{68450674-B3A7-4179-B1D9-1B07AE0FFF04}" destId="{DA30614E-DE92-4598-AB58-7A4DCF9FBA99}" srcOrd="0" destOrd="0" presId="urn:microsoft.com/office/officeart/2005/8/layout/default"/>
    <dgm:cxn modelId="{11967F6F-7576-470D-BED2-6B123EBFA39F}" type="presOf" srcId="{1DDDFB3F-E5E4-42E9-B7C4-32F23D29D50E}" destId="{8FC4CFE8-766A-4E17-BE6C-F350D419D0CF}" srcOrd="0" destOrd="0" presId="urn:microsoft.com/office/officeart/2005/8/layout/default"/>
    <dgm:cxn modelId="{A23AD778-49C9-4A0F-A714-77A6C72F465A}" srcId="{4595FAA9-0D1E-4672-A626-D675A1F15D30}" destId="{1DDDFB3F-E5E4-42E9-B7C4-32F23D29D50E}" srcOrd="2" destOrd="0" parTransId="{01FC79E9-5628-4367-B188-E30002804ADB}" sibTransId="{95D04B81-04A9-481B-B105-5C9CC028D88A}"/>
    <dgm:cxn modelId="{E528E478-7B81-4F47-A1CC-6EE7546EF59F}" type="presOf" srcId="{C87F7140-1CB8-4B75-B830-E9957F6CB4FE}" destId="{883DB1DB-300E-4FAD-B071-2E71BE791C7B}" srcOrd="0" destOrd="0" presId="urn:microsoft.com/office/officeart/2005/8/layout/default"/>
    <dgm:cxn modelId="{5537067F-5A0D-4CAD-A358-C6AD1F15C0EF}" type="presOf" srcId="{DA357F60-7DF1-453E-88FB-D97754E47B22}" destId="{01FA0B54-DA75-4FC7-9564-BB385FAA1101}" srcOrd="0" destOrd="0" presId="urn:microsoft.com/office/officeart/2005/8/layout/default"/>
    <dgm:cxn modelId="{277C3C87-DE95-496A-BD83-BB82E847CB80}" type="presOf" srcId="{4595FAA9-0D1E-4672-A626-D675A1F15D30}" destId="{5157D788-FC97-4A15-BBB5-B0462D739F21}" srcOrd="0" destOrd="0" presId="urn:microsoft.com/office/officeart/2005/8/layout/default"/>
    <dgm:cxn modelId="{C18477A5-DB80-46C9-9715-B6474B718477}" srcId="{4595FAA9-0D1E-4672-A626-D675A1F15D30}" destId="{C87F7140-1CB8-4B75-B830-E9957F6CB4FE}" srcOrd="4" destOrd="0" parTransId="{85B216DF-AC46-4F57-A9ED-7F6625EE8124}" sibTransId="{6DC379D9-E5CF-4757-B96F-4978B9965A0D}"/>
    <dgm:cxn modelId="{8A5E18A7-9F3B-4CDE-94E6-5F198EA5ACF1}" type="presOf" srcId="{5BF70F86-648C-44BF-985A-DB7F1D7636CA}" destId="{058B110D-0AEC-44AC-A5A3-273B584E09EA}" srcOrd="0" destOrd="0" presId="urn:microsoft.com/office/officeart/2005/8/layout/default"/>
    <dgm:cxn modelId="{75D295B7-C499-4ED8-B608-32A538C233F3}" type="presOf" srcId="{DC8E7C75-FA75-4093-B6F2-3B42C421C04F}" destId="{6A57E542-AEE0-4675-B315-753D798FA619}" srcOrd="0" destOrd="0" presId="urn:microsoft.com/office/officeart/2005/8/layout/default"/>
    <dgm:cxn modelId="{BF3DBAC2-A927-4B65-9E3F-513CA44A244B}" srcId="{4595FAA9-0D1E-4672-A626-D675A1F15D30}" destId="{68450674-B3A7-4179-B1D9-1B07AE0FFF04}" srcOrd="6" destOrd="0" parTransId="{53131D48-A7B9-46AF-8C29-4FB0B6A25F29}" sibTransId="{DCAF98CB-0CB2-4074-A759-56DBF7FE082D}"/>
    <dgm:cxn modelId="{CA87CFD6-579C-4605-AC7F-15C2BA72D778}" type="presOf" srcId="{B925CEB1-FE3C-4AF1-9552-E40CEB59BF8E}" destId="{CBE2E337-7F9A-431C-8255-A6DFEA0EEEF5}" srcOrd="0" destOrd="0" presId="urn:microsoft.com/office/officeart/2005/8/layout/default"/>
    <dgm:cxn modelId="{05DF8DD7-74E8-43EB-967F-4790D383B34D}" type="presOf" srcId="{7DE758E0-DE50-45F2-B49A-FDEBDFF37864}" destId="{6ED76FB0-CEF5-44D3-AAB4-3DB1EB5BA4C8}" srcOrd="0" destOrd="0" presId="urn:microsoft.com/office/officeart/2005/8/layout/default"/>
    <dgm:cxn modelId="{2BA3C0E3-D55C-4519-8CF0-06D3300DBD0B}" srcId="{4595FAA9-0D1E-4672-A626-D675A1F15D30}" destId="{BE253706-44F4-4476-975D-4413AC54E738}" srcOrd="8" destOrd="0" parTransId="{BC1DEB96-3E35-4FD9-B68E-5BDA8840DC0F}" sibTransId="{9CA63B87-669A-4623-AFEB-A72AC0003239}"/>
    <dgm:cxn modelId="{10295AEA-14B9-40F7-A270-F04808999923}" srcId="{4595FAA9-0D1E-4672-A626-D675A1F15D30}" destId="{7DE758E0-DE50-45F2-B49A-FDEBDFF37864}" srcOrd="7" destOrd="0" parTransId="{8FE95BB9-5D0B-465D-9738-4737D1C522E5}" sibTransId="{4611A67B-F431-405B-8053-7C2A07508AF6}"/>
    <dgm:cxn modelId="{BD17BCF4-FDC0-48DB-8AA3-D6A3C9804EF4}" srcId="{4595FAA9-0D1E-4672-A626-D675A1F15D30}" destId="{B925CEB1-FE3C-4AF1-9552-E40CEB59BF8E}" srcOrd="0" destOrd="0" parTransId="{1AA87843-9B16-4CA0-9EF4-DC3F8303F2A1}" sibTransId="{777EBAAD-AB39-4AB9-AF62-6E51966535A3}"/>
    <dgm:cxn modelId="{EEEFF0F5-E5AA-4268-8228-40976F54CE25}" srcId="{4595FAA9-0D1E-4672-A626-D675A1F15D30}" destId="{DA357F60-7DF1-453E-88FB-D97754E47B22}" srcOrd="3" destOrd="0" parTransId="{1AC494F8-6F52-437D-90A9-0402DF4B9D34}" sibTransId="{CF73A261-9A7D-4514-84F2-D799EC52660E}"/>
    <dgm:cxn modelId="{A829636A-E842-493A-939C-DA770F6BF83B}" type="presParOf" srcId="{5157D788-FC97-4A15-BBB5-B0462D739F21}" destId="{CBE2E337-7F9A-431C-8255-A6DFEA0EEEF5}" srcOrd="0" destOrd="0" presId="urn:microsoft.com/office/officeart/2005/8/layout/default"/>
    <dgm:cxn modelId="{E23882AB-B8C2-438B-B6E5-E03D84C288B4}" type="presParOf" srcId="{5157D788-FC97-4A15-BBB5-B0462D739F21}" destId="{AB32223F-983B-42ED-98C1-96B48B8C982F}" srcOrd="1" destOrd="0" presId="urn:microsoft.com/office/officeart/2005/8/layout/default"/>
    <dgm:cxn modelId="{85B211C5-5EF9-46F5-A508-D56CD8B12912}" type="presParOf" srcId="{5157D788-FC97-4A15-BBB5-B0462D739F21}" destId="{6A57E542-AEE0-4675-B315-753D798FA619}" srcOrd="2" destOrd="0" presId="urn:microsoft.com/office/officeart/2005/8/layout/default"/>
    <dgm:cxn modelId="{0B48B58B-1307-4E50-A493-337734456486}" type="presParOf" srcId="{5157D788-FC97-4A15-BBB5-B0462D739F21}" destId="{512895E9-90B0-4219-AAB8-BCB59897D26E}" srcOrd="3" destOrd="0" presId="urn:microsoft.com/office/officeart/2005/8/layout/default"/>
    <dgm:cxn modelId="{6B6E53A3-12B1-4B53-BA83-0D9E846D2CAB}" type="presParOf" srcId="{5157D788-FC97-4A15-BBB5-B0462D739F21}" destId="{8FC4CFE8-766A-4E17-BE6C-F350D419D0CF}" srcOrd="4" destOrd="0" presId="urn:microsoft.com/office/officeart/2005/8/layout/default"/>
    <dgm:cxn modelId="{06E4597C-BE51-4431-A7C2-E5F82063DE00}" type="presParOf" srcId="{5157D788-FC97-4A15-BBB5-B0462D739F21}" destId="{0187AAE1-C813-411A-A692-2D568E2760E5}" srcOrd="5" destOrd="0" presId="urn:microsoft.com/office/officeart/2005/8/layout/default"/>
    <dgm:cxn modelId="{E1E39CD9-4987-4C21-8227-AEFD67CE6D85}" type="presParOf" srcId="{5157D788-FC97-4A15-BBB5-B0462D739F21}" destId="{01FA0B54-DA75-4FC7-9564-BB385FAA1101}" srcOrd="6" destOrd="0" presId="urn:microsoft.com/office/officeart/2005/8/layout/default"/>
    <dgm:cxn modelId="{8112065A-A1BA-4728-9DD3-8A7EA53128D8}" type="presParOf" srcId="{5157D788-FC97-4A15-BBB5-B0462D739F21}" destId="{F6423EE6-4138-48AC-A8B1-18A724A51F14}" srcOrd="7" destOrd="0" presId="urn:microsoft.com/office/officeart/2005/8/layout/default"/>
    <dgm:cxn modelId="{FA981807-F917-4EBB-B5F4-7373D59682EC}" type="presParOf" srcId="{5157D788-FC97-4A15-BBB5-B0462D739F21}" destId="{883DB1DB-300E-4FAD-B071-2E71BE791C7B}" srcOrd="8" destOrd="0" presId="urn:microsoft.com/office/officeart/2005/8/layout/default"/>
    <dgm:cxn modelId="{820C20C5-ADA0-4DD2-ACBE-2090FD01BC84}" type="presParOf" srcId="{5157D788-FC97-4A15-BBB5-B0462D739F21}" destId="{370D6C9E-0BAD-4939-80F1-FC87D6CA26A4}" srcOrd="9" destOrd="0" presId="urn:microsoft.com/office/officeart/2005/8/layout/default"/>
    <dgm:cxn modelId="{51B4AE47-AF6B-49B4-81DB-C892155EDB03}" type="presParOf" srcId="{5157D788-FC97-4A15-BBB5-B0462D739F21}" destId="{058B110D-0AEC-44AC-A5A3-273B584E09EA}" srcOrd="10" destOrd="0" presId="urn:microsoft.com/office/officeart/2005/8/layout/default"/>
    <dgm:cxn modelId="{2C6B399D-EB10-4AA8-9DC5-D7491640637A}" type="presParOf" srcId="{5157D788-FC97-4A15-BBB5-B0462D739F21}" destId="{3502CFF6-564E-4715-B8FD-15CEADEA0BCE}" srcOrd="11" destOrd="0" presId="urn:microsoft.com/office/officeart/2005/8/layout/default"/>
    <dgm:cxn modelId="{546F20EC-62E0-4926-92A5-AF9BEA091AFC}" type="presParOf" srcId="{5157D788-FC97-4A15-BBB5-B0462D739F21}" destId="{DA30614E-DE92-4598-AB58-7A4DCF9FBA99}" srcOrd="12" destOrd="0" presId="urn:microsoft.com/office/officeart/2005/8/layout/default"/>
    <dgm:cxn modelId="{4CC17259-7B14-4A08-85A4-10758378CE2A}" type="presParOf" srcId="{5157D788-FC97-4A15-BBB5-B0462D739F21}" destId="{1C7E5DCD-DD16-4648-B0A8-5A56E576B772}" srcOrd="13" destOrd="0" presId="urn:microsoft.com/office/officeart/2005/8/layout/default"/>
    <dgm:cxn modelId="{BFF31044-0CA7-4F93-9510-8046D488F815}" type="presParOf" srcId="{5157D788-FC97-4A15-BBB5-B0462D739F21}" destId="{6ED76FB0-CEF5-44D3-AAB4-3DB1EB5BA4C8}" srcOrd="14" destOrd="0" presId="urn:microsoft.com/office/officeart/2005/8/layout/default"/>
    <dgm:cxn modelId="{CC5333E1-6311-449A-AC18-45FD0088CB44}" type="presParOf" srcId="{5157D788-FC97-4A15-BBB5-B0462D739F21}" destId="{F65198B6-D567-4FB4-A759-C418508015FF}" srcOrd="15" destOrd="0" presId="urn:microsoft.com/office/officeart/2005/8/layout/default"/>
    <dgm:cxn modelId="{2F33010A-9103-4140-A457-EA65B963D00D}" type="presParOf" srcId="{5157D788-FC97-4A15-BBB5-B0462D739F21}" destId="{528EAF3E-8CE8-491F-91D1-89251A281B76}" srcOrd="16" destOrd="0" presId="urn:microsoft.com/office/officeart/2005/8/layout/default"/>
    <dgm:cxn modelId="{80352CB2-C165-4350-8B26-E15FF0C7ED48}" type="presParOf" srcId="{5157D788-FC97-4A15-BBB5-B0462D739F21}" destId="{9460ED6B-189D-4453-A347-FBA8A3994E3D}" srcOrd="17" destOrd="0" presId="urn:microsoft.com/office/officeart/2005/8/layout/default"/>
    <dgm:cxn modelId="{1D420CF8-2046-4A88-9CA1-EE7342BB49C7}" type="presParOf" srcId="{5157D788-FC97-4A15-BBB5-B0462D739F21}" destId="{B1B4C848-2478-4E48-9659-0C96B2829687}"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27D83103-271C-914C-A22B-9018063BE506}">
      <dgm:prSet custT="1"/>
      <dgm:spPr/>
      <dgm:t>
        <a:bodyPr/>
        <a:lstStyle/>
        <a:p>
          <a:pPr>
            <a:buFont typeface="+mj-lt"/>
            <a:buAutoNum type="arabicParenR"/>
          </a:pPr>
          <a:r>
            <a:rPr lang="en-US" sz="2200" dirty="0"/>
            <a:t>Presentation, Discussion, and CAEECC approval/feedback on Facilitation</a:t>
          </a:r>
        </a:p>
      </dgm:t>
    </dgm:pt>
    <dgm:pt modelId="{586DA0FA-5597-7E48-9AF9-7DE0B2E73764}" type="parTrans" cxnId="{ED2E9554-24E7-AC4D-A0AE-FE4BF17585D3}">
      <dgm:prSet/>
      <dgm:spPr/>
      <dgm:t>
        <a:bodyPr/>
        <a:lstStyle/>
        <a:p>
          <a:endParaRPr lang="en-US"/>
        </a:p>
      </dgm:t>
    </dgm:pt>
    <dgm:pt modelId="{421DF22A-9ACA-4046-9067-C314EB6ECA53}" type="sibTrans" cxnId="{ED2E9554-24E7-AC4D-A0AE-FE4BF17585D3}">
      <dgm:prSet/>
      <dgm:spPr/>
      <dgm:t>
        <a:bodyPr/>
        <a:lstStyle/>
        <a:p>
          <a:endParaRPr lang="en-US"/>
        </a:p>
      </dgm:t>
    </dgm:pt>
    <dgm:pt modelId="{DA60166E-0E8C-9A47-9215-E82C4E7D9B9B}">
      <dgm:prSet custT="1"/>
      <dgm:spPr/>
      <dgm:t>
        <a:bodyPr/>
        <a:lstStyle/>
        <a:p>
          <a:pPr>
            <a:buFont typeface="+mj-lt"/>
            <a:buAutoNum type="arabicParenR" startAt="6"/>
          </a:pPr>
          <a:r>
            <a:rPr lang="en-US" sz="2200"/>
            <a:t>Public questions &amp; comments</a:t>
          </a:r>
        </a:p>
      </dgm:t>
    </dgm:pt>
    <dgm:pt modelId="{A59DD5F6-9E8B-8549-B397-8CCB5059980A}" type="parTrans" cxnId="{CDBDF281-ACC0-1545-ACCA-CBD7BE550B37}">
      <dgm:prSet/>
      <dgm:spPr/>
      <dgm:t>
        <a:bodyPr/>
        <a:lstStyle/>
        <a:p>
          <a:endParaRPr lang="en-US"/>
        </a:p>
      </dgm:t>
    </dgm:pt>
    <dgm:pt modelId="{31F63EED-BAAA-7A42-B109-90A8D7243FF2}" type="sibTrans" cxnId="{CDBDF281-ACC0-1545-ACCA-CBD7BE550B37}">
      <dgm:prSet/>
      <dgm:spPr/>
      <dgm:t>
        <a:bodyPr/>
        <a:lstStyle/>
        <a:p>
          <a:endParaRPr lang="en-US"/>
        </a:p>
      </dgm:t>
    </dgm:pt>
    <dgm:pt modelId="{499C03A5-8EDB-5748-A8E3-652B0A441D73}">
      <dgm:prSet custT="1"/>
      <dgm:spPr/>
      <dgm:t>
        <a:bodyPr/>
        <a:lstStyle/>
        <a:p>
          <a:pPr>
            <a:buFont typeface="+mj-lt"/>
            <a:buAutoNum type="arabicParenR" startAt="6"/>
          </a:pPr>
          <a:r>
            <a:rPr lang="en-US" sz="2200" dirty="0"/>
            <a:t>Approve Overarching Recommendation (to form a Restructuring WG proceeded by Compensation Task Force); plus delegation of respective prospectus finalization and recommendation making to WG/TF</a:t>
          </a:r>
        </a:p>
      </dgm:t>
    </dgm:pt>
    <dgm:pt modelId="{24CE56C2-C35C-764A-8B24-33029EA5D96B}" type="parTrans" cxnId="{83C4D0AD-704D-8146-BFCE-C67161688B81}">
      <dgm:prSet/>
      <dgm:spPr/>
      <dgm:t>
        <a:bodyPr/>
        <a:lstStyle/>
        <a:p>
          <a:endParaRPr lang="en-US"/>
        </a:p>
      </dgm:t>
    </dgm:pt>
    <dgm:pt modelId="{2928C8DB-416E-D443-AE49-0F7BE83423D6}" type="sibTrans" cxnId="{83C4D0AD-704D-8146-BFCE-C67161688B81}">
      <dgm:prSet/>
      <dgm:spPr/>
      <dgm:t>
        <a:bodyPr/>
        <a:lstStyle/>
        <a:p>
          <a:endParaRPr lang="en-US"/>
        </a:p>
      </dgm:t>
    </dgm:pt>
    <dgm:pt modelId="{1C262B87-047B-0043-B298-8BD3EEB4CBE1}">
      <dgm:prSet custT="1"/>
      <dgm:spPr/>
      <dgm:t>
        <a:bodyPr/>
        <a:lstStyle/>
        <a:p>
          <a:r>
            <a:rPr lang="en-US" sz="2200" dirty="0"/>
            <a:t>Prioritizing certain recommendations for early in Restructuring WG or by other means if WG delayed</a:t>
          </a:r>
          <a:endParaRPr lang="en-US" sz="2200" dirty="0">
            <a:highlight>
              <a:srgbClr val="FFFF00"/>
            </a:highlight>
          </a:endParaRPr>
        </a:p>
      </dgm:t>
    </dgm:pt>
    <dgm:pt modelId="{F63055CE-816B-5549-9F4A-CCA20A47AEED}" type="parTrans" cxnId="{B3EADA54-3A5B-9A4B-9B39-331DD2142DFB}">
      <dgm:prSet/>
      <dgm:spPr/>
      <dgm:t>
        <a:bodyPr/>
        <a:lstStyle/>
        <a:p>
          <a:endParaRPr lang="en-US"/>
        </a:p>
      </dgm:t>
    </dgm:pt>
    <dgm:pt modelId="{B6EBC2D3-C88F-3B4C-B208-AF823F9F3BA4}" type="sibTrans" cxnId="{B3EADA54-3A5B-9A4B-9B39-331DD2142DFB}">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D823D586-A3BC-BA46-9BCA-B13D2AC19D21}" type="pres">
      <dgm:prSet presAssocID="{27D83103-271C-914C-A22B-9018063BE506}" presName="thickLine" presStyleLbl="alignNode1" presStyleIdx="0" presStyleCnt="4"/>
      <dgm:spPr/>
    </dgm:pt>
    <dgm:pt modelId="{0FD25DD5-EB9C-9C4C-953C-B4DE013DF8B3}" type="pres">
      <dgm:prSet presAssocID="{27D83103-271C-914C-A22B-9018063BE506}" presName="horz1" presStyleCnt="0"/>
      <dgm:spPr/>
    </dgm:pt>
    <dgm:pt modelId="{8DCA6CCA-323E-214F-A9FB-C3A61F9EE895}" type="pres">
      <dgm:prSet presAssocID="{27D83103-271C-914C-A22B-9018063BE506}" presName="tx1" presStyleLbl="revTx" presStyleIdx="0" presStyleCnt="4"/>
      <dgm:spPr/>
    </dgm:pt>
    <dgm:pt modelId="{C07C9665-A99E-0C45-B73B-3C5DD84CF9B8}" type="pres">
      <dgm:prSet presAssocID="{27D83103-271C-914C-A22B-9018063BE506}" presName="vert1" presStyleCnt="0"/>
      <dgm:spPr/>
    </dgm:pt>
    <dgm:pt modelId="{FF020312-54F8-EC4F-99D8-602A23F84E0F}" type="pres">
      <dgm:prSet presAssocID="{1C262B87-047B-0043-B298-8BD3EEB4CBE1}" presName="thickLine" presStyleLbl="alignNode1" presStyleIdx="1" presStyleCnt="4"/>
      <dgm:spPr/>
    </dgm:pt>
    <dgm:pt modelId="{64931336-1677-384C-B3D9-A93D27FF4198}" type="pres">
      <dgm:prSet presAssocID="{1C262B87-047B-0043-B298-8BD3EEB4CBE1}" presName="horz1" presStyleCnt="0"/>
      <dgm:spPr/>
    </dgm:pt>
    <dgm:pt modelId="{916DD9B5-D493-CE41-A86B-B6FF16BD8165}" type="pres">
      <dgm:prSet presAssocID="{1C262B87-047B-0043-B298-8BD3EEB4CBE1}" presName="tx1" presStyleLbl="revTx" presStyleIdx="1" presStyleCnt="4"/>
      <dgm:spPr/>
    </dgm:pt>
    <dgm:pt modelId="{007D5D42-9E24-8046-9E25-B0AEB7EA1158}" type="pres">
      <dgm:prSet presAssocID="{1C262B87-047B-0043-B298-8BD3EEB4CBE1}" presName="vert1" presStyleCnt="0"/>
      <dgm:spPr/>
    </dgm:pt>
    <dgm:pt modelId="{520C4473-4143-EC46-A3AC-F677166AAA62}" type="pres">
      <dgm:prSet presAssocID="{DA60166E-0E8C-9A47-9215-E82C4E7D9B9B}" presName="thickLine" presStyleLbl="alignNode1" presStyleIdx="2" presStyleCnt="4"/>
      <dgm:spPr/>
    </dgm:pt>
    <dgm:pt modelId="{08A0BB5D-5615-F745-8E8E-B8ABC2425D5F}" type="pres">
      <dgm:prSet presAssocID="{DA60166E-0E8C-9A47-9215-E82C4E7D9B9B}" presName="horz1" presStyleCnt="0"/>
      <dgm:spPr/>
    </dgm:pt>
    <dgm:pt modelId="{49E87147-1477-8A49-83B0-0FDADFFCD15E}" type="pres">
      <dgm:prSet presAssocID="{DA60166E-0E8C-9A47-9215-E82C4E7D9B9B}" presName="tx1" presStyleLbl="revTx" presStyleIdx="2" presStyleCnt="4"/>
      <dgm:spPr/>
    </dgm:pt>
    <dgm:pt modelId="{C5750560-3911-B645-81F8-DC7E3D920168}" type="pres">
      <dgm:prSet presAssocID="{DA60166E-0E8C-9A47-9215-E82C4E7D9B9B}" presName="vert1" presStyleCnt="0"/>
      <dgm:spPr/>
    </dgm:pt>
    <dgm:pt modelId="{ED963065-3AD4-BD44-B619-73DEB700F938}" type="pres">
      <dgm:prSet presAssocID="{499C03A5-8EDB-5748-A8E3-652B0A441D73}" presName="thickLine" presStyleLbl="alignNode1" presStyleIdx="3" presStyleCnt="4"/>
      <dgm:spPr/>
    </dgm:pt>
    <dgm:pt modelId="{733D1214-3150-F84C-9884-89971317D050}" type="pres">
      <dgm:prSet presAssocID="{499C03A5-8EDB-5748-A8E3-652B0A441D73}" presName="horz1" presStyleCnt="0"/>
      <dgm:spPr/>
    </dgm:pt>
    <dgm:pt modelId="{548C56B7-1D8D-0841-8C97-C4927E3B8CFC}" type="pres">
      <dgm:prSet presAssocID="{499C03A5-8EDB-5748-A8E3-652B0A441D73}" presName="tx1" presStyleLbl="revTx" presStyleIdx="3" presStyleCnt="4"/>
      <dgm:spPr/>
    </dgm:pt>
    <dgm:pt modelId="{F2D52B0B-2125-1D45-8C6C-D79AC314EE42}" type="pres">
      <dgm:prSet presAssocID="{499C03A5-8EDB-5748-A8E3-652B0A441D73}" presName="vert1" presStyleCnt="0"/>
      <dgm:spPr/>
    </dgm:pt>
  </dgm:ptLst>
  <dgm:cxnLst>
    <dgm:cxn modelId="{9EF1712C-C79C-774B-BD72-E960564AD181}" type="presOf" srcId="{499C03A5-8EDB-5748-A8E3-652B0A441D73}" destId="{548C56B7-1D8D-0841-8C97-C4927E3B8CFC}" srcOrd="0" destOrd="0" presId="urn:microsoft.com/office/officeart/2008/layout/LinedList"/>
    <dgm:cxn modelId="{ED2E9554-24E7-AC4D-A0AE-FE4BF17585D3}" srcId="{441E0AC9-817B-4FD0-99A8-D986B9D3BE60}" destId="{27D83103-271C-914C-A22B-9018063BE506}" srcOrd="0" destOrd="0" parTransId="{586DA0FA-5597-7E48-9AF9-7DE0B2E73764}" sibTransId="{421DF22A-9ACA-4046-9067-C314EB6ECA53}"/>
    <dgm:cxn modelId="{B3EADA54-3A5B-9A4B-9B39-331DD2142DFB}" srcId="{441E0AC9-817B-4FD0-99A8-D986B9D3BE60}" destId="{1C262B87-047B-0043-B298-8BD3EEB4CBE1}" srcOrd="1" destOrd="0" parTransId="{F63055CE-816B-5549-9F4A-CCA20A47AEED}" sibTransId="{B6EBC2D3-C88F-3B4C-B208-AF823F9F3BA4}"/>
    <dgm:cxn modelId="{F688E756-0AD4-AF4E-9FE8-0D2AB78B3DC1}" type="presOf" srcId="{27D83103-271C-914C-A22B-9018063BE506}" destId="{8DCA6CCA-323E-214F-A9FB-C3A61F9EE895}" srcOrd="0" destOrd="0" presId="urn:microsoft.com/office/officeart/2008/layout/LinedList"/>
    <dgm:cxn modelId="{AE4F9358-2AAE-D747-A8BA-C2369840EF76}" type="presOf" srcId="{DA60166E-0E8C-9A47-9215-E82C4E7D9B9B}" destId="{49E87147-1477-8A49-83B0-0FDADFFCD15E}" srcOrd="0" destOrd="0" presId="urn:microsoft.com/office/officeart/2008/layout/LinedList"/>
    <dgm:cxn modelId="{CDBDF281-ACC0-1545-ACCA-CBD7BE550B37}" srcId="{441E0AC9-817B-4FD0-99A8-D986B9D3BE60}" destId="{DA60166E-0E8C-9A47-9215-E82C4E7D9B9B}" srcOrd="2" destOrd="0" parTransId="{A59DD5F6-9E8B-8549-B397-8CCB5059980A}" sibTransId="{31F63EED-BAAA-7A42-B109-90A8D7243FF2}"/>
    <dgm:cxn modelId="{C57BDBA1-56B8-6947-A68C-667B82F1C3B6}" type="presOf" srcId="{441E0AC9-817B-4FD0-99A8-D986B9D3BE60}" destId="{D8617EC5-F25E-3B49-AF65-CD3196AEF792}" srcOrd="0" destOrd="0" presId="urn:microsoft.com/office/officeart/2008/layout/LinedList"/>
    <dgm:cxn modelId="{83C4D0AD-704D-8146-BFCE-C67161688B81}" srcId="{441E0AC9-817B-4FD0-99A8-D986B9D3BE60}" destId="{499C03A5-8EDB-5748-A8E3-652B0A441D73}" srcOrd="3" destOrd="0" parTransId="{24CE56C2-C35C-764A-8B24-33029EA5D96B}" sibTransId="{2928C8DB-416E-D443-AE49-0F7BE83423D6}"/>
    <dgm:cxn modelId="{A8DEB3E7-DD6B-194C-B913-2E23D59FB946}" type="presOf" srcId="{1C262B87-047B-0043-B298-8BD3EEB4CBE1}" destId="{916DD9B5-D493-CE41-A86B-B6FF16BD8165}" srcOrd="0" destOrd="0" presId="urn:microsoft.com/office/officeart/2008/layout/LinedList"/>
    <dgm:cxn modelId="{A577CBDE-7E2E-DD4D-B66D-E91E4B61EF7B}" type="presParOf" srcId="{D8617EC5-F25E-3B49-AF65-CD3196AEF792}" destId="{D823D586-A3BC-BA46-9BCA-B13D2AC19D21}" srcOrd="0" destOrd="0" presId="urn:microsoft.com/office/officeart/2008/layout/LinedList"/>
    <dgm:cxn modelId="{D5705F75-A692-A14C-9E23-D1C5E55E18B7}" type="presParOf" srcId="{D8617EC5-F25E-3B49-AF65-CD3196AEF792}" destId="{0FD25DD5-EB9C-9C4C-953C-B4DE013DF8B3}" srcOrd="1" destOrd="0" presId="urn:microsoft.com/office/officeart/2008/layout/LinedList"/>
    <dgm:cxn modelId="{54ED214A-4294-9848-AEEE-5414E38F9850}" type="presParOf" srcId="{0FD25DD5-EB9C-9C4C-953C-B4DE013DF8B3}" destId="{8DCA6CCA-323E-214F-A9FB-C3A61F9EE895}" srcOrd="0" destOrd="0" presId="urn:microsoft.com/office/officeart/2008/layout/LinedList"/>
    <dgm:cxn modelId="{00902D9F-D913-1A4B-824F-B30C72F3E188}" type="presParOf" srcId="{0FD25DD5-EB9C-9C4C-953C-B4DE013DF8B3}" destId="{C07C9665-A99E-0C45-B73B-3C5DD84CF9B8}" srcOrd="1" destOrd="0" presId="urn:microsoft.com/office/officeart/2008/layout/LinedList"/>
    <dgm:cxn modelId="{5B6479C2-DD9D-ED4B-A63F-A15CF23AD067}" type="presParOf" srcId="{D8617EC5-F25E-3B49-AF65-CD3196AEF792}" destId="{FF020312-54F8-EC4F-99D8-602A23F84E0F}" srcOrd="2" destOrd="0" presId="urn:microsoft.com/office/officeart/2008/layout/LinedList"/>
    <dgm:cxn modelId="{DDC83F2F-A149-3E4B-B809-21A11F02BE42}" type="presParOf" srcId="{D8617EC5-F25E-3B49-AF65-CD3196AEF792}" destId="{64931336-1677-384C-B3D9-A93D27FF4198}" srcOrd="3" destOrd="0" presId="urn:microsoft.com/office/officeart/2008/layout/LinedList"/>
    <dgm:cxn modelId="{99F8F60B-E332-AD47-ABD8-415610C169A3}" type="presParOf" srcId="{64931336-1677-384C-B3D9-A93D27FF4198}" destId="{916DD9B5-D493-CE41-A86B-B6FF16BD8165}" srcOrd="0" destOrd="0" presId="urn:microsoft.com/office/officeart/2008/layout/LinedList"/>
    <dgm:cxn modelId="{80F98737-55D7-9B45-97E1-D3BAD36DEDBA}" type="presParOf" srcId="{64931336-1677-384C-B3D9-A93D27FF4198}" destId="{007D5D42-9E24-8046-9E25-B0AEB7EA1158}" srcOrd="1" destOrd="0" presId="urn:microsoft.com/office/officeart/2008/layout/LinedList"/>
    <dgm:cxn modelId="{3E486612-6DF5-C54B-8E3D-EBC6428C8737}" type="presParOf" srcId="{D8617EC5-F25E-3B49-AF65-CD3196AEF792}" destId="{520C4473-4143-EC46-A3AC-F677166AAA62}" srcOrd="4" destOrd="0" presId="urn:microsoft.com/office/officeart/2008/layout/LinedList"/>
    <dgm:cxn modelId="{8468B799-C078-6D45-BA73-68D1A0ADAB78}" type="presParOf" srcId="{D8617EC5-F25E-3B49-AF65-CD3196AEF792}" destId="{08A0BB5D-5615-F745-8E8E-B8ABC2425D5F}" srcOrd="5" destOrd="0" presId="urn:microsoft.com/office/officeart/2008/layout/LinedList"/>
    <dgm:cxn modelId="{0FC25D44-729D-6C43-8775-E902BE2247F8}" type="presParOf" srcId="{08A0BB5D-5615-F745-8E8E-B8ABC2425D5F}" destId="{49E87147-1477-8A49-83B0-0FDADFFCD15E}" srcOrd="0" destOrd="0" presId="urn:microsoft.com/office/officeart/2008/layout/LinedList"/>
    <dgm:cxn modelId="{F98C31A5-12FB-7E46-AE7D-4226A4398219}" type="presParOf" srcId="{08A0BB5D-5615-F745-8E8E-B8ABC2425D5F}" destId="{C5750560-3911-B645-81F8-DC7E3D920168}" srcOrd="1" destOrd="0" presId="urn:microsoft.com/office/officeart/2008/layout/LinedList"/>
    <dgm:cxn modelId="{1483982B-8DE5-FC47-A1D2-A20C49DBB061}" type="presParOf" srcId="{D8617EC5-F25E-3B49-AF65-CD3196AEF792}" destId="{ED963065-3AD4-BD44-B619-73DEB700F938}" srcOrd="6" destOrd="0" presId="urn:microsoft.com/office/officeart/2008/layout/LinedList"/>
    <dgm:cxn modelId="{A77C97DB-EC76-0C46-A63F-7B35BF77098C}" type="presParOf" srcId="{D8617EC5-F25E-3B49-AF65-CD3196AEF792}" destId="{733D1214-3150-F84C-9884-89971317D050}" srcOrd="7" destOrd="0" presId="urn:microsoft.com/office/officeart/2008/layout/LinedList"/>
    <dgm:cxn modelId="{5220C343-8138-4B4B-A241-C24E3E5EDE7F}" type="presParOf" srcId="{733D1214-3150-F84C-9884-89971317D050}" destId="{548C56B7-1D8D-0841-8C97-C4927E3B8CFC}" srcOrd="0" destOrd="0" presId="urn:microsoft.com/office/officeart/2008/layout/LinedList"/>
    <dgm:cxn modelId="{1E9A0743-7C63-104D-888E-06B67E305850}" type="presParOf" srcId="{733D1214-3150-F84C-9884-89971317D050}" destId="{F2D52B0B-2125-1D45-8C6C-D79AC314EE4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553FC8C-8B02-1249-BFC7-67E8D24F8D67}"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3472DF6A-BCA3-5643-B666-847C0BE794F3}">
      <dgm:prSet/>
      <dgm:spPr/>
      <dgm:t>
        <a:bodyPr/>
        <a:lstStyle/>
        <a:p>
          <a:r>
            <a:rPr lang="en-US" dirty="0"/>
            <a:t>Finalizing of respective prospectus </a:t>
          </a:r>
        </a:p>
      </dgm:t>
    </dgm:pt>
    <dgm:pt modelId="{AD3EA1B6-B16D-FF4A-9212-702C4465D52C}" type="parTrans" cxnId="{9FFF6EA4-B9E5-C746-AA12-7535A8A5FE73}">
      <dgm:prSet/>
      <dgm:spPr/>
      <dgm:t>
        <a:bodyPr/>
        <a:lstStyle/>
        <a:p>
          <a:endParaRPr lang="en-US"/>
        </a:p>
      </dgm:t>
    </dgm:pt>
    <dgm:pt modelId="{0502DE6B-DB8B-EE4C-BBEE-02343C6DCB65}" type="sibTrans" cxnId="{9FFF6EA4-B9E5-C746-AA12-7535A8A5FE73}">
      <dgm:prSet/>
      <dgm:spPr/>
      <dgm:t>
        <a:bodyPr/>
        <a:lstStyle/>
        <a:p>
          <a:endParaRPr lang="en-US"/>
        </a:p>
      </dgm:t>
    </dgm:pt>
    <dgm:pt modelId="{44A7814D-CBDF-A24B-84DA-07B69B8F5FCB}">
      <dgm:prSet/>
      <dgm:spPr/>
      <dgm:t>
        <a:bodyPr/>
        <a:lstStyle/>
        <a:p>
          <a:r>
            <a:rPr lang="en-US" dirty="0"/>
            <a:t>Final recommendation making authority</a:t>
          </a:r>
        </a:p>
      </dgm:t>
    </dgm:pt>
    <dgm:pt modelId="{15599ABD-C8E9-674F-B6A7-E1D7B8FDC0C8}" type="parTrans" cxnId="{5071434D-C2F9-EB4B-837E-C6ADDD0A5886}">
      <dgm:prSet/>
      <dgm:spPr/>
      <dgm:t>
        <a:bodyPr/>
        <a:lstStyle/>
        <a:p>
          <a:endParaRPr lang="en-US"/>
        </a:p>
      </dgm:t>
    </dgm:pt>
    <dgm:pt modelId="{71DFDD7F-EE99-4848-96D3-F438DDFF8FBA}" type="sibTrans" cxnId="{5071434D-C2F9-EB4B-837E-C6ADDD0A5886}">
      <dgm:prSet/>
      <dgm:spPr/>
      <dgm:t>
        <a:bodyPr/>
        <a:lstStyle/>
        <a:p>
          <a:endParaRPr lang="en-US"/>
        </a:p>
      </dgm:t>
    </dgm:pt>
    <dgm:pt modelId="{D225F96C-5222-B046-9A34-84AA1096C41D}">
      <dgm:prSet/>
      <dgm:spPr/>
      <dgm:t>
        <a:bodyPr/>
        <a:lstStyle/>
        <a:p>
          <a:r>
            <a:rPr lang="en-US" dirty="0"/>
            <a:t>Recommendations would go straight to Energy Division/CPUC including all consensus and non-consensus recommendation;  but need not come to full CAEECC first for approval first (unless the WG so chooses)</a:t>
          </a:r>
        </a:p>
      </dgm:t>
    </dgm:pt>
    <dgm:pt modelId="{9A0DEE96-BEC0-944E-9234-0D0C474DC49D}" type="parTrans" cxnId="{A85A2DF7-DD36-7C4B-80C7-275DEC622430}">
      <dgm:prSet/>
      <dgm:spPr/>
      <dgm:t>
        <a:bodyPr/>
        <a:lstStyle/>
        <a:p>
          <a:endParaRPr lang="en-US"/>
        </a:p>
      </dgm:t>
    </dgm:pt>
    <dgm:pt modelId="{CB74DC4E-F277-2941-B21D-9479C735FD7E}" type="sibTrans" cxnId="{A85A2DF7-DD36-7C4B-80C7-275DEC622430}">
      <dgm:prSet/>
      <dgm:spPr/>
      <dgm:t>
        <a:bodyPr/>
        <a:lstStyle/>
        <a:p>
          <a:endParaRPr lang="en-US"/>
        </a:p>
      </dgm:t>
    </dgm:pt>
    <dgm:pt modelId="{0C65921C-CFC8-CD4F-9768-F6D04E40ADF2}">
      <dgm:prSet/>
      <dgm:spPr/>
      <dgm:t>
        <a:bodyPr/>
        <a:lstStyle/>
        <a:p>
          <a:r>
            <a:rPr lang="en-US" dirty="0"/>
            <a:t>Prospectus based on charge and other details are outlined in CDEI WG report; prospectus would not need to come back to Full CAEECC for approval before launching TF and WG</a:t>
          </a:r>
        </a:p>
      </dgm:t>
    </dgm:pt>
    <dgm:pt modelId="{4B574A28-44BA-B743-9221-C7E732AE5CDF}" type="parTrans" cxnId="{06D62061-13BC-D74E-A0E2-352F3F88DDAC}">
      <dgm:prSet/>
      <dgm:spPr/>
      <dgm:t>
        <a:bodyPr/>
        <a:lstStyle/>
        <a:p>
          <a:endParaRPr lang="en-US"/>
        </a:p>
      </dgm:t>
    </dgm:pt>
    <dgm:pt modelId="{50A37BF5-156D-8640-B26B-2EE89610D0CB}" type="sibTrans" cxnId="{06D62061-13BC-D74E-A0E2-352F3F88DDAC}">
      <dgm:prSet/>
      <dgm:spPr/>
      <dgm:t>
        <a:bodyPr/>
        <a:lstStyle/>
        <a:p>
          <a:endParaRPr lang="en-US"/>
        </a:p>
      </dgm:t>
    </dgm:pt>
    <dgm:pt modelId="{9C98E5BA-02A9-474C-8071-81E2C38A716F}" type="pres">
      <dgm:prSet presAssocID="{7553FC8C-8B02-1249-BFC7-67E8D24F8D67}" presName="linear" presStyleCnt="0">
        <dgm:presLayoutVars>
          <dgm:dir/>
          <dgm:animLvl val="lvl"/>
          <dgm:resizeHandles val="exact"/>
        </dgm:presLayoutVars>
      </dgm:prSet>
      <dgm:spPr/>
    </dgm:pt>
    <dgm:pt modelId="{F82721DB-9932-2F46-9FA6-3CED2223A0C7}" type="pres">
      <dgm:prSet presAssocID="{3472DF6A-BCA3-5643-B666-847C0BE794F3}" presName="parentLin" presStyleCnt="0"/>
      <dgm:spPr/>
    </dgm:pt>
    <dgm:pt modelId="{14BEA70B-0CC5-864A-9D15-B3FD7AA34667}" type="pres">
      <dgm:prSet presAssocID="{3472DF6A-BCA3-5643-B666-847C0BE794F3}" presName="parentLeftMargin" presStyleLbl="node1" presStyleIdx="0" presStyleCnt="2"/>
      <dgm:spPr/>
    </dgm:pt>
    <dgm:pt modelId="{13A97F48-F929-CA43-99C9-25E2599B5B66}" type="pres">
      <dgm:prSet presAssocID="{3472DF6A-BCA3-5643-B666-847C0BE794F3}" presName="parentText" presStyleLbl="node1" presStyleIdx="0" presStyleCnt="2">
        <dgm:presLayoutVars>
          <dgm:chMax val="0"/>
          <dgm:bulletEnabled val="1"/>
        </dgm:presLayoutVars>
      </dgm:prSet>
      <dgm:spPr/>
    </dgm:pt>
    <dgm:pt modelId="{18E1CE82-497B-0F4A-995C-3E590353C557}" type="pres">
      <dgm:prSet presAssocID="{3472DF6A-BCA3-5643-B666-847C0BE794F3}" presName="negativeSpace" presStyleCnt="0"/>
      <dgm:spPr/>
    </dgm:pt>
    <dgm:pt modelId="{D910024A-D73A-204B-8947-4E5E5229245F}" type="pres">
      <dgm:prSet presAssocID="{3472DF6A-BCA3-5643-B666-847C0BE794F3}" presName="childText" presStyleLbl="conFgAcc1" presStyleIdx="0" presStyleCnt="2">
        <dgm:presLayoutVars>
          <dgm:bulletEnabled val="1"/>
        </dgm:presLayoutVars>
      </dgm:prSet>
      <dgm:spPr/>
    </dgm:pt>
    <dgm:pt modelId="{87FCE485-E04C-D14F-AB76-9002B62A2E30}" type="pres">
      <dgm:prSet presAssocID="{0502DE6B-DB8B-EE4C-BBEE-02343C6DCB65}" presName="spaceBetweenRectangles" presStyleCnt="0"/>
      <dgm:spPr/>
    </dgm:pt>
    <dgm:pt modelId="{8E047968-F45A-7740-A32A-C1A491FE851F}" type="pres">
      <dgm:prSet presAssocID="{44A7814D-CBDF-A24B-84DA-07B69B8F5FCB}" presName="parentLin" presStyleCnt="0"/>
      <dgm:spPr/>
    </dgm:pt>
    <dgm:pt modelId="{1C66F4CE-D194-794D-B0E7-6429BBBEB79A}" type="pres">
      <dgm:prSet presAssocID="{44A7814D-CBDF-A24B-84DA-07B69B8F5FCB}" presName="parentLeftMargin" presStyleLbl="node1" presStyleIdx="0" presStyleCnt="2"/>
      <dgm:spPr/>
    </dgm:pt>
    <dgm:pt modelId="{7F14740B-D86A-514D-A489-61A91366B805}" type="pres">
      <dgm:prSet presAssocID="{44A7814D-CBDF-A24B-84DA-07B69B8F5FCB}" presName="parentText" presStyleLbl="node1" presStyleIdx="1" presStyleCnt="2">
        <dgm:presLayoutVars>
          <dgm:chMax val="0"/>
          <dgm:bulletEnabled val="1"/>
        </dgm:presLayoutVars>
      </dgm:prSet>
      <dgm:spPr/>
    </dgm:pt>
    <dgm:pt modelId="{2EBA75B0-7262-774A-870C-13D73DE5C688}" type="pres">
      <dgm:prSet presAssocID="{44A7814D-CBDF-A24B-84DA-07B69B8F5FCB}" presName="negativeSpace" presStyleCnt="0"/>
      <dgm:spPr/>
    </dgm:pt>
    <dgm:pt modelId="{59703039-016A-444F-8FF1-697C2AC731E9}" type="pres">
      <dgm:prSet presAssocID="{44A7814D-CBDF-A24B-84DA-07B69B8F5FCB}" presName="childText" presStyleLbl="conFgAcc1" presStyleIdx="1" presStyleCnt="2">
        <dgm:presLayoutVars>
          <dgm:bulletEnabled val="1"/>
        </dgm:presLayoutVars>
      </dgm:prSet>
      <dgm:spPr/>
    </dgm:pt>
  </dgm:ptLst>
  <dgm:cxnLst>
    <dgm:cxn modelId="{BF19C724-8E4C-5444-8ED3-F40F288D35DC}" type="presOf" srcId="{0C65921C-CFC8-CD4F-9768-F6D04E40ADF2}" destId="{D910024A-D73A-204B-8947-4E5E5229245F}" srcOrd="0" destOrd="0" presId="urn:microsoft.com/office/officeart/2005/8/layout/list1"/>
    <dgm:cxn modelId="{5F77FB41-776E-FB4F-9AE2-CE206FF4DD4B}" type="presOf" srcId="{7553FC8C-8B02-1249-BFC7-67E8D24F8D67}" destId="{9C98E5BA-02A9-474C-8071-81E2C38A716F}" srcOrd="0" destOrd="0" presId="urn:microsoft.com/office/officeart/2005/8/layout/list1"/>
    <dgm:cxn modelId="{5071434D-C2F9-EB4B-837E-C6ADDD0A5886}" srcId="{7553FC8C-8B02-1249-BFC7-67E8D24F8D67}" destId="{44A7814D-CBDF-A24B-84DA-07B69B8F5FCB}" srcOrd="1" destOrd="0" parTransId="{15599ABD-C8E9-674F-B6A7-E1D7B8FDC0C8}" sibTransId="{71DFDD7F-EE99-4848-96D3-F438DDFF8FBA}"/>
    <dgm:cxn modelId="{06D62061-13BC-D74E-A0E2-352F3F88DDAC}" srcId="{3472DF6A-BCA3-5643-B666-847C0BE794F3}" destId="{0C65921C-CFC8-CD4F-9768-F6D04E40ADF2}" srcOrd="0" destOrd="0" parTransId="{4B574A28-44BA-B743-9221-C7E732AE5CDF}" sibTransId="{50A37BF5-156D-8640-B26B-2EE89610D0CB}"/>
    <dgm:cxn modelId="{B135E161-B93B-3B47-B5A1-B7C50C5620C5}" type="presOf" srcId="{3472DF6A-BCA3-5643-B666-847C0BE794F3}" destId="{14BEA70B-0CC5-864A-9D15-B3FD7AA34667}" srcOrd="0" destOrd="0" presId="urn:microsoft.com/office/officeart/2005/8/layout/list1"/>
    <dgm:cxn modelId="{2BF6F99C-E31C-8147-9C83-01B8E5C5B2E3}" type="presOf" srcId="{44A7814D-CBDF-A24B-84DA-07B69B8F5FCB}" destId="{7F14740B-D86A-514D-A489-61A91366B805}" srcOrd="1" destOrd="0" presId="urn:microsoft.com/office/officeart/2005/8/layout/list1"/>
    <dgm:cxn modelId="{D0F751A2-6E1C-7246-A60C-10E551C81404}" type="presOf" srcId="{D225F96C-5222-B046-9A34-84AA1096C41D}" destId="{59703039-016A-444F-8FF1-697C2AC731E9}" srcOrd="0" destOrd="0" presId="urn:microsoft.com/office/officeart/2005/8/layout/list1"/>
    <dgm:cxn modelId="{9FFF6EA4-B9E5-C746-AA12-7535A8A5FE73}" srcId="{7553FC8C-8B02-1249-BFC7-67E8D24F8D67}" destId="{3472DF6A-BCA3-5643-B666-847C0BE794F3}" srcOrd="0" destOrd="0" parTransId="{AD3EA1B6-B16D-FF4A-9212-702C4465D52C}" sibTransId="{0502DE6B-DB8B-EE4C-BBEE-02343C6DCB65}"/>
    <dgm:cxn modelId="{70C272AC-AC0D-8C45-8CC3-D909AFBD553A}" type="presOf" srcId="{44A7814D-CBDF-A24B-84DA-07B69B8F5FCB}" destId="{1C66F4CE-D194-794D-B0E7-6429BBBEB79A}" srcOrd="0" destOrd="0" presId="urn:microsoft.com/office/officeart/2005/8/layout/list1"/>
    <dgm:cxn modelId="{7EBAB0F3-53CA-2C47-90A7-403E494355F0}" type="presOf" srcId="{3472DF6A-BCA3-5643-B666-847C0BE794F3}" destId="{13A97F48-F929-CA43-99C9-25E2599B5B66}" srcOrd="1" destOrd="0" presId="urn:microsoft.com/office/officeart/2005/8/layout/list1"/>
    <dgm:cxn modelId="{A85A2DF7-DD36-7C4B-80C7-275DEC622430}" srcId="{44A7814D-CBDF-A24B-84DA-07B69B8F5FCB}" destId="{D225F96C-5222-B046-9A34-84AA1096C41D}" srcOrd="0" destOrd="0" parTransId="{9A0DEE96-BEC0-944E-9234-0D0C474DC49D}" sibTransId="{CB74DC4E-F277-2941-B21D-9479C735FD7E}"/>
    <dgm:cxn modelId="{2AD0624C-1671-584D-B63B-70A030E4B751}" type="presParOf" srcId="{9C98E5BA-02A9-474C-8071-81E2C38A716F}" destId="{F82721DB-9932-2F46-9FA6-3CED2223A0C7}" srcOrd="0" destOrd="0" presId="urn:microsoft.com/office/officeart/2005/8/layout/list1"/>
    <dgm:cxn modelId="{2595B98E-07E3-5B4C-8F7B-671DA80EA1C0}" type="presParOf" srcId="{F82721DB-9932-2F46-9FA6-3CED2223A0C7}" destId="{14BEA70B-0CC5-864A-9D15-B3FD7AA34667}" srcOrd="0" destOrd="0" presId="urn:microsoft.com/office/officeart/2005/8/layout/list1"/>
    <dgm:cxn modelId="{2C310B86-DEAF-A845-8D6E-71E74B763DC9}" type="presParOf" srcId="{F82721DB-9932-2F46-9FA6-3CED2223A0C7}" destId="{13A97F48-F929-CA43-99C9-25E2599B5B66}" srcOrd="1" destOrd="0" presId="urn:microsoft.com/office/officeart/2005/8/layout/list1"/>
    <dgm:cxn modelId="{F8A1E48A-547A-0949-A792-203A665043C5}" type="presParOf" srcId="{9C98E5BA-02A9-474C-8071-81E2C38A716F}" destId="{18E1CE82-497B-0F4A-995C-3E590353C557}" srcOrd="1" destOrd="0" presId="urn:microsoft.com/office/officeart/2005/8/layout/list1"/>
    <dgm:cxn modelId="{F3832150-482B-6A4B-A6F9-E25A0AAF8C84}" type="presParOf" srcId="{9C98E5BA-02A9-474C-8071-81E2C38A716F}" destId="{D910024A-D73A-204B-8947-4E5E5229245F}" srcOrd="2" destOrd="0" presId="urn:microsoft.com/office/officeart/2005/8/layout/list1"/>
    <dgm:cxn modelId="{F1DA7405-931C-384B-9DD5-3B7539119A3D}" type="presParOf" srcId="{9C98E5BA-02A9-474C-8071-81E2C38A716F}" destId="{87FCE485-E04C-D14F-AB76-9002B62A2E30}" srcOrd="3" destOrd="0" presId="urn:microsoft.com/office/officeart/2005/8/layout/list1"/>
    <dgm:cxn modelId="{1A8CE18B-BFA2-284D-B387-31BDB0424298}" type="presParOf" srcId="{9C98E5BA-02A9-474C-8071-81E2C38A716F}" destId="{8E047968-F45A-7740-A32A-C1A491FE851F}" srcOrd="4" destOrd="0" presId="urn:microsoft.com/office/officeart/2005/8/layout/list1"/>
    <dgm:cxn modelId="{A41005B5-8C43-CF4E-A3C7-BD4DB2F51B7D}" type="presParOf" srcId="{8E047968-F45A-7740-A32A-C1A491FE851F}" destId="{1C66F4CE-D194-794D-B0E7-6429BBBEB79A}" srcOrd="0" destOrd="0" presId="urn:microsoft.com/office/officeart/2005/8/layout/list1"/>
    <dgm:cxn modelId="{B7CAB7D5-2060-D848-868A-6F7746A03331}" type="presParOf" srcId="{8E047968-F45A-7740-A32A-C1A491FE851F}" destId="{7F14740B-D86A-514D-A489-61A91366B805}" srcOrd="1" destOrd="0" presId="urn:microsoft.com/office/officeart/2005/8/layout/list1"/>
    <dgm:cxn modelId="{179F6178-C337-BD41-8BCF-A1029F5CB20B}" type="presParOf" srcId="{9C98E5BA-02A9-474C-8071-81E2C38A716F}" destId="{2EBA75B0-7262-774A-870C-13D73DE5C688}" srcOrd="5" destOrd="0" presId="urn:microsoft.com/office/officeart/2005/8/layout/list1"/>
    <dgm:cxn modelId="{922C14BD-2330-E74E-AB2F-7ACE8F0F3056}" type="presParOf" srcId="{9C98E5BA-02A9-474C-8071-81E2C38A716F}" destId="{59703039-016A-444F-8FF1-697C2AC731E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C548BB46-162B-954D-95FD-88526475F27D}">
      <dgm:prSet/>
      <dgm:spPr/>
      <dgm:t>
        <a:bodyPr/>
        <a:lstStyle/>
        <a:p>
          <a:pPr>
            <a:buFont typeface="+mj-lt"/>
            <a:buAutoNum type="arabicParenR"/>
          </a:pPr>
          <a:r>
            <a:rPr lang="en-US"/>
            <a:t>Topics for June Full CAEECC Meeting? </a:t>
          </a:r>
        </a:p>
      </dgm:t>
    </dgm:pt>
    <dgm:pt modelId="{A6231ACA-D32A-3245-95E1-36123D17445C}" type="parTrans" cxnId="{47BB4DEF-A521-CE4D-BDE1-68335C5B9A5A}">
      <dgm:prSet/>
      <dgm:spPr/>
      <dgm:t>
        <a:bodyPr/>
        <a:lstStyle/>
        <a:p>
          <a:endParaRPr lang="en-US"/>
        </a:p>
      </dgm:t>
    </dgm:pt>
    <dgm:pt modelId="{BB5757F3-B5DB-A349-A31A-32898683F18A}" type="sibTrans" cxnId="{47BB4DEF-A521-CE4D-BDE1-68335C5B9A5A}">
      <dgm:prSet/>
      <dgm:spPr/>
      <dgm:t>
        <a:bodyPr/>
        <a:lstStyle/>
        <a:p>
          <a:endParaRPr lang="en-US"/>
        </a:p>
      </dgm:t>
    </dgm:pt>
    <dgm:pt modelId="{6F09B699-6CC0-F543-A405-3328835673FB}">
      <dgm:prSet/>
      <dgm:spPr/>
      <dgm:t>
        <a:bodyPr/>
        <a:lstStyle/>
        <a:p>
          <a:pPr>
            <a:buFont typeface="+mj-lt"/>
            <a:buAutoNum type="arabicParenR"/>
          </a:pPr>
          <a:r>
            <a:rPr lang="en-US"/>
            <a:t>Summarize accomplishments for day and delineate next steps</a:t>
          </a:r>
        </a:p>
      </dgm:t>
    </dgm:pt>
    <dgm:pt modelId="{BE2D8502-7C93-1C40-9E60-5E3A9D8584C7}" type="parTrans" cxnId="{755945A4-9DEC-2C46-AEC7-B0683A55A6F8}">
      <dgm:prSet/>
      <dgm:spPr/>
      <dgm:t>
        <a:bodyPr/>
        <a:lstStyle/>
        <a:p>
          <a:endParaRPr lang="en-US"/>
        </a:p>
      </dgm:t>
    </dgm:pt>
    <dgm:pt modelId="{00F87619-B3BA-8648-BEC8-CD90D3F53030}" type="sibTrans" cxnId="{755945A4-9DEC-2C46-AEC7-B0683A55A6F8}">
      <dgm:prSet/>
      <dgm:spPr/>
      <dgm:t>
        <a:bodyPr/>
        <a:lstStyle/>
        <a:p>
          <a:endParaRPr lang="en-US"/>
        </a:p>
      </dgm:t>
    </dgm:pt>
    <dgm:pt modelId="{FDB59CA7-3129-D845-BBF6-D28AFC36B449}">
      <dgm:prSet/>
      <dgm:spPr/>
      <dgm:t>
        <a:bodyPr/>
        <a:lstStyle/>
        <a:p>
          <a:r>
            <a:rPr lang="en-US"/>
            <a:t>Meeting evaluations</a:t>
          </a:r>
        </a:p>
      </dgm:t>
    </dgm:pt>
    <dgm:pt modelId="{E5F9325D-3DC0-444A-AD6D-F3C9A368B357}" type="parTrans" cxnId="{F35190D9-5FF8-5E47-ABCF-C976113ACD45}">
      <dgm:prSet/>
      <dgm:spPr/>
      <dgm:t>
        <a:bodyPr/>
        <a:lstStyle/>
        <a:p>
          <a:endParaRPr lang="en-US"/>
        </a:p>
      </dgm:t>
    </dgm:pt>
    <dgm:pt modelId="{5C302329-E292-A54E-8746-E6B3C792357E}" type="sibTrans" cxnId="{F35190D9-5FF8-5E47-ABCF-C976113ACD45}">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EF2AC5A7-2604-D94E-B9F8-C2C69F744B65}" type="pres">
      <dgm:prSet presAssocID="{C548BB46-162B-954D-95FD-88526475F27D}" presName="thickLine" presStyleLbl="alignNode1" presStyleIdx="0" presStyleCnt="3"/>
      <dgm:spPr/>
    </dgm:pt>
    <dgm:pt modelId="{C0B57AED-69B7-054D-85D1-951ECEC2D5DB}" type="pres">
      <dgm:prSet presAssocID="{C548BB46-162B-954D-95FD-88526475F27D}" presName="horz1" presStyleCnt="0"/>
      <dgm:spPr/>
    </dgm:pt>
    <dgm:pt modelId="{E32362FA-621D-DC48-AE34-FB9C3B317878}" type="pres">
      <dgm:prSet presAssocID="{C548BB46-162B-954D-95FD-88526475F27D}" presName="tx1" presStyleLbl="revTx" presStyleIdx="0" presStyleCnt="3"/>
      <dgm:spPr/>
    </dgm:pt>
    <dgm:pt modelId="{F24D058A-C712-B44C-8CAE-8E28C22C286F}" type="pres">
      <dgm:prSet presAssocID="{C548BB46-162B-954D-95FD-88526475F27D}" presName="vert1" presStyleCnt="0"/>
      <dgm:spPr/>
    </dgm:pt>
    <dgm:pt modelId="{D463F90D-6727-424F-AD23-7CFD6C5E81BE}" type="pres">
      <dgm:prSet presAssocID="{6F09B699-6CC0-F543-A405-3328835673FB}" presName="thickLine" presStyleLbl="alignNode1" presStyleIdx="1" presStyleCnt="3"/>
      <dgm:spPr/>
    </dgm:pt>
    <dgm:pt modelId="{722E7EB8-7A74-A14F-A2A0-E06209420BBC}" type="pres">
      <dgm:prSet presAssocID="{6F09B699-6CC0-F543-A405-3328835673FB}" presName="horz1" presStyleCnt="0"/>
      <dgm:spPr/>
    </dgm:pt>
    <dgm:pt modelId="{D97C257C-F053-D047-88D4-635B7165A543}" type="pres">
      <dgm:prSet presAssocID="{6F09B699-6CC0-F543-A405-3328835673FB}" presName="tx1" presStyleLbl="revTx" presStyleIdx="1" presStyleCnt="3"/>
      <dgm:spPr/>
    </dgm:pt>
    <dgm:pt modelId="{82AA4C09-DA64-1D48-B337-7A3257FD6308}" type="pres">
      <dgm:prSet presAssocID="{6F09B699-6CC0-F543-A405-3328835673FB}" presName="vert1" presStyleCnt="0"/>
      <dgm:spPr/>
    </dgm:pt>
    <dgm:pt modelId="{55AC1D78-864C-454D-8851-8C508DA19C93}" type="pres">
      <dgm:prSet presAssocID="{FDB59CA7-3129-D845-BBF6-D28AFC36B449}" presName="thickLine" presStyleLbl="alignNode1" presStyleIdx="2" presStyleCnt="3"/>
      <dgm:spPr/>
    </dgm:pt>
    <dgm:pt modelId="{A4BE9C16-D6F6-B843-BF08-2F806C2B6113}" type="pres">
      <dgm:prSet presAssocID="{FDB59CA7-3129-D845-BBF6-D28AFC36B449}" presName="horz1" presStyleCnt="0"/>
      <dgm:spPr/>
    </dgm:pt>
    <dgm:pt modelId="{AC46171E-F070-8A4C-83B9-0064AA82E03E}" type="pres">
      <dgm:prSet presAssocID="{FDB59CA7-3129-D845-BBF6-D28AFC36B449}" presName="tx1" presStyleLbl="revTx" presStyleIdx="2" presStyleCnt="3"/>
      <dgm:spPr/>
    </dgm:pt>
    <dgm:pt modelId="{5244D997-FBD6-7D4C-B11C-1B2036E62788}" type="pres">
      <dgm:prSet presAssocID="{FDB59CA7-3129-D845-BBF6-D28AFC36B449}" presName="vert1" presStyleCnt="0"/>
      <dgm:spPr/>
    </dgm:pt>
  </dgm:ptLst>
  <dgm:cxnLst>
    <dgm:cxn modelId="{486CF802-ECD9-8346-B8FB-134F898A469F}" type="presOf" srcId="{FDB59CA7-3129-D845-BBF6-D28AFC36B449}" destId="{AC46171E-F070-8A4C-83B9-0064AA82E03E}" srcOrd="0" destOrd="0" presId="urn:microsoft.com/office/officeart/2008/layout/LinedList"/>
    <dgm:cxn modelId="{3B640D0B-188D-E645-8B24-E92C5FEC0987}" type="presOf" srcId="{C548BB46-162B-954D-95FD-88526475F27D}" destId="{E32362FA-621D-DC48-AE34-FB9C3B317878}" srcOrd="0" destOrd="0" presId="urn:microsoft.com/office/officeart/2008/layout/LinedList"/>
    <dgm:cxn modelId="{F0A85560-71A4-7548-837E-B813646AFC9F}" type="presOf" srcId="{6F09B699-6CC0-F543-A405-3328835673FB}" destId="{D97C257C-F053-D047-88D4-635B7165A543}" srcOrd="0" destOrd="0" presId="urn:microsoft.com/office/officeart/2008/layout/LinedList"/>
    <dgm:cxn modelId="{C57BDBA1-56B8-6947-A68C-667B82F1C3B6}" type="presOf" srcId="{441E0AC9-817B-4FD0-99A8-D986B9D3BE60}" destId="{D8617EC5-F25E-3B49-AF65-CD3196AEF792}" srcOrd="0" destOrd="0" presId="urn:microsoft.com/office/officeart/2008/layout/LinedList"/>
    <dgm:cxn modelId="{755945A4-9DEC-2C46-AEC7-B0683A55A6F8}" srcId="{441E0AC9-817B-4FD0-99A8-D986B9D3BE60}" destId="{6F09B699-6CC0-F543-A405-3328835673FB}" srcOrd="1" destOrd="0" parTransId="{BE2D8502-7C93-1C40-9E60-5E3A9D8584C7}" sibTransId="{00F87619-B3BA-8648-BEC8-CD90D3F53030}"/>
    <dgm:cxn modelId="{F35190D9-5FF8-5E47-ABCF-C976113ACD45}" srcId="{441E0AC9-817B-4FD0-99A8-D986B9D3BE60}" destId="{FDB59CA7-3129-D845-BBF6-D28AFC36B449}" srcOrd="2" destOrd="0" parTransId="{E5F9325D-3DC0-444A-AD6D-F3C9A368B357}" sibTransId="{5C302329-E292-A54E-8746-E6B3C792357E}"/>
    <dgm:cxn modelId="{47BB4DEF-A521-CE4D-BDE1-68335C5B9A5A}" srcId="{441E0AC9-817B-4FD0-99A8-D986B9D3BE60}" destId="{C548BB46-162B-954D-95FD-88526475F27D}" srcOrd="0" destOrd="0" parTransId="{A6231ACA-D32A-3245-95E1-36123D17445C}" sibTransId="{BB5757F3-B5DB-A349-A31A-32898683F18A}"/>
    <dgm:cxn modelId="{41E0FFC1-145A-8244-B082-52A46F7CE1AB}" type="presParOf" srcId="{D8617EC5-F25E-3B49-AF65-CD3196AEF792}" destId="{EF2AC5A7-2604-D94E-B9F8-C2C69F744B65}" srcOrd="0" destOrd="0" presId="urn:microsoft.com/office/officeart/2008/layout/LinedList"/>
    <dgm:cxn modelId="{C6146500-99A7-2D4C-83CA-79C2203935E1}" type="presParOf" srcId="{D8617EC5-F25E-3B49-AF65-CD3196AEF792}" destId="{C0B57AED-69B7-054D-85D1-951ECEC2D5DB}" srcOrd="1" destOrd="0" presId="urn:microsoft.com/office/officeart/2008/layout/LinedList"/>
    <dgm:cxn modelId="{78BD70AA-0BE1-B944-9BAB-630E450E6DFE}" type="presParOf" srcId="{C0B57AED-69B7-054D-85D1-951ECEC2D5DB}" destId="{E32362FA-621D-DC48-AE34-FB9C3B317878}" srcOrd="0" destOrd="0" presId="urn:microsoft.com/office/officeart/2008/layout/LinedList"/>
    <dgm:cxn modelId="{8A97D4DD-F903-9841-960F-7A397A9A8D4F}" type="presParOf" srcId="{C0B57AED-69B7-054D-85D1-951ECEC2D5DB}" destId="{F24D058A-C712-B44C-8CAE-8E28C22C286F}" srcOrd="1" destOrd="0" presId="urn:microsoft.com/office/officeart/2008/layout/LinedList"/>
    <dgm:cxn modelId="{659A244B-EA04-BD49-A4A1-6A1613036456}" type="presParOf" srcId="{D8617EC5-F25E-3B49-AF65-CD3196AEF792}" destId="{D463F90D-6727-424F-AD23-7CFD6C5E81BE}" srcOrd="2" destOrd="0" presId="urn:microsoft.com/office/officeart/2008/layout/LinedList"/>
    <dgm:cxn modelId="{B868BDB8-A1C2-FD4D-BF71-6F55B0C8AC69}" type="presParOf" srcId="{D8617EC5-F25E-3B49-AF65-CD3196AEF792}" destId="{722E7EB8-7A74-A14F-A2A0-E06209420BBC}" srcOrd="3" destOrd="0" presId="urn:microsoft.com/office/officeart/2008/layout/LinedList"/>
    <dgm:cxn modelId="{50DC0B17-39C3-5D43-A4BC-2739D49FCF98}" type="presParOf" srcId="{722E7EB8-7A74-A14F-A2A0-E06209420BBC}" destId="{D97C257C-F053-D047-88D4-635B7165A543}" srcOrd="0" destOrd="0" presId="urn:microsoft.com/office/officeart/2008/layout/LinedList"/>
    <dgm:cxn modelId="{B7FBF4E6-907F-014A-8E75-B5E38C05B3DA}" type="presParOf" srcId="{722E7EB8-7A74-A14F-A2A0-E06209420BBC}" destId="{82AA4C09-DA64-1D48-B337-7A3257FD6308}" srcOrd="1" destOrd="0" presId="urn:microsoft.com/office/officeart/2008/layout/LinedList"/>
    <dgm:cxn modelId="{4A97914B-816F-364F-8634-80BA7D514FEE}" type="presParOf" srcId="{D8617EC5-F25E-3B49-AF65-CD3196AEF792}" destId="{55AC1D78-864C-454D-8851-8C508DA19C93}" srcOrd="4" destOrd="0" presId="urn:microsoft.com/office/officeart/2008/layout/LinedList"/>
    <dgm:cxn modelId="{73C5D539-2AE2-ED4B-985C-2BE8273FCA0B}" type="presParOf" srcId="{D8617EC5-F25E-3B49-AF65-CD3196AEF792}" destId="{A4BE9C16-D6F6-B843-BF08-2F806C2B6113}" srcOrd="5" destOrd="0" presId="urn:microsoft.com/office/officeart/2008/layout/LinedList"/>
    <dgm:cxn modelId="{5FDF8CE7-7D5E-594E-88FA-719D01C78B29}" type="presParOf" srcId="{A4BE9C16-D6F6-B843-BF08-2F806C2B6113}" destId="{AC46171E-F070-8A4C-83B9-0064AA82E03E}" srcOrd="0" destOrd="0" presId="urn:microsoft.com/office/officeart/2008/layout/LinedList"/>
    <dgm:cxn modelId="{34F78E3C-7407-D441-8AA1-B23624093693}" type="presParOf" srcId="{A4BE9C16-D6F6-B843-BF08-2F806C2B6113}" destId="{5244D997-FBD6-7D4C-B11C-1B2036E627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13ACAF9-ABEB-423E-B18F-F169C6E0117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9D73433-8A7E-49F0-A7F1-F6DF45312EBE}">
      <dgm:prSet/>
      <dgm:spPr/>
      <dgm:t>
        <a:bodyPr/>
        <a:lstStyle/>
        <a:p>
          <a:r>
            <a:rPr lang="en-US"/>
            <a:t>Appendix 7: Key Definitions</a:t>
          </a:r>
        </a:p>
      </dgm:t>
    </dgm:pt>
    <dgm:pt modelId="{0BC8DD18-686A-40E2-92F2-80D3581C2C53}" type="parTrans" cxnId="{A3BD5CF4-122E-4B39-8962-B3B230AD2A89}">
      <dgm:prSet/>
      <dgm:spPr/>
      <dgm:t>
        <a:bodyPr/>
        <a:lstStyle/>
        <a:p>
          <a:endParaRPr lang="en-US"/>
        </a:p>
      </dgm:t>
    </dgm:pt>
    <dgm:pt modelId="{804B16D2-B04A-41BA-98F2-6808E1776839}" type="sibTrans" cxnId="{A3BD5CF4-122E-4B39-8962-B3B230AD2A89}">
      <dgm:prSet/>
      <dgm:spPr/>
      <dgm:t>
        <a:bodyPr/>
        <a:lstStyle/>
        <a:p>
          <a:endParaRPr lang="en-US"/>
        </a:p>
      </dgm:t>
    </dgm:pt>
    <dgm:pt modelId="{6B4101C0-F9B5-4BFD-B267-16392C3490A3}">
      <dgm:prSet/>
      <dgm:spPr/>
      <dgm:t>
        <a:bodyPr/>
        <a:lstStyle/>
        <a:p>
          <a:r>
            <a:rPr lang="en-US"/>
            <a:t>Appendix 9: Implementation Considerations (Additional Voices to Engage)</a:t>
          </a:r>
        </a:p>
      </dgm:t>
    </dgm:pt>
    <dgm:pt modelId="{09BEBA2D-447C-41C2-8047-0A3E0239517B}" type="parTrans" cxnId="{6B22237F-C053-4C7C-A107-6E05DCBD5937}">
      <dgm:prSet/>
      <dgm:spPr/>
      <dgm:t>
        <a:bodyPr/>
        <a:lstStyle/>
        <a:p>
          <a:endParaRPr lang="en-US"/>
        </a:p>
      </dgm:t>
    </dgm:pt>
    <dgm:pt modelId="{43505030-9BC6-4BAD-B34F-A62BF50FA83B}" type="sibTrans" cxnId="{6B22237F-C053-4C7C-A107-6E05DCBD5937}">
      <dgm:prSet/>
      <dgm:spPr/>
      <dgm:t>
        <a:bodyPr/>
        <a:lstStyle/>
        <a:p>
          <a:endParaRPr lang="en-US"/>
        </a:p>
      </dgm:t>
    </dgm:pt>
    <dgm:pt modelId="{C29A3BA6-2656-40BA-BBAC-6C56F1E0EC21}" type="pres">
      <dgm:prSet presAssocID="{313ACAF9-ABEB-423E-B18F-F169C6E0117F}" presName="root" presStyleCnt="0">
        <dgm:presLayoutVars>
          <dgm:dir/>
          <dgm:resizeHandles val="exact"/>
        </dgm:presLayoutVars>
      </dgm:prSet>
      <dgm:spPr/>
    </dgm:pt>
    <dgm:pt modelId="{01D33414-E3D2-4200-88B8-C34F644438E0}" type="pres">
      <dgm:prSet presAssocID="{B9D73433-8A7E-49F0-A7F1-F6DF45312EBE}" presName="compNode" presStyleCnt="0"/>
      <dgm:spPr/>
    </dgm:pt>
    <dgm:pt modelId="{D78A5775-AB95-4C95-8A8A-6AA1C6484052}" type="pres">
      <dgm:prSet presAssocID="{B9D73433-8A7E-49F0-A7F1-F6DF45312EBE}" presName="bgRect" presStyleLbl="bgShp" presStyleIdx="0" presStyleCnt="2"/>
      <dgm:spPr/>
    </dgm:pt>
    <dgm:pt modelId="{012D6161-BDC9-422A-97AF-E9F367CDB73A}" type="pres">
      <dgm:prSet presAssocID="{B9D73433-8A7E-49F0-A7F1-F6DF45312EB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clip"/>
        </a:ext>
      </dgm:extLst>
    </dgm:pt>
    <dgm:pt modelId="{C05410BF-35EE-4D10-94FC-48AB5111446D}" type="pres">
      <dgm:prSet presAssocID="{B9D73433-8A7E-49F0-A7F1-F6DF45312EBE}" presName="spaceRect" presStyleCnt="0"/>
      <dgm:spPr/>
    </dgm:pt>
    <dgm:pt modelId="{DEDDF234-D8D1-46AB-ACC0-CBB96B213955}" type="pres">
      <dgm:prSet presAssocID="{B9D73433-8A7E-49F0-A7F1-F6DF45312EBE}" presName="parTx" presStyleLbl="revTx" presStyleIdx="0" presStyleCnt="2">
        <dgm:presLayoutVars>
          <dgm:chMax val="0"/>
          <dgm:chPref val="0"/>
        </dgm:presLayoutVars>
      </dgm:prSet>
      <dgm:spPr/>
    </dgm:pt>
    <dgm:pt modelId="{52D824B1-FC71-421F-8B10-8F18A358DDA5}" type="pres">
      <dgm:prSet presAssocID="{804B16D2-B04A-41BA-98F2-6808E1776839}" presName="sibTrans" presStyleCnt="0"/>
      <dgm:spPr/>
    </dgm:pt>
    <dgm:pt modelId="{BD5E6D3E-6674-4339-A3A5-EDBD2CEE1538}" type="pres">
      <dgm:prSet presAssocID="{6B4101C0-F9B5-4BFD-B267-16392C3490A3}" presName="compNode" presStyleCnt="0"/>
      <dgm:spPr/>
    </dgm:pt>
    <dgm:pt modelId="{7C55A3EF-AC4A-409E-ADA3-EFADD47B0F76}" type="pres">
      <dgm:prSet presAssocID="{6B4101C0-F9B5-4BFD-B267-16392C3490A3}" presName="bgRect" presStyleLbl="bgShp" presStyleIdx="1" presStyleCnt="2"/>
      <dgm:spPr/>
    </dgm:pt>
    <dgm:pt modelId="{B7FDC5FC-4A37-432F-85C4-C3510525E905}" type="pres">
      <dgm:prSet presAssocID="{6B4101C0-F9B5-4BFD-B267-16392C3490A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ycle with people with solid fill"/>
        </a:ext>
      </dgm:extLst>
    </dgm:pt>
    <dgm:pt modelId="{306173AB-D8E1-4E48-80CC-019A7E9FFD82}" type="pres">
      <dgm:prSet presAssocID="{6B4101C0-F9B5-4BFD-B267-16392C3490A3}" presName="spaceRect" presStyleCnt="0"/>
      <dgm:spPr/>
    </dgm:pt>
    <dgm:pt modelId="{60236EBA-DEA0-483F-9667-8DAA3664A561}" type="pres">
      <dgm:prSet presAssocID="{6B4101C0-F9B5-4BFD-B267-16392C3490A3}" presName="parTx" presStyleLbl="revTx" presStyleIdx="1" presStyleCnt="2">
        <dgm:presLayoutVars>
          <dgm:chMax val="0"/>
          <dgm:chPref val="0"/>
        </dgm:presLayoutVars>
      </dgm:prSet>
      <dgm:spPr/>
    </dgm:pt>
  </dgm:ptLst>
  <dgm:cxnLst>
    <dgm:cxn modelId="{DA6B3E0E-CE0C-44BA-B8FB-1E2DBFB87BFF}" type="presOf" srcId="{6B4101C0-F9B5-4BFD-B267-16392C3490A3}" destId="{60236EBA-DEA0-483F-9667-8DAA3664A561}" srcOrd="0" destOrd="0" presId="urn:microsoft.com/office/officeart/2018/2/layout/IconVerticalSolidList"/>
    <dgm:cxn modelId="{06C59F16-B83E-4114-BBBE-48DF2075A015}" type="presOf" srcId="{B9D73433-8A7E-49F0-A7F1-F6DF45312EBE}" destId="{DEDDF234-D8D1-46AB-ACC0-CBB96B213955}" srcOrd="0" destOrd="0" presId="urn:microsoft.com/office/officeart/2018/2/layout/IconVerticalSolidList"/>
    <dgm:cxn modelId="{BCFC4118-EF4C-438B-8427-A5C468395FED}" type="presOf" srcId="{313ACAF9-ABEB-423E-B18F-F169C6E0117F}" destId="{C29A3BA6-2656-40BA-BBAC-6C56F1E0EC21}" srcOrd="0" destOrd="0" presId="urn:microsoft.com/office/officeart/2018/2/layout/IconVerticalSolidList"/>
    <dgm:cxn modelId="{6B22237F-C053-4C7C-A107-6E05DCBD5937}" srcId="{313ACAF9-ABEB-423E-B18F-F169C6E0117F}" destId="{6B4101C0-F9B5-4BFD-B267-16392C3490A3}" srcOrd="1" destOrd="0" parTransId="{09BEBA2D-447C-41C2-8047-0A3E0239517B}" sibTransId="{43505030-9BC6-4BAD-B34F-A62BF50FA83B}"/>
    <dgm:cxn modelId="{A3BD5CF4-122E-4B39-8962-B3B230AD2A89}" srcId="{313ACAF9-ABEB-423E-B18F-F169C6E0117F}" destId="{B9D73433-8A7E-49F0-A7F1-F6DF45312EBE}" srcOrd="0" destOrd="0" parTransId="{0BC8DD18-686A-40E2-92F2-80D3581C2C53}" sibTransId="{804B16D2-B04A-41BA-98F2-6808E1776839}"/>
    <dgm:cxn modelId="{1E7D28B3-71F8-42BB-ABEC-57410B0CFA67}" type="presParOf" srcId="{C29A3BA6-2656-40BA-BBAC-6C56F1E0EC21}" destId="{01D33414-E3D2-4200-88B8-C34F644438E0}" srcOrd="0" destOrd="0" presId="urn:microsoft.com/office/officeart/2018/2/layout/IconVerticalSolidList"/>
    <dgm:cxn modelId="{15264BC9-1DF8-4396-98DB-3498B0B7BA11}" type="presParOf" srcId="{01D33414-E3D2-4200-88B8-C34F644438E0}" destId="{D78A5775-AB95-4C95-8A8A-6AA1C6484052}" srcOrd="0" destOrd="0" presId="urn:microsoft.com/office/officeart/2018/2/layout/IconVerticalSolidList"/>
    <dgm:cxn modelId="{E1B79FCF-578E-4D89-925E-4752A46EA5B7}" type="presParOf" srcId="{01D33414-E3D2-4200-88B8-C34F644438E0}" destId="{012D6161-BDC9-422A-97AF-E9F367CDB73A}" srcOrd="1" destOrd="0" presId="urn:microsoft.com/office/officeart/2018/2/layout/IconVerticalSolidList"/>
    <dgm:cxn modelId="{4BDE4F23-664E-4626-870B-FCD319334A4B}" type="presParOf" srcId="{01D33414-E3D2-4200-88B8-C34F644438E0}" destId="{C05410BF-35EE-4D10-94FC-48AB5111446D}" srcOrd="2" destOrd="0" presId="urn:microsoft.com/office/officeart/2018/2/layout/IconVerticalSolidList"/>
    <dgm:cxn modelId="{76138F23-F0D0-4782-9EFC-AD328D47874C}" type="presParOf" srcId="{01D33414-E3D2-4200-88B8-C34F644438E0}" destId="{DEDDF234-D8D1-46AB-ACC0-CBB96B213955}" srcOrd="3" destOrd="0" presId="urn:microsoft.com/office/officeart/2018/2/layout/IconVerticalSolidList"/>
    <dgm:cxn modelId="{8388D931-376A-4BFA-88B2-6BAB7F87F703}" type="presParOf" srcId="{C29A3BA6-2656-40BA-BBAC-6C56F1E0EC21}" destId="{52D824B1-FC71-421F-8B10-8F18A358DDA5}" srcOrd="1" destOrd="0" presId="urn:microsoft.com/office/officeart/2018/2/layout/IconVerticalSolidList"/>
    <dgm:cxn modelId="{EB9D310C-F88D-449F-A3D4-B95F109FDE8E}" type="presParOf" srcId="{C29A3BA6-2656-40BA-BBAC-6C56F1E0EC21}" destId="{BD5E6D3E-6674-4339-A3A5-EDBD2CEE1538}" srcOrd="2" destOrd="0" presId="urn:microsoft.com/office/officeart/2018/2/layout/IconVerticalSolidList"/>
    <dgm:cxn modelId="{12316920-042A-4D97-8ABF-B885B680EAEE}" type="presParOf" srcId="{BD5E6D3E-6674-4339-A3A5-EDBD2CEE1538}" destId="{7C55A3EF-AC4A-409E-ADA3-EFADD47B0F76}" srcOrd="0" destOrd="0" presId="urn:microsoft.com/office/officeart/2018/2/layout/IconVerticalSolidList"/>
    <dgm:cxn modelId="{2D41A003-0C0D-4696-926C-9B5C3F65949F}" type="presParOf" srcId="{BD5E6D3E-6674-4339-A3A5-EDBD2CEE1538}" destId="{B7FDC5FC-4A37-432F-85C4-C3510525E905}" srcOrd="1" destOrd="0" presId="urn:microsoft.com/office/officeart/2018/2/layout/IconVerticalSolidList"/>
    <dgm:cxn modelId="{43A2EFB5-3657-440A-9E13-F49B3D3333F9}" type="presParOf" srcId="{BD5E6D3E-6674-4339-A3A5-EDBD2CEE1538}" destId="{306173AB-D8E1-4E48-80CC-019A7E9FFD82}" srcOrd="2" destOrd="0" presId="urn:microsoft.com/office/officeart/2018/2/layout/IconVerticalSolidList"/>
    <dgm:cxn modelId="{4C78C6FC-6459-4DCD-9DA8-A3EB64AED356}" type="presParOf" srcId="{BD5E6D3E-6674-4339-A3A5-EDBD2CEE1538}" destId="{60236EBA-DEA0-483F-9667-8DAA3664A56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866BCD9-1FFF-47FD-B715-C8D65FF6F0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37F212E-A92B-4B86-88CC-6AD421427C77}">
      <dgm:prSet/>
      <dgm:spPr/>
      <dgm:t>
        <a:bodyPr/>
        <a:lstStyle/>
        <a:p>
          <a:r>
            <a:rPr lang="en-US" b="1"/>
            <a:t>Definition of Diversity</a:t>
          </a:r>
          <a:endParaRPr lang="en-US"/>
        </a:p>
      </dgm:t>
    </dgm:pt>
    <dgm:pt modelId="{C26C1E07-A30E-4A32-847E-30E8FD4E0A2C}" type="parTrans" cxnId="{E711B44D-4D16-4B59-9AB4-D038D6A53418}">
      <dgm:prSet/>
      <dgm:spPr/>
      <dgm:t>
        <a:bodyPr/>
        <a:lstStyle/>
        <a:p>
          <a:endParaRPr lang="en-US"/>
        </a:p>
      </dgm:t>
    </dgm:pt>
    <dgm:pt modelId="{07A5DF90-8BA8-4A0E-BD64-98E6939DFF56}" type="sibTrans" cxnId="{E711B44D-4D16-4B59-9AB4-D038D6A53418}">
      <dgm:prSet/>
      <dgm:spPr/>
      <dgm:t>
        <a:bodyPr/>
        <a:lstStyle/>
        <a:p>
          <a:endParaRPr lang="en-US"/>
        </a:p>
      </dgm:t>
    </dgm:pt>
    <dgm:pt modelId="{6997EDFF-B418-482F-8A37-670DC369D168}">
      <dgm:prSet/>
      <dgm:spPr/>
      <dgm:t>
        <a:bodyPr/>
        <a:lstStyle/>
        <a:p>
          <a:r>
            <a:rPr lang="en-US" dirty="0">
              <a:latin typeface="Goudy Old Style" panose="02020502050305020303" pitchFamily="18" charset="77"/>
            </a:rPr>
            <a:t>The intention of co-creating a definition was to guide the scope of recommendations for what the WG propose (since definitions help set boundaries and focus </a:t>
          </a:r>
        </a:p>
      </dgm:t>
    </dgm:pt>
    <dgm:pt modelId="{85953416-2C1F-49C4-8851-26BEDA9CAC61}" type="parTrans" cxnId="{B50EA9E2-A44E-4420-A191-0B3C7BCDF55C}">
      <dgm:prSet/>
      <dgm:spPr/>
      <dgm:t>
        <a:bodyPr/>
        <a:lstStyle/>
        <a:p>
          <a:endParaRPr lang="en-US"/>
        </a:p>
      </dgm:t>
    </dgm:pt>
    <dgm:pt modelId="{AF1BEC4C-E216-436C-A924-BAA62718A0CD}" type="sibTrans" cxnId="{B50EA9E2-A44E-4420-A191-0B3C7BCDF55C}">
      <dgm:prSet/>
      <dgm:spPr/>
      <dgm:t>
        <a:bodyPr/>
        <a:lstStyle/>
        <a:p>
          <a:endParaRPr lang="en-US"/>
        </a:p>
      </dgm:t>
    </dgm:pt>
    <dgm:pt modelId="{52A520A8-B9CE-4164-8126-99ED995C7A6D}">
      <dgm:prSet/>
      <dgm:spPr/>
      <dgm:t>
        <a:bodyPr/>
        <a:lstStyle/>
        <a:p>
          <a:r>
            <a:rPr lang="en-US" dirty="0">
              <a:latin typeface="Goudy Old Style" panose="02020502050305020303" pitchFamily="18" charset="77"/>
            </a:rPr>
            <a:t>Not a formal recommendation; all but 1 WG Member support this definition; see footnote 43 (page 54) for an alternate definition</a:t>
          </a:r>
        </a:p>
      </dgm:t>
    </dgm:pt>
    <dgm:pt modelId="{E0961A7B-4D9F-47FB-AD1D-47F2E4418111}" type="parTrans" cxnId="{9BA1DE18-F5B1-49C5-81E2-846DE29D3CAD}">
      <dgm:prSet/>
      <dgm:spPr/>
      <dgm:t>
        <a:bodyPr/>
        <a:lstStyle/>
        <a:p>
          <a:endParaRPr lang="en-US"/>
        </a:p>
      </dgm:t>
    </dgm:pt>
    <dgm:pt modelId="{457426E5-876F-4981-AA81-12D7549C4ED3}" type="sibTrans" cxnId="{9BA1DE18-F5B1-49C5-81E2-846DE29D3CAD}">
      <dgm:prSet/>
      <dgm:spPr/>
      <dgm:t>
        <a:bodyPr/>
        <a:lstStyle/>
        <a:p>
          <a:endParaRPr lang="en-US"/>
        </a:p>
      </dgm:t>
    </dgm:pt>
    <dgm:pt modelId="{5622676F-3635-4BF8-9A35-7A52705672C4}">
      <dgm:prSet/>
      <dgm:spPr/>
      <dgm:t>
        <a:bodyPr/>
        <a:lstStyle/>
        <a:p>
          <a:r>
            <a:rPr lang="en-US" i="1" u="none" dirty="0">
              <a:latin typeface="Goudy Old Style" panose="02020502050305020303" pitchFamily="18" charset="77"/>
            </a:rPr>
            <a:t>Living Definition of Diversity: </a:t>
          </a:r>
          <a:r>
            <a:rPr lang="en-US" dirty="0">
              <a:latin typeface="Goudy Old Style" panose="02020502050305020303" pitchFamily="18" charset="77"/>
            </a:rPr>
            <a:t>“Race as well as gender, gender identity or expression, sexual orientation, citizenship, religion, nationality, immigration status, ethnicity, culture, justice impacted, health status, age, ability, socioeconomic status, language, level of education, and any other category where persons have been marginalized, historically underrepresented, and/or discriminated against.”</a:t>
          </a:r>
        </a:p>
      </dgm:t>
    </dgm:pt>
    <dgm:pt modelId="{09C28678-68E7-4F26-BBD7-0AD1F957CC53}" type="parTrans" cxnId="{F7539724-C164-48D7-8CEF-33C1A8F9A657}">
      <dgm:prSet/>
      <dgm:spPr/>
      <dgm:t>
        <a:bodyPr/>
        <a:lstStyle/>
        <a:p>
          <a:endParaRPr lang="en-US"/>
        </a:p>
      </dgm:t>
    </dgm:pt>
    <dgm:pt modelId="{689E4C8A-ED6D-4DF2-9FB8-42B04E99B942}" type="sibTrans" cxnId="{F7539724-C164-48D7-8CEF-33C1A8F9A657}">
      <dgm:prSet/>
      <dgm:spPr/>
      <dgm:t>
        <a:bodyPr/>
        <a:lstStyle/>
        <a:p>
          <a:endParaRPr lang="en-US"/>
        </a:p>
      </dgm:t>
    </dgm:pt>
    <dgm:pt modelId="{E75DF8B0-2DA3-4604-9E8F-13AB1D2F64D6}">
      <dgm:prSet/>
      <dgm:spPr/>
      <dgm:t>
        <a:bodyPr/>
        <a:lstStyle/>
        <a:p>
          <a:r>
            <a:rPr lang="en-US" b="1"/>
            <a:t>JEDI Glossary</a:t>
          </a:r>
          <a:endParaRPr lang="en-US"/>
        </a:p>
      </dgm:t>
    </dgm:pt>
    <dgm:pt modelId="{7C1A2445-D68A-44A8-97A2-D1A0140609F2}" type="parTrans" cxnId="{915C03E3-AA45-416D-8F76-B44952860B5E}">
      <dgm:prSet/>
      <dgm:spPr/>
      <dgm:t>
        <a:bodyPr/>
        <a:lstStyle/>
        <a:p>
          <a:endParaRPr lang="en-US"/>
        </a:p>
      </dgm:t>
    </dgm:pt>
    <dgm:pt modelId="{CF652D54-FDA9-4295-A615-CE8A695BA508}" type="sibTrans" cxnId="{915C03E3-AA45-416D-8F76-B44952860B5E}">
      <dgm:prSet/>
      <dgm:spPr/>
      <dgm:t>
        <a:bodyPr/>
        <a:lstStyle/>
        <a:p>
          <a:endParaRPr lang="en-US"/>
        </a:p>
      </dgm:t>
    </dgm:pt>
    <dgm:pt modelId="{09E8AC8E-A40A-4427-978A-6D4E6674FA51}">
      <dgm:prSet/>
      <dgm:spPr/>
      <dgm:t>
        <a:bodyPr/>
        <a:lstStyle/>
        <a:p>
          <a:r>
            <a:rPr lang="en-US">
              <a:latin typeface="Goudy Old Style" panose="02020502050305020303" pitchFamily="18" charset="77"/>
            </a:rPr>
            <a:t>Includes over 40 definitions </a:t>
          </a:r>
        </a:p>
      </dgm:t>
    </dgm:pt>
    <dgm:pt modelId="{3053BF84-A281-4211-AC70-3B3E4A5C7E97}" type="parTrans" cxnId="{A1BE7C31-6B87-4636-AA3A-B662D21ECD24}">
      <dgm:prSet/>
      <dgm:spPr/>
      <dgm:t>
        <a:bodyPr/>
        <a:lstStyle/>
        <a:p>
          <a:endParaRPr lang="en-US"/>
        </a:p>
      </dgm:t>
    </dgm:pt>
    <dgm:pt modelId="{0596820A-4A85-42F5-B9B9-F8375D16A8A7}" type="sibTrans" cxnId="{A1BE7C31-6B87-4636-AA3A-B662D21ECD24}">
      <dgm:prSet/>
      <dgm:spPr/>
      <dgm:t>
        <a:bodyPr/>
        <a:lstStyle/>
        <a:p>
          <a:endParaRPr lang="en-US"/>
        </a:p>
      </dgm:t>
    </dgm:pt>
    <dgm:pt modelId="{F1775020-8C97-40B9-8197-062A38AE1610}">
      <dgm:prSet/>
      <dgm:spPr/>
      <dgm:t>
        <a:bodyPr/>
        <a:lstStyle/>
        <a:p>
          <a:r>
            <a:rPr lang="en-US" dirty="0">
              <a:latin typeface="Goudy Old Style" panose="02020502050305020303" pitchFamily="18" charset="77"/>
            </a:rPr>
            <a:t>This list of terms is intended to provide a shared language for WG Members</a:t>
          </a:r>
        </a:p>
      </dgm:t>
    </dgm:pt>
    <dgm:pt modelId="{58795171-6535-42CD-9BEA-3BC6F1949367}" type="parTrans" cxnId="{74E941DC-959C-4A2A-8839-31E81B415380}">
      <dgm:prSet/>
      <dgm:spPr/>
      <dgm:t>
        <a:bodyPr/>
        <a:lstStyle/>
        <a:p>
          <a:endParaRPr lang="en-US"/>
        </a:p>
      </dgm:t>
    </dgm:pt>
    <dgm:pt modelId="{48F7C629-E53F-4CD0-8EB1-161A534DE3C9}" type="sibTrans" cxnId="{74E941DC-959C-4A2A-8839-31E81B415380}">
      <dgm:prSet/>
      <dgm:spPr/>
      <dgm:t>
        <a:bodyPr/>
        <a:lstStyle/>
        <a:p>
          <a:endParaRPr lang="en-US"/>
        </a:p>
      </dgm:t>
    </dgm:pt>
    <dgm:pt modelId="{0912241C-6BE0-4E53-A046-D5DF864A6B52}">
      <dgm:prSet/>
      <dgm:spPr/>
      <dgm:t>
        <a:bodyPr/>
        <a:lstStyle/>
        <a:p>
          <a:r>
            <a:rPr lang="en-US">
              <a:latin typeface="Goudy Old Style" panose="02020502050305020303" pitchFamily="18" charset="77"/>
            </a:rPr>
            <a:t>These definitions are not from or approved by CAEECC or the CPUC</a:t>
          </a:r>
        </a:p>
      </dgm:t>
    </dgm:pt>
    <dgm:pt modelId="{723019F8-2CF5-457C-B412-F3F85728945B}" type="parTrans" cxnId="{091C5427-4B06-4056-B043-91997B0307ED}">
      <dgm:prSet/>
      <dgm:spPr/>
      <dgm:t>
        <a:bodyPr/>
        <a:lstStyle/>
        <a:p>
          <a:endParaRPr lang="en-US"/>
        </a:p>
      </dgm:t>
    </dgm:pt>
    <dgm:pt modelId="{0CDEDE5C-6F4D-46A8-B7BD-7B6036ECDB27}" type="sibTrans" cxnId="{091C5427-4B06-4056-B043-91997B0307ED}">
      <dgm:prSet/>
      <dgm:spPr/>
      <dgm:t>
        <a:bodyPr/>
        <a:lstStyle/>
        <a:p>
          <a:endParaRPr lang="en-US"/>
        </a:p>
      </dgm:t>
    </dgm:pt>
    <dgm:pt modelId="{58B8A8FB-F1E9-4ED3-89BC-277666F1D4FE}">
      <dgm:prSet/>
      <dgm:spPr/>
      <dgm:t>
        <a:bodyPr/>
        <a:lstStyle/>
        <a:p>
          <a:r>
            <a:rPr lang="en-US" dirty="0">
              <a:latin typeface="Goudy Old Style" panose="02020502050305020303" pitchFamily="18" charset="77"/>
            </a:rPr>
            <a:t>The WG proposes CAEECC periodically updates the glossary so it can continue to serve as a living resource for Members and Working Groups (proposed as part of Restructuring WG scope)</a:t>
          </a:r>
        </a:p>
      </dgm:t>
    </dgm:pt>
    <dgm:pt modelId="{7C772C50-7117-43B9-AC3F-10368EC72FDB}" type="parTrans" cxnId="{4172FC48-DFD8-4D72-A412-FF0E3BADAD00}">
      <dgm:prSet/>
      <dgm:spPr/>
      <dgm:t>
        <a:bodyPr/>
        <a:lstStyle/>
        <a:p>
          <a:endParaRPr lang="en-US"/>
        </a:p>
      </dgm:t>
    </dgm:pt>
    <dgm:pt modelId="{973B5384-F007-4484-BC4D-7B69A995FD36}" type="sibTrans" cxnId="{4172FC48-DFD8-4D72-A412-FF0E3BADAD00}">
      <dgm:prSet/>
      <dgm:spPr/>
      <dgm:t>
        <a:bodyPr/>
        <a:lstStyle/>
        <a:p>
          <a:endParaRPr lang="en-US"/>
        </a:p>
      </dgm:t>
    </dgm:pt>
    <dgm:pt modelId="{8B1A3AD0-6AB8-D340-B006-0C83BEBAFCB1}" type="pres">
      <dgm:prSet presAssocID="{A866BCD9-1FFF-47FD-B715-C8D65FF6F0B4}" presName="linear" presStyleCnt="0">
        <dgm:presLayoutVars>
          <dgm:dir/>
          <dgm:animLvl val="lvl"/>
          <dgm:resizeHandles val="exact"/>
        </dgm:presLayoutVars>
      </dgm:prSet>
      <dgm:spPr/>
    </dgm:pt>
    <dgm:pt modelId="{6F1B3F37-8B06-694B-BBF4-3D38ED43F00C}" type="pres">
      <dgm:prSet presAssocID="{C37F212E-A92B-4B86-88CC-6AD421427C77}" presName="parentLin" presStyleCnt="0"/>
      <dgm:spPr/>
    </dgm:pt>
    <dgm:pt modelId="{DF8688F9-4DB7-DE4A-93D6-5A25E930A535}" type="pres">
      <dgm:prSet presAssocID="{C37F212E-A92B-4B86-88CC-6AD421427C77}" presName="parentLeftMargin" presStyleLbl="node1" presStyleIdx="0" presStyleCnt="2"/>
      <dgm:spPr/>
    </dgm:pt>
    <dgm:pt modelId="{CDD18A1C-2974-BD40-9F84-094663B1D9D9}" type="pres">
      <dgm:prSet presAssocID="{C37F212E-A92B-4B86-88CC-6AD421427C77}" presName="parentText" presStyleLbl="node1" presStyleIdx="0" presStyleCnt="2">
        <dgm:presLayoutVars>
          <dgm:chMax val="0"/>
          <dgm:bulletEnabled val="1"/>
        </dgm:presLayoutVars>
      </dgm:prSet>
      <dgm:spPr/>
    </dgm:pt>
    <dgm:pt modelId="{22F690C4-F2E1-A44B-9DEB-6303030B3A7C}" type="pres">
      <dgm:prSet presAssocID="{C37F212E-A92B-4B86-88CC-6AD421427C77}" presName="negativeSpace" presStyleCnt="0"/>
      <dgm:spPr/>
    </dgm:pt>
    <dgm:pt modelId="{226AF85E-405C-5242-A19B-3B5104D2707E}" type="pres">
      <dgm:prSet presAssocID="{C37F212E-A92B-4B86-88CC-6AD421427C77}" presName="childText" presStyleLbl="conFgAcc1" presStyleIdx="0" presStyleCnt="2">
        <dgm:presLayoutVars>
          <dgm:bulletEnabled val="1"/>
        </dgm:presLayoutVars>
      </dgm:prSet>
      <dgm:spPr/>
    </dgm:pt>
    <dgm:pt modelId="{8E2D6584-E14D-9F4D-AB82-A9D3C05407D7}" type="pres">
      <dgm:prSet presAssocID="{07A5DF90-8BA8-4A0E-BD64-98E6939DFF56}" presName="spaceBetweenRectangles" presStyleCnt="0"/>
      <dgm:spPr/>
    </dgm:pt>
    <dgm:pt modelId="{5196517A-1109-0048-9528-EFB0E9D930FC}" type="pres">
      <dgm:prSet presAssocID="{E75DF8B0-2DA3-4604-9E8F-13AB1D2F64D6}" presName="parentLin" presStyleCnt="0"/>
      <dgm:spPr/>
    </dgm:pt>
    <dgm:pt modelId="{79AE1108-0970-2E49-B4F3-484D73BD04E7}" type="pres">
      <dgm:prSet presAssocID="{E75DF8B0-2DA3-4604-9E8F-13AB1D2F64D6}" presName="parentLeftMargin" presStyleLbl="node1" presStyleIdx="0" presStyleCnt="2"/>
      <dgm:spPr/>
    </dgm:pt>
    <dgm:pt modelId="{2C55DBAA-F07D-DB42-AFBC-E2CFAE85E1F8}" type="pres">
      <dgm:prSet presAssocID="{E75DF8B0-2DA3-4604-9E8F-13AB1D2F64D6}" presName="parentText" presStyleLbl="node1" presStyleIdx="1" presStyleCnt="2">
        <dgm:presLayoutVars>
          <dgm:chMax val="0"/>
          <dgm:bulletEnabled val="1"/>
        </dgm:presLayoutVars>
      </dgm:prSet>
      <dgm:spPr/>
    </dgm:pt>
    <dgm:pt modelId="{662F0278-D460-2443-B2B7-31A732C53B28}" type="pres">
      <dgm:prSet presAssocID="{E75DF8B0-2DA3-4604-9E8F-13AB1D2F64D6}" presName="negativeSpace" presStyleCnt="0"/>
      <dgm:spPr/>
    </dgm:pt>
    <dgm:pt modelId="{869E5942-CB83-0849-802D-11E82CBFE62E}" type="pres">
      <dgm:prSet presAssocID="{E75DF8B0-2DA3-4604-9E8F-13AB1D2F64D6}" presName="childText" presStyleLbl="conFgAcc1" presStyleIdx="1" presStyleCnt="2">
        <dgm:presLayoutVars>
          <dgm:bulletEnabled val="1"/>
        </dgm:presLayoutVars>
      </dgm:prSet>
      <dgm:spPr/>
    </dgm:pt>
  </dgm:ptLst>
  <dgm:cxnLst>
    <dgm:cxn modelId="{B71E8902-B3FD-E447-A2F3-4F6BC0AF90F8}" type="presOf" srcId="{C37F212E-A92B-4B86-88CC-6AD421427C77}" destId="{CDD18A1C-2974-BD40-9F84-094663B1D9D9}" srcOrd="1" destOrd="0" presId="urn:microsoft.com/office/officeart/2005/8/layout/list1"/>
    <dgm:cxn modelId="{E5DFF907-D8CF-FA42-A197-CB592B4CE1AC}" type="presOf" srcId="{C37F212E-A92B-4B86-88CC-6AD421427C77}" destId="{DF8688F9-4DB7-DE4A-93D6-5A25E930A535}" srcOrd="0" destOrd="0" presId="urn:microsoft.com/office/officeart/2005/8/layout/list1"/>
    <dgm:cxn modelId="{9BA1DE18-F5B1-49C5-81E2-846DE29D3CAD}" srcId="{C37F212E-A92B-4B86-88CC-6AD421427C77}" destId="{52A520A8-B9CE-4164-8126-99ED995C7A6D}" srcOrd="1" destOrd="0" parTransId="{E0961A7B-4D9F-47FB-AD1D-47F2E4418111}" sibTransId="{457426E5-876F-4981-AA81-12D7549C4ED3}"/>
    <dgm:cxn modelId="{388B4522-0764-C646-8F01-F53E563231CE}" type="presOf" srcId="{6997EDFF-B418-482F-8A37-670DC369D168}" destId="{226AF85E-405C-5242-A19B-3B5104D2707E}" srcOrd="0" destOrd="0" presId="urn:microsoft.com/office/officeart/2005/8/layout/list1"/>
    <dgm:cxn modelId="{92CAAC22-5328-B949-B56D-AD0ACA8A145C}" type="presOf" srcId="{09E8AC8E-A40A-4427-978A-6D4E6674FA51}" destId="{869E5942-CB83-0849-802D-11E82CBFE62E}" srcOrd="0" destOrd="0" presId="urn:microsoft.com/office/officeart/2005/8/layout/list1"/>
    <dgm:cxn modelId="{F7539724-C164-48D7-8CEF-33C1A8F9A657}" srcId="{C37F212E-A92B-4B86-88CC-6AD421427C77}" destId="{5622676F-3635-4BF8-9A35-7A52705672C4}" srcOrd="2" destOrd="0" parTransId="{09C28678-68E7-4F26-BBD7-0AD1F957CC53}" sibTransId="{689E4C8A-ED6D-4DF2-9FB8-42B04E99B942}"/>
    <dgm:cxn modelId="{091C5427-4B06-4056-B043-91997B0307ED}" srcId="{E75DF8B0-2DA3-4604-9E8F-13AB1D2F64D6}" destId="{0912241C-6BE0-4E53-A046-D5DF864A6B52}" srcOrd="2" destOrd="0" parTransId="{723019F8-2CF5-457C-B412-F3F85728945B}" sibTransId="{0CDEDE5C-6F4D-46A8-B7BD-7B6036ECDB27}"/>
    <dgm:cxn modelId="{A1BE7C31-6B87-4636-AA3A-B662D21ECD24}" srcId="{E75DF8B0-2DA3-4604-9E8F-13AB1D2F64D6}" destId="{09E8AC8E-A40A-4427-978A-6D4E6674FA51}" srcOrd="0" destOrd="0" parTransId="{3053BF84-A281-4211-AC70-3B3E4A5C7E97}" sibTransId="{0596820A-4A85-42F5-B9B9-F8375D16A8A7}"/>
    <dgm:cxn modelId="{4172FC48-DFD8-4D72-A412-FF0E3BADAD00}" srcId="{E75DF8B0-2DA3-4604-9E8F-13AB1D2F64D6}" destId="{58B8A8FB-F1E9-4ED3-89BC-277666F1D4FE}" srcOrd="3" destOrd="0" parTransId="{7C772C50-7117-43B9-AC3F-10368EC72FDB}" sibTransId="{973B5384-F007-4484-BC4D-7B69A995FD36}"/>
    <dgm:cxn modelId="{E711B44D-4D16-4B59-9AB4-D038D6A53418}" srcId="{A866BCD9-1FFF-47FD-B715-C8D65FF6F0B4}" destId="{C37F212E-A92B-4B86-88CC-6AD421427C77}" srcOrd="0" destOrd="0" parTransId="{C26C1E07-A30E-4A32-847E-30E8FD4E0A2C}" sibTransId="{07A5DF90-8BA8-4A0E-BD64-98E6939DFF56}"/>
    <dgm:cxn modelId="{2213A460-78F9-BB4E-902D-88C4E7E9CE2F}" type="presOf" srcId="{F1775020-8C97-40B9-8197-062A38AE1610}" destId="{869E5942-CB83-0849-802D-11E82CBFE62E}" srcOrd="0" destOrd="1" presId="urn:microsoft.com/office/officeart/2005/8/layout/list1"/>
    <dgm:cxn modelId="{2388A967-2D5F-764F-810A-454C735A72E1}" type="presOf" srcId="{0912241C-6BE0-4E53-A046-D5DF864A6B52}" destId="{869E5942-CB83-0849-802D-11E82CBFE62E}" srcOrd="0" destOrd="2" presId="urn:microsoft.com/office/officeart/2005/8/layout/list1"/>
    <dgm:cxn modelId="{A487FE83-1193-E048-93A1-CFDD1B5F162C}" type="presOf" srcId="{A866BCD9-1FFF-47FD-B715-C8D65FF6F0B4}" destId="{8B1A3AD0-6AB8-D340-B006-0C83BEBAFCB1}" srcOrd="0" destOrd="0" presId="urn:microsoft.com/office/officeart/2005/8/layout/list1"/>
    <dgm:cxn modelId="{77D1708B-9AF0-2F49-B59A-F63A0EE4B1ED}" type="presOf" srcId="{52A520A8-B9CE-4164-8126-99ED995C7A6D}" destId="{226AF85E-405C-5242-A19B-3B5104D2707E}" srcOrd="0" destOrd="1" presId="urn:microsoft.com/office/officeart/2005/8/layout/list1"/>
    <dgm:cxn modelId="{A73FB6CF-BC66-E541-BE8C-ABA3855B1D47}" type="presOf" srcId="{E75DF8B0-2DA3-4604-9E8F-13AB1D2F64D6}" destId="{79AE1108-0970-2E49-B4F3-484D73BD04E7}" srcOrd="0" destOrd="0" presId="urn:microsoft.com/office/officeart/2005/8/layout/list1"/>
    <dgm:cxn modelId="{C0CBA0DA-179A-754B-BFAF-27CC45AEEA27}" type="presOf" srcId="{58B8A8FB-F1E9-4ED3-89BC-277666F1D4FE}" destId="{869E5942-CB83-0849-802D-11E82CBFE62E}" srcOrd="0" destOrd="3" presId="urn:microsoft.com/office/officeart/2005/8/layout/list1"/>
    <dgm:cxn modelId="{74E941DC-959C-4A2A-8839-31E81B415380}" srcId="{E75DF8B0-2DA3-4604-9E8F-13AB1D2F64D6}" destId="{F1775020-8C97-40B9-8197-062A38AE1610}" srcOrd="1" destOrd="0" parTransId="{58795171-6535-42CD-9BEA-3BC6F1949367}" sibTransId="{48F7C629-E53F-4CD0-8EB1-161A534DE3C9}"/>
    <dgm:cxn modelId="{B50EA9E2-A44E-4420-A191-0B3C7BCDF55C}" srcId="{C37F212E-A92B-4B86-88CC-6AD421427C77}" destId="{6997EDFF-B418-482F-8A37-670DC369D168}" srcOrd="0" destOrd="0" parTransId="{85953416-2C1F-49C4-8851-26BEDA9CAC61}" sibTransId="{AF1BEC4C-E216-436C-A924-BAA62718A0CD}"/>
    <dgm:cxn modelId="{915C03E3-AA45-416D-8F76-B44952860B5E}" srcId="{A866BCD9-1FFF-47FD-B715-C8D65FF6F0B4}" destId="{E75DF8B0-2DA3-4604-9E8F-13AB1D2F64D6}" srcOrd="1" destOrd="0" parTransId="{7C1A2445-D68A-44A8-97A2-D1A0140609F2}" sibTransId="{CF652D54-FDA9-4295-A615-CE8A695BA508}"/>
    <dgm:cxn modelId="{94CDB2E8-C10A-334D-9FB2-A60037D22A78}" type="presOf" srcId="{5622676F-3635-4BF8-9A35-7A52705672C4}" destId="{226AF85E-405C-5242-A19B-3B5104D2707E}" srcOrd="0" destOrd="2" presId="urn:microsoft.com/office/officeart/2005/8/layout/list1"/>
    <dgm:cxn modelId="{892E12EF-4F85-7E47-850E-CD29EB5CFFCB}" type="presOf" srcId="{E75DF8B0-2DA3-4604-9E8F-13AB1D2F64D6}" destId="{2C55DBAA-F07D-DB42-AFBC-E2CFAE85E1F8}" srcOrd="1" destOrd="0" presId="urn:microsoft.com/office/officeart/2005/8/layout/list1"/>
    <dgm:cxn modelId="{657277E7-675C-4F45-845D-130C6CA57BE9}" type="presParOf" srcId="{8B1A3AD0-6AB8-D340-B006-0C83BEBAFCB1}" destId="{6F1B3F37-8B06-694B-BBF4-3D38ED43F00C}" srcOrd="0" destOrd="0" presId="urn:microsoft.com/office/officeart/2005/8/layout/list1"/>
    <dgm:cxn modelId="{214D9325-A16C-284E-9292-85B41842827B}" type="presParOf" srcId="{6F1B3F37-8B06-694B-BBF4-3D38ED43F00C}" destId="{DF8688F9-4DB7-DE4A-93D6-5A25E930A535}" srcOrd="0" destOrd="0" presId="urn:microsoft.com/office/officeart/2005/8/layout/list1"/>
    <dgm:cxn modelId="{13033EFA-6120-1849-BF3C-B8A220BEC8D7}" type="presParOf" srcId="{6F1B3F37-8B06-694B-BBF4-3D38ED43F00C}" destId="{CDD18A1C-2974-BD40-9F84-094663B1D9D9}" srcOrd="1" destOrd="0" presId="urn:microsoft.com/office/officeart/2005/8/layout/list1"/>
    <dgm:cxn modelId="{36F97879-C84A-EF4D-85CB-E9F0427E671B}" type="presParOf" srcId="{8B1A3AD0-6AB8-D340-B006-0C83BEBAFCB1}" destId="{22F690C4-F2E1-A44B-9DEB-6303030B3A7C}" srcOrd="1" destOrd="0" presId="urn:microsoft.com/office/officeart/2005/8/layout/list1"/>
    <dgm:cxn modelId="{B8708416-6980-4D4D-9FEA-A0C7A2E922AA}" type="presParOf" srcId="{8B1A3AD0-6AB8-D340-B006-0C83BEBAFCB1}" destId="{226AF85E-405C-5242-A19B-3B5104D2707E}" srcOrd="2" destOrd="0" presId="urn:microsoft.com/office/officeart/2005/8/layout/list1"/>
    <dgm:cxn modelId="{C4872780-981B-2942-A806-AD2370A8DAFA}" type="presParOf" srcId="{8B1A3AD0-6AB8-D340-B006-0C83BEBAFCB1}" destId="{8E2D6584-E14D-9F4D-AB82-A9D3C05407D7}" srcOrd="3" destOrd="0" presId="urn:microsoft.com/office/officeart/2005/8/layout/list1"/>
    <dgm:cxn modelId="{A3C43C11-D711-044E-8713-373F666FA28D}" type="presParOf" srcId="{8B1A3AD0-6AB8-D340-B006-0C83BEBAFCB1}" destId="{5196517A-1109-0048-9528-EFB0E9D930FC}" srcOrd="4" destOrd="0" presId="urn:microsoft.com/office/officeart/2005/8/layout/list1"/>
    <dgm:cxn modelId="{A54D0CCC-90AA-9648-88F1-37C5AF3E75EF}" type="presParOf" srcId="{5196517A-1109-0048-9528-EFB0E9D930FC}" destId="{79AE1108-0970-2E49-B4F3-484D73BD04E7}" srcOrd="0" destOrd="0" presId="urn:microsoft.com/office/officeart/2005/8/layout/list1"/>
    <dgm:cxn modelId="{B1EEB3BB-162B-1D48-8BE7-F4A639DED0FA}" type="presParOf" srcId="{5196517A-1109-0048-9528-EFB0E9D930FC}" destId="{2C55DBAA-F07D-DB42-AFBC-E2CFAE85E1F8}" srcOrd="1" destOrd="0" presId="urn:microsoft.com/office/officeart/2005/8/layout/list1"/>
    <dgm:cxn modelId="{BFEFA172-A1AA-144B-A52E-AFC843DD99CD}" type="presParOf" srcId="{8B1A3AD0-6AB8-D340-B006-0C83BEBAFCB1}" destId="{662F0278-D460-2443-B2B7-31A732C53B28}" srcOrd="5" destOrd="0" presId="urn:microsoft.com/office/officeart/2005/8/layout/list1"/>
    <dgm:cxn modelId="{24E7A99F-B695-F94E-88D1-AEAA9C0887B4}" type="presParOf" srcId="{8B1A3AD0-6AB8-D340-B006-0C83BEBAFCB1}" destId="{869E5942-CB83-0849-802D-11E82CBFE62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98228C31-2EE4-5140-82F0-3C51FE192152}">
      <dgm:prSet custT="1"/>
      <dgm:spPr/>
      <dgm:t>
        <a:bodyPr/>
        <a:lstStyle/>
        <a:p>
          <a:pPr>
            <a:buFont typeface="+mj-lt"/>
            <a:buAutoNum type="arabicParenR"/>
          </a:pPr>
          <a:r>
            <a:rPr lang="en-US" sz="2200" dirty="0"/>
            <a:t>CDEI WG Introduction/Overview of Process</a:t>
          </a:r>
        </a:p>
      </dgm:t>
    </dgm:pt>
    <dgm:pt modelId="{E6A38586-B45B-0F44-9C0C-DB34C7DF5BE0}" type="parTrans" cxnId="{AAF68144-A98C-814C-B52F-E5A958449A5E}">
      <dgm:prSet/>
      <dgm:spPr/>
      <dgm:t>
        <a:bodyPr/>
        <a:lstStyle/>
        <a:p>
          <a:endParaRPr lang="en-US"/>
        </a:p>
      </dgm:t>
    </dgm:pt>
    <dgm:pt modelId="{0B758BC7-6E92-F045-8D28-AF9F534713DF}" type="sibTrans" cxnId="{AAF68144-A98C-814C-B52F-E5A958449A5E}">
      <dgm:prSet/>
      <dgm:spPr/>
      <dgm:t>
        <a:bodyPr/>
        <a:lstStyle/>
        <a:p>
          <a:endParaRPr lang="en-US"/>
        </a:p>
      </dgm:t>
    </dgm:pt>
    <dgm:pt modelId="{8CDB7B0B-241B-124D-940B-631EE49653E6}">
      <dgm:prSet custT="1"/>
      <dgm:spPr/>
      <dgm:t>
        <a:bodyPr/>
        <a:lstStyle/>
        <a:p>
          <a:pPr>
            <a:buFont typeface="+mj-lt"/>
            <a:buAutoNum type="arabicParenR"/>
          </a:pPr>
          <a:r>
            <a:rPr lang="en-US" sz="2200"/>
            <a:t>Presentation of Overarching Recommendation (to form a Restructuring WG proceeded by Compensation Task Force)</a:t>
          </a:r>
        </a:p>
      </dgm:t>
    </dgm:pt>
    <dgm:pt modelId="{75D42858-BA27-D94C-943E-E4E20730F950}" type="parTrans" cxnId="{92BC75A0-6B50-424F-B4B2-F9E816BEE702}">
      <dgm:prSet/>
      <dgm:spPr/>
      <dgm:t>
        <a:bodyPr/>
        <a:lstStyle/>
        <a:p>
          <a:endParaRPr lang="en-US"/>
        </a:p>
      </dgm:t>
    </dgm:pt>
    <dgm:pt modelId="{BF1F68CA-F934-E749-A33A-D6D4BA2DEBF0}" type="sibTrans" cxnId="{92BC75A0-6B50-424F-B4B2-F9E816BEE702}">
      <dgm:prSet/>
      <dgm:spPr/>
      <dgm:t>
        <a:bodyPr/>
        <a:lstStyle/>
        <a:p>
          <a:endParaRPr lang="en-US"/>
        </a:p>
      </dgm:t>
    </dgm:pt>
    <dgm:pt modelId="{B3AC06EC-7067-A04E-B052-F9E5580A48D8}">
      <dgm:prSet custT="1"/>
      <dgm:spPr/>
      <dgm:t>
        <a:bodyPr/>
        <a:lstStyle/>
        <a:p>
          <a:pPr>
            <a:buFont typeface="+mj-lt"/>
            <a:buAutoNum type="arabicParenR"/>
          </a:pPr>
          <a:r>
            <a:rPr lang="en-US" sz="2200" dirty="0"/>
            <a:t>Presentation, Discussion, and CAEECC approval/feedback on Individual Recommendations  for Restructuring and Compensation, Competency Building, and Recruitment &amp; Retention (Facilitation will come after a break)</a:t>
          </a:r>
        </a:p>
      </dgm:t>
    </dgm:pt>
    <dgm:pt modelId="{B74B97DF-AEF0-7D4A-9092-E01C375C31EA}" type="parTrans" cxnId="{C497F685-D566-204B-A34A-0B553EF2BA85}">
      <dgm:prSet/>
      <dgm:spPr/>
      <dgm:t>
        <a:bodyPr/>
        <a:lstStyle/>
        <a:p>
          <a:endParaRPr lang="en-US"/>
        </a:p>
      </dgm:t>
    </dgm:pt>
    <dgm:pt modelId="{3CCECC2D-B68A-7646-96CD-86D106A5019C}" type="sibTrans" cxnId="{C497F685-D566-204B-A34A-0B553EF2BA85}">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BE58702F-3270-524A-B5EE-ECF1466539B0}" type="pres">
      <dgm:prSet presAssocID="{98228C31-2EE4-5140-82F0-3C51FE192152}" presName="thickLine" presStyleLbl="alignNode1" presStyleIdx="0" presStyleCnt="3"/>
      <dgm:spPr/>
    </dgm:pt>
    <dgm:pt modelId="{A2039425-B454-F34E-B2CA-D1E6803C287C}" type="pres">
      <dgm:prSet presAssocID="{98228C31-2EE4-5140-82F0-3C51FE192152}" presName="horz1" presStyleCnt="0"/>
      <dgm:spPr/>
    </dgm:pt>
    <dgm:pt modelId="{FB2CAE7A-41EB-424B-ABFD-F7F1223AC8EB}" type="pres">
      <dgm:prSet presAssocID="{98228C31-2EE4-5140-82F0-3C51FE192152}" presName="tx1" presStyleLbl="revTx" presStyleIdx="0" presStyleCnt="3" custScaleX="360828"/>
      <dgm:spPr/>
    </dgm:pt>
    <dgm:pt modelId="{6DED22AE-2267-EC45-9243-DA19CEA2D561}" type="pres">
      <dgm:prSet presAssocID="{98228C31-2EE4-5140-82F0-3C51FE192152}" presName="vert1" presStyleCnt="0"/>
      <dgm:spPr/>
    </dgm:pt>
    <dgm:pt modelId="{CA18F35E-511F-B24F-B75C-424C578EC6B3}" type="pres">
      <dgm:prSet presAssocID="{8CDB7B0B-241B-124D-940B-631EE49653E6}" presName="thickLine" presStyleLbl="alignNode1" presStyleIdx="1" presStyleCnt="3"/>
      <dgm:spPr/>
    </dgm:pt>
    <dgm:pt modelId="{2847E79C-9B4F-5A4A-A78D-F18246ABB272}" type="pres">
      <dgm:prSet presAssocID="{8CDB7B0B-241B-124D-940B-631EE49653E6}" presName="horz1" presStyleCnt="0"/>
      <dgm:spPr/>
    </dgm:pt>
    <dgm:pt modelId="{3EF10630-9672-4C47-A14D-DDF6FDE08E67}" type="pres">
      <dgm:prSet presAssocID="{8CDB7B0B-241B-124D-940B-631EE49653E6}" presName="tx1" presStyleLbl="revTx" presStyleIdx="1" presStyleCnt="3" custScaleX="360828"/>
      <dgm:spPr/>
    </dgm:pt>
    <dgm:pt modelId="{664A2754-FAEE-EF47-ABFD-6409713C7716}" type="pres">
      <dgm:prSet presAssocID="{8CDB7B0B-241B-124D-940B-631EE49653E6}" presName="vert1" presStyleCnt="0"/>
      <dgm:spPr/>
    </dgm:pt>
    <dgm:pt modelId="{86ECEE53-2567-A24D-9529-9799F31C81B3}" type="pres">
      <dgm:prSet presAssocID="{B3AC06EC-7067-A04E-B052-F9E5580A48D8}" presName="thickLine" presStyleLbl="alignNode1" presStyleIdx="2" presStyleCnt="3"/>
      <dgm:spPr/>
    </dgm:pt>
    <dgm:pt modelId="{6E549BD3-8E27-824C-8E8E-A696C805589C}" type="pres">
      <dgm:prSet presAssocID="{B3AC06EC-7067-A04E-B052-F9E5580A48D8}" presName="horz1" presStyleCnt="0"/>
      <dgm:spPr/>
    </dgm:pt>
    <dgm:pt modelId="{0E3C0930-80C1-8140-83DD-24C91A5654B2}" type="pres">
      <dgm:prSet presAssocID="{B3AC06EC-7067-A04E-B052-F9E5580A48D8}" presName="tx1" presStyleLbl="revTx" presStyleIdx="2" presStyleCnt="3" custScaleX="360828"/>
      <dgm:spPr/>
    </dgm:pt>
    <dgm:pt modelId="{0E21127F-3A40-0D48-86DF-BA17862E5792}" type="pres">
      <dgm:prSet presAssocID="{B3AC06EC-7067-A04E-B052-F9E5580A48D8}" presName="vert1" presStyleCnt="0"/>
      <dgm:spPr/>
    </dgm:pt>
  </dgm:ptLst>
  <dgm:cxnLst>
    <dgm:cxn modelId="{070B4B17-1D7F-DA46-9D5D-E5B06EF2B41D}" type="presOf" srcId="{8CDB7B0B-241B-124D-940B-631EE49653E6}" destId="{3EF10630-9672-4C47-A14D-DDF6FDE08E67}" srcOrd="0" destOrd="0" presId="urn:microsoft.com/office/officeart/2008/layout/LinedList"/>
    <dgm:cxn modelId="{81F1EE1B-D1F8-C446-8DAB-5FBAB775C7AE}" type="presOf" srcId="{98228C31-2EE4-5140-82F0-3C51FE192152}" destId="{FB2CAE7A-41EB-424B-ABFD-F7F1223AC8EB}" srcOrd="0" destOrd="0" presId="urn:microsoft.com/office/officeart/2008/layout/LinedList"/>
    <dgm:cxn modelId="{AAF68144-A98C-814C-B52F-E5A958449A5E}" srcId="{441E0AC9-817B-4FD0-99A8-D986B9D3BE60}" destId="{98228C31-2EE4-5140-82F0-3C51FE192152}" srcOrd="0" destOrd="0" parTransId="{E6A38586-B45B-0F44-9C0C-DB34C7DF5BE0}" sibTransId="{0B758BC7-6E92-F045-8D28-AF9F534713DF}"/>
    <dgm:cxn modelId="{C497F685-D566-204B-A34A-0B553EF2BA85}" srcId="{441E0AC9-817B-4FD0-99A8-D986B9D3BE60}" destId="{B3AC06EC-7067-A04E-B052-F9E5580A48D8}" srcOrd="2" destOrd="0" parTransId="{B74B97DF-AEF0-7D4A-9092-E01C375C31EA}" sibTransId="{3CCECC2D-B68A-7646-96CD-86D106A5019C}"/>
    <dgm:cxn modelId="{92BC75A0-6B50-424F-B4B2-F9E816BEE702}" srcId="{441E0AC9-817B-4FD0-99A8-D986B9D3BE60}" destId="{8CDB7B0B-241B-124D-940B-631EE49653E6}" srcOrd="1" destOrd="0" parTransId="{75D42858-BA27-D94C-943E-E4E20730F950}" sibTransId="{BF1F68CA-F934-E749-A33A-D6D4BA2DEBF0}"/>
    <dgm:cxn modelId="{C57BDBA1-56B8-6947-A68C-667B82F1C3B6}" type="presOf" srcId="{441E0AC9-817B-4FD0-99A8-D986B9D3BE60}" destId="{D8617EC5-F25E-3B49-AF65-CD3196AEF792}" srcOrd="0" destOrd="0" presId="urn:microsoft.com/office/officeart/2008/layout/LinedList"/>
    <dgm:cxn modelId="{EF5FBDF8-8F35-E34D-8742-C2EA63B6DB63}" type="presOf" srcId="{B3AC06EC-7067-A04E-B052-F9E5580A48D8}" destId="{0E3C0930-80C1-8140-83DD-24C91A5654B2}" srcOrd="0" destOrd="0" presId="urn:microsoft.com/office/officeart/2008/layout/LinedList"/>
    <dgm:cxn modelId="{5F7091B6-CF91-8945-8173-8863D895E1BA}" type="presParOf" srcId="{D8617EC5-F25E-3B49-AF65-CD3196AEF792}" destId="{BE58702F-3270-524A-B5EE-ECF1466539B0}" srcOrd="0" destOrd="0" presId="urn:microsoft.com/office/officeart/2008/layout/LinedList"/>
    <dgm:cxn modelId="{8556765B-DED7-DE44-A93C-629235C78022}" type="presParOf" srcId="{D8617EC5-F25E-3B49-AF65-CD3196AEF792}" destId="{A2039425-B454-F34E-B2CA-D1E6803C287C}" srcOrd="1" destOrd="0" presId="urn:microsoft.com/office/officeart/2008/layout/LinedList"/>
    <dgm:cxn modelId="{BC80ED75-4598-474D-A95A-E334E139E92F}" type="presParOf" srcId="{A2039425-B454-F34E-B2CA-D1E6803C287C}" destId="{FB2CAE7A-41EB-424B-ABFD-F7F1223AC8EB}" srcOrd="0" destOrd="0" presId="urn:microsoft.com/office/officeart/2008/layout/LinedList"/>
    <dgm:cxn modelId="{6B0F8ECF-7985-0D47-B03F-905E6DE34FD5}" type="presParOf" srcId="{A2039425-B454-F34E-B2CA-D1E6803C287C}" destId="{6DED22AE-2267-EC45-9243-DA19CEA2D561}" srcOrd="1" destOrd="0" presId="urn:microsoft.com/office/officeart/2008/layout/LinedList"/>
    <dgm:cxn modelId="{DEC215DD-F2E9-6945-9366-6702BED1C929}" type="presParOf" srcId="{D8617EC5-F25E-3B49-AF65-CD3196AEF792}" destId="{CA18F35E-511F-B24F-B75C-424C578EC6B3}" srcOrd="2" destOrd="0" presId="urn:microsoft.com/office/officeart/2008/layout/LinedList"/>
    <dgm:cxn modelId="{C9B51FC8-3E0F-6743-B3BB-98D51DB32DDF}" type="presParOf" srcId="{D8617EC5-F25E-3B49-AF65-CD3196AEF792}" destId="{2847E79C-9B4F-5A4A-A78D-F18246ABB272}" srcOrd="3" destOrd="0" presId="urn:microsoft.com/office/officeart/2008/layout/LinedList"/>
    <dgm:cxn modelId="{0643B669-0C8D-5A4A-9D80-A6215DF848EE}" type="presParOf" srcId="{2847E79C-9B4F-5A4A-A78D-F18246ABB272}" destId="{3EF10630-9672-4C47-A14D-DDF6FDE08E67}" srcOrd="0" destOrd="0" presId="urn:microsoft.com/office/officeart/2008/layout/LinedList"/>
    <dgm:cxn modelId="{CFCC964B-A166-0E4E-BBA0-DE44560E145F}" type="presParOf" srcId="{2847E79C-9B4F-5A4A-A78D-F18246ABB272}" destId="{664A2754-FAEE-EF47-ABFD-6409713C7716}" srcOrd="1" destOrd="0" presId="urn:microsoft.com/office/officeart/2008/layout/LinedList"/>
    <dgm:cxn modelId="{A7F724B8-90E4-2B42-8D70-E05387E503BC}" type="presParOf" srcId="{D8617EC5-F25E-3B49-AF65-CD3196AEF792}" destId="{86ECEE53-2567-A24D-9529-9799F31C81B3}" srcOrd="4" destOrd="0" presId="urn:microsoft.com/office/officeart/2008/layout/LinedList"/>
    <dgm:cxn modelId="{7FC92C4F-9A37-1246-BB10-60B78070D3E7}" type="presParOf" srcId="{D8617EC5-F25E-3B49-AF65-CD3196AEF792}" destId="{6E549BD3-8E27-824C-8E8E-A696C805589C}" srcOrd="5" destOrd="0" presId="urn:microsoft.com/office/officeart/2008/layout/LinedList"/>
    <dgm:cxn modelId="{EA34170D-739E-3346-9309-073EE94A2AA1}" type="presParOf" srcId="{6E549BD3-8E27-824C-8E8E-A696C805589C}" destId="{0E3C0930-80C1-8140-83DD-24C91A5654B2}" srcOrd="0" destOrd="0" presId="urn:microsoft.com/office/officeart/2008/layout/LinedList"/>
    <dgm:cxn modelId="{A7A679B8-A215-6E4A-B15A-EBBDF0DF7068}" type="presParOf" srcId="{6E549BD3-8E27-824C-8E8E-A696C805589C}" destId="{0E21127F-3A40-0D48-86DF-BA17862E579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814C40-EA39-764D-BB5C-9AD38B33F82D}"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n-US"/>
        </a:p>
      </dgm:t>
    </dgm:pt>
    <dgm:pt modelId="{D9084D4C-7148-7746-A2FB-6545F807C809}">
      <dgm:prSet phldrT="[Text]"/>
      <dgm:spPr/>
      <dgm:t>
        <a:bodyPr/>
        <a:lstStyle/>
        <a:p>
          <a:endParaRPr lang="en-US" dirty="0"/>
        </a:p>
      </dgm:t>
    </dgm:pt>
    <dgm:pt modelId="{5B027173-CC38-E94B-B871-B43A12EBAACF}" type="sibTrans" cxnId="{E5FE0B61-D461-9249-A0AA-B93A766736CF}">
      <dgm:prSet/>
      <dgm:spPr/>
      <dgm:t>
        <a:bodyPr/>
        <a:lstStyle/>
        <a:p>
          <a:endParaRPr lang="en-US"/>
        </a:p>
      </dgm:t>
    </dgm:pt>
    <dgm:pt modelId="{5A488F33-A237-484F-B02B-9382AA6F920D}" type="parTrans" cxnId="{E5FE0B61-D461-9249-A0AA-B93A766736CF}">
      <dgm:prSet/>
      <dgm:spPr/>
      <dgm:t>
        <a:bodyPr/>
        <a:lstStyle/>
        <a:p>
          <a:endParaRPr lang="en-US"/>
        </a:p>
      </dgm:t>
    </dgm:pt>
    <dgm:pt modelId="{74153A35-9D99-5D4A-92D5-3FB204057918}">
      <dgm:prSet phldrT="[Text]"/>
      <dgm:spPr/>
      <dgm:t>
        <a:bodyPr/>
        <a:lstStyle/>
        <a:p>
          <a:endParaRPr lang="en-US" dirty="0"/>
        </a:p>
      </dgm:t>
    </dgm:pt>
    <dgm:pt modelId="{EF0DE3C6-9DF5-2E40-8B69-50787CDBE1B2}" type="parTrans" cxnId="{7291B8E7-4D0A-8249-A14F-0C548E50547C}">
      <dgm:prSet/>
      <dgm:spPr/>
      <dgm:t>
        <a:bodyPr/>
        <a:lstStyle/>
        <a:p>
          <a:endParaRPr lang="en-US"/>
        </a:p>
      </dgm:t>
    </dgm:pt>
    <dgm:pt modelId="{04E60DB5-7486-3342-9C43-A09B8E9D6B80}" type="sibTrans" cxnId="{7291B8E7-4D0A-8249-A14F-0C548E50547C}">
      <dgm:prSet/>
      <dgm:spPr/>
      <dgm:t>
        <a:bodyPr/>
        <a:lstStyle/>
        <a:p>
          <a:endParaRPr lang="en-US"/>
        </a:p>
      </dgm:t>
    </dgm:pt>
    <dgm:pt modelId="{94CD21C9-897F-D845-B040-32CBB2DC51F6}">
      <dgm:prSet phldrT="[Text]"/>
      <dgm:spPr/>
      <dgm:t>
        <a:bodyPr/>
        <a:lstStyle/>
        <a:p>
          <a:endParaRPr lang="en-US" dirty="0"/>
        </a:p>
      </dgm:t>
    </dgm:pt>
    <dgm:pt modelId="{F83DB953-F995-2147-A58D-1CE773AF120D}" type="parTrans" cxnId="{A5FCA385-CA5D-7C49-9FF4-1FBD434B2E76}">
      <dgm:prSet/>
      <dgm:spPr/>
      <dgm:t>
        <a:bodyPr/>
        <a:lstStyle/>
        <a:p>
          <a:endParaRPr lang="en-US"/>
        </a:p>
      </dgm:t>
    </dgm:pt>
    <dgm:pt modelId="{04F557E9-0019-E24A-A711-BE138F1D8F91}" type="sibTrans" cxnId="{A5FCA385-CA5D-7C49-9FF4-1FBD434B2E76}">
      <dgm:prSet/>
      <dgm:spPr/>
      <dgm:t>
        <a:bodyPr/>
        <a:lstStyle/>
        <a:p>
          <a:endParaRPr lang="en-US"/>
        </a:p>
      </dgm:t>
    </dgm:pt>
    <dgm:pt modelId="{726C1FDD-3084-6A4E-84A8-2A9BC0423D67}">
      <dgm:prSet phldrT="[Text]"/>
      <dgm:spPr/>
      <dgm:t>
        <a:bodyPr/>
        <a:lstStyle/>
        <a:p>
          <a:endParaRPr lang="en-US" dirty="0"/>
        </a:p>
      </dgm:t>
    </dgm:pt>
    <dgm:pt modelId="{7F766E43-5F1C-8D4A-B4E2-E6A2C4263CFB}" type="parTrans" cxnId="{8DE709DB-94F6-4247-AA31-A49B944FF8B1}">
      <dgm:prSet/>
      <dgm:spPr/>
      <dgm:t>
        <a:bodyPr/>
        <a:lstStyle/>
        <a:p>
          <a:endParaRPr lang="en-US"/>
        </a:p>
      </dgm:t>
    </dgm:pt>
    <dgm:pt modelId="{17F25989-5246-0048-8800-E656695F7002}" type="sibTrans" cxnId="{8DE709DB-94F6-4247-AA31-A49B944FF8B1}">
      <dgm:prSet/>
      <dgm:spPr/>
      <dgm:t>
        <a:bodyPr/>
        <a:lstStyle/>
        <a:p>
          <a:endParaRPr lang="en-US"/>
        </a:p>
      </dgm:t>
    </dgm:pt>
    <dgm:pt modelId="{0081E0D6-3DC5-A443-AE3B-FCC1A60B8EB4}" type="pres">
      <dgm:prSet presAssocID="{AD814C40-EA39-764D-BB5C-9AD38B33F82D}" presName="Name0" presStyleCnt="0">
        <dgm:presLayoutVars>
          <dgm:chMax val="4"/>
          <dgm:resizeHandles val="exact"/>
        </dgm:presLayoutVars>
      </dgm:prSet>
      <dgm:spPr/>
    </dgm:pt>
    <dgm:pt modelId="{820EBB5C-B5B7-6B4E-B306-3E46AF63AD06}" type="pres">
      <dgm:prSet presAssocID="{AD814C40-EA39-764D-BB5C-9AD38B33F82D}" presName="ellipse" presStyleLbl="trBgShp" presStyleIdx="0" presStyleCnt="1"/>
      <dgm:spPr/>
    </dgm:pt>
    <dgm:pt modelId="{C11F9C28-C24A-5A4A-B750-E786EEA26989}" type="pres">
      <dgm:prSet presAssocID="{AD814C40-EA39-764D-BB5C-9AD38B33F82D}" presName="arrow1" presStyleLbl="fgShp" presStyleIdx="0" presStyleCnt="1"/>
      <dgm:spPr/>
    </dgm:pt>
    <dgm:pt modelId="{77BACDE5-A09B-7F4E-88AF-C3B4D779275E}" type="pres">
      <dgm:prSet presAssocID="{AD814C40-EA39-764D-BB5C-9AD38B33F82D}" presName="rectangle" presStyleLbl="revTx" presStyleIdx="0" presStyleCnt="1">
        <dgm:presLayoutVars>
          <dgm:bulletEnabled val="1"/>
        </dgm:presLayoutVars>
      </dgm:prSet>
      <dgm:spPr/>
    </dgm:pt>
    <dgm:pt modelId="{63F0CA35-2221-0047-A6CE-0CFF66AB4CB8}" type="pres">
      <dgm:prSet presAssocID="{94CD21C9-897F-D845-B040-32CBB2DC51F6}" presName="item1" presStyleLbl="node1" presStyleIdx="0" presStyleCnt="3">
        <dgm:presLayoutVars>
          <dgm:bulletEnabled val="1"/>
        </dgm:presLayoutVars>
      </dgm:prSet>
      <dgm:spPr/>
    </dgm:pt>
    <dgm:pt modelId="{739A966C-5686-954C-B9D0-09BA6E2823B1}" type="pres">
      <dgm:prSet presAssocID="{726C1FDD-3084-6A4E-84A8-2A9BC0423D67}" presName="item2" presStyleLbl="node1" presStyleIdx="1" presStyleCnt="3">
        <dgm:presLayoutVars>
          <dgm:bulletEnabled val="1"/>
        </dgm:presLayoutVars>
      </dgm:prSet>
      <dgm:spPr/>
    </dgm:pt>
    <dgm:pt modelId="{67AAF392-91DC-9A4A-8529-EAAF81154AB8}" type="pres">
      <dgm:prSet presAssocID="{D9084D4C-7148-7746-A2FB-6545F807C809}" presName="item3" presStyleLbl="node1" presStyleIdx="2" presStyleCnt="3">
        <dgm:presLayoutVars>
          <dgm:bulletEnabled val="1"/>
        </dgm:presLayoutVars>
      </dgm:prSet>
      <dgm:spPr/>
    </dgm:pt>
    <dgm:pt modelId="{1E0F114F-7A94-1345-B67D-C33591CAD02B}" type="pres">
      <dgm:prSet presAssocID="{AD814C40-EA39-764D-BB5C-9AD38B33F82D}" presName="funnel" presStyleLbl="trAlignAcc1" presStyleIdx="0" presStyleCnt="1"/>
      <dgm:spPr/>
    </dgm:pt>
  </dgm:ptLst>
  <dgm:cxnLst>
    <dgm:cxn modelId="{72526433-FA42-654B-8541-D42F3EBD0D3A}" type="presOf" srcId="{726C1FDD-3084-6A4E-84A8-2A9BC0423D67}" destId="{63F0CA35-2221-0047-A6CE-0CFF66AB4CB8}" srcOrd="0" destOrd="0" presId="urn:microsoft.com/office/officeart/2005/8/layout/funnel1"/>
    <dgm:cxn modelId="{B647EE43-DFB2-7343-974D-1841AD9FB590}" type="presOf" srcId="{74153A35-9D99-5D4A-92D5-3FB204057918}" destId="{67AAF392-91DC-9A4A-8529-EAAF81154AB8}" srcOrd="0" destOrd="0" presId="urn:microsoft.com/office/officeart/2005/8/layout/funnel1"/>
    <dgm:cxn modelId="{E5FE0B61-D461-9249-A0AA-B93A766736CF}" srcId="{AD814C40-EA39-764D-BB5C-9AD38B33F82D}" destId="{D9084D4C-7148-7746-A2FB-6545F807C809}" srcOrd="3" destOrd="0" parTransId="{5A488F33-A237-484F-B02B-9382AA6F920D}" sibTransId="{5B027173-CC38-E94B-B871-B43A12EBAACF}"/>
    <dgm:cxn modelId="{C7612374-D591-9348-B1EC-F441990EC20B}" type="presOf" srcId="{D9084D4C-7148-7746-A2FB-6545F807C809}" destId="{77BACDE5-A09B-7F4E-88AF-C3B4D779275E}" srcOrd="0" destOrd="0" presId="urn:microsoft.com/office/officeart/2005/8/layout/funnel1"/>
    <dgm:cxn modelId="{A5FCA385-CA5D-7C49-9FF4-1FBD434B2E76}" srcId="{AD814C40-EA39-764D-BB5C-9AD38B33F82D}" destId="{94CD21C9-897F-D845-B040-32CBB2DC51F6}" srcOrd="1" destOrd="0" parTransId="{F83DB953-F995-2147-A58D-1CE773AF120D}" sibTransId="{04F557E9-0019-E24A-A711-BE138F1D8F91}"/>
    <dgm:cxn modelId="{4AB62FBD-67BB-8942-A953-E383AA184743}" type="presOf" srcId="{94CD21C9-897F-D845-B040-32CBB2DC51F6}" destId="{739A966C-5686-954C-B9D0-09BA6E2823B1}" srcOrd="0" destOrd="0" presId="urn:microsoft.com/office/officeart/2005/8/layout/funnel1"/>
    <dgm:cxn modelId="{8DE709DB-94F6-4247-AA31-A49B944FF8B1}" srcId="{AD814C40-EA39-764D-BB5C-9AD38B33F82D}" destId="{726C1FDD-3084-6A4E-84A8-2A9BC0423D67}" srcOrd="2" destOrd="0" parTransId="{7F766E43-5F1C-8D4A-B4E2-E6A2C4263CFB}" sibTransId="{17F25989-5246-0048-8800-E656695F7002}"/>
    <dgm:cxn modelId="{22690AE4-3D67-874A-817A-B3353A0240A5}" type="presOf" srcId="{AD814C40-EA39-764D-BB5C-9AD38B33F82D}" destId="{0081E0D6-3DC5-A443-AE3B-FCC1A60B8EB4}" srcOrd="0" destOrd="0" presId="urn:microsoft.com/office/officeart/2005/8/layout/funnel1"/>
    <dgm:cxn modelId="{7291B8E7-4D0A-8249-A14F-0C548E50547C}" srcId="{AD814C40-EA39-764D-BB5C-9AD38B33F82D}" destId="{74153A35-9D99-5D4A-92D5-3FB204057918}" srcOrd="0" destOrd="0" parTransId="{EF0DE3C6-9DF5-2E40-8B69-50787CDBE1B2}" sibTransId="{04E60DB5-7486-3342-9C43-A09B8E9D6B80}"/>
    <dgm:cxn modelId="{8CD9FB6A-8229-F346-B6F7-6432F4428C72}" type="presParOf" srcId="{0081E0D6-3DC5-A443-AE3B-FCC1A60B8EB4}" destId="{820EBB5C-B5B7-6B4E-B306-3E46AF63AD06}" srcOrd="0" destOrd="0" presId="urn:microsoft.com/office/officeart/2005/8/layout/funnel1"/>
    <dgm:cxn modelId="{C7511812-523F-A747-9130-5E4E85D55585}" type="presParOf" srcId="{0081E0D6-3DC5-A443-AE3B-FCC1A60B8EB4}" destId="{C11F9C28-C24A-5A4A-B750-E786EEA26989}" srcOrd="1" destOrd="0" presId="urn:microsoft.com/office/officeart/2005/8/layout/funnel1"/>
    <dgm:cxn modelId="{A7C9C735-BD3E-0C40-80B7-A013BA0B0173}" type="presParOf" srcId="{0081E0D6-3DC5-A443-AE3B-FCC1A60B8EB4}" destId="{77BACDE5-A09B-7F4E-88AF-C3B4D779275E}" srcOrd="2" destOrd="0" presId="urn:microsoft.com/office/officeart/2005/8/layout/funnel1"/>
    <dgm:cxn modelId="{37CE4BAC-488D-8146-841F-8AB8146AB612}" type="presParOf" srcId="{0081E0D6-3DC5-A443-AE3B-FCC1A60B8EB4}" destId="{63F0CA35-2221-0047-A6CE-0CFF66AB4CB8}" srcOrd="3" destOrd="0" presId="urn:microsoft.com/office/officeart/2005/8/layout/funnel1"/>
    <dgm:cxn modelId="{736E31F5-3EEA-5143-85DD-E18C1BB4536D}" type="presParOf" srcId="{0081E0D6-3DC5-A443-AE3B-FCC1A60B8EB4}" destId="{739A966C-5686-954C-B9D0-09BA6E2823B1}" srcOrd="4" destOrd="0" presId="urn:microsoft.com/office/officeart/2005/8/layout/funnel1"/>
    <dgm:cxn modelId="{88538519-6B6D-1D43-BBD7-AE8E533D7FEB}" type="presParOf" srcId="{0081E0D6-3DC5-A443-AE3B-FCC1A60B8EB4}" destId="{67AAF392-91DC-9A4A-8529-EAAF81154AB8}" srcOrd="5" destOrd="0" presId="urn:microsoft.com/office/officeart/2005/8/layout/funnel1"/>
    <dgm:cxn modelId="{999ED75A-3CC8-FF4C-88FA-E7CA3EE452E9}" type="presParOf" srcId="{0081E0D6-3DC5-A443-AE3B-FCC1A60B8EB4}" destId="{1E0F114F-7A94-1345-B67D-C33591CAD02B}"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009FB0-757C-3D4F-ABDD-B33A7E75474A}" type="doc">
      <dgm:prSet loTypeId="urn:microsoft.com/office/officeart/2009/3/layout/RandomtoResultProcess" loCatId="" qsTypeId="urn:microsoft.com/office/officeart/2005/8/quickstyle/simple1" qsCatId="simple" csTypeId="urn:microsoft.com/office/officeart/2005/8/colors/accent1_2" csCatId="accent1" phldr="1"/>
      <dgm:spPr/>
      <dgm:t>
        <a:bodyPr/>
        <a:lstStyle/>
        <a:p>
          <a:endParaRPr lang="en-US"/>
        </a:p>
      </dgm:t>
    </dgm:pt>
    <dgm:pt modelId="{795457CF-5A1A-F745-8DB3-5C4905F4E4D4}">
      <dgm:prSet phldrT="[Text]"/>
      <dgm:spPr/>
      <dgm:t>
        <a:bodyPr/>
        <a:lstStyle/>
        <a:p>
          <a:r>
            <a:rPr lang="en-US" dirty="0"/>
            <a:t>84 ideas generated</a:t>
          </a:r>
        </a:p>
      </dgm:t>
    </dgm:pt>
    <dgm:pt modelId="{0BA2B1F8-2034-7343-8023-CC59528AFE56}" type="parTrans" cxnId="{79005DD3-C644-8D4F-A876-4CD4FCD365D7}">
      <dgm:prSet/>
      <dgm:spPr/>
      <dgm:t>
        <a:bodyPr/>
        <a:lstStyle/>
        <a:p>
          <a:endParaRPr lang="en-US"/>
        </a:p>
      </dgm:t>
    </dgm:pt>
    <dgm:pt modelId="{BFB2F2EC-3803-AA48-B76C-5ACD6D4ED943}" type="sibTrans" cxnId="{79005DD3-C644-8D4F-A876-4CD4FCD365D7}">
      <dgm:prSet/>
      <dgm:spPr/>
      <dgm:t>
        <a:bodyPr/>
        <a:lstStyle/>
        <a:p>
          <a:endParaRPr lang="en-US"/>
        </a:p>
      </dgm:t>
    </dgm:pt>
    <dgm:pt modelId="{A93C0387-C5EA-DD41-A2E3-D8021C263C86}">
      <dgm:prSet phldrT="[Text]"/>
      <dgm:spPr/>
      <dgm:t>
        <a:bodyPr/>
        <a:lstStyle/>
        <a:p>
          <a:endParaRPr lang="en-US" dirty="0"/>
        </a:p>
        <a:p>
          <a:r>
            <a:rPr lang="en-US" dirty="0"/>
            <a:t>Brainstormed into 5 categories</a:t>
          </a:r>
        </a:p>
      </dgm:t>
    </dgm:pt>
    <dgm:pt modelId="{15363972-2D04-C24C-AF81-084F8516E578}" type="parTrans" cxnId="{0D6B24D0-F774-B940-B89F-AE9DE8A96E50}">
      <dgm:prSet/>
      <dgm:spPr/>
      <dgm:t>
        <a:bodyPr/>
        <a:lstStyle/>
        <a:p>
          <a:endParaRPr lang="en-US"/>
        </a:p>
      </dgm:t>
    </dgm:pt>
    <dgm:pt modelId="{4EC62B4E-864A-F745-A0D1-C7C1F7EDC45C}" type="sibTrans" cxnId="{0D6B24D0-F774-B940-B89F-AE9DE8A96E50}">
      <dgm:prSet/>
      <dgm:spPr/>
      <dgm:t>
        <a:bodyPr/>
        <a:lstStyle/>
        <a:p>
          <a:endParaRPr lang="en-US"/>
        </a:p>
      </dgm:t>
    </dgm:pt>
    <dgm:pt modelId="{61F54FDF-96F2-E94C-8D46-6FE5661B7053}">
      <dgm:prSet phldrT="[Text]"/>
      <dgm:spPr/>
      <dgm:t>
        <a:bodyPr/>
        <a:lstStyle/>
        <a:p>
          <a:r>
            <a:rPr lang="en-US" dirty="0"/>
            <a:t>15 total recommendations</a:t>
          </a:r>
        </a:p>
      </dgm:t>
    </dgm:pt>
    <dgm:pt modelId="{B915C2CE-0C50-B64B-BC7C-894598EF7F6E}" type="parTrans" cxnId="{6C6FBC1F-5072-E040-8A2C-9F535BC8E97B}">
      <dgm:prSet/>
      <dgm:spPr/>
      <dgm:t>
        <a:bodyPr/>
        <a:lstStyle/>
        <a:p>
          <a:endParaRPr lang="en-US"/>
        </a:p>
      </dgm:t>
    </dgm:pt>
    <dgm:pt modelId="{137CD5B7-80F6-FC47-BBDE-6032C5F2C9D2}" type="sibTrans" cxnId="{6C6FBC1F-5072-E040-8A2C-9F535BC8E97B}">
      <dgm:prSet/>
      <dgm:spPr/>
      <dgm:t>
        <a:bodyPr/>
        <a:lstStyle/>
        <a:p>
          <a:endParaRPr lang="en-US"/>
        </a:p>
      </dgm:t>
    </dgm:pt>
    <dgm:pt modelId="{7BAD2A4C-EE53-9543-9940-67D4C53F8249}">
      <dgm:prSet phldrT="[Text]"/>
      <dgm:spPr/>
      <dgm:t>
        <a:bodyPr/>
        <a:lstStyle/>
        <a:p>
          <a:r>
            <a:rPr lang="en-US" dirty="0"/>
            <a:t>1 overarching &amp; 14 supporting recommendations</a:t>
          </a:r>
        </a:p>
      </dgm:t>
    </dgm:pt>
    <dgm:pt modelId="{9AB34CDE-BE4E-FD42-94E3-3F586397A8CB}" type="parTrans" cxnId="{BA0DADA0-B18E-534C-8D4E-2E69A197FD4A}">
      <dgm:prSet/>
      <dgm:spPr/>
      <dgm:t>
        <a:bodyPr/>
        <a:lstStyle/>
        <a:p>
          <a:endParaRPr lang="en-US"/>
        </a:p>
      </dgm:t>
    </dgm:pt>
    <dgm:pt modelId="{390F02CC-CE1B-4746-AB16-40F4F6262F84}" type="sibTrans" cxnId="{BA0DADA0-B18E-534C-8D4E-2E69A197FD4A}">
      <dgm:prSet/>
      <dgm:spPr/>
      <dgm:t>
        <a:bodyPr/>
        <a:lstStyle/>
        <a:p>
          <a:endParaRPr lang="en-US"/>
        </a:p>
      </dgm:t>
    </dgm:pt>
    <dgm:pt modelId="{B203C79B-649E-D542-A3BD-325A41224C30}">
      <dgm:prSet phldrT="[Text]"/>
      <dgm:spPr/>
      <dgm:t>
        <a:bodyPr/>
        <a:lstStyle/>
        <a:p>
          <a:r>
            <a:rPr lang="en-US" dirty="0"/>
            <a:t> </a:t>
          </a:r>
        </a:p>
      </dgm:t>
    </dgm:pt>
    <dgm:pt modelId="{EE162376-AC67-1B44-A47E-63E5D28BC910}" type="parTrans" cxnId="{51F30362-55F8-614A-A817-725B59B5B9D9}">
      <dgm:prSet/>
      <dgm:spPr/>
      <dgm:t>
        <a:bodyPr/>
        <a:lstStyle/>
        <a:p>
          <a:endParaRPr lang="en-US"/>
        </a:p>
      </dgm:t>
    </dgm:pt>
    <dgm:pt modelId="{0C38AA40-A247-2F46-995C-3D58221FF9B2}" type="sibTrans" cxnId="{51F30362-55F8-614A-A817-725B59B5B9D9}">
      <dgm:prSet/>
      <dgm:spPr/>
      <dgm:t>
        <a:bodyPr/>
        <a:lstStyle/>
        <a:p>
          <a:endParaRPr lang="en-US"/>
        </a:p>
      </dgm:t>
    </dgm:pt>
    <dgm:pt modelId="{55FBDB78-8630-DC47-921C-3981462D7781}">
      <dgm:prSet phldrT="[Text]"/>
      <dgm:spPr/>
      <dgm:t>
        <a:bodyPr/>
        <a:lstStyle/>
        <a:p>
          <a:r>
            <a:rPr lang="en-US" dirty="0"/>
            <a:t>Full WG prioritized then  mini teams refined recommendations</a:t>
          </a:r>
        </a:p>
      </dgm:t>
    </dgm:pt>
    <dgm:pt modelId="{E10566CC-843F-EE4A-952F-C1F6BCF386DB}" type="parTrans" cxnId="{F4C5B1B0-2316-8743-A81F-216C1550B6BB}">
      <dgm:prSet/>
      <dgm:spPr/>
      <dgm:t>
        <a:bodyPr/>
        <a:lstStyle/>
        <a:p>
          <a:endParaRPr lang="en-US"/>
        </a:p>
      </dgm:t>
    </dgm:pt>
    <dgm:pt modelId="{558E1656-62A0-1C40-86D4-3EB8E1CAF843}" type="sibTrans" cxnId="{F4C5B1B0-2316-8743-A81F-216C1550B6BB}">
      <dgm:prSet/>
      <dgm:spPr/>
      <dgm:t>
        <a:bodyPr/>
        <a:lstStyle/>
        <a:p>
          <a:endParaRPr lang="en-US"/>
        </a:p>
      </dgm:t>
    </dgm:pt>
    <dgm:pt modelId="{22B601DE-73F9-E241-82DF-C42F8E6289D6}" type="pres">
      <dgm:prSet presAssocID="{DF009FB0-757C-3D4F-ABDD-B33A7E75474A}" presName="Name0" presStyleCnt="0">
        <dgm:presLayoutVars>
          <dgm:dir/>
          <dgm:animOne val="branch"/>
          <dgm:animLvl val="lvl"/>
        </dgm:presLayoutVars>
      </dgm:prSet>
      <dgm:spPr/>
    </dgm:pt>
    <dgm:pt modelId="{3EB75337-FA56-7343-A1D0-70D1748E29A8}" type="pres">
      <dgm:prSet presAssocID="{795457CF-5A1A-F745-8DB3-5C4905F4E4D4}" presName="chaos" presStyleCnt="0"/>
      <dgm:spPr/>
    </dgm:pt>
    <dgm:pt modelId="{E4CF6213-0D33-8249-A335-9AB2EB3DEF6B}" type="pres">
      <dgm:prSet presAssocID="{795457CF-5A1A-F745-8DB3-5C4905F4E4D4}" presName="parTx1" presStyleLbl="revTx" presStyleIdx="0" presStyleCnt="5"/>
      <dgm:spPr/>
    </dgm:pt>
    <dgm:pt modelId="{CC2687EC-B65B-FA4D-ADE7-E0E9D316404D}" type="pres">
      <dgm:prSet presAssocID="{795457CF-5A1A-F745-8DB3-5C4905F4E4D4}" presName="desTx1" presStyleLbl="revTx" presStyleIdx="1" presStyleCnt="5">
        <dgm:presLayoutVars>
          <dgm:bulletEnabled val="1"/>
        </dgm:presLayoutVars>
      </dgm:prSet>
      <dgm:spPr/>
    </dgm:pt>
    <dgm:pt modelId="{774493F8-E6BB-E346-85D1-8461D8B059FD}" type="pres">
      <dgm:prSet presAssocID="{795457CF-5A1A-F745-8DB3-5C4905F4E4D4}" presName="c1" presStyleLbl="node1" presStyleIdx="0" presStyleCnt="19"/>
      <dgm:spPr/>
    </dgm:pt>
    <dgm:pt modelId="{1E4CA53C-8B5A-BB4A-920E-21CE8EE94D3A}" type="pres">
      <dgm:prSet presAssocID="{795457CF-5A1A-F745-8DB3-5C4905F4E4D4}" presName="c2" presStyleLbl="node1" presStyleIdx="1" presStyleCnt="19"/>
      <dgm:spPr/>
    </dgm:pt>
    <dgm:pt modelId="{9D8AC827-F5FA-9B4E-9A24-B4FCAD960913}" type="pres">
      <dgm:prSet presAssocID="{795457CF-5A1A-F745-8DB3-5C4905F4E4D4}" presName="c3" presStyleLbl="node1" presStyleIdx="2" presStyleCnt="19"/>
      <dgm:spPr/>
    </dgm:pt>
    <dgm:pt modelId="{2F58875A-2692-7C4A-B91D-F90C4B3E0275}" type="pres">
      <dgm:prSet presAssocID="{795457CF-5A1A-F745-8DB3-5C4905F4E4D4}" presName="c4" presStyleLbl="node1" presStyleIdx="3" presStyleCnt="19"/>
      <dgm:spPr/>
    </dgm:pt>
    <dgm:pt modelId="{883D5F74-F82C-9A4E-8198-A10769D447D1}" type="pres">
      <dgm:prSet presAssocID="{795457CF-5A1A-F745-8DB3-5C4905F4E4D4}" presName="c5" presStyleLbl="node1" presStyleIdx="4" presStyleCnt="19"/>
      <dgm:spPr/>
    </dgm:pt>
    <dgm:pt modelId="{FE6B2389-D6A1-D14B-ABFF-05FFE567847E}" type="pres">
      <dgm:prSet presAssocID="{795457CF-5A1A-F745-8DB3-5C4905F4E4D4}" presName="c6" presStyleLbl="node1" presStyleIdx="5" presStyleCnt="19"/>
      <dgm:spPr/>
    </dgm:pt>
    <dgm:pt modelId="{6CED6792-4022-7143-B788-8B6BF5D6637B}" type="pres">
      <dgm:prSet presAssocID="{795457CF-5A1A-F745-8DB3-5C4905F4E4D4}" presName="c7" presStyleLbl="node1" presStyleIdx="6" presStyleCnt="19"/>
      <dgm:spPr/>
    </dgm:pt>
    <dgm:pt modelId="{927C6C54-4839-1F4D-ACF0-E06A33D411AC}" type="pres">
      <dgm:prSet presAssocID="{795457CF-5A1A-F745-8DB3-5C4905F4E4D4}" presName="c8" presStyleLbl="node1" presStyleIdx="7" presStyleCnt="19"/>
      <dgm:spPr/>
    </dgm:pt>
    <dgm:pt modelId="{9FA9D9A8-A68B-3D49-9564-98DF217EE511}" type="pres">
      <dgm:prSet presAssocID="{795457CF-5A1A-F745-8DB3-5C4905F4E4D4}" presName="c9" presStyleLbl="node1" presStyleIdx="8" presStyleCnt="19"/>
      <dgm:spPr/>
    </dgm:pt>
    <dgm:pt modelId="{BC189A9C-D3B4-CF4C-8926-5E59B039206A}" type="pres">
      <dgm:prSet presAssocID="{795457CF-5A1A-F745-8DB3-5C4905F4E4D4}" presName="c10" presStyleLbl="node1" presStyleIdx="9" presStyleCnt="19"/>
      <dgm:spPr/>
    </dgm:pt>
    <dgm:pt modelId="{AB1D1D3F-133B-EC43-BA9E-15B89BC50C94}" type="pres">
      <dgm:prSet presAssocID="{795457CF-5A1A-F745-8DB3-5C4905F4E4D4}" presName="c11" presStyleLbl="node1" presStyleIdx="10" presStyleCnt="19"/>
      <dgm:spPr/>
    </dgm:pt>
    <dgm:pt modelId="{838BBC15-EA8F-0848-A485-1457EE15D8DD}" type="pres">
      <dgm:prSet presAssocID="{795457CF-5A1A-F745-8DB3-5C4905F4E4D4}" presName="c12" presStyleLbl="node1" presStyleIdx="11" presStyleCnt="19"/>
      <dgm:spPr/>
    </dgm:pt>
    <dgm:pt modelId="{F5E81D18-E83C-074A-A95D-EDC920D7CBE8}" type="pres">
      <dgm:prSet presAssocID="{795457CF-5A1A-F745-8DB3-5C4905F4E4D4}" presName="c13" presStyleLbl="node1" presStyleIdx="12" presStyleCnt="19"/>
      <dgm:spPr/>
    </dgm:pt>
    <dgm:pt modelId="{7337FCC5-5AF6-0B49-8BA1-85B9682B95AB}" type="pres">
      <dgm:prSet presAssocID="{795457CF-5A1A-F745-8DB3-5C4905F4E4D4}" presName="c14" presStyleLbl="node1" presStyleIdx="13" presStyleCnt="19"/>
      <dgm:spPr/>
    </dgm:pt>
    <dgm:pt modelId="{0881D4ED-F115-F942-9776-945108F7DBE8}" type="pres">
      <dgm:prSet presAssocID="{795457CF-5A1A-F745-8DB3-5C4905F4E4D4}" presName="c15" presStyleLbl="node1" presStyleIdx="14" presStyleCnt="19"/>
      <dgm:spPr/>
    </dgm:pt>
    <dgm:pt modelId="{119A6223-648D-6E4B-9A4D-8C2F2FAF944B}" type="pres">
      <dgm:prSet presAssocID="{795457CF-5A1A-F745-8DB3-5C4905F4E4D4}" presName="c16" presStyleLbl="node1" presStyleIdx="15" presStyleCnt="19"/>
      <dgm:spPr/>
    </dgm:pt>
    <dgm:pt modelId="{DCA08B9D-9310-A44A-BA8E-5A05D3363DB5}" type="pres">
      <dgm:prSet presAssocID="{795457CF-5A1A-F745-8DB3-5C4905F4E4D4}" presName="c17" presStyleLbl="node1" presStyleIdx="16" presStyleCnt="19"/>
      <dgm:spPr/>
    </dgm:pt>
    <dgm:pt modelId="{3E036EA4-13C3-8A4E-A940-916C14EF9AA7}" type="pres">
      <dgm:prSet presAssocID="{795457CF-5A1A-F745-8DB3-5C4905F4E4D4}" presName="c18" presStyleLbl="node1" presStyleIdx="17" presStyleCnt="19"/>
      <dgm:spPr/>
    </dgm:pt>
    <dgm:pt modelId="{B128179D-17AB-F748-B917-42521DDE83EE}" type="pres">
      <dgm:prSet presAssocID="{BFB2F2EC-3803-AA48-B76C-5ACD6D4ED943}" presName="chevronComposite1" presStyleCnt="0"/>
      <dgm:spPr/>
    </dgm:pt>
    <dgm:pt modelId="{508F75BD-D8BC-3A48-9F6A-C25822246109}" type="pres">
      <dgm:prSet presAssocID="{BFB2F2EC-3803-AA48-B76C-5ACD6D4ED943}" presName="chevron1" presStyleLbl="sibTrans2D1" presStyleIdx="0" presStyleCnt="2"/>
      <dgm:spPr/>
    </dgm:pt>
    <dgm:pt modelId="{49B96BF8-6735-A74D-A367-51205BFA124E}" type="pres">
      <dgm:prSet presAssocID="{BFB2F2EC-3803-AA48-B76C-5ACD6D4ED943}" presName="spChevron1" presStyleCnt="0"/>
      <dgm:spPr/>
    </dgm:pt>
    <dgm:pt modelId="{3B743149-AF84-F448-B9FD-336A64014F47}" type="pres">
      <dgm:prSet presAssocID="{B203C79B-649E-D542-A3BD-325A41224C30}" presName="middle" presStyleCnt="0"/>
      <dgm:spPr/>
    </dgm:pt>
    <dgm:pt modelId="{04EF2CAE-DC9B-CC4B-B02D-5973AF3519AC}" type="pres">
      <dgm:prSet presAssocID="{B203C79B-649E-D542-A3BD-325A41224C30}" presName="parTxMid" presStyleLbl="revTx" presStyleIdx="2" presStyleCnt="5"/>
      <dgm:spPr/>
    </dgm:pt>
    <dgm:pt modelId="{418ECD5E-0CBE-144A-BFC9-FFB0A6F7AD4A}" type="pres">
      <dgm:prSet presAssocID="{B203C79B-649E-D542-A3BD-325A41224C30}" presName="desTxMid" presStyleLbl="revTx" presStyleIdx="3" presStyleCnt="5">
        <dgm:presLayoutVars>
          <dgm:bulletEnabled val="1"/>
        </dgm:presLayoutVars>
      </dgm:prSet>
      <dgm:spPr/>
    </dgm:pt>
    <dgm:pt modelId="{743FF82A-AB3B-6848-964D-8863AB222DB3}" type="pres">
      <dgm:prSet presAssocID="{B203C79B-649E-D542-A3BD-325A41224C30}" presName="spMid" presStyleCnt="0"/>
      <dgm:spPr/>
    </dgm:pt>
    <dgm:pt modelId="{A11B920C-9189-4B41-99C4-5C44C1DE69BF}" type="pres">
      <dgm:prSet presAssocID="{0C38AA40-A247-2F46-995C-3D58221FF9B2}" presName="chevronComposite1" presStyleCnt="0"/>
      <dgm:spPr/>
    </dgm:pt>
    <dgm:pt modelId="{A73BAFC7-32AD-8243-BCFC-555003986F05}" type="pres">
      <dgm:prSet presAssocID="{0C38AA40-A247-2F46-995C-3D58221FF9B2}" presName="chevron1" presStyleLbl="sibTrans2D1" presStyleIdx="1" presStyleCnt="2"/>
      <dgm:spPr/>
    </dgm:pt>
    <dgm:pt modelId="{6D62E28F-33F5-2D4E-8085-7823E09E418F}" type="pres">
      <dgm:prSet presAssocID="{0C38AA40-A247-2F46-995C-3D58221FF9B2}" presName="spChevron1" presStyleCnt="0"/>
      <dgm:spPr/>
    </dgm:pt>
    <dgm:pt modelId="{BF76BD4C-24B4-C749-90CD-1DF7FDC75D69}" type="pres">
      <dgm:prSet presAssocID="{61F54FDF-96F2-E94C-8D46-6FE5661B7053}" presName="last" presStyleCnt="0"/>
      <dgm:spPr/>
    </dgm:pt>
    <dgm:pt modelId="{7D911A47-7E7E-364E-A067-0AB5E67C6844}" type="pres">
      <dgm:prSet presAssocID="{61F54FDF-96F2-E94C-8D46-6FE5661B7053}" presName="circleTx" presStyleLbl="node1" presStyleIdx="18" presStyleCnt="19"/>
      <dgm:spPr>
        <a:prstGeom prst="can">
          <a:avLst/>
        </a:prstGeom>
      </dgm:spPr>
    </dgm:pt>
    <dgm:pt modelId="{2BD7DA33-6DC0-D140-B1FB-41A654C1F134}" type="pres">
      <dgm:prSet presAssocID="{61F54FDF-96F2-E94C-8D46-6FE5661B7053}" presName="desTxN" presStyleLbl="revTx" presStyleIdx="4" presStyleCnt="5">
        <dgm:presLayoutVars>
          <dgm:bulletEnabled val="1"/>
        </dgm:presLayoutVars>
      </dgm:prSet>
      <dgm:spPr/>
    </dgm:pt>
    <dgm:pt modelId="{313F691B-42BB-5B47-91EB-B3BC454E6992}" type="pres">
      <dgm:prSet presAssocID="{61F54FDF-96F2-E94C-8D46-6FE5661B7053}" presName="spN" presStyleCnt="0"/>
      <dgm:spPr/>
    </dgm:pt>
  </dgm:ptLst>
  <dgm:cxnLst>
    <dgm:cxn modelId="{6C6FBC1F-5072-E040-8A2C-9F535BC8E97B}" srcId="{DF009FB0-757C-3D4F-ABDD-B33A7E75474A}" destId="{61F54FDF-96F2-E94C-8D46-6FE5661B7053}" srcOrd="2" destOrd="0" parTransId="{B915C2CE-0C50-B64B-BC7C-894598EF7F6E}" sibTransId="{137CD5B7-80F6-FC47-BBDE-6032C5F2C9D2}"/>
    <dgm:cxn modelId="{68AFC61F-DA8C-D14B-9C88-703DDCC55A2F}" type="presOf" srcId="{61F54FDF-96F2-E94C-8D46-6FE5661B7053}" destId="{7D911A47-7E7E-364E-A067-0AB5E67C6844}" srcOrd="0" destOrd="0" presId="urn:microsoft.com/office/officeart/2009/3/layout/RandomtoResultProcess"/>
    <dgm:cxn modelId="{0FCF3931-AE06-6248-8A5E-B09603783D8B}" type="presOf" srcId="{55FBDB78-8630-DC47-921C-3981462D7781}" destId="{418ECD5E-0CBE-144A-BFC9-FFB0A6F7AD4A}" srcOrd="0" destOrd="0" presId="urn:microsoft.com/office/officeart/2009/3/layout/RandomtoResultProcess"/>
    <dgm:cxn modelId="{51F30362-55F8-614A-A817-725B59B5B9D9}" srcId="{DF009FB0-757C-3D4F-ABDD-B33A7E75474A}" destId="{B203C79B-649E-D542-A3BD-325A41224C30}" srcOrd="1" destOrd="0" parTransId="{EE162376-AC67-1B44-A47E-63E5D28BC910}" sibTransId="{0C38AA40-A247-2F46-995C-3D58221FF9B2}"/>
    <dgm:cxn modelId="{DAF0786C-8E8A-3448-9B01-1EFB38CE58F7}" type="presOf" srcId="{795457CF-5A1A-F745-8DB3-5C4905F4E4D4}" destId="{E4CF6213-0D33-8249-A335-9AB2EB3DEF6B}" srcOrd="0" destOrd="0" presId="urn:microsoft.com/office/officeart/2009/3/layout/RandomtoResultProcess"/>
    <dgm:cxn modelId="{680D206F-E8BF-B941-9EA3-40A8F464305E}" type="presOf" srcId="{7BAD2A4C-EE53-9543-9940-67D4C53F8249}" destId="{2BD7DA33-6DC0-D140-B1FB-41A654C1F134}" srcOrd="0" destOrd="0" presId="urn:microsoft.com/office/officeart/2009/3/layout/RandomtoResultProcess"/>
    <dgm:cxn modelId="{4AA82D88-8437-9445-98F8-2F047D5F51B5}" type="presOf" srcId="{DF009FB0-757C-3D4F-ABDD-B33A7E75474A}" destId="{22B601DE-73F9-E241-82DF-C42F8E6289D6}" srcOrd="0" destOrd="0" presId="urn:microsoft.com/office/officeart/2009/3/layout/RandomtoResultProcess"/>
    <dgm:cxn modelId="{BA0DADA0-B18E-534C-8D4E-2E69A197FD4A}" srcId="{61F54FDF-96F2-E94C-8D46-6FE5661B7053}" destId="{7BAD2A4C-EE53-9543-9940-67D4C53F8249}" srcOrd="0" destOrd="0" parTransId="{9AB34CDE-BE4E-FD42-94E3-3F586397A8CB}" sibTransId="{390F02CC-CE1B-4746-AB16-40F4F6262F84}"/>
    <dgm:cxn modelId="{F4C5B1B0-2316-8743-A81F-216C1550B6BB}" srcId="{B203C79B-649E-D542-A3BD-325A41224C30}" destId="{55FBDB78-8630-DC47-921C-3981462D7781}" srcOrd="0" destOrd="0" parTransId="{E10566CC-843F-EE4A-952F-C1F6BCF386DB}" sibTransId="{558E1656-62A0-1C40-86D4-3EB8E1CAF843}"/>
    <dgm:cxn modelId="{0D6B24D0-F774-B940-B89F-AE9DE8A96E50}" srcId="{795457CF-5A1A-F745-8DB3-5C4905F4E4D4}" destId="{A93C0387-C5EA-DD41-A2E3-D8021C263C86}" srcOrd="0" destOrd="0" parTransId="{15363972-2D04-C24C-AF81-084F8516E578}" sibTransId="{4EC62B4E-864A-F745-A0D1-C7C1F7EDC45C}"/>
    <dgm:cxn modelId="{79005DD3-C644-8D4F-A876-4CD4FCD365D7}" srcId="{DF009FB0-757C-3D4F-ABDD-B33A7E75474A}" destId="{795457CF-5A1A-F745-8DB3-5C4905F4E4D4}" srcOrd="0" destOrd="0" parTransId="{0BA2B1F8-2034-7343-8023-CC59528AFE56}" sibTransId="{BFB2F2EC-3803-AA48-B76C-5ACD6D4ED943}"/>
    <dgm:cxn modelId="{E39226D4-7660-AB47-AB39-6868B8824287}" type="presOf" srcId="{B203C79B-649E-D542-A3BD-325A41224C30}" destId="{04EF2CAE-DC9B-CC4B-B02D-5973AF3519AC}" srcOrd="0" destOrd="0" presId="urn:microsoft.com/office/officeart/2009/3/layout/RandomtoResultProcess"/>
    <dgm:cxn modelId="{7E1625FC-90D2-D54C-87EC-E35752BAA917}" type="presOf" srcId="{A93C0387-C5EA-DD41-A2E3-D8021C263C86}" destId="{CC2687EC-B65B-FA4D-ADE7-E0E9D316404D}" srcOrd="0" destOrd="0" presId="urn:microsoft.com/office/officeart/2009/3/layout/RandomtoResultProcess"/>
    <dgm:cxn modelId="{E7568A67-927A-9140-B2EF-E19BA515DBB3}" type="presParOf" srcId="{22B601DE-73F9-E241-82DF-C42F8E6289D6}" destId="{3EB75337-FA56-7343-A1D0-70D1748E29A8}" srcOrd="0" destOrd="0" presId="urn:microsoft.com/office/officeart/2009/3/layout/RandomtoResultProcess"/>
    <dgm:cxn modelId="{381F7750-B4D5-0646-BFBB-1E8444027BFE}" type="presParOf" srcId="{3EB75337-FA56-7343-A1D0-70D1748E29A8}" destId="{E4CF6213-0D33-8249-A335-9AB2EB3DEF6B}" srcOrd="0" destOrd="0" presId="urn:microsoft.com/office/officeart/2009/3/layout/RandomtoResultProcess"/>
    <dgm:cxn modelId="{3A45F725-574B-ED4E-BCAD-AE2C8EE6791E}" type="presParOf" srcId="{3EB75337-FA56-7343-A1D0-70D1748E29A8}" destId="{CC2687EC-B65B-FA4D-ADE7-E0E9D316404D}" srcOrd="1" destOrd="0" presId="urn:microsoft.com/office/officeart/2009/3/layout/RandomtoResultProcess"/>
    <dgm:cxn modelId="{45744D7A-33B5-8948-B80A-16452FC17FED}" type="presParOf" srcId="{3EB75337-FA56-7343-A1D0-70D1748E29A8}" destId="{774493F8-E6BB-E346-85D1-8461D8B059FD}" srcOrd="2" destOrd="0" presId="urn:microsoft.com/office/officeart/2009/3/layout/RandomtoResultProcess"/>
    <dgm:cxn modelId="{9FA57C5A-B181-CC42-B28F-EDC0C662F3E9}" type="presParOf" srcId="{3EB75337-FA56-7343-A1D0-70D1748E29A8}" destId="{1E4CA53C-8B5A-BB4A-920E-21CE8EE94D3A}" srcOrd="3" destOrd="0" presId="urn:microsoft.com/office/officeart/2009/3/layout/RandomtoResultProcess"/>
    <dgm:cxn modelId="{B9337478-7E1D-984C-8DD2-1DE7A6FBE214}" type="presParOf" srcId="{3EB75337-FA56-7343-A1D0-70D1748E29A8}" destId="{9D8AC827-F5FA-9B4E-9A24-B4FCAD960913}" srcOrd="4" destOrd="0" presId="urn:microsoft.com/office/officeart/2009/3/layout/RandomtoResultProcess"/>
    <dgm:cxn modelId="{793EE8A6-3E03-E04D-8183-1F0BE97E99B5}" type="presParOf" srcId="{3EB75337-FA56-7343-A1D0-70D1748E29A8}" destId="{2F58875A-2692-7C4A-B91D-F90C4B3E0275}" srcOrd="5" destOrd="0" presId="urn:microsoft.com/office/officeart/2009/3/layout/RandomtoResultProcess"/>
    <dgm:cxn modelId="{45285B82-71F4-D844-B289-17BF153E4622}" type="presParOf" srcId="{3EB75337-FA56-7343-A1D0-70D1748E29A8}" destId="{883D5F74-F82C-9A4E-8198-A10769D447D1}" srcOrd="6" destOrd="0" presId="urn:microsoft.com/office/officeart/2009/3/layout/RandomtoResultProcess"/>
    <dgm:cxn modelId="{D740A601-3DA9-7E44-8B19-2E9AD24CEAE6}" type="presParOf" srcId="{3EB75337-FA56-7343-A1D0-70D1748E29A8}" destId="{FE6B2389-D6A1-D14B-ABFF-05FFE567847E}" srcOrd="7" destOrd="0" presId="urn:microsoft.com/office/officeart/2009/3/layout/RandomtoResultProcess"/>
    <dgm:cxn modelId="{A9281A3A-7E75-D245-B5ED-D65BD4E39440}" type="presParOf" srcId="{3EB75337-FA56-7343-A1D0-70D1748E29A8}" destId="{6CED6792-4022-7143-B788-8B6BF5D6637B}" srcOrd="8" destOrd="0" presId="urn:microsoft.com/office/officeart/2009/3/layout/RandomtoResultProcess"/>
    <dgm:cxn modelId="{1358D0C3-C79E-E943-9742-4983F7114FB3}" type="presParOf" srcId="{3EB75337-FA56-7343-A1D0-70D1748E29A8}" destId="{927C6C54-4839-1F4D-ACF0-E06A33D411AC}" srcOrd="9" destOrd="0" presId="urn:microsoft.com/office/officeart/2009/3/layout/RandomtoResultProcess"/>
    <dgm:cxn modelId="{EAD885F6-D85F-0241-AFAF-79F09C976A44}" type="presParOf" srcId="{3EB75337-FA56-7343-A1D0-70D1748E29A8}" destId="{9FA9D9A8-A68B-3D49-9564-98DF217EE511}" srcOrd="10" destOrd="0" presId="urn:microsoft.com/office/officeart/2009/3/layout/RandomtoResultProcess"/>
    <dgm:cxn modelId="{AB3D3D90-27AF-A347-A420-6C3AF1FD5903}" type="presParOf" srcId="{3EB75337-FA56-7343-A1D0-70D1748E29A8}" destId="{BC189A9C-D3B4-CF4C-8926-5E59B039206A}" srcOrd="11" destOrd="0" presId="urn:microsoft.com/office/officeart/2009/3/layout/RandomtoResultProcess"/>
    <dgm:cxn modelId="{410751A4-265A-B940-9246-11DA3AF79E74}" type="presParOf" srcId="{3EB75337-FA56-7343-A1D0-70D1748E29A8}" destId="{AB1D1D3F-133B-EC43-BA9E-15B89BC50C94}" srcOrd="12" destOrd="0" presId="urn:microsoft.com/office/officeart/2009/3/layout/RandomtoResultProcess"/>
    <dgm:cxn modelId="{1FDC8F9A-F121-4A41-9445-215D29EDF52F}" type="presParOf" srcId="{3EB75337-FA56-7343-A1D0-70D1748E29A8}" destId="{838BBC15-EA8F-0848-A485-1457EE15D8DD}" srcOrd="13" destOrd="0" presId="urn:microsoft.com/office/officeart/2009/3/layout/RandomtoResultProcess"/>
    <dgm:cxn modelId="{1117B532-B4EA-204E-9546-63268B27BC1F}" type="presParOf" srcId="{3EB75337-FA56-7343-A1D0-70D1748E29A8}" destId="{F5E81D18-E83C-074A-A95D-EDC920D7CBE8}" srcOrd="14" destOrd="0" presId="urn:microsoft.com/office/officeart/2009/3/layout/RandomtoResultProcess"/>
    <dgm:cxn modelId="{DDACD605-81D8-A74F-BF80-364F0C1B752F}" type="presParOf" srcId="{3EB75337-FA56-7343-A1D0-70D1748E29A8}" destId="{7337FCC5-5AF6-0B49-8BA1-85B9682B95AB}" srcOrd="15" destOrd="0" presId="urn:microsoft.com/office/officeart/2009/3/layout/RandomtoResultProcess"/>
    <dgm:cxn modelId="{B9DA06D0-F463-B649-83EE-8159AF1C3595}" type="presParOf" srcId="{3EB75337-FA56-7343-A1D0-70D1748E29A8}" destId="{0881D4ED-F115-F942-9776-945108F7DBE8}" srcOrd="16" destOrd="0" presId="urn:microsoft.com/office/officeart/2009/3/layout/RandomtoResultProcess"/>
    <dgm:cxn modelId="{A681AD2B-B391-AA4C-81B3-CF4F84E31585}" type="presParOf" srcId="{3EB75337-FA56-7343-A1D0-70D1748E29A8}" destId="{119A6223-648D-6E4B-9A4D-8C2F2FAF944B}" srcOrd="17" destOrd="0" presId="urn:microsoft.com/office/officeart/2009/3/layout/RandomtoResultProcess"/>
    <dgm:cxn modelId="{A8121106-A8B4-2947-AA5E-AC81A6167D9A}" type="presParOf" srcId="{3EB75337-FA56-7343-A1D0-70D1748E29A8}" destId="{DCA08B9D-9310-A44A-BA8E-5A05D3363DB5}" srcOrd="18" destOrd="0" presId="urn:microsoft.com/office/officeart/2009/3/layout/RandomtoResultProcess"/>
    <dgm:cxn modelId="{A99E162B-42A6-6B4C-A059-0BC9FF31538F}" type="presParOf" srcId="{3EB75337-FA56-7343-A1D0-70D1748E29A8}" destId="{3E036EA4-13C3-8A4E-A940-916C14EF9AA7}" srcOrd="19" destOrd="0" presId="urn:microsoft.com/office/officeart/2009/3/layout/RandomtoResultProcess"/>
    <dgm:cxn modelId="{1A9F4B0F-649D-4B4F-A9B9-AB8B814C619D}" type="presParOf" srcId="{22B601DE-73F9-E241-82DF-C42F8E6289D6}" destId="{B128179D-17AB-F748-B917-42521DDE83EE}" srcOrd="1" destOrd="0" presId="urn:microsoft.com/office/officeart/2009/3/layout/RandomtoResultProcess"/>
    <dgm:cxn modelId="{543100D9-6C16-1149-A2B8-4A5A5DB6CD18}" type="presParOf" srcId="{B128179D-17AB-F748-B917-42521DDE83EE}" destId="{508F75BD-D8BC-3A48-9F6A-C25822246109}" srcOrd="0" destOrd="0" presId="urn:microsoft.com/office/officeart/2009/3/layout/RandomtoResultProcess"/>
    <dgm:cxn modelId="{1488BCD6-DDD9-8A4C-9F91-43C6D4E2FD48}" type="presParOf" srcId="{B128179D-17AB-F748-B917-42521DDE83EE}" destId="{49B96BF8-6735-A74D-A367-51205BFA124E}" srcOrd="1" destOrd="0" presId="urn:microsoft.com/office/officeart/2009/3/layout/RandomtoResultProcess"/>
    <dgm:cxn modelId="{0F08D05C-5582-7445-B358-121D0B18F1CF}" type="presParOf" srcId="{22B601DE-73F9-E241-82DF-C42F8E6289D6}" destId="{3B743149-AF84-F448-B9FD-336A64014F47}" srcOrd="2" destOrd="0" presId="urn:microsoft.com/office/officeart/2009/3/layout/RandomtoResultProcess"/>
    <dgm:cxn modelId="{D9976214-C1A5-584D-BF1A-78AF320CDC0A}" type="presParOf" srcId="{3B743149-AF84-F448-B9FD-336A64014F47}" destId="{04EF2CAE-DC9B-CC4B-B02D-5973AF3519AC}" srcOrd="0" destOrd="0" presId="urn:microsoft.com/office/officeart/2009/3/layout/RandomtoResultProcess"/>
    <dgm:cxn modelId="{B0D61195-9241-0A4D-B4A0-289B6FB8C81B}" type="presParOf" srcId="{3B743149-AF84-F448-B9FD-336A64014F47}" destId="{418ECD5E-0CBE-144A-BFC9-FFB0A6F7AD4A}" srcOrd="1" destOrd="0" presId="urn:microsoft.com/office/officeart/2009/3/layout/RandomtoResultProcess"/>
    <dgm:cxn modelId="{4FCF4AFC-DE76-3944-A1A6-043AAE5FA1B3}" type="presParOf" srcId="{3B743149-AF84-F448-B9FD-336A64014F47}" destId="{743FF82A-AB3B-6848-964D-8863AB222DB3}" srcOrd="2" destOrd="0" presId="urn:microsoft.com/office/officeart/2009/3/layout/RandomtoResultProcess"/>
    <dgm:cxn modelId="{48A506AC-5FC7-C548-AD9C-67857F8C3D2E}" type="presParOf" srcId="{22B601DE-73F9-E241-82DF-C42F8E6289D6}" destId="{A11B920C-9189-4B41-99C4-5C44C1DE69BF}" srcOrd="3" destOrd="0" presId="urn:microsoft.com/office/officeart/2009/3/layout/RandomtoResultProcess"/>
    <dgm:cxn modelId="{5FE40F1B-E769-2E4B-B932-62D6BB52B275}" type="presParOf" srcId="{A11B920C-9189-4B41-99C4-5C44C1DE69BF}" destId="{A73BAFC7-32AD-8243-BCFC-555003986F05}" srcOrd="0" destOrd="0" presId="urn:microsoft.com/office/officeart/2009/3/layout/RandomtoResultProcess"/>
    <dgm:cxn modelId="{25B59DA0-6014-044F-8BED-1DFC3284C68C}" type="presParOf" srcId="{A11B920C-9189-4B41-99C4-5C44C1DE69BF}" destId="{6D62E28F-33F5-2D4E-8085-7823E09E418F}" srcOrd="1" destOrd="0" presId="urn:microsoft.com/office/officeart/2009/3/layout/RandomtoResultProcess"/>
    <dgm:cxn modelId="{001F48AC-0C1C-C74D-8A9D-D6521D18DFC2}" type="presParOf" srcId="{22B601DE-73F9-E241-82DF-C42F8E6289D6}" destId="{BF76BD4C-24B4-C749-90CD-1DF7FDC75D69}" srcOrd="4" destOrd="0" presId="urn:microsoft.com/office/officeart/2009/3/layout/RandomtoResultProcess"/>
    <dgm:cxn modelId="{CBB3B8AE-DA71-BA4F-B609-CD9CC8044EF8}" type="presParOf" srcId="{BF76BD4C-24B4-C749-90CD-1DF7FDC75D69}" destId="{7D911A47-7E7E-364E-A067-0AB5E67C6844}" srcOrd="0" destOrd="0" presId="urn:microsoft.com/office/officeart/2009/3/layout/RandomtoResultProcess"/>
    <dgm:cxn modelId="{A5C4A864-AC60-514B-8ABE-ADAF5F236850}" type="presParOf" srcId="{BF76BD4C-24B4-C749-90CD-1DF7FDC75D69}" destId="{2BD7DA33-6DC0-D140-B1FB-41A654C1F134}" srcOrd="1" destOrd="0" presId="urn:microsoft.com/office/officeart/2009/3/layout/RandomtoResultProcess"/>
    <dgm:cxn modelId="{CE938C93-DEEE-3442-BDCF-988DDF3FFE62}" type="presParOf" srcId="{BF76BD4C-24B4-C749-90CD-1DF7FDC75D69}" destId="{313F691B-42BB-5B47-91EB-B3BC454E6992}" srcOrd="2" destOrd="0" presId="urn:microsoft.com/office/officeart/2009/3/layout/RandomtoResultProcess"/>
  </dgm:cxnLst>
  <dgm:bg/>
  <dgm:whole>
    <a:ln>
      <a:solidFill>
        <a:schemeClr val="tx2">
          <a:lumMod val="75000"/>
          <a:lumOff val="25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597218-6771-4EFF-AB9C-CCE8D32A5DE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846B873-E6F2-44AD-B730-067147605655}">
      <dgm:prSet custT="1"/>
      <dgm:spPr/>
      <dgm:t>
        <a:bodyPr/>
        <a:lstStyle/>
        <a:p>
          <a:pPr>
            <a:lnSpc>
              <a:spcPct val="100000"/>
            </a:lnSpc>
          </a:pPr>
          <a:r>
            <a:rPr lang="en-US" sz="2600" b="1" dirty="0">
              <a:latin typeface="Goudy Old Style" panose="02020502050305020303" pitchFamily="18" charset="77"/>
            </a:rPr>
            <a:t>Compensation</a:t>
          </a:r>
          <a:endParaRPr lang="en-US" sz="2600" dirty="0">
            <a:latin typeface="Goudy Old Style" panose="02020502050305020303" pitchFamily="18" charset="77"/>
          </a:endParaRPr>
        </a:p>
      </dgm:t>
    </dgm:pt>
    <dgm:pt modelId="{9287DF80-0C4F-48FF-B96B-64FED922B159}" type="parTrans" cxnId="{EDC1475B-D819-4FA9-A46F-393455C91CAB}">
      <dgm:prSet/>
      <dgm:spPr/>
      <dgm:t>
        <a:bodyPr/>
        <a:lstStyle/>
        <a:p>
          <a:endParaRPr lang="en-US"/>
        </a:p>
      </dgm:t>
    </dgm:pt>
    <dgm:pt modelId="{1D54F66F-A145-4E93-86FC-31D3940F2393}" type="sibTrans" cxnId="{EDC1475B-D819-4FA9-A46F-393455C91CAB}">
      <dgm:prSet/>
      <dgm:spPr/>
      <dgm:t>
        <a:bodyPr/>
        <a:lstStyle/>
        <a:p>
          <a:endParaRPr lang="en-US"/>
        </a:p>
      </dgm:t>
    </dgm:pt>
    <dgm:pt modelId="{FC5AD1B4-075A-4448-9272-91F6CF0FEB83}">
      <dgm:prSet custT="1"/>
      <dgm:spPr/>
      <dgm:t>
        <a:bodyPr/>
        <a:lstStyle/>
        <a:p>
          <a:pPr>
            <a:lnSpc>
              <a:spcPct val="100000"/>
            </a:lnSpc>
          </a:pPr>
          <a:r>
            <a:rPr lang="en-US" sz="2600" b="1" dirty="0">
              <a:latin typeface="Goudy Old Style" panose="02020502050305020303" pitchFamily="18" charset="77"/>
            </a:rPr>
            <a:t>Competency Building</a:t>
          </a:r>
          <a:endParaRPr lang="en-US" sz="2600" dirty="0">
            <a:latin typeface="Goudy Old Style" panose="02020502050305020303" pitchFamily="18" charset="77"/>
          </a:endParaRPr>
        </a:p>
      </dgm:t>
    </dgm:pt>
    <dgm:pt modelId="{AC969F03-2A97-4871-A59E-099BEE56A036}" type="parTrans" cxnId="{C9FB2189-6528-480D-9119-6B7D949CBF27}">
      <dgm:prSet/>
      <dgm:spPr/>
      <dgm:t>
        <a:bodyPr/>
        <a:lstStyle/>
        <a:p>
          <a:endParaRPr lang="en-US"/>
        </a:p>
      </dgm:t>
    </dgm:pt>
    <dgm:pt modelId="{C0D0515E-F40A-4490-B61F-5E98CFE60939}" type="sibTrans" cxnId="{C9FB2189-6528-480D-9119-6B7D949CBF27}">
      <dgm:prSet/>
      <dgm:spPr/>
      <dgm:t>
        <a:bodyPr/>
        <a:lstStyle/>
        <a:p>
          <a:endParaRPr lang="en-US"/>
        </a:p>
      </dgm:t>
    </dgm:pt>
    <dgm:pt modelId="{021DB1D3-02B0-4CB4-B8A4-012E73B8933D}">
      <dgm:prSet custT="1"/>
      <dgm:spPr/>
      <dgm:t>
        <a:bodyPr/>
        <a:lstStyle/>
        <a:p>
          <a:pPr>
            <a:lnSpc>
              <a:spcPct val="100000"/>
            </a:lnSpc>
          </a:pPr>
          <a:r>
            <a:rPr lang="en-US" sz="2600" b="1">
              <a:latin typeface="Goudy Old Style" panose="02020502050305020303" pitchFamily="18" charset="77"/>
            </a:rPr>
            <a:t>Restructuring CAEECC</a:t>
          </a:r>
          <a:endParaRPr lang="en-US" sz="2600">
            <a:latin typeface="Goudy Old Style" panose="02020502050305020303" pitchFamily="18" charset="77"/>
          </a:endParaRPr>
        </a:p>
      </dgm:t>
    </dgm:pt>
    <dgm:pt modelId="{610E7F7F-B0F4-4804-B5A5-E0C78BE82D4A}" type="parTrans" cxnId="{0F9CF0BD-762F-4CAF-96E1-D471FE982478}">
      <dgm:prSet/>
      <dgm:spPr/>
      <dgm:t>
        <a:bodyPr/>
        <a:lstStyle/>
        <a:p>
          <a:endParaRPr lang="en-US"/>
        </a:p>
      </dgm:t>
    </dgm:pt>
    <dgm:pt modelId="{5E3CA029-17F3-46F2-9499-FEFC56C75CC0}" type="sibTrans" cxnId="{0F9CF0BD-762F-4CAF-96E1-D471FE982478}">
      <dgm:prSet/>
      <dgm:spPr/>
      <dgm:t>
        <a:bodyPr/>
        <a:lstStyle/>
        <a:p>
          <a:endParaRPr lang="en-US"/>
        </a:p>
      </dgm:t>
    </dgm:pt>
    <dgm:pt modelId="{814DB502-14D5-41BF-819E-A74DCB3EA200}">
      <dgm:prSet custT="1"/>
      <dgm:spPr/>
      <dgm:t>
        <a:bodyPr/>
        <a:lstStyle/>
        <a:p>
          <a:pPr>
            <a:lnSpc>
              <a:spcPct val="100000"/>
            </a:lnSpc>
          </a:pPr>
          <a:r>
            <a:rPr lang="en-US" sz="2600" b="1" dirty="0">
              <a:latin typeface="Goudy Old Style" panose="02020502050305020303" pitchFamily="18" charset="77"/>
            </a:rPr>
            <a:t>Recruitment &amp; Retention </a:t>
          </a:r>
          <a:endParaRPr lang="en-US" sz="2600" dirty="0">
            <a:latin typeface="Goudy Old Style" panose="02020502050305020303" pitchFamily="18" charset="77"/>
          </a:endParaRPr>
        </a:p>
      </dgm:t>
    </dgm:pt>
    <dgm:pt modelId="{65BE64EF-685B-46DB-821D-2E5DB6A98B1A}" type="parTrans" cxnId="{7E99213C-AACD-4218-838A-EE6A608DB2D2}">
      <dgm:prSet/>
      <dgm:spPr/>
      <dgm:t>
        <a:bodyPr/>
        <a:lstStyle/>
        <a:p>
          <a:endParaRPr lang="en-US"/>
        </a:p>
      </dgm:t>
    </dgm:pt>
    <dgm:pt modelId="{AFDB5F83-7225-4CF7-8C57-425E4A93E99E}" type="sibTrans" cxnId="{7E99213C-AACD-4218-838A-EE6A608DB2D2}">
      <dgm:prSet/>
      <dgm:spPr/>
      <dgm:t>
        <a:bodyPr/>
        <a:lstStyle/>
        <a:p>
          <a:endParaRPr lang="en-US"/>
        </a:p>
      </dgm:t>
    </dgm:pt>
    <dgm:pt modelId="{E8CB2E02-33B0-405F-8382-E77781904194}">
      <dgm:prSet custT="1"/>
      <dgm:spPr/>
      <dgm:t>
        <a:bodyPr/>
        <a:lstStyle/>
        <a:p>
          <a:pPr>
            <a:lnSpc>
              <a:spcPct val="100000"/>
            </a:lnSpc>
          </a:pPr>
          <a:r>
            <a:rPr lang="en-US" sz="2600" b="1" dirty="0">
              <a:latin typeface="Goudy Old Style" panose="02020502050305020303" pitchFamily="18" charset="77"/>
            </a:rPr>
            <a:t>Facilitation</a:t>
          </a:r>
          <a:endParaRPr lang="en-US" sz="2600" dirty="0">
            <a:latin typeface="Goudy Old Style" panose="02020502050305020303" pitchFamily="18" charset="77"/>
          </a:endParaRPr>
        </a:p>
      </dgm:t>
    </dgm:pt>
    <dgm:pt modelId="{00CC3FDF-23C6-44F3-BD34-AA5F4F1B18D8}" type="parTrans" cxnId="{0623FBCC-3B8C-4CF7-AD8D-755395EFD2D6}">
      <dgm:prSet/>
      <dgm:spPr/>
      <dgm:t>
        <a:bodyPr/>
        <a:lstStyle/>
        <a:p>
          <a:endParaRPr lang="en-US"/>
        </a:p>
      </dgm:t>
    </dgm:pt>
    <dgm:pt modelId="{2B0818BF-3B7C-40DE-91D7-C2FE2AF88410}" type="sibTrans" cxnId="{0623FBCC-3B8C-4CF7-AD8D-755395EFD2D6}">
      <dgm:prSet/>
      <dgm:spPr/>
      <dgm:t>
        <a:bodyPr/>
        <a:lstStyle/>
        <a:p>
          <a:endParaRPr lang="en-US"/>
        </a:p>
      </dgm:t>
    </dgm:pt>
    <dgm:pt modelId="{C3352C7C-497C-4D86-BA18-91FF781B0BA2}" type="pres">
      <dgm:prSet presAssocID="{00597218-6771-4EFF-AB9C-CCE8D32A5DEE}" presName="root" presStyleCnt="0">
        <dgm:presLayoutVars>
          <dgm:dir/>
          <dgm:resizeHandles val="exact"/>
        </dgm:presLayoutVars>
      </dgm:prSet>
      <dgm:spPr/>
    </dgm:pt>
    <dgm:pt modelId="{1C58F1A4-8007-4F32-A906-DBCC46CB19FE}" type="pres">
      <dgm:prSet presAssocID="{F846B873-E6F2-44AD-B730-067147605655}" presName="compNode" presStyleCnt="0"/>
      <dgm:spPr/>
    </dgm:pt>
    <dgm:pt modelId="{B1923C3E-EA96-47CC-A911-ADD8252EFC3B}" type="pres">
      <dgm:prSet presAssocID="{F846B873-E6F2-44AD-B730-067147605655}" presName="bgRect" presStyleLbl="bgShp" presStyleIdx="0" presStyleCnt="5"/>
      <dgm:spPr/>
    </dgm:pt>
    <dgm:pt modelId="{32F299C4-23E9-4B00-BCAE-36803067C9EE}" type="pres">
      <dgm:prSet presAssocID="{F846B873-E6F2-44AD-B730-06714760565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A8D71876-4CDC-4B9D-A7A1-9BD03C41C561}" type="pres">
      <dgm:prSet presAssocID="{F846B873-E6F2-44AD-B730-067147605655}" presName="spaceRect" presStyleCnt="0"/>
      <dgm:spPr/>
    </dgm:pt>
    <dgm:pt modelId="{552BAD4B-09E6-4CF3-9F8C-2ADA1A373246}" type="pres">
      <dgm:prSet presAssocID="{F846B873-E6F2-44AD-B730-067147605655}" presName="parTx" presStyleLbl="revTx" presStyleIdx="0" presStyleCnt="5">
        <dgm:presLayoutVars>
          <dgm:chMax val="0"/>
          <dgm:chPref val="0"/>
        </dgm:presLayoutVars>
      </dgm:prSet>
      <dgm:spPr/>
    </dgm:pt>
    <dgm:pt modelId="{A9F7C161-847F-40FD-8297-6CB4426F0DAC}" type="pres">
      <dgm:prSet presAssocID="{1D54F66F-A145-4E93-86FC-31D3940F2393}" presName="sibTrans" presStyleCnt="0"/>
      <dgm:spPr/>
    </dgm:pt>
    <dgm:pt modelId="{AE053C8B-E67D-485D-BDAD-37861C13CA64}" type="pres">
      <dgm:prSet presAssocID="{FC5AD1B4-075A-4448-9272-91F6CF0FEB83}" presName="compNode" presStyleCnt="0"/>
      <dgm:spPr/>
    </dgm:pt>
    <dgm:pt modelId="{A62FC0E5-D49F-49D0-9E63-04ACCEC52755}" type="pres">
      <dgm:prSet presAssocID="{FC5AD1B4-075A-4448-9272-91F6CF0FEB83}" presName="bgRect" presStyleLbl="bgShp" presStyleIdx="1" presStyleCnt="5"/>
      <dgm:spPr/>
    </dgm:pt>
    <dgm:pt modelId="{3689BAFB-CC5C-4E5D-BC7A-E23927E72FFC}" type="pres">
      <dgm:prSet presAssocID="{FC5AD1B4-075A-4448-9272-91F6CF0FEB83}" presName="iconRect" presStyleLbl="node1" presStyleIdx="1" presStyleCnt="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ead with Gears"/>
        </a:ext>
      </dgm:extLst>
    </dgm:pt>
    <dgm:pt modelId="{F106B26B-FC04-4134-A580-80AB2A758E5A}" type="pres">
      <dgm:prSet presAssocID="{FC5AD1B4-075A-4448-9272-91F6CF0FEB83}" presName="spaceRect" presStyleCnt="0"/>
      <dgm:spPr/>
    </dgm:pt>
    <dgm:pt modelId="{49E77121-5AD3-42CC-BA9B-8BA2FB813949}" type="pres">
      <dgm:prSet presAssocID="{FC5AD1B4-075A-4448-9272-91F6CF0FEB83}" presName="parTx" presStyleLbl="revTx" presStyleIdx="1" presStyleCnt="5">
        <dgm:presLayoutVars>
          <dgm:chMax val="0"/>
          <dgm:chPref val="0"/>
        </dgm:presLayoutVars>
      </dgm:prSet>
      <dgm:spPr/>
    </dgm:pt>
    <dgm:pt modelId="{2FAFD3F5-2290-4F18-A014-3533AF972B22}" type="pres">
      <dgm:prSet presAssocID="{C0D0515E-F40A-4490-B61F-5E98CFE60939}" presName="sibTrans" presStyleCnt="0"/>
      <dgm:spPr/>
    </dgm:pt>
    <dgm:pt modelId="{E713F5C0-74C7-4CC8-82A2-698CC8C939CE}" type="pres">
      <dgm:prSet presAssocID="{814DB502-14D5-41BF-819E-A74DCB3EA200}" presName="compNode" presStyleCnt="0"/>
      <dgm:spPr/>
    </dgm:pt>
    <dgm:pt modelId="{D4512192-2D37-4E32-94B9-2B6A6E3F0767}" type="pres">
      <dgm:prSet presAssocID="{814DB502-14D5-41BF-819E-A74DCB3EA200}" presName="bgRect" presStyleLbl="bgShp" presStyleIdx="2" presStyleCnt="5"/>
      <dgm:spPr/>
    </dgm:pt>
    <dgm:pt modelId="{F04BDFF9-AC59-4C63-83A0-7BFABCE2DA5E}" type="pres">
      <dgm:prSet presAssocID="{814DB502-14D5-41BF-819E-A74DCB3EA200}" presName="iconRect" presStyleLbl="node1" presStyleIdx="2" presStyleCnt="5"/>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oup"/>
        </a:ext>
      </dgm:extLst>
    </dgm:pt>
    <dgm:pt modelId="{FD0F7C51-D2E2-46F8-96DE-7157C397F5FD}" type="pres">
      <dgm:prSet presAssocID="{814DB502-14D5-41BF-819E-A74DCB3EA200}" presName="spaceRect" presStyleCnt="0"/>
      <dgm:spPr/>
    </dgm:pt>
    <dgm:pt modelId="{56645980-74FC-49AD-A7D4-27E03E1D5EB3}" type="pres">
      <dgm:prSet presAssocID="{814DB502-14D5-41BF-819E-A74DCB3EA200}" presName="parTx" presStyleLbl="revTx" presStyleIdx="2" presStyleCnt="5">
        <dgm:presLayoutVars>
          <dgm:chMax val="0"/>
          <dgm:chPref val="0"/>
        </dgm:presLayoutVars>
      </dgm:prSet>
      <dgm:spPr/>
    </dgm:pt>
    <dgm:pt modelId="{B7B558F5-5617-F847-85FC-AF6F3CF49D41}" type="pres">
      <dgm:prSet presAssocID="{AFDB5F83-7225-4CF7-8C57-425E4A93E99E}" presName="sibTrans" presStyleCnt="0"/>
      <dgm:spPr/>
    </dgm:pt>
    <dgm:pt modelId="{59BF0B2E-D8FE-47A8-93CD-87801223F518}" type="pres">
      <dgm:prSet presAssocID="{021DB1D3-02B0-4CB4-B8A4-012E73B8933D}" presName="compNode" presStyleCnt="0"/>
      <dgm:spPr/>
    </dgm:pt>
    <dgm:pt modelId="{BB88CC5F-A2F7-41D4-ABFF-D534C4B227E8}" type="pres">
      <dgm:prSet presAssocID="{021DB1D3-02B0-4CB4-B8A4-012E73B8933D}" presName="bgRect" presStyleLbl="bgShp" presStyleIdx="3" presStyleCnt="5"/>
      <dgm:spPr/>
    </dgm:pt>
    <dgm:pt modelId="{B08C1893-9C90-4A61-A4EE-60FD50ED1F63}" type="pres">
      <dgm:prSet presAssocID="{021DB1D3-02B0-4CB4-B8A4-012E73B8933D}" presName="iconRect" presStyleLbl="node1" presStyleIdx="3" presStyleCnt="5"/>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eckmark"/>
        </a:ext>
      </dgm:extLst>
    </dgm:pt>
    <dgm:pt modelId="{6658E980-1E39-4265-A4CA-65A3F6BA8923}" type="pres">
      <dgm:prSet presAssocID="{021DB1D3-02B0-4CB4-B8A4-012E73B8933D}" presName="spaceRect" presStyleCnt="0"/>
      <dgm:spPr/>
    </dgm:pt>
    <dgm:pt modelId="{9459690D-C3F2-4AAF-B1AC-E9DB2B001417}" type="pres">
      <dgm:prSet presAssocID="{021DB1D3-02B0-4CB4-B8A4-012E73B8933D}" presName="parTx" presStyleLbl="revTx" presStyleIdx="3" presStyleCnt="5">
        <dgm:presLayoutVars>
          <dgm:chMax val="0"/>
          <dgm:chPref val="0"/>
        </dgm:presLayoutVars>
      </dgm:prSet>
      <dgm:spPr/>
    </dgm:pt>
    <dgm:pt modelId="{9AFBC901-DA7D-4724-93E9-CE01B5C9E874}" type="pres">
      <dgm:prSet presAssocID="{5E3CA029-17F3-46F2-9499-FEFC56C75CC0}" presName="sibTrans" presStyleCnt="0"/>
      <dgm:spPr/>
    </dgm:pt>
    <dgm:pt modelId="{96125358-6BC7-4D64-B0FE-DF5AC0250FCA}" type="pres">
      <dgm:prSet presAssocID="{E8CB2E02-33B0-405F-8382-E77781904194}" presName="compNode" presStyleCnt="0"/>
      <dgm:spPr/>
    </dgm:pt>
    <dgm:pt modelId="{68EBF800-8050-4E8A-A90E-69E1FB61854E}" type="pres">
      <dgm:prSet presAssocID="{E8CB2E02-33B0-405F-8382-E77781904194}" presName="bgRect" presStyleLbl="bgShp" presStyleIdx="4" presStyleCnt="5"/>
      <dgm:spPr/>
    </dgm:pt>
    <dgm:pt modelId="{B1035DEE-A0E2-498D-8B5F-AD036EB2DB69}" type="pres">
      <dgm:prSet presAssocID="{E8CB2E02-33B0-405F-8382-E7778190419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9536F47A-BF87-49E8-A12C-062A93C1248C}" type="pres">
      <dgm:prSet presAssocID="{E8CB2E02-33B0-405F-8382-E77781904194}" presName="spaceRect" presStyleCnt="0"/>
      <dgm:spPr/>
    </dgm:pt>
    <dgm:pt modelId="{051D9470-4D03-4E40-91DA-0C7E084D4D35}" type="pres">
      <dgm:prSet presAssocID="{E8CB2E02-33B0-405F-8382-E77781904194}" presName="parTx" presStyleLbl="revTx" presStyleIdx="4" presStyleCnt="5">
        <dgm:presLayoutVars>
          <dgm:chMax val="0"/>
          <dgm:chPref val="0"/>
        </dgm:presLayoutVars>
      </dgm:prSet>
      <dgm:spPr/>
    </dgm:pt>
  </dgm:ptLst>
  <dgm:cxnLst>
    <dgm:cxn modelId="{A60B7C0E-8CAE-AA4D-BBF3-A0A3295258E9}" type="presOf" srcId="{021DB1D3-02B0-4CB4-B8A4-012E73B8933D}" destId="{9459690D-C3F2-4AAF-B1AC-E9DB2B001417}" srcOrd="0" destOrd="0" presId="urn:microsoft.com/office/officeart/2018/2/layout/IconVerticalSolidList"/>
    <dgm:cxn modelId="{68A4C035-ED37-8940-86D6-1739FF6AA572}" type="presOf" srcId="{FC5AD1B4-075A-4448-9272-91F6CF0FEB83}" destId="{49E77121-5AD3-42CC-BA9B-8BA2FB813949}" srcOrd="0" destOrd="0" presId="urn:microsoft.com/office/officeart/2018/2/layout/IconVerticalSolidList"/>
    <dgm:cxn modelId="{5CA2063C-88D4-9047-91A2-8388A0A38039}" type="presOf" srcId="{814DB502-14D5-41BF-819E-A74DCB3EA200}" destId="{56645980-74FC-49AD-A7D4-27E03E1D5EB3}" srcOrd="0" destOrd="0" presId="urn:microsoft.com/office/officeart/2018/2/layout/IconVerticalSolidList"/>
    <dgm:cxn modelId="{7E99213C-AACD-4218-838A-EE6A608DB2D2}" srcId="{00597218-6771-4EFF-AB9C-CCE8D32A5DEE}" destId="{814DB502-14D5-41BF-819E-A74DCB3EA200}" srcOrd="2" destOrd="0" parTransId="{65BE64EF-685B-46DB-821D-2E5DB6A98B1A}" sibTransId="{AFDB5F83-7225-4CF7-8C57-425E4A93E99E}"/>
    <dgm:cxn modelId="{26234753-FA0C-D943-AF0E-602C6A9B129A}" type="presOf" srcId="{F846B873-E6F2-44AD-B730-067147605655}" destId="{552BAD4B-09E6-4CF3-9F8C-2ADA1A373246}" srcOrd="0" destOrd="0" presId="urn:microsoft.com/office/officeart/2018/2/layout/IconVerticalSolidList"/>
    <dgm:cxn modelId="{EDC1475B-D819-4FA9-A46F-393455C91CAB}" srcId="{00597218-6771-4EFF-AB9C-CCE8D32A5DEE}" destId="{F846B873-E6F2-44AD-B730-067147605655}" srcOrd="0" destOrd="0" parTransId="{9287DF80-0C4F-48FF-B96B-64FED922B159}" sibTransId="{1D54F66F-A145-4E93-86FC-31D3940F2393}"/>
    <dgm:cxn modelId="{C9FB2189-6528-480D-9119-6B7D949CBF27}" srcId="{00597218-6771-4EFF-AB9C-CCE8D32A5DEE}" destId="{FC5AD1B4-075A-4448-9272-91F6CF0FEB83}" srcOrd="1" destOrd="0" parTransId="{AC969F03-2A97-4871-A59E-099BEE56A036}" sibTransId="{C0D0515E-F40A-4490-B61F-5E98CFE60939}"/>
    <dgm:cxn modelId="{72A79E8D-08FB-AC4A-9D90-AF480FA47D0B}" type="presOf" srcId="{E8CB2E02-33B0-405F-8382-E77781904194}" destId="{051D9470-4D03-4E40-91DA-0C7E084D4D35}" srcOrd="0" destOrd="0" presId="urn:microsoft.com/office/officeart/2018/2/layout/IconVerticalSolidList"/>
    <dgm:cxn modelId="{0F9CF0BD-762F-4CAF-96E1-D471FE982478}" srcId="{00597218-6771-4EFF-AB9C-CCE8D32A5DEE}" destId="{021DB1D3-02B0-4CB4-B8A4-012E73B8933D}" srcOrd="3" destOrd="0" parTransId="{610E7F7F-B0F4-4804-B5A5-E0C78BE82D4A}" sibTransId="{5E3CA029-17F3-46F2-9499-FEFC56C75CC0}"/>
    <dgm:cxn modelId="{0623FBCC-3B8C-4CF7-AD8D-755395EFD2D6}" srcId="{00597218-6771-4EFF-AB9C-CCE8D32A5DEE}" destId="{E8CB2E02-33B0-405F-8382-E77781904194}" srcOrd="4" destOrd="0" parTransId="{00CC3FDF-23C6-44F3-BD34-AA5F4F1B18D8}" sibTransId="{2B0818BF-3B7C-40DE-91D7-C2FE2AF88410}"/>
    <dgm:cxn modelId="{1A5358EE-4D21-4528-B269-A36867CBB33E}" type="presOf" srcId="{00597218-6771-4EFF-AB9C-CCE8D32A5DEE}" destId="{C3352C7C-497C-4D86-BA18-91FF781B0BA2}" srcOrd="0" destOrd="0" presId="urn:microsoft.com/office/officeart/2018/2/layout/IconVerticalSolidList"/>
    <dgm:cxn modelId="{6B31EF74-EC89-2C41-9406-092D1D7BE63F}" type="presParOf" srcId="{C3352C7C-497C-4D86-BA18-91FF781B0BA2}" destId="{1C58F1A4-8007-4F32-A906-DBCC46CB19FE}" srcOrd="0" destOrd="0" presId="urn:microsoft.com/office/officeart/2018/2/layout/IconVerticalSolidList"/>
    <dgm:cxn modelId="{441D60D4-D94F-CB4D-8480-7CFBA3B054BC}" type="presParOf" srcId="{1C58F1A4-8007-4F32-A906-DBCC46CB19FE}" destId="{B1923C3E-EA96-47CC-A911-ADD8252EFC3B}" srcOrd="0" destOrd="0" presId="urn:microsoft.com/office/officeart/2018/2/layout/IconVerticalSolidList"/>
    <dgm:cxn modelId="{C0F7DDF8-53D3-1044-AE98-FE407AD7BD4F}" type="presParOf" srcId="{1C58F1A4-8007-4F32-A906-DBCC46CB19FE}" destId="{32F299C4-23E9-4B00-BCAE-36803067C9EE}" srcOrd="1" destOrd="0" presId="urn:microsoft.com/office/officeart/2018/2/layout/IconVerticalSolidList"/>
    <dgm:cxn modelId="{A2988D2C-8E04-B346-A9E6-34D36F15CC76}" type="presParOf" srcId="{1C58F1A4-8007-4F32-A906-DBCC46CB19FE}" destId="{A8D71876-4CDC-4B9D-A7A1-9BD03C41C561}" srcOrd="2" destOrd="0" presId="urn:microsoft.com/office/officeart/2018/2/layout/IconVerticalSolidList"/>
    <dgm:cxn modelId="{53F5D801-770F-0B42-906E-D9FD2D1508B2}" type="presParOf" srcId="{1C58F1A4-8007-4F32-A906-DBCC46CB19FE}" destId="{552BAD4B-09E6-4CF3-9F8C-2ADA1A373246}" srcOrd="3" destOrd="0" presId="urn:microsoft.com/office/officeart/2018/2/layout/IconVerticalSolidList"/>
    <dgm:cxn modelId="{FA227FC7-7754-7E43-90EC-177EE48EEC55}" type="presParOf" srcId="{C3352C7C-497C-4D86-BA18-91FF781B0BA2}" destId="{A9F7C161-847F-40FD-8297-6CB4426F0DAC}" srcOrd="1" destOrd="0" presId="urn:microsoft.com/office/officeart/2018/2/layout/IconVerticalSolidList"/>
    <dgm:cxn modelId="{0540C2D8-7F82-834A-B082-7231FE4F8AE3}" type="presParOf" srcId="{C3352C7C-497C-4D86-BA18-91FF781B0BA2}" destId="{AE053C8B-E67D-485D-BDAD-37861C13CA64}" srcOrd="2" destOrd="0" presId="urn:microsoft.com/office/officeart/2018/2/layout/IconVerticalSolidList"/>
    <dgm:cxn modelId="{967AF80E-8B1E-4C48-BEBD-3C30E147D33A}" type="presParOf" srcId="{AE053C8B-E67D-485D-BDAD-37861C13CA64}" destId="{A62FC0E5-D49F-49D0-9E63-04ACCEC52755}" srcOrd="0" destOrd="0" presId="urn:microsoft.com/office/officeart/2018/2/layout/IconVerticalSolidList"/>
    <dgm:cxn modelId="{9E1A8209-F4D0-4743-8C43-79FF0DA5DB44}" type="presParOf" srcId="{AE053C8B-E67D-485D-BDAD-37861C13CA64}" destId="{3689BAFB-CC5C-4E5D-BC7A-E23927E72FFC}" srcOrd="1" destOrd="0" presId="urn:microsoft.com/office/officeart/2018/2/layout/IconVerticalSolidList"/>
    <dgm:cxn modelId="{AB6104F2-1945-C046-A963-9FD995422331}" type="presParOf" srcId="{AE053C8B-E67D-485D-BDAD-37861C13CA64}" destId="{F106B26B-FC04-4134-A580-80AB2A758E5A}" srcOrd="2" destOrd="0" presId="urn:microsoft.com/office/officeart/2018/2/layout/IconVerticalSolidList"/>
    <dgm:cxn modelId="{8F793982-549D-B941-92B8-A129A9200D93}" type="presParOf" srcId="{AE053C8B-E67D-485D-BDAD-37861C13CA64}" destId="{49E77121-5AD3-42CC-BA9B-8BA2FB813949}" srcOrd="3" destOrd="0" presId="urn:microsoft.com/office/officeart/2018/2/layout/IconVerticalSolidList"/>
    <dgm:cxn modelId="{5D3D1C89-7669-5C4E-AC18-BB740E8F1070}" type="presParOf" srcId="{C3352C7C-497C-4D86-BA18-91FF781B0BA2}" destId="{2FAFD3F5-2290-4F18-A014-3533AF972B22}" srcOrd="3" destOrd="0" presId="urn:microsoft.com/office/officeart/2018/2/layout/IconVerticalSolidList"/>
    <dgm:cxn modelId="{C250C91F-81C9-824E-80CF-453A7A830435}" type="presParOf" srcId="{C3352C7C-497C-4D86-BA18-91FF781B0BA2}" destId="{E713F5C0-74C7-4CC8-82A2-698CC8C939CE}" srcOrd="4" destOrd="0" presId="urn:microsoft.com/office/officeart/2018/2/layout/IconVerticalSolidList"/>
    <dgm:cxn modelId="{DEB568AA-DBD9-C845-838F-74561D480E25}" type="presParOf" srcId="{E713F5C0-74C7-4CC8-82A2-698CC8C939CE}" destId="{D4512192-2D37-4E32-94B9-2B6A6E3F0767}" srcOrd="0" destOrd="0" presId="urn:microsoft.com/office/officeart/2018/2/layout/IconVerticalSolidList"/>
    <dgm:cxn modelId="{24B4F9ED-7FD5-E343-B87D-683E4405665C}" type="presParOf" srcId="{E713F5C0-74C7-4CC8-82A2-698CC8C939CE}" destId="{F04BDFF9-AC59-4C63-83A0-7BFABCE2DA5E}" srcOrd="1" destOrd="0" presId="urn:microsoft.com/office/officeart/2018/2/layout/IconVerticalSolidList"/>
    <dgm:cxn modelId="{EA494787-17D9-464E-85FB-E05AF62EC482}" type="presParOf" srcId="{E713F5C0-74C7-4CC8-82A2-698CC8C939CE}" destId="{FD0F7C51-D2E2-46F8-96DE-7157C397F5FD}" srcOrd="2" destOrd="0" presId="urn:microsoft.com/office/officeart/2018/2/layout/IconVerticalSolidList"/>
    <dgm:cxn modelId="{8F5AD441-E209-4142-BBC8-FB9EEF3D6B20}" type="presParOf" srcId="{E713F5C0-74C7-4CC8-82A2-698CC8C939CE}" destId="{56645980-74FC-49AD-A7D4-27E03E1D5EB3}" srcOrd="3" destOrd="0" presId="urn:microsoft.com/office/officeart/2018/2/layout/IconVerticalSolidList"/>
    <dgm:cxn modelId="{484DD0F1-D335-2643-9554-1113A1F9D219}" type="presParOf" srcId="{C3352C7C-497C-4D86-BA18-91FF781B0BA2}" destId="{B7B558F5-5617-F847-85FC-AF6F3CF49D41}" srcOrd="5" destOrd="0" presId="urn:microsoft.com/office/officeart/2018/2/layout/IconVerticalSolidList"/>
    <dgm:cxn modelId="{806DE84D-6478-0443-8A71-2BB404951DC6}" type="presParOf" srcId="{C3352C7C-497C-4D86-BA18-91FF781B0BA2}" destId="{59BF0B2E-D8FE-47A8-93CD-87801223F518}" srcOrd="6" destOrd="0" presId="urn:microsoft.com/office/officeart/2018/2/layout/IconVerticalSolidList"/>
    <dgm:cxn modelId="{AEB630F3-9B9E-1440-B19E-A3A20B11409F}" type="presParOf" srcId="{59BF0B2E-D8FE-47A8-93CD-87801223F518}" destId="{BB88CC5F-A2F7-41D4-ABFF-D534C4B227E8}" srcOrd="0" destOrd="0" presId="urn:microsoft.com/office/officeart/2018/2/layout/IconVerticalSolidList"/>
    <dgm:cxn modelId="{56DCD7D0-D986-E74A-B89D-26B9F5221A6A}" type="presParOf" srcId="{59BF0B2E-D8FE-47A8-93CD-87801223F518}" destId="{B08C1893-9C90-4A61-A4EE-60FD50ED1F63}" srcOrd="1" destOrd="0" presId="urn:microsoft.com/office/officeart/2018/2/layout/IconVerticalSolidList"/>
    <dgm:cxn modelId="{646396C5-9810-5D4A-8CCB-187D7386144F}" type="presParOf" srcId="{59BF0B2E-D8FE-47A8-93CD-87801223F518}" destId="{6658E980-1E39-4265-A4CA-65A3F6BA8923}" srcOrd="2" destOrd="0" presId="urn:microsoft.com/office/officeart/2018/2/layout/IconVerticalSolidList"/>
    <dgm:cxn modelId="{BCDE37A4-80D2-5F4E-B5B9-607D82B0CFCB}" type="presParOf" srcId="{59BF0B2E-D8FE-47A8-93CD-87801223F518}" destId="{9459690D-C3F2-4AAF-B1AC-E9DB2B001417}" srcOrd="3" destOrd="0" presId="urn:microsoft.com/office/officeart/2018/2/layout/IconVerticalSolidList"/>
    <dgm:cxn modelId="{19409141-BF28-6048-9003-701013636E77}" type="presParOf" srcId="{C3352C7C-497C-4D86-BA18-91FF781B0BA2}" destId="{9AFBC901-DA7D-4724-93E9-CE01B5C9E874}" srcOrd="7" destOrd="0" presId="urn:microsoft.com/office/officeart/2018/2/layout/IconVerticalSolidList"/>
    <dgm:cxn modelId="{14D810CB-D36A-9D41-806A-A91E6E63A158}" type="presParOf" srcId="{C3352C7C-497C-4D86-BA18-91FF781B0BA2}" destId="{96125358-6BC7-4D64-B0FE-DF5AC0250FCA}" srcOrd="8" destOrd="0" presId="urn:microsoft.com/office/officeart/2018/2/layout/IconVerticalSolidList"/>
    <dgm:cxn modelId="{0B42F2E6-374A-154E-9718-9D7DE5D8B371}" type="presParOf" srcId="{96125358-6BC7-4D64-B0FE-DF5AC0250FCA}" destId="{68EBF800-8050-4E8A-A90E-69E1FB61854E}" srcOrd="0" destOrd="0" presId="urn:microsoft.com/office/officeart/2018/2/layout/IconVerticalSolidList"/>
    <dgm:cxn modelId="{1A8E6C26-8688-CA4C-A0A4-8BDBD24B40BA}" type="presParOf" srcId="{96125358-6BC7-4D64-B0FE-DF5AC0250FCA}" destId="{B1035DEE-A0E2-498D-8B5F-AD036EB2DB69}" srcOrd="1" destOrd="0" presId="urn:microsoft.com/office/officeart/2018/2/layout/IconVerticalSolidList"/>
    <dgm:cxn modelId="{32A95EF3-EC50-2043-9E50-C5977C228A84}" type="presParOf" srcId="{96125358-6BC7-4D64-B0FE-DF5AC0250FCA}" destId="{9536F47A-BF87-49E8-A12C-062A93C1248C}" srcOrd="2" destOrd="0" presId="urn:microsoft.com/office/officeart/2018/2/layout/IconVerticalSolidList"/>
    <dgm:cxn modelId="{92E7FF44-5A26-2143-B821-A9AE0BCFBFE7}" type="presParOf" srcId="{96125358-6BC7-4D64-B0FE-DF5AC0250FCA}" destId="{051D9470-4D03-4E40-91DA-0C7E084D4D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25A206-2FEC-4241-9FBA-19AC30836E62}" type="doc">
      <dgm:prSet loTypeId="urn:microsoft.com/office/officeart/2005/8/layout/vProcess5" loCatId="list" qsTypeId="urn:microsoft.com/office/officeart/2005/8/quickstyle/simple1" qsCatId="simple" csTypeId="urn:microsoft.com/office/officeart/2005/8/colors/accent1_2" csCatId="accent1" phldr="1"/>
      <dgm:spPr/>
      <dgm:t>
        <a:bodyPr/>
        <a:lstStyle/>
        <a:p>
          <a:endParaRPr lang="en-US"/>
        </a:p>
      </dgm:t>
    </dgm:pt>
    <dgm:pt modelId="{1C8AA0C2-DA53-F04A-A4DA-EBE8862315AB}">
      <dgm:prSet custT="1"/>
      <dgm:spPr/>
      <dgm:t>
        <a:bodyPr/>
        <a:lstStyle/>
        <a:p>
          <a:r>
            <a:rPr lang="en-US" sz="2400" dirty="0"/>
            <a:t>Presentation on Overarching recommendation</a:t>
          </a:r>
        </a:p>
      </dgm:t>
    </dgm:pt>
    <dgm:pt modelId="{5E1095D1-BEFB-C140-838E-37BA500FA2A1}" type="parTrans" cxnId="{8F0F4688-C74C-9248-B140-A6B75616CD60}">
      <dgm:prSet/>
      <dgm:spPr/>
      <dgm:t>
        <a:bodyPr/>
        <a:lstStyle/>
        <a:p>
          <a:endParaRPr lang="en-US"/>
        </a:p>
      </dgm:t>
    </dgm:pt>
    <dgm:pt modelId="{0E15521C-28F9-1A4C-8013-6FACFCDECCCD}" type="sibTrans" cxnId="{8F0F4688-C74C-9248-B140-A6B75616CD60}">
      <dgm:prSet/>
      <dgm:spPr/>
      <dgm:t>
        <a:bodyPr/>
        <a:lstStyle/>
        <a:p>
          <a:endParaRPr lang="en-US"/>
        </a:p>
      </dgm:t>
    </dgm:pt>
    <dgm:pt modelId="{B839579B-C215-384C-B517-BEF663639372}">
      <dgm:prSet custT="1"/>
      <dgm:spPr/>
      <dgm:t>
        <a:bodyPr/>
        <a:lstStyle/>
        <a:p>
          <a:r>
            <a:rPr lang="en-US" sz="2400" dirty="0"/>
            <a:t>Presentation on each category of recommendations</a:t>
          </a:r>
        </a:p>
      </dgm:t>
    </dgm:pt>
    <dgm:pt modelId="{AAE1AF8A-6588-B041-87B3-260CA045133C}" type="parTrans" cxnId="{70D86C84-D73A-304E-8BCE-54C2FE81F7D5}">
      <dgm:prSet/>
      <dgm:spPr/>
      <dgm:t>
        <a:bodyPr/>
        <a:lstStyle/>
        <a:p>
          <a:endParaRPr lang="en-US"/>
        </a:p>
      </dgm:t>
    </dgm:pt>
    <dgm:pt modelId="{C5EF2432-3881-2747-A702-765A922248A0}" type="sibTrans" cxnId="{70D86C84-D73A-304E-8BCE-54C2FE81F7D5}">
      <dgm:prSet/>
      <dgm:spPr/>
      <dgm:t>
        <a:bodyPr/>
        <a:lstStyle/>
        <a:p>
          <a:endParaRPr lang="en-US"/>
        </a:p>
      </dgm:t>
    </dgm:pt>
    <dgm:pt modelId="{5AC11F96-5BA1-F740-B335-F45DD1BB2433}">
      <dgm:prSet custT="1"/>
      <dgm:spPr/>
      <dgm:t>
        <a:bodyPr/>
        <a:lstStyle/>
        <a:p>
          <a:r>
            <a:rPr lang="en-US" sz="1800" dirty="0"/>
            <a:t>Members ask clarifying questions</a:t>
          </a:r>
        </a:p>
      </dgm:t>
    </dgm:pt>
    <dgm:pt modelId="{61FCF200-33ED-B849-932B-37BA85D03B35}" type="parTrans" cxnId="{5D69B2F9-C782-C743-83FB-3FA801AB7B92}">
      <dgm:prSet/>
      <dgm:spPr/>
      <dgm:t>
        <a:bodyPr/>
        <a:lstStyle/>
        <a:p>
          <a:endParaRPr lang="en-US"/>
        </a:p>
      </dgm:t>
    </dgm:pt>
    <dgm:pt modelId="{2FC92B66-F86D-D14F-B8C1-7FAB66D0C61F}" type="sibTrans" cxnId="{5D69B2F9-C782-C743-83FB-3FA801AB7B92}">
      <dgm:prSet/>
      <dgm:spPr/>
      <dgm:t>
        <a:bodyPr/>
        <a:lstStyle/>
        <a:p>
          <a:endParaRPr lang="en-US"/>
        </a:p>
      </dgm:t>
    </dgm:pt>
    <dgm:pt modelId="{9CAE8FE6-96DC-A84D-81A7-0B8B0E1C70EB}">
      <dgm:prSet custT="1"/>
      <dgm:spPr/>
      <dgm:t>
        <a:bodyPr/>
        <a:lstStyle/>
        <a:p>
          <a:r>
            <a:rPr lang="en-US" sz="2400" dirty="0"/>
            <a:t>Dedicated Public questions &amp; comment</a:t>
          </a:r>
        </a:p>
      </dgm:t>
    </dgm:pt>
    <dgm:pt modelId="{7BCB9489-EA3C-FD44-82F1-D22998A9C010}" type="parTrans" cxnId="{193D80D5-1659-6F48-BB0F-A7510F26E924}">
      <dgm:prSet/>
      <dgm:spPr/>
      <dgm:t>
        <a:bodyPr/>
        <a:lstStyle/>
        <a:p>
          <a:endParaRPr lang="en-US"/>
        </a:p>
      </dgm:t>
    </dgm:pt>
    <dgm:pt modelId="{DA02CEA6-2FC1-DA43-B0D5-71FEC5C9E904}" type="sibTrans" cxnId="{193D80D5-1659-6F48-BB0F-A7510F26E924}">
      <dgm:prSet/>
      <dgm:spPr/>
      <dgm:t>
        <a:bodyPr/>
        <a:lstStyle/>
        <a:p>
          <a:endParaRPr lang="en-US"/>
        </a:p>
      </dgm:t>
    </dgm:pt>
    <dgm:pt modelId="{11CCBAF3-F95D-C749-980E-70DA90594293}">
      <dgm:prSet custT="1"/>
      <dgm:spPr/>
      <dgm:t>
        <a:bodyPr/>
        <a:lstStyle/>
        <a:p>
          <a:r>
            <a:rPr lang="en-US" sz="2400"/>
            <a:t>Approve Overarching recommendation</a:t>
          </a:r>
        </a:p>
      </dgm:t>
    </dgm:pt>
    <dgm:pt modelId="{9FD7FCD1-BF35-9841-9058-E3B1F2A50FFA}" type="parTrans" cxnId="{0509B1B7-3691-EE41-B3EC-FF87D4DE6C58}">
      <dgm:prSet/>
      <dgm:spPr/>
      <dgm:t>
        <a:bodyPr/>
        <a:lstStyle/>
        <a:p>
          <a:endParaRPr lang="en-US"/>
        </a:p>
      </dgm:t>
    </dgm:pt>
    <dgm:pt modelId="{9F3FCA01-AB3D-E747-9D60-41D44C33D5B9}" type="sibTrans" cxnId="{0509B1B7-3691-EE41-B3EC-FF87D4DE6C58}">
      <dgm:prSet/>
      <dgm:spPr/>
      <dgm:t>
        <a:bodyPr/>
        <a:lstStyle/>
        <a:p>
          <a:endParaRPr lang="en-US"/>
        </a:p>
      </dgm:t>
    </dgm:pt>
    <dgm:pt modelId="{25913F3D-49AB-5345-941A-8B2FA7A6835B}">
      <dgm:prSet custT="1"/>
      <dgm:spPr/>
      <dgm:t>
        <a:bodyPr/>
        <a:lstStyle/>
        <a:p>
          <a:r>
            <a:rPr lang="en-US" sz="2400" dirty="0"/>
            <a:t>Discuss delegation of prospectus and of final recommendation making authority</a:t>
          </a:r>
        </a:p>
      </dgm:t>
    </dgm:pt>
    <dgm:pt modelId="{6ACC6D8E-C947-D842-BB6F-C2B551B37384}" type="parTrans" cxnId="{F2F18141-B1CB-7E41-B110-BEFC590C7BC2}">
      <dgm:prSet/>
      <dgm:spPr/>
      <dgm:t>
        <a:bodyPr/>
        <a:lstStyle/>
        <a:p>
          <a:endParaRPr lang="en-US"/>
        </a:p>
      </dgm:t>
    </dgm:pt>
    <dgm:pt modelId="{04229235-5945-8147-BFB9-DA72CEB38BD8}" type="sibTrans" cxnId="{F2F18141-B1CB-7E41-B110-BEFC590C7BC2}">
      <dgm:prSet/>
      <dgm:spPr/>
      <dgm:t>
        <a:bodyPr/>
        <a:lstStyle/>
        <a:p>
          <a:endParaRPr lang="en-US"/>
        </a:p>
      </dgm:t>
    </dgm:pt>
    <dgm:pt modelId="{71EBE575-B26C-9D4B-BB72-805A011A0635}">
      <dgm:prSet/>
      <dgm:spPr/>
    </dgm:pt>
    <dgm:pt modelId="{3B51F2B6-540D-5D41-B260-44151B3EC9AE}" type="parTrans" cxnId="{451A2815-B87F-1146-996A-D1C129E60FA4}">
      <dgm:prSet/>
      <dgm:spPr/>
      <dgm:t>
        <a:bodyPr/>
        <a:lstStyle/>
        <a:p>
          <a:endParaRPr lang="en-US"/>
        </a:p>
      </dgm:t>
    </dgm:pt>
    <dgm:pt modelId="{8E41553C-A924-794A-8B16-A679409380F2}" type="sibTrans" cxnId="{451A2815-B87F-1146-996A-D1C129E60FA4}">
      <dgm:prSet/>
      <dgm:spPr/>
      <dgm:t>
        <a:bodyPr/>
        <a:lstStyle/>
        <a:p>
          <a:endParaRPr lang="en-US"/>
        </a:p>
      </dgm:t>
    </dgm:pt>
    <dgm:pt modelId="{B2C0C0D2-64D7-E340-A180-E017802CBF99}">
      <dgm:prSet custT="1"/>
      <dgm:spPr/>
      <dgm:t>
        <a:bodyPr/>
        <a:lstStyle/>
        <a:p>
          <a:r>
            <a:rPr lang="en-US" sz="1800" dirty="0"/>
            <a:t>Members discuss the recommendations</a:t>
          </a:r>
        </a:p>
      </dgm:t>
    </dgm:pt>
    <dgm:pt modelId="{AEDBC930-1E57-B544-B724-0848DD7363D8}" type="sibTrans" cxnId="{D4842959-6140-4D4F-A43B-170A3586B0B3}">
      <dgm:prSet/>
      <dgm:spPr/>
      <dgm:t>
        <a:bodyPr/>
        <a:lstStyle/>
        <a:p>
          <a:endParaRPr lang="en-US"/>
        </a:p>
      </dgm:t>
    </dgm:pt>
    <dgm:pt modelId="{2CB79670-C251-1348-B1B7-EE92CD3DB48A}" type="parTrans" cxnId="{D4842959-6140-4D4F-A43B-170A3586B0B3}">
      <dgm:prSet/>
      <dgm:spPr/>
      <dgm:t>
        <a:bodyPr/>
        <a:lstStyle/>
        <a:p>
          <a:endParaRPr lang="en-US"/>
        </a:p>
      </dgm:t>
    </dgm:pt>
    <dgm:pt modelId="{DFE78114-8FD6-5946-9DAB-6D88671F86A7}">
      <dgm:prSet custT="1"/>
      <dgm:spPr/>
      <dgm:t>
        <a:bodyPr/>
        <a:lstStyle/>
        <a:p>
          <a:r>
            <a:rPr lang="en-US" sz="1800" dirty="0"/>
            <a:t>If Members can’t support a recommendation as written, offer suggested improvements/alternatives for the Restructuring Working Group or Compensation Task Force to address</a:t>
          </a:r>
        </a:p>
      </dgm:t>
    </dgm:pt>
    <dgm:pt modelId="{409CE368-888B-264E-9945-4BA92FE78456}" type="sibTrans" cxnId="{23E4CE6F-2053-7541-850D-0B1D0FCE30D6}">
      <dgm:prSet/>
      <dgm:spPr/>
      <dgm:t>
        <a:bodyPr/>
        <a:lstStyle/>
        <a:p>
          <a:endParaRPr lang="en-US"/>
        </a:p>
      </dgm:t>
    </dgm:pt>
    <dgm:pt modelId="{9879C160-9CAA-0A4F-A316-A017F304B76A}" type="parTrans" cxnId="{23E4CE6F-2053-7541-850D-0B1D0FCE30D6}">
      <dgm:prSet/>
      <dgm:spPr/>
      <dgm:t>
        <a:bodyPr/>
        <a:lstStyle/>
        <a:p>
          <a:endParaRPr lang="en-US"/>
        </a:p>
      </dgm:t>
    </dgm:pt>
    <dgm:pt modelId="{2BFE5391-7D9C-2F4E-AD9C-22D7BB472ED8}" type="pres">
      <dgm:prSet presAssocID="{B625A206-2FEC-4241-9FBA-19AC30836E62}" presName="outerComposite" presStyleCnt="0">
        <dgm:presLayoutVars>
          <dgm:chMax val="5"/>
          <dgm:dir/>
          <dgm:resizeHandles val="exact"/>
        </dgm:presLayoutVars>
      </dgm:prSet>
      <dgm:spPr/>
    </dgm:pt>
    <dgm:pt modelId="{CE89B09D-7A18-444F-89BD-9D2A0D6DBD1D}" type="pres">
      <dgm:prSet presAssocID="{B625A206-2FEC-4241-9FBA-19AC30836E62}" presName="dummyMaxCanvas" presStyleCnt="0">
        <dgm:presLayoutVars/>
      </dgm:prSet>
      <dgm:spPr/>
    </dgm:pt>
    <dgm:pt modelId="{AF361AAB-903D-3149-BE0C-AE54E070CB1B}" type="pres">
      <dgm:prSet presAssocID="{B625A206-2FEC-4241-9FBA-19AC30836E62}" presName="FiveNodes_1" presStyleLbl="node1" presStyleIdx="0" presStyleCnt="5" custScaleY="66667" custLinFactNeighborY="4167">
        <dgm:presLayoutVars>
          <dgm:bulletEnabled val="1"/>
        </dgm:presLayoutVars>
      </dgm:prSet>
      <dgm:spPr/>
    </dgm:pt>
    <dgm:pt modelId="{CEDBE82E-D205-1642-9C93-C43EA826F9F8}" type="pres">
      <dgm:prSet presAssocID="{B625A206-2FEC-4241-9FBA-19AC30836E62}" presName="FiveNodes_2" presStyleLbl="node1" presStyleIdx="1" presStyleCnt="5" custScaleX="102036" custScaleY="216667" custLinFactNeighborX="174" custLinFactNeighborY="44444">
        <dgm:presLayoutVars>
          <dgm:bulletEnabled val="1"/>
        </dgm:presLayoutVars>
      </dgm:prSet>
      <dgm:spPr/>
    </dgm:pt>
    <dgm:pt modelId="{176F2253-48D2-C448-A9D0-404FB6D80D01}" type="pres">
      <dgm:prSet presAssocID="{B625A206-2FEC-4241-9FBA-19AC30836E62}" presName="FiveNodes_3" presStyleLbl="node1" presStyleIdx="2" presStyleCnt="5" custScaleY="61407" custLinFactNeighborX="0" custLinFactNeighborY="82092">
        <dgm:presLayoutVars>
          <dgm:bulletEnabled val="1"/>
        </dgm:presLayoutVars>
      </dgm:prSet>
      <dgm:spPr/>
    </dgm:pt>
    <dgm:pt modelId="{0D28EF49-7F03-F748-9701-916F443B5CC4}" type="pres">
      <dgm:prSet presAssocID="{B625A206-2FEC-4241-9FBA-19AC30836E62}" presName="FiveNodes_4" presStyleLbl="node1" presStyleIdx="3" presStyleCnt="5" custScaleY="60536" custLinFactNeighborX="828" custLinFactNeighborY="39991">
        <dgm:presLayoutVars>
          <dgm:bulletEnabled val="1"/>
        </dgm:presLayoutVars>
      </dgm:prSet>
      <dgm:spPr/>
    </dgm:pt>
    <dgm:pt modelId="{DC852709-131F-DD49-B13F-FE0F6045B565}" type="pres">
      <dgm:prSet presAssocID="{B625A206-2FEC-4241-9FBA-19AC30836E62}" presName="FiveNodes_5" presStyleLbl="node1" presStyleIdx="4" presStyleCnt="5" custScaleY="80555" custLinFactNeighborX="2913" custLinFactNeighborY="61360">
        <dgm:presLayoutVars>
          <dgm:bulletEnabled val="1"/>
        </dgm:presLayoutVars>
      </dgm:prSet>
      <dgm:spPr/>
    </dgm:pt>
    <dgm:pt modelId="{7670132B-B297-8244-839F-33DA95738894}" type="pres">
      <dgm:prSet presAssocID="{B625A206-2FEC-4241-9FBA-19AC30836E62}" presName="FiveConn_1-2" presStyleLbl="fgAccFollowNode1" presStyleIdx="0" presStyleCnt="4">
        <dgm:presLayoutVars>
          <dgm:bulletEnabled val="1"/>
        </dgm:presLayoutVars>
      </dgm:prSet>
      <dgm:spPr/>
    </dgm:pt>
    <dgm:pt modelId="{7C5DD743-3804-314E-A040-8D71758B2872}" type="pres">
      <dgm:prSet presAssocID="{B625A206-2FEC-4241-9FBA-19AC30836E62}" presName="FiveConn_2-3" presStyleLbl="fgAccFollowNode1" presStyleIdx="1" presStyleCnt="4" custLinFactY="81624" custLinFactNeighborX="-11568" custLinFactNeighborY="100000">
        <dgm:presLayoutVars>
          <dgm:bulletEnabled val="1"/>
        </dgm:presLayoutVars>
      </dgm:prSet>
      <dgm:spPr/>
    </dgm:pt>
    <dgm:pt modelId="{902EFD08-B674-5444-A905-700BE281F79F}" type="pres">
      <dgm:prSet presAssocID="{B625A206-2FEC-4241-9FBA-19AC30836E62}" presName="FiveConn_3-4" presStyleLbl="fgAccFollowNode1" presStyleIdx="2" presStyleCnt="4" custLinFactY="26068" custLinFactNeighborX="4925" custLinFactNeighborY="100000">
        <dgm:presLayoutVars>
          <dgm:bulletEnabled val="1"/>
        </dgm:presLayoutVars>
      </dgm:prSet>
      <dgm:spPr/>
    </dgm:pt>
    <dgm:pt modelId="{DDEF4E17-4007-A547-A64C-786443F50764}" type="pres">
      <dgm:prSet presAssocID="{B625A206-2FEC-4241-9FBA-19AC30836E62}" presName="FiveConn_4-5" presStyleLbl="fgAccFollowNode1" presStyleIdx="3" presStyleCnt="4" custLinFactNeighborX="13085" custLinFactNeighborY="61966">
        <dgm:presLayoutVars>
          <dgm:bulletEnabled val="1"/>
        </dgm:presLayoutVars>
      </dgm:prSet>
      <dgm:spPr/>
    </dgm:pt>
    <dgm:pt modelId="{ED35D9AB-01F9-1D4F-BB3E-BEF7279080D2}" type="pres">
      <dgm:prSet presAssocID="{B625A206-2FEC-4241-9FBA-19AC30836E62}" presName="FiveNodes_1_text" presStyleLbl="node1" presStyleIdx="4" presStyleCnt="5">
        <dgm:presLayoutVars>
          <dgm:bulletEnabled val="1"/>
        </dgm:presLayoutVars>
      </dgm:prSet>
      <dgm:spPr/>
    </dgm:pt>
    <dgm:pt modelId="{A5DD40E8-3C8B-0A41-9E12-BB960BCB9282}" type="pres">
      <dgm:prSet presAssocID="{B625A206-2FEC-4241-9FBA-19AC30836E62}" presName="FiveNodes_2_text" presStyleLbl="node1" presStyleIdx="4" presStyleCnt="5">
        <dgm:presLayoutVars>
          <dgm:bulletEnabled val="1"/>
        </dgm:presLayoutVars>
      </dgm:prSet>
      <dgm:spPr/>
    </dgm:pt>
    <dgm:pt modelId="{DB0CB638-1758-6845-A8F6-85495487C139}" type="pres">
      <dgm:prSet presAssocID="{B625A206-2FEC-4241-9FBA-19AC30836E62}" presName="FiveNodes_3_text" presStyleLbl="node1" presStyleIdx="4" presStyleCnt="5">
        <dgm:presLayoutVars>
          <dgm:bulletEnabled val="1"/>
        </dgm:presLayoutVars>
      </dgm:prSet>
      <dgm:spPr/>
    </dgm:pt>
    <dgm:pt modelId="{87E28380-DB01-6840-9BA5-AE9399F041DA}" type="pres">
      <dgm:prSet presAssocID="{B625A206-2FEC-4241-9FBA-19AC30836E62}" presName="FiveNodes_4_text" presStyleLbl="node1" presStyleIdx="4" presStyleCnt="5">
        <dgm:presLayoutVars>
          <dgm:bulletEnabled val="1"/>
        </dgm:presLayoutVars>
      </dgm:prSet>
      <dgm:spPr/>
    </dgm:pt>
    <dgm:pt modelId="{4A59CC10-ACC8-1D4F-B1AB-30FAEBE265BE}" type="pres">
      <dgm:prSet presAssocID="{B625A206-2FEC-4241-9FBA-19AC30836E62}" presName="FiveNodes_5_text" presStyleLbl="node1" presStyleIdx="4" presStyleCnt="5">
        <dgm:presLayoutVars>
          <dgm:bulletEnabled val="1"/>
        </dgm:presLayoutVars>
      </dgm:prSet>
      <dgm:spPr/>
    </dgm:pt>
  </dgm:ptLst>
  <dgm:cxnLst>
    <dgm:cxn modelId="{5B207D03-566C-F747-806C-2E59594A7F2D}" type="presOf" srcId="{C5EF2432-3881-2747-A702-765A922248A0}" destId="{7C5DD743-3804-314E-A040-8D71758B2872}" srcOrd="0" destOrd="0" presId="urn:microsoft.com/office/officeart/2005/8/layout/vProcess5"/>
    <dgm:cxn modelId="{6E805F05-C7D9-474D-B069-653D8F5D7C61}" type="presOf" srcId="{11CCBAF3-F95D-C749-980E-70DA90594293}" destId="{0D28EF49-7F03-F748-9701-916F443B5CC4}" srcOrd="0" destOrd="0" presId="urn:microsoft.com/office/officeart/2005/8/layout/vProcess5"/>
    <dgm:cxn modelId="{451A2815-B87F-1146-996A-D1C129E60FA4}" srcId="{B625A206-2FEC-4241-9FBA-19AC30836E62}" destId="{71EBE575-B26C-9D4B-BB72-805A011A0635}" srcOrd="5" destOrd="0" parTransId="{3B51F2B6-540D-5D41-B260-44151B3EC9AE}" sibTransId="{8E41553C-A924-794A-8B16-A679409380F2}"/>
    <dgm:cxn modelId="{7AF6C11A-4189-5A48-98AA-5ADD772A418C}" type="presOf" srcId="{B625A206-2FEC-4241-9FBA-19AC30836E62}" destId="{2BFE5391-7D9C-2F4E-AD9C-22D7BB472ED8}" srcOrd="0" destOrd="0" presId="urn:microsoft.com/office/officeart/2005/8/layout/vProcess5"/>
    <dgm:cxn modelId="{C88B551D-6A9E-C04D-82BE-8C5B54A56599}" type="presOf" srcId="{B2C0C0D2-64D7-E340-A180-E017802CBF99}" destId="{CEDBE82E-D205-1642-9C93-C43EA826F9F8}" srcOrd="0" destOrd="2" presId="urn:microsoft.com/office/officeart/2005/8/layout/vProcess5"/>
    <dgm:cxn modelId="{65B4C41F-29DD-084C-B320-159ED22FFC57}" type="presOf" srcId="{B839579B-C215-384C-B517-BEF663639372}" destId="{CEDBE82E-D205-1642-9C93-C43EA826F9F8}" srcOrd="0" destOrd="0" presId="urn:microsoft.com/office/officeart/2005/8/layout/vProcess5"/>
    <dgm:cxn modelId="{63D62E20-A508-714E-806E-8B3739F1A25B}" type="presOf" srcId="{1C8AA0C2-DA53-F04A-A4DA-EBE8862315AB}" destId="{AF361AAB-903D-3149-BE0C-AE54E070CB1B}" srcOrd="0" destOrd="0" presId="urn:microsoft.com/office/officeart/2005/8/layout/vProcess5"/>
    <dgm:cxn modelId="{936CDE22-C168-D441-B16B-C0B48B34725F}" type="presOf" srcId="{11CCBAF3-F95D-C749-980E-70DA90594293}" destId="{87E28380-DB01-6840-9BA5-AE9399F041DA}" srcOrd="1" destOrd="0" presId="urn:microsoft.com/office/officeart/2005/8/layout/vProcess5"/>
    <dgm:cxn modelId="{C46E7C2F-FAAE-F341-9335-71F02BE5F4CD}" type="presOf" srcId="{9F3FCA01-AB3D-E747-9D60-41D44C33D5B9}" destId="{DDEF4E17-4007-A547-A64C-786443F50764}" srcOrd="0" destOrd="0" presId="urn:microsoft.com/office/officeart/2005/8/layout/vProcess5"/>
    <dgm:cxn modelId="{B2C6903F-61B2-3642-A261-73B01C5EBBC7}" type="presOf" srcId="{DFE78114-8FD6-5946-9DAB-6D88671F86A7}" destId="{CEDBE82E-D205-1642-9C93-C43EA826F9F8}" srcOrd="0" destOrd="3" presId="urn:microsoft.com/office/officeart/2005/8/layout/vProcess5"/>
    <dgm:cxn modelId="{F2F18141-B1CB-7E41-B110-BEFC590C7BC2}" srcId="{B625A206-2FEC-4241-9FBA-19AC30836E62}" destId="{25913F3D-49AB-5345-941A-8B2FA7A6835B}" srcOrd="4" destOrd="0" parTransId="{6ACC6D8E-C947-D842-BB6F-C2B551B37384}" sibTransId="{04229235-5945-8147-BFB9-DA72CEB38BD8}"/>
    <dgm:cxn modelId="{009FA84D-3C4E-8944-906C-A2A93A8323C0}" type="presOf" srcId="{0E15521C-28F9-1A4C-8013-6FACFCDECCCD}" destId="{7670132B-B297-8244-839F-33DA95738894}" srcOrd="0" destOrd="0" presId="urn:microsoft.com/office/officeart/2005/8/layout/vProcess5"/>
    <dgm:cxn modelId="{BBADD452-A7A2-3644-9CBC-B56D40A99924}" type="presOf" srcId="{9CAE8FE6-96DC-A84D-81A7-0B8B0E1C70EB}" destId="{176F2253-48D2-C448-A9D0-404FB6D80D01}" srcOrd="0" destOrd="0" presId="urn:microsoft.com/office/officeart/2005/8/layout/vProcess5"/>
    <dgm:cxn modelId="{D4842959-6140-4D4F-A43B-170A3586B0B3}" srcId="{B839579B-C215-384C-B517-BEF663639372}" destId="{B2C0C0D2-64D7-E340-A180-E017802CBF99}" srcOrd="1" destOrd="0" parTransId="{2CB79670-C251-1348-B1B7-EE92CD3DB48A}" sibTransId="{AEDBC930-1E57-B544-B724-0848DD7363D8}"/>
    <dgm:cxn modelId="{23E4CE6F-2053-7541-850D-0B1D0FCE30D6}" srcId="{B839579B-C215-384C-B517-BEF663639372}" destId="{DFE78114-8FD6-5946-9DAB-6D88671F86A7}" srcOrd="2" destOrd="0" parTransId="{9879C160-9CAA-0A4F-A316-A017F304B76A}" sibTransId="{409CE368-888B-264E-9945-4BA92FE78456}"/>
    <dgm:cxn modelId="{C8FC8974-F621-F34F-B15F-660B4B4E456C}" type="presOf" srcId="{DA02CEA6-2FC1-DA43-B0D5-71FEC5C9E904}" destId="{902EFD08-B674-5444-A905-700BE281F79F}" srcOrd="0" destOrd="0" presId="urn:microsoft.com/office/officeart/2005/8/layout/vProcess5"/>
    <dgm:cxn modelId="{707CE77C-C728-1E47-9EBD-CA894FE2CE5E}" type="presOf" srcId="{B839579B-C215-384C-B517-BEF663639372}" destId="{A5DD40E8-3C8B-0A41-9E12-BB960BCB9282}" srcOrd="1" destOrd="0" presId="urn:microsoft.com/office/officeart/2005/8/layout/vProcess5"/>
    <dgm:cxn modelId="{9CE78C7D-A4C4-A744-9AA5-3E3938A5645F}" type="presOf" srcId="{9CAE8FE6-96DC-A84D-81A7-0B8B0E1C70EB}" destId="{DB0CB638-1758-6845-A8F6-85495487C139}" srcOrd="1" destOrd="0" presId="urn:microsoft.com/office/officeart/2005/8/layout/vProcess5"/>
    <dgm:cxn modelId="{6730437E-0154-1346-8CE4-1A54615834A6}" type="presOf" srcId="{5AC11F96-5BA1-F740-B335-F45DD1BB2433}" destId="{CEDBE82E-D205-1642-9C93-C43EA826F9F8}" srcOrd="0" destOrd="1" presId="urn:microsoft.com/office/officeart/2005/8/layout/vProcess5"/>
    <dgm:cxn modelId="{74F5EE82-C2AD-0A45-8F74-FA8D271D9BB9}" type="presOf" srcId="{25913F3D-49AB-5345-941A-8B2FA7A6835B}" destId="{DC852709-131F-DD49-B13F-FE0F6045B565}" srcOrd="0" destOrd="0" presId="urn:microsoft.com/office/officeart/2005/8/layout/vProcess5"/>
    <dgm:cxn modelId="{70D86C84-D73A-304E-8BCE-54C2FE81F7D5}" srcId="{B625A206-2FEC-4241-9FBA-19AC30836E62}" destId="{B839579B-C215-384C-B517-BEF663639372}" srcOrd="1" destOrd="0" parTransId="{AAE1AF8A-6588-B041-87B3-260CA045133C}" sibTransId="{C5EF2432-3881-2747-A702-765A922248A0}"/>
    <dgm:cxn modelId="{8F0F4688-C74C-9248-B140-A6B75616CD60}" srcId="{B625A206-2FEC-4241-9FBA-19AC30836E62}" destId="{1C8AA0C2-DA53-F04A-A4DA-EBE8862315AB}" srcOrd="0" destOrd="0" parTransId="{5E1095D1-BEFB-C140-838E-37BA500FA2A1}" sibTransId="{0E15521C-28F9-1A4C-8013-6FACFCDECCCD}"/>
    <dgm:cxn modelId="{CC741B8E-DBF8-5E42-B883-8A1C242F8968}" type="presOf" srcId="{1C8AA0C2-DA53-F04A-A4DA-EBE8862315AB}" destId="{ED35D9AB-01F9-1D4F-BB3E-BEF7279080D2}" srcOrd="1" destOrd="0" presId="urn:microsoft.com/office/officeart/2005/8/layout/vProcess5"/>
    <dgm:cxn modelId="{5C226C95-24DE-9D4B-B4AD-D57334AB0A7F}" type="presOf" srcId="{5AC11F96-5BA1-F740-B335-F45DD1BB2433}" destId="{A5DD40E8-3C8B-0A41-9E12-BB960BCB9282}" srcOrd="1" destOrd="1" presId="urn:microsoft.com/office/officeart/2005/8/layout/vProcess5"/>
    <dgm:cxn modelId="{9850C1A3-E674-294C-A3A6-239016626C6A}" type="presOf" srcId="{DFE78114-8FD6-5946-9DAB-6D88671F86A7}" destId="{A5DD40E8-3C8B-0A41-9E12-BB960BCB9282}" srcOrd="1" destOrd="3" presId="urn:microsoft.com/office/officeart/2005/8/layout/vProcess5"/>
    <dgm:cxn modelId="{0509B1B7-3691-EE41-B3EC-FF87D4DE6C58}" srcId="{B625A206-2FEC-4241-9FBA-19AC30836E62}" destId="{11CCBAF3-F95D-C749-980E-70DA90594293}" srcOrd="3" destOrd="0" parTransId="{9FD7FCD1-BF35-9841-9058-E3B1F2A50FFA}" sibTransId="{9F3FCA01-AB3D-E747-9D60-41D44C33D5B9}"/>
    <dgm:cxn modelId="{388C1AC4-2535-A34B-A21B-A8D3922232F7}" type="presOf" srcId="{B2C0C0D2-64D7-E340-A180-E017802CBF99}" destId="{A5DD40E8-3C8B-0A41-9E12-BB960BCB9282}" srcOrd="1" destOrd="2" presId="urn:microsoft.com/office/officeart/2005/8/layout/vProcess5"/>
    <dgm:cxn modelId="{193D80D5-1659-6F48-BB0F-A7510F26E924}" srcId="{B625A206-2FEC-4241-9FBA-19AC30836E62}" destId="{9CAE8FE6-96DC-A84D-81A7-0B8B0E1C70EB}" srcOrd="2" destOrd="0" parTransId="{7BCB9489-EA3C-FD44-82F1-D22998A9C010}" sibTransId="{DA02CEA6-2FC1-DA43-B0D5-71FEC5C9E904}"/>
    <dgm:cxn modelId="{37779FDD-E4E6-CE47-9654-A219AE3D0F91}" type="presOf" srcId="{25913F3D-49AB-5345-941A-8B2FA7A6835B}" destId="{4A59CC10-ACC8-1D4F-B1AB-30FAEBE265BE}" srcOrd="1" destOrd="0" presId="urn:microsoft.com/office/officeart/2005/8/layout/vProcess5"/>
    <dgm:cxn modelId="{5D69B2F9-C782-C743-83FB-3FA801AB7B92}" srcId="{B839579B-C215-384C-B517-BEF663639372}" destId="{5AC11F96-5BA1-F740-B335-F45DD1BB2433}" srcOrd="0" destOrd="0" parTransId="{61FCF200-33ED-B849-932B-37BA85D03B35}" sibTransId="{2FC92B66-F86D-D14F-B8C1-7FAB66D0C61F}"/>
    <dgm:cxn modelId="{D363A7B1-BED7-F741-AA3E-5530325F256C}" type="presParOf" srcId="{2BFE5391-7D9C-2F4E-AD9C-22D7BB472ED8}" destId="{CE89B09D-7A18-444F-89BD-9D2A0D6DBD1D}" srcOrd="0" destOrd="0" presId="urn:microsoft.com/office/officeart/2005/8/layout/vProcess5"/>
    <dgm:cxn modelId="{295EE4B8-9EC3-7944-AE8E-9E22C45A70B8}" type="presParOf" srcId="{2BFE5391-7D9C-2F4E-AD9C-22D7BB472ED8}" destId="{AF361AAB-903D-3149-BE0C-AE54E070CB1B}" srcOrd="1" destOrd="0" presId="urn:microsoft.com/office/officeart/2005/8/layout/vProcess5"/>
    <dgm:cxn modelId="{6CC5760F-3E1D-724F-B25A-5C16AE84F8AB}" type="presParOf" srcId="{2BFE5391-7D9C-2F4E-AD9C-22D7BB472ED8}" destId="{CEDBE82E-D205-1642-9C93-C43EA826F9F8}" srcOrd="2" destOrd="0" presId="urn:microsoft.com/office/officeart/2005/8/layout/vProcess5"/>
    <dgm:cxn modelId="{4DA4F029-615D-BA4A-84BC-D78B86A61428}" type="presParOf" srcId="{2BFE5391-7D9C-2F4E-AD9C-22D7BB472ED8}" destId="{176F2253-48D2-C448-A9D0-404FB6D80D01}" srcOrd="3" destOrd="0" presId="urn:microsoft.com/office/officeart/2005/8/layout/vProcess5"/>
    <dgm:cxn modelId="{61D6327F-AAC2-494E-9F55-8DA043C80CF8}" type="presParOf" srcId="{2BFE5391-7D9C-2F4E-AD9C-22D7BB472ED8}" destId="{0D28EF49-7F03-F748-9701-916F443B5CC4}" srcOrd="4" destOrd="0" presId="urn:microsoft.com/office/officeart/2005/8/layout/vProcess5"/>
    <dgm:cxn modelId="{14A09DF0-E1C2-5A4D-BFA7-F40408646810}" type="presParOf" srcId="{2BFE5391-7D9C-2F4E-AD9C-22D7BB472ED8}" destId="{DC852709-131F-DD49-B13F-FE0F6045B565}" srcOrd="5" destOrd="0" presId="urn:microsoft.com/office/officeart/2005/8/layout/vProcess5"/>
    <dgm:cxn modelId="{D7FC1F8C-4E94-BA4E-B269-DB3035009C39}" type="presParOf" srcId="{2BFE5391-7D9C-2F4E-AD9C-22D7BB472ED8}" destId="{7670132B-B297-8244-839F-33DA95738894}" srcOrd="6" destOrd="0" presId="urn:microsoft.com/office/officeart/2005/8/layout/vProcess5"/>
    <dgm:cxn modelId="{5370691E-77E4-7944-8446-23CEF22614AA}" type="presParOf" srcId="{2BFE5391-7D9C-2F4E-AD9C-22D7BB472ED8}" destId="{7C5DD743-3804-314E-A040-8D71758B2872}" srcOrd="7" destOrd="0" presId="urn:microsoft.com/office/officeart/2005/8/layout/vProcess5"/>
    <dgm:cxn modelId="{D278EC59-B755-774C-B1C8-8CC86476E4F7}" type="presParOf" srcId="{2BFE5391-7D9C-2F4E-AD9C-22D7BB472ED8}" destId="{902EFD08-B674-5444-A905-700BE281F79F}" srcOrd="8" destOrd="0" presId="urn:microsoft.com/office/officeart/2005/8/layout/vProcess5"/>
    <dgm:cxn modelId="{05512CA7-38AF-6947-81FE-986F510D6A4C}" type="presParOf" srcId="{2BFE5391-7D9C-2F4E-AD9C-22D7BB472ED8}" destId="{DDEF4E17-4007-A547-A64C-786443F50764}" srcOrd="9" destOrd="0" presId="urn:microsoft.com/office/officeart/2005/8/layout/vProcess5"/>
    <dgm:cxn modelId="{B05E5DF9-C7EA-B746-AB0A-A599DA3B548B}" type="presParOf" srcId="{2BFE5391-7D9C-2F4E-AD9C-22D7BB472ED8}" destId="{ED35D9AB-01F9-1D4F-BB3E-BEF7279080D2}" srcOrd="10" destOrd="0" presId="urn:microsoft.com/office/officeart/2005/8/layout/vProcess5"/>
    <dgm:cxn modelId="{3967A5AE-C1DD-904A-9BCC-1AA0EA8A4ACC}" type="presParOf" srcId="{2BFE5391-7D9C-2F4E-AD9C-22D7BB472ED8}" destId="{A5DD40E8-3C8B-0A41-9E12-BB960BCB9282}" srcOrd="11" destOrd="0" presId="urn:microsoft.com/office/officeart/2005/8/layout/vProcess5"/>
    <dgm:cxn modelId="{5ED3DD64-EF78-7949-8394-F97AA7E6DF34}" type="presParOf" srcId="{2BFE5391-7D9C-2F4E-AD9C-22D7BB472ED8}" destId="{DB0CB638-1758-6845-A8F6-85495487C139}" srcOrd="12" destOrd="0" presId="urn:microsoft.com/office/officeart/2005/8/layout/vProcess5"/>
    <dgm:cxn modelId="{05094FA4-5E61-3148-85DB-C8645E88B834}" type="presParOf" srcId="{2BFE5391-7D9C-2F4E-AD9C-22D7BB472ED8}" destId="{87E28380-DB01-6840-9BA5-AE9399F041DA}" srcOrd="13" destOrd="0" presId="urn:microsoft.com/office/officeart/2005/8/layout/vProcess5"/>
    <dgm:cxn modelId="{49913C12-F903-984C-A021-DC8274276C75}" type="presParOf" srcId="{2BFE5391-7D9C-2F4E-AD9C-22D7BB472ED8}" destId="{4A59CC10-ACC8-1D4F-B1AB-30FAEBE265BE}"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1AC93B-6E0A-4816-A112-1D03D6DA18D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43DC3D79-DBDA-456A-87A3-B487DB345DF7}">
      <dgm:prSet phldrT="[Text]"/>
      <dgm:spPr/>
      <dgm:t>
        <a:bodyPr/>
        <a:lstStyle/>
        <a:p>
          <a:r>
            <a:rPr lang="en-US" dirty="0"/>
            <a:t>Representatives of underserved communities are not often present in CAEECC or related matters</a:t>
          </a:r>
        </a:p>
      </dgm:t>
    </dgm:pt>
    <dgm:pt modelId="{38934D19-190A-470F-840F-CC39E26D6E07}" type="parTrans" cxnId="{BBDF4B44-F7F8-4A70-B80E-7C28ECEB584D}">
      <dgm:prSet/>
      <dgm:spPr/>
      <dgm:t>
        <a:bodyPr/>
        <a:lstStyle/>
        <a:p>
          <a:endParaRPr lang="en-US"/>
        </a:p>
      </dgm:t>
    </dgm:pt>
    <dgm:pt modelId="{634569B6-633D-4B45-95D2-C1990D01EA42}" type="sibTrans" cxnId="{BBDF4B44-F7F8-4A70-B80E-7C28ECEB584D}">
      <dgm:prSet/>
      <dgm:spPr/>
      <dgm:t>
        <a:bodyPr/>
        <a:lstStyle/>
        <a:p>
          <a:endParaRPr lang="en-US"/>
        </a:p>
      </dgm:t>
    </dgm:pt>
    <dgm:pt modelId="{AE224999-6384-42B1-9C26-0E4E79CDF1A1}">
      <dgm:prSet phldrT="[Text]"/>
      <dgm:spPr/>
      <dgm:t>
        <a:bodyPr/>
        <a:lstStyle/>
        <a:p>
          <a:r>
            <a:rPr lang="en-US" dirty="0"/>
            <a:t>Intervenor compensation as a funding source is complicated, not guaranteed, and incredibly delayed</a:t>
          </a:r>
        </a:p>
      </dgm:t>
    </dgm:pt>
    <dgm:pt modelId="{385F99B7-1660-4176-A728-90A15B66A415}" type="parTrans" cxnId="{7D0C00DC-0B72-48BB-AAA1-CB66B26FFE0C}">
      <dgm:prSet/>
      <dgm:spPr/>
      <dgm:t>
        <a:bodyPr/>
        <a:lstStyle/>
        <a:p>
          <a:endParaRPr lang="en-US"/>
        </a:p>
      </dgm:t>
    </dgm:pt>
    <dgm:pt modelId="{AD87368C-BA00-419B-A02D-182C99332EA5}" type="sibTrans" cxnId="{7D0C00DC-0B72-48BB-AAA1-CB66B26FFE0C}">
      <dgm:prSet/>
      <dgm:spPr/>
      <dgm:t>
        <a:bodyPr/>
        <a:lstStyle/>
        <a:p>
          <a:endParaRPr lang="en-US"/>
        </a:p>
      </dgm:t>
    </dgm:pt>
    <dgm:pt modelId="{0B160822-0B98-443B-8F0B-8801B0B98645}">
      <dgm:prSet phldrT="[Text]"/>
      <dgm:spPr/>
      <dgm:t>
        <a:bodyPr/>
        <a:lstStyle/>
        <a:p>
          <a:r>
            <a:rPr lang="en-US" dirty="0"/>
            <a:t>While not the only barrier, funding and/or staffing is a major barrier to participating in CAEECC meetings and working groups</a:t>
          </a:r>
        </a:p>
      </dgm:t>
    </dgm:pt>
    <dgm:pt modelId="{D8C5E3A3-8185-4FA2-A362-D86AD77D0100}" type="parTrans" cxnId="{0A0C6BE0-FF80-4A8D-81E5-2FE6522571B9}">
      <dgm:prSet/>
      <dgm:spPr/>
      <dgm:t>
        <a:bodyPr/>
        <a:lstStyle/>
        <a:p>
          <a:endParaRPr lang="en-US"/>
        </a:p>
      </dgm:t>
    </dgm:pt>
    <dgm:pt modelId="{14EFDF67-37D5-402B-B87E-9E909AA9DD3A}" type="sibTrans" cxnId="{0A0C6BE0-FF80-4A8D-81E5-2FE6522571B9}">
      <dgm:prSet/>
      <dgm:spPr/>
      <dgm:t>
        <a:bodyPr/>
        <a:lstStyle/>
        <a:p>
          <a:endParaRPr lang="en-US"/>
        </a:p>
      </dgm:t>
    </dgm:pt>
    <dgm:pt modelId="{DABAB55A-B4A1-4F2A-86BA-C16E1E05A580}" type="pres">
      <dgm:prSet presAssocID="{BC1AC93B-6E0A-4816-A112-1D03D6DA18D7}" presName="rootnode" presStyleCnt="0">
        <dgm:presLayoutVars>
          <dgm:chMax/>
          <dgm:chPref/>
          <dgm:dir/>
          <dgm:animLvl val="lvl"/>
        </dgm:presLayoutVars>
      </dgm:prSet>
      <dgm:spPr/>
    </dgm:pt>
    <dgm:pt modelId="{D4EC5A37-73CC-4380-9313-8558EEE72A36}" type="pres">
      <dgm:prSet presAssocID="{43DC3D79-DBDA-456A-87A3-B487DB345DF7}" presName="composite" presStyleCnt="0"/>
      <dgm:spPr/>
    </dgm:pt>
    <dgm:pt modelId="{74B280B4-3A74-48FF-B1BA-02EEB851B1A8}" type="pres">
      <dgm:prSet presAssocID="{43DC3D79-DBDA-456A-87A3-B487DB345DF7}" presName="LShape" presStyleLbl="alignNode1" presStyleIdx="0" presStyleCnt="5"/>
      <dgm:spPr/>
    </dgm:pt>
    <dgm:pt modelId="{3C2F2937-11E6-4483-AD51-19AFDEB5AE6C}" type="pres">
      <dgm:prSet presAssocID="{43DC3D79-DBDA-456A-87A3-B487DB345DF7}" presName="ParentText" presStyleLbl="revTx" presStyleIdx="0" presStyleCnt="3">
        <dgm:presLayoutVars>
          <dgm:chMax val="0"/>
          <dgm:chPref val="0"/>
          <dgm:bulletEnabled val="1"/>
        </dgm:presLayoutVars>
      </dgm:prSet>
      <dgm:spPr/>
    </dgm:pt>
    <dgm:pt modelId="{82B8203C-7054-4FB0-B999-07B6B0275D89}" type="pres">
      <dgm:prSet presAssocID="{43DC3D79-DBDA-456A-87A3-B487DB345DF7}" presName="Triangle" presStyleLbl="alignNode1" presStyleIdx="1" presStyleCnt="5"/>
      <dgm:spPr/>
    </dgm:pt>
    <dgm:pt modelId="{48B969A7-15C0-4B84-97D5-18C62185028D}" type="pres">
      <dgm:prSet presAssocID="{634569B6-633D-4B45-95D2-C1990D01EA42}" presName="sibTrans" presStyleCnt="0"/>
      <dgm:spPr/>
    </dgm:pt>
    <dgm:pt modelId="{B41B5B6C-D790-4F97-A3C5-6941E0628C42}" type="pres">
      <dgm:prSet presAssocID="{634569B6-633D-4B45-95D2-C1990D01EA42}" presName="space" presStyleCnt="0"/>
      <dgm:spPr/>
    </dgm:pt>
    <dgm:pt modelId="{28332494-EF45-419F-B1CB-54D493CB397A}" type="pres">
      <dgm:prSet presAssocID="{AE224999-6384-42B1-9C26-0E4E79CDF1A1}" presName="composite" presStyleCnt="0"/>
      <dgm:spPr/>
    </dgm:pt>
    <dgm:pt modelId="{76CB947E-E704-4E33-9668-889145633064}" type="pres">
      <dgm:prSet presAssocID="{AE224999-6384-42B1-9C26-0E4E79CDF1A1}" presName="LShape" presStyleLbl="alignNode1" presStyleIdx="2" presStyleCnt="5"/>
      <dgm:spPr/>
    </dgm:pt>
    <dgm:pt modelId="{6DCCD91A-F4FC-49D9-984A-2BBD5F675FAE}" type="pres">
      <dgm:prSet presAssocID="{AE224999-6384-42B1-9C26-0E4E79CDF1A1}" presName="ParentText" presStyleLbl="revTx" presStyleIdx="1" presStyleCnt="3">
        <dgm:presLayoutVars>
          <dgm:chMax val="0"/>
          <dgm:chPref val="0"/>
          <dgm:bulletEnabled val="1"/>
        </dgm:presLayoutVars>
      </dgm:prSet>
      <dgm:spPr/>
    </dgm:pt>
    <dgm:pt modelId="{3119DCEE-743D-414F-B026-EDFD7010C77B}" type="pres">
      <dgm:prSet presAssocID="{AE224999-6384-42B1-9C26-0E4E79CDF1A1}" presName="Triangle" presStyleLbl="alignNode1" presStyleIdx="3" presStyleCnt="5"/>
      <dgm:spPr/>
    </dgm:pt>
    <dgm:pt modelId="{6CBB142D-373C-4A68-B07C-4724C31C5367}" type="pres">
      <dgm:prSet presAssocID="{AD87368C-BA00-419B-A02D-182C99332EA5}" presName="sibTrans" presStyleCnt="0"/>
      <dgm:spPr/>
    </dgm:pt>
    <dgm:pt modelId="{15812075-6041-44A3-8A3A-978CBC2916F9}" type="pres">
      <dgm:prSet presAssocID="{AD87368C-BA00-419B-A02D-182C99332EA5}" presName="space" presStyleCnt="0"/>
      <dgm:spPr/>
    </dgm:pt>
    <dgm:pt modelId="{6DBE9E70-8EA8-4DA7-9AA5-F29A38AE5BC1}" type="pres">
      <dgm:prSet presAssocID="{0B160822-0B98-443B-8F0B-8801B0B98645}" presName="composite" presStyleCnt="0"/>
      <dgm:spPr/>
    </dgm:pt>
    <dgm:pt modelId="{149E7C5D-FD99-4582-B5BB-5FF8406A1535}" type="pres">
      <dgm:prSet presAssocID="{0B160822-0B98-443B-8F0B-8801B0B98645}" presName="LShape" presStyleLbl="alignNode1" presStyleIdx="4" presStyleCnt="5"/>
      <dgm:spPr/>
    </dgm:pt>
    <dgm:pt modelId="{6702D6E3-CCCC-4B1D-9960-AA2073699594}" type="pres">
      <dgm:prSet presAssocID="{0B160822-0B98-443B-8F0B-8801B0B98645}" presName="ParentText" presStyleLbl="revTx" presStyleIdx="2" presStyleCnt="3">
        <dgm:presLayoutVars>
          <dgm:chMax val="0"/>
          <dgm:chPref val="0"/>
          <dgm:bulletEnabled val="1"/>
        </dgm:presLayoutVars>
      </dgm:prSet>
      <dgm:spPr/>
    </dgm:pt>
  </dgm:ptLst>
  <dgm:cxnLst>
    <dgm:cxn modelId="{F8B88018-09B0-41B3-94FF-15729EBB7CAE}" type="presOf" srcId="{BC1AC93B-6E0A-4816-A112-1D03D6DA18D7}" destId="{DABAB55A-B4A1-4F2A-86BA-C16E1E05A580}" srcOrd="0" destOrd="0" presId="urn:microsoft.com/office/officeart/2009/3/layout/StepUpProcess"/>
    <dgm:cxn modelId="{74961434-28A6-4932-867D-C5255982CB80}" type="presOf" srcId="{0B160822-0B98-443B-8F0B-8801B0B98645}" destId="{6702D6E3-CCCC-4B1D-9960-AA2073699594}" srcOrd="0" destOrd="0" presId="urn:microsoft.com/office/officeart/2009/3/layout/StepUpProcess"/>
    <dgm:cxn modelId="{BBDF4B44-F7F8-4A70-B80E-7C28ECEB584D}" srcId="{BC1AC93B-6E0A-4816-A112-1D03D6DA18D7}" destId="{43DC3D79-DBDA-456A-87A3-B487DB345DF7}" srcOrd="0" destOrd="0" parTransId="{38934D19-190A-470F-840F-CC39E26D6E07}" sibTransId="{634569B6-633D-4B45-95D2-C1990D01EA42}"/>
    <dgm:cxn modelId="{851070AC-DAC5-4C6B-840A-B6167AE5A357}" type="presOf" srcId="{AE224999-6384-42B1-9C26-0E4E79CDF1A1}" destId="{6DCCD91A-F4FC-49D9-984A-2BBD5F675FAE}" srcOrd="0" destOrd="0" presId="urn:microsoft.com/office/officeart/2009/3/layout/StepUpProcess"/>
    <dgm:cxn modelId="{AB4DD7BE-5701-4E88-AC8C-C351DB1BC655}" type="presOf" srcId="{43DC3D79-DBDA-456A-87A3-B487DB345DF7}" destId="{3C2F2937-11E6-4483-AD51-19AFDEB5AE6C}" srcOrd="0" destOrd="0" presId="urn:microsoft.com/office/officeart/2009/3/layout/StepUpProcess"/>
    <dgm:cxn modelId="{7D0C00DC-0B72-48BB-AAA1-CB66B26FFE0C}" srcId="{BC1AC93B-6E0A-4816-A112-1D03D6DA18D7}" destId="{AE224999-6384-42B1-9C26-0E4E79CDF1A1}" srcOrd="1" destOrd="0" parTransId="{385F99B7-1660-4176-A728-90A15B66A415}" sibTransId="{AD87368C-BA00-419B-A02D-182C99332EA5}"/>
    <dgm:cxn modelId="{0A0C6BE0-FF80-4A8D-81E5-2FE6522571B9}" srcId="{BC1AC93B-6E0A-4816-A112-1D03D6DA18D7}" destId="{0B160822-0B98-443B-8F0B-8801B0B98645}" srcOrd="2" destOrd="0" parTransId="{D8C5E3A3-8185-4FA2-A362-D86AD77D0100}" sibTransId="{14EFDF67-37D5-402B-B87E-9E909AA9DD3A}"/>
    <dgm:cxn modelId="{DE1E1D88-C5F0-4B9B-8920-2ACE9CEF957F}" type="presParOf" srcId="{DABAB55A-B4A1-4F2A-86BA-C16E1E05A580}" destId="{D4EC5A37-73CC-4380-9313-8558EEE72A36}" srcOrd="0" destOrd="0" presId="urn:microsoft.com/office/officeart/2009/3/layout/StepUpProcess"/>
    <dgm:cxn modelId="{059FEE6C-58FF-498D-BE47-7D7342E5AC05}" type="presParOf" srcId="{D4EC5A37-73CC-4380-9313-8558EEE72A36}" destId="{74B280B4-3A74-48FF-B1BA-02EEB851B1A8}" srcOrd="0" destOrd="0" presId="urn:microsoft.com/office/officeart/2009/3/layout/StepUpProcess"/>
    <dgm:cxn modelId="{4F796DA2-9E24-42B5-9330-591739E80B59}" type="presParOf" srcId="{D4EC5A37-73CC-4380-9313-8558EEE72A36}" destId="{3C2F2937-11E6-4483-AD51-19AFDEB5AE6C}" srcOrd="1" destOrd="0" presId="urn:microsoft.com/office/officeart/2009/3/layout/StepUpProcess"/>
    <dgm:cxn modelId="{117B9516-2C10-4969-B176-5F7861773839}" type="presParOf" srcId="{D4EC5A37-73CC-4380-9313-8558EEE72A36}" destId="{82B8203C-7054-4FB0-B999-07B6B0275D89}" srcOrd="2" destOrd="0" presId="urn:microsoft.com/office/officeart/2009/3/layout/StepUpProcess"/>
    <dgm:cxn modelId="{2B88126E-D86F-4FE6-B2CB-B0110461615F}" type="presParOf" srcId="{DABAB55A-B4A1-4F2A-86BA-C16E1E05A580}" destId="{48B969A7-15C0-4B84-97D5-18C62185028D}" srcOrd="1" destOrd="0" presId="urn:microsoft.com/office/officeart/2009/3/layout/StepUpProcess"/>
    <dgm:cxn modelId="{F94AA920-9A75-41EC-A6DF-756C80B1565A}" type="presParOf" srcId="{48B969A7-15C0-4B84-97D5-18C62185028D}" destId="{B41B5B6C-D790-4F97-A3C5-6941E0628C42}" srcOrd="0" destOrd="0" presId="urn:microsoft.com/office/officeart/2009/3/layout/StepUpProcess"/>
    <dgm:cxn modelId="{AA137341-4C07-40E9-9BDC-659C366A5C03}" type="presParOf" srcId="{DABAB55A-B4A1-4F2A-86BA-C16E1E05A580}" destId="{28332494-EF45-419F-B1CB-54D493CB397A}" srcOrd="2" destOrd="0" presId="urn:microsoft.com/office/officeart/2009/3/layout/StepUpProcess"/>
    <dgm:cxn modelId="{61D778BD-1B20-464D-A1BE-6677CCD77FCE}" type="presParOf" srcId="{28332494-EF45-419F-B1CB-54D493CB397A}" destId="{76CB947E-E704-4E33-9668-889145633064}" srcOrd="0" destOrd="0" presId="urn:microsoft.com/office/officeart/2009/3/layout/StepUpProcess"/>
    <dgm:cxn modelId="{FBDB1CF6-9F2C-434B-A42C-2ED1410EC24B}" type="presParOf" srcId="{28332494-EF45-419F-B1CB-54D493CB397A}" destId="{6DCCD91A-F4FC-49D9-984A-2BBD5F675FAE}" srcOrd="1" destOrd="0" presId="urn:microsoft.com/office/officeart/2009/3/layout/StepUpProcess"/>
    <dgm:cxn modelId="{9C36F84E-601A-4EC3-9838-DF019EC7D620}" type="presParOf" srcId="{28332494-EF45-419F-B1CB-54D493CB397A}" destId="{3119DCEE-743D-414F-B026-EDFD7010C77B}" srcOrd="2" destOrd="0" presId="urn:microsoft.com/office/officeart/2009/3/layout/StepUpProcess"/>
    <dgm:cxn modelId="{D2F500A7-2200-4BBA-813A-45DDC02105BA}" type="presParOf" srcId="{DABAB55A-B4A1-4F2A-86BA-C16E1E05A580}" destId="{6CBB142D-373C-4A68-B07C-4724C31C5367}" srcOrd="3" destOrd="0" presId="urn:microsoft.com/office/officeart/2009/3/layout/StepUpProcess"/>
    <dgm:cxn modelId="{0E47B563-828D-4269-A1EC-D247305E7ED8}" type="presParOf" srcId="{6CBB142D-373C-4A68-B07C-4724C31C5367}" destId="{15812075-6041-44A3-8A3A-978CBC2916F9}" srcOrd="0" destOrd="0" presId="urn:microsoft.com/office/officeart/2009/3/layout/StepUpProcess"/>
    <dgm:cxn modelId="{663793EC-E74E-4C68-8D42-179B4EE4F7AC}" type="presParOf" srcId="{DABAB55A-B4A1-4F2A-86BA-C16E1E05A580}" destId="{6DBE9E70-8EA8-4DA7-9AA5-F29A38AE5BC1}" srcOrd="4" destOrd="0" presId="urn:microsoft.com/office/officeart/2009/3/layout/StepUpProcess"/>
    <dgm:cxn modelId="{D33089CD-6B89-41B9-A538-C0FF5E4C0C0E}" type="presParOf" srcId="{6DBE9E70-8EA8-4DA7-9AA5-F29A38AE5BC1}" destId="{149E7C5D-FD99-4582-B5BB-5FF8406A1535}" srcOrd="0" destOrd="0" presId="urn:microsoft.com/office/officeart/2009/3/layout/StepUpProcess"/>
    <dgm:cxn modelId="{37180DAB-13B8-4A19-A514-7EBAB55F3114}" type="presParOf" srcId="{6DBE9E70-8EA8-4DA7-9AA5-F29A38AE5BC1}" destId="{6702D6E3-CCCC-4B1D-9960-AA207369959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3EC7B4-9C46-4E6B-85A7-67BF0E76F57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085CA41-10D1-4B4B-BFDD-C54DDD3FE44D}">
      <dgm:prSet phldrT="[Text]"/>
      <dgm:spPr/>
      <dgm:t>
        <a:bodyPr/>
        <a:lstStyle/>
        <a:p>
          <a:r>
            <a:rPr lang="en-US" dirty="0"/>
            <a:t>Request for Information </a:t>
          </a:r>
        </a:p>
      </dgm:t>
    </dgm:pt>
    <dgm:pt modelId="{0270D1D9-2A6F-43C3-A918-F27521B763DD}" type="parTrans" cxnId="{4E5A303E-F229-42C2-A651-5AA9E8E888B7}">
      <dgm:prSet/>
      <dgm:spPr/>
      <dgm:t>
        <a:bodyPr/>
        <a:lstStyle/>
        <a:p>
          <a:endParaRPr lang="en-US"/>
        </a:p>
      </dgm:t>
    </dgm:pt>
    <dgm:pt modelId="{7DAD1314-76D7-4718-BAD0-83662EBB829D}" type="sibTrans" cxnId="{4E5A303E-F229-42C2-A651-5AA9E8E888B7}">
      <dgm:prSet/>
      <dgm:spPr/>
      <dgm:t>
        <a:bodyPr/>
        <a:lstStyle/>
        <a:p>
          <a:endParaRPr lang="en-US"/>
        </a:p>
      </dgm:t>
    </dgm:pt>
    <dgm:pt modelId="{2CF4E4E7-B14D-499C-808B-2C713D47934F}">
      <dgm:prSet phldrT="[Text]" custT="1"/>
      <dgm:spPr/>
      <dgm:t>
        <a:bodyPr/>
        <a:lstStyle/>
        <a:p>
          <a:r>
            <a:rPr lang="en-US" sz="2600" dirty="0"/>
            <a:t>Launch soon after 4/12 meeting</a:t>
          </a:r>
        </a:p>
      </dgm:t>
    </dgm:pt>
    <dgm:pt modelId="{AE7D42F4-DEC0-4402-BECA-8C950737C498}" type="parTrans" cxnId="{0CAEE49A-6CFC-4D2B-9F02-A24AC7D67AE0}">
      <dgm:prSet/>
      <dgm:spPr/>
      <dgm:t>
        <a:bodyPr/>
        <a:lstStyle/>
        <a:p>
          <a:endParaRPr lang="en-US"/>
        </a:p>
      </dgm:t>
    </dgm:pt>
    <dgm:pt modelId="{EA063593-9AD8-4AF0-A2C2-4E5F55B90996}" type="sibTrans" cxnId="{0CAEE49A-6CFC-4D2B-9F02-A24AC7D67AE0}">
      <dgm:prSet/>
      <dgm:spPr/>
      <dgm:t>
        <a:bodyPr/>
        <a:lstStyle/>
        <a:p>
          <a:endParaRPr lang="en-US"/>
        </a:p>
      </dgm:t>
    </dgm:pt>
    <dgm:pt modelId="{9DA70582-942E-407E-A52D-712B410CBB48}">
      <dgm:prSet phldrT="[Text]" custT="1"/>
      <dgm:spPr/>
      <dgm:t>
        <a:bodyPr/>
        <a:lstStyle/>
        <a:p>
          <a:r>
            <a:rPr lang="en-US" sz="2600" dirty="0"/>
            <a:t>Do they need funding?</a:t>
          </a:r>
        </a:p>
      </dgm:t>
    </dgm:pt>
    <dgm:pt modelId="{E4BDE1FD-FFD1-43FF-A0FD-BA2A02C29821}" type="parTrans" cxnId="{390B942C-217D-43AD-8F05-3CA86C844CC4}">
      <dgm:prSet/>
      <dgm:spPr/>
      <dgm:t>
        <a:bodyPr/>
        <a:lstStyle/>
        <a:p>
          <a:endParaRPr lang="en-US"/>
        </a:p>
      </dgm:t>
    </dgm:pt>
    <dgm:pt modelId="{7FDBFA0F-B1DF-4391-BDD1-B603AD2800D1}" type="sibTrans" cxnId="{390B942C-217D-43AD-8F05-3CA86C844CC4}">
      <dgm:prSet/>
      <dgm:spPr/>
      <dgm:t>
        <a:bodyPr/>
        <a:lstStyle/>
        <a:p>
          <a:endParaRPr lang="en-US"/>
        </a:p>
      </dgm:t>
    </dgm:pt>
    <dgm:pt modelId="{3B3F0AC5-BAE7-44CC-9C1E-1BA1A99AC19B}">
      <dgm:prSet phldrT="[Text]"/>
      <dgm:spPr/>
      <dgm:t>
        <a:bodyPr/>
        <a:lstStyle/>
        <a:p>
          <a:r>
            <a:rPr lang="en-US" dirty="0">
              <a:solidFill>
                <a:schemeClr val="bg1"/>
              </a:solidFill>
              <a:latin typeface="Calibri" panose="020F0502020204030204"/>
              <a:ea typeface="+mn-ea"/>
              <a:cs typeface="+mn-cs"/>
            </a:rPr>
            <a:t>Compensation Task Force</a:t>
          </a:r>
          <a:endParaRPr lang="en-US" dirty="0">
            <a:solidFill>
              <a:schemeClr val="bg1"/>
            </a:solidFill>
          </a:endParaRPr>
        </a:p>
      </dgm:t>
    </dgm:pt>
    <dgm:pt modelId="{0990800F-FC9F-4707-8F9A-468251F40F8D}" type="parTrans" cxnId="{FDA92D72-810A-4032-8B39-3D133C22E361}">
      <dgm:prSet/>
      <dgm:spPr/>
      <dgm:t>
        <a:bodyPr/>
        <a:lstStyle/>
        <a:p>
          <a:endParaRPr lang="en-US"/>
        </a:p>
      </dgm:t>
    </dgm:pt>
    <dgm:pt modelId="{7DFACFD8-C5AF-4CFB-9470-C2B918FB42B5}" type="sibTrans" cxnId="{FDA92D72-810A-4032-8B39-3D133C22E361}">
      <dgm:prSet/>
      <dgm:spPr/>
      <dgm:t>
        <a:bodyPr/>
        <a:lstStyle/>
        <a:p>
          <a:endParaRPr lang="en-US"/>
        </a:p>
      </dgm:t>
    </dgm:pt>
    <dgm:pt modelId="{54624DEA-E394-4ECF-AC07-7B24D1BF5A32}">
      <dgm:prSet phldrT="[Text]" custT="1"/>
      <dgm:spPr/>
      <dgm:t>
        <a:bodyPr/>
        <a:lstStyle/>
        <a:p>
          <a:r>
            <a:rPr lang="en-US" sz="2600" dirty="0">
              <a:solidFill>
                <a:schemeClr val="tx1"/>
              </a:solidFill>
            </a:rPr>
            <a:t>Use the CDEI WG report to develop its charge</a:t>
          </a:r>
          <a:endParaRPr lang="en-US" sz="2600" dirty="0"/>
        </a:p>
      </dgm:t>
    </dgm:pt>
    <dgm:pt modelId="{A793056D-8901-413B-BC01-41FC7D534F39}" type="parTrans" cxnId="{2E853F24-83CC-4DA7-8786-D58596B0F5A4}">
      <dgm:prSet/>
      <dgm:spPr/>
      <dgm:t>
        <a:bodyPr/>
        <a:lstStyle/>
        <a:p>
          <a:endParaRPr lang="en-US"/>
        </a:p>
      </dgm:t>
    </dgm:pt>
    <dgm:pt modelId="{1E1EFAC2-247E-44A8-8668-32C5212475F3}" type="sibTrans" cxnId="{2E853F24-83CC-4DA7-8786-D58596B0F5A4}">
      <dgm:prSet/>
      <dgm:spPr/>
      <dgm:t>
        <a:bodyPr/>
        <a:lstStyle/>
        <a:p>
          <a:endParaRPr lang="en-US"/>
        </a:p>
      </dgm:t>
    </dgm:pt>
    <dgm:pt modelId="{88A2D66E-CE86-42C1-925F-780D7841113B}">
      <dgm:prSet phldrT="[Text]" custT="1"/>
      <dgm:spPr/>
      <dgm:t>
        <a:bodyPr/>
        <a:lstStyle/>
        <a:p>
          <a:r>
            <a:rPr lang="en-US" sz="2600" dirty="0">
              <a:solidFill>
                <a:schemeClr val="tx1"/>
              </a:solidFill>
            </a:rPr>
            <a:t>No need to seek formal CAEECC approval</a:t>
          </a:r>
          <a:endParaRPr lang="en-US" sz="2600" dirty="0"/>
        </a:p>
      </dgm:t>
    </dgm:pt>
    <dgm:pt modelId="{E72517AC-5575-49EE-9270-285497BD3003}" type="parTrans" cxnId="{AF895D4C-433E-49EC-9C0E-2B7D81E7E790}">
      <dgm:prSet/>
      <dgm:spPr/>
      <dgm:t>
        <a:bodyPr/>
        <a:lstStyle/>
        <a:p>
          <a:endParaRPr lang="en-US"/>
        </a:p>
      </dgm:t>
    </dgm:pt>
    <dgm:pt modelId="{4BC2C363-4C2C-4D18-BA7F-641DE340C100}" type="sibTrans" cxnId="{AF895D4C-433E-49EC-9C0E-2B7D81E7E790}">
      <dgm:prSet/>
      <dgm:spPr/>
      <dgm:t>
        <a:bodyPr/>
        <a:lstStyle/>
        <a:p>
          <a:endParaRPr lang="en-US"/>
        </a:p>
      </dgm:t>
    </dgm:pt>
    <dgm:pt modelId="{20B3FE47-6CEC-4E7D-92EA-49964301CA1E}">
      <dgm:prSet phldrT="[Text]"/>
      <dgm:spPr/>
      <dgm:t>
        <a:bodyPr/>
        <a:lstStyle/>
        <a:p>
          <a:r>
            <a:rPr lang="en-US" dirty="0">
              <a:solidFill>
                <a:schemeClr val="bg1"/>
              </a:solidFill>
              <a:latin typeface="Calibri" panose="020F0502020204030204"/>
              <a:ea typeface="+mn-ea"/>
              <a:cs typeface="+mn-cs"/>
            </a:rPr>
            <a:t>Restructuring Working Group</a:t>
          </a:r>
          <a:endParaRPr lang="en-US" dirty="0">
            <a:solidFill>
              <a:schemeClr val="bg1"/>
            </a:solidFill>
          </a:endParaRPr>
        </a:p>
      </dgm:t>
    </dgm:pt>
    <dgm:pt modelId="{2DA7F661-8494-4A74-AC47-3DDF41C79D4C}" type="parTrans" cxnId="{2172473E-8A6B-4AB9-8051-E5A9F4988CD4}">
      <dgm:prSet/>
      <dgm:spPr/>
      <dgm:t>
        <a:bodyPr/>
        <a:lstStyle/>
        <a:p>
          <a:endParaRPr lang="en-US"/>
        </a:p>
      </dgm:t>
    </dgm:pt>
    <dgm:pt modelId="{4456517C-4BFD-43A5-BDE1-7DE712E2A058}" type="sibTrans" cxnId="{2172473E-8A6B-4AB9-8051-E5A9F4988CD4}">
      <dgm:prSet/>
      <dgm:spPr/>
      <dgm:t>
        <a:bodyPr/>
        <a:lstStyle/>
        <a:p>
          <a:endParaRPr lang="en-US"/>
        </a:p>
      </dgm:t>
    </dgm:pt>
    <dgm:pt modelId="{7EB1ACF5-0F73-41AC-8F83-E69A4E2EBBDB}">
      <dgm:prSet phldrT="[Text]" custT="1"/>
      <dgm:spPr/>
      <dgm:t>
        <a:bodyPr/>
        <a:lstStyle/>
        <a:p>
          <a:r>
            <a:rPr lang="en-US" sz="2600" dirty="0"/>
            <a:t>Participate in Compensation TF?</a:t>
          </a:r>
        </a:p>
      </dgm:t>
    </dgm:pt>
    <dgm:pt modelId="{B73AF5B9-A4DF-4CBD-AE00-543D082CDB75}" type="parTrans" cxnId="{A1C60337-2B41-4D98-B145-7CAA4FCF5F8C}">
      <dgm:prSet/>
      <dgm:spPr/>
      <dgm:t>
        <a:bodyPr/>
        <a:lstStyle/>
        <a:p>
          <a:endParaRPr lang="en-US"/>
        </a:p>
      </dgm:t>
    </dgm:pt>
    <dgm:pt modelId="{D7B570CB-7799-4414-B057-FAF37F2B1399}" type="sibTrans" cxnId="{A1C60337-2B41-4D98-B145-7CAA4FCF5F8C}">
      <dgm:prSet/>
      <dgm:spPr/>
      <dgm:t>
        <a:bodyPr/>
        <a:lstStyle/>
        <a:p>
          <a:endParaRPr lang="en-US"/>
        </a:p>
      </dgm:t>
    </dgm:pt>
    <dgm:pt modelId="{259BDD50-C0E7-44BA-9D45-EE5D9FAB7B37}">
      <dgm:prSet phldrT="[Text]" custT="1"/>
      <dgm:spPr/>
      <dgm:t>
        <a:bodyPr/>
        <a:lstStyle/>
        <a:p>
          <a:r>
            <a:rPr lang="en-US" sz="2600" dirty="0"/>
            <a:t>Who is interested in Restructuring WG?</a:t>
          </a:r>
        </a:p>
      </dgm:t>
    </dgm:pt>
    <dgm:pt modelId="{0C8CB039-B753-4EFC-9EA4-0CB43B891DC8}" type="parTrans" cxnId="{14F7C41A-20BA-4F91-8638-3AE23F8FBBA1}">
      <dgm:prSet/>
      <dgm:spPr/>
      <dgm:t>
        <a:bodyPr/>
        <a:lstStyle/>
        <a:p>
          <a:endParaRPr lang="en-US"/>
        </a:p>
      </dgm:t>
    </dgm:pt>
    <dgm:pt modelId="{C84A7C89-0439-4290-8AF5-4D02A6F50C4D}" type="sibTrans" cxnId="{14F7C41A-20BA-4F91-8638-3AE23F8FBBA1}">
      <dgm:prSet/>
      <dgm:spPr/>
      <dgm:t>
        <a:bodyPr/>
        <a:lstStyle/>
        <a:p>
          <a:endParaRPr lang="en-US"/>
        </a:p>
      </dgm:t>
    </dgm:pt>
    <dgm:pt modelId="{039FC0A8-699A-4122-9BA2-3D34AC6D61B9}">
      <dgm:prSet phldrT="[Text]" custT="1"/>
      <dgm:spPr/>
      <dgm:t>
        <a:bodyPr/>
        <a:lstStyle/>
        <a:p>
          <a:r>
            <a:rPr lang="en-US" sz="2600" dirty="0"/>
            <a:t>Launch within month, duration 3-6 months</a:t>
          </a:r>
        </a:p>
      </dgm:t>
    </dgm:pt>
    <dgm:pt modelId="{DF100DB4-E649-4EB3-8E91-9D6CDBC73A74}" type="parTrans" cxnId="{043A9FD8-059F-4A4D-9C9B-739D55EBF056}">
      <dgm:prSet/>
      <dgm:spPr/>
      <dgm:t>
        <a:bodyPr/>
        <a:lstStyle/>
        <a:p>
          <a:endParaRPr lang="en-US"/>
        </a:p>
      </dgm:t>
    </dgm:pt>
    <dgm:pt modelId="{7CD84A73-98B4-4F5E-B311-26D6075CEB4A}" type="sibTrans" cxnId="{043A9FD8-059F-4A4D-9C9B-739D55EBF056}">
      <dgm:prSet/>
      <dgm:spPr/>
      <dgm:t>
        <a:bodyPr/>
        <a:lstStyle/>
        <a:p>
          <a:endParaRPr lang="en-US"/>
        </a:p>
      </dgm:t>
    </dgm:pt>
    <dgm:pt modelId="{40CF28DE-9CC6-46C1-8A82-D2ED2E7D87F4}">
      <dgm:prSet phldrT="[Text]" custT="1"/>
      <dgm:spPr/>
      <dgm:t>
        <a:bodyPr/>
        <a:lstStyle/>
        <a:p>
          <a:r>
            <a:rPr lang="en-US" sz="2600" dirty="0"/>
            <a:t>Develop a final prospectus from CDEI WG report</a:t>
          </a:r>
        </a:p>
      </dgm:t>
    </dgm:pt>
    <dgm:pt modelId="{CE5F96C9-AD07-4DCA-AA77-95F0C773F0D0}" type="parTrans" cxnId="{93E1513A-3FB7-469D-8FCA-36D7B0CFE77F}">
      <dgm:prSet/>
      <dgm:spPr/>
      <dgm:t>
        <a:bodyPr/>
        <a:lstStyle/>
        <a:p>
          <a:endParaRPr lang="en-US"/>
        </a:p>
      </dgm:t>
    </dgm:pt>
    <dgm:pt modelId="{B8F53714-B83F-4299-9348-12A7FBD3D687}" type="sibTrans" cxnId="{93E1513A-3FB7-469D-8FCA-36D7B0CFE77F}">
      <dgm:prSet/>
      <dgm:spPr/>
      <dgm:t>
        <a:bodyPr/>
        <a:lstStyle/>
        <a:p>
          <a:endParaRPr lang="en-US"/>
        </a:p>
      </dgm:t>
    </dgm:pt>
    <dgm:pt modelId="{0907B855-50DE-4A87-AD07-45D4E25C5400}">
      <dgm:prSet phldrT="[Text]" custT="1"/>
      <dgm:spPr/>
      <dgm:t>
        <a:bodyPr/>
        <a:lstStyle/>
        <a:p>
          <a:r>
            <a:rPr lang="en-US" sz="2600" dirty="0"/>
            <a:t>Ensure accountability/metrics of success</a:t>
          </a:r>
        </a:p>
      </dgm:t>
    </dgm:pt>
    <dgm:pt modelId="{23237192-C646-48C5-A2E9-069471CE1F3A}" type="parTrans" cxnId="{AEA79A18-8FD1-4009-AFDA-0F14DE3319DE}">
      <dgm:prSet/>
      <dgm:spPr/>
      <dgm:t>
        <a:bodyPr/>
        <a:lstStyle/>
        <a:p>
          <a:endParaRPr lang="en-US"/>
        </a:p>
      </dgm:t>
    </dgm:pt>
    <dgm:pt modelId="{B1A9224D-C866-4E01-9A1E-733E051D06BA}" type="sibTrans" cxnId="{AEA79A18-8FD1-4009-AFDA-0F14DE3319DE}">
      <dgm:prSet/>
      <dgm:spPr/>
      <dgm:t>
        <a:bodyPr/>
        <a:lstStyle/>
        <a:p>
          <a:endParaRPr lang="en-US"/>
        </a:p>
      </dgm:t>
    </dgm:pt>
    <dgm:pt modelId="{CD756CB5-C6CF-4F94-B73B-770017233CCD}">
      <dgm:prSet phldrT="[Text]" custT="1"/>
      <dgm:spPr/>
      <dgm:t>
        <a:bodyPr/>
        <a:lstStyle/>
        <a:p>
          <a:r>
            <a:rPr lang="en-US" sz="2600" dirty="0">
              <a:solidFill>
                <a:schemeClr val="tx1"/>
              </a:solidFill>
            </a:rPr>
            <a:t>Target launch Nov ’22; formal application process</a:t>
          </a:r>
          <a:endParaRPr lang="en-US" sz="2600" dirty="0"/>
        </a:p>
      </dgm:t>
    </dgm:pt>
    <dgm:pt modelId="{43192E29-92A4-4D81-B1D0-961320AB1B96}" type="sibTrans" cxnId="{FB04C963-A63D-406F-8672-C418E0BC71A6}">
      <dgm:prSet/>
      <dgm:spPr/>
      <dgm:t>
        <a:bodyPr/>
        <a:lstStyle/>
        <a:p>
          <a:endParaRPr lang="en-US"/>
        </a:p>
      </dgm:t>
    </dgm:pt>
    <dgm:pt modelId="{7D7F5104-DDFF-4BFA-B6C1-3819925D9D58}" type="parTrans" cxnId="{FB04C963-A63D-406F-8672-C418E0BC71A6}">
      <dgm:prSet/>
      <dgm:spPr/>
      <dgm:t>
        <a:bodyPr/>
        <a:lstStyle/>
        <a:p>
          <a:endParaRPr lang="en-US"/>
        </a:p>
      </dgm:t>
    </dgm:pt>
    <dgm:pt modelId="{110FD294-CB77-4C86-9133-0871450B6068}">
      <dgm:prSet phldrT="[Text]" custT="1"/>
      <dgm:spPr/>
      <dgm:t>
        <a:bodyPr/>
        <a:lstStyle/>
        <a:p>
          <a:r>
            <a:rPr lang="en-US" sz="2600" dirty="0">
              <a:solidFill>
                <a:schemeClr val="tx1"/>
              </a:solidFill>
            </a:rPr>
            <a:t>Duration at least 6-9 months</a:t>
          </a:r>
          <a:endParaRPr lang="en-US" sz="2600" dirty="0"/>
        </a:p>
      </dgm:t>
    </dgm:pt>
    <dgm:pt modelId="{3B6437C2-4BD4-44EE-BC8F-F3FAB18C2C50}" type="parTrans" cxnId="{AB0F04A6-DDAB-482F-9505-B1FDC5010956}">
      <dgm:prSet/>
      <dgm:spPr/>
      <dgm:t>
        <a:bodyPr/>
        <a:lstStyle/>
        <a:p>
          <a:endParaRPr lang="en-US"/>
        </a:p>
      </dgm:t>
    </dgm:pt>
    <dgm:pt modelId="{2B1A0257-DDA4-49B9-BAE2-5255ADF689EE}" type="sibTrans" cxnId="{AB0F04A6-DDAB-482F-9505-B1FDC5010956}">
      <dgm:prSet/>
      <dgm:spPr/>
      <dgm:t>
        <a:bodyPr/>
        <a:lstStyle/>
        <a:p>
          <a:endParaRPr lang="en-US"/>
        </a:p>
      </dgm:t>
    </dgm:pt>
    <dgm:pt modelId="{44A83FDA-CB54-4CD2-97D8-2193E5F2B8AA}" type="pres">
      <dgm:prSet presAssocID="{113EC7B4-9C46-4E6B-85A7-67BF0E76F572}" presName="Name0" presStyleCnt="0">
        <dgm:presLayoutVars>
          <dgm:dir/>
          <dgm:animLvl val="lvl"/>
          <dgm:resizeHandles val="exact"/>
        </dgm:presLayoutVars>
      </dgm:prSet>
      <dgm:spPr/>
    </dgm:pt>
    <dgm:pt modelId="{FB83287D-5ABE-442B-B143-271FFFAC831C}" type="pres">
      <dgm:prSet presAssocID="{A085CA41-10D1-4B4B-BFDD-C54DDD3FE44D}" presName="linNode" presStyleCnt="0"/>
      <dgm:spPr/>
    </dgm:pt>
    <dgm:pt modelId="{D956FDF6-A19E-41AC-B105-864BB060FA39}" type="pres">
      <dgm:prSet presAssocID="{A085CA41-10D1-4B4B-BFDD-C54DDD3FE44D}" presName="parentText" presStyleLbl="node1" presStyleIdx="0" presStyleCnt="3">
        <dgm:presLayoutVars>
          <dgm:chMax val="1"/>
          <dgm:bulletEnabled val="1"/>
        </dgm:presLayoutVars>
      </dgm:prSet>
      <dgm:spPr/>
    </dgm:pt>
    <dgm:pt modelId="{02F8E815-54FC-4FE5-B202-A8E78F9E85F6}" type="pres">
      <dgm:prSet presAssocID="{A085CA41-10D1-4B4B-BFDD-C54DDD3FE44D}" presName="descendantText" presStyleLbl="alignAccFollowNode1" presStyleIdx="0" presStyleCnt="3" custScaleY="120443">
        <dgm:presLayoutVars>
          <dgm:bulletEnabled val="1"/>
        </dgm:presLayoutVars>
      </dgm:prSet>
      <dgm:spPr/>
    </dgm:pt>
    <dgm:pt modelId="{3A5981A2-7BE6-4814-8538-109270CC4E11}" type="pres">
      <dgm:prSet presAssocID="{7DAD1314-76D7-4718-BAD0-83662EBB829D}" presName="sp" presStyleCnt="0"/>
      <dgm:spPr/>
    </dgm:pt>
    <dgm:pt modelId="{99A34912-0D0A-4166-86A1-CB8A65C38DF7}" type="pres">
      <dgm:prSet presAssocID="{3B3F0AC5-BAE7-44CC-9C1E-1BA1A99AC19B}" presName="linNode" presStyleCnt="0"/>
      <dgm:spPr/>
    </dgm:pt>
    <dgm:pt modelId="{9894672C-AD3A-4C2B-B870-F1411F7CE43F}" type="pres">
      <dgm:prSet presAssocID="{3B3F0AC5-BAE7-44CC-9C1E-1BA1A99AC19B}" presName="parentText" presStyleLbl="node1" presStyleIdx="1" presStyleCnt="3">
        <dgm:presLayoutVars>
          <dgm:chMax val="1"/>
          <dgm:bulletEnabled val="1"/>
        </dgm:presLayoutVars>
      </dgm:prSet>
      <dgm:spPr/>
    </dgm:pt>
    <dgm:pt modelId="{2E7A327B-A9A0-4743-B8E5-CA44BD59B0E5}" type="pres">
      <dgm:prSet presAssocID="{3B3F0AC5-BAE7-44CC-9C1E-1BA1A99AC19B}" presName="descendantText" presStyleLbl="alignAccFollowNode1" presStyleIdx="1" presStyleCnt="3">
        <dgm:presLayoutVars>
          <dgm:bulletEnabled val="1"/>
        </dgm:presLayoutVars>
      </dgm:prSet>
      <dgm:spPr/>
    </dgm:pt>
    <dgm:pt modelId="{37D2B939-688D-44EC-8D37-A5FA130B1CDF}" type="pres">
      <dgm:prSet presAssocID="{7DFACFD8-C5AF-4CFB-9470-C2B918FB42B5}" presName="sp" presStyleCnt="0"/>
      <dgm:spPr/>
    </dgm:pt>
    <dgm:pt modelId="{08B8FC33-8E83-4598-BA17-B3A8E71C7AFF}" type="pres">
      <dgm:prSet presAssocID="{20B3FE47-6CEC-4E7D-92EA-49964301CA1E}" presName="linNode" presStyleCnt="0"/>
      <dgm:spPr/>
    </dgm:pt>
    <dgm:pt modelId="{78B8C880-FE02-49FE-A977-3909A92DF7C0}" type="pres">
      <dgm:prSet presAssocID="{20B3FE47-6CEC-4E7D-92EA-49964301CA1E}" presName="parentText" presStyleLbl="node1" presStyleIdx="2" presStyleCnt="3">
        <dgm:presLayoutVars>
          <dgm:chMax val="1"/>
          <dgm:bulletEnabled val="1"/>
        </dgm:presLayoutVars>
      </dgm:prSet>
      <dgm:spPr/>
    </dgm:pt>
    <dgm:pt modelId="{14A3B047-3DDF-4C74-9FE7-48B91BD16A96}" type="pres">
      <dgm:prSet presAssocID="{20B3FE47-6CEC-4E7D-92EA-49964301CA1E}" presName="descendantText" presStyleLbl="alignAccFollowNode1" presStyleIdx="2" presStyleCnt="3" custScaleY="156996">
        <dgm:presLayoutVars>
          <dgm:bulletEnabled val="1"/>
        </dgm:presLayoutVars>
      </dgm:prSet>
      <dgm:spPr/>
    </dgm:pt>
  </dgm:ptLst>
  <dgm:cxnLst>
    <dgm:cxn modelId="{C01F340E-57D8-4072-ABBD-2134597DB0E6}" type="presOf" srcId="{7EB1ACF5-0F73-41AC-8F83-E69A4E2EBBDB}" destId="{02F8E815-54FC-4FE5-B202-A8E78F9E85F6}" srcOrd="0" destOrd="3" presId="urn:microsoft.com/office/officeart/2005/8/layout/vList5"/>
    <dgm:cxn modelId="{D2956518-2944-4920-8440-965B9CE0676A}" type="presOf" srcId="{88A2D66E-CE86-42C1-925F-780D7841113B}" destId="{2E7A327B-A9A0-4743-B8E5-CA44BD59B0E5}" srcOrd="0" destOrd="2" presId="urn:microsoft.com/office/officeart/2005/8/layout/vList5"/>
    <dgm:cxn modelId="{AEA79A18-8FD1-4009-AFDA-0F14DE3319DE}" srcId="{20B3FE47-6CEC-4E7D-92EA-49964301CA1E}" destId="{0907B855-50DE-4A87-AD07-45D4E25C5400}" srcOrd="3" destOrd="0" parTransId="{23237192-C646-48C5-A2E9-069471CE1F3A}" sibTransId="{B1A9224D-C866-4E01-9A1E-733E051D06BA}"/>
    <dgm:cxn modelId="{CA6E9A19-2B0B-40F5-A050-E5E91D799F79}" type="presOf" srcId="{9DA70582-942E-407E-A52D-712B410CBB48}" destId="{02F8E815-54FC-4FE5-B202-A8E78F9E85F6}" srcOrd="0" destOrd="2" presId="urn:microsoft.com/office/officeart/2005/8/layout/vList5"/>
    <dgm:cxn modelId="{14F7C41A-20BA-4F91-8638-3AE23F8FBBA1}" srcId="{A085CA41-10D1-4B4B-BFDD-C54DDD3FE44D}" destId="{259BDD50-C0E7-44BA-9D45-EE5D9FAB7B37}" srcOrd="1" destOrd="0" parTransId="{0C8CB039-B753-4EFC-9EA4-0CB43B891DC8}" sibTransId="{C84A7C89-0439-4290-8AF5-4D02A6F50C4D}"/>
    <dgm:cxn modelId="{2E853F24-83CC-4DA7-8786-D58596B0F5A4}" srcId="{3B3F0AC5-BAE7-44CC-9C1E-1BA1A99AC19B}" destId="{54624DEA-E394-4ECF-AC07-7B24D1BF5A32}" srcOrd="1" destOrd="0" parTransId="{A793056D-8901-413B-BC01-41FC7D534F39}" sibTransId="{1E1EFAC2-247E-44A8-8668-32C5212475F3}"/>
    <dgm:cxn modelId="{390B942C-217D-43AD-8F05-3CA86C844CC4}" srcId="{A085CA41-10D1-4B4B-BFDD-C54DDD3FE44D}" destId="{9DA70582-942E-407E-A52D-712B410CBB48}" srcOrd="2" destOrd="0" parTransId="{E4BDE1FD-FFD1-43FF-A0FD-BA2A02C29821}" sibTransId="{7FDBFA0F-B1DF-4391-BDD1-B603AD2800D1}"/>
    <dgm:cxn modelId="{A1C60337-2B41-4D98-B145-7CAA4FCF5F8C}" srcId="{A085CA41-10D1-4B4B-BFDD-C54DDD3FE44D}" destId="{7EB1ACF5-0F73-41AC-8F83-E69A4E2EBBDB}" srcOrd="3" destOrd="0" parTransId="{B73AF5B9-A4DF-4CBD-AE00-543D082CDB75}" sibTransId="{D7B570CB-7799-4414-B057-FAF37F2B1399}"/>
    <dgm:cxn modelId="{93E1513A-3FB7-469D-8FCA-36D7B0CFE77F}" srcId="{20B3FE47-6CEC-4E7D-92EA-49964301CA1E}" destId="{40CF28DE-9CC6-46C1-8A82-D2ED2E7D87F4}" srcOrd="2" destOrd="0" parTransId="{CE5F96C9-AD07-4DCA-AA77-95F0C773F0D0}" sibTransId="{B8F53714-B83F-4299-9348-12A7FBD3D687}"/>
    <dgm:cxn modelId="{4E5A303E-F229-42C2-A651-5AA9E8E888B7}" srcId="{113EC7B4-9C46-4E6B-85A7-67BF0E76F572}" destId="{A085CA41-10D1-4B4B-BFDD-C54DDD3FE44D}" srcOrd="0" destOrd="0" parTransId="{0270D1D9-2A6F-43C3-A918-F27521B763DD}" sibTransId="{7DAD1314-76D7-4718-BAD0-83662EBB829D}"/>
    <dgm:cxn modelId="{2172473E-8A6B-4AB9-8051-E5A9F4988CD4}" srcId="{113EC7B4-9C46-4E6B-85A7-67BF0E76F572}" destId="{20B3FE47-6CEC-4E7D-92EA-49964301CA1E}" srcOrd="2" destOrd="0" parTransId="{2DA7F661-8494-4A74-AC47-3DDF41C79D4C}" sibTransId="{4456517C-4BFD-43A5-BDE1-7DE712E2A058}"/>
    <dgm:cxn modelId="{4BD9D240-C50D-432A-8C4B-3F51544A6600}" type="presOf" srcId="{2CF4E4E7-B14D-499C-808B-2C713D47934F}" destId="{02F8E815-54FC-4FE5-B202-A8E78F9E85F6}" srcOrd="0" destOrd="0" presId="urn:microsoft.com/office/officeart/2005/8/layout/vList5"/>
    <dgm:cxn modelId="{B9EA4342-1898-4611-9E69-E1A73D36970D}" type="presOf" srcId="{259BDD50-C0E7-44BA-9D45-EE5D9FAB7B37}" destId="{02F8E815-54FC-4FE5-B202-A8E78F9E85F6}" srcOrd="0" destOrd="1" presId="urn:microsoft.com/office/officeart/2005/8/layout/vList5"/>
    <dgm:cxn modelId="{AF895D4C-433E-49EC-9C0E-2B7D81E7E790}" srcId="{3B3F0AC5-BAE7-44CC-9C1E-1BA1A99AC19B}" destId="{88A2D66E-CE86-42C1-925F-780D7841113B}" srcOrd="2" destOrd="0" parTransId="{E72517AC-5575-49EE-9270-285497BD3003}" sibTransId="{4BC2C363-4C2C-4D18-BA7F-641DE340C100}"/>
    <dgm:cxn modelId="{4656A652-8FA1-4970-8327-FFD6A67D4290}" type="presOf" srcId="{CD756CB5-C6CF-4F94-B73B-770017233CCD}" destId="{14A3B047-3DDF-4C74-9FE7-48B91BD16A96}" srcOrd="0" destOrd="0" presId="urn:microsoft.com/office/officeart/2005/8/layout/vList5"/>
    <dgm:cxn modelId="{3CCB215B-727E-4C55-AB46-E28FC5C15C5E}" type="presOf" srcId="{0907B855-50DE-4A87-AD07-45D4E25C5400}" destId="{14A3B047-3DDF-4C74-9FE7-48B91BD16A96}" srcOrd="0" destOrd="3" presId="urn:microsoft.com/office/officeart/2005/8/layout/vList5"/>
    <dgm:cxn modelId="{37FD0E5F-C133-44C8-B59E-74999A45FDC2}" type="presOf" srcId="{3B3F0AC5-BAE7-44CC-9C1E-1BA1A99AC19B}" destId="{9894672C-AD3A-4C2B-B870-F1411F7CE43F}" srcOrd="0" destOrd="0" presId="urn:microsoft.com/office/officeart/2005/8/layout/vList5"/>
    <dgm:cxn modelId="{FB04C963-A63D-406F-8672-C418E0BC71A6}" srcId="{20B3FE47-6CEC-4E7D-92EA-49964301CA1E}" destId="{CD756CB5-C6CF-4F94-B73B-770017233CCD}" srcOrd="0" destOrd="0" parTransId="{7D7F5104-DDFF-4BFA-B6C1-3819925D9D58}" sibTransId="{43192E29-92A4-4D81-B1D0-961320AB1B96}"/>
    <dgm:cxn modelId="{1099336C-4A4E-4A59-8B31-72C08887DFE4}" type="presOf" srcId="{20B3FE47-6CEC-4E7D-92EA-49964301CA1E}" destId="{78B8C880-FE02-49FE-A977-3909A92DF7C0}" srcOrd="0" destOrd="0" presId="urn:microsoft.com/office/officeart/2005/8/layout/vList5"/>
    <dgm:cxn modelId="{FDA92D72-810A-4032-8B39-3D133C22E361}" srcId="{113EC7B4-9C46-4E6B-85A7-67BF0E76F572}" destId="{3B3F0AC5-BAE7-44CC-9C1E-1BA1A99AC19B}" srcOrd="1" destOrd="0" parTransId="{0990800F-FC9F-4707-8F9A-468251F40F8D}" sibTransId="{7DFACFD8-C5AF-4CFB-9470-C2B918FB42B5}"/>
    <dgm:cxn modelId="{91C1B372-61FF-4284-A258-93F5DAEFFC12}" type="presOf" srcId="{113EC7B4-9C46-4E6B-85A7-67BF0E76F572}" destId="{44A83FDA-CB54-4CD2-97D8-2193E5F2B8AA}" srcOrd="0" destOrd="0" presId="urn:microsoft.com/office/officeart/2005/8/layout/vList5"/>
    <dgm:cxn modelId="{0CAEE49A-6CFC-4D2B-9F02-A24AC7D67AE0}" srcId="{A085CA41-10D1-4B4B-BFDD-C54DDD3FE44D}" destId="{2CF4E4E7-B14D-499C-808B-2C713D47934F}" srcOrd="0" destOrd="0" parTransId="{AE7D42F4-DEC0-4402-BECA-8C950737C498}" sibTransId="{EA063593-9AD8-4AF0-A2C2-4E5F55B90996}"/>
    <dgm:cxn modelId="{AB0F04A6-DDAB-482F-9505-B1FDC5010956}" srcId="{20B3FE47-6CEC-4E7D-92EA-49964301CA1E}" destId="{110FD294-CB77-4C86-9133-0871450B6068}" srcOrd="1" destOrd="0" parTransId="{3B6437C2-4BD4-44EE-BC8F-F3FAB18C2C50}" sibTransId="{2B1A0257-DDA4-49B9-BAE2-5255ADF689EE}"/>
    <dgm:cxn modelId="{8CCED6BE-2DD0-4294-AFA5-5A5343554048}" type="presOf" srcId="{40CF28DE-9CC6-46C1-8A82-D2ED2E7D87F4}" destId="{14A3B047-3DDF-4C74-9FE7-48B91BD16A96}" srcOrd="0" destOrd="2" presId="urn:microsoft.com/office/officeart/2005/8/layout/vList5"/>
    <dgm:cxn modelId="{E81F91C2-D146-4B18-A7CA-EFE8124AC6D9}" type="presOf" srcId="{039FC0A8-699A-4122-9BA2-3D34AC6D61B9}" destId="{2E7A327B-A9A0-4743-B8E5-CA44BD59B0E5}" srcOrd="0" destOrd="0" presId="urn:microsoft.com/office/officeart/2005/8/layout/vList5"/>
    <dgm:cxn modelId="{F18C54C6-07C2-4A86-A5AE-14E5168EC822}" type="presOf" srcId="{A085CA41-10D1-4B4B-BFDD-C54DDD3FE44D}" destId="{D956FDF6-A19E-41AC-B105-864BB060FA39}" srcOrd="0" destOrd="0" presId="urn:microsoft.com/office/officeart/2005/8/layout/vList5"/>
    <dgm:cxn modelId="{9CE918CE-DA6B-4371-810D-E20B4CC3A4F0}" type="presOf" srcId="{54624DEA-E394-4ECF-AC07-7B24D1BF5A32}" destId="{2E7A327B-A9A0-4743-B8E5-CA44BD59B0E5}" srcOrd="0" destOrd="1" presId="urn:microsoft.com/office/officeart/2005/8/layout/vList5"/>
    <dgm:cxn modelId="{043A9FD8-059F-4A4D-9C9B-739D55EBF056}" srcId="{3B3F0AC5-BAE7-44CC-9C1E-1BA1A99AC19B}" destId="{039FC0A8-699A-4122-9BA2-3D34AC6D61B9}" srcOrd="0" destOrd="0" parTransId="{DF100DB4-E649-4EB3-8E91-9D6CDBC73A74}" sibTransId="{7CD84A73-98B4-4F5E-B311-26D6075CEB4A}"/>
    <dgm:cxn modelId="{839F72DB-3664-4855-AAC3-0BBE5C5C0083}" type="presOf" srcId="{110FD294-CB77-4C86-9133-0871450B6068}" destId="{14A3B047-3DDF-4C74-9FE7-48B91BD16A96}" srcOrd="0" destOrd="1" presId="urn:microsoft.com/office/officeart/2005/8/layout/vList5"/>
    <dgm:cxn modelId="{3C7337F5-53D2-457E-96CF-17A5DBDFEBED}" type="presParOf" srcId="{44A83FDA-CB54-4CD2-97D8-2193E5F2B8AA}" destId="{FB83287D-5ABE-442B-B143-271FFFAC831C}" srcOrd="0" destOrd="0" presId="urn:microsoft.com/office/officeart/2005/8/layout/vList5"/>
    <dgm:cxn modelId="{C7F4134D-2E79-44AC-AECA-3DAD8F5DA850}" type="presParOf" srcId="{FB83287D-5ABE-442B-B143-271FFFAC831C}" destId="{D956FDF6-A19E-41AC-B105-864BB060FA39}" srcOrd="0" destOrd="0" presId="urn:microsoft.com/office/officeart/2005/8/layout/vList5"/>
    <dgm:cxn modelId="{4AF4BEAE-9E52-4969-897B-4A44FE27F073}" type="presParOf" srcId="{FB83287D-5ABE-442B-B143-271FFFAC831C}" destId="{02F8E815-54FC-4FE5-B202-A8E78F9E85F6}" srcOrd="1" destOrd="0" presId="urn:microsoft.com/office/officeart/2005/8/layout/vList5"/>
    <dgm:cxn modelId="{E71CF79A-1656-4E09-947F-08ED07F8B96D}" type="presParOf" srcId="{44A83FDA-CB54-4CD2-97D8-2193E5F2B8AA}" destId="{3A5981A2-7BE6-4814-8538-109270CC4E11}" srcOrd="1" destOrd="0" presId="urn:microsoft.com/office/officeart/2005/8/layout/vList5"/>
    <dgm:cxn modelId="{7C219700-91E9-41CC-8F32-30754A380879}" type="presParOf" srcId="{44A83FDA-CB54-4CD2-97D8-2193E5F2B8AA}" destId="{99A34912-0D0A-4166-86A1-CB8A65C38DF7}" srcOrd="2" destOrd="0" presId="urn:microsoft.com/office/officeart/2005/8/layout/vList5"/>
    <dgm:cxn modelId="{F733E8DB-CA9B-41E1-84EB-B570CECEBAB7}" type="presParOf" srcId="{99A34912-0D0A-4166-86A1-CB8A65C38DF7}" destId="{9894672C-AD3A-4C2B-B870-F1411F7CE43F}" srcOrd="0" destOrd="0" presId="urn:microsoft.com/office/officeart/2005/8/layout/vList5"/>
    <dgm:cxn modelId="{A992ADC8-CE34-46EB-8DE1-223AAC70C883}" type="presParOf" srcId="{99A34912-0D0A-4166-86A1-CB8A65C38DF7}" destId="{2E7A327B-A9A0-4743-B8E5-CA44BD59B0E5}" srcOrd="1" destOrd="0" presId="urn:microsoft.com/office/officeart/2005/8/layout/vList5"/>
    <dgm:cxn modelId="{340A053F-56C7-49BD-9B8B-E249CBAC08C2}" type="presParOf" srcId="{44A83FDA-CB54-4CD2-97D8-2193E5F2B8AA}" destId="{37D2B939-688D-44EC-8D37-A5FA130B1CDF}" srcOrd="3" destOrd="0" presId="urn:microsoft.com/office/officeart/2005/8/layout/vList5"/>
    <dgm:cxn modelId="{FB859BA5-9103-40D6-8594-1E361B3CCE69}" type="presParOf" srcId="{44A83FDA-CB54-4CD2-97D8-2193E5F2B8AA}" destId="{08B8FC33-8E83-4598-BA17-B3A8E71C7AFF}" srcOrd="4" destOrd="0" presId="urn:microsoft.com/office/officeart/2005/8/layout/vList5"/>
    <dgm:cxn modelId="{9C581672-4B4D-455D-9ADE-8DC4D18BE1CF}" type="presParOf" srcId="{08B8FC33-8E83-4598-BA17-B3A8E71C7AFF}" destId="{78B8C880-FE02-49FE-A977-3909A92DF7C0}" srcOrd="0" destOrd="0" presId="urn:microsoft.com/office/officeart/2005/8/layout/vList5"/>
    <dgm:cxn modelId="{A63C73A7-E6D6-4458-B87B-D2A7A0A79523}" type="presParOf" srcId="{08B8FC33-8E83-4598-BA17-B3A8E71C7AFF}" destId="{14A3B047-3DDF-4C74-9FE7-48B91BD16A9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9C1136-CA96-4BF8-B120-96908238D7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BF302A-6153-4B26-8EDB-CA862452BC6F}">
      <dgm:prSet phldrT="[Text]"/>
      <dgm:spPr/>
      <dgm:t>
        <a:bodyPr/>
        <a:lstStyle/>
        <a:p>
          <a:pPr>
            <a:buNone/>
          </a:pPr>
          <a:r>
            <a:rPr lang="en-US" dirty="0"/>
            <a:t>Facilitation (already begun) </a:t>
          </a:r>
        </a:p>
      </dgm:t>
    </dgm:pt>
    <dgm:pt modelId="{30793EF9-FF37-4D2B-9886-00D5F05D4B54}" type="parTrans" cxnId="{AF5E8998-390E-495B-A757-B7BB18BCFC40}">
      <dgm:prSet/>
      <dgm:spPr/>
      <dgm:t>
        <a:bodyPr/>
        <a:lstStyle/>
        <a:p>
          <a:endParaRPr lang="en-US"/>
        </a:p>
      </dgm:t>
    </dgm:pt>
    <dgm:pt modelId="{90F58275-76F2-4DAA-9387-E285B626ABC9}" type="sibTrans" cxnId="{AF5E8998-390E-495B-A757-B7BB18BCFC40}">
      <dgm:prSet/>
      <dgm:spPr/>
      <dgm:t>
        <a:bodyPr/>
        <a:lstStyle/>
        <a:p>
          <a:endParaRPr lang="en-US"/>
        </a:p>
      </dgm:t>
    </dgm:pt>
    <dgm:pt modelId="{922C4D3A-49A7-4697-9440-7DA86467BA53}">
      <dgm:prSet phldrT="[Text]" custT="1"/>
      <dgm:spPr/>
      <dgm:t>
        <a:bodyPr/>
        <a:lstStyle/>
        <a:p>
          <a:pPr marL="285750" lvl="1" indent="-285750" algn="l" defTabSz="1333500">
            <a:lnSpc>
              <a:spcPct val="90000"/>
            </a:lnSpc>
            <a:spcBef>
              <a:spcPct val="0"/>
            </a:spcBef>
            <a:spcAft>
              <a:spcPct val="20000"/>
            </a:spcAft>
            <a:buFontTx/>
            <a:buChar char="•"/>
          </a:pPr>
          <a:r>
            <a:rPr lang="en-US" sz="3000" kern="1200" dirty="0">
              <a:solidFill>
                <a:prstClr val="black">
                  <a:hueOff val="0"/>
                  <a:satOff val="0"/>
                  <a:lumOff val="0"/>
                  <a:alphaOff val="0"/>
                </a:prstClr>
              </a:solidFill>
              <a:latin typeface="Calibri" panose="020F0502020204030204"/>
              <a:ea typeface="+mn-ea"/>
              <a:cs typeface="+mn-cs"/>
            </a:rPr>
            <a:t>Increased public input</a:t>
          </a:r>
        </a:p>
      </dgm:t>
    </dgm:pt>
    <dgm:pt modelId="{0838465E-9345-4217-8F9A-0CAFAB1B10F4}" type="parTrans" cxnId="{B3AD0A60-8845-4945-90BF-67D570443B7D}">
      <dgm:prSet/>
      <dgm:spPr/>
      <dgm:t>
        <a:bodyPr/>
        <a:lstStyle/>
        <a:p>
          <a:endParaRPr lang="en-US"/>
        </a:p>
      </dgm:t>
    </dgm:pt>
    <dgm:pt modelId="{38C2CE99-7868-40D7-B105-381E5622EBBD}" type="sibTrans" cxnId="{B3AD0A60-8845-4945-90BF-67D570443B7D}">
      <dgm:prSet/>
      <dgm:spPr/>
      <dgm:t>
        <a:bodyPr/>
        <a:lstStyle/>
        <a:p>
          <a:endParaRPr lang="en-US"/>
        </a:p>
      </dgm:t>
    </dgm:pt>
    <dgm:pt modelId="{2BD2E6AF-1AA9-4847-9FCE-C30703807EE8}">
      <dgm:prSet phldrT="[Text]"/>
      <dgm:spPr/>
      <dgm:t>
        <a:bodyPr/>
        <a:lstStyle/>
        <a:p>
          <a:pPr>
            <a:buNone/>
          </a:pPr>
          <a:r>
            <a:rPr lang="en-US" dirty="0"/>
            <a:t>Potential Early Actions from Restructuring Group</a:t>
          </a:r>
        </a:p>
      </dgm:t>
    </dgm:pt>
    <dgm:pt modelId="{61507A71-F652-4EA4-A64C-B7207170EE25}" type="parTrans" cxnId="{BC2B210C-A923-41A8-811A-C6843169CC4F}">
      <dgm:prSet/>
      <dgm:spPr/>
      <dgm:t>
        <a:bodyPr/>
        <a:lstStyle/>
        <a:p>
          <a:endParaRPr lang="en-US"/>
        </a:p>
      </dgm:t>
    </dgm:pt>
    <dgm:pt modelId="{38C966E9-9920-4757-ADF6-414E6E689FD4}" type="sibTrans" cxnId="{BC2B210C-A923-41A8-811A-C6843169CC4F}">
      <dgm:prSet/>
      <dgm:spPr/>
      <dgm:t>
        <a:bodyPr/>
        <a:lstStyle/>
        <a:p>
          <a:endParaRPr lang="en-US"/>
        </a:p>
      </dgm:t>
    </dgm:pt>
    <dgm:pt modelId="{18834561-3B58-494A-AE5A-D7F38178AF0C}">
      <dgm:prSet phldrT="[Text]"/>
      <dgm:spPr/>
      <dgm:t>
        <a:bodyPr/>
        <a:lstStyle/>
        <a:p>
          <a:r>
            <a:rPr lang="en-US" dirty="0"/>
            <a:t>Stay tuned for the end of Session 1B for prioritizing certain recs from the CDEI working group</a:t>
          </a:r>
        </a:p>
      </dgm:t>
    </dgm:pt>
    <dgm:pt modelId="{30A709A3-F762-4CF7-961C-C706263A1350}" type="parTrans" cxnId="{1F3F7987-96BE-4454-A573-F608B20389D1}">
      <dgm:prSet/>
      <dgm:spPr/>
      <dgm:t>
        <a:bodyPr/>
        <a:lstStyle/>
        <a:p>
          <a:endParaRPr lang="en-US"/>
        </a:p>
      </dgm:t>
    </dgm:pt>
    <dgm:pt modelId="{62EE5B64-F9B9-429C-B9B1-AF7C965CCDC9}" type="sibTrans" cxnId="{1F3F7987-96BE-4454-A573-F608B20389D1}">
      <dgm:prSet/>
      <dgm:spPr/>
      <dgm:t>
        <a:bodyPr/>
        <a:lstStyle/>
        <a:p>
          <a:endParaRPr lang="en-US"/>
        </a:p>
      </dgm:t>
    </dgm:pt>
    <dgm:pt modelId="{064ACBC8-42FA-4B35-AC99-0A118380A02E}">
      <dgm:prSet phldrT="[Text]" custT="1"/>
      <dgm:spPr/>
      <dgm:t>
        <a:bodyPr/>
        <a:lstStyle/>
        <a:p>
          <a:pPr marL="285750" lvl="1" indent="-285750" algn="l" defTabSz="1333500">
            <a:lnSpc>
              <a:spcPct val="90000"/>
            </a:lnSpc>
            <a:spcBef>
              <a:spcPct val="0"/>
            </a:spcBef>
            <a:spcAft>
              <a:spcPct val="20000"/>
            </a:spcAft>
            <a:buFontTx/>
            <a:buChar char="•"/>
          </a:pPr>
          <a:r>
            <a:rPr lang="en-US" sz="3000" kern="1200" dirty="0"/>
            <a:t>Adjustment of WebEx functions</a:t>
          </a:r>
          <a:endParaRPr lang="en-US" sz="3000" kern="1200" dirty="0">
            <a:solidFill>
              <a:prstClr val="black">
                <a:hueOff val="0"/>
                <a:satOff val="0"/>
                <a:lumOff val="0"/>
                <a:alphaOff val="0"/>
              </a:prstClr>
            </a:solidFill>
            <a:latin typeface="Calibri" panose="020F0502020204030204"/>
            <a:ea typeface="+mn-ea"/>
            <a:cs typeface="+mn-cs"/>
          </a:endParaRPr>
        </a:p>
      </dgm:t>
    </dgm:pt>
    <dgm:pt modelId="{82D3BEF4-335C-4586-9C39-E5FFC3A45FC5}" type="parTrans" cxnId="{203B7715-3B9B-4655-A3F5-9819C9B085A3}">
      <dgm:prSet/>
      <dgm:spPr/>
    </dgm:pt>
    <dgm:pt modelId="{AB11E82D-DBE4-426F-83D3-B4933D2D23D7}" type="sibTrans" cxnId="{203B7715-3B9B-4655-A3F5-9819C9B085A3}">
      <dgm:prSet/>
      <dgm:spPr/>
    </dgm:pt>
    <dgm:pt modelId="{23EC0036-BDDA-4FB8-9806-3E1EEB5A8FD7}">
      <dgm:prSet phldrT="[Text]" custT="1"/>
      <dgm:spPr/>
      <dgm:t>
        <a:bodyPr/>
        <a:lstStyle/>
        <a:p>
          <a:pPr marL="285750" lvl="1" indent="-285750" algn="l" defTabSz="1333500">
            <a:lnSpc>
              <a:spcPct val="90000"/>
            </a:lnSpc>
            <a:spcBef>
              <a:spcPct val="0"/>
            </a:spcBef>
            <a:spcAft>
              <a:spcPct val="20000"/>
            </a:spcAft>
            <a:buFontTx/>
            <a:buChar char="•"/>
          </a:pPr>
          <a:r>
            <a:rPr lang="en-US" sz="3000" kern="1200" dirty="0"/>
            <a:t>Dedicated CAEECC reps to address meeting chat questions</a:t>
          </a:r>
          <a:endParaRPr lang="en-US" sz="3000" kern="1200" dirty="0">
            <a:solidFill>
              <a:prstClr val="black">
                <a:hueOff val="0"/>
                <a:satOff val="0"/>
                <a:lumOff val="0"/>
                <a:alphaOff val="0"/>
              </a:prstClr>
            </a:solidFill>
            <a:latin typeface="Calibri" panose="020F0502020204030204"/>
            <a:ea typeface="+mn-ea"/>
            <a:cs typeface="+mn-cs"/>
          </a:endParaRPr>
        </a:p>
      </dgm:t>
    </dgm:pt>
    <dgm:pt modelId="{735600C6-67C3-4693-9171-D6FF317F590E}" type="parTrans" cxnId="{554BC0FE-8D96-488E-9893-B33FF0798B3F}">
      <dgm:prSet/>
      <dgm:spPr/>
    </dgm:pt>
    <dgm:pt modelId="{927908B6-D3E3-4D94-B9DB-B346AA2AB0D6}" type="sibTrans" cxnId="{554BC0FE-8D96-488E-9893-B33FF0798B3F}">
      <dgm:prSet/>
      <dgm:spPr/>
    </dgm:pt>
    <dgm:pt modelId="{C111C27E-4010-438B-9B5B-717C3F27E045}">
      <dgm:prSet phldrT="[Text]" custT="1"/>
      <dgm:spPr/>
      <dgm:t>
        <a:bodyPr/>
        <a:lstStyle/>
        <a:p>
          <a:pPr marL="285750" lvl="1" indent="-285750" algn="l" defTabSz="1333500">
            <a:lnSpc>
              <a:spcPct val="90000"/>
            </a:lnSpc>
            <a:spcBef>
              <a:spcPct val="0"/>
            </a:spcBef>
            <a:spcAft>
              <a:spcPct val="20000"/>
            </a:spcAft>
            <a:buFontTx/>
            <a:buChar char="•"/>
          </a:pPr>
          <a:r>
            <a:rPr lang="en-US" sz="3000" kern="1200" dirty="0"/>
            <a:t>CAEECC evaluation of member representatives</a:t>
          </a:r>
          <a:endParaRPr lang="en-US" sz="3000" kern="1200" dirty="0">
            <a:solidFill>
              <a:prstClr val="black">
                <a:hueOff val="0"/>
                <a:satOff val="0"/>
                <a:lumOff val="0"/>
                <a:alphaOff val="0"/>
              </a:prstClr>
            </a:solidFill>
            <a:latin typeface="Calibri" panose="020F0502020204030204"/>
            <a:ea typeface="+mn-ea"/>
            <a:cs typeface="+mn-cs"/>
          </a:endParaRPr>
        </a:p>
      </dgm:t>
    </dgm:pt>
    <dgm:pt modelId="{13F2C397-5741-4BEC-8CEC-80C92C51C69C}" type="parTrans" cxnId="{B40DBF77-CFD1-45F1-849E-D5E4315A0030}">
      <dgm:prSet/>
      <dgm:spPr/>
    </dgm:pt>
    <dgm:pt modelId="{4D592440-3B90-450C-8722-899DAFCDF9C9}" type="sibTrans" cxnId="{B40DBF77-CFD1-45F1-849E-D5E4315A0030}">
      <dgm:prSet/>
      <dgm:spPr/>
    </dgm:pt>
    <dgm:pt modelId="{5348F940-56F1-4E80-BC80-1BB2DB6BE79B}" type="pres">
      <dgm:prSet presAssocID="{2E9C1136-CA96-4BF8-B120-96908238D75C}" presName="linear" presStyleCnt="0">
        <dgm:presLayoutVars>
          <dgm:animLvl val="lvl"/>
          <dgm:resizeHandles val="exact"/>
        </dgm:presLayoutVars>
      </dgm:prSet>
      <dgm:spPr/>
    </dgm:pt>
    <dgm:pt modelId="{E76FC583-7527-4710-A3CF-08E2DE95E07A}" type="pres">
      <dgm:prSet presAssocID="{32BF302A-6153-4B26-8EDB-CA862452BC6F}" presName="parentText" presStyleLbl="node1" presStyleIdx="0" presStyleCnt="2">
        <dgm:presLayoutVars>
          <dgm:chMax val="0"/>
          <dgm:bulletEnabled val="1"/>
        </dgm:presLayoutVars>
      </dgm:prSet>
      <dgm:spPr/>
    </dgm:pt>
    <dgm:pt modelId="{1257DDBF-5F8F-4D79-845D-44F8DCBB2F41}" type="pres">
      <dgm:prSet presAssocID="{32BF302A-6153-4B26-8EDB-CA862452BC6F}" presName="childText" presStyleLbl="revTx" presStyleIdx="0" presStyleCnt="2">
        <dgm:presLayoutVars>
          <dgm:bulletEnabled val="1"/>
        </dgm:presLayoutVars>
      </dgm:prSet>
      <dgm:spPr/>
    </dgm:pt>
    <dgm:pt modelId="{BBF97854-5EC1-4693-AE28-3D8F7145D819}" type="pres">
      <dgm:prSet presAssocID="{2BD2E6AF-1AA9-4847-9FCE-C30703807EE8}" presName="parentText" presStyleLbl="node1" presStyleIdx="1" presStyleCnt="2">
        <dgm:presLayoutVars>
          <dgm:chMax val="0"/>
          <dgm:bulletEnabled val="1"/>
        </dgm:presLayoutVars>
      </dgm:prSet>
      <dgm:spPr/>
    </dgm:pt>
    <dgm:pt modelId="{EB7895AB-ED94-4892-A284-5A6E09AD6504}" type="pres">
      <dgm:prSet presAssocID="{2BD2E6AF-1AA9-4847-9FCE-C30703807EE8}" presName="childText" presStyleLbl="revTx" presStyleIdx="1" presStyleCnt="2">
        <dgm:presLayoutVars>
          <dgm:bulletEnabled val="1"/>
        </dgm:presLayoutVars>
      </dgm:prSet>
      <dgm:spPr/>
    </dgm:pt>
  </dgm:ptLst>
  <dgm:cxnLst>
    <dgm:cxn modelId="{BC2B210C-A923-41A8-811A-C6843169CC4F}" srcId="{2E9C1136-CA96-4BF8-B120-96908238D75C}" destId="{2BD2E6AF-1AA9-4847-9FCE-C30703807EE8}" srcOrd="1" destOrd="0" parTransId="{61507A71-F652-4EA4-A64C-B7207170EE25}" sibTransId="{38C966E9-9920-4757-ADF6-414E6E689FD4}"/>
    <dgm:cxn modelId="{203B7715-3B9B-4655-A3F5-9819C9B085A3}" srcId="{32BF302A-6153-4B26-8EDB-CA862452BC6F}" destId="{064ACBC8-42FA-4B35-AC99-0A118380A02E}" srcOrd="1" destOrd="0" parTransId="{82D3BEF4-335C-4586-9C39-E5FFC3A45FC5}" sibTransId="{AB11E82D-DBE4-426F-83D3-B4933D2D23D7}"/>
    <dgm:cxn modelId="{770FEB4D-8531-4BAB-904E-7B4E67C8475D}" type="presOf" srcId="{32BF302A-6153-4B26-8EDB-CA862452BC6F}" destId="{E76FC583-7527-4710-A3CF-08E2DE95E07A}" srcOrd="0" destOrd="0" presId="urn:microsoft.com/office/officeart/2005/8/layout/vList2"/>
    <dgm:cxn modelId="{544BBE54-0D3A-417E-90E0-A632DB8157AF}" type="presOf" srcId="{922C4D3A-49A7-4697-9440-7DA86467BA53}" destId="{1257DDBF-5F8F-4D79-845D-44F8DCBB2F41}" srcOrd="0" destOrd="0" presId="urn:microsoft.com/office/officeart/2005/8/layout/vList2"/>
    <dgm:cxn modelId="{B3AD0A60-8845-4945-90BF-67D570443B7D}" srcId="{32BF302A-6153-4B26-8EDB-CA862452BC6F}" destId="{922C4D3A-49A7-4697-9440-7DA86467BA53}" srcOrd="0" destOrd="0" parTransId="{0838465E-9345-4217-8F9A-0CAFAB1B10F4}" sibTransId="{38C2CE99-7868-40D7-B105-381E5622EBBD}"/>
    <dgm:cxn modelId="{F2CFCF6E-D6D1-4C47-80D7-EB83BCDB8EAD}" type="presOf" srcId="{C111C27E-4010-438B-9B5B-717C3F27E045}" destId="{1257DDBF-5F8F-4D79-845D-44F8DCBB2F41}" srcOrd="0" destOrd="3" presId="urn:microsoft.com/office/officeart/2005/8/layout/vList2"/>
    <dgm:cxn modelId="{B40DBF77-CFD1-45F1-849E-D5E4315A0030}" srcId="{32BF302A-6153-4B26-8EDB-CA862452BC6F}" destId="{C111C27E-4010-438B-9B5B-717C3F27E045}" srcOrd="3" destOrd="0" parTransId="{13F2C397-5741-4BEC-8CEC-80C92C51C69C}" sibTransId="{4D592440-3B90-450C-8722-899DAFCDF9C9}"/>
    <dgm:cxn modelId="{1F3F7987-96BE-4454-A573-F608B20389D1}" srcId="{2BD2E6AF-1AA9-4847-9FCE-C30703807EE8}" destId="{18834561-3B58-494A-AE5A-D7F38178AF0C}" srcOrd="0" destOrd="0" parTransId="{30A709A3-F762-4CF7-961C-C706263A1350}" sibTransId="{62EE5B64-F9B9-429C-B9B1-AF7C965CCDC9}"/>
    <dgm:cxn modelId="{D462658A-F71C-49B8-987D-CEB1E6DE308B}" type="presOf" srcId="{18834561-3B58-494A-AE5A-D7F38178AF0C}" destId="{EB7895AB-ED94-4892-A284-5A6E09AD6504}" srcOrd="0" destOrd="0" presId="urn:microsoft.com/office/officeart/2005/8/layout/vList2"/>
    <dgm:cxn modelId="{AF5E8998-390E-495B-A757-B7BB18BCFC40}" srcId="{2E9C1136-CA96-4BF8-B120-96908238D75C}" destId="{32BF302A-6153-4B26-8EDB-CA862452BC6F}" srcOrd="0" destOrd="0" parTransId="{30793EF9-FF37-4D2B-9886-00D5F05D4B54}" sibTransId="{90F58275-76F2-4DAA-9387-E285B626ABC9}"/>
    <dgm:cxn modelId="{33F4B9D2-7620-4F48-9990-DD4465FA50FF}" type="presOf" srcId="{23EC0036-BDDA-4FB8-9806-3E1EEB5A8FD7}" destId="{1257DDBF-5F8F-4D79-845D-44F8DCBB2F41}" srcOrd="0" destOrd="2" presId="urn:microsoft.com/office/officeart/2005/8/layout/vList2"/>
    <dgm:cxn modelId="{9F7EC3E9-4459-4A32-A221-95214B12B80D}" type="presOf" srcId="{2BD2E6AF-1AA9-4847-9FCE-C30703807EE8}" destId="{BBF97854-5EC1-4693-AE28-3D8F7145D819}" srcOrd="0" destOrd="0" presId="urn:microsoft.com/office/officeart/2005/8/layout/vList2"/>
    <dgm:cxn modelId="{B0475FED-92B4-41A1-A76A-F0225EAC3917}" type="presOf" srcId="{064ACBC8-42FA-4B35-AC99-0A118380A02E}" destId="{1257DDBF-5F8F-4D79-845D-44F8DCBB2F41}" srcOrd="0" destOrd="1" presId="urn:microsoft.com/office/officeart/2005/8/layout/vList2"/>
    <dgm:cxn modelId="{AB051FFC-5F3F-4025-80C9-A30520AE324E}" type="presOf" srcId="{2E9C1136-CA96-4BF8-B120-96908238D75C}" destId="{5348F940-56F1-4E80-BC80-1BB2DB6BE79B}" srcOrd="0" destOrd="0" presId="urn:microsoft.com/office/officeart/2005/8/layout/vList2"/>
    <dgm:cxn modelId="{554BC0FE-8D96-488E-9893-B33FF0798B3F}" srcId="{32BF302A-6153-4B26-8EDB-CA862452BC6F}" destId="{23EC0036-BDDA-4FB8-9806-3E1EEB5A8FD7}" srcOrd="2" destOrd="0" parTransId="{735600C6-67C3-4693-9171-D6FF317F590E}" sibTransId="{927908B6-D3E3-4D94-B9DB-B346AA2AB0D6}"/>
    <dgm:cxn modelId="{38707027-72BC-48DD-AAFE-76CDD141E0FD}" type="presParOf" srcId="{5348F940-56F1-4E80-BC80-1BB2DB6BE79B}" destId="{E76FC583-7527-4710-A3CF-08E2DE95E07A}" srcOrd="0" destOrd="0" presId="urn:microsoft.com/office/officeart/2005/8/layout/vList2"/>
    <dgm:cxn modelId="{934D6F36-F3AD-4004-8A03-02C53162BC0B}" type="presParOf" srcId="{5348F940-56F1-4E80-BC80-1BB2DB6BE79B}" destId="{1257DDBF-5F8F-4D79-845D-44F8DCBB2F41}" srcOrd="1" destOrd="0" presId="urn:microsoft.com/office/officeart/2005/8/layout/vList2"/>
    <dgm:cxn modelId="{5D5FC599-9A5F-4C2C-B924-02FBBACC6637}" type="presParOf" srcId="{5348F940-56F1-4E80-BC80-1BB2DB6BE79B}" destId="{BBF97854-5EC1-4693-AE28-3D8F7145D819}" srcOrd="2" destOrd="0" presId="urn:microsoft.com/office/officeart/2005/8/layout/vList2"/>
    <dgm:cxn modelId="{237E4262-389B-4284-AECB-01C8E755737B}" type="presParOf" srcId="{5348F940-56F1-4E80-BC80-1BB2DB6BE79B}" destId="{EB7895AB-ED94-4892-A284-5A6E09AD650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4F020-149E-49D2-9E71-E6E7D552333E}">
      <dsp:nvSpPr>
        <dsp:cNvPr id="0" name=""/>
        <dsp:cNvSpPr/>
      </dsp:nvSpPr>
      <dsp:spPr>
        <a:xfrm>
          <a:off x="888286" y="989688"/>
          <a:ext cx="1076877" cy="10768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30AB69-E4D9-4326-8469-DDD46E8E94DC}">
      <dsp:nvSpPr>
        <dsp:cNvPr id="0" name=""/>
        <dsp:cNvSpPr/>
      </dsp:nvSpPr>
      <dsp:spPr>
        <a:xfrm>
          <a:off x="230194" y="2383898"/>
          <a:ext cx="2393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Raise hand to enter queue – then unmute when called upon</a:t>
          </a:r>
        </a:p>
      </dsp:txBody>
      <dsp:txXfrm>
        <a:off x="230194" y="2383898"/>
        <a:ext cx="2393062" cy="720000"/>
      </dsp:txXfrm>
    </dsp:sp>
    <dsp:sp modelId="{065AE336-4380-4C84-A674-CF9EDAD8E718}">
      <dsp:nvSpPr>
        <dsp:cNvPr id="0" name=""/>
        <dsp:cNvSpPr/>
      </dsp:nvSpPr>
      <dsp:spPr>
        <a:xfrm>
          <a:off x="3700134" y="989688"/>
          <a:ext cx="1076877" cy="10768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F0A529-CF80-42FB-8961-528866FDF05F}">
      <dsp:nvSpPr>
        <dsp:cNvPr id="0" name=""/>
        <dsp:cNvSpPr/>
      </dsp:nvSpPr>
      <dsp:spPr>
        <a:xfrm>
          <a:off x="3042042" y="2383898"/>
          <a:ext cx="2393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Mute when not speaking</a:t>
          </a:r>
        </a:p>
      </dsp:txBody>
      <dsp:txXfrm>
        <a:off x="3042042" y="2383898"/>
        <a:ext cx="2393062" cy="720000"/>
      </dsp:txXfrm>
    </dsp:sp>
    <dsp:sp modelId="{4722D7C9-8B33-407F-B517-621A46DA06B6}">
      <dsp:nvSpPr>
        <dsp:cNvPr id="0" name=""/>
        <dsp:cNvSpPr/>
      </dsp:nvSpPr>
      <dsp:spPr>
        <a:xfrm>
          <a:off x="6511982" y="989688"/>
          <a:ext cx="1076877" cy="10768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7F3BA6-B38C-41CE-BA47-37792853838E}">
      <dsp:nvSpPr>
        <dsp:cNvPr id="0" name=""/>
        <dsp:cNvSpPr/>
      </dsp:nvSpPr>
      <dsp:spPr>
        <a:xfrm>
          <a:off x="5853890" y="2383898"/>
          <a:ext cx="2393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Zoom in &amp; out of documents</a:t>
          </a:r>
        </a:p>
      </dsp:txBody>
      <dsp:txXfrm>
        <a:off x="5853890" y="2383898"/>
        <a:ext cx="2393062" cy="720000"/>
      </dsp:txXfrm>
    </dsp:sp>
    <dsp:sp modelId="{DE5459B0-FA52-FC45-9A63-1C0D9D94AC7C}">
      <dsp:nvSpPr>
        <dsp:cNvPr id="0" name=""/>
        <dsp:cNvSpPr/>
      </dsp:nvSpPr>
      <dsp:spPr>
        <a:xfrm>
          <a:off x="9323830" y="723171"/>
          <a:ext cx="1076877" cy="1076877"/>
        </a:xfrm>
        <a:prstGeom prst="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CBFDE-A1EC-FD45-898E-68EE02B819D5}">
      <dsp:nvSpPr>
        <dsp:cNvPr id="0" name=""/>
        <dsp:cNvSpPr/>
      </dsp:nvSpPr>
      <dsp:spPr>
        <a:xfrm>
          <a:off x="8699432" y="2307519"/>
          <a:ext cx="2393062" cy="1786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Chat the Host (Susan Rivo) with technical difficulties</a:t>
          </a:r>
        </a:p>
        <a:p>
          <a:pPr marL="0" lvl="0" indent="0" algn="ctr" defTabSz="577850">
            <a:lnSpc>
              <a:spcPct val="100000"/>
            </a:lnSpc>
            <a:spcBef>
              <a:spcPct val="0"/>
            </a:spcBef>
            <a:spcAft>
              <a:spcPct val="35000"/>
            </a:spcAft>
            <a:buNone/>
          </a:pPr>
          <a:endParaRPr lang="en-US" sz="1300" kern="1200" dirty="0"/>
        </a:p>
        <a:p>
          <a:pPr marL="0" lvl="0" indent="0" algn="ctr" defTabSz="577850">
            <a:lnSpc>
              <a:spcPct val="100000"/>
            </a:lnSpc>
            <a:spcBef>
              <a:spcPct val="0"/>
            </a:spcBef>
            <a:spcAft>
              <a:spcPct val="35000"/>
            </a:spcAft>
            <a:buNone/>
          </a:pPr>
          <a:r>
            <a:rPr lang="en-US" sz="1300" kern="1200" dirty="0"/>
            <a:t>Chat “All Attendees” with substantive questions or comments (Members should provide verbal remarks)</a:t>
          </a:r>
        </a:p>
      </dsp:txBody>
      <dsp:txXfrm>
        <a:off x="8699432" y="2307519"/>
        <a:ext cx="2393062" cy="17860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857AB-2FE1-4C48-A51E-139CF52977C5}">
      <dsp:nvSpPr>
        <dsp:cNvPr id="0" name=""/>
        <dsp:cNvSpPr/>
      </dsp:nvSpPr>
      <dsp:spPr>
        <a:xfrm rot="16200000">
          <a:off x="1235379" y="-1235379"/>
          <a:ext cx="3428999" cy="589975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endParaRPr lang="en-US" sz="3000" kern="1200" dirty="0"/>
        </a:p>
        <a:p>
          <a:pPr marL="0" lvl="0" indent="0" algn="ctr" defTabSz="1333500">
            <a:lnSpc>
              <a:spcPct val="90000"/>
            </a:lnSpc>
            <a:spcBef>
              <a:spcPct val="0"/>
            </a:spcBef>
            <a:spcAft>
              <a:spcPct val="35000"/>
            </a:spcAft>
            <a:buNone/>
          </a:pPr>
          <a:r>
            <a:rPr lang="en-US" sz="3300" kern="1200" dirty="0"/>
            <a:t>CAEECC is not structured to address justice, equity, diversity, and inclusion (JEDI) as it pertains to energy efficiency under the purview of the CPUC.</a:t>
          </a:r>
        </a:p>
      </dsp:txBody>
      <dsp:txXfrm rot="5400000">
        <a:off x="0" y="0"/>
        <a:ext cx="5899758" cy="2571749"/>
      </dsp:txXfrm>
    </dsp:sp>
    <dsp:sp modelId="{15630B57-20C7-4BEC-8F14-D67DA5A3731A}">
      <dsp:nvSpPr>
        <dsp:cNvPr id="0" name=""/>
        <dsp:cNvSpPr/>
      </dsp:nvSpPr>
      <dsp:spPr>
        <a:xfrm>
          <a:off x="5899758" y="0"/>
          <a:ext cx="5899758" cy="34289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endParaRPr lang="en-US" sz="3000" kern="1200" dirty="0"/>
        </a:p>
        <a:p>
          <a:pPr marL="0" lvl="0" indent="0" algn="ctr" defTabSz="1333500">
            <a:lnSpc>
              <a:spcPct val="90000"/>
            </a:lnSpc>
            <a:spcBef>
              <a:spcPct val="0"/>
            </a:spcBef>
            <a:spcAft>
              <a:spcPct val="35000"/>
            </a:spcAft>
            <a:buNone/>
          </a:pPr>
          <a:r>
            <a:rPr lang="en-US" sz="3300" kern="1200" dirty="0"/>
            <a:t>The 2015 authorizing language does not include JEDI objectives and is centered around people with extensive CPUC-related energy efficiency experience. </a:t>
          </a:r>
        </a:p>
      </dsp:txBody>
      <dsp:txXfrm>
        <a:off x="5899758" y="0"/>
        <a:ext cx="5899758" cy="2571749"/>
      </dsp:txXfrm>
    </dsp:sp>
    <dsp:sp modelId="{08DE8579-83D5-4403-9361-C6B319AD704A}">
      <dsp:nvSpPr>
        <dsp:cNvPr id="0" name=""/>
        <dsp:cNvSpPr/>
      </dsp:nvSpPr>
      <dsp:spPr>
        <a:xfrm rot="10800000">
          <a:off x="0" y="3428999"/>
          <a:ext cx="5899758" cy="34289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CAEECC’s structure and engagement approach needs updating to advance the Commission’s equity and energy efficiency goals.</a:t>
          </a:r>
        </a:p>
        <a:p>
          <a:pPr marL="0" lvl="0" indent="0" algn="ctr" defTabSz="1466850">
            <a:lnSpc>
              <a:spcPct val="90000"/>
            </a:lnSpc>
            <a:spcBef>
              <a:spcPct val="0"/>
            </a:spcBef>
            <a:spcAft>
              <a:spcPct val="35000"/>
            </a:spcAft>
            <a:buNone/>
          </a:pPr>
          <a:endParaRPr lang="en-US" sz="3000" kern="1200" dirty="0"/>
        </a:p>
      </dsp:txBody>
      <dsp:txXfrm rot="10800000">
        <a:off x="0" y="4286249"/>
        <a:ext cx="5899758" cy="2571749"/>
      </dsp:txXfrm>
    </dsp:sp>
    <dsp:sp modelId="{F406E493-4998-4C87-8AC6-9162B0DF4944}">
      <dsp:nvSpPr>
        <dsp:cNvPr id="0" name=""/>
        <dsp:cNvSpPr/>
      </dsp:nvSpPr>
      <dsp:spPr>
        <a:xfrm rot="5400000">
          <a:off x="7135138" y="2193620"/>
          <a:ext cx="3428999" cy="589975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Perpetuating the status quo will continue to leave people out who are impacted by CAEECC and CPUC efficiency decisions.</a:t>
          </a:r>
          <a:r>
            <a:rPr lang="en-US" sz="3000" kern="1200" dirty="0"/>
            <a:t> </a:t>
          </a:r>
        </a:p>
        <a:p>
          <a:pPr marL="0" lvl="0" indent="0" algn="ctr" defTabSz="1466850">
            <a:lnSpc>
              <a:spcPct val="90000"/>
            </a:lnSpc>
            <a:spcBef>
              <a:spcPct val="0"/>
            </a:spcBef>
            <a:spcAft>
              <a:spcPct val="35000"/>
            </a:spcAft>
            <a:buNone/>
          </a:pPr>
          <a:endParaRPr lang="en-US" sz="3000" kern="1200" dirty="0"/>
        </a:p>
      </dsp:txBody>
      <dsp:txXfrm rot="-5400000">
        <a:off x="5899758" y="4286248"/>
        <a:ext cx="5899758" cy="2571749"/>
      </dsp:txXfrm>
    </dsp:sp>
    <dsp:sp modelId="{CB3A3899-7CAF-42BE-8BF0-AE6CB0904605}">
      <dsp:nvSpPr>
        <dsp:cNvPr id="0" name=""/>
        <dsp:cNvSpPr/>
      </dsp:nvSpPr>
      <dsp:spPr>
        <a:xfrm>
          <a:off x="4609569" y="2805830"/>
          <a:ext cx="2580377" cy="1281177"/>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Why Restructure Now?</a:t>
          </a:r>
        </a:p>
      </dsp:txBody>
      <dsp:txXfrm>
        <a:off x="4672111" y="2868372"/>
        <a:ext cx="2455293" cy="11560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2F2FD-7F76-41F3-B902-7C5B91E9081A}">
      <dsp:nvSpPr>
        <dsp:cNvPr id="0" name=""/>
        <dsp:cNvSpPr/>
      </dsp:nvSpPr>
      <dsp:spPr>
        <a:xfrm>
          <a:off x="-6210699" y="-950138"/>
          <a:ext cx="7392939" cy="7392939"/>
        </a:xfrm>
        <a:prstGeom prst="blockArc">
          <a:avLst>
            <a:gd name="adj1" fmla="val 18900000"/>
            <a:gd name="adj2" fmla="val 2700000"/>
            <a:gd name="adj3" fmla="val 29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205C54-A84C-464F-A48F-0D3F6CC344B7}">
      <dsp:nvSpPr>
        <dsp:cNvPr id="0" name=""/>
        <dsp:cNvSpPr/>
      </dsp:nvSpPr>
      <dsp:spPr>
        <a:xfrm>
          <a:off x="618718" y="422275"/>
          <a:ext cx="10991113" cy="8449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0712"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US" sz="2400" kern="1200" dirty="0"/>
            <a:t>Co-create a structure with JEDI as part of the eligibility criteria to ensure a diversity of voices and representation from communities.</a:t>
          </a:r>
        </a:p>
      </dsp:txBody>
      <dsp:txXfrm>
        <a:off x="618718" y="422275"/>
        <a:ext cx="10991113" cy="844991"/>
      </dsp:txXfrm>
    </dsp:sp>
    <dsp:sp modelId="{DF1501B9-04CD-49B8-BF84-AD64A07F0A0F}">
      <dsp:nvSpPr>
        <dsp:cNvPr id="0" name=""/>
        <dsp:cNvSpPr/>
      </dsp:nvSpPr>
      <dsp:spPr>
        <a:xfrm>
          <a:off x="90599" y="316652"/>
          <a:ext cx="1056239" cy="105623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FA8891-376A-4783-BC03-1778DA93B1A9}">
      <dsp:nvSpPr>
        <dsp:cNvPr id="0" name=""/>
        <dsp:cNvSpPr/>
      </dsp:nvSpPr>
      <dsp:spPr>
        <a:xfrm>
          <a:off x="1103171" y="1689982"/>
          <a:ext cx="10506660" cy="8449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0712" tIns="63500" rIns="63500" bIns="6350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dirty="0"/>
            <a:t>Update purpose to include centering equity and environmental justice with regards to energy efficiency under the CPUC’s purview. </a:t>
          </a:r>
        </a:p>
      </dsp:txBody>
      <dsp:txXfrm>
        <a:off x="1103171" y="1689982"/>
        <a:ext cx="10506660" cy="844991"/>
      </dsp:txXfrm>
    </dsp:sp>
    <dsp:sp modelId="{FB589483-FCF1-46EF-B84F-836DFF8BE42A}">
      <dsp:nvSpPr>
        <dsp:cNvPr id="0" name=""/>
        <dsp:cNvSpPr/>
      </dsp:nvSpPr>
      <dsp:spPr>
        <a:xfrm>
          <a:off x="575052" y="1584358"/>
          <a:ext cx="1056239" cy="105623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5B3E19-72FD-469F-9180-4A9763269F2F}">
      <dsp:nvSpPr>
        <dsp:cNvPr id="0" name=""/>
        <dsp:cNvSpPr/>
      </dsp:nvSpPr>
      <dsp:spPr>
        <a:xfrm>
          <a:off x="1103171" y="2957689"/>
          <a:ext cx="10506660" cy="8449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0712" tIns="63500" rIns="63500" bIns="6350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dirty="0"/>
            <a:t>Restructure CAEECC and its Working Groups to address barriers to participation (e.g., funding, capacity, background info, etc).</a:t>
          </a:r>
        </a:p>
      </dsp:txBody>
      <dsp:txXfrm>
        <a:off x="1103171" y="2957689"/>
        <a:ext cx="10506660" cy="844991"/>
      </dsp:txXfrm>
    </dsp:sp>
    <dsp:sp modelId="{3B6A8D7B-18CD-4A82-A2FE-42B99D86C88D}">
      <dsp:nvSpPr>
        <dsp:cNvPr id="0" name=""/>
        <dsp:cNvSpPr/>
      </dsp:nvSpPr>
      <dsp:spPr>
        <a:xfrm>
          <a:off x="575052" y="2852065"/>
          <a:ext cx="1056239" cy="105623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E4F449-1DE4-47CE-8C52-E9C0C5493609}">
      <dsp:nvSpPr>
        <dsp:cNvPr id="0" name=""/>
        <dsp:cNvSpPr/>
      </dsp:nvSpPr>
      <dsp:spPr>
        <a:xfrm>
          <a:off x="618718" y="4225395"/>
          <a:ext cx="10991113" cy="8449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0712" tIns="63500" rIns="63500" bIns="6350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dirty="0"/>
            <a:t>Enable inclusive meetings and various opportunities for underrepresented voices to have access to, and supportive capacity for meaningfully participation. </a:t>
          </a:r>
        </a:p>
      </dsp:txBody>
      <dsp:txXfrm>
        <a:off x="618718" y="4225395"/>
        <a:ext cx="10991113" cy="844991"/>
      </dsp:txXfrm>
    </dsp:sp>
    <dsp:sp modelId="{040552BB-9A20-4BB4-B2D6-7B40773B5E13}">
      <dsp:nvSpPr>
        <dsp:cNvPr id="0" name=""/>
        <dsp:cNvSpPr/>
      </dsp:nvSpPr>
      <dsp:spPr>
        <a:xfrm>
          <a:off x="90599" y="4119771"/>
          <a:ext cx="1056239" cy="105623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2F2FD-7F76-41F3-B902-7C5B91E9081A}">
      <dsp:nvSpPr>
        <dsp:cNvPr id="0" name=""/>
        <dsp:cNvSpPr/>
      </dsp:nvSpPr>
      <dsp:spPr>
        <a:xfrm>
          <a:off x="-6208747" y="-950138"/>
          <a:ext cx="7392939" cy="7392939"/>
        </a:xfrm>
        <a:prstGeom prst="blockArc">
          <a:avLst>
            <a:gd name="adj1" fmla="val 18900000"/>
            <a:gd name="adj2" fmla="val 2700000"/>
            <a:gd name="adj3" fmla="val 29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205C54-A84C-464F-A48F-0D3F6CC344B7}">
      <dsp:nvSpPr>
        <dsp:cNvPr id="0" name=""/>
        <dsp:cNvSpPr/>
      </dsp:nvSpPr>
      <dsp:spPr>
        <a:xfrm>
          <a:off x="762381" y="549266"/>
          <a:ext cx="10849402" cy="109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960"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US" sz="2400" kern="1200" dirty="0"/>
            <a:t>Identify CAEECC purpose and objectives based on the current state and CPUC policies and climate/equity goals.</a:t>
          </a:r>
        </a:p>
      </dsp:txBody>
      <dsp:txXfrm>
        <a:off x="762381" y="549266"/>
        <a:ext cx="10849402" cy="1098532"/>
      </dsp:txXfrm>
    </dsp:sp>
    <dsp:sp modelId="{DF1501B9-04CD-49B8-BF84-AD64A07F0A0F}">
      <dsp:nvSpPr>
        <dsp:cNvPr id="0" name=""/>
        <dsp:cNvSpPr/>
      </dsp:nvSpPr>
      <dsp:spPr>
        <a:xfrm>
          <a:off x="75798" y="411949"/>
          <a:ext cx="1373165" cy="13731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FA8891-376A-4783-BC03-1778DA93B1A9}">
      <dsp:nvSpPr>
        <dsp:cNvPr id="0" name=""/>
        <dsp:cNvSpPr/>
      </dsp:nvSpPr>
      <dsp:spPr>
        <a:xfrm>
          <a:off x="1161698" y="2197065"/>
          <a:ext cx="10450086" cy="109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960" tIns="63500" rIns="63500" bIns="6350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dirty="0"/>
            <a:t>Evaluate current CAEECC structure and identify how the current structure does or does not meet the purpose once identified.</a:t>
          </a:r>
        </a:p>
      </dsp:txBody>
      <dsp:txXfrm>
        <a:off x="1161698" y="2197065"/>
        <a:ext cx="10450086" cy="1098532"/>
      </dsp:txXfrm>
    </dsp:sp>
    <dsp:sp modelId="{FB589483-FCF1-46EF-B84F-836DFF8BE42A}">
      <dsp:nvSpPr>
        <dsp:cNvPr id="0" name=""/>
        <dsp:cNvSpPr/>
      </dsp:nvSpPr>
      <dsp:spPr>
        <a:xfrm>
          <a:off x="475115" y="2059748"/>
          <a:ext cx="1373165" cy="13731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5B3E19-72FD-469F-9180-4A9763269F2F}">
      <dsp:nvSpPr>
        <dsp:cNvPr id="0" name=""/>
        <dsp:cNvSpPr/>
      </dsp:nvSpPr>
      <dsp:spPr>
        <a:xfrm>
          <a:off x="762381" y="3844864"/>
          <a:ext cx="10849402" cy="109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960" tIns="63500" rIns="63500" bIns="6350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dirty="0"/>
            <a:t>Identify any gaps or limitations of CAEECC’s structure and scope given updated policies since 2015, including state climate energy and equity goals.</a:t>
          </a:r>
        </a:p>
      </dsp:txBody>
      <dsp:txXfrm>
        <a:off x="762381" y="3844864"/>
        <a:ext cx="10849402" cy="1098532"/>
      </dsp:txXfrm>
    </dsp:sp>
    <dsp:sp modelId="{3B6A8D7B-18CD-4A82-A2FE-42B99D86C88D}">
      <dsp:nvSpPr>
        <dsp:cNvPr id="0" name=""/>
        <dsp:cNvSpPr/>
      </dsp:nvSpPr>
      <dsp:spPr>
        <a:xfrm>
          <a:off x="75798" y="3707547"/>
          <a:ext cx="1373165" cy="13731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2F2FD-7F76-41F3-B902-7C5B91E9081A}">
      <dsp:nvSpPr>
        <dsp:cNvPr id="0" name=""/>
        <dsp:cNvSpPr/>
      </dsp:nvSpPr>
      <dsp:spPr>
        <a:xfrm>
          <a:off x="-6208747" y="-950138"/>
          <a:ext cx="7392939" cy="7392939"/>
        </a:xfrm>
        <a:prstGeom prst="blockArc">
          <a:avLst>
            <a:gd name="adj1" fmla="val 18900000"/>
            <a:gd name="adj2" fmla="val 2700000"/>
            <a:gd name="adj3" fmla="val 29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205C54-A84C-464F-A48F-0D3F6CC344B7}">
      <dsp:nvSpPr>
        <dsp:cNvPr id="0" name=""/>
        <dsp:cNvSpPr/>
      </dsp:nvSpPr>
      <dsp:spPr>
        <a:xfrm>
          <a:off x="762381" y="549266"/>
          <a:ext cx="10849402" cy="109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960"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US" sz="2400" kern="1200" dirty="0"/>
            <a:t>Develop a proposed structure to meet the identified purpose, leveraging what is working, and proposing new approaches and/or structure where needed.</a:t>
          </a:r>
        </a:p>
      </dsp:txBody>
      <dsp:txXfrm>
        <a:off x="762381" y="549266"/>
        <a:ext cx="10849402" cy="1098532"/>
      </dsp:txXfrm>
    </dsp:sp>
    <dsp:sp modelId="{DF1501B9-04CD-49B8-BF84-AD64A07F0A0F}">
      <dsp:nvSpPr>
        <dsp:cNvPr id="0" name=""/>
        <dsp:cNvSpPr/>
      </dsp:nvSpPr>
      <dsp:spPr>
        <a:xfrm>
          <a:off x="75798" y="411949"/>
          <a:ext cx="1373165" cy="13731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FA8891-376A-4783-BC03-1778DA93B1A9}">
      <dsp:nvSpPr>
        <dsp:cNvPr id="0" name=""/>
        <dsp:cNvSpPr/>
      </dsp:nvSpPr>
      <dsp:spPr>
        <a:xfrm>
          <a:off x="1161698" y="2197065"/>
          <a:ext cx="10450086" cy="109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960"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US" sz="2400" kern="1200" dirty="0">
              <a:solidFill>
                <a:srgbClr val="FFFFFF"/>
              </a:solidFill>
              <a:latin typeface="Gill Sans MT"/>
              <a:ea typeface="+mn-ea"/>
              <a:cs typeface="+mn-cs"/>
            </a:rPr>
            <a:t>Review the current governance documents for alignment with new purpose and structure.</a:t>
          </a:r>
        </a:p>
      </dsp:txBody>
      <dsp:txXfrm>
        <a:off x="1161698" y="2197065"/>
        <a:ext cx="10450086" cy="1098532"/>
      </dsp:txXfrm>
    </dsp:sp>
    <dsp:sp modelId="{FB589483-FCF1-46EF-B84F-836DFF8BE42A}">
      <dsp:nvSpPr>
        <dsp:cNvPr id="0" name=""/>
        <dsp:cNvSpPr/>
      </dsp:nvSpPr>
      <dsp:spPr>
        <a:xfrm>
          <a:off x="475115" y="2059748"/>
          <a:ext cx="1373165" cy="13731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C4A8AA-C399-43BF-9E2E-E26E58CEA3A2}">
      <dsp:nvSpPr>
        <dsp:cNvPr id="0" name=""/>
        <dsp:cNvSpPr/>
      </dsp:nvSpPr>
      <dsp:spPr>
        <a:xfrm>
          <a:off x="762381" y="3844864"/>
          <a:ext cx="10849402" cy="109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960" tIns="60960" rIns="60960" bIns="60960" numCol="1" spcCol="1270" anchor="ctr" anchorCtr="0">
          <a:noAutofit/>
        </a:bodyPr>
        <a:lstStyle/>
        <a:p>
          <a:pPr marL="0" lvl="0" indent="0" algn="l" defTabSz="1066800" rtl="0">
            <a:lnSpc>
              <a:spcPct val="90000"/>
            </a:lnSpc>
            <a:spcBef>
              <a:spcPct val="0"/>
            </a:spcBef>
            <a:spcAft>
              <a:spcPct val="35000"/>
            </a:spcAft>
            <a:buFont typeface="+mj-lt"/>
            <a:buNone/>
          </a:pPr>
          <a:r>
            <a:rPr lang="en-US" sz="2400" kern="1200" dirty="0">
              <a:solidFill>
                <a:srgbClr val="FFFFFF"/>
              </a:solidFill>
              <a:latin typeface="Gill Sans MT"/>
              <a:ea typeface="+mn-ea"/>
              <a:cs typeface="+mn-cs"/>
            </a:rPr>
            <a:t>Update governance docs to align with the purpose, structure,  and state and CPUC policies regarding JEDI, energy, and climate goals. </a:t>
          </a:r>
        </a:p>
      </dsp:txBody>
      <dsp:txXfrm>
        <a:off x="762381" y="3844864"/>
        <a:ext cx="10849402" cy="1098532"/>
      </dsp:txXfrm>
    </dsp:sp>
    <dsp:sp modelId="{2472A698-8D25-4DD9-8470-B00499ED0FD0}">
      <dsp:nvSpPr>
        <dsp:cNvPr id="0" name=""/>
        <dsp:cNvSpPr/>
      </dsp:nvSpPr>
      <dsp:spPr>
        <a:xfrm>
          <a:off x="75798" y="3707547"/>
          <a:ext cx="1373165" cy="13731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2E337-7F9A-431C-8255-A6DFEA0EEEF5}">
      <dsp:nvSpPr>
        <dsp:cNvPr id="0" name=""/>
        <dsp:cNvSpPr/>
      </dsp:nvSpPr>
      <dsp:spPr>
        <a:xfrm>
          <a:off x="3452" y="65308"/>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Accountability &amp; Reporting</a:t>
          </a:r>
        </a:p>
      </dsp:txBody>
      <dsp:txXfrm>
        <a:off x="3452" y="65308"/>
        <a:ext cx="2738956" cy="1643373"/>
      </dsp:txXfrm>
    </dsp:sp>
    <dsp:sp modelId="{6A57E542-AEE0-4675-B315-753D798FA619}">
      <dsp:nvSpPr>
        <dsp:cNvPr id="0" name=""/>
        <dsp:cNvSpPr/>
      </dsp:nvSpPr>
      <dsp:spPr>
        <a:xfrm>
          <a:off x="3016304" y="65308"/>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Compensation for Eligible Stakeholders</a:t>
          </a:r>
        </a:p>
      </dsp:txBody>
      <dsp:txXfrm>
        <a:off x="3016304" y="65308"/>
        <a:ext cx="2738956" cy="1643373"/>
      </dsp:txXfrm>
    </dsp:sp>
    <dsp:sp modelId="{8FC4CFE8-766A-4E17-BE6C-F350D419D0CF}">
      <dsp:nvSpPr>
        <dsp:cNvPr id="0" name=""/>
        <dsp:cNvSpPr/>
      </dsp:nvSpPr>
      <dsp:spPr>
        <a:xfrm>
          <a:off x="6029155" y="65308"/>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Recruitment &amp; Retention</a:t>
          </a:r>
        </a:p>
      </dsp:txBody>
      <dsp:txXfrm>
        <a:off x="6029155" y="65308"/>
        <a:ext cx="2738956" cy="1643373"/>
      </dsp:txXfrm>
    </dsp:sp>
    <dsp:sp modelId="{01FA0B54-DA75-4FC7-9564-BB385FAA1101}">
      <dsp:nvSpPr>
        <dsp:cNvPr id="0" name=""/>
        <dsp:cNvSpPr/>
      </dsp:nvSpPr>
      <dsp:spPr>
        <a:xfrm>
          <a:off x="9042007" y="65308"/>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Facilitation</a:t>
          </a:r>
        </a:p>
      </dsp:txBody>
      <dsp:txXfrm>
        <a:off x="9042007" y="65308"/>
        <a:ext cx="2738956" cy="1643373"/>
      </dsp:txXfrm>
    </dsp:sp>
    <dsp:sp modelId="{883DB1DB-300E-4FAD-B071-2E71BE791C7B}">
      <dsp:nvSpPr>
        <dsp:cNvPr id="0" name=""/>
        <dsp:cNvSpPr/>
      </dsp:nvSpPr>
      <dsp:spPr>
        <a:xfrm>
          <a:off x="0" y="1942101"/>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Competency Building</a:t>
          </a:r>
        </a:p>
      </dsp:txBody>
      <dsp:txXfrm>
        <a:off x="0" y="1942101"/>
        <a:ext cx="2738956" cy="1643373"/>
      </dsp:txXfrm>
    </dsp:sp>
    <dsp:sp modelId="{058B110D-0AEC-44AC-A5A3-273B584E09EA}">
      <dsp:nvSpPr>
        <dsp:cNvPr id="0" name=""/>
        <dsp:cNvSpPr/>
      </dsp:nvSpPr>
      <dsp:spPr>
        <a:xfrm>
          <a:off x="3016304" y="1982577"/>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Member Applications</a:t>
          </a:r>
        </a:p>
      </dsp:txBody>
      <dsp:txXfrm>
        <a:off x="3016304" y="1982577"/>
        <a:ext cx="2738956" cy="1643373"/>
      </dsp:txXfrm>
    </dsp:sp>
    <dsp:sp modelId="{DA30614E-DE92-4598-AB58-7A4DCF9FBA99}">
      <dsp:nvSpPr>
        <dsp:cNvPr id="0" name=""/>
        <dsp:cNvSpPr/>
      </dsp:nvSpPr>
      <dsp:spPr>
        <a:xfrm>
          <a:off x="6029155" y="1953062"/>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Composition &amp; Eligibility</a:t>
          </a:r>
        </a:p>
      </dsp:txBody>
      <dsp:txXfrm>
        <a:off x="6029155" y="1953062"/>
        <a:ext cx="2738956" cy="1643373"/>
      </dsp:txXfrm>
    </dsp:sp>
    <dsp:sp modelId="{6ED76FB0-CEF5-44D3-AAB4-3DB1EB5BA4C8}">
      <dsp:nvSpPr>
        <dsp:cNvPr id="0" name=""/>
        <dsp:cNvSpPr/>
      </dsp:nvSpPr>
      <dsp:spPr>
        <a:xfrm>
          <a:off x="9042007" y="1982577"/>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Conflict of Interest Processes</a:t>
          </a:r>
        </a:p>
      </dsp:txBody>
      <dsp:txXfrm>
        <a:off x="9042007" y="1982577"/>
        <a:ext cx="2738956" cy="1643373"/>
      </dsp:txXfrm>
    </dsp:sp>
    <dsp:sp modelId="{528EAF3E-8CE8-491F-91D1-89251A281B76}">
      <dsp:nvSpPr>
        <dsp:cNvPr id="0" name=""/>
        <dsp:cNvSpPr/>
      </dsp:nvSpPr>
      <dsp:spPr>
        <a:xfrm>
          <a:off x="3016304" y="3899846"/>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Glossary</a:t>
          </a:r>
        </a:p>
      </dsp:txBody>
      <dsp:txXfrm>
        <a:off x="3016304" y="3899846"/>
        <a:ext cx="2738956" cy="1643373"/>
      </dsp:txXfrm>
    </dsp:sp>
    <dsp:sp modelId="{B1B4C848-2478-4E48-9659-0C96B2829687}">
      <dsp:nvSpPr>
        <dsp:cNvPr id="0" name=""/>
        <dsp:cNvSpPr/>
      </dsp:nvSpPr>
      <dsp:spPr>
        <a:xfrm>
          <a:off x="6029155" y="3899846"/>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Potential Additional CAEECC Scope  </a:t>
          </a:r>
        </a:p>
      </dsp:txBody>
      <dsp:txXfrm>
        <a:off x="6029155" y="3899846"/>
        <a:ext cx="2738956" cy="16433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3D586-A3BC-BA46-9BCA-B13D2AC19D21}">
      <dsp:nvSpPr>
        <dsp:cNvPr id="0" name=""/>
        <dsp:cNvSpPr/>
      </dsp:nvSpPr>
      <dsp:spPr>
        <a:xfrm>
          <a:off x="0" y="0"/>
          <a:ext cx="7144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A6CCA-323E-214F-A9FB-C3A61F9EE895}">
      <dsp:nvSpPr>
        <dsp:cNvPr id="0" name=""/>
        <dsp:cNvSpPr/>
      </dsp:nvSpPr>
      <dsp:spPr>
        <a:xfrm>
          <a:off x="0" y="0"/>
          <a:ext cx="7144512"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en-US" sz="2200" kern="1200" dirty="0"/>
            <a:t>Presentation, Discussion, and CAEECC approval/feedback on Facilitation</a:t>
          </a:r>
        </a:p>
      </dsp:txBody>
      <dsp:txXfrm>
        <a:off x="0" y="0"/>
        <a:ext cx="7144512" cy="1376171"/>
      </dsp:txXfrm>
    </dsp:sp>
    <dsp:sp modelId="{FF020312-54F8-EC4F-99D8-602A23F84E0F}">
      <dsp:nvSpPr>
        <dsp:cNvPr id="0" name=""/>
        <dsp:cNvSpPr/>
      </dsp:nvSpPr>
      <dsp:spPr>
        <a:xfrm>
          <a:off x="0" y="1376171"/>
          <a:ext cx="7144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6DD9B5-D493-CE41-A86B-B6FF16BD8165}">
      <dsp:nvSpPr>
        <dsp:cNvPr id="0" name=""/>
        <dsp:cNvSpPr/>
      </dsp:nvSpPr>
      <dsp:spPr>
        <a:xfrm>
          <a:off x="0" y="1376171"/>
          <a:ext cx="7144512"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Prioritizing certain recommendations for early in Restructuring WG or by other means if WG delayed</a:t>
          </a:r>
          <a:endParaRPr lang="en-US" sz="2200" kern="1200" dirty="0">
            <a:highlight>
              <a:srgbClr val="FFFF00"/>
            </a:highlight>
          </a:endParaRPr>
        </a:p>
      </dsp:txBody>
      <dsp:txXfrm>
        <a:off x="0" y="1376171"/>
        <a:ext cx="7144512" cy="1376171"/>
      </dsp:txXfrm>
    </dsp:sp>
    <dsp:sp modelId="{520C4473-4143-EC46-A3AC-F677166AAA62}">
      <dsp:nvSpPr>
        <dsp:cNvPr id="0" name=""/>
        <dsp:cNvSpPr/>
      </dsp:nvSpPr>
      <dsp:spPr>
        <a:xfrm>
          <a:off x="0" y="2752343"/>
          <a:ext cx="7144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E87147-1477-8A49-83B0-0FDADFFCD15E}">
      <dsp:nvSpPr>
        <dsp:cNvPr id="0" name=""/>
        <dsp:cNvSpPr/>
      </dsp:nvSpPr>
      <dsp:spPr>
        <a:xfrm>
          <a:off x="0" y="2752343"/>
          <a:ext cx="7144512"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en-US" sz="2200" kern="1200"/>
            <a:t>Public questions &amp; comments</a:t>
          </a:r>
        </a:p>
      </dsp:txBody>
      <dsp:txXfrm>
        <a:off x="0" y="2752343"/>
        <a:ext cx="7144512" cy="1376171"/>
      </dsp:txXfrm>
    </dsp:sp>
    <dsp:sp modelId="{ED963065-3AD4-BD44-B619-73DEB700F938}">
      <dsp:nvSpPr>
        <dsp:cNvPr id="0" name=""/>
        <dsp:cNvSpPr/>
      </dsp:nvSpPr>
      <dsp:spPr>
        <a:xfrm>
          <a:off x="0" y="4128515"/>
          <a:ext cx="7144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C56B7-1D8D-0841-8C97-C4927E3B8CFC}">
      <dsp:nvSpPr>
        <dsp:cNvPr id="0" name=""/>
        <dsp:cNvSpPr/>
      </dsp:nvSpPr>
      <dsp:spPr>
        <a:xfrm>
          <a:off x="0" y="4128515"/>
          <a:ext cx="7144512"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en-US" sz="2200" kern="1200" dirty="0"/>
            <a:t>Approve Overarching Recommendation (to form a Restructuring WG proceeded by Compensation Task Force); plus delegation of respective prospectus finalization and recommendation making to WG/TF</a:t>
          </a:r>
        </a:p>
      </dsp:txBody>
      <dsp:txXfrm>
        <a:off x="0" y="4128515"/>
        <a:ext cx="7144512" cy="13761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0024A-D73A-204B-8947-4E5E5229245F}">
      <dsp:nvSpPr>
        <dsp:cNvPr id="0" name=""/>
        <dsp:cNvSpPr/>
      </dsp:nvSpPr>
      <dsp:spPr>
        <a:xfrm>
          <a:off x="0" y="448464"/>
          <a:ext cx="10515600" cy="1771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Prospectus based on charge and other details are outlined in CDEI WG report; prospectus would not need to come back to Full CAEECC for approval before launching TF and WG</a:t>
          </a:r>
        </a:p>
      </dsp:txBody>
      <dsp:txXfrm>
        <a:off x="0" y="448464"/>
        <a:ext cx="10515600" cy="1771875"/>
      </dsp:txXfrm>
    </dsp:sp>
    <dsp:sp modelId="{13A97F48-F929-CA43-99C9-25E2599B5B66}">
      <dsp:nvSpPr>
        <dsp:cNvPr id="0" name=""/>
        <dsp:cNvSpPr/>
      </dsp:nvSpPr>
      <dsp:spPr>
        <a:xfrm>
          <a:off x="525780" y="79464"/>
          <a:ext cx="736092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kern="1200" dirty="0"/>
            <a:t>Finalizing of respective prospectus </a:t>
          </a:r>
        </a:p>
      </dsp:txBody>
      <dsp:txXfrm>
        <a:off x="561806" y="115490"/>
        <a:ext cx="7288868" cy="665948"/>
      </dsp:txXfrm>
    </dsp:sp>
    <dsp:sp modelId="{59703039-016A-444F-8FF1-697C2AC731E9}">
      <dsp:nvSpPr>
        <dsp:cNvPr id="0" name=""/>
        <dsp:cNvSpPr/>
      </dsp:nvSpPr>
      <dsp:spPr>
        <a:xfrm>
          <a:off x="0" y="2724339"/>
          <a:ext cx="10515600" cy="2126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Recommendations would go straight to Energy Division/CPUC including all consensus and non-consensus recommendation;  but need not come to full CAEECC first for approval first (unless the WG so chooses)</a:t>
          </a:r>
        </a:p>
      </dsp:txBody>
      <dsp:txXfrm>
        <a:off x="0" y="2724339"/>
        <a:ext cx="10515600" cy="2126250"/>
      </dsp:txXfrm>
    </dsp:sp>
    <dsp:sp modelId="{7F14740B-D86A-514D-A489-61A91366B805}">
      <dsp:nvSpPr>
        <dsp:cNvPr id="0" name=""/>
        <dsp:cNvSpPr/>
      </dsp:nvSpPr>
      <dsp:spPr>
        <a:xfrm>
          <a:off x="525780" y="2355339"/>
          <a:ext cx="736092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kern="1200" dirty="0"/>
            <a:t>Final recommendation making authority</a:t>
          </a:r>
        </a:p>
      </dsp:txBody>
      <dsp:txXfrm>
        <a:off x="561806" y="2391365"/>
        <a:ext cx="7288868" cy="6659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AC5A7-2604-D94E-B9F8-C2C69F744B65}">
      <dsp:nvSpPr>
        <dsp:cNvPr id="0" name=""/>
        <dsp:cNvSpPr/>
      </dsp:nvSpPr>
      <dsp:spPr>
        <a:xfrm>
          <a:off x="0" y="2687"/>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2362FA-621D-DC48-AE34-FB9C3B317878}">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Font typeface="+mj-lt"/>
            <a:buNone/>
          </a:pPr>
          <a:r>
            <a:rPr lang="en-US" sz="3700" kern="1200"/>
            <a:t>Topics for June Full CAEECC Meeting? </a:t>
          </a:r>
        </a:p>
      </dsp:txBody>
      <dsp:txXfrm>
        <a:off x="0" y="2687"/>
        <a:ext cx="6263640" cy="1833104"/>
      </dsp:txXfrm>
    </dsp:sp>
    <dsp:sp modelId="{D463F90D-6727-424F-AD23-7CFD6C5E81BE}">
      <dsp:nvSpPr>
        <dsp:cNvPr id="0" name=""/>
        <dsp:cNvSpPr/>
      </dsp:nvSpPr>
      <dsp:spPr>
        <a:xfrm>
          <a:off x="0" y="1835791"/>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7C257C-F053-D047-88D4-635B7165A543}">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Font typeface="+mj-lt"/>
            <a:buNone/>
          </a:pPr>
          <a:r>
            <a:rPr lang="en-US" sz="3700" kern="1200"/>
            <a:t>Summarize accomplishments for day and delineate next steps</a:t>
          </a:r>
        </a:p>
      </dsp:txBody>
      <dsp:txXfrm>
        <a:off x="0" y="1835791"/>
        <a:ext cx="6263640" cy="1833104"/>
      </dsp:txXfrm>
    </dsp:sp>
    <dsp:sp modelId="{55AC1D78-864C-454D-8851-8C508DA19C93}">
      <dsp:nvSpPr>
        <dsp:cNvPr id="0" name=""/>
        <dsp:cNvSpPr/>
      </dsp:nvSpPr>
      <dsp:spPr>
        <a:xfrm>
          <a:off x="0" y="3668896"/>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6171E-F070-8A4C-83B9-0064AA82E03E}">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Meeting evaluations</a:t>
          </a:r>
        </a:p>
      </dsp:txBody>
      <dsp:txXfrm>
        <a:off x="0" y="3668896"/>
        <a:ext cx="6263640" cy="18331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A5775-AB95-4C95-8A8A-6AA1C6484052}">
      <dsp:nvSpPr>
        <dsp:cNvPr id="0" name=""/>
        <dsp:cNvSpPr/>
      </dsp:nvSpPr>
      <dsp:spPr>
        <a:xfrm>
          <a:off x="0" y="888960"/>
          <a:ext cx="6096000" cy="16411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D6161-BDC9-422A-97AF-E9F367CDB73A}">
      <dsp:nvSpPr>
        <dsp:cNvPr id="0" name=""/>
        <dsp:cNvSpPr/>
      </dsp:nvSpPr>
      <dsp:spPr>
        <a:xfrm>
          <a:off x="496450" y="1258220"/>
          <a:ext cx="902636" cy="9026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DDF234-D8D1-46AB-ACC0-CBB96B213955}">
      <dsp:nvSpPr>
        <dsp:cNvPr id="0" name=""/>
        <dsp:cNvSpPr/>
      </dsp:nvSpPr>
      <dsp:spPr>
        <a:xfrm>
          <a:off x="1895536" y="888960"/>
          <a:ext cx="4200463" cy="1641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689" tIns="173689" rIns="173689" bIns="173689" numCol="1" spcCol="1270" anchor="ctr" anchorCtr="0">
          <a:noAutofit/>
        </a:bodyPr>
        <a:lstStyle/>
        <a:p>
          <a:pPr marL="0" lvl="0" indent="0" algn="l" defTabSz="1111250">
            <a:lnSpc>
              <a:spcPct val="90000"/>
            </a:lnSpc>
            <a:spcBef>
              <a:spcPct val="0"/>
            </a:spcBef>
            <a:spcAft>
              <a:spcPct val="35000"/>
            </a:spcAft>
            <a:buNone/>
          </a:pPr>
          <a:r>
            <a:rPr lang="en-US" sz="2500" kern="1200"/>
            <a:t>Appendix 7: Key Definitions</a:t>
          </a:r>
        </a:p>
      </dsp:txBody>
      <dsp:txXfrm>
        <a:off x="1895536" y="888960"/>
        <a:ext cx="4200463" cy="1641157"/>
      </dsp:txXfrm>
    </dsp:sp>
    <dsp:sp modelId="{7C55A3EF-AC4A-409E-ADA3-EFADD47B0F76}">
      <dsp:nvSpPr>
        <dsp:cNvPr id="0" name=""/>
        <dsp:cNvSpPr/>
      </dsp:nvSpPr>
      <dsp:spPr>
        <a:xfrm>
          <a:off x="0" y="2940407"/>
          <a:ext cx="6096000" cy="16411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FDC5FC-4A37-432F-85C4-C3510525E905}">
      <dsp:nvSpPr>
        <dsp:cNvPr id="0" name=""/>
        <dsp:cNvSpPr/>
      </dsp:nvSpPr>
      <dsp:spPr>
        <a:xfrm>
          <a:off x="496450" y="3309667"/>
          <a:ext cx="902636" cy="90263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236EBA-DEA0-483F-9667-8DAA3664A561}">
      <dsp:nvSpPr>
        <dsp:cNvPr id="0" name=""/>
        <dsp:cNvSpPr/>
      </dsp:nvSpPr>
      <dsp:spPr>
        <a:xfrm>
          <a:off x="1895536" y="2940407"/>
          <a:ext cx="4200463" cy="1641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689" tIns="173689" rIns="173689" bIns="173689" numCol="1" spcCol="1270" anchor="ctr" anchorCtr="0">
          <a:noAutofit/>
        </a:bodyPr>
        <a:lstStyle/>
        <a:p>
          <a:pPr marL="0" lvl="0" indent="0" algn="l" defTabSz="1111250">
            <a:lnSpc>
              <a:spcPct val="90000"/>
            </a:lnSpc>
            <a:spcBef>
              <a:spcPct val="0"/>
            </a:spcBef>
            <a:spcAft>
              <a:spcPct val="35000"/>
            </a:spcAft>
            <a:buNone/>
          </a:pPr>
          <a:r>
            <a:rPr lang="en-US" sz="2500" kern="1200"/>
            <a:t>Appendix 9: Implementation Considerations (Additional Voices to Engage)</a:t>
          </a:r>
        </a:p>
      </dsp:txBody>
      <dsp:txXfrm>
        <a:off x="1895536" y="2940407"/>
        <a:ext cx="4200463" cy="16411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AF85E-405C-5242-A19B-3B5104D2707E}">
      <dsp:nvSpPr>
        <dsp:cNvPr id="0" name=""/>
        <dsp:cNvSpPr/>
      </dsp:nvSpPr>
      <dsp:spPr>
        <a:xfrm>
          <a:off x="0" y="361077"/>
          <a:ext cx="10104521" cy="2173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4223" tIns="312420" rIns="784223"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Goudy Old Style" panose="02020502050305020303" pitchFamily="18" charset="77"/>
            </a:rPr>
            <a:t>The intention of co-creating a definition was to guide the scope of recommendations for what the WG propose (since definitions help set boundaries and focus </a:t>
          </a:r>
        </a:p>
        <a:p>
          <a:pPr marL="114300" lvl="1" indent="-114300" algn="l" defTabSz="666750">
            <a:lnSpc>
              <a:spcPct val="90000"/>
            </a:lnSpc>
            <a:spcBef>
              <a:spcPct val="0"/>
            </a:spcBef>
            <a:spcAft>
              <a:spcPct val="15000"/>
            </a:spcAft>
            <a:buChar char="•"/>
          </a:pPr>
          <a:r>
            <a:rPr lang="en-US" sz="1500" kern="1200" dirty="0">
              <a:latin typeface="Goudy Old Style" panose="02020502050305020303" pitchFamily="18" charset="77"/>
            </a:rPr>
            <a:t>Not a formal recommendation; all but 1 WG Member support this definition; see footnote 43 (page 54) for an alternate definition</a:t>
          </a:r>
        </a:p>
        <a:p>
          <a:pPr marL="114300" lvl="1" indent="-114300" algn="l" defTabSz="666750">
            <a:lnSpc>
              <a:spcPct val="90000"/>
            </a:lnSpc>
            <a:spcBef>
              <a:spcPct val="0"/>
            </a:spcBef>
            <a:spcAft>
              <a:spcPct val="15000"/>
            </a:spcAft>
            <a:buChar char="•"/>
          </a:pPr>
          <a:r>
            <a:rPr lang="en-US" sz="1500" i="1" u="none" kern="1200" dirty="0">
              <a:latin typeface="Goudy Old Style" panose="02020502050305020303" pitchFamily="18" charset="77"/>
            </a:rPr>
            <a:t>Living Definition of Diversity: </a:t>
          </a:r>
          <a:r>
            <a:rPr lang="en-US" sz="1500" kern="1200" dirty="0">
              <a:latin typeface="Goudy Old Style" panose="02020502050305020303" pitchFamily="18" charset="77"/>
            </a:rPr>
            <a:t>“Race as well as gender, gender identity or expression, sexual orientation, citizenship, religion, nationality, immigration status, ethnicity, culture, justice impacted, health status, age, ability, socioeconomic status, language, level of education, and any other category where persons have been marginalized, historically underrepresented, and/or discriminated against.”</a:t>
          </a:r>
        </a:p>
      </dsp:txBody>
      <dsp:txXfrm>
        <a:off x="0" y="361077"/>
        <a:ext cx="10104521" cy="2173500"/>
      </dsp:txXfrm>
    </dsp:sp>
    <dsp:sp modelId="{CDD18A1C-2974-BD40-9F84-094663B1D9D9}">
      <dsp:nvSpPr>
        <dsp:cNvPr id="0" name=""/>
        <dsp:cNvSpPr/>
      </dsp:nvSpPr>
      <dsp:spPr>
        <a:xfrm>
          <a:off x="505226" y="139677"/>
          <a:ext cx="7073164"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349" tIns="0" rIns="267349" bIns="0" numCol="1" spcCol="1270" anchor="ctr" anchorCtr="0">
          <a:noAutofit/>
        </a:bodyPr>
        <a:lstStyle/>
        <a:p>
          <a:pPr marL="0" lvl="0" indent="0" algn="l" defTabSz="666750">
            <a:lnSpc>
              <a:spcPct val="90000"/>
            </a:lnSpc>
            <a:spcBef>
              <a:spcPct val="0"/>
            </a:spcBef>
            <a:spcAft>
              <a:spcPct val="35000"/>
            </a:spcAft>
            <a:buNone/>
          </a:pPr>
          <a:r>
            <a:rPr lang="en-US" sz="1500" b="1" kern="1200"/>
            <a:t>Definition of Diversity</a:t>
          </a:r>
          <a:endParaRPr lang="en-US" sz="1500" kern="1200"/>
        </a:p>
      </dsp:txBody>
      <dsp:txXfrm>
        <a:off x="526842" y="161293"/>
        <a:ext cx="7029932" cy="399568"/>
      </dsp:txXfrm>
    </dsp:sp>
    <dsp:sp modelId="{869E5942-CB83-0849-802D-11E82CBFE62E}">
      <dsp:nvSpPr>
        <dsp:cNvPr id="0" name=""/>
        <dsp:cNvSpPr/>
      </dsp:nvSpPr>
      <dsp:spPr>
        <a:xfrm>
          <a:off x="0" y="2836978"/>
          <a:ext cx="10104521" cy="1559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4223" tIns="312420" rIns="784223"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Goudy Old Style" panose="02020502050305020303" pitchFamily="18" charset="77"/>
            </a:rPr>
            <a:t>Includes over 40 definitions </a:t>
          </a:r>
        </a:p>
        <a:p>
          <a:pPr marL="114300" lvl="1" indent="-114300" algn="l" defTabSz="666750">
            <a:lnSpc>
              <a:spcPct val="90000"/>
            </a:lnSpc>
            <a:spcBef>
              <a:spcPct val="0"/>
            </a:spcBef>
            <a:spcAft>
              <a:spcPct val="15000"/>
            </a:spcAft>
            <a:buChar char="•"/>
          </a:pPr>
          <a:r>
            <a:rPr lang="en-US" sz="1500" kern="1200" dirty="0">
              <a:latin typeface="Goudy Old Style" panose="02020502050305020303" pitchFamily="18" charset="77"/>
            </a:rPr>
            <a:t>This list of terms is intended to provide a shared language for WG Members</a:t>
          </a:r>
        </a:p>
        <a:p>
          <a:pPr marL="114300" lvl="1" indent="-114300" algn="l" defTabSz="666750">
            <a:lnSpc>
              <a:spcPct val="90000"/>
            </a:lnSpc>
            <a:spcBef>
              <a:spcPct val="0"/>
            </a:spcBef>
            <a:spcAft>
              <a:spcPct val="15000"/>
            </a:spcAft>
            <a:buChar char="•"/>
          </a:pPr>
          <a:r>
            <a:rPr lang="en-US" sz="1500" kern="1200">
              <a:latin typeface="Goudy Old Style" panose="02020502050305020303" pitchFamily="18" charset="77"/>
            </a:rPr>
            <a:t>These definitions are not from or approved by CAEECC or the CPUC</a:t>
          </a:r>
        </a:p>
        <a:p>
          <a:pPr marL="114300" lvl="1" indent="-114300" algn="l" defTabSz="666750">
            <a:lnSpc>
              <a:spcPct val="90000"/>
            </a:lnSpc>
            <a:spcBef>
              <a:spcPct val="0"/>
            </a:spcBef>
            <a:spcAft>
              <a:spcPct val="15000"/>
            </a:spcAft>
            <a:buChar char="•"/>
          </a:pPr>
          <a:r>
            <a:rPr lang="en-US" sz="1500" kern="1200" dirty="0">
              <a:latin typeface="Goudy Old Style" panose="02020502050305020303" pitchFamily="18" charset="77"/>
            </a:rPr>
            <a:t>The WG proposes CAEECC periodically updates the glossary so it can continue to serve as a living resource for Members and Working Groups (proposed as part of Restructuring WG scope)</a:t>
          </a:r>
        </a:p>
      </dsp:txBody>
      <dsp:txXfrm>
        <a:off x="0" y="2836978"/>
        <a:ext cx="10104521" cy="1559250"/>
      </dsp:txXfrm>
    </dsp:sp>
    <dsp:sp modelId="{2C55DBAA-F07D-DB42-AFBC-E2CFAE85E1F8}">
      <dsp:nvSpPr>
        <dsp:cNvPr id="0" name=""/>
        <dsp:cNvSpPr/>
      </dsp:nvSpPr>
      <dsp:spPr>
        <a:xfrm>
          <a:off x="505226" y="2615578"/>
          <a:ext cx="7073164"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349" tIns="0" rIns="267349" bIns="0" numCol="1" spcCol="1270" anchor="ctr" anchorCtr="0">
          <a:noAutofit/>
        </a:bodyPr>
        <a:lstStyle/>
        <a:p>
          <a:pPr marL="0" lvl="0" indent="0" algn="l" defTabSz="666750">
            <a:lnSpc>
              <a:spcPct val="90000"/>
            </a:lnSpc>
            <a:spcBef>
              <a:spcPct val="0"/>
            </a:spcBef>
            <a:spcAft>
              <a:spcPct val="35000"/>
            </a:spcAft>
            <a:buNone/>
          </a:pPr>
          <a:r>
            <a:rPr lang="en-US" sz="1500" b="1" kern="1200"/>
            <a:t>JEDI Glossary</a:t>
          </a:r>
          <a:endParaRPr lang="en-US" sz="1500" kern="1200"/>
        </a:p>
      </dsp:txBody>
      <dsp:txXfrm>
        <a:off x="526842" y="2637194"/>
        <a:ext cx="7029932"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8702F-3270-524A-B5EE-ECF1466539B0}">
      <dsp:nvSpPr>
        <dsp:cNvPr id="0" name=""/>
        <dsp:cNvSpPr/>
      </dsp:nvSpPr>
      <dsp:spPr>
        <a:xfrm>
          <a:off x="0" y="2687"/>
          <a:ext cx="674827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CAE7A-41EB-424B-ABFD-F7F1223AC8EB}">
      <dsp:nvSpPr>
        <dsp:cNvPr id="0" name=""/>
        <dsp:cNvSpPr/>
      </dsp:nvSpPr>
      <dsp:spPr>
        <a:xfrm>
          <a:off x="0" y="2687"/>
          <a:ext cx="6741335"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en-US" sz="2200" kern="1200" dirty="0"/>
            <a:t>CDEI WG Introduction/Overview of Process</a:t>
          </a:r>
        </a:p>
      </dsp:txBody>
      <dsp:txXfrm>
        <a:off x="0" y="2687"/>
        <a:ext cx="6741335" cy="1833104"/>
      </dsp:txXfrm>
    </dsp:sp>
    <dsp:sp modelId="{CA18F35E-511F-B24F-B75C-424C578EC6B3}">
      <dsp:nvSpPr>
        <dsp:cNvPr id="0" name=""/>
        <dsp:cNvSpPr/>
      </dsp:nvSpPr>
      <dsp:spPr>
        <a:xfrm>
          <a:off x="0" y="1835791"/>
          <a:ext cx="674827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F10630-9672-4C47-A14D-DDF6FDE08E67}">
      <dsp:nvSpPr>
        <dsp:cNvPr id="0" name=""/>
        <dsp:cNvSpPr/>
      </dsp:nvSpPr>
      <dsp:spPr>
        <a:xfrm>
          <a:off x="0" y="1835791"/>
          <a:ext cx="6741335"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en-US" sz="2200" kern="1200"/>
            <a:t>Presentation of Overarching Recommendation (to form a Restructuring WG proceeded by Compensation Task Force)</a:t>
          </a:r>
        </a:p>
      </dsp:txBody>
      <dsp:txXfrm>
        <a:off x="0" y="1835791"/>
        <a:ext cx="6741335" cy="1833104"/>
      </dsp:txXfrm>
    </dsp:sp>
    <dsp:sp modelId="{86ECEE53-2567-A24D-9529-9799F31C81B3}">
      <dsp:nvSpPr>
        <dsp:cNvPr id="0" name=""/>
        <dsp:cNvSpPr/>
      </dsp:nvSpPr>
      <dsp:spPr>
        <a:xfrm>
          <a:off x="0" y="3668896"/>
          <a:ext cx="674827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3C0930-80C1-8140-83DD-24C91A5654B2}">
      <dsp:nvSpPr>
        <dsp:cNvPr id="0" name=""/>
        <dsp:cNvSpPr/>
      </dsp:nvSpPr>
      <dsp:spPr>
        <a:xfrm>
          <a:off x="0" y="3668896"/>
          <a:ext cx="6741335"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en-US" sz="2200" kern="1200" dirty="0"/>
            <a:t>Presentation, Discussion, and CAEECC approval/feedback on Individual Recommendations  for Restructuring and Compensation, Competency Building, and Recruitment &amp; Retention (Facilitation will come after a break)</a:t>
          </a:r>
        </a:p>
      </dsp:txBody>
      <dsp:txXfrm>
        <a:off x="0" y="3668896"/>
        <a:ext cx="6741335" cy="1833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EBB5C-B5B7-6B4E-B306-3E46AF63AD06}">
      <dsp:nvSpPr>
        <dsp:cNvPr id="0" name=""/>
        <dsp:cNvSpPr/>
      </dsp:nvSpPr>
      <dsp:spPr>
        <a:xfrm>
          <a:off x="523346" y="376841"/>
          <a:ext cx="1912513" cy="66419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1F9C28-C24A-5A4A-B750-E786EEA26989}">
      <dsp:nvSpPr>
        <dsp:cNvPr id="0" name=""/>
        <dsp:cNvSpPr/>
      </dsp:nvSpPr>
      <dsp:spPr>
        <a:xfrm>
          <a:off x="1297247" y="2003218"/>
          <a:ext cx="370642" cy="23721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ACDE5-A09B-7F4E-88AF-C3B4D779275E}">
      <dsp:nvSpPr>
        <dsp:cNvPr id="0" name=""/>
        <dsp:cNvSpPr/>
      </dsp:nvSpPr>
      <dsp:spPr>
        <a:xfrm>
          <a:off x="593027" y="2192987"/>
          <a:ext cx="1779082" cy="44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93027" y="2192987"/>
        <a:ext cx="1779082" cy="444770"/>
      </dsp:txXfrm>
    </dsp:sp>
    <dsp:sp modelId="{63F0CA35-2221-0047-A6CE-0CFF66AB4CB8}">
      <dsp:nvSpPr>
        <dsp:cNvPr id="0" name=""/>
        <dsp:cNvSpPr/>
      </dsp:nvSpPr>
      <dsp:spPr>
        <a:xfrm>
          <a:off x="1218671" y="1092328"/>
          <a:ext cx="667155" cy="667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1316374" y="1190031"/>
        <a:ext cx="471749" cy="471749"/>
      </dsp:txXfrm>
    </dsp:sp>
    <dsp:sp modelId="{739A966C-5686-954C-B9D0-09BA6E2823B1}">
      <dsp:nvSpPr>
        <dsp:cNvPr id="0" name=""/>
        <dsp:cNvSpPr/>
      </dsp:nvSpPr>
      <dsp:spPr>
        <a:xfrm>
          <a:off x="741284" y="591813"/>
          <a:ext cx="667155" cy="667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838987" y="689516"/>
        <a:ext cx="471749" cy="471749"/>
      </dsp:txXfrm>
    </dsp:sp>
    <dsp:sp modelId="{67AAF392-91DC-9A4A-8529-EAAF81154AB8}">
      <dsp:nvSpPr>
        <dsp:cNvPr id="0" name=""/>
        <dsp:cNvSpPr/>
      </dsp:nvSpPr>
      <dsp:spPr>
        <a:xfrm>
          <a:off x="1423265" y="430510"/>
          <a:ext cx="667155" cy="667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1520968" y="528213"/>
        <a:ext cx="471749" cy="471749"/>
      </dsp:txXfrm>
    </dsp:sp>
    <dsp:sp modelId="{1E0F114F-7A94-1345-B67D-C33591CAD02B}">
      <dsp:nvSpPr>
        <dsp:cNvPr id="0" name=""/>
        <dsp:cNvSpPr/>
      </dsp:nvSpPr>
      <dsp:spPr>
        <a:xfrm>
          <a:off x="444770" y="295299"/>
          <a:ext cx="2075595" cy="166047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F6213-0D33-8249-A335-9AB2EB3DEF6B}">
      <dsp:nvSpPr>
        <dsp:cNvPr id="0" name=""/>
        <dsp:cNvSpPr/>
      </dsp:nvSpPr>
      <dsp:spPr>
        <a:xfrm>
          <a:off x="653912" y="972059"/>
          <a:ext cx="2727717" cy="898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84 ideas generated</a:t>
          </a:r>
        </a:p>
      </dsp:txBody>
      <dsp:txXfrm>
        <a:off x="653912" y="972059"/>
        <a:ext cx="2727717" cy="898906"/>
      </dsp:txXfrm>
    </dsp:sp>
    <dsp:sp modelId="{CC2687EC-B65B-FA4D-ADE7-E0E9D316404D}">
      <dsp:nvSpPr>
        <dsp:cNvPr id="0" name=""/>
        <dsp:cNvSpPr/>
      </dsp:nvSpPr>
      <dsp:spPr>
        <a:xfrm>
          <a:off x="653912" y="2867544"/>
          <a:ext cx="2727717" cy="1684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800" kern="1200" dirty="0"/>
            <a:t>Brainstormed into 5 categories</a:t>
          </a:r>
        </a:p>
      </dsp:txBody>
      <dsp:txXfrm>
        <a:off x="653912" y="2867544"/>
        <a:ext cx="2727717" cy="1684113"/>
      </dsp:txXfrm>
    </dsp:sp>
    <dsp:sp modelId="{774493F8-E6BB-E346-85D1-8461D8B059FD}">
      <dsp:nvSpPr>
        <dsp:cNvPr id="0" name=""/>
        <dsp:cNvSpPr/>
      </dsp:nvSpPr>
      <dsp:spPr>
        <a:xfrm>
          <a:off x="650813" y="698667"/>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CA53C-8B5A-BB4A-920E-21CE8EE94D3A}">
      <dsp:nvSpPr>
        <dsp:cNvPr id="0" name=""/>
        <dsp:cNvSpPr/>
      </dsp:nvSpPr>
      <dsp:spPr>
        <a:xfrm>
          <a:off x="802697" y="394899"/>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AC827-F5FA-9B4E-9A24-B4FCAD960913}">
      <dsp:nvSpPr>
        <dsp:cNvPr id="0" name=""/>
        <dsp:cNvSpPr/>
      </dsp:nvSpPr>
      <dsp:spPr>
        <a:xfrm>
          <a:off x="1167219" y="455652"/>
          <a:ext cx="340964" cy="340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8875A-2692-7C4A-B91D-F90C4B3E0275}">
      <dsp:nvSpPr>
        <dsp:cNvPr id="0" name=""/>
        <dsp:cNvSpPr/>
      </dsp:nvSpPr>
      <dsp:spPr>
        <a:xfrm>
          <a:off x="1470988" y="121507"/>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D5F74-F82C-9A4E-8198-A10769D447D1}">
      <dsp:nvSpPr>
        <dsp:cNvPr id="0" name=""/>
        <dsp:cNvSpPr/>
      </dsp:nvSpPr>
      <dsp:spPr>
        <a:xfrm>
          <a:off x="1865887" y="0"/>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6B2389-D6A1-D14B-ABFF-05FFE567847E}">
      <dsp:nvSpPr>
        <dsp:cNvPr id="0" name=""/>
        <dsp:cNvSpPr/>
      </dsp:nvSpPr>
      <dsp:spPr>
        <a:xfrm>
          <a:off x="2351917" y="212637"/>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D6792-4022-7143-B788-8B6BF5D6637B}">
      <dsp:nvSpPr>
        <dsp:cNvPr id="0" name=""/>
        <dsp:cNvSpPr/>
      </dsp:nvSpPr>
      <dsp:spPr>
        <a:xfrm>
          <a:off x="2655685" y="364522"/>
          <a:ext cx="340964" cy="340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C6C54-4839-1F4D-ACF0-E06A33D411AC}">
      <dsp:nvSpPr>
        <dsp:cNvPr id="0" name=""/>
        <dsp:cNvSpPr/>
      </dsp:nvSpPr>
      <dsp:spPr>
        <a:xfrm>
          <a:off x="3080961" y="698667"/>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9D9A8-A68B-3D49-9564-98DF217EE511}">
      <dsp:nvSpPr>
        <dsp:cNvPr id="0" name=""/>
        <dsp:cNvSpPr/>
      </dsp:nvSpPr>
      <dsp:spPr>
        <a:xfrm>
          <a:off x="3263222" y="1032813"/>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89A9C-D3B4-CF4C-8926-5E59B039206A}">
      <dsp:nvSpPr>
        <dsp:cNvPr id="0" name=""/>
        <dsp:cNvSpPr/>
      </dsp:nvSpPr>
      <dsp:spPr>
        <a:xfrm>
          <a:off x="1683626" y="394899"/>
          <a:ext cx="557942" cy="5579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D1D3F-133B-EC43-BA9E-15B89BC50C94}">
      <dsp:nvSpPr>
        <dsp:cNvPr id="0" name=""/>
        <dsp:cNvSpPr/>
      </dsp:nvSpPr>
      <dsp:spPr>
        <a:xfrm>
          <a:off x="498928" y="1549219"/>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BBC15-EA8F-0848-A485-1457EE15D8DD}">
      <dsp:nvSpPr>
        <dsp:cNvPr id="0" name=""/>
        <dsp:cNvSpPr/>
      </dsp:nvSpPr>
      <dsp:spPr>
        <a:xfrm>
          <a:off x="681190" y="1822611"/>
          <a:ext cx="340964" cy="340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81D18-E83C-074A-A95D-EDC920D7CBE8}">
      <dsp:nvSpPr>
        <dsp:cNvPr id="0" name=""/>
        <dsp:cNvSpPr/>
      </dsp:nvSpPr>
      <dsp:spPr>
        <a:xfrm>
          <a:off x="1136842" y="2065626"/>
          <a:ext cx="495948" cy="4959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37FCC5-5AF6-0B49-8BA1-85B9682B95AB}">
      <dsp:nvSpPr>
        <dsp:cNvPr id="0" name=""/>
        <dsp:cNvSpPr/>
      </dsp:nvSpPr>
      <dsp:spPr>
        <a:xfrm>
          <a:off x="1774756" y="2460525"/>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1D4ED-F115-F942-9776-945108F7DBE8}">
      <dsp:nvSpPr>
        <dsp:cNvPr id="0" name=""/>
        <dsp:cNvSpPr/>
      </dsp:nvSpPr>
      <dsp:spPr>
        <a:xfrm>
          <a:off x="1896264" y="2065626"/>
          <a:ext cx="340964" cy="340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A6223-648D-6E4B-9A4D-8C2F2FAF944B}">
      <dsp:nvSpPr>
        <dsp:cNvPr id="0" name=""/>
        <dsp:cNvSpPr/>
      </dsp:nvSpPr>
      <dsp:spPr>
        <a:xfrm>
          <a:off x="2200032" y="2490902"/>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08B9D-9310-A44A-BA8E-5A05D3363DB5}">
      <dsp:nvSpPr>
        <dsp:cNvPr id="0" name=""/>
        <dsp:cNvSpPr/>
      </dsp:nvSpPr>
      <dsp:spPr>
        <a:xfrm>
          <a:off x="2473424" y="2004872"/>
          <a:ext cx="495948" cy="4959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036EA4-13C3-8A4E-A940-916C14EF9AA7}">
      <dsp:nvSpPr>
        <dsp:cNvPr id="0" name=""/>
        <dsp:cNvSpPr/>
      </dsp:nvSpPr>
      <dsp:spPr>
        <a:xfrm>
          <a:off x="3141715" y="1883365"/>
          <a:ext cx="340964" cy="340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F75BD-D8BC-3A48-9F6A-C25822246109}">
      <dsp:nvSpPr>
        <dsp:cNvPr id="0" name=""/>
        <dsp:cNvSpPr/>
      </dsp:nvSpPr>
      <dsp:spPr>
        <a:xfrm>
          <a:off x="3482679" y="455147"/>
          <a:ext cx="1001364" cy="191171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EF2CAE-DC9B-CC4B-B02D-5973AF3519AC}">
      <dsp:nvSpPr>
        <dsp:cNvPr id="0" name=""/>
        <dsp:cNvSpPr/>
      </dsp:nvSpPr>
      <dsp:spPr>
        <a:xfrm>
          <a:off x="4484044" y="456076"/>
          <a:ext cx="2730994" cy="191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 </a:t>
          </a:r>
        </a:p>
      </dsp:txBody>
      <dsp:txXfrm>
        <a:off x="4484044" y="456076"/>
        <a:ext cx="2730994" cy="1911696"/>
      </dsp:txXfrm>
    </dsp:sp>
    <dsp:sp modelId="{418ECD5E-0CBE-144A-BFC9-FFB0A6F7AD4A}">
      <dsp:nvSpPr>
        <dsp:cNvPr id="0" name=""/>
        <dsp:cNvSpPr/>
      </dsp:nvSpPr>
      <dsp:spPr>
        <a:xfrm>
          <a:off x="4484044" y="2867544"/>
          <a:ext cx="2730994" cy="1684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Full WG prioritized then  mini teams refined recommendations</a:t>
          </a:r>
        </a:p>
      </dsp:txBody>
      <dsp:txXfrm>
        <a:off x="4484044" y="2867544"/>
        <a:ext cx="2730994" cy="1684113"/>
      </dsp:txXfrm>
    </dsp:sp>
    <dsp:sp modelId="{A73BAFC7-32AD-8243-BCFC-555003986F05}">
      <dsp:nvSpPr>
        <dsp:cNvPr id="0" name=""/>
        <dsp:cNvSpPr/>
      </dsp:nvSpPr>
      <dsp:spPr>
        <a:xfrm>
          <a:off x="7215039" y="455147"/>
          <a:ext cx="1001364" cy="191171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911A47-7E7E-364E-A067-0AB5E67C6844}">
      <dsp:nvSpPr>
        <dsp:cNvPr id="0" name=""/>
        <dsp:cNvSpPr/>
      </dsp:nvSpPr>
      <dsp:spPr>
        <a:xfrm>
          <a:off x="8421228" y="319526"/>
          <a:ext cx="2321345" cy="2321345"/>
        </a:xfrm>
        <a:prstGeom prst="ca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15 total recommendations</a:t>
          </a:r>
        </a:p>
      </dsp:txBody>
      <dsp:txXfrm>
        <a:off x="8421228" y="899862"/>
        <a:ext cx="2321345" cy="1450841"/>
      </dsp:txXfrm>
    </dsp:sp>
    <dsp:sp modelId="{2BD7DA33-6DC0-D140-B1FB-41A654C1F134}">
      <dsp:nvSpPr>
        <dsp:cNvPr id="0" name=""/>
        <dsp:cNvSpPr/>
      </dsp:nvSpPr>
      <dsp:spPr>
        <a:xfrm>
          <a:off x="8216404" y="2867544"/>
          <a:ext cx="2730994" cy="1684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1 overarching &amp; 14 supporting recommendations</a:t>
          </a:r>
        </a:p>
      </dsp:txBody>
      <dsp:txXfrm>
        <a:off x="8216404" y="2867544"/>
        <a:ext cx="2730994" cy="16841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23C3E-EA96-47CC-A911-ADD8252EFC3B}">
      <dsp:nvSpPr>
        <dsp:cNvPr id="0" name=""/>
        <dsp:cNvSpPr/>
      </dsp:nvSpPr>
      <dsp:spPr>
        <a:xfrm>
          <a:off x="0" y="4273"/>
          <a:ext cx="6096000" cy="9103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299C4-23E9-4B00-BCAE-36803067C9EE}">
      <dsp:nvSpPr>
        <dsp:cNvPr id="0" name=""/>
        <dsp:cNvSpPr/>
      </dsp:nvSpPr>
      <dsp:spPr>
        <a:xfrm>
          <a:off x="275374" y="209097"/>
          <a:ext cx="500681" cy="500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2BAD4B-09E6-4CF3-9F8C-2ADA1A373246}">
      <dsp:nvSpPr>
        <dsp:cNvPr id="0" name=""/>
        <dsp:cNvSpPr/>
      </dsp:nvSpPr>
      <dsp:spPr>
        <a:xfrm>
          <a:off x="1051430" y="4273"/>
          <a:ext cx="5044569" cy="91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43" tIns="96343" rIns="96343" bIns="96343" numCol="1" spcCol="1270" anchor="ctr" anchorCtr="0">
          <a:noAutofit/>
        </a:bodyPr>
        <a:lstStyle/>
        <a:p>
          <a:pPr marL="0" lvl="0" indent="0" algn="l" defTabSz="1155700">
            <a:lnSpc>
              <a:spcPct val="100000"/>
            </a:lnSpc>
            <a:spcBef>
              <a:spcPct val="0"/>
            </a:spcBef>
            <a:spcAft>
              <a:spcPct val="35000"/>
            </a:spcAft>
            <a:buNone/>
          </a:pPr>
          <a:r>
            <a:rPr lang="en-US" sz="2600" b="1" kern="1200" dirty="0">
              <a:latin typeface="Goudy Old Style" panose="02020502050305020303" pitchFamily="18" charset="77"/>
            </a:rPr>
            <a:t>Compensation</a:t>
          </a:r>
          <a:endParaRPr lang="en-US" sz="2600" kern="1200" dirty="0">
            <a:latin typeface="Goudy Old Style" panose="02020502050305020303" pitchFamily="18" charset="77"/>
          </a:endParaRPr>
        </a:p>
      </dsp:txBody>
      <dsp:txXfrm>
        <a:off x="1051430" y="4273"/>
        <a:ext cx="5044569" cy="910329"/>
      </dsp:txXfrm>
    </dsp:sp>
    <dsp:sp modelId="{A62FC0E5-D49F-49D0-9E63-04ACCEC52755}">
      <dsp:nvSpPr>
        <dsp:cNvPr id="0" name=""/>
        <dsp:cNvSpPr/>
      </dsp:nvSpPr>
      <dsp:spPr>
        <a:xfrm>
          <a:off x="0" y="1142185"/>
          <a:ext cx="6096000" cy="9103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9BAFB-CC5C-4E5D-BC7A-E23927E72FFC}">
      <dsp:nvSpPr>
        <dsp:cNvPr id="0" name=""/>
        <dsp:cNvSpPr/>
      </dsp:nvSpPr>
      <dsp:spPr>
        <a:xfrm>
          <a:off x="275374" y="1347009"/>
          <a:ext cx="500681" cy="500681"/>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E77121-5AD3-42CC-BA9B-8BA2FB813949}">
      <dsp:nvSpPr>
        <dsp:cNvPr id="0" name=""/>
        <dsp:cNvSpPr/>
      </dsp:nvSpPr>
      <dsp:spPr>
        <a:xfrm>
          <a:off x="1051430" y="1142185"/>
          <a:ext cx="5044569" cy="91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43" tIns="96343" rIns="96343" bIns="96343" numCol="1" spcCol="1270" anchor="ctr" anchorCtr="0">
          <a:noAutofit/>
        </a:bodyPr>
        <a:lstStyle/>
        <a:p>
          <a:pPr marL="0" lvl="0" indent="0" algn="l" defTabSz="1155700">
            <a:lnSpc>
              <a:spcPct val="100000"/>
            </a:lnSpc>
            <a:spcBef>
              <a:spcPct val="0"/>
            </a:spcBef>
            <a:spcAft>
              <a:spcPct val="35000"/>
            </a:spcAft>
            <a:buNone/>
          </a:pPr>
          <a:r>
            <a:rPr lang="en-US" sz="2600" b="1" kern="1200" dirty="0">
              <a:latin typeface="Goudy Old Style" panose="02020502050305020303" pitchFamily="18" charset="77"/>
            </a:rPr>
            <a:t>Competency Building</a:t>
          </a:r>
          <a:endParaRPr lang="en-US" sz="2600" kern="1200" dirty="0">
            <a:latin typeface="Goudy Old Style" panose="02020502050305020303" pitchFamily="18" charset="77"/>
          </a:endParaRPr>
        </a:p>
      </dsp:txBody>
      <dsp:txXfrm>
        <a:off x="1051430" y="1142185"/>
        <a:ext cx="5044569" cy="910329"/>
      </dsp:txXfrm>
    </dsp:sp>
    <dsp:sp modelId="{D4512192-2D37-4E32-94B9-2B6A6E3F0767}">
      <dsp:nvSpPr>
        <dsp:cNvPr id="0" name=""/>
        <dsp:cNvSpPr/>
      </dsp:nvSpPr>
      <dsp:spPr>
        <a:xfrm>
          <a:off x="0" y="2280097"/>
          <a:ext cx="6096000" cy="9103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BDFF9-AC59-4C63-83A0-7BFABCE2DA5E}">
      <dsp:nvSpPr>
        <dsp:cNvPr id="0" name=""/>
        <dsp:cNvSpPr/>
      </dsp:nvSpPr>
      <dsp:spPr>
        <a:xfrm>
          <a:off x="275374" y="2484921"/>
          <a:ext cx="500681" cy="500681"/>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645980-74FC-49AD-A7D4-27E03E1D5EB3}">
      <dsp:nvSpPr>
        <dsp:cNvPr id="0" name=""/>
        <dsp:cNvSpPr/>
      </dsp:nvSpPr>
      <dsp:spPr>
        <a:xfrm>
          <a:off x="1051430" y="2280097"/>
          <a:ext cx="5044569" cy="91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43" tIns="96343" rIns="96343" bIns="96343" numCol="1" spcCol="1270" anchor="ctr" anchorCtr="0">
          <a:noAutofit/>
        </a:bodyPr>
        <a:lstStyle/>
        <a:p>
          <a:pPr marL="0" lvl="0" indent="0" algn="l" defTabSz="1155700">
            <a:lnSpc>
              <a:spcPct val="100000"/>
            </a:lnSpc>
            <a:spcBef>
              <a:spcPct val="0"/>
            </a:spcBef>
            <a:spcAft>
              <a:spcPct val="35000"/>
            </a:spcAft>
            <a:buNone/>
          </a:pPr>
          <a:r>
            <a:rPr lang="en-US" sz="2600" b="1" kern="1200" dirty="0">
              <a:latin typeface="Goudy Old Style" panose="02020502050305020303" pitchFamily="18" charset="77"/>
            </a:rPr>
            <a:t>Recruitment &amp; Retention </a:t>
          </a:r>
          <a:endParaRPr lang="en-US" sz="2600" kern="1200" dirty="0">
            <a:latin typeface="Goudy Old Style" panose="02020502050305020303" pitchFamily="18" charset="77"/>
          </a:endParaRPr>
        </a:p>
      </dsp:txBody>
      <dsp:txXfrm>
        <a:off x="1051430" y="2280097"/>
        <a:ext cx="5044569" cy="910329"/>
      </dsp:txXfrm>
    </dsp:sp>
    <dsp:sp modelId="{BB88CC5F-A2F7-41D4-ABFF-D534C4B227E8}">
      <dsp:nvSpPr>
        <dsp:cNvPr id="0" name=""/>
        <dsp:cNvSpPr/>
      </dsp:nvSpPr>
      <dsp:spPr>
        <a:xfrm>
          <a:off x="0" y="3418009"/>
          <a:ext cx="6096000" cy="9103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8C1893-9C90-4A61-A4EE-60FD50ED1F63}">
      <dsp:nvSpPr>
        <dsp:cNvPr id="0" name=""/>
        <dsp:cNvSpPr/>
      </dsp:nvSpPr>
      <dsp:spPr>
        <a:xfrm>
          <a:off x="275374" y="3622833"/>
          <a:ext cx="500681" cy="500681"/>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9690D-C3F2-4AAF-B1AC-E9DB2B001417}">
      <dsp:nvSpPr>
        <dsp:cNvPr id="0" name=""/>
        <dsp:cNvSpPr/>
      </dsp:nvSpPr>
      <dsp:spPr>
        <a:xfrm>
          <a:off x="1051430" y="3418009"/>
          <a:ext cx="5044569" cy="91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43" tIns="96343" rIns="96343" bIns="96343" numCol="1" spcCol="1270" anchor="ctr" anchorCtr="0">
          <a:noAutofit/>
        </a:bodyPr>
        <a:lstStyle/>
        <a:p>
          <a:pPr marL="0" lvl="0" indent="0" algn="l" defTabSz="1155700">
            <a:lnSpc>
              <a:spcPct val="100000"/>
            </a:lnSpc>
            <a:spcBef>
              <a:spcPct val="0"/>
            </a:spcBef>
            <a:spcAft>
              <a:spcPct val="35000"/>
            </a:spcAft>
            <a:buNone/>
          </a:pPr>
          <a:r>
            <a:rPr lang="en-US" sz="2600" b="1" kern="1200">
              <a:latin typeface="Goudy Old Style" panose="02020502050305020303" pitchFamily="18" charset="77"/>
            </a:rPr>
            <a:t>Restructuring CAEECC</a:t>
          </a:r>
          <a:endParaRPr lang="en-US" sz="2600" kern="1200">
            <a:latin typeface="Goudy Old Style" panose="02020502050305020303" pitchFamily="18" charset="77"/>
          </a:endParaRPr>
        </a:p>
      </dsp:txBody>
      <dsp:txXfrm>
        <a:off x="1051430" y="3418009"/>
        <a:ext cx="5044569" cy="910329"/>
      </dsp:txXfrm>
    </dsp:sp>
    <dsp:sp modelId="{68EBF800-8050-4E8A-A90E-69E1FB61854E}">
      <dsp:nvSpPr>
        <dsp:cNvPr id="0" name=""/>
        <dsp:cNvSpPr/>
      </dsp:nvSpPr>
      <dsp:spPr>
        <a:xfrm>
          <a:off x="0" y="4555921"/>
          <a:ext cx="6096000" cy="9103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035DEE-A0E2-498D-8B5F-AD036EB2DB69}">
      <dsp:nvSpPr>
        <dsp:cNvPr id="0" name=""/>
        <dsp:cNvSpPr/>
      </dsp:nvSpPr>
      <dsp:spPr>
        <a:xfrm>
          <a:off x="275374" y="4760745"/>
          <a:ext cx="500681" cy="5006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1D9470-4D03-4E40-91DA-0C7E084D4D35}">
      <dsp:nvSpPr>
        <dsp:cNvPr id="0" name=""/>
        <dsp:cNvSpPr/>
      </dsp:nvSpPr>
      <dsp:spPr>
        <a:xfrm>
          <a:off x="1051430" y="4555921"/>
          <a:ext cx="5044569" cy="91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43" tIns="96343" rIns="96343" bIns="96343" numCol="1" spcCol="1270" anchor="ctr" anchorCtr="0">
          <a:noAutofit/>
        </a:bodyPr>
        <a:lstStyle/>
        <a:p>
          <a:pPr marL="0" lvl="0" indent="0" algn="l" defTabSz="1155700">
            <a:lnSpc>
              <a:spcPct val="100000"/>
            </a:lnSpc>
            <a:spcBef>
              <a:spcPct val="0"/>
            </a:spcBef>
            <a:spcAft>
              <a:spcPct val="35000"/>
            </a:spcAft>
            <a:buNone/>
          </a:pPr>
          <a:r>
            <a:rPr lang="en-US" sz="2600" b="1" kern="1200" dirty="0">
              <a:latin typeface="Goudy Old Style" panose="02020502050305020303" pitchFamily="18" charset="77"/>
            </a:rPr>
            <a:t>Facilitation</a:t>
          </a:r>
          <a:endParaRPr lang="en-US" sz="2600" kern="1200" dirty="0">
            <a:latin typeface="Goudy Old Style" panose="02020502050305020303" pitchFamily="18" charset="77"/>
          </a:endParaRPr>
        </a:p>
      </dsp:txBody>
      <dsp:txXfrm>
        <a:off x="1051430" y="4555921"/>
        <a:ext cx="5044569" cy="9103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61AAB-903D-3149-BE0C-AE54E070CB1B}">
      <dsp:nvSpPr>
        <dsp:cNvPr id="0" name=""/>
        <dsp:cNvSpPr/>
      </dsp:nvSpPr>
      <dsp:spPr>
        <a:xfrm>
          <a:off x="0" y="211017"/>
          <a:ext cx="8097012" cy="675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Presentation on Overarching recommendation</a:t>
          </a:r>
        </a:p>
      </dsp:txBody>
      <dsp:txXfrm>
        <a:off x="19777" y="230794"/>
        <a:ext cx="6905313" cy="635698"/>
      </dsp:txXfrm>
    </dsp:sp>
    <dsp:sp modelId="{CEDBE82E-D205-1642-9C93-C43EA826F9F8}">
      <dsp:nvSpPr>
        <dsp:cNvPr id="0" name=""/>
        <dsp:cNvSpPr/>
      </dsp:nvSpPr>
      <dsp:spPr>
        <a:xfrm>
          <a:off x="536308" y="1012867"/>
          <a:ext cx="8261867" cy="2194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Presentation on each category of recommendations</a:t>
          </a:r>
        </a:p>
        <a:p>
          <a:pPr marL="171450" lvl="1" indent="-171450" algn="l" defTabSz="800100">
            <a:lnSpc>
              <a:spcPct val="90000"/>
            </a:lnSpc>
            <a:spcBef>
              <a:spcPct val="0"/>
            </a:spcBef>
            <a:spcAft>
              <a:spcPct val="15000"/>
            </a:spcAft>
            <a:buChar char="•"/>
          </a:pPr>
          <a:r>
            <a:rPr lang="en-US" sz="1800" kern="1200" dirty="0"/>
            <a:t>Members ask clarifying questions</a:t>
          </a:r>
        </a:p>
        <a:p>
          <a:pPr marL="171450" lvl="1" indent="-171450" algn="l" defTabSz="800100">
            <a:lnSpc>
              <a:spcPct val="90000"/>
            </a:lnSpc>
            <a:spcBef>
              <a:spcPct val="0"/>
            </a:spcBef>
            <a:spcAft>
              <a:spcPct val="15000"/>
            </a:spcAft>
            <a:buChar char="•"/>
          </a:pPr>
          <a:r>
            <a:rPr lang="en-US" sz="1800" kern="1200" dirty="0"/>
            <a:t>Members discuss the recommendations</a:t>
          </a:r>
        </a:p>
        <a:p>
          <a:pPr marL="171450" lvl="1" indent="-171450" algn="l" defTabSz="800100">
            <a:lnSpc>
              <a:spcPct val="90000"/>
            </a:lnSpc>
            <a:spcBef>
              <a:spcPct val="0"/>
            </a:spcBef>
            <a:spcAft>
              <a:spcPct val="15000"/>
            </a:spcAft>
            <a:buChar char="•"/>
          </a:pPr>
          <a:r>
            <a:rPr lang="en-US" sz="1800" kern="1200" dirty="0"/>
            <a:t>If Members can’t support a recommendation as written, offer suggested improvements/alternatives for the Restructuring Working Group or Compensation Task Force to address</a:t>
          </a:r>
        </a:p>
      </dsp:txBody>
      <dsp:txXfrm>
        <a:off x="600585" y="1077144"/>
        <a:ext cx="6844583" cy="2066009"/>
      </dsp:txXfrm>
    </dsp:sp>
    <dsp:sp modelId="{176F2253-48D2-C448-A9D0-404FB6D80D01}">
      <dsp:nvSpPr>
        <dsp:cNvPr id="0" name=""/>
        <dsp:cNvSpPr/>
      </dsp:nvSpPr>
      <dsp:spPr>
        <a:xfrm>
          <a:off x="1209293" y="3334039"/>
          <a:ext cx="8097012" cy="621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Dedicated Public questions &amp; comment</a:t>
          </a:r>
        </a:p>
      </dsp:txBody>
      <dsp:txXfrm>
        <a:off x="1227510" y="3352256"/>
        <a:ext cx="6797562" cy="585541"/>
      </dsp:txXfrm>
    </dsp:sp>
    <dsp:sp modelId="{0D28EF49-7F03-F748-9701-916F443B5CC4}">
      <dsp:nvSpPr>
        <dsp:cNvPr id="0" name=""/>
        <dsp:cNvSpPr/>
      </dsp:nvSpPr>
      <dsp:spPr>
        <a:xfrm>
          <a:off x="1880984" y="4065571"/>
          <a:ext cx="8097012" cy="6131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Approve Overarching recommendation</a:t>
          </a:r>
        </a:p>
      </dsp:txBody>
      <dsp:txXfrm>
        <a:off x="1898943" y="4083530"/>
        <a:ext cx="6798078" cy="577235"/>
      </dsp:txXfrm>
    </dsp:sp>
    <dsp:sp modelId="{DC852709-131F-DD49-B13F-FE0F6045B565}">
      <dsp:nvSpPr>
        <dsp:cNvPr id="0" name=""/>
        <dsp:cNvSpPr/>
      </dsp:nvSpPr>
      <dsp:spPr>
        <a:xfrm>
          <a:off x="2418587" y="4811156"/>
          <a:ext cx="8097012" cy="8159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Discuss delegation of prospectus and of final recommendation making authority</a:t>
          </a:r>
        </a:p>
      </dsp:txBody>
      <dsp:txXfrm>
        <a:off x="2442484" y="4835053"/>
        <a:ext cx="6786202" cy="768126"/>
      </dsp:txXfrm>
    </dsp:sp>
    <dsp:sp modelId="{7670132B-B297-8244-839F-33DA95738894}">
      <dsp:nvSpPr>
        <dsp:cNvPr id="0" name=""/>
        <dsp:cNvSpPr/>
      </dsp:nvSpPr>
      <dsp:spPr>
        <a:xfrm>
          <a:off x="7438643" y="739960"/>
          <a:ext cx="658368" cy="6583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586776" y="739960"/>
        <a:ext cx="362102" cy="495422"/>
      </dsp:txXfrm>
    </dsp:sp>
    <dsp:sp modelId="{7C5DD743-3804-314E-A040-8D71758B2872}">
      <dsp:nvSpPr>
        <dsp:cNvPr id="0" name=""/>
        <dsp:cNvSpPr/>
      </dsp:nvSpPr>
      <dsp:spPr>
        <a:xfrm>
          <a:off x="7967130" y="3089265"/>
          <a:ext cx="658368" cy="6583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115263" y="3089265"/>
        <a:ext cx="362102" cy="495422"/>
      </dsp:txXfrm>
    </dsp:sp>
    <dsp:sp modelId="{902EFD08-B674-5444-A905-700BE281F79F}">
      <dsp:nvSpPr>
        <dsp:cNvPr id="0" name=""/>
        <dsp:cNvSpPr/>
      </dsp:nvSpPr>
      <dsp:spPr>
        <a:xfrm>
          <a:off x="8680362" y="3860172"/>
          <a:ext cx="658368" cy="6583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828495" y="3860172"/>
        <a:ext cx="362102" cy="495422"/>
      </dsp:txXfrm>
    </dsp:sp>
    <dsp:sp modelId="{DDEF4E17-4007-A547-A64C-786443F50764}">
      <dsp:nvSpPr>
        <dsp:cNvPr id="0" name=""/>
        <dsp:cNvSpPr/>
      </dsp:nvSpPr>
      <dsp:spPr>
        <a:xfrm>
          <a:off x="9338732" y="4602950"/>
          <a:ext cx="658368" cy="6583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486865" y="4602950"/>
        <a:ext cx="362102" cy="4954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280B4-3A74-48FF-B1BA-02EEB851B1A8}">
      <dsp:nvSpPr>
        <dsp:cNvPr id="0" name=""/>
        <dsp:cNvSpPr/>
      </dsp:nvSpPr>
      <dsp:spPr>
        <a:xfrm rot="5400000">
          <a:off x="726257" y="1324064"/>
          <a:ext cx="2178988" cy="362578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F2937-11E6-4483-AD51-19AFDEB5AE6C}">
      <dsp:nvSpPr>
        <dsp:cNvPr id="0" name=""/>
        <dsp:cNvSpPr/>
      </dsp:nvSpPr>
      <dsp:spPr>
        <a:xfrm>
          <a:off x="362529" y="2407394"/>
          <a:ext cx="3273381" cy="286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Representatives of underserved communities are not often present in CAEECC or related matters</a:t>
          </a:r>
        </a:p>
      </dsp:txBody>
      <dsp:txXfrm>
        <a:off x="362529" y="2407394"/>
        <a:ext cx="3273381" cy="2869310"/>
      </dsp:txXfrm>
    </dsp:sp>
    <dsp:sp modelId="{82B8203C-7054-4FB0-B999-07B6B0275D89}">
      <dsp:nvSpPr>
        <dsp:cNvPr id="0" name=""/>
        <dsp:cNvSpPr/>
      </dsp:nvSpPr>
      <dsp:spPr>
        <a:xfrm>
          <a:off x="3018291" y="1057130"/>
          <a:ext cx="617619" cy="61761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CB947E-E704-4E33-9668-889145633064}">
      <dsp:nvSpPr>
        <dsp:cNvPr id="0" name=""/>
        <dsp:cNvSpPr/>
      </dsp:nvSpPr>
      <dsp:spPr>
        <a:xfrm rot="5400000">
          <a:off x="4733514" y="332464"/>
          <a:ext cx="2178988" cy="362578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CCD91A-F4FC-49D9-984A-2BBD5F675FAE}">
      <dsp:nvSpPr>
        <dsp:cNvPr id="0" name=""/>
        <dsp:cNvSpPr/>
      </dsp:nvSpPr>
      <dsp:spPr>
        <a:xfrm>
          <a:off x="4369787" y="1415794"/>
          <a:ext cx="3273381" cy="286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Intervenor compensation as a funding source is complicated, not guaranteed, and incredibly delayed</a:t>
          </a:r>
        </a:p>
      </dsp:txBody>
      <dsp:txXfrm>
        <a:off x="4369787" y="1415794"/>
        <a:ext cx="3273381" cy="2869310"/>
      </dsp:txXfrm>
    </dsp:sp>
    <dsp:sp modelId="{3119DCEE-743D-414F-B026-EDFD7010C77B}">
      <dsp:nvSpPr>
        <dsp:cNvPr id="0" name=""/>
        <dsp:cNvSpPr/>
      </dsp:nvSpPr>
      <dsp:spPr>
        <a:xfrm>
          <a:off x="7025549" y="65530"/>
          <a:ext cx="617619" cy="61761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9E7C5D-FD99-4582-B5BB-5FF8406A1535}">
      <dsp:nvSpPr>
        <dsp:cNvPr id="0" name=""/>
        <dsp:cNvSpPr/>
      </dsp:nvSpPr>
      <dsp:spPr>
        <a:xfrm rot="5400000">
          <a:off x="8740772" y="-659135"/>
          <a:ext cx="2178988" cy="362578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02D6E3-CCCC-4B1D-9960-AA2073699594}">
      <dsp:nvSpPr>
        <dsp:cNvPr id="0" name=""/>
        <dsp:cNvSpPr/>
      </dsp:nvSpPr>
      <dsp:spPr>
        <a:xfrm>
          <a:off x="8377045" y="424194"/>
          <a:ext cx="3273381" cy="286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While not the only barrier, funding and/or staffing is a major barrier to participating in CAEECC meetings and working groups</a:t>
          </a:r>
        </a:p>
      </dsp:txBody>
      <dsp:txXfrm>
        <a:off x="8377045" y="424194"/>
        <a:ext cx="3273381" cy="2869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8E815-54FC-4FE5-B202-A8E78F9E85F6}">
      <dsp:nvSpPr>
        <dsp:cNvPr id="0" name=""/>
        <dsp:cNvSpPr/>
      </dsp:nvSpPr>
      <dsp:spPr>
        <a:xfrm rot="5400000">
          <a:off x="7117701" y="-2863337"/>
          <a:ext cx="1709728" cy="750359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Launch soon after 4/12 meeting</a:t>
          </a:r>
        </a:p>
        <a:p>
          <a:pPr marL="228600" lvl="1" indent="-228600" algn="l" defTabSz="1155700">
            <a:lnSpc>
              <a:spcPct val="90000"/>
            </a:lnSpc>
            <a:spcBef>
              <a:spcPct val="0"/>
            </a:spcBef>
            <a:spcAft>
              <a:spcPct val="15000"/>
            </a:spcAft>
            <a:buChar char="•"/>
          </a:pPr>
          <a:r>
            <a:rPr lang="en-US" sz="2600" kern="1200" dirty="0"/>
            <a:t>Who is interested in Restructuring WG?</a:t>
          </a:r>
        </a:p>
        <a:p>
          <a:pPr marL="228600" lvl="1" indent="-228600" algn="l" defTabSz="1155700">
            <a:lnSpc>
              <a:spcPct val="90000"/>
            </a:lnSpc>
            <a:spcBef>
              <a:spcPct val="0"/>
            </a:spcBef>
            <a:spcAft>
              <a:spcPct val="15000"/>
            </a:spcAft>
            <a:buChar char="•"/>
          </a:pPr>
          <a:r>
            <a:rPr lang="en-US" sz="2600" kern="1200" dirty="0"/>
            <a:t>Do they need funding?</a:t>
          </a:r>
        </a:p>
        <a:p>
          <a:pPr marL="228600" lvl="1" indent="-228600" algn="l" defTabSz="1155700">
            <a:lnSpc>
              <a:spcPct val="90000"/>
            </a:lnSpc>
            <a:spcBef>
              <a:spcPct val="0"/>
            </a:spcBef>
            <a:spcAft>
              <a:spcPct val="15000"/>
            </a:spcAft>
            <a:buChar char="•"/>
          </a:pPr>
          <a:r>
            <a:rPr lang="en-US" sz="2600" kern="1200" dirty="0"/>
            <a:t>Participate in Compensation TF?</a:t>
          </a:r>
        </a:p>
      </dsp:txBody>
      <dsp:txXfrm rot="-5400000">
        <a:off x="4220770" y="117056"/>
        <a:ext cx="7420129" cy="1542804"/>
      </dsp:txXfrm>
    </dsp:sp>
    <dsp:sp modelId="{D956FDF6-A19E-41AC-B105-864BB060FA39}">
      <dsp:nvSpPr>
        <dsp:cNvPr id="0" name=""/>
        <dsp:cNvSpPr/>
      </dsp:nvSpPr>
      <dsp:spPr>
        <a:xfrm>
          <a:off x="0" y="1250"/>
          <a:ext cx="4220770" cy="17744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Request for Information </a:t>
          </a:r>
        </a:p>
      </dsp:txBody>
      <dsp:txXfrm>
        <a:off x="86620" y="87870"/>
        <a:ext cx="4047530" cy="1601177"/>
      </dsp:txXfrm>
    </dsp:sp>
    <dsp:sp modelId="{2E7A327B-A9A0-4743-B8E5-CA44BD59B0E5}">
      <dsp:nvSpPr>
        <dsp:cNvPr id="0" name=""/>
        <dsp:cNvSpPr/>
      </dsp:nvSpPr>
      <dsp:spPr>
        <a:xfrm rot="5400000">
          <a:off x="7262799" y="-1000199"/>
          <a:ext cx="1419533" cy="750359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Launch within month, duration 3-6 months</a:t>
          </a:r>
        </a:p>
        <a:p>
          <a:pPr marL="228600" lvl="1" indent="-228600" algn="l" defTabSz="1155700">
            <a:lnSpc>
              <a:spcPct val="90000"/>
            </a:lnSpc>
            <a:spcBef>
              <a:spcPct val="0"/>
            </a:spcBef>
            <a:spcAft>
              <a:spcPct val="15000"/>
            </a:spcAft>
            <a:buChar char="•"/>
          </a:pPr>
          <a:r>
            <a:rPr lang="en-US" sz="2600" kern="1200" dirty="0">
              <a:solidFill>
                <a:schemeClr val="tx1"/>
              </a:solidFill>
            </a:rPr>
            <a:t>Use the CDEI WG report to develop its charge</a:t>
          </a:r>
          <a:endParaRPr lang="en-US" sz="2600" kern="1200" dirty="0"/>
        </a:p>
        <a:p>
          <a:pPr marL="228600" lvl="1" indent="-228600" algn="l" defTabSz="1155700">
            <a:lnSpc>
              <a:spcPct val="90000"/>
            </a:lnSpc>
            <a:spcBef>
              <a:spcPct val="0"/>
            </a:spcBef>
            <a:spcAft>
              <a:spcPct val="15000"/>
            </a:spcAft>
            <a:buChar char="•"/>
          </a:pPr>
          <a:r>
            <a:rPr lang="en-US" sz="2600" kern="1200" dirty="0">
              <a:solidFill>
                <a:schemeClr val="tx1"/>
              </a:solidFill>
            </a:rPr>
            <a:t>No need to seek formal CAEECC approval</a:t>
          </a:r>
          <a:endParaRPr lang="en-US" sz="2600" kern="1200" dirty="0"/>
        </a:p>
      </dsp:txBody>
      <dsp:txXfrm rot="-5400000">
        <a:off x="4220770" y="2111126"/>
        <a:ext cx="7434295" cy="1280941"/>
      </dsp:txXfrm>
    </dsp:sp>
    <dsp:sp modelId="{9894672C-AD3A-4C2B-B870-F1411F7CE43F}">
      <dsp:nvSpPr>
        <dsp:cNvPr id="0" name=""/>
        <dsp:cNvSpPr/>
      </dsp:nvSpPr>
      <dsp:spPr>
        <a:xfrm>
          <a:off x="0" y="1864387"/>
          <a:ext cx="4220770" cy="17744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solidFill>
                <a:schemeClr val="bg1"/>
              </a:solidFill>
              <a:latin typeface="Calibri" panose="020F0502020204030204"/>
              <a:ea typeface="+mn-ea"/>
              <a:cs typeface="+mn-cs"/>
            </a:rPr>
            <a:t>Compensation Task Force</a:t>
          </a:r>
          <a:endParaRPr lang="en-US" sz="4600" kern="1200" dirty="0">
            <a:solidFill>
              <a:schemeClr val="bg1"/>
            </a:solidFill>
          </a:endParaRPr>
        </a:p>
      </dsp:txBody>
      <dsp:txXfrm>
        <a:off x="86620" y="1951007"/>
        <a:ext cx="4047530" cy="1601177"/>
      </dsp:txXfrm>
    </dsp:sp>
    <dsp:sp modelId="{14A3B047-3DDF-4C74-9FE7-48B91BD16A96}">
      <dsp:nvSpPr>
        <dsp:cNvPr id="0" name=""/>
        <dsp:cNvSpPr/>
      </dsp:nvSpPr>
      <dsp:spPr>
        <a:xfrm rot="5400000">
          <a:off x="6850474" y="1093699"/>
          <a:ext cx="2228611" cy="74962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solidFill>
                <a:schemeClr val="tx1"/>
              </a:solidFill>
            </a:rPr>
            <a:t>Target launch Nov ’22; formal application process</a:t>
          </a:r>
          <a:endParaRPr lang="en-US" sz="2600" kern="1200" dirty="0"/>
        </a:p>
        <a:p>
          <a:pPr marL="228600" lvl="1" indent="-228600" algn="l" defTabSz="1155700">
            <a:lnSpc>
              <a:spcPct val="90000"/>
            </a:lnSpc>
            <a:spcBef>
              <a:spcPct val="0"/>
            </a:spcBef>
            <a:spcAft>
              <a:spcPct val="15000"/>
            </a:spcAft>
            <a:buChar char="•"/>
          </a:pPr>
          <a:r>
            <a:rPr lang="en-US" sz="2600" kern="1200" dirty="0">
              <a:solidFill>
                <a:schemeClr val="tx1"/>
              </a:solidFill>
            </a:rPr>
            <a:t>Duration at least 6-9 months</a:t>
          </a:r>
          <a:endParaRPr lang="en-US" sz="2600" kern="1200" dirty="0"/>
        </a:p>
        <a:p>
          <a:pPr marL="228600" lvl="1" indent="-228600" algn="l" defTabSz="1155700">
            <a:lnSpc>
              <a:spcPct val="90000"/>
            </a:lnSpc>
            <a:spcBef>
              <a:spcPct val="0"/>
            </a:spcBef>
            <a:spcAft>
              <a:spcPct val="15000"/>
            </a:spcAft>
            <a:buChar char="•"/>
          </a:pPr>
          <a:r>
            <a:rPr lang="en-US" sz="2600" kern="1200" dirty="0"/>
            <a:t>Develop a final prospectus from CDEI WG report</a:t>
          </a:r>
        </a:p>
        <a:p>
          <a:pPr marL="228600" lvl="1" indent="-228600" algn="l" defTabSz="1155700">
            <a:lnSpc>
              <a:spcPct val="90000"/>
            </a:lnSpc>
            <a:spcBef>
              <a:spcPct val="0"/>
            </a:spcBef>
            <a:spcAft>
              <a:spcPct val="15000"/>
            </a:spcAft>
            <a:buChar char="•"/>
          </a:pPr>
          <a:r>
            <a:rPr lang="en-US" sz="2600" kern="1200" dirty="0"/>
            <a:t>Ensure accountability/metrics of success</a:t>
          </a:r>
        </a:p>
      </dsp:txBody>
      <dsp:txXfrm rot="-5400000">
        <a:off x="4216648" y="3836317"/>
        <a:ext cx="7387471" cy="2011027"/>
      </dsp:txXfrm>
    </dsp:sp>
    <dsp:sp modelId="{78B8C880-FE02-49FE-A977-3909A92DF7C0}">
      <dsp:nvSpPr>
        <dsp:cNvPr id="0" name=""/>
        <dsp:cNvSpPr/>
      </dsp:nvSpPr>
      <dsp:spPr>
        <a:xfrm>
          <a:off x="0" y="3954622"/>
          <a:ext cx="4216648" cy="17744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solidFill>
                <a:schemeClr val="bg1"/>
              </a:solidFill>
              <a:latin typeface="Calibri" panose="020F0502020204030204"/>
              <a:ea typeface="+mn-ea"/>
              <a:cs typeface="+mn-cs"/>
            </a:rPr>
            <a:t>Restructuring Working Group</a:t>
          </a:r>
          <a:endParaRPr lang="en-US" sz="4600" kern="1200" dirty="0">
            <a:solidFill>
              <a:schemeClr val="bg1"/>
            </a:solidFill>
          </a:endParaRPr>
        </a:p>
      </dsp:txBody>
      <dsp:txXfrm>
        <a:off x="86620" y="4041242"/>
        <a:ext cx="4043408" cy="16011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FC583-7527-4710-A3CF-08E2DE95E07A}">
      <dsp:nvSpPr>
        <dsp:cNvPr id="0" name=""/>
        <dsp:cNvSpPr/>
      </dsp:nvSpPr>
      <dsp:spPr>
        <a:xfrm>
          <a:off x="0" y="26376"/>
          <a:ext cx="10515600" cy="9354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Facilitation (already begun) </a:t>
          </a:r>
        </a:p>
      </dsp:txBody>
      <dsp:txXfrm>
        <a:off x="45663" y="72039"/>
        <a:ext cx="10424274" cy="844089"/>
      </dsp:txXfrm>
    </dsp:sp>
    <dsp:sp modelId="{1257DDBF-5F8F-4D79-845D-44F8DCBB2F41}">
      <dsp:nvSpPr>
        <dsp:cNvPr id="0" name=""/>
        <dsp:cNvSpPr/>
      </dsp:nvSpPr>
      <dsp:spPr>
        <a:xfrm>
          <a:off x="0" y="961791"/>
          <a:ext cx="10515600" cy="2058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85750" lvl="1" indent="-285750" algn="l" defTabSz="1333500">
            <a:lnSpc>
              <a:spcPct val="90000"/>
            </a:lnSpc>
            <a:spcBef>
              <a:spcPct val="0"/>
            </a:spcBef>
            <a:spcAft>
              <a:spcPct val="20000"/>
            </a:spcAft>
            <a:buFontTx/>
            <a:buChar char="•"/>
          </a:pPr>
          <a:r>
            <a:rPr lang="en-US" sz="3000" kern="1200" dirty="0">
              <a:solidFill>
                <a:prstClr val="black">
                  <a:hueOff val="0"/>
                  <a:satOff val="0"/>
                  <a:lumOff val="0"/>
                  <a:alphaOff val="0"/>
                </a:prstClr>
              </a:solidFill>
              <a:latin typeface="Calibri" panose="020F0502020204030204"/>
              <a:ea typeface="+mn-ea"/>
              <a:cs typeface="+mn-cs"/>
            </a:rPr>
            <a:t>Increased public input</a:t>
          </a:r>
        </a:p>
        <a:p>
          <a:pPr marL="285750" lvl="1" indent="-285750" algn="l" defTabSz="1333500">
            <a:lnSpc>
              <a:spcPct val="90000"/>
            </a:lnSpc>
            <a:spcBef>
              <a:spcPct val="0"/>
            </a:spcBef>
            <a:spcAft>
              <a:spcPct val="20000"/>
            </a:spcAft>
            <a:buFontTx/>
            <a:buChar char="•"/>
          </a:pPr>
          <a:r>
            <a:rPr lang="en-US" sz="3000" kern="1200" dirty="0"/>
            <a:t>Adjustment of WebEx functions</a:t>
          </a:r>
          <a:endParaRPr lang="en-US" sz="3000" kern="1200" dirty="0">
            <a:solidFill>
              <a:prstClr val="black">
                <a:hueOff val="0"/>
                <a:satOff val="0"/>
                <a:lumOff val="0"/>
                <a:alphaOff val="0"/>
              </a:prstClr>
            </a:solidFill>
            <a:latin typeface="Calibri" panose="020F0502020204030204"/>
            <a:ea typeface="+mn-ea"/>
            <a:cs typeface="+mn-cs"/>
          </a:endParaRPr>
        </a:p>
        <a:p>
          <a:pPr marL="285750" lvl="1" indent="-285750" algn="l" defTabSz="1333500">
            <a:lnSpc>
              <a:spcPct val="90000"/>
            </a:lnSpc>
            <a:spcBef>
              <a:spcPct val="0"/>
            </a:spcBef>
            <a:spcAft>
              <a:spcPct val="20000"/>
            </a:spcAft>
            <a:buFontTx/>
            <a:buChar char="•"/>
          </a:pPr>
          <a:r>
            <a:rPr lang="en-US" sz="3000" kern="1200" dirty="0"/>
            <a:t>Dedicated CAEECC reps to address meeting chat questions</a:t>
          </a:r>
          <a:endParaRPr lang="en-US" sz="3000" kern="1200" dirty="0">
            <a:solidFill>
              <a:prstClr val="black">
                <a:hueOff val="0"/>
                <a:satOff val="0"/>
                <a:lumOff val="0"/>
                <a:alphaOff val="0"/>
              </a:prstClr>
            </a:solidFill>
            <a:latin typeface="Calibri" panose="020F0502020204030204"/>
            <a:ea typeface="+mn-ea"/>
            <a:cs typeface="+mn-cs"/>
          </a:endParaRPr>
        </a:p>
        <a:p>
          <a:pPr marL="285750" lvl="1" indent="-285750" algn="l" defTabSz="1333500">
            <a:lnSpc>
              <a:spcPct val="90000"/>
            </a:lnSpc>
            <a:spcBef>
              <a:spcPct val="0"/>
            </a:spcBef>
            <a:spcAft>
              <a:spcPct val="20000"/>
            </a:spcAft>
            <a:buFontTx/>
            <a:buChar char="•"/>
          </a:pPr>
          <a:r>
            <a:rPr lang="en-US" sz="3000" kern="1200" dirty="0"/>
            <a:t>CAEECC evaluation of member representatives</a:t>
          </a:r>
          <a:endParaRPr lang="en-US" sz="3000" kern="1200" dirty="0">
            <a:solidFill>
              <a:prstClr val="black">
                <a:hueOff val="0"/>
                <a:satOff val="0"/>
                <a:lumOff val="0"/>
                <a:alphaOff val="0"/>
              </a:prstClr>
            </a:solidFill>
            <a:latin typeface="Calibri" panose="020F0502020204030204"/>
            <a:ea typeface="+mn-ea"/>
            <a:cs typeface="+mn-cs"/>
          </a:endParaRPr>
        </a:p>
      </dsp:txBody>
      <dsp:txXfrm>
        <a:off x="0" y="961791"/>
        <a:ext cx="10515600" cy="2058615"/>
      </dsp:txXfrm>
    </dsp:sp>
    <dsp:sp modelId="{BBF97854-5EC1-4693-AE28-3D8F7145D819}">
      <dsp:nvSpPr>
        <dsp:cNvPr id="0" name=""/>
        <dsp:cNvSpPr/>
      </dsp:nvSpPr>
      <dsp:spPr>
        <a:xfrm>
          <a:off x="0" y="3020406"/>
          <a:ext cx="10515600" cy="9354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Potential Early Actions from Restructuring Group</a:t>
          </a:r>
        </a:p>
      </dsp:txBody>
      <dsp:txXfrm>
        <a:off x="45663" y="3066069"/>
        <a:ext cx="10424274" cy="844089"/>
      </dsp:txXfrm>
    </dsp:sp>
    <dsp:sp modelId="{EB7895AB-ED94-4892-A284-5A6E09AD6504}">
      <dsp:nvSpPr>
        <dsp:cNvPr id="0" name=""/>
        <dsp:cNvSpPr/>
      </dsp:nvSpPr>
      <dsp:spPr>
        <a:xfrm>
          <a:off x="0" y="3955821"/>
          <a:ext cx="10515600" cy="94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Stay tuned for the end of Session 1B for prioritizing certain recs from the CDEI working group</a:t>
          </a:r>
        </a:p>
      </dsp:txBody>
      <dsp:txXfrm>
        <a:off x="0" y="3955821"/>
        <a:ext cx="10515600" cy="94857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2CEB0-38C2-3340-8B1C-17C8BB47369B}" type="datetimeFigureOut">
              <a:rPr lang="en-US" smtClean="0"/>
              <a:t>4/11/22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C87CF-7112-014A-909A-3EF588A9D2C4}" type="slidenum">
              <a:rPr lang="en-US" smtClean="0"/>
              <a:t>‹#›</a:t>
            </a:fld>
            <a:endParaRPr lang="en-US"/>
          </a:p>
        </p:txBody>
      </p:sp>
    </p:spTree>
    <p:extLst>
      <p:ext uri="{BB962C8B-B14F-4D97-AF65-F5344CB8AC3E}">
        <p14:creationId xmlns:p14="http://schemas.microsoft.com/office/powerpoint/2010/main" val="388021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puc.ca.gov/-/media/cpuc-website/divisions/news-and-outreach/documents/news-office/key-issues/esj/draft-cpuc-esj-2010262021c.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By using chat to message “All attendees”, everyone can see the question or comment posted. This is to ensure that all attendees, not just panelists (speakers &amp; members) can see the chat.</a:t>
            </a:r>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4</a:t>
            </a:fld>
            <a:endParaRPr lang="en-US"/>
          </a:p>
        </p:txBody>
      </p:sp>
    </p:spTree>
    <p:extLst>
      <p:ext uri="{BB962C8B-B14F-4D97-AF65-F5344CB8AC3E}">
        <p14:creationId xmlns:p14="http://schemas.microsoft.com/office/powerpoint/2010/main" val="302805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25</a:t>
            </a:fld>
            <a:endParaRPr lang="en-US"/>
          </a:p>
        </p:txBody>
      </p:sp>
    </p:spTree>
    <p:extLst>
      <p:ext uri="{BB962C8B-B14F-4D97-AF65-F5344CB8AC3E}">
        <p14:creationId xmlns:p14="http://schemas.microsoft.com/office/powerpoint/2010/main" val="3709480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26</a:t>
            </a:fld>
            <a:endParaRPr lang="en-US"/>
          </a:p>
        </p:txBody>
      </p:sp>
    </p:spTree>
    <p:extLst>
      <p:ext uri="{BB962C8B-B14F-4D97-AF65-F5344CB8AC3E}">
        <p14:creationId xmlns:p14="http://schemas.microsoft.com/office/powerpoint/2010/main" val="225435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a:t>Notes</a:t>
            </a:r>
            <a:r>
              <a:rPr lang="en-US" dirty="0"/>
              <a:t> </a:t>
            </a:r>
          </a:p>
          <a:p>
            <a:pPr marL="457200" lvl="1" indent="0">
              <a:buFont typeface="Arial" panose="020B0604020202020204" pitchFamily="34" charset="0"/>
              <a:buNone/>
            </a:pPr>
            <a:r>
              <a:rPr lang="en-US" sz="2400" dirty="0"/>
              <a:t>See page 12 for full footnotes (summarized below), for ESJ Action Plan definition of ESJ Communities and for CDEI WG summary of targeted communities </a:t>
            </a:r>
          </a:p>
          <a:p>
            <a:pPr marL="457200" lvl="1" indent="0">
              <a:buFont typeface="Arial" panose="020B0604020202020204" pitchFamily="34" charset="0"/>
              <a:buNone/>
            </a:pPr>
            <a:r>
              <a:rPr lang="en-US" sz="2400" dirty="0"/>
              <a:t>*Eligibility criteria would need to be determined.</a:t>
            </a:r>
            <a:endParaRPr lang="en-US" sz="3200" dirty="0"/>
          </a:p>
          <a:p>
            <a:pPr marL="457200" lvl="1" indent="0">
              <a:buFont typeface="Arial" panose="020B0604020202020204" pitchFamily="34" charset="0"/>
              <a:buNone/>
            </a:pPr>
            <a:r>
              <a:rPr lang="en-US" sz="2400" dirty="0"/>
              <a:t>**As defined in the CPUC’s </a:t>
            </a:r>
            <a:r>
              <a:rPr lang="en-US" sz="2400" dirty="0">
                <a:hlinkClick r:id="rId3"/>
              </a:rPr>
              <a:t> Environmental &amp; Social Justice Action Plan: Version 2.0 Draft</a:t>
            </a:r>
            <a:endParaRPr lang="en-US" sz="2400" dirty="0"/>
          </a:p>
          <a:p>
            <a:pPr marL="457200" lvl="1" indent="0">
              <a:buFont typeface="Arial" panose="020B0604020202020204" pitchFamily="34" charset="0"/>
              <a:buNone/>
            </a:pPr>
            <a:r>
              <a:rPr lang="en-US" sz="2400" dirty="0"/>
              <a:t>***Other stakeholders in this “other eligible” category – if not already captured in previous definitions - could include Title 1 Public K-14 schools, Indigenous, women, BIPOC, LGBQ-owned businesses, public sector, emerging small business, or small non-profit companies advancing clean energy solutions, etc. </a:t>
            </a:r>
            <a:endParaRPr lang="en-US" sz="3200" dirty="0"/>
          </a:p>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27</a:t>
            </a:fld>
            <a:endParaRPr lang="en-US"/>
          </a:p>
        </p:txBody>
      </p:sp>
    </p:spTree>
    <p:extLst>
      <p:ext uri="{BB962C8B-B14F-4D97-AF65-F5344CB8AC3E}">
        <p14:creationId xmlns:p14="http://schemas.microsoft.com/office/powerpoint/2010/main" val="744983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28</a:t>
            </a:fld>
            <a:endParaRPr lang="en-US"/>
          </a:p>
        </p:txBody>
      </p:sp>
    </p:spTree>
    <p:extLst>
      <p:ext uri="{BB962C8B-B14F-4D97-AF65-F5344CB8AC3E}">
        <p14:creationId xmlns:p14="http://schemas.microsoft.com/office/powerpoint/2010/main" val="1756849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29</a:t>
            </a:fld>
            <a:endParaRPr lang="en-US"/>
          </a:p>
        </p:txBody>
      </p:sp>
    </p:spTree>
    <p:extLst>
      <p:ext uri="{BB962C8B-B14F-4D97-AF65-F5344CB8AC3E}">
        <p14:creationId xmlns:p14="http://schemas.microsoft.com/office/powerpoint/2010/main" val="448458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30</a:t>
            </a:fld>
            <a:endParaRPr lang="en-US"/>
          </a:p>
        </p:txBody>
      </p:sp>
    </p:spTree>
    <p:extLst>
      <p:ext uri="{BB962C8B-B14F-4D97-AF65-F5344CB8AC3E}">
        <p14:creationId xmlns:p14="http://schemas.microsoft.com/office/powerpoint/2010/main" val="872738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COST IMPACT: </a:t>
            </a:r>
            <a:r>
              <a:rPr lang="en-US" sz="1200" dirty="0"/>
              <a:t>Minimal if existing materials are used. If new materials are developed, cost is TBD. Existing racial equity training programs such as CCORE, already utilized by CPUC and other public agencies can be paid for by prospective applicants, and scholarships offered on a means/need basis TBD.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777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IMPACT: </a:t>
            </a:r>
            <a:r>
              <a:rPr lang="en-US" dirty="0"/>
              <a:t>None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877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Note: CAEECC members or volunteer WGs should not do any development of DEI, environmental justice or racial equity primers or list pre-qualified trainings; experts should be hired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COST IMPACT: </a:t>
            </a:r>
            <a:r>
              <a:rPr lang="en-US" sz="1200" dirty="0"/>
              <a:t>Minimal if existing materials are used. If new materials are developed, cost is TBD.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293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en-US" sz="1200" b="1" dirty="0"/>
              <a:t>WHY: </a:t>
            </a:r>
            <a:r>
              <a:rPr lang="en-US" sz="1200" dirty="0"/>
              <a:t>To increase the likelihood that CAEECC’s decisions center JEDI through individual and group accountability and intentional reflection.</a:t>
            </a:r>
          </a:p>
          <a:p>
            <a:pPr marL="0" indent="0">
              <a:lnSpc>
                <a:spcPct val="90000"/>
              </a:lnSpc>
              <a:buNone/>
            </a:pPr>
            <a:r>
              <a:rPr lang="en-US" sz="1200" b="1" dirty="0"/>
              <a:t>COST IMPACT: </a:t>
            </a:r>
            <a:r>
              <a:rPr lang="en-US" sz="1200" dirty="0"/>
              <a:t>This recommendation requires deliberate budgeting for staff research and development time. Also dependent on representative compensation including Restructuring WG and other EJ expert consultants. No cost for materials.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60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Majority of WG members are non-CAEECC members</a:t>
            </a:r>
          </a:p>
        </p:txBody>
      </p:sp>
      <p:sp>
        <p:nvSpPr>
          <p:cNvPr id="4" name="Slide Number Placeholder 3"/>
          <p:cNvSpPr>
            <a:spLocks noGrp="1"/>
          </p:cNvSpPr>
          <p:nvPr>
            <p:ph type="sldNum" sz="quarter" idx="5"/>
          </p:nvPr>
        </p:nvSpPr>
        <p:spPr/>
        <p:txBody>
          <a:bodyPr/>
          <a:lstStyle/>
          <a:p>
            <a:fld id="{E48C87CF-7112-014A-909A-3EF588A9D2C4}" type="slidenum">
              <a:rPr lang="en-US" smtClean="0"/>
              <a:t>10</a:t>
            </a:fld>
            <a:endParaRPr lang="en-US"/>
          </a:p>
        </p:txBody>
      </p:sp>
    </p:spTree>
    <p:extLst>
      <p:ext uri="{BB962C8B-B14F-4D97-AF65-F5344CB8AC3E}">
        <p14:creationId xmlns:p14="http://schemas.microsoft.com/office/powerpoint/2010/main" val="866851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en-US" sz="1200" b="1" dirty="0"/>
              <a:t>WHY: </a:t>
            </a:r>
            <a:r>
              <a:rPr lang="en-US" sz="1200" dirty="0"/>
              <a:t>CAEECC is committed to the development of member organizations and representatives. CAEECC also recognizes the need to economically support the organizations and individuals who have developed expertise in the fields of JEDI and EE.</a:t>
            </a:r>
          </a:p>
          <a:p>
            <a:pPr marL="0" indent="0">
              <a:lnSpc>
                <a:spcPct val="90000"/>
              </a:lnSpc>
              <a:buNone/>
            </a:pPr>
            <a:r>
              <a:rPr lang="en-US" sz="1200" b="1" dirty="0"/>
              <a:t>COST IMPACT: </a:t>
            </a:r>
            <a:r>
              <a:rPr lang="en-US" sz="1200" dirty="0"/>
              <a:t>Cost of CAEECC Facilitation time and cost of partnership/compensation for entities leading trainings and other forums.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712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point regarding whether “Restructuring” Working Group is still the most appropriate name given that other mini-group recs are now included there.  We’d propose to just have that Working Group decide on their name as they are finalizing their prospectus.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784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is limited to the market-rate energy efficiency proceeding. [reminder that the current CAEECC structure was defined in 2014 and codified in D.15-10-028]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986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123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455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CDEI WG proposed all recommendations (except a Compensation Task Force) be under the Restructuring WG umbrella so that there would be the right people at the table and compensation available for those who need it. However, the Facilitation team in consultation with Energy Division notes there are some recommendations that perhaps could or even should be implemented before the Restructuring WG launches (such as revisiting the application and disclosure/conflict of interest requirements). </a:t>
            </a:r>
          </a:p>
          <a:p>
            <a:endParaRPr lang="en-US" dirty="0"/>
          </a:p>
          <a:p>
            <a:r>
              <a:rPr lang="en-US" sz="1200" kern="1200" dirty="0">
                <a:solidFill>
                  <a:schemeClr val="tx1"/>
                </a:solidFill>
                <a:effectLst/>
                <a:latin typeface="+mn-lt"/>
                <a:ea typeface="+mn-ea"/>
                <a:cs typeface="+mn-cs"/>
              </a:rPr>
              <a:t>recognizing that taking action outside of the Restructuring WG could be problematic since members wouldn’t likely have compensation, and relatedly the “right” people might not be at the table</a:t>
            </a:r>
            <a:r>
              <a:rPr lang="en-US" dirty="0">
                <a:effectLst/>
              </a:rPr>
              <a:t> </a:t>
            </a:r>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56</a:t>
            </a:fld>
            <a:endParaRPr lang="en-US"/>
          </a:p>
        </p:txBody>
      </p:sp>
    </p:spTree>
    <p:extLst>
      <p:ext uri="{BB962C8B-B14F-4D97-AF65-F5344CB8AC3E}">
        <p14:creationId xmlns:p14="http://schemas.microsoft.com/office/powerpoint/2010/main" val="2806714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817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514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CDEI WG proposed all recommendations (except a Compensation Task Force) be under the Restructuring WG umbrella so that there would be the right people at the table and compensation available for those who need it. However, the Facilitation team in consultation with Energy Division notes there are some recommendations that perhaps could or even should be implemented before the Restructuring WG launches (such as revisiting the application and disclosure/conflict of interest requirements). </a:t>
            </a:r>
          </a:p>
          <a:p>
            <a:endParaRPr lang="en-US" dirty="0"/>
          </a:p>
          <a:p>
            <a:r>
              <a:rPr lang="en-US" sz="1200" kern="1200" dirty="0">
                <a:solidFill>
                  <a:schemeClr val="tx1"/>
                </a:solidFill>
                <a:effectLst/>
                <a:latin typeface="+mn-lt"/>
                <a:ea typeface="+mn-ea"/>
                <a:cs typeface="+mn-cs"/>
              </a:rPr>
              <a:t>recognizing that taking action outside of the Restructuring WG could be problematic since members wouldn’t likely have compensation, and relatedly the “right” people might not be at the table</a:t>
            </a:r>
            <a:r>
              <a:rPr lang="en-US"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273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485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633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1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14</a:t>
            </a:fld>
            <a:endParaRPr lang="en-US"/>
          </a:p>
        </p:txBody>
      </p:sp>
    </p:spTree>
    <p:extLst>
      <p:ext uri="{BB962C8B-B14F-4D97-AF65-F5344CB8AC3E}">
        <p14:creationId xmlns:p14="http://schemas.microsoft.com/office/powerpoint/2010/main" val="402798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97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proposed group will </a:t>
            </a:r>
            <a:r>
              <a:rPr lang="en-US" b="1" dirty="0"/>
              <a:t>co-create</a:t>
            </a:r>
            <a:r>
              <a:rPr lang="en-US" dirty="0"/>
              <a:t> a </a:t>
            </a:r>
            <a:r>
              <a:rPr lang="en-US" b="1" dirty="0"/>
              <a:t>comprehensive proposal for restructuring CAEECC </a:t>
            </a:r>
            <a:r>
              <a:rPr lang="en-US" dirty="0"/>
              <a:t>and guidance for its working groups or any subcommittees to more effectively </a:t>
            </a:r>
            <a:r>
              <a:rPr lang="en-US" b="1" dirty="0"/>
              <a:t>accomplish the aims of the CAEECC to meet CPUC justice, equity, diversity, inclusion, and energy efficiency goals.</a:t>
            </a:r>
            <a:r>
              <a:rPr lang="en-US" dirty="0"/>
              <a:t> </a:t>
            </a:r>
            <a:endParaRPr lang="en-US" u="sng"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399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timeline should be sufficiently long (no less than 6 months) to enable dialogue, brainstorm, debate, development of ideas, ensure the process is accessible (especially to individuals or groups who have fewer resources and/or for which it would not be possible to participate on a fast timeline) </a:t>
            </a:r>
            <a:endParaRPr lang="en-US" sz="1400" u="sng"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656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004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24</a:t>
            </a:fld>
            <a:endParaRPr lang="en-US"/>
          </a:p>
        </p:txBody>
      </p:sp>
    </p:spTree>
    <p:extLst>
      <p:ext uri="{BB962C8B-B14F-4D97-AF65-F5344CB8AC3E}">
        <p14:creationId xmlns:p14="http://schemas.microsoft.com/office/powerpoint/2010/main" val="1197253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5AE3-9B46-7049-9953-80BDEEDF5A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9281D-B587-EA45-843B-4159391C4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932219-2705-5D48-BEE0-A172BCDD3F65}"/>
              </a:ext>
            </a:extLst>
          </p:cNvPr>
          <p:cNvSpPr>
            <a:spLocks noGrp="1"/>
          </p:cNvSpPr>
          <p:nvPr>
            <p:ph type="dt" sz="half" idx="10"/>
          </p:nvPr>
        </p:nvSpPr>
        <p:spPr/>
        <p:txBody>
          <a:bodyPr/>
          <a:lstStyle/>
          <a:p>
            <a:fld id="{44286644-44D7-5944-B481-BE79B9912C33}" type="datetime1">
              <a:rPr lang="en-US" smtClean="0"/>
              <a:t>4/11/22</a:t>
            </a:fld>
            <a:endParaRPr lang="en-US"/>
          </a:p>
        </p:txBody>
      </p:sp>
      <p:sp>
        <p:nvSpPr>
          <p:cNvPr id="5" name="Footer Placeholder 4">
            <a:extLst>
              <a:ext uri="{FF2B5EF4-FFF2-40B4-BE49-F238E27FC236}">
                <a16:creationId xmlns:a16="http://schemas.microsoft.com/office/drawing/2014/main" id="{03D49B18-1E17-F149-8398-4356241B7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CAB59-52C7-E248-A325-FAF5BBAC384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33215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CF39-1A52-8D4D-ABB0-05A21C1BE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780E06-8509-E649-AE0E-460E5BA51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C5ADC-8DF4-B143-B1A6-4177A8D1E9E3}"/>
              </a:ext>
            </a:extLst>
          </p:cNvPr>
          <p:cNvSpPr>
            <a:spLocks noGrp="1"/>
          </p:cNvSpPr>
          <p:nvPr>
            <p:ph type="dt" sz="half" idx="10"/>
          </p:nvPr>
        </p:nvSpPr>
        <p:spPr/>
        <p:txBody>
          <a:bodyPr/>
          <a:lstStyle/>
          <a:p>
            <a:fld id="{90E1A4D3-89CC-1B45-AC54-F7B6F5D396F6}" type="datetime1">
              <a:rPr lang="en-US" smtClean="0"/>
              <a:t>4/11/22</a:t>
            </a:fld>
            <a:endParaRPr lang="en-US"/>
          </a:p>
        </p:txBody>
      </p:sp>
      <p:sp>
        <p:nvSpPr>
          <p:cNvPr id="5" name="Footer Placeholder 4">
            <a:extLst>
              <a:ext uri="{FF2B5EF4-FFF2-40B4-BE49-F238E27FC236}">
                <a16:creationId xmlns:a16="http://schemas.microsoft.com/office/drawing/2014/main" id="{35D3874A-2AEC-AE4B-A92B-D5986B496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C5488-4341-7647-8CEB-210A4D95DC47}"/>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90774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45C26A-D6BB-5E46-8A66-944331A768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A0A296-538C-1148-9B74-48C7F2F2B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F2CFD-3298-BE4F-8678-96702FBE3822}"/>
              </a:ext>
            </a:extLst>
          </p:cNvPr>
          <p:cNvSpPr>
            <a:spLocks noGrp="1"/>
          </p:cNvSpPr>
          <p:nvPr>
            <p:ph type="dt" sz="half" idx="10"/>
          </p:nvPr>
        </p:nvSpPr>
        <p:spPr/>
        <p:txBody>
          <a:bodyPr/>
          <a:lstStyle/>
          <a:p>
            <a:fld id="{6B76E133-2FD1-1844-B4C0-B50DAADB3F1C}" type="datetime1">
              <a:rPr lang="en-US" smtClean="0"/>
              <a:t>4/11/22</a:t>
            </a:fld>
            <a:endParaRPr lang="en-US"/>
          </a:p>
        </p:txBody>
      </p:sp>
      <p:sp>
        <p:nvSpPr>
          <p:cNvPr id="5" name="Footer Placeholder 4">
            <a:extLst>
              <a:ext uri="{FF2B5EF4-FFF2-40B4-BE49-F238E27FC236}">
                <a16:creationId xmlns:a16="http://schemas.microsoft.com/office/drawing/2014/main" id="{A3318D35-D854-744A-B816-AEF4BB207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78D06-E67F-6342-94C1-F32F3A3FFAF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88760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April 11,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4240835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April 11,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10541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April 11, 2022</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81088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April 11,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3385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April 11,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506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April 11,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1343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April 11,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1624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April 11,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6170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7EAC-9C06-FD4B-9E9A-689088B8C36E}"/>
              </a:ext>
            </a:extLst>
          </p:cNvPr>
          <p:cNvSpPr>
            <a:spLocks noGrp="1"/>
          </p:cNvSpPr>
          <p:nvPr>
            <p:ph type="title"/>
          </p:nvPr>
        </p:nvSpPr>
        <p:spPr>
          <a:xfrm>
            <a:off x="838200" y="365125"/>
            <a:ext cx="10515600" cy="78678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DF108F-C169-564F-AD53-DC20E0AE49E8}"/>
              </a:ext>
            </a:extLst>
          </p:cNvPr>
          <p:cNvSpPr>
            <a:spLocks noGrp="1"/>
          </p:cNvSpPr>
          <p:nvPr>
            <p:ph idx="1"/>
          </p:nvPr>
        </p:nvSpPr>
        <p:spPr>
          <a:xfrm>
            <a:off x="838200" y="1246909"/>
            <a:ext cx="10515600" cy="4930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0A409E-C0AF-384A-A461-9FC0316D9D82}"/>
              </a:ext>
            </a:extLst>
          </p:cNvPr>
          <p:cNvSpPr>
            <a:spLocks noGrp="1"/>
          </p:cNvSpPr>
          <p:nvPr>
            <p:ph type="dt" sz="half" idx="10"/>
          </p:nvPr>
        </p:nvSpPr>
        <p:spPr/>
        <p:txBody>
          <a:bodyPr/>
          <a:lstStyle/>
          <a:p>
            <a:fld id="{D451BADF-F59A-D242-8BB9-18EE85D1301E}" type="datetime1">
              <a:rPr lang="en-US" smtClean="0"/>
              <a:t>4/11/22</a:t>
            </a:fld>
            <a:endParaRPr lang="en-US"/>
          </a:p>
        </p:txBody>
      </p:sp>
      <p:sp>
        <p:nvSpPr>
          <p:cNvPr id="5" name="Footer Placeholder 4">
            <a:extLst>
              <a:ext uri="{FF2B5EF4-FFF2-40B4-BE49-F238E27FC236}">
                <a16:creationId xmlns:a16="http://schemas.microsoft.com/office/drawing/2014/main" id="{5C81205E-9F98-8C4E-9794-93198C85B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4FAFB-5EC4-FA43-BCCD-F1E9126B364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533672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April 11,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0003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April 11,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12514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April 11,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66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April 11,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78258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3A273BB5-26AD-834B-ACAB-6D0FA2F1E69A}" type="datetime1">
              <a:rPr lang="en-US" smtClean="0"/>
              <a:t>4/11/22</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167439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A96D54F9-F2A1-5940-B550-5B26621FC96E}" type="datetime1">
              <a:rPr lang="en-US" smtClean="0"/>
              <a:t>4/11/22</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966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4EEE1B95-76EE-6544-9A64-EFD86339DE2B}" type="datetime1">
              <a:rPr lang="en-US" smtClean="0"/>
              <a:t>4/11/22</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42902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A1AA3630-D987-A440-9A82-88291BBCEE49}" type="datetime1">
              <a:rPr lang="en-US" smtClean="0"/>
              <a:t>4/11/22</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72722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FE53007E-C477-3F4C-B847-367DA7F3CDEB}" type="datetime1">
              <a:rPr lang="en-US" smtClean="0"/>
              <a:t>4/11/22</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479083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646897CB-7204-5B4C-B0E0-2FCE5FB1A85E}" type="datetime1">
              <a:rPr lang="en-US" smtClean="0"/>
              <a:t>4/11/22</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5682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62DF-803D-7F44-8C7F-972324075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8F91F-06DF-AF4A-85DB-B19F8EB72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70A055-28E8-1540-B377-7D606729A901}"/>
              </a:ext>
            </a:extLst>
          </p:cNvPr>
          <p:cNvSpPr>
            <a:spLocks noGrp="1"/>
          </p:cNvSpPr>
          <p:nvPr>
            <p:ph type="dt" sz="half" idx="10"/>
          </p:nvPr>
        </p:nvSpPr>
        <p:spPr/>
        <p:txBody>
          <a:bodyPr/>
          <a:lstStyle/>
          <a:p>
            <a:fld id="{4E2CC1E5-2F4E-F845-BB16-FCC02A0A48A7}" type="datetime1">
              <a:rPr lang="en-US" smtClean="0"/>
              <a:t>4/11/22</a:t>
            </a:fld>
            <a:endParaRPr lang="en-US"/>
          </a:p>
        </p:txBody>
      </p:sp>
      <p:sp>
        <p:nvSpPr>
          <p:cNvPr id="5" name="Footer Placeholder 4">
            <a:extLst>
              <a:ext uri="{FF2B5EF4-FFF2-40B4-BE49-F238E27FC236}">
                <a16:creationId xmlns:a16="http://schemas.microsoft.com/office/drawing/2014/main" id="{A5F5F65D-FC88-3F41-ADE4-1A4B277AE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2FCFF-CE64-9940-8DF3-1712E59E04C8}"/>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394887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BC48D7E4-EFE0-874E-B694-F7AC6741C127}" type="datetime1">
              <a:rPr lang="en-US" smtClean="0"/>
              <a:t>4/11/22</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96097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5240F9F9-4BC6-FB46-9FD6-D8B6FB6F48E4}" type="datetime1">
              <a:rPr lang="en-US" smtClean="0"/>
              <a:t>4/11/22</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808430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1B0C7E99-1BCF-C24A-BD9D-9CF70AF2EAA0}" type="datetime1">
              <a:rPr lang="en-US" smtClean="0"/>
              <a:t>4/11/22</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69996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2AF30D8-40CC-574F-886D-B978B126D77E}" type="datetime1">
              <a:rPr lang="en-US" smtClean="0"/>
              <a:t>4/11/22</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80745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D8879C4E-1C91-BE47-9502-45A8CDC07C42}" type="datetime1">
              <a:rPr lang="en-US" smtClean="0"/>
              <a:t>4/11/22</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5953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07DC9A3-3D68-9348-B4D9-FA70B043E7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472" y="0"/>
            <a:ext cx="7732473" cy="6858000"/>
          </a:xfrm>
          <a:prstGeom prst="rect">
            <a:avLst/>
          </a:prstGeom>
        </p:spPr>
      </p:pic>
      <p:sp>
        <p:nvSpPr>
          <p:cNvPr id="4" name="Rectangle 3">
            <a:extLst>
              <a:ext uri="{FF2B5EF4-FFF2-40B4-BE49-F238E27FC236}">
                <a16:creationId xmlns:a16="http://schemas.microsoft.com/office/drawing/2014/main" id="{0614995B-E128-7E45-A301-13FA58316BB4}"/>
              </a:ext>
            </a:extLst>
          </p:cNvPr>
          <p:cNvSpPr/>
          <p:nvPr userDrawn="1"/>
        </p:nvSpPr>
        <p:spPr>
          <a:xfrm>
            <a:off x="1069848" y="30484"/>
            <a:ext cx="6254423" cy="6858000"/>
          </a:xfrm>
          <a:prstGeom prst="rect">
            <a:avLst/>
          </a:prstGeom>
          <a:gradFill>
            <a:gsLst>
              <a:gs pos="58000">
                <a:schemeClr val="accent3">
                  <a:alpha val="77900"/>
                </a:schemeClr>
              </a:gs>
              <a:gs pos="18000">
                <a:schemeClr val="accent1">
                  <a:lumMod val="5000"/>
                  <a:lumOff val="95000"/>
                  <a:alpha val="0"/>
                </a:schemeClr>
              </a:gs>
              <a:gs pos="85000">
                <a:schemeClr val="tx2">
                  <a:alpha val="83394"/>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DC888C98-4CED-ED46-8D3C-D871EB68174D}"/>
              </a:ext>
            </a:extLst>
          </p:cNvPr>
          <p:cNvSpPr/>
          <p:nvPr userDrawn="1"/>
        </p:nvSpPr>
        <p:spPr>
          <a:xfrm>
            <a:off x="4064000" y="-20323"/>
            <a:ext cx="8128000" cy="6888484"/>
          </a:xfrm>
          <a:custGeom>
            <a:avLst/>
            <a:gdLst>
              <a:gd name="connsiteX0" fmla="*/ 0 w 8483600"/>
              <a:gd name="connsiteY0" fmla="*/ 10160 h 6969760"/>
              <a:gd name="connsiteX1" fmla="*/ 3139440 w 8483600"/>
              <a:gd name="connsiteY1" fmla="*/ 4013200 h 6969760"/>
              <a:gd name="connsiteX2" fmla="*/ 1696720 w 8483600"/>
              <a:gd name="connsiteY2" fmla="*/ 6969760 h 6969760"/>
              <a:gd name="connsiteX3" fmla="*/ 8483600 w 8483600"/>
              <a:gd name="connsiteY3" fmla="*/ 6969760 h 6969760"/>
              <a:gd name="connsiteX4" fmla="*/ 8483600 w 8483600"/>
              <a:gd name="connsiteY4" fmla="*/ 0 h 6969760"/>
              <a:gd name="connsiteX5" fmla="*/ 0 w 8483600"/>
              <a:gd name="connsiteY5" fmla="*/ 10160 h 6969760"/>
              <a:gd name="connsiteX0" fmla="*/ 0 w 8483600"/>
              <a:gd name="connsiteY0" fmla="*/ 10160 h 6980055"/>
              <a:gd name="connsiteX1" fmla="*/ 3139440 w 8483600"/>
              <a:gd name="connsiteY1" fmla="*/ 4013200 h 6980055"/>
              <a:gd name="connsiteX2" fmla="*/ 1134682 w 8483600"/>
              <a:gd name="connsiteY2" fmla="*/ 6980055 h 6980055"/>
              <a:gd name="connsiteX3" fmla="*/ 8483600 w 8483600"/>
              <a:gd name="connsiteY3" fmla="*/ 6969760 h 6980055"/>
              <a:gd name="connsiteX4" fmla="*/ 8483600 w 8483600"/>
              <a:gd name="connsiteY4" fmla="*/ 0 h 6980055"/>
              <a:gd name="connsiteX5" fmla="*/ 0 w 8483600"/>
              <a:gd name="connsiteY5" fmla="*/ 10160 h 698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83600" h="6980055">
                <a:moveTo>
                  <a:pt x="0" y="10160"/>
                </a:moveTo>
                <a:lnTo>
                  <a:pt x="3139440" y="4013200"/>
                </a:lnTo>
                <a:lnTo>
                  <a:pt x="1134682" y="6980055"/>
                </a:lnTo>
                <a:lnTo>
                  <a:pt x="8483600" y="6969760"/>
                </a:lnTo>
                <a:lnTo>
                  <a:pt x="8483600" y="0"/>
                </a:lnTo>
                <a:lnTo>
                  <a:pt x="0" y="101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7459579" y="3979316"/>
            <a:ext cx="4254451" cy="615553"/>
          </a:xfrm>
          <a:noFill/>
        </p:spPr>
        <p:txBody>
          <a:bodyPr wrap="square" lIns="0" tIns="0" rIns="0" bIns="0">
            <a:spAutoFit/>
          </a:bodyPr>
          <a:lstStyle>
            <a:lvl1pPr marL="0" indent="0" algn="l">
              <a:buNone/>
              <a:defRPr sz="2000">
                <a:solidFill>
                  <a:schemeClr val="tx2"/>
                </a:solidFill>
                <a:latin typeface="Avenir Book" panose="0200050302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7459579" y="2936557"/>
            <a:ext cx="4254451" cy="984885"/>
          </a:xfrm>
          <a:noFill/>
        </p:spPr>
        <p:txBody>
          <a:bodyPr wrap="square" lIns="0" tIns="0" rIns="0" bIns="0" anchor="b" anchorCtr="0">
            <a:spAutoFit/>
          </a:bodyPr>
          <a:lstStyle>
            <a:lvl1pPr algn="l">
              <a:defRPr sz="3200" b="1" i="0" cap="all" baseline="0">
                <a:solidFill>
                  <a:schemeClr val="tx2"/>
                </a:solidFill>
                <a:latin typeface="Avenir Black" panose="02000503020000020003" pitchFamily="2" charset="0"/>
                <a:cs typeface="Arial Black" panose="020B0604020202020204" pitchFamily="34" charset="0"/>
              </a:defRPr>
            </a:lvl1pPr>
          </a:lstStyle>
          <a:p>
            <a:r>
              <a:rPr lang="en-US"/>
              <a:t>Click to edit Master title style</a:t>
            </a:r>
          </a:p>
        </p:txBody>
      </p:sp>
      <p:pic>
        <p:nvPicPr>
          <p:cNvPr id="12" name="Picture 11">
            <a:extLst>
              <a:ext uri="{FF2B5EF4-FFF2-40B4-BE49-F238E27FC236}">
                <a16:creationId xmlns:a16="http://schemas.microsoft.com/office/drawing/2014/main" id="{127974B7-8F81-7346-84CF-B0EC564A2A48}"/>
              </a:ext>
            </a:extLst>
          </p:cNvPr>
          <p:cNvPicPr>
            <a:picLocks noChangeAspect="1"/>
          </p:cNvPicPr>
          <p:nvPr userDrawn="1"/>
        </p:nvPicPr>
        <p:blipFill>
          <a:blip r:embed="rId3"/>
          <a:stretch>
            <a:fillRect/>
          </a:stretch>
        </p:blipFill>
        <p:spPr>
          <a:xfrm>
            <a:off x="9647267" y="5705856"/>
            <a:ext cx="2066763" cy="807601"/>
          </a:xfrm>
          <a:prstGeom prst="rect">
            <a:avLst/>
          </a:prstGeom>
        </p:spPr>
      </p:pic>
      <p:sp>
        <p:nvSpPr>
          <p:cNvPr id="13" name="Date Placeholder 3">
            <a:extLst>
              <a:ext uri="{FF2B5EF4-FFF2-40B4-BE49-F238E27FC236}">
                <a16:creationId xmlns:a16="http://schemas.microsoft.com/office/drawing/2014/main" id="{26B04D7D-33B1-2841-9963-8A69D7ADD380}"/>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4/11/22</a:t>
            </a:fld>
            <a:endParaRPr lang="en-US"/>
          </a:p>
        </p:txBody>
      </p:sp>
      <p:sp>
        <p:nvSpPr>
          <p:cNvPr id="14" name="Slide Number Placeholder 5">
            <a:extLst>
              <a:ext uri="{FF2B5EF4-FFF2-40B4-BE49-F238E27FC236}">
                <a16:creationId xmlns:a16="http://schemas.microsoft.com/office/drawing/2014/main" id="{86D53981-51E5-164E-99CF-9B5EA31EF758}"/>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567047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091" y="274638"/>
            <a:ext cx="11281464" cy="685994"/>
          </a:xfrm>
        </p:spPr>
        <p:txBody>
          <a:bodyPr>
            <a:noAutofit/>
          </a:bodyPr>
          <a:lstStyle>
            <a:lvl1pPr>
              <a:defRPr sz="3400" cap="none"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FD43A74D-B81A-EE42-8BAE-D01086100C1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4/11/22</a:t>
            </a:fld>
            <a:endParaRPr lang="en-US"/>
          </a:p>
        </p:txBody>
      </p:sp>
      <p:sp>
        <p:nvSpPr>
          <p:cNvPr id="9" name="Slide Number Placeholder 5">
            <a:extLst>
              <a:ext uri="{FF2B5EF4-FFF2-40B4-BE49-F238E27FC236}">
                <a16:creationId xmlns:a16="http://schemas.microsoft.com/office/drawing/2014/main" id="{1621E55B-89EE-384A-9CC1-E383EA0DFD84}"/>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787669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966B6F-BBC2-844C-B01E-765D2882C7D7}"/>
              </a:ext>
            </a:extLst>
          </p:cNvPr>
          <p:cNvSpPr/>
          <p:nvPr userDrawn="1"/>
        </p:nvSpPr>
        <p:spPr>
          <a:xfrm>
            <a:off x="0" y="5266944"/>
            <a:ext cx="5020056" cy="1591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091" y="274638"/>
            <a:ext cx="11281464" cy="685994"/>
          </a:xfrm>
        </p:spPr>
        <p:txBody>
          <a:bodyPr>
            <a:noAutofit/>
          </a:bodyPr>
          <a:lstStyle>
            <a:lvl1pPr>
              <a:defRPr sz="3400" cap="none"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FD43A74D-B81A-EE42-8BAE-D01086100C1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4/11/22</a:t>
            </a:fld>
            <a:endParaRPr lang="en-US"/>
          </a:p>
        </p:txBody>
      </p:sp>
      <p:sp>
        <p:nvSpPr>
          <p:cNvPr id="9" name="Slide Number Placeholder 5">
            <a:extLst>
              <a:ext uri="{FF2B5EF4-FFF2-40B4-BE49-F238E27FC236}">
                <a16:creationId xmlns:a16="http://schemas.microsoft.com/office/drawing/2014/main" id="{1621E55B-89EE-384A-9CC1-E383EA0DFD84}"/>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pic>
        <p:nvPicPr>
          <p:cNvPr id="4" name="Picture 3">
            <a:extLst>
              <a:ext uri="{FF2B5EF4-FFF2-40B4-BE49-F238E27FC236}">
                <a16:creationId xmlns:a16="http://schemas.microsoft.com/office/drawing/2014/main" id="{202B3A58-0D8E-7043-B229-6FCDEBF7167A}"/>
              </a:ext>
            </a:extLst>
          </p:cNvPr>
          <p:cNvPicPr>
            <a:picLocks noChangeAspect="1"/>
          </p:cNvPicPr>
          <p:nvPr userDrawn="1"/>
        </p:nvPicPr>
        <p:blipFill>
          <a:blip r:embed="rId2"/>
          <a:stretch>
            <a:fillRect/>
          </a:stretch>
        </p:blipFill>
        <p:spPr>
          <a:xfrm>
            <a:off x="459252" y="5968598"/>
            <a:ext cx="1570716" cy="613767"/>
          </a:xfrm>
          <a:prstGeom prst="rect">
            <a:avLst/>
          </a:prstGeom>
        </p:spPr>
      </p:pic>
    </p:spTree>
    <p:extLst>
      <p:ext uri="{BB962C8B-B14F-4D97-AF65-F5344CB8AC3E}">
        <p14:creationId xmlns:p14="http://schemas.microsoft.com/office/powerpoint/2010/main" val="457720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966B6F-BBC2-844C-B01E-765D2882C7D7}"/>
              </a:ext>
            </a:extLst>
          </p:cNvPr>
          <p:cNvSpPr/>
          <p:nvPr userDrawn="1"/>
        </p:nvSpPr>
        <p:spPr>
          <a:xfrm>
            <a:off x="0" y="5266944"/>
            <a:ext cx="12192000" cy="1591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091" y="274638"/>
            <a:ext cx="11281464" cy="685994"/>
          </a:xfrm>
        </p:spPr>
        <p:txBody>
          <a:bodyPr>
            <a:noAutofit/>
          </a:bodyPr>
          <a:lstStyle>
            <a:lvl1pPr>
              <a:defRPr sz="3400" cap="none"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FD43A74D-B81A-EE42-8BAE-D01086100C1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4/11/22</a:t>
            </a:fld>
            <a:endParaRPr lang="en-US"/>
          </a:p>
        </p:txBody>
      </p:sp>
      <p:sp>
        <p:nvSpPr>
          <p:cNvPr id="9" name="Slide Number Placeholder 5">
            <a:extLst>
              <a:ext uri="{FF2B5EF4-FFF2-40B4-BE49-F238E27FC236}">
                <a16:creationId xmlns:a16="http://schemas.microsoft.com/office/drawing/2014/main" id="{1621E55B-89EE-384A-9CC1-E383EA0DFD84}"/>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3155443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F1E7B9AE-9D54-E94B-B7D1-14D719A4DC52}"/>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4/11/22</a:t>
            </a:fld>
            <a:endParaRPr lang="en-US"/>
          </a:p>
        </p:txBody>
      </p:sp>
      <p:sp>
        <p:nvSpPr>
          <p:cNvPr id="7" name="Slide Number Placeholder 5">
            <a:extLst>
              <a:ext uri="{FF2B5EF4-FFF2-40B4-BE49-F238E27FC236}">
                <a16:creationId xmlns:a16="http://schemas.microsoft.com/office/drawing/2014/main" id="{AAD92CF3-3C7A-144B-81AC-BEC6A3E17FC3}"/>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174427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869C-2ED0-B244-879A-182329DE1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DFF0B-6CE3-3447-88A8-213FAD7F9D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9797D-9ADC-964E-8C55-CE6FDAF554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246CE5-5081-6348-A163-DF5EF5756D35}"/>
              </a:ext>
            </a:extLst>
          </p:cNvPr>
          <p:cNvSpPr>
            <a:spLocks noGrp="1"/>
          </p:cNvSpPr>
          <p:nvPr>
            <p:ph type="dt" sz="half" idx="10"/>
          </p:nvPr>
        </p:nvSpPr>
        <p:spPr/>
        <p:txBody>
          <a:bodyPr/>
          <a:lstStyle/>
          <a:p>
            <a:fld id="{566C6D68-251A-1140-8A91-F71A5AA125DF}" type="datetime1">
              <a:rPr lang="en-US" smtClean="0"/>
              <a:t>4/11/22</a:t>
            </a:fld>
            <a:endParaRPr lang="en-US"/>
          </a:p>
        </p:txBody>
      </p:sp>
      <p:sp>
        <p:nvSpPr>
          <p:cNvPr id="6" name="Footer Placeholder 5">
            <a:extLst>
              <a:ext uri="{FF2B5EF4-FFF2-40B4-BE49-F238E27FC236}">
                <a16:creationId xmlns:a16="http://schemas.microsoft.com/office/drawing/2014/main" id="{1DD21C26-D4D1-224F-B7F8-562B16C02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451BE-AEDE-D444-A2B4-ED61FA504059}"/>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076787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1443" y="1178560"/>
            <a:ext cx="5384800"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5757" y="1178560"/>
            <a:ext cx="5384800"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55C4137-9E73-5843-86A1-C7DDF4399DE4}"/>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4/11/22</a:t>
            </a:fld>
            <a:endParaRPr lang="en-US"/>
          </a:p>
        </p:txBody>
      </p:sp>
      <p:sp>
        <p:nvSpPr>
          <p:cNvPr id="9" name="Slide Number Placeholder 5">
            <a:extLst>
              <a:ext uri="{FF2B5EF4-FFF2-40B4-BE49-F238E27FC236}">
                <a16:creationId xmlns:a16="http://schemas.microsoft.com/office/drawing/2014/main" id="{2F74E081-A768-A74A-AA3B-B9D5F804522C}"/>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12448070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25308" y="1178560"/>
            <a:ext cx="3521062"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9494" y="1178560"/>
            <a:ext cx="3521062"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55C4137-9E73-5843-86A1-C7DDF4399DE4}"/>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4/11/22</a:t>
            </a:fld>
            <a:endParaRPr lang="en-US"/>
          </a:p>
        </p:txBody>
      </p:sp>
      <p:sp>
        <p:nvSpPr>
          <p:cNvPr id="9" name="Slide Number Placeholder 5">
            <a:extLst>
              <a:ext uri="{FF2B5EF4-FFF2-40B4-BE49-F238E27FC236}">
                <a16:creationId xmlns:a16="http://schemas.microsoft.com/office/drawing/2014/main" id="{2F74E081-A768-A74A-AA3B-B9D5F804522C}"/>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
        <p:nvSpPr>
          <p:cNvPr id="7" name="Content Placeholder 2">
            <a:extLst>
              <a:ext uri="{FF2B5EF4-FFF2-40B4-BE49-F238E27FC236}">
                <a16:creationId xmlns:a16="http://schemas.microsoft.com/office/drawing/2014/main" id="{ADD9BEF3-5590-8844-AB0B-3DFE3A814884}"/>
              </a:ext>
            </a:extLst>
          </p:cNvPr>
          <p:cNvSpPr>
            <a:spLocks noGrp="1"/>
          </p:cNvSpPr>
          <p:nvPr>
            <p:ph sz="half" idx="11"/>
          </p:nvPr>
        </p:nvSpPr>
        <p:spPr>
          <a:xfrm>
            <a:off x="461444" y="1178560"/>
            <a:ext cx="3521062"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779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1283" y="274638"/>
            <a:ext cx="3521062" cy="685995"/>
          </a:xfrm>
        </p:spPr>
        <p:txBody>
          <a:bodyPr/>
          <a:lstStyle/>
          <a:p>
            <a:r>
              <a:rPr lang="en-US"/>
              <a:t>Click to edit Master title style</a:t>
            </a:r>
          </a:p>
        </p:txBody>
      </p:sp>
      <p:sp>
        <p:nvSpPr>
          <p:cNvPr id="3" name="Content Placeholder 2"/>
          <p:cNvSpPr>
            <a:spLocks noGrp="1"/>
          </p:cNvSpPr>
          <p:nvPr>
            <p:ph sz="half" idx="1"/>
          </p:nvPr>
        </p:nvSpPr>
        <p:spPr>
          <a:xfrm>
            <a:off x="4325308" y="274638"/>
            <a:ext cx="3521062" cy="5622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9494" y="274638"/>
            <a:ext cx="3521062" cy="5622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55C4137-9E73-5843-86A1-C7DDF4399DE4}"/>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4/11/22</a:t>
            </a:fld>
            <a:endParaRPr lang="en-US"/>
          </a:p>
        </p:txBody>
      </p:sp>
      <p:sp>
        <p:nvSpPr>
          <p:cNvPr id="9" name="Slide Number Placeholder 5">
            <a:extLst>
              <a:ext uri="{FF2B5EF4-FFF2-40B4-BE49-F238E27FC236}">
                <a16:creationId xmlns:a16="http://schemas.microsoft.com/office/drawing/2014/main" id="{2F74E081-A768-A74A-AA3B-B9D5F804522C}"/>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5589819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1444" y="1150973"/>
            <a:ext cx="5535074" cy="53558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1444" y="1790734"/>
            <a:ext cx="5535074" cy="4112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150973"/>
            <a:ext cx="5535074" cy="53558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90734"/>
            <a:ext cx="5535074" cy="4112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AA1B8BF9-A714-0644-AD55-D7D69AFF96AB}"/>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4/11/22</a:t>
            </a:fld>
            <a:endParaRPr lang="en-US"/>
          </a:p>
        </p:txBody>
      </p:sp>
      <p:sp>
        <p:nvSpPr>
          <p:cNvPr id="11" name="Slide Number Placeholder 5">
            <a:extLst>
              <a:ext uri="{FF2B5EF4-FFF2-40B4-BE49-F238E27FC236}">
                <a16:creationId xmlns:a16="http://schemas.microsoft.com/office/drawing/2014/main" id="{6BF15111-3BAB-0C40-BC52-D9C46D7D2777}"/>
              </a:ext>
            </a:extLst>
          </p:cNvPr>
          <p:cNvSpPr>
            <a:spLocks noGrp="1"/>
          </p:cNvSpPr>
          <p:nvPr>
            <p:ph type="sldNum" sz="quarter" idx="11"/>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372607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01D7EF15-53F0-5843-A65B-68C237FB8453}"/>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4/11/22</a:t>
            </a:fld>
            <a:endParaRPr lang="en-US"/>
          </a:p>
        </p:txBody>
      </p:sp>
      <p:sp>
        <p:nvSpPr>
          <p:cNvPr id="7" name="Slide Number Placeholder 5">
            <a:extLst>
              <a:ext uri="{FF2B5EF4-FFF2-40B4-BE49-F238E27FC236}">
                <a16:creationId xmlns:a16="http://schemas.microsoft.com/office/drawing/2014/main" id="{05AD499F-7F63-9C4E-A9E9-2CA577E52816}"/>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40627016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5B396E6-1F13-974A-8686-F769B9C65EE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4/11/22</a:t>
            </a:fld>
            <a:endParaRPr lang="en-US"/>
          </a:p>
        </p:txBody>
      </p:sp>
      <p:sp>
        <p:nvSpPr>
          <p:cNvPr id="6" name="Slide Number Placeholder 5">
            <a:extLst>
              <a:ext uri="{FF2B5EF4-FFF2-40B4-BE49-F238E27FC236}">
                <a16:creationId xmlns:a16="http://schemas.microsoft.com/office/drawing/2014/main" id="{95F18FF0-8EB8-BB47-A741-F0071447FE6E}"/>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1384186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163485" cy="1162050"/>
          </a:xfrm>
        </p:spPr>
        <p:txBody>
          <a:bodyPr anchor="b">
            <a:noAutofit/>
          </a:bodyPr>
          <a:lstStyle>
            <a:lvl1pPr algn="l">
              <a:defRPr sz="3600" b="1"/>
            </a:lvl1pPr>
          </a:lstStyle>
          <a:p>
            <a:r>
              <a:rPr lang="en-US"/>
              <a:t>Click to edit Master title style</a:t>
            </a:r>
          </a:p>
        </p:txBody>
      </p:sp>
      <p:sp>
        <p:nvSpPr>
          <p:cNvPr id="3" name="Content Placeholder 2"/>
          <p:cNvSpPr>
            <a:spLocks noGrp="1"/>
          </p:cNvSpPr>
          <p:nvPr>
            <p:ph idx="1"/>
          </p:nvPr>
        </p:nvSpPr>
        <p:spPr>
          <a:xfrm>
            <a:off x="4766733" y="273050"/>
            <a:ext cx="6968067" cy="58839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4163485" cy="4431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a:extLst>
              <a:ext uri="{FF2B5EF4-FFF2-40B4-BE49-F238E27FC236}">
                <a16:creationId xmlns:a16="http://schemas.microsoft.com/office/drawing/2014/main" id="{FF72B1C8-711B-A243-B872-F560F7AF3175}"/>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4/11/22</a:t>
            </a:fld>
            <a:endParaRPr lang="en-US"/>
          </a:p>
        </p:txBody>
      </p:sp>
      <p:sp>
        <p:nvSpPr>
          <p:cNvPr id="9" name="Slide Number Placeholder 5">
            <a:extLst>
              <a:ext uri="{FF2B5EF4-FFF2-40B4-BE49-F238E27FC236}">
                <a16:creationId xmlns:a16="http://schemas.microsoft.com/office/drawing/2014/main" id="{795ECE78-E3B4-9D43-ACEE-75968368B505}"/>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121276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9"/>
            <a:ext cx="7315200" cy="5813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787ED12D-775A-8742-878E-2CE0CD4EBE7C}"/>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4/11/22</a:t>
            </a:fld>
            <a:endParaRPr lang="en-US"/>
          </a:p>
        </p:txBody>
      </p:sp>
      <p:sp>
        <p:nvSpPr>
          <p:cNvPr id="8" name="Slide Number Placeholder 5">
            <a:extLst>
              <a:ext uri="{FF2B5EF4-FFF2-40B4-BE49-F238E27FC236}">
                <a16:creationId xmlns:a16="http://schemas.microsoft.com/office/drawing/2014/main" id="{83DAF550-4764-8145-8466-DDE89E3FCCBE}"/>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529168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BCF0276-FE0E-0A41-ADFD-17D8A91AD218}"/>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4/11/22</a:t>
            </a:fld>
            <a:endParaRPr lang="en-US"/>
          </a:p>
        </p:txBody>
      </p:sp>
      <p:sp>
        <p:nvSpPr>
          <p:cNvPr id="8" name="Slide Number Placeholder 5">
            <a:extLst>
              <a:ext uri="{FF2B5EF4-FFF2-40B4-BE49-F238E27FC236}">
                <a16:creationId xmlns:a16="http://schemas.microsoft.com/office/drawing/2014/main" id="{06A9CD38-6D1E-7449-A578-DDBB7983DB51}"/>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7584196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84081" y="274640"/>
            <a:ext cx="1972962" cy="5612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4957" y="274639"/>
            <a:ext cx="9176403" cy="5612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50D2720-B26D-454B-84CC-EF39771DE61D}"/>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4/11/22</a:t>
            </a:fld>
            <a:endParaRPr lang="en-US"/>
          </a:p>
        </p:txBody>
      </p:sp>
      <p:sp>
        <p:nvSpPr>
          <p:cNvPr id="8" name="Slide Number Placeholder 5">
            <a:extLst>
              <a:ext uri="{FF2B5EF4-FFF2-40B4-BE49-F238E27FC236}">
                <a16:creationId xmlns:a16="http://schemas.microsoft.com/office/drawing/2014/main" id="{946CCFF7-9E2A-0447-9F38-5B515E80AB8F}"/>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32758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BFEE-1E6C-D741-9D2D-88CC62235B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1F6784-0831-1743-B501-0EF94ABAE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9D3B2-51DB-D041-BA4E-41AFFBC49E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332030-C82F-4E4A-B778-88ED651890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EB0592-7411-494A-B075-D401DA275B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507E6-A119-4B41-9EEB-E9B7BC9181CE}"/>
              </a:ext>
            </a:extLst>
          </p:cNvPr>
          <p:cNvSpPr>
            <a:spLocks noGrp="1"/>
          </p:cNvSpPr>
          <p:nvPr>
            <p:ph type="dt" sz="half" idx="10"/>
          </p:nvPr>
        </p:nvSpPr>
        <p:spPr/>
        <p:txBody>
          <a:bodyPr/>
          <a:lstStyle/>
          <a:p>
            <a:fld id="{8622D0F6-31BF-D347-AB32-8C1B9875566B}" type="datetime1">
              <a:rPr lang="en-US" smtClean="0"/>
              <a:t>4/11/22</a:t>
            </a:fld>
            <a:endParaRPr lang="en-US"/>
          </a:p>
        </p:txBody>
      </p:sp>
      <p:sp>
        <p:nvSpPr>
          <p:cNvPr id="8" name="Footer Placeholder 7">
            <a:extLst>
              <a:ext uri="{FF2B5EF4-FFF2-40B4-BE49-F238E27FC236}">
                <a16:creationId xmlns:a16="http://schemas.microsoft.com/office/drawing/2014/main" id="{F1E9FF7E-65F9-B64E-862D-D55BE0664F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8CE1C9-01E1-1841-BD98-537E45282BA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8151572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69557" y="1117600"/>
            <a:ext cx="11232291" cy="4820863"/>
          </a:xfrm>
        </p:spPr>
        <p:txBody>
          <a:bodyPr/>
          <a:lstStyle>
            <a:lvl1pPr>
              <a:buClr>
                <a:schemeClr val="tx2">
                  <a:lumMod val="20000"/>
                  <a:lumOff val="80000"/>
                </a:schemeClr>
              </a:buClr>
              <a:defRPr/>
            </a:lvl1pPr>
            <a:lvl2pPr>
              <a:buClr>
                <a:schemeClr val="tx2">
                  <a:lumMod val="20000"/>
                  <a:lumOff val="80000"/>
                </a:schemeClr>
              </a:buClr>
              <a:defRPr/>
            </a:lvl2pPr>
            <a:lvl3pPr>
              <a:buClr>
                <a:schemeClr val="tx2">
                  <a:lumMod val="20000"/>
                  <a:lumOff val="80000"/>
                </a:schemeClr>
              </a:buClr>
              <a:defRPr/>
            </a:lvl3pPr>
            <a:lvl4pPr>
              <a:buClr>
                <a:schemeClr val="tx2">
                  <a:lumMod val="20000"/>
                  <a:lumOff val="80000"/>
                </a:schemeClr>
              </a:buClr>
              <a:defRPr/>
            </a:lvl4pPr>
            <a:lvl5pPr>
              <a:buClr>
                <a:schemeClr val="tx2">
                  <a:lumMod val="20000"/>
                  <a:lumOff val="8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ctrTitle"/>
          </p:nvPr>
        </p:nvSpPr>
        <p:spPr>
          <a:xfrm>
            <a:off x="441781" y="251723"/>
            <a:ext cx="11232291" cy="675857"/>
          </a:xfrm>
        </p:spPr>
        <p:txBody>
          <a:bodyPr/>
          <a:lstStyle>
            <a:lvl1pPr algn="l">
              <a:defRPr/>
            </a:lvl1pPr>
          </a:lstStyle>
          <a:p>
            <a:r>
              <a:rPr lang="en-US"/>
              <a:t>Click to edit Master title style</a:t>
            </a:r>
          </a:p>
        </p:txBody>
      </p:sp>
      <p:sp>
        <p:nvSpPr>
          <p:cNvPr id="7" name="Date Placeholder 3">
            <a:extLst>
              <a:ext uri="{FF2B5EF4-FFF2-40B4-BE49-F238E27FC236}">
                <a16:creationId xmlns:a16="http://schemas.microsoft.com/office/drawing/2014/main" id="{EB349F9D-06D8-5443-8A04-8F16B2EBC46B}"/>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4/11/22</a:t>
            </a:fld>
            <a:endParaRPr lang="en-US"/>
          </a:p>
        </p:txBody>
      </p:sp>
      <p:sp>
        <p:nvSpPr>
          <p:cNvPr id="9" name="Slide Number Placeholder 5">
            <a:extLst>
              <a:ext uri="{FF2B5EF4-FFF2-40B4-BE49-F238E27FC236}">
                <a16:creationId xmlns:a16="http://schemas.microsoft.com/office/drawing/2014/main" id="{36F8BCCE-7AFD-134B-8182-F8A40E66C61F}"/>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485636249"/>
      </p:ext>
    </p:extLst>
  </p:cSld>
  <p:clrMapOvr>
    <a:masterClrMapping/>
  </p:clrMapOvr>
  <p:transition spd="med"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63BB-AC18-4E3E-955D-3F8E34B70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5820B8-56C0-4486-ABCF-F08613922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BD1746-0DAE-4DDA-B670-5CDBFBD1DDE9}"/>
              </a:ext>
            </a:extLst>
          </p:cNvPr>
          <p:cNvSpPr>
            <a:spLocks noGrp="1"/>
          </p:cNvSpPr>
          <p:nvPr>
            <p:ph type="dt" sz="half" idx="10"/>
          </p:nvPr>
        </p:nvSpPr>
        <p:spPr/>
        <p:txBody>
          <a:bodyPr/>
          <a:lstStyle/>
          <a:p>
            <a:fld id="{EB31B390-244E-41C6-9DF4-F5561DA40836}" type="datetimeFigureOut">
              <a:rPr lang="en-US" smtClean="0"/>
              <a:t>4/11/22</a:t>
            </a:fld>
            <a:endParaRPr lang="en-US"/>
          </a:p>
        </p:txBody>
      </p:sp>
      <p:sp>
        <p:nvSpPr>
          <p:cNvPr id="5" name="Footer Placeholder 4">
            <a:extLst>
              <a:ext uri="{FF2B5EF4-FFF2-40B4-BE49-F238E27FC236}">
                <a16:creationId xmlns:a16="http://schemas.microsoft.com/office/drawing/2014/main" id="{441DC443-2AEC-49F7-9BB4-C392FF5537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5EF9-E0C3-4BF9-B1A9-A221C5BDD111}"/>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39655995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AE969-5113-41C4-9388-B4971F8BE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35A707-5E5D-459E-9E61-061D405F10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6003A-F828-4677-A139-2BF3AC678AF0}"/>
              </a:ext>
            </a:extLst>
          </p:cNvPr>
          <p:cNvSpPr>
            <a:spLocks noGrp="1"/>
          </p:cNvSpPr>
          <p:nvPr>
            <p:ph type="dt" sz="half" idx="10"/>
          </p:nvPr>
        </p:nvSpPr>
        <p:spPr/>
        <p:txBody>
          <a:bodyPr/>
          <a:lstStyle/>
          <a:p>
            <a:fld id="{EB31B390-244E-41C6-9DF4-F5561DA40836}" type="datetimeFigureOut">
              <a:rPr lang="en-US" smtClean="0"/>
              <a:t>4/11/22</a:t>
            </a:fld>
            <a:endParaRPr lang="en-US"/>
          </a:p>
        </p:txBody>
      </p:sp>
      <p:sp>
        <p:nvSpPr>
          <p:cNvPr id="5" name="Footer Placeholder 4">
            <a:extLst>
              <a:ext uri="{FF2B5EF4-FFF2-40B4-BE49-F238E27FC236}">
                <a16:creationId xmlns:a16="http://schemas.microsoft.com/office/drawing/2014/main" id="{836EFD9B-9341-4100-BF60-197198FE8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2BB2-2FE2-4B00-A74A-AE3404F6EABE}"/>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3230477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001D-B86B-4294-9F6C-B076ED44B0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FAFFE-C44A-4668-997E-0379FD7037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4F9FA1-E485-44BB-AA10-CAEE0C210FF7}"/>
              </a:ext>
            </a:extLst>
          </p:cNvPr>
          <p:cNvSpPr>
            <a:spLocks noGrp="1"/>
          </p:cNvSpPr>
          <p:nvPr>
            <p:ph type="dt" sz="half" idx="10"/>
          </p:nvPr>
        </p:nvSpPr>
        <p:spPr/>
        <p:txBody>
          <a:bodyPr/>
          <a:lstStyle/>
          <a:p>
            <a:fld id="{EB31B390-244E-41C6-9DF4-F5561DA40836}" type="datetimeFigureOut">
              <a:rPr lang="en-US" smtClean="0"/>
              <a:t>4/11/22</a:t>
            </a:fld>
            <a:endParaRPr lang="en-US"/>
          </a:p>
        </p:txBody>
      </p:sp>
      <p:sp>
        <p:nvSpPr>
          <p:cNvPr id="5" name="Footer Placeholder 4">
            <a:extLst>
              <a:ext uri="{FF2B5EF4-FFF2-40B4-BE49-F238E27FC236}">
                <a16:creationId xmlns:a16="http://schemas.microsoft.com/office/drawing/2014/main" id="{37C7C517-0CB0-4F98-A60C-F0F0DC793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78BDA-EFED-4A4C-B14F-7F9971F54E02}"/>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1615710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4B2C-60AA-4858-9FC9-C708B78FE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4A5324-4FBC-43AE-836A-32A17DB77C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1A14F4-8D13-4B2A-8C93-CA5981D209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8E761B-781A-4447-8618-F3DA701F4C64}"/>
              </a:ext>
            </a:extLst>
          </p:cNvPr>
          <p:cNvSpPr>
            <a:spLocks noGrp="1"/>
          </p:cNvSpPr>
          <p:nvPr>
            <p:ph type="dt" sz="half" idx="10"/>
          </p:nvPr>
        </p:nvSpPr>
        <p:spPr/>
        <p:txBody>
          <a:bodyPr/>
          <a:lstStyle/>
          <a:p>
            <a:fld id="{EB31B390-244E-41C6-9DF4-F5561DA40836}" type="datetimeFigureOut">
              <a:rPr lang="en-US" smtClean="0"/>
              <a:t>4/11/22</a:t>
            </a:fld>
            <a:endParaRPr lang="en-US"/>
          </a:p>
        </p:txBody>
      </p:sp>
      <p:sp>
        <p:nvSpPr>
          <p:cNvPr id="6" name="Footer Placeholder 5">
            <a:extLst>
              <a:ext uri="{FF2B5EF4-FFF2-40B4-BE49-F238E27FC236}">
                <a16:creationId xmlns:a16="http://schemas.microsoft.com/office/drawing/2014/main" id="{5CA9FB63-7A00-4C39-87F2-C39E931DC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A0E73A-2375-416F-9FE5-6AA0210C54D5}"/>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3220211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099E-5596-4A11-BF3D-9EB5E965CF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64BC62-FCFF-4E50-A18E-618E43A79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3EBFFD-7F64-4C42-A23D-F083BE6A52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32C992-118A-4779-A2A5-57AA3A8CEE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8B12A7-235F-4397-8B07-41F23EFCAC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A671A1-B94A-4D05-9E77-564598B6AB34}"/>
              </a:ext>
            </a:extLst>
          </p:cNvPr>
          <p:cNvSpPr>
            <a:spLocks noGrp="1"/>
          </p:cNvSpPr>
          <p:nvPr>
            <p:ph type="dt" sz="half" idx="10"/>
          </p:nvPr>
        </p:nvSpPr>
        <p:spPr/>
        <p:txBody>
          <a:bodyPr/>
          <a:lstStyle/>
          <a:p>
            <a:fld id="{EB31B390-244E-41C6-9DF4-F5561DA40836}" type="datetimeFigureOut">
              <a:rPr lang="en-US" smtClean="0"/>
              <a:t>4/11/22</a:t>
            </a:fld>
            <a:endParaRPr lang="en-US"/>
          </a:p>
        </p:txBody>
      </p:sp>
      <p:sp>
        <p:nvSpPr>
          <p:cNvPr id="8" name="Footer Placeholder 7">
            <a:extLst>
              <a:ext uri="{FF2B5EF4-FFF2-40B4-BE49-F238E27FC236}">
                <a16:creationId xmlns:a16="http://schemas.microsoft.com/office/drawing/2014/main" id="{925FB6A7-84DA-4548-8155-C20F91834D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860CC3-E33A-44C5-A7FA-4C7133C64232}"/>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1260382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731E-A8FE-4D29-9DE3-95F46A57A3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46520D-AEE5-4A21-B07C-37E3B95BFA61}"/>
              </a:ext>
            </a:extLst>
          </p:cNvPr>
          <p:cNvSpPr>
            <a:spLocks noGrp="1"/>
          </p:cNvSpPr>
          <p:nvPr>
            <p:ph type="dt" sz="half" idx="10"/>
          </p:nvPr>
        </p:nvSpPr>
        <p:spPr/>
        <p:txBody>
          <a:bodyPr/>
          <a:lstStyle/>
          <a:p>
            <a:fld id="{EB31B390-244E-41C6-9DF4-F5561DA40836}" type="datetimeFigureOut">
              <a:rPr lang="en-US" smtClean="0"/>
              <a:t>4/11/22</a:t>
            </a:fld>
            <a:endParaRPr lang="en-US"/>
          </a:p>
        </p:txBody>
      </p:sp>
      <p:sp>
        <p:nvSpPr>
          <p:cNvPr id="4" name="Footer Placeholder 3">
            <a:extLst>
              <a:ext uri="{FF2B5EF4-FFF2-40B4-BE49-F238E27FC236}">
                <a16:creationId xmlns:a16="http://schemas.microsoft.com/office/drawing/2014/main" id="{8EFC8CB4-2E93-4D6E-B8F8-5BEE1CFCAE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177E7E-D836-47FD-AA4A-C29D83C2227A}"/>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21550606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EFD7CC-AE47-4A04-8A8D-2A4C141119F5}"/>
              </a:ext>
            </a:extLst>
          </p:cNvPr>
          <p:cNvSpPr>
            <a:spLocks noGrp="1"/>
          </p:cNvSpPr>
          <p:nvPr>
            <p:ph type="dt" sz="half" idx="10"/>
          </p:nvPr>
        </p:nvSpPr>
        <p:spPr/>
        <p:txBody>
          <a:bodyPr/>
          <a:lstStyle/>
          <a:p>
            <a:fld id="{EB31B390-244E-41C6-9DF4-F5561DA40836}" type="datetimeFigureOut">
              <a:rPr lang="en-US" smtClean="0"/>
              <a:t>4/11/22</a:t>
            </a:fld>
            <a:endParaRPr lang="en-US"/>
          </a:p>
        </p:txBody>
      </p:sp>
      <p:sp>
        <p:nvSpPr>
          <p:cNvPr id="3" name="Footer Placeholder 2">
            <a:extLst>
              <a:ext uri="{FF2B5EF4-FFF2-40B4-BE49-F238E27FC236}">
                <a16:creationId xmlns:a16="http://schemas.microsoft.com/office/drawing/2014/main" id="{5E38963C-AC4B-4659-A4CA-97DF9EDF2B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803104-2AF0-4524-A245-7E5F2970AC6B}"/>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33544994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3EC5-1544-4CB5-8710-F49F75B3D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7B7BBA-D22F-4493-9403-9C6D7ED730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32BE0C-D8B0-4168-867F-B41EB4114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B0517-B554-4D9C-B840-0A569F44FA0B}"/>
              </a:ext>
            </a:extLst>
          </p:cNvPr>
          <p:cNvSpPr>
            <a:spLocks noGrp="1"/>
          </p:cNvSpPr>
          <p:nvPr>
            <p:ph type="dt" sz="half" idx="10"/>
          </p:nvPr>
        </p:nvSpPr>
        <p:spPr/>
        <p:txBody>
          <a:bodyPr/>
          <a:lstStyle/>
          <a:p>
            <a:fld id="{EB31B390-244E-41C6-9DF4-F5561DA40836}" type="datetimeFigureOut">
              <a:rPr lang="en-US" smtClean="0"/>
              <a:t>4/11/22</a:t>
            </a:fld>
            <a:endParaRPr lang="en-US"/>
          </a:p>
        </p:txBody>
      </p:sp>
      <p:sp>
        <p:nvSpPr>
          <p:cNvPr id="6" name="Footer Placeholder 5">
            <a:extLst>
              <a:ext uri="{FF2B5EF4-FFF2-40B4-BE49-F238E27FC236}">
                <a16:creationId xmlns:a16="http://schemas.microsoft.com/office/drawing/2014/main" id="{58836314-F548-4780-9821-023535C8DD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E5655-496C-43F4-84B7-F4B267B038FF}"/>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27107934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1C27-E590-4894-8F29-0F2C11E79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3C62B-F266-4D9F-AF3E-BF6EF0037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744311-92BD-4AC9-8804-51789A3F1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E690D-6265-43AA-85DD-B17D3CC4F2EE}"/>
              </a:ext>
            </a:extLst>
          </p:cNvPr>
          <p:cNvSpPr>
            <a:spLocks noGrp="1"/>
          </p:cNvSpPr>
          <p:nvPr>
            <p:ph type="dt" sz="half" idx="10"/>
          </p:nvPr>
        </p:nvSpPr>
        <p:spPr/>
        <p:txBody>
          <a:bodyPr/>
          <a:lstStyle/>
          <a:p>
            <a:fld id="{EB31B390-244E-41C6-9DF4-F5561DA40836}" type="datetimeFigureOut">
              <a:rPr lang="en-US" smtClean="0"/>
              <a:t>4/11/22</a:t>
            </a:fld>
            <a:endParaRPr lang="en-US"/>
          </a:p>
        </p:txBody>
      </p:sp>
      <p:sp>
        <p:nvSpPr>
          <p:cNvPr id="6" name="Footer Placeholder 5">
            <a:extLst>
              <a:ext uri="{FF2B5EF4-FFF2-40B4-BE49-F238E27FC236}">
                <a16:creationId xmlns:a16="http://schemas.microsoft.com/office/drawing/2014/main" id="{3C171F6B-2E85-4591-94F2-10B901860D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CDDD8-AA2C-48E3-A8EC-74E8526D8076}"/>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418760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7453-A90D-9A43-A6C2-7A30B5237C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0D7B3A-0B92-A446-9851-12872AD4DA5B}"/>
              </a:ext>
            </a:extLst>
          </p:cNvPr>
          <p:cNvSpPr>
            <a:spLocks noGrp="1"/>
          </p:cNvSpPr>
          <p:nvPr>
            <p:ph type="dt" sz="half" idx="10"/>
          </p:nvPr>
        </p:nvSpPr>
        <p:spPr/>
        <p:txBody>
          <a:bodyPr/>
          <a:lstStyle/>
          <a:p>
            <a:fld id="{ACB69153-C616-3D46-B59C-43FE3028ECC3}" type="datetime1">
              <a:rPr lang="en-US" smtClean="0"/>
              <a:t>4/11/22</a:t>
            </a:fld>
            <a:endParaRPr lang="en-US"/>
          </a:p>
        </p:txBody>
      </p:sp>
      <p:sp>
        <p:nvSpPr>
          <p:cNvPr id="4" name="Footer Placeholder 3">
            <a:extLst>
              <a:ext uri="{FF2B5EF4-FFF2-40B4-BE49-F238E27FC236}">
                <a16:creationId xmlns:a16="http://schemas.microsoft.com/office/drawing/2014/main" id="{F6274FCF-DE5D-FB43-BB41-E3622AF1FB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AE2F71-D8EA-9247-86EA-1BE5C755AFE4}"/>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358061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E576-FE4F-48F7-A117-F9D7866FBD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4A1875-16E0-4949-8A6E-C4452E160F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04D64-5C85-44D3-8CCC-5AD50601C4E2}"/>
              </a:ext>
            </a:extLst>
          </p:cNvPr>
          <p:cNvSpPr>
            <a:spLocks noGrp="1"/>
          </p:cNvSpPr>
          <p:nvPr>
            <p:ph type="dt" sz="half" idx="10"/>
          </p:nvPr>
        </p:nvSpPr>
        <p:spPr/>
        <p:txBody>
          <a:bodyPr/>
          <a:lstStyle/>
          <a:p>
            <a:fld id="{EB31B390-244E-41C6-9DF4-F5561DA40836}" type="datetimeFigureOut">
              <a:rPr lang="en-US" smtClean="0"/>
              <a:t>4/11/22</a:t>
            </a:fld>
            <a:endParaRPr lang="en-US"/>
          </a:p>
        </p:txBody>
      </p:sp>
      <p:sp>
        <p:nvSpPr>
          <p:cNvPr id="5" name="Footer Placeholder 4">
            <a:extLst>
              <a:ext uri="{FF2B5EF4-FFF2-40B4-BE49-F238E27FC236}">
                <a16:creationId xmlns:a16="http://schemas.microsoft.com/office/drawing/2014/main" id="{245CFAE2-714F-4291-BDEC-9F2E86B74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BE910-F6EB-48AA-A906-D2156137B08B}"/>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3854121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340A2E-E9CD-450C-AA48-7E1FAD19C3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E09F08-712E-42E1-B193-617D4A6EB0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87805-629C-42B9-A32B-79D054238F50}"/>
              </a:ext>
            </a:extLst>
          </p:cNvPr>
          <p:cNvSpPr>
            <a:spLocks noGrp="1"/>
          </p:cNvSpPr>
          <p:nvPr>
            <p:ph type="dt" sz="half" idx="10"/>
          </p:nvPr>
        </p:nvSpPr>
        <p:spPr/>
        <p:txBody>
          <a:bodyPr/>
          <a:lstStyle/>
          <a:p>
            <a:fld id="{EB31B390-244E-41C6-9DF4-F5561DA40836}" type="datetimeFigureOut">
              <a:rPr lang="en-US" smtClean="0"/>
              <a:t>4/11/22</a:t>
            </a:fld>
            <a:endParaRPr lang="en-US"/>
          </a:p>
        </p:txBody>
      </p:sp>
      <p:sp>
        <p:nvSpPr>
          <p:cNvPr id="5" name="Footer Placeholder 4">
            <a:extLst>
              <a:ext uri="{FF2B5EF4-FFF2-40B4-BE49-F238E27FC236}">
                <a16:creationId xmlns:a16="http://schemas.microsoft.com/office/drawing/2014/main" id="{8CE61E10-078B-4033-9CA0-7114C3B9A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0B1F9-E3EE-4C3F-BD58-6D784161DF83}"/>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899523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AF8D21A-6CCE-CD43-8AE8-35782B027FA3}"/>
              </a:ext>
            </a:extLst>
          </p:cNvPr>
          <p:cNvSpPr>
            <a:spLocks noGrp="1"/>
          </p:cNvSpPr>
          <p:nvPr>
            <p:ph type="pic" sz="quarter" idx="16"/>
          </p:nvPr>
        </p:nvSpPr>
        <p:spPr>
          <a:xfrm>
            <a:off x="-228659" y="1152144"/>
            <a:ext cx="9338456" cy="455371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094663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_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AF8D21A-6CCE-CD43-8AE8-35782B027FA3}"/>
              </a:ext>
            </a:extLst>
          </p:cNvPr>
          <p:cNvSpPr>
            <a:spLocks noGrp="1"/>
          </p:cNvSpPr>
          <p:nvPr>
            <p:ph type="pic" sz="quarter" idx="16"/>
          </p:nvPr>
        </p:nvSpPr>
        <p:spPr>
          <a:xfrm>
            <a:off x="3082203" y="1152144"/>
            <a:ext cx="9338456" cy="455371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2505739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8_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AF8D21A-6CCE-CD43-8AE8-35782B027FA3}"/>
              </a:ext>
            </a:extLst>
          </p:cNvPr>
          <p:cNvSpPr>
            <a:spLocks noGrp="1"/>
          </p:cNvSpPr>
          <p:nvPr>
            <p:ph type="pic" sz="quarter" idx="16"/>
          </p:nvPr>
        </p:nvSpPr>
        <p:spPr>
          <a:xfrm>
            <a:off x="-182927" y="-1"/>
            <a:ext cx="8039016" cy="687055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97585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741D1-AD00-B044-B732-493E3619CD71}"/>
              </a:ext>
            </a:extLst>
          </p:cNvPr>
          <p:cNvSpPr>
            <a:spLocks noGrp="1"/>
          </p:cNvSpPr>
          <p:nvPr>
            <p:ph type="dt" sz="half" idx="10"/>
          </p:nvPr>
        </p:nvSpPr>
        <p:spPr/>
        <p:txBody>
          <a:bodyPr/>
          <a:lstStyle/>
          <a:p>
            <a:fld id="{20E34126-09A5-614C-A9FE-46E71115408D}" type="datetime1">
              <a:rPr lang="en-US" smtClean="0"/>
              <a:t>4/11/22</a:t>
            </a:fld>
            <a:endParaRPr lang="en-US"/>
          </a:p>
        </p:txBody>
      </p:sp>
      <p:sp>
        <p:nvSpPr>
          <p:cNvPr id="3" name="Footer Placeholder 2">
            <a:extLst>
              <a:ext uri="{FF2B5EF4-FFF2-40B4-BE49-F238E27FC236}">
                <a16:creationId xmlns:a16="http://schemas.microsoft.com/office/drawing/2014/main" id="{107EDA9E-52AA-0646-981F-6BCEBCCC72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8B41E0-C70D-6446-A5C2-2789F696BF3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28430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C7C80-901D-ED4B-8A90-18DF85DB5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05C4AF-F81A-0F45-A811-437FF943A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B167BD-CF1B-3248-AA99-06B085BC6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9C0F4-6797-2F48-B73E-80D4BE6247D6}"/>
              </a:ext>
            </a:extLst>
          </p:cNvPr>
          <p:cNvSpPr>
            <a:spLocks noGrp="1"/>
          </p:cNvSpPr>
          <p:nvPr>
            <p:ph type="dt" sz="half" idx="10"/>
          </p:nvPr>
        </p:nvSpPr>
        <p:spPr/>
        <p:txBody>
          <a:bodyPr/>
          <a:lstStyle/>
          <a:p>
            <a:fld id="{9DCF60C2-56DC-F14B-86E9-5A651CE641B5}" type="datetime1">
              <a:rPr lang="en-US" smtClean="0"/>
              <a:t>4/11/22</a:t>
            </a:fld>
            <a:endParaRPr lang="en-US"/>
          </a:p>
        </p:txBody>
      </p:sp>
      <p:sp>
        <p:nvSpPr>
          <p:cNvPr id="6" name="Footer Placeholder 5">
            <a:extLst>
              <a:ext uri="{FF2B5EF4-FFF2-40B4-BE49-F238E27FC236}">
                <a16:creationId xmlns:a16="http://schemas.microsoft.com/office/drawing/2014/main" id="{B7F8453C-70BC-AB47-92ED-CA48A2782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5EC8B-94AE-864C-BFEE-1924968CF76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83931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02A6-220C-F34D-83BD-130BCD003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5832E6-98E5-FA4F-8386-956208775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3B79F6-8ACA-5D40-9CEB-75EB9A413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D5F41-7149-CC48-A255-EA1610016C75}"/>
              </a:ext>
            </a:extLst>
          </p:cNvPr>
          <p:cNvSpPr>
            <a:spLocks noGrp="1"/>
          </p:cNvSpPr>
          <p:nvPr>
            <p:ph type="dt" sz="half" idx="10"/>
          </p:nvPr>
        </p:nvSpPr>
        <p:spPr/>
        <p:txBody>
          <a:bodyPr/>
          <a:lstStyle/>
          <a:p>
            <a:fld id="{41951F81-4B22-1442-A204-55659899CF5B}" type="datetime1">
              <a:rPr lang="en-US" smtClean="0"/>
              <a:t>4/11/22</a:t>
            </a:fld>
            <a:endParaRPr lang="en-US"/>
          </a:p>
        </p:txBody>
      </p:sp>
      <p:sp>
        <p:nvSpPr>
          <p:cNvPr id="6" name="Footer Placeholder 5">
            <a:extLst>
              <a:ext uri="{FF2B5EF4-FFF2-40B4-BE49-F238E27FC236}">
                <a16:creationId xmlns:a16="http://schemas.microsoft.com/office/drawing/2014/main" id="{E0D2F3F2-91E1-3B4A-8DA3-8A0B5A2CF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1542D-A93E-7D42-B0D3-7B1337069781}"/>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69349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2.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emf"/><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2F6AA-29BB-8E48-88DB-42B4E2E71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C527A3-2C3B-EB45-9B34-0F76C4B92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1F083-5269-EE4B-A0F7-07C27D392C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AED54-885A-6E44-98E3-36681998F8D4}" type="datetime1">
              <a:rPr lang="en-US" smtClean="0"/>
              <a:t>4/11/22</a:t>
            </a:fld>
            <a:endParaRPr lang="en-US"/>
          </a:p>
        </p:txBody>
      </p:sp>
      <p:sp>
        <p:nvSpPr>
          <p:cNvPr id="5" name="Footer Placeholder 4">
            <a:extLst>
              <a:ext uri="{FF2B5EF4-FFF2-40B4-BE49-F238E27FC236}">
                <a16:creationId xmlns:a16="http://schemas.microsoft.com/office/drawing/2014/main" id="{EB98B883-C060-184F-AD15-5CA3C1CEC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ADB94C-BF95-AA46-878A-FAEBF4136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D1F0E-ADB9-054E-881E-D5691EC4F528}" type="slidenum">
              <a:rPr lang="en-US" smtClean="0"/>
              <a:t>‹#›</a:t>
            </a:fld>
            <a:endParaRPr lang="en-US"/>
          </a:p>
        </p:txBody>
      </p:sp>
    </p:spTree>
    <p:extLst>
      <p:ext uri="{BB962C8B-B14F-4D97-AF65-F5344CB8AC3E}">
        <p14:creationId xmlns:p14="http://schemas.microsoft.com/office/powerpoint/2010/main" val="2145816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April 11, 2022</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9378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0FC963C0-DD12-7B40-B158-44ED36A566D2}" type="datetime1">
              <a:rPr lang="en-US" smtClean="0"/>
              <a:t>4/11/22</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420249722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4BC017DF-A407-CD47-A5A3-F311B6DBC780}"/>
              </a:ext>
            </a:extLst>
          </p:cNvPr>
          <p:cNvSpPr/>
          <p:nvPr userDrawn="1"/>
        </p:nvSpPr>
        <p:spPr>
          <a:xfrm>
            <a:off x="0" y="5466080"/>
            <a:ext cx="5019040" cy="1391920"/>
          </a:xfrm>
          <a:prstGeom prst="rtTriangle">
            <a:avLst/>
          </a:prstGeom>
          <a:gradFill>
            <a:gsLst>
              <a:gs pos="0">
                <a:schemeClr val="tx2"/>
              </a:gs>
              <a:gs pos="74000">
                <a:schemeClr val="accent3"/>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FE1C1D-69D6-3146-8816-CFD96D75A20D}"/>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073408" y="6361592"/>
            <a:ext cx="1667308" cy="219456"/>
          </a:xfrm>
          <a:prstGeom prst="rect">
            <a:avLst/>
          </a:prstGeom>
        </p:spPr>
      </p:pic>
      <p:sp>
        <p:nvSpPr>
          <p:cNvPr id="2" name="Title Placeholder 1"/>
          <p:cNvSpPr>
            <a:spLocks noGrp="1"/>
          </p:cNvSpPr>
          <p:nvPr>
            <p:ph type="title"/>
          </p:nvPr>
        </p:nvSpPr>
        <p:spPr>
          <a:xfrm>
            <a:off x="451283" y="274638"/>
            <a:ext cx="11269113" cy="685995"/>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459252" y="1178560"/>
            <a:ext cx="11281464" cy="47086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86094" y="6330916"/>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4/11/22</a:t>
            </a:fld>
            <a:endParaRPr lang="en-US"/>
          </a:p>
        </p:txBody>
      </p:sp>
      <p:sp>
        <p:nvSpPr>
          <p:cNvPr id="6" name="Slide Number Placeholder 5"/>
          <p:cNvSpPr>
            <a:spLocks noGrp="1"/>
          </p:cNvSpPr>
          <p:nvPr>
            <p:ph type="sldNum" sz="quarter" idx="4"/>
          </p:nvPr>
        </p:nvSpPr>
        <p:spPr>
          <a:xfrm>
            <a:off x="5846597" y="6330916"/>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pic>
        <p:nvPicPr>
          <p:cNvPr id="5" name="Picture 4">
            <a:extLst>
              <a:ext uri="{FF2B5EF4-FFF2-40B4-BE49-F238E27FC236}">
                <a16:creationId xmlns:a16="http://schemas.microsoft.com/office/drawing/2014/main" id="{EA4F75DD-9575-AB4C-8610-942B34CE5952}"/>
              </a:ext>
            </a:extLst>
          </p:cNvPr>
          <p:cNvPicPr>
            <a:picLocks noChangeAspect="1"/>
          </p:cNvPicPr>
          <p:nvPr userDrawn="1"/>
        </p:nvPicPr>
        <p:blipFill>
          <a:blip r:embed="rId19"/>
          <a:stretch>
            <a:fillRect/>
          </a:stretch>
        </p:blipFill>
        <p:spPr>
          <a:xfrm>
            <a:off x="451283" y="5976048"/>
            <a:ext cx="1567709" cy="612592"/>
          </a:xfrm>
          <a:prstGeom prst="rect">
            <a:avLst/>
          </a:prstGeom>
        </p:spPr>
      </p:pic>
    </p:spTree>
    <p:extLst>
      <p:ext uri="{BB962C8B-B14F-4D97-AF65-F5344CB8AC3E}">
        <p14:creationId xmlns:p14="http://schemas.microsoft.com/office/powerpoint/2010/main" val="91971926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Lst>
  <p:hf hdr="0" ftr="0" dt="0"/>
  <p:txStyles>
    <p:titleStyle>
      <a:lvl1pPr algn="l" defTabSz="914400" rtl="0" eaLnBrk="1" latinLnBrk="0" hangingPunct="1">
        <a:spcBef>
          <a:spcPct val="0"/>
        </a:spcBef>
        <a:buNone/>
        <a:defRPr sz="3400" b="1" i="0" kern="1200">
          <a:solidFill>
            <a:schemeClr val="tx2"/>
          </a:solidFill>
          <a:latin typeface="Avenir Heavy" panose="02000503020000020003" pitchFamily="2" charset="0"/>
          <a:ea typeface="+mj-ea"/>
          <a:cs typeface="Arial" pitchFamily="34" charset="0"/>
        </a:defRPr>
      </a:lvl1pPr>
    </p:titleStyle>
    <p:bodyStyle>
      <a:lvl1pPr marL="342900" indent="-342900" algn="l" defTabSz="914400" rtl="0" eaLnBrk="1" latinLnBrk="0" hangingPunct="1">
        <a:spcBef>
          <a:spcPct val="20000"/>
        </a:spcBef>
        <a:buClr>
          <a:schemeClr val="tx2"/>
        </a:buClr>
        <a:buSzPct val="100000"/>
        <a:buFont typeface="Arial" pitchFamily="34" charset="0"/>
        <a:buChar char="»"/>
        <a:defRPr sz="2800" kern="1200">
          <a:solidFill>
            <a:schemeClr val="tx1"/>
          </a:solidFill>
          <a:latin typeface="Avenir Book" panose="02000503020000020003" pitchFamily="2" charset="0"/>
          <a:ea typeface="+mn-ea"/>
          <a:cs typeface="Arial" pitchFamily="34" charset="0"/>
        </a:defRPr>
      </a:lvl1pPr>
      <a:lvl2pPr marL="742950" indent="-285750" algn="l" defTabSz="914400" rtl="0" eaLnBrk="1" latinLnBrk="0" hangingPunct="1">
        <a:spcBef>
          <a:spcPct val="20000"/>
        </a:spcBef>
        <a:buClr>
          <a:schemeClr val="tx2"/>
        </a:buClr>
        <a:buFont typeface="Wingdings" pitchFamily="2" charset="2"/>
        <a:buChar char="§"/>
        <a:defRPr sz="2400" kern="1200">
          <a:solidFill>
            <a:schemeClr val="tx1"/>
          </a:solidFill>
          <a:latin typeface="Avenir Book" panose="02000503020000020003" pitchFamily="2" charset="0"/>
          <a:ea typeface="+mn-ea"/>
          <a:cs typeface="Arial" pitchFamily="34" charset="0"/>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Avenir Book" panose="02000503020000020003" pitchFamily="2" charset="0"/>
          <a:ea typeface="+mn-ea"/>
          <a:cs typeface="Arial" pitchFamily="34" charset="0"/>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venir Book" panose="02000503020000020003" pitchFamily="2" charset="0"/>
          <a:ea typeface="+mn-ea"/>
          <a:cs typeface="Arial" pitchFamily="34" charset="0"/>
        </a:defRPr>
      </a:lvl4pPr>
      <a:lvl5pPr marL="20574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venir Book" panose="02000503020000020003"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38E65-B2AD-4413-95B4-81C067EA91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DC7CF2-82FE-42D6-9B7B-6237133B8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F5311-8A72-4915-BAE8-458426CEB0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1B390-244E-41C6-9DF4-F5561DA40836}" type="datetimeFigureOut">
              <a:rPr lang="en-US" smtClean="0"/>
              <a:t>4/11/22</a:t>
            </a:fld>
            <a:endParaRPr lang="en-US"/>
          </a:p>
        </p:txBody>
      </p:sp>
      <p:sp>
        <p:nvSpPr>
          <p:cNvPr id="5" name="Footer Placeholder 4">
            <a:extLst>
              <a:ext uri="{FF2B5EF4-FFF2-40B4-BE49-F238E27FC236}">
                <a16:creationId xmlns:a16="http://schemas.microsoft.com/office/drawing/2014/main" id="{14584BD5-A733-49D6-8540-A0D205C05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14E897-1199-416B-9C32-85B2423739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2E52A-B7F8-470B-B944-A6EC209CB75B}" type="slidenum">
              <a:rPr lang="en-US" smtClean="0"/>
              <a:t>‹#›</a:t>
            </a:fld>
            <a:endParaRPr lang="en-US"/>
          </a:p>
        </p:txBody>
      </p:sp>
    </p:spTree>
    <p:extLst>
      <p:ext uri="{BB962C8B-B14F-4D97-AF65-F5344CB8AC3E}">
        <p14:creationId xmlns:p14="http://schemas.microsoft.com/office/powerpoint/2010/main" val="289374401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5.jpeg"/><Relationship Id="rId5" Type="http://schemas.openxmlformats.org/officeDocument/2006/relationships/diagramQuickStyle" Target="../diagrams/quickStyle1.xml"/><Relationship Id="rId10" Type="http://schemas.openxmlformats.org/officeDocument/2006/relationships/hyperlink" Target="https://medicare.fcso.com/faqs/answers/196632.asp" TargetMode="External"/><Relationship Id="rId4" Type="http://schemas.openxmlformats.org/officeDocument/2006/relationships/diagramLayout" Target="../diagrams/layout1.xml"/><Relationship Id="rId9" Type="http://schemas.openxmlformats.org/officeDocument/2006/relationships/hyperlink" Target="http://smartygal87.blogspot.com/2017/"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35.sv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8.xml.rels><?xml version="1.0" encoding="UTF-8" standalone="yes"?>
<Relationships xmlns="http://schemas.openxmlformats.org/package/2006/relationships"><Relationship Id="rId2" Type="http://schemas.openxmlformats.org/officeDocument/2006/relationships/hyperlink" Target="https://naacp.org/resources/guidelines-equitable-community-involvement-building-development-projects-and-policies" TargetMode="Externa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5.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caeecc.org/cdei-working-group" TargetMode="Externa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C0D8CE-DBBA-8F49-8A6C-20EC91FE4E45}"/>
              </a:ext>
            </a:extLst>
          </p:cNvPr>
          <p:cNvSpPr>
            <a:spLocks noGrp="1"/>
          </p:cNvSpPr>
          <p:nvPr>
            <p:ph type="ctrTitle"/>
          </p:nvPr>
        </p:nvSpPr>
        <p:spPr>
          <a:xfrm>
            <a:off x="654909" y="1540128"/>
            <a:ext cx="10849232" cy="1564716"/>
          </a:xfrm>
        </p:spPr>
        <p:txBody>
          <a:bodyPr>
            <a:normAutofit/>
          </a:bodyPr>
          <a:lstStyle/>
          <a:p>
            <a:pPr algn="l"/>
            <a:r>
              <a:rPr lang="en-US" sz="4800" dirty="0"/>
              <a:t>CAEECC Quarterly Meeting</a:t>
            </a:r>
          </a:p>
        </p:txBody>
      </p:sp>
      <p:sp>
        <p:nvSpPr>
          <p:cNvPr id="5" name="Subtitle 4">
            <a:extLst>
              <a:ext uri="{FF2B5EF4-FFF2-40B4-BE49-F238E27FC236}">
                <a16:creationId xmlns:a16="http://schemas.microsoft.com/office/drawing/2014/main" id="{1A7C08DB-1D74-0349-B54E-9629F5799E6E}"/>
              </a:ext>
            </a:extLst>
          </p:cNvPr>
          <p:cNvSpPr>
            <a:spLocks noGrp="1"/>
          </p:cNvSpPr>
          <p:nvPr>
            <p:ph type="subTitle" idx="1"/>
          </p:nvPr>
        </p:nvSpPr>
        <p:spPr>
          <a:xfrm>
            <a:off x="666868" y="3214278"/>
            <a:ext cx="9144000" cy="1536905"/>
          </a:xfrm>
        </p:spPr>
        <p:txBody>
          <a:bodyPr>
            <a:noAutofit/>
          </a:bodyPr>
          <a:lstStyle/>
          <a:p>
            <a:pPr algn="l"/>
            <a:r>
              <a:rPr lang="en-US" sz="2000" dirty="0"/>
              <a:t>Full CAEECC Meeting #33</a:t>
            </a:r>
          </a:p>
          <a:p>
            <a:pPr algn="l"/>
            <a:r>
              <a:rPr lang="en-US" sz="2000" dirty="0"/>
              <a:t>Facilitation Team: Jonathan Raab and Katie Abrams</a:t>
            </a:r>
          </a:p>
          <a:p>
            <a:pPr algn="l"/>
            <a:r>
              <a:rPr lang="en-US" sz="2000" dirty="0"/>
              <a:t>April 12, 2022</a:t>
            </a:r>
          </a:p>
        </p:txBody>
      </p:sp>
      <p:sp>
        <p:nvSpPr>
          <p:cNvPr id="2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31"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EA771D9-8D22-DB4C-83C5-3CAB76E3261E}"/>
              </a:ext>
            </a:extLst>
          </p:cNvPr>
          <p:cNvSpPr>
            <a:spLocks noGrp="1"/>
          </p:cNvSpPr>
          <p:nvPr>
            <p:ph type="sldNum" sz="quarter" idx="12"/>
          </p:nvPr>
        </p:nvSpPr>
        <p:spPr/>
        <p:txBody>
          <a:bodyPr/>
          <a:lstStyle/>
          <a:p>
            <a:fld id="{B52D1F0E-ADB9-054E-881E-D5691EC4F528}" type="slidenum">
              <a:rPr lang="en-US" smtClean="0"/>
              <a:t>1</a:t>
            </a:fld>
            <a:endParaRPr lang="en-US"/>
          </a:p>
        </p:txBody>
      </p:sp>
    </p:spTree>
    <p:extLst>
      <p:ext uri="{BB962C8B-B14F-4D97-AF65-F5344CB8AC3E}">
        <p14:creationId xmlns:p14="http://schemas.microsoft.com/office/powerpoint/2010/main" val="36907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582B-ACDF-C844-A2B5-33CD837F6D80}"/>
              </a:ext>
            </a:extLst>
          </p:cNvPr>
          <p:cNvSpPr>
            <a:spLocks noGrp="1"/>
          </p:cNvSpPr>
          <p:nvPr>
            <p:ph type="title"/>
          </p:nvPr>
        </p:nvSpPr>
        <p:spPr>
          <a:xfrm>
            <a:off x="270077" y="0"/>
            <a:ext cx="10044023" cy="640198"/>
          </a:xfrm>
        </p:spPr>
        <p:txBody>
          <a:bodyPr anchor="ctr">
            <a:normAutofit/>
          </a:bodyPr>
          <a:lstStyle/>
          <a:p>
            <a:r>
              <a:rPr lang="en-US" sz="3000" dirty="0">
                <a:solidFill>
                  <a:schemeClr val="tx1"/>
                </a:solidFill>
              </a:rPr>
              <a:t>CDEI Working group Members</a:t>
            </a:r>
          </a:p>
        </p:txBody>
      </p:sp>
      <p:sp>
        <p:nvSpPr>
          <p:cNvPr id="4" name="Slide Number Placeholder 3">
            <a:extLst>
              <a:ext uri="{FF2B5EF4-FFF2-40B4-BE49-F238E27FC236}">
                <a16:creationId xmlns:a16="http://schemas.microsoft.com/office/drawing/2014/main" id="{3D5FD256-3481-2249-81B6-3E2A5A3248CC}"/>
              </a:ext>
            </a:extLst>
          </p:cNvPr>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100" b="0" i="0" u="none" strike="noStrike" kern="1200" cap="none" spc="300" normalizeH="0" baseline="0" noProof="0" smtClean="0">
                <a:ln>
                  <a:noFill/>
                </a:ln>
                <a:solidFill>
                  <a:srgbClr val="000000">
                    <a:lumMod val="50000"/>
                    <a:lumOff val="5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100" b="0" i="0" u="none" strike="noStrike" kern="1200" cap="none" spc="300" normalizeH="0" baseline="0" noProof="0">
              <a:ln>
                <a:noFill/>
              </a:ln>
              <a:solidFill>
                <a:srgbClr val="000000">
                  <a:lumMod val="50000"/>
                  <a:lumOff val="50000"/>
                </a:srgbClr>
              </a:solidFill>
              <a:effectLst/>
              <a:uLnTx/>
              <a:uFillTx/>
              <a:latin typeface="Gill Sans MT"/>
              <a:ea typeface="+mn-ea"/>
              <a:cs typeface="+mn-cs"/>
            </a:endParaRPr>
          </a:p>
        </p:txBody>
      </p:sp>
      <p:graphicFrame>
        <p:nvGraphicFramePr>
          <p:cNvPr id="8" name="Content Placeholder 7">
            <a:extLst>
              <a:ext uri="{FF2B5EF4-FFF2-40B4-BE49-F238E27FC236}">
                <a16:creationId xmlns:a16="http://schemas.microsoft.com/office/drawing/2014/main" id="{D69105BF-D97D-BE44-B033-8F43B94565B9}"/>
              </a:ext>
            </a:extLst>
          </p:cNvPr>
          <p:cNvGraphicFramePr>
            <a:graphicFrameLocks noGrp="1"/>
          </p:cNvGraphicFramePr>
          <p:nvPr>
            <p:ph idx="1"/>
            <p:extLst>
              <p:ext uri="{D42A27DB-BD31-4B8C-83A1-F6EECF244321}">
                <p14:modId xmlns:p14="http://schemas.microsoft.com/office/powerpoint/2010/main" val="198643606"/>
              </p:ext>
            </p:extLst>
          </p:nvPr>
        </p:nvGraphicFramePr>
        <p:xfrm>
          <a:off x="335666" y="533817"/>
          <a:ext cx="11586257" cy="5999196"/>
        </p:xfrm>
        <a:graphic>
          <a:graphicData uri="http://schemas.openxmlformats.org/drawingml/2006/table">
            <a:tbl>
              <a:tblPr firstRow="1" bandRow="1">
                <a:tableStyleId>{5C22544A-7EE6-4342-B048-85BDC9FD1C3A}</a:tableStyleId>
              </a:tblPr>
              <a:tblGrid>
                <a:gridCol w="720704">
                  <a:extLst>
                    <a:ext uri="{9D8B030D-6E8A-4147-A177-3AD203B41FA5}">
                      <a16:colId xmlns:a16="http://schemas.microsoft.com/office/drawing/2014/main" val="1542509402"/>
                    </a:ext>
                  </a:extLst>
                </a:gridCol>
                <a:gridCol w="483063">
                  <a:extLst>
                    <a:ext uri="{9D8B030D-6E8A-4147-A177-3AD203B41FA5}">
                      <a16:colId xmlns:a16="http://schemas.microsoft.com/office/drawing/2014/main" val="2510032609"/>
                    </a:ext>
                  </a:extLst>
                </a:gridCol>
                <a:gridCol w="3217762">
                  <a:extLst>
                    <a:ext uri="{9D8B030D-6E8A-4147-A177-3AD203B41FA5}">
                      <a16:colId xmlns:a16="http://schemas.microsoft.com/office/drawing/2014/main" val="478458142"/>
                    </a:ext>
                  </a:extLst>
                </a:gridCol>
                <a:gridCol w="1759352">
                  <a:extLst>
                    <a:ext uri="{9D8B030D-6E8A-4147-A177-3AD203B41FA5}">
                      <a16:colId xmlns:a16="http://schemas.microsoft.com/office/drawing/2014/main" val="465466256"/>
                    </a:ext>
                  </a:extLst>
                </a:gridCol>
                <a:gridCol w="5405376">
                  <a:extLst>
                    <a:ext uri="{9D8B030D-6E8A-4147-A177-3AD203B41FA5}">
                      <a16:colId xmlns:a16="http://schemas.microsoft.com/office/drawing/2014/main" val="4096451552"/>
                    </a:ext>
                  </a:extLst>
                </a:gridCol>
              </a:tblGrid>
              <a:tr h="241687">
                <a:tc>
                  <a:txBody>
                    <a:bodyPr/>
                    <a:lstStyle/>
                    <a:p>
                      <a:pPr algn="l" fontAlgn="b"/>
                      <a:endParaRPr lang="en-US" sz="1500" b="0" i="0" u="none" strike="noStrike" dirty="0">
                        <a:solidFill>
                          <a:srgbClr val="000000"/>
                        </a:solidFill>
                        <a:effectLst/>
                        <a:latin typeface="Goudy Old Style" panose="02020502050305020303" pitchFamily="18" charset="77"/>
                      </a:endParaRPr>
                    </a:p>
                  </a:txBody>
                  <a:tcPr marL="8636" marR="8636" marT="863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500" u="none" strike="noStrike" dirty="0">
                          <a:effectLst/>
                          <a:latin typeface="Goudy Old Style" panose="02020502050305020303" pitchFamily="18" charset="77"/>
                        </a:rPr>
                        <a:t>#</a:t>
                      </a:r>
                      <a:endParaRPr lang="en-US" sz="1500" b="0" i="0" u="none" strike="noStrike" dirty="0">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dirty="0">
                          <a:effectLst/>
                          <a:latin typeface="Goudy Old Style" panose="02020502050305020303" pitchFamily="18" charset="77"/>
                        </a:rPr>
                        <a:t>Company</a:t>
                      </a:r>
                      <a:endParaRPr lang="en-US" sz="1500" b="1" i="0" u="none" strike="noStrike" dirty="0">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a:effectLst/>
                          <a:latin typeface="Goudy Old Style" panose="02020502050305020303" pitchFamily="18" charset="77"/>
                        </a:rPr>
                        <a:t>Lead</a:t>
                      </a:r>
                      <a:endParaRPr lang="en-US" sz="1500" b="1" i="0" u="none" strike="noStrike">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a:effectLst/>
                          <a:latin typeface="Goudy Old Style" panose="02020502050305020303" pitchFamily="18" charset="77"/>
                        </a:rPr>
                        <a:t> Alternate</a:t>
                      </a:r>
                      <a:endParaRPr lang="en-US" sz="1500" b="1" i="0" u="none" strike="noStrike">
                        <a:solidFill>
                          <a:srgbClr val="000000"/>
                        </a:solidFill>
                        <a:effectLst/>
                        <a:latin typeface="Goudy Old Style" panose="02020502050305020303" pitchFamily="18" charset="77"/>
                      </a:endParaRPr>
                    </a:p>
                  </a:txBody>
                  <a:tcPr marL="8636" marR="8636" marT="863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11187646"/>
                  </a:ext>
                </a:extLst>
              </a:tr>
              <a:tr h="316741">
                <a:tc rowSpan="8">
                  <a:txBody>
                    <a:bodyPr/>
                    <a:lstStyle/>
                    <a:p>
                      <a:pPr algn="ctr" fontAlgn="ctr"/>
                      <a:r>
                        <a:rPr lang="en-US" sz="1500" b="1" u="none" strike="noStrike" dirty="0">
                          <a:effectLst/>
                          <a:latin typeface="Goudy Old Style" panose="02020502050305020303" pitchFamily="18" charset="77"/>
                        </a:rPr>
                        <a:t>CAEECC MEMBERS</a:t>
                      </a:r>
                      <a:endParaRPr lang="en-US" sz="1500" b="1" i="0" u="none" strike="noStrike" dirty="0">
                        <a:solidFill>
                          <a:srgbClr val="000000"/>
                        </a:solidFill>
                        <a:effectLst/>
                        <a:latin typeface="Goudy Old Style" panose="02020502050305020303" pitchFamily="18" charset="77"/>
                      </a:endParaRPr>
                    </a:p>
                  </a:txBody>
                  <a:tcPr marL="8636" marR="8636" marT="8636" marB="0" vert="vert270" anchor="ctr">
                    <a:lnL w="12700" cap="flat" cmpd="sng" algn="ctr">
                      <a:solidFill>
                        <a:schemeClr val="tx1"/>
                      </a:solidFill>
                      <a:prstDash val="solid"/>
                      <a:round/>
                      <a:headEnd type="none" w="med" len="med"/>
                      <a:tailEnd type="none" w="med" len="med"/>
                    </a:lnL>
                  </a:tcPr>
                </a:tc>
                <a:tc>
                  <a:txBody>
                    <a:bodyPr/>
                    <a:lstStyle/>
                    <a:p>
                      <a:pPr algn="ctr" fontAlgn="b"/>
                      <a:r>
                        <a:rPr lang="en-US" sz="1500" u="none" strike="noStrike" dirty="0">
                          <a:effectLst/>
                          <a:latin typeface="Goudy Old Style" panose="02020502050305020303" pitchFamily="18" charset="77"/>
                        </a:rPr>
                        <a:t>1</a:t>
                      </a:r>
                      <a:endParaRPr lang="en-US" sz="1500" b="0" i="0" u="none" strike="noStrike" dirty="0">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CEE</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Bernie Kotlier</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Alex Lantsberg</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3409748"/>
                  </a:ext>
                </a:extLst>
              </a:tr>
              <a:tr h="314368">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2</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CSE</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Fabiola Lao*</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Stephen Gunther</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49615019"/>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3</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SCE</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Patty Neri</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Chris Malotte</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6156092"/>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4</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NRDC</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Lara Ettenson*</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62790340"/>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5</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3C-REN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Alejandra Tellez*</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3502516"/>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6</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SoCalREN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Fernanda Craig</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44723477"/>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7</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The Energy Coalition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Genaro </a:t>
                      </a:r>
                      <a:r>
                        <a:rPr lang="en-US" sz="1500" u="none" strike="noStrike" kern="1200" dirty="0" err="1">
                          <a:solidFill>
                            <a:schemeClr val="dk1"/>
                          </a:solidFill>
                          <a:effectLst/>
                          <a:latin typeface="Goudy Old Style" panose="02020502050305020303" pitchFamily="18" charset="77"/>
                          <a:ea typeface="+mn-ea"/>
                          <a:cs typeface="+mn-cs"/>
                        </a:rPr>
                        <a:t>Bugarin</a:t>
                      </a: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7382339"/>
                  </a:ext>
                </a:extLst>
              </a:tr>
              <a:tr h="316741">
                <a:tc vMerge="1">
                  <a:txBody>
                    <a:bodyPr/>
                    <a:lstStyle/>
                    <a:p>
                      <a:endParaRPr lang="en-US"/>
                    </a:p>
                  </a:txBody>
                  <a:tcPr/>
                </a:tc>
                <a:tc>
                  <a:txBody>
                    <a:bodyPr/>
                    <a:lstStyle/>
                    <a:p>
                      <a:pPr algn="ctr" fontAlgn="b"/>
                      <a:r>
                        <a:rPr lang="en-US" sz="1500" b="0" i="0" u="none" strike="noStrike" dirty="0">
                          <a:solidFill>
                            <a:srgbClr val="000000"/>
                          </a:solidFill>
                          <a:effectLst/>
                          <a:latin typeface="Goudy Old Style" panose="02020502050305020303" pitchFamily="18" charset="77"/>
                        </a:rPr>
                        <a:t>8</a:t>
                      </a:r>
                    </a:p>
                  </a:txBody>
                  <a:tcPr marL="8636" marR="8636" marT="8636"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SJVCEO</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Kelsey Jones</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32196791"/>
                  </a:ext>
                </a:extLst>
              </a:tr>
              <a:tr h="316741">
                <a:tc rowSpan="9">
                  <a:txBody>
                    <a:bodyPr/>
                    <a:lstStyle/>
                    <a:p>
                      <a:pPr algn="ctr" fontAlgn="ctr"/>
                      <a:r>
                        <a:rPr lang="en-US" sz="1500" b="1" i="0" u="none" strike="noStrike" dirty="0">
                          <a:solidFill>
                            <a:srgbClr val="000000"/>
                          </a:solidFill>
                          <a:effectLst/>
                          <a:latin typeface="Goudy Old Style" panose="02020502050305020303" pitchFamily="18" charset="77"/>
                        </a:rPr>
                        <a:t>NON-CAEECC MEMBERS</a:t>
                      </a:r>
                    </a:p>
                  </a:txBody>
                  <a:tcPr marL="9525" marR="9525" marT="9525" marB="0" vert="vert270" anchor="ctr">
                    <a:lnL w="12700" cap="flat" cmpd="sng" algn="ctr">
                      <a:solidFill>
                        <a:schemeClr val="tx1"/>
                      </a:solidFill>
                      <a:prstDash val="solid"/>
                      <a:round/>
                      <a:headEnd type="none" w="med" len="med"/>
                      <a:tailEnd type="none" w="med" len="med"/>
                    </a:lnL>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9</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La </a:t>
                      </a:r>
                      <a:r>
                        <a:rPr lang="en-US" sz="1500" u="none" strike="noStrike" kern="1200" dirty="0" err="1">
                          <a:solidFill>
                            <a:schemeClr val="dk1"/>
                          </a:solidFill>
                          <a:effectLst/>
                          <a:latin typeface="Goudy Old Style" panose="02020502050305020303" pitchFamily="18" charset="77"/>
                          <a:ea typeface="+mn-ea"/>
                          <a:cs typeface="+mn-cs"/>
                        </a:rPr>
                        <a:t>Cooperativa</a:t>
                      </a:r>
                      <a:r>
                        <a:rPr lang="en-US" sz="1500" u="none" strike="noStrike" kern="1200" dirty="0">
                          <a:solidFill>
                            <a:schemeClr val="dk1"/>
                          </a:solidFill>
                          <a:effectLst/>
                          <a:latin typeface="Goudy Old Style" panose="02020502050305020303" pitchFamily="18" charset="77"/>
                          <a:ea typeface="+mn-ea"/>
                          <a:cs typeface="+mn-cs"/>
                        </a:rPr>
                        <a:t> </a:t>
                      </a:r>
                      <a:r>
                        <a:rPr lang="en-US" sz="1500" u="none" strike="noStrike" kern="1200" dirty="0" err="1">
                          <a:solidFill>
                            <a:schemeClr val="dk1"/>
                          </a:solidFill>
                          <a:effectLst/>
                          <a:latin typeface="Goudy Old Style" panose="02020502050305020303" pitchFamily="18" charset="77"/>
                          <a:ea typeface="+mn-ea"/>
                          <a:cs typeface="+mn-cs"/>
                        </a:rPr>
                        <a:t>Campesina</a:t>
                      </a:r>
                      <a:r>
                        <a:rPr lang="en-US" sz="1500" u="none" strike="noStrike" kern="1200" dirty="0">
                          <a:solidFill>
                            <a:schemeClr val="dk1"/>
                          </a:solidFill>
                          <a:effectLst/>
                          <a:latin typeface="Goudy Old Style" panose="02020502050305020303" pitchFamily="18" charset="77"/>
                          <a:ea typeface="+mn-ea"/>
                          <a:cs typeface="+mn-cs"/>
                        </a:rPr>
                        <a:t> de California </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Robert Castaneda </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64184972"/>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10</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ICF</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Dany </a:t>
                      </a:r>
                      <a:r>
                        <a:rPr lang="en-US" sz="1500" u="none" strike="noStrike" kern="1200" dirty="0" err="1">
                          <a:solidFill>
                            <a:schemeClr val="dk1"/>
                          </a:solidFill>
                          <a:effectLst/>
                          <a:latin typeface="Goudy Old Style" panose="02020502050305020303" pitchFamily="18" charset="77"/>
                          <a:ea typeface="+mn-ea"/>
                          <a:cs typeface="+mn-cs"/>
                        </a:rPr>
                        <a:t>Kahumoku</a:t>
                      </a: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2967401"/>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11</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SEI (Strategic Energy Innovations)</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Jake Pollack</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Stephanie Doi</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1548170"/>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12</a:t>
                      </a:r>
                    </a:p>
                  </a:txBody>
                  <a:tcPr marL="9525" marR="9525" marT="9525" marB="0" anchor="b"/>
                </a:tc>
                <a:tc>
                  <a:txBody>
                    <a:bodyPr/>
                    <a:lstStyle/>
                    <a:p>
                      <a:pPr algn="l" fontAlgn="b"/>
                      <a:r>
                        <a:rPr lang="en-US" sz="1500" u="none" strike="noStrike" kern="1200" dirty="0" err="1">
                          <a:solidFill>
                            <a:schemeClr val="dk1"/>
                          </a:solidFill>
                          <a:effectLst/>
                          <a:latin typeface="Goudy Old Style" panose="02020502050305020303" pitchFamily="18" charset="77"/>
                          <a:ea typeface="+mn-ea"/>
                          <a:cs typeface="+mn-cs"/>
                        </a:rPr>
                        <a:t>Viridis</a:t>
                      </a:r>
                      <a:r>
                        <a:rPr lang="en-US" sz="1500" u="none" strike="noStrike" kern="1200" dirty="0">
                          <a:solidFill>
                            <a:schemeClr val="dk1"/>
                          </a:solidFill>
                          <a:effectLst/>
                          <a:latin typeface="Goudy Old Style" panose="02020502050305020303" pitchFamily="18" charset="77"/>
                          <a:ea typeface="+mn-ea"/>
                          <a:cs typeface="+mn-cs"/>
                        </a:rPr>
                        <a:t> Consulting, LLC</a:t>
                      </a:r>
                    </a:p>
                  </a:txBody>
                  <a:tcPr marL="9525" marR="9525" marT="9525" marB="0" anchor="b"/>
                </a:tc>
                <a:tc>
                  <a:txBody>
                    <a:bodyPr/>
                    <a:lstStyle/>
                    <a:p>
                      <a:pPr algn="l" fontAlgn="b"/>
                      <a:r>
                        <a:rPr lang="en-US" sz="1500" u="none" strike="noStrike" kern="1200" dirty="0" err="1">
                          <a:solidFill>
                            <a:schemeClr val="dk1"/>
                          </a:solidFill>
                          <a:effectLst/>
                          <a:latin typeface="Goudy Old Style" panose="02020502050305020303" pitchFamily="18" charset="77"/>
                          <a:ea typeface="+mn-ea"/>
                          <a:cs typeface="+mn-cs"/>
                        </a:rPr>
                        <a:t>Mabell</a:t>
                      </a:r>
                      <a:r>
                        <a:rPr lang="en-US" sz="1500" u="none" strike="noStrike" kern="1200" dirty="0">
                          <a:solidFill>
                            <a:schemeClr val="dk1"/>
                          </a:solidFill>
                          <a:effectLst/>
                          <a:latin typeface="Goudy Old Style" panose="02020502050305020303" pitchFamily="18" charset="77"/>
                          <a:ea typeface="+mn-ea"/>
                          <a:cs typeface="+mn-cs"/>
                        </a:rPr>
                        <a:t> Garcia Paine</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5555620"/>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13</a:t>
                      </a:r>
                    </a:p>
                  </a:txBody>
                  <a:tcPr marL="9525" marR="9525" marT="9525" marB="0" anchor="b"/>
                </a:tc>
                <a:tc>
                  <a:txBody>
                    <a:bodyPr/>
                    <a:lstStyle/>
                    <a:p>
                      <a:pPr algn="l" fontAlgn="b"/>
                      <a:r>
                        <a:rPr lang="en-US" sz="1500" u="none" strike="noStrike" kern="1200">
                          <a:solidFill>
                            <a:schemeClr val="dk1"/>
                          </a:solidFill>
                          <a:effectLst/>
                          <a:latin typeface="Goudy Old Style" panose="02020502050305020303" pitchFamily="18" charset="77"/>
                          <a:ea typeface="+mn-ea"/>
                          <a:cs typeface="+mn-cs"/>
                        </a:rPr>
                        <a:t>Greenbank Associates</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Alice Sung</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7762267"/>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14</a:t>
                      </a:r>
                    </a:p>
                  </a:txBody>
                  <a:tcPr marL="9525" marR="9525" marT="9525" marB="0" anchor="b"/>
                </a:tc>
                <a:tc>
                  <a:txBody>
                    <a:bodyPr/>
                    <a:lstStyle/>
                    <a:p>
                      <a:pPr algn="l" fontAlgn="b"/>
                      <a:r>
                        <a:rPr lang="en-US" sz="1500" u="none" strike="noStrike" kern="1200">
                          <a:solidFill>
                            <a:schemeClr val="dk1"/>
                          </a:solidFill>
                          <a:effectLst/>
                          <a:latin typeface="Goudy Old Style" panose="02020502050305020303" pitchFamily="18" charset="77"/>
                          <a:ea typeface="+mn-ea"/>
                          <a:cs typeface="+mn-cs"/>
                        </a:rPr>
                        <a:t>Energy Efficiency Council</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Allan Rago</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Ron Garcia</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90954705"/>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15</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Future Energy Enterprises, LLC</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Annette </a:t>
                      </a:r>
                      <a:r>
                        <a:rPr lang="en-US" sz="1500" u="none" strike="noStrike" kern="1200" dirty="0" err="1">
                          <a:solidFill>
                            <a:schemeClr val="dk1"/>
                          </a:solidFill>
                          <a:effectLst/>
                          <a:latin typeface="Goudy Old Style" panose="02020502050305020303" pitchFamily="18" charset="77"/>
                          <a:ea typeface="+mn-ea"/>
                          <a:cs typeface="+mn-cs"/>
                        </a:rPr>
                        <a:t>Beitel</a:t>
                      </a: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34007450"/>
                  </a:ext>
                </a:extLst>
              </a:tr>
              <a:tr h="316741">
                <a:tc vMerge="1">
                  <a:txBody>
                    <a:bodyPr/>
                    <a:lstStyle/>
                    <a:p>
                      <a:pPr algn="ctr" fontAlgn="ctr"/>
                      <a:endParaRPr lang="en-US" sz="1500" b="1" i="0" u="none" strike="noStrike" kern="1200" dirty="0">
                        <a:solidFill>
                          <a:srgbClr val="000000"/>
                        </a:solidFill>
                        <a:effectLst/>
                        <a:latin typeface="Goudy Old Style" panose="02020502050305020303" pitchFamily="18" charset="77"/>
                        <a:ea typeface="+mn-ea"/>
                        <a:cs typeface="+mn-cs"/>
                      </a:endParaRPr>
                    </a:p>
                  </a:txBody>
                  <a:tcPr marL="9525" marR="9525" marT="9525" marB="0" vert="vert270" anchor="ct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16</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Don Arambula Consulting</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Don Arambula</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u="none" strike="noStrike" kern="1200" dirty="0">
                          <a:solidFill>
                            <a:schemeClr val="dk1"/>
                          </a:solidFill>
                          <a:effectLst/>
                          <a:latin typeface="Goudy Old Style" panose="02020502050305020303" pitchFamily="18" charset="77"/>
                          <a:ea typeface="+mn-ea"/>
                          <a:cs typeface="+mn-cs"/>
                        </a:rPr>
                        <a:t>Elizabeth Lowe</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395562"/>
                  </a:ext>
                </a:extLst>
              </a:tr>
              <a:tr h="316741">
                <a:tc vMerge="1">
                  <a:txBody>
                    <a:bodyPr/>
                    <a:lstStyle/>
                    <a:p>
                      <a:pPr algn="ctr" fontAlgn="ctr"/>
                      <a:endParaRPr lang="en-US" sz="1500" b="1" i="0" u="none" strike="noStrike" kern="1200" dirty="0">
                        <a:solidFill>
                          <a:srgbClr val="000000"/>
                        </a:solidFill>
                        <a:effectLst/>
                        <a:latin typeface="Goudy Old Style" panose="02020502050305020303" pitchFamily="18" charset="77"/>
                        <a:ea typeface="+mn-ea"/>
                        <a:cs typeface="+mn-cs"/>
                      </a:endParaRPr>
                    </a:p>
                  </a:txBody>
                  <a:tcPr marL="9525" marR="9525" marT="9525" marB="0" vert="vert270" anchor="ct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17</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Silent Running LLC</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James Dodenhoff</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0015926"/>
                  </a:ext>
                </a:extLst>
              </a:tr>
              <a:tr h="316741">
                <a:tc>
                  <a:txBody>
                    <a:bodyPr/>
                    <a:lstStyle/>
                    <a:p>
                      <a:pPr algn="ctr" fontAlgn="ctr"/>
                      <a:r>
                        <a:rPr lang="en-US" sz="1200" b="1" i="0" u="none" strike="noStrike" kern="1200" dirty="0">
                          <a:solidFill>
                            <a:srgbClr val="000000"/>
                          </a:solidFill>
                          <a:effectLst/>
                          <a:latin typeface="Goudy Old Style" panose="02020502050305020303" pitchFamily="18" charset="77"/>
                          <a:ea typeface="+mn-ea"/>
                          <a:cs typeface="+mn-cs"/>
                        </a:rPr>
                        <a:t>EX-OFFICIO</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18</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CPUC</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Alison LaBonte*</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u="none" strike="noStrike" kern="1200" dirty="0">
                          <a:solidFill>
                            <a:schemeClr val="dk1"/>
                          </a:solidFill>
                          <a:effectLst/>
                          <a:latin typeface="Goudy Old Style" panose="02020502050305020303" pitchFamily="18" charset="77"/>
                          <a:ea typeface="+mn-ea"/>
                          <a:cs typeface="+mn-cs"/>
                        </a:rPr>
                        <a:t>Nils Strindberg*, Nicole Cropper, </a:t>
                      </a:r>
                      <a:r>
                        <a:rPr lang="en-US" sz="1500" u="none" strike="noStrike" kern="1200" dirty="0" err="1">
                          <a:solidFill>
                            <a:schemeClr val="dk1"/>
                          </a:solidFill>
                          <a:effectLst/>
                          <a:latin typeface="Goudy Old Style" panose="02020502050305020303" pitchFamily="18" charset="77"/>
                          <a:ea typeface="+mn-ea"/>
                          <a:cs typeface="+mn-cs"/>
                        </a:rPr>
                        <a:t>Yeshi</a:t>
                      </a:r>
                      <a:r>
                        <a:rPr lang="en-US" sz="1500" u="none" strike="noStrike" kern="1200" dirty="0">
                          <a:solidFill>
                            <a:schemeClr val="dk1"/>
                          </a:solidFill>
                          <a:effectLst/>
                          <a:latin typeface="Goudy Old Style" panose="02020502050305020303" pitchFamily="18" charset="77"/>
                          <a:ea typeface="+mn-ea"/>
                          <a:cs typeface="+mn-cs"/>
                        </a:rPr>
                        <a:t> Lemma, and Peter Franzese</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719577"/>
                  </a:ext>
                </a:extLst>
              </a:tr>
            </a:tbl>
          </a:graphicData>
        </a:graphic>
      </p:graphicFrame>
      <p:sp>
        <p:nvSpPr>
          <p:cNvPr id="3" name="TextBox 2">
            <a:extLst>
              <a:ext uri="{FF2B5EF4-FFF2-40B4-BE49-F238E27FC236}">
                <a16:creationId xmlns:a16="http://schemas.microsoft.com/office/drawing/2014/main" id="{0914660E-9078-334E-929F-0D120BD5C901}"/>
              </a:ext>
            </a:extLst>
          </p:cNvPr>
          <p:cNvSpPr txBox="1"/>
          <p:nvPr/>
        </p:nvSpPr>
        <p:spPr>
          <a:xfrm>
            <a:off x="335666" y="6526330"/>
            <a:ext cx="10700707"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0000"/>
                </a:solidFill>
                <a:effectLst/>
                <a:uLnTx/>
                <a:uFillTx/>
                <a:latin typeface="Goudy Old Style" panose="02020502050305020303" pitchFamily="18" charset="77"/>
                <a:ea typeface="+mn-ea"/>
                <a:cs typeface="+mn-cs"/>
              </a:rPr>
              <a:t>* Represents Task Force Members who volunteered to help launch this Working Group </a:t>
            </a:r>
          </a:p>
        </p:txBody>
      </p:sp>
    </p:spTree>
    <p:extLst>
      <p:ext uri="{BB962C8B-B14F-4D97-AF65-F5344CB8AC3E}">
        <p14:creationId xmlns:p14="http://schemas.microsoft.com/office/powerpoint/2010/main" val="305172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1682-388D-5246-ABCE-4BBB536EE126}"/>
              </a:ext>
            </a:extLst>
          </p:cNvPr>
          <p:cNvSpPr>
            <a:spLocks noGrp="1"/>
          </p:cNvSpPr>
          <p:nvPr>
            <p:ph type="title"/>
          </p:nvPr>
        </p:nvSpPr>
        <p:spPr>
          <a:xfrm>
            <a:off x="391886" y="550223"/>
            <a:ext cx="11087100" cy="630382"/>
          </a:xfrm>
        </p:spPr>
        <p:txBody>
          <a:bodyPr>
            <a:normAutofit fontScale="90000"/>
          </a:bodyPr>
          <a:lstStyle/>
          <a:p>
            <a:r>
              <a:rPr lang="en-US" dirty="0"/>
              <a:t>Process for prioritizing and refining recommendations</a:t>
            </a:r>
          </a:p>
        </p:txBody>
      </p:sp>
      <p:graphicFrame>
        <p:nvGraphicFramePr>
          <p:cNvPr id="5" name="Content Placeholder 4">
            <a:extLst>
              <a:ext uri="{FF2B5EF4-FFF2-40B4-BE49-F238E27FC236}">
                <a16:creationId xmlns:a16="http://schemas.microsoft.com/office/drawing/2014/main" id="{8E55AF2D-E20A-364A-B747-118706828820}"/>
              </a:ext>
            </a:extLst>
          </p:cNvPr>
          <p:cNvGraphicFramePr>
            <a:graphicFrameLocks noGrp="1"/>
          </p:cNvGraphicFramePr>
          <p:nvPr>
            <p:ph idx="1"/>
          </p:nvPr>
        </p:nvGraphicFramePr>
        <p:xfrm>
          <a:off x="4741772" y="1440928"/>
          <a:ext cx="2965137" cy="2933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A225898-E720-1D4F-A4B7-28E1D8F7094A}"/>
              </a:ext>
            </a:extLst>
          </p:cNvPr>
          <p:cNvSpPr>
            <a:spLocks noGrp="1"/>
          </p:cNvSpPr>
          <p:nvPr>
            <p:ph type="sldNum" sz="quarter" idx="12"/>
          </p:nvPr>
        </p:nvSpPr>
        <p:spPr/>
        <p:txBody>
          <a:bodyPr/>
          <a:lstStyle/>
          <a:p>
            <a:fld id="{F8E28480-1C08-4458-AD97-0283E6FFD09D}" type="slidenum">
              <a:rPr lang="en-US" smtClean="0"/>
              <a:t>11</a:t>
            </a:fld>
            <a:endParaRPr lang="en-US"/>
          </a:p>
        </p:txBody>
      </p:sp>
      <p:graphicFrame>
        <p:nvGraphicFramePr>
          <p:cNvPr id="6" name="Diagram 5">
            <a:extLst>
              <a:ext uri="{FF2B5EF4-FFF2-40B4-BE49-F238E27FC236}">
                <a16:creationId xmlns:a16="http://schemas.microsoft.com/office/drawing/2014/main" id="{AFE6146C-1A2A-F24D-A77E-C4C0CAE06C5A}"/>
              </a:ext>
            </a:extLst>
          </p:cNvPr>
          <p:cNvGraphicFramePr/>
          <p:nvPr>
            <p:extLst>
              <p:ext uri="{D42A27DB-BD31-4B8C-83A1-F6EECF244321}">
                <p14:modId xmlns:p14="http://schemas.microsoft.com/office/powerpoint/2010/main" val="1244041685"/>
              </p:ext>
            </p:extLst>
          </p:nvPr>
        </p:nvGraphicFramePr>
        <p:xfrm>
          <a:off x="391886" y="1440928"/>
          <a:ext cx="11446328" cy="45516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0313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8656C-D771-584E-9BDA-85EBD84BE1D4}"/>
              </a:ext>
            </a:extLst>
          </p:cNvPr>
          <p:cNvSpPr>
            <a:spLocks noGrp="1"/>
          </p:cNvSpPr>
          <p:nvPr>
            <p:ph type="title"/>
          </p:nvPr>
        </p:nvSpPr>
        <p:spPr>
          <a:xfrm>
            <a:off x="127000" y="701040"/>
            <a:ext cx="4406900" cy="5486400"/>
          </a:xfrm>
        </p:spPr>
        <p:txBody>
          <a:bodyPr anchor="ctr">
            <a:normAutofit/>
          </a:bodyPr>
          <a:lstStyle/>
          <a:p>
            <a:pPr algn="ctr"/>
            <a:r>
              <a:rPr lang="en-US" sz="2500" dirty="0"/>
              <a:t>5 categories of recommendations </a:t>
            </a:r>
          </a:p>
        </p:txBody>
      </p:sp>
      <p:sp>
        <p:nvSpPr>
          <p:cNvPr id="4" name="Slide Number Placeholder 3">
            <a:extLst>
              <a:ext uri="{FF2B5EF4-FFF2-40B4-BE49-F238E27FC236}">
                <a16:creationId xmlns:a16="http://schemas.microsoft.com/office/drawing/2014/main" id="{40272DDB-6A66-5E4C-BF92-343DD141F68E}"/>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12</a:t>
            </a:fld>
            <a:endParaRPr lang="en-US"/>
          </a:p>
        </p:txBody>
      </p:sp>
      <p:graphicFrame>
        <p:nvGraphicFramePr>
          <p:cNvPr id="6" name="Content Placeholder 2">
            <a:extLst>
              <a:ext uri="{FF2B5EF4-FFF2-40B4-BE49-F238E27FC236}">
                <a16:creationId xmlns:a16="http://schemas.microsoft.com/office/drawing/2014/main" id="{02A082D3-531D-D8C4-350F-7B9F3188517A}"/>
              </a:ext>
            </a:extLst>
          </p:cNvPr>
          <p:cNvGraphicFramePr>
            <a:graphicFrameLocks noGrp="1"/>
          </p:cNvGraphicFramePr>
          <p:nvPr>
            <p:ph idx="1"/>
            <p:extLst>
              <p:ext uri="{D42A27DB-BD31-4B8C-83A1-F6EECF244321}">
                <p14:modId xmlns:p14="http://schemas.microsoft.com/office/powerpoint/2010/main" val="1899267807"/>
              </p:ext>
            </p:extLst>
          </p:nvPr>
        </p:nvGraphicFramePr>
        <p:xfrm>
          <a:off x="5410200" y="136525"/>
          <a:ext cx="6096000" cy="54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4040151-0519-F14A-BBF5-96DD1D99F4F3}"/>
              </a:ext>
            </a:extLst>
          </p:cNvPr>
          <p:cNvSpPr txBox="1"/>
          <p:nvPr/>
        </p:nvSpPr>
        <p:spPr>
          <a:xfrm>
            <a:off x="5410200" y="5657671"/>
            <a:ext cx="6096000" cy="1200329"/>
          </a:xfrm>
          <a:prstGeom prst="rect">
            <a:avLst/>
          </a:prstGeom>
          <a:noFill/>
        </p:spPr>
        <p:txBody>
          <a:bodyPr wrap="square" rtlCol="0">
            <a:spAutoFit/>
          </a:bodyPr>
          <a:lstStyle/>
          <a:p>
            <a:r>
              <a:rPr lang="en-US" dirty="0"/>
              <a:t>Plus approx. 70 </a:t>
            </a:r>
            <a:r>
              <a:rPr lang="en-US" dirty="0" err="1"/>
              <a:t>adtl</a:t>
            </a:r>
            <a:r>
              <a:rPr lang="en-US" dirty="0"/>
              <a:t>’ recommendation ideas; proposed living definition of Diversity; Justice, Equity, Diversity &amp; Inclusion (JEDI) glossary; and meeting norms (to be discussed through Restructuring WG and June CAEECC mtg, respectively)</a:t>
            </a:r>
          </a:p>
        </p:txBody>
      </p:sp>
    </p:spTree>
    <p:extLst>
      <p:ext uri="{BB962C8B-B14F-4D97-AF65-F5344CB8AC3E}">
        <p14:creationId xmlns:p14="http://schemas.microsoft.com/office/powerpoint/2010/main" val="325039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583579" y="0"/>
            <a:ext cx="10638183" cy="948665"/>
          </a:xfrm>
        </p:spPr>
        <p:txBody>
          <a:bodyPr vert="horz" lIns="91440" tIns="45720" rIns="91440" bIns="45720" rtlCol="0" anchor="ctr">
            <a:normAutofit/>
          </a:bodyPr>
          <a:lstStyle/>
          <a:p>
            <a:r>
              <a:rPr lang="en-US" sz="3300" kern="1200" dirty="0">
                <a:solidFill>
                  <a:schemeClr val="tx1"/>
                </a:solidFill>
                <a:latin typeface="+mj-lt"/>
                <a:ea typeface="+mj-ea"/>
                <a:cs typeface="+mj-cs"/>
              </a:rPr>
              <a:t>CDEI WG: Meeting Dates &amp; Tasks</a:t>
            </a:r>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900" b="0" i="0" u="none" strike="noStrike" kern="1200" cap="none" spc="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900" b="0" i="0" u="none" strike="noStrike" kern="1200" cap="none" spc="0" normalizeH="0" baseline="0" noProof="0">
              <a:ln>
                <a:noFill/>
              </a:ln>
              <a:solidFill>
                <a:srgbClr val="243541">
                  <a:lumMod val="75000"/>
                  <a:lumOff val="25000"/>
                </a:srgbClr>
              </a:solidFill>
              <a:effectLst/>
              <a:uLnTx/>
              <a:uFillTx/>
              <a:latin typeface="Gill Sans MT"/>
              <a:ea typeface="+mn-ea"/>
              <a:cs typeface="+mn-cs"/>
            </a:endParaRPr>
          </a:p>
        </p:txBody>
      </p:sp>
      <p:graphicFrame>
        <p:nvGraphicFramePr>
          <p:cNvPr id="6" name="Content Placeholder 5">
            <a:extLst>
              <a:ext uri="{FF2B5EF4-FFF2-40B4-BE49-F238E27FC236}">
                <a16:creationId xmlns:a16="http://schemas.microsoft.com/office/drawing/2014/main" id="{7AAF0DC9-8CF9-B546-9908-691D4670B3C7}"/>
              </a:ext>
            </a:extLst>
          </p:cNvPr>
          <p:cNvGraphicFramePr>
            <a:graphicFrameLocks noGrp="1"/>
          </p:cNvGraphicFramePr>
          <p:nvPr>
            <p:ph idx="1"/>
            <p:extLst>
              <p:ext uri="{D42A27DB-BD31-4B8C-83A1-F6EECF244321}">
                <p14:modId xmlns:p14="http://schemas.microsoft.com/office/powerpoint/2010/main" val="1745732238"/>
              </p:ext>
            </p:extLst>
          </p:nvPr>
        </p:nvGraphicFramePr>
        <p:xfrm>
          <a:off x="669074" y="691377"/>
          <a:ext cx="10939348" cy="6081001"/>
        </p:xfrm>
        <a:graphic>
          <a:graphicData uri="http://schemas.openxmlformats.org/drawingml/2006/table">
            <a:tbl>
              <a:tblPr firstRow="1" bandRow="1">
                <a:tableStyleId>{B301B821-A1FF-4177-AEE7-76D212191A09}</a:tableStyleId>
              </a:tblPr>
              <a:tblGrid>
                <a:gridCol w="2239018">
                  <a:extLst>
                    <a:ext uri="{9D8B030D-6E8A-4147-A177-3AD203B41FA5}">
                      <a16:colId xmlns:a16="http://schemas.microsoft.com/office/drawing/2014/main" val="1758424977"/>
                    </a:ext>
                  </a:extLst>
                </a:gridCol>
                <a:gridCol w="1574698">
                  <a:extLst>
                    <a:ext uri="{9D8B030D-6E8A-4147-A177-3AD203B41FA5}">
                      <a16:colId xmlns:a16="http://schemas.microsoft.com/office/drawing/2014/main" val="2789415276"/>
                    </a:ext>
                  </a:extLst>
                </a:gridCol>
                <a:gridCol w="7125632">
                  <a:extLst>
                    <a:ext uri="{9D8B030D-6E8A-4147-A177-3AD203B41FA5}">
                      <a16:colId xmlns:a16="http://schemas.microsoft.com/office/drawing/2014/main" val="1060176753"/>
                    </a:ext>
                  </a:extLst>
                </a:gridCol>
              </a:tblGrid>
              <a:tr h="598135">
                <a:tc>
                  <a:txBody>
                    <a:bodyPr/>
                    <a:lstStyle/>
                    <a:p>
                      <a:pPr algn="l" rtl="0" fontAlgn="base">
                        <a:spcBef>
                          <a:spcPts val="0"/>
                        </a:spcBef>
                        <a:spcAft>
                          <a:spcPts val="0"/>
                        </a:spcAft>
                      </a:pPr>
                      <a:r>
                        <a:rPr lang="en-US" sz="1400" b="1" u="none" strike="noStrike" dirty="0">
                          <a:solidFill>
                            <a:srgbClr val="FFFFFF"/>
                          </a:solidFill>
                          <a:effectLst/>
                        </a:rPr>
                        <a:t>Meeting #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1" u="none" strike="noStrike" dirty="0">
                          <a:solidFill>
                            <a:srgbClr val="FFFFFF"/>
                          </a:solidFill>
                          <a:effectLst/>
                        </a:rPr>
                        <a:t>Date</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pPr>
                      <a:r>
                        <a:rPr lang="en-US" sz="1400" b="1" u="none" strike="noStrike" dirty="0">
                          <a:solidFill>
                            <a:srgbClr val="FFFFFF"/>
                          </a:solidFill>
                          <a:effectLst/>
                        </a:rPr>
                        <a:t>Tasks/Objectives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945806349"/>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Facilitation Team/CAEECC Leadership Prework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Dec 2021- </a:t>
                      </a:r>
                    </a:p>
                    <a:p>
                      <a:pPr algn="r" rtl="0" fontAlgn="base">
                        <a:spcBef>
                          <a:spcPts val="0"/>
                        </a:spcBef>
                        <a:spcAft>
                          <a:spcPts val="0"/>
                        </a:spcAft>
                      </a:pPr>
                      <a:r>
                        <a:rPr lang="en-US" sz="1400" b="0" u="none" strike="noStrike" dirty="0">
                          <a:solidFill>
                            <a:schemeClr val="tx1">
                              <a:lumMod val="85000"/>
                              <a:lumOff val="15000"/>
                            </a:schemeClr>
                          </a:solidFill>
                          <a:effectLst/>
                        </a:rPr>
                        <a:t>January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lessons learned from other jurisdictions to inform the January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781910473"/>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Optional CAEECC Onboarding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solidFill>
                          <a:effectLst/>
                        </a:rPr>
                        <a:t>January 11, 2022</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Introduction to CAEECC (e.g., purpose, structure, history, charter, and approach to seeking consensus)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1373610468"/>
                  </a:ext>
                </a:extLst>
              </a:tr>
              <a:tr h="1396670">
                <a:tc>
                  <a:txBody>
                    <a:bodyPr/>
                    <a:lstStyle/>
                    <a:p>
                      <a:pPr algn="l" rtl="0" fontAlgn="base">
                        <a:spcBef>
                          <a:spcPts val="0"/>
                        </a:spcBef>
                        <a:spcAft>
                          <a:spcPts val="0"/>
                        </a:spcAft>
                      </a:pPr>
                      <a:r>
                        <a:rPr lang="en-US" sz="1400" b="0" u="none" strike="noStrike">
                          <a:solidFill>
                            <a:schemeClr val="tx1">
                              <a:lumMod val="85000"/>
                              <a:lumOff val="15000"/>
                            </a:schemeClr>
                          </a:solidFill>
                          <a:effectLst/>
                        </a:rPr>
                        <a:t>1</a:t>
                      </a:r>
                      <a:r>
                        <a:rPr lang="en-US" sz="1400" b="0" u="none" strike="noStrike" baseline="30000">
                          <a:solidFill>
                            <a:schemeClr val="tx1">
                              <a:lumMod val="85000"/>
                              <a:lumOff val="15000"/>
                            </a:schemeClr>
                          </a:solidFill>
                          <a:effectLst/>
                        </a:rPr>
                        <a:t>st</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solidFill>
                          <a:effectLst/>
                        </a:rPr>
                        <a:t>January 13, 2022</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Review Prospectus—including scope, approach, and timeline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Educational sharing (e.g., brief overview of CAEECC historical practices; existing DEI terms, including those in the ESJ Action Plan 2.0; what other jurisdictions are doing; organizational best practices)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Identify common vision/shared goal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further details of what will be covered in this group </a:t>
                      </a:r>
                    </a:p>
                  </a:txBody>
                  <a:tcPr marL="138151" marR="82891" marT="82891" marB="82891" anchor="b"/>
                </a:tc>
                <a:extLst>
                  <a:ext uri="{0D108BD9-81ED-4DB2-BD59-A6C34878D82A}">
                    <a16:rowId xmlns:a16="http://schemas.microsoft.com/office/drawing/2014/main" val="2059980531"/>
                  </a:ext>
                </a:extLst>
              </a:tr>
              <a:tr h="1028913">
                <a:tc>
                  <a:txBody>
                    <a:bodyPr/>
                    <a:lstStyle/>
                    <a:p>
                      <a:pPr algn="l" rtl="0" fontAlgn="base">
                        <a:spcBef>
                          <a:spcPts val="0"/>
                        </a:spcBef>
                        <a:spcAft>
                          <a:spcPts val="0"/>
                        </a:spcAft>
                      </a:pPr>
                      <a:r>
                        <a:rPr lang="en-US" sz="1400" b="0" u="none" strike="noStrike">
                          <a:solidFill>
                            <a:schemeClr val="tx1">
                              <a:lumMod val="85000"/>
                              <a:lumOff val="15000"/>
                            </a:schemeClr>
                          </a:solidFill>
                          <a:effectLst/>
                        </a:rPr>
                        <a:t>2</a:t>
                      </a:r>
                      <a:r>
                        <a:rPr lang="en-US" sz="1400" b="0" u="none" strike="noStrike" baseline="30000">
                          <a:solidFill>
                            <a:schemeClr val="tx1">
                              <a:lumMod val="85000"/>
                              <a:lumOff val="15000"/>
                            </a:schemeClr>
                          </a:solidFill>
                          <a:effectLst/>
                        </a:rPr>
                        <a:t>nd</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February 3,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Discuss key participation and access barriers and issues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ways to enhance CAEECC’s ability to center equity and develop energy efficiency policy and program recommendations through a DEI lens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Brainstorm possible solutions/recommendations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776340337"/>
                  </a:ext>
                </a:extLst>
              </a:tr>
              <a:tr h="405842">
                <a:tc>
                  <a:txBody>
                    <a:bodyPr/>
                    <a:lstStyle/>
                    <a:p>
                      <a:pPr algn="l" rtl="0" fontAlgn="base">
                        <a:spcBef>
                          <a:spcPts val="0"/>
                        </a:spcBef>
                        <a:spcAft>
                          <a:spcPts val="0"/>
                        </a:spcAft>
                      </a:pPr>
                      <a:r>
                        <a:rPr lang="en-US" sz="1400" b="0" u="none" strike="noStrike">
                          <a:solidFill>
                            <a:schemeClr val="tx1">
                              <a:lumMod val="85000"/>
                              <a:lumOff val="15000"/>
                            </a:schemeClr>
                          </a:solidFill>
                          <a:effectLst/>
                        </a:rPr>
                        <a:t>3</a:t>
                      </a:r>
                      <a:r>
                        <a:rPr lang="en-US" sz="1400" b="0" u="none" strike="noStrike" baseline="30000">
                          <a:solidFill>
                            <a:schemeClr val="tx1">
                              <a:lumMod val="85000"/>
                              <a:lumOff val="15000"/>
                            </a:schemeClr>
                          </a:solidFill>
                          <a:effectLst/>
                        </a:rPr>
                        <a:t>rd</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February 23,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Develop draft recommendations </a:t>
                      </a:r>
                    </a:p>
                  </a:txBody>
                  <a:tcPr marL="138151" marR="82891" marT="82891" marB="82891" anchor="b"/>
                </a:tc>
                <a:extLst>
                  <a:ext uri="{0D108BD9-81ED-4DB2-BD59-A6C34878D82A}">
                    <a16:rowId xmlns:a16="http://schemas.microsoft.com/office/drawing/2014/main" val="4178611732"/>
                  </a:ext>
                </a:extLst>
              </a:tr>
              <a:tr h="382747">
                <a:tc>
                  <a:txBody>
                    <a:bodyPr/>
                    <a:lstStyle/>
                    <a:p>
                      <a:pPr algn="l" rtl="0" fontAlgn="base">
                        <a:spcBef>
                          <a:spcPts val="0"/>
                        </a:spcBef>
                        <a:spcAft>
                          <a:spcPts val="0"/>
                        </a:spcAft>
                      </a:pPr>
                      <a:r>
                        <a:rPr lang="en-US" sz="1400" b="0" u="none" strike="noStrike">
                          <a:solidFill>
                            <a:schemeClr val="tx1">
                              <a:lumMod val="85000"/>
                              <a:lumOff val="15000"/>
                            </a:schemeClr>
                          </a:solidFill>
                          <a:effectLst/>
                        </a:rPr>
                        <a:t>4</a:t>
                      </a:r>
                      <a:r>
                        <a:rPr lang="en-US" sz="1400" b="0" u="none" strike="noStrike" baseline="30000">
                          <a:solidFill>
                            <a:schemeClr val="tx1">
                              <a:lumMod val="85000"/>
                              <a:lumOff val="15000"/>
                            </a:schemeClr>
                          </a:solidFill>
                          <a:effectLst/>
                        </a:rPr>
                        <a:t>th</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March 15,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Finalize 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348303641"/>
                  </a:ext>
                </a:extLst>
              </a:tr>
              <a:tr h="425017">
                <a:tc>
                  <a:txBody>
                    <a:bodyPr/>
                    <a:lstStyle/>
                    <a:p>
                      <a:pPr algn="l" rtl="0" fontAlgn="base">
                        <a:spcBef>
                          <a:spcPts val="0"/>
                        </a:spcBef>
                        <a:spcAft>
                          <a:spcPts val="0"/>
                        </a:spcAft>
                      </a:pPr>
                      <a:r>
                        <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rPr>
                        <a:t>5</a:t>
                      </a:r>
                      <a:r>
                        <a:rPr lang="en-US" sz="1400" b="0" i="0" u="none" strike="noStrike" baseline="30000" dirty="0">
                          <a:solidFill>
                            <a:schemeClr val="tx1">
                              <a:lumMod val="85000"/>
                              <a:lumOff val="15000"/>
                            </a:schemeClr>
                          </a:solidFill>
                          <a:effectLst/>
                          <a:latin typeface="Calibri" panose="020F0502020204030204" pitchFamily="34" charset="0"/>
                          <a:cs typeface="Calibri" panose="020F0502020204030204" pitchFamily="34" charset="0"/>
                        </a:rPr>
                        <a:t>th</a:t>
                      </a:r>
                      <a:r>
                        <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rPr>
                        <a:t> meeting</a:t>
                      </a:r>
                    </a:p>
                  </a:txBody>
                  <a:tcPr marL="138151" marR="82891" marT="82891" marB="82891" anchor="b"/>
                </a:tc>
                <a:tc>
                  <a:txBody>
                    <a:bodyPr/>
                    <a:lstStyle/>
                    <a:p>
                      <a:pPr algn="r" rtl="0" fontAlgn="base">
                        <a:spcBef>
                          <a:spcPts val="0"/>
                        </a:spcBef>
                        <a:spcAft>
                          <a:spcPts val="0"/>
                        </a:spcAft>
                      </a:pPr>
                      <a:r>
                        <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rPr>
                        <a:t>March 18, 2022</a:t>
                      </a:r>
                    </a:p>
                  </a:txBody>
                  <a:tcPr marL="138151" marR="82891" marT="82891" marB="82891" anchor="b"/>
                </a:tc>
                <a:tc>
                  <a:txBody>
                    <a:bodyPr/>
                    <a:lstStyle/>
                    <a:p>
                      <a:pPr marL="0" marR="0" lvl="0" indent="0" algn="l" defTabSz="914400" rtl="0" eaLnBrk="1" fontAlgn="base" latinLnBrk="0" hangingPunct="1">
                        <a:lnSpc>
                          <a:spcPct val="100000"/>
                        </a:lnSpc>
                        <a:spcBef>
                          <a:spcPts val="0"/>
                        </a:spcBef>
                        <a:spcAft>
                          <a:spcPts val="0"/>
                        </a:spcAft>
                        <a:buClrTx/>
                        <a:buSzPts val="1100"/>
                        <a:buFont typeface="Arial" panose="020B0604020202020204" pitchFamily="34" charset="0"/>
                        <a:buChar char="•"/>
                        <a:tabLst/>
                        <a:defRPr/>
                      </a:pPr>
                      <a:r>
                        <a:rPr lang="en-US" sz="1400" b="0" u="none" strike="noStrike" dirty="0">
                          <a:solidFill>
                            <a:schemeClr val="tx1">
                              <a:lumMod val="85000"/>
                              <a:lumOff val="15000"/>
                            </a:schemeClr>
                          </a:solidFill>
                          <a:effectLst/>
                        </a:rPr>
                        <a:t>Finalize 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572098984"/>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Optional additional meeting(s) –only if needed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Spring/Summer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Potentially assist with implementing recommendations (only if needed)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1747296596"/>
                  </a:ext>
                </a:extLst>
              </a:tr>
            </a:tbl>
          </a:graphicData>
        </a:graphic>
      </p:graphicFrame>
    </p:spTree>
    <p:extLst>
      <p:ext uri="{BB962C8B-B14F-4D97-AF65-F5344CB8AC3E}">
        <p14:creationId xmlns:p14="http://schemas.microsoft.com/office/powerpoint/2010/main" val="300256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D38C-F3D9-2C44-A102-ED77BA3477FE}"/>
              </a:ext>
            </a:extLst>
          </p:cNvPr>
          <p:cNvSpPr>
            <a:spLocks noGrp="1"/>
          </p:cNvSpPr>
          <p:nvPr>
            <p:ph type="title"/>
          </p:nvPr>
        </p:nvSpPr>
        <p:spPr>
          <a:xfrm>
            <a:off x="643467" y="103760"/>
            <a:ext cx="10905066" cy="1135737"/>
          </a:xfrm>
        </p:spPr>
        <p:txBody>
          <a:bodyPr>
            <a:normAutofit/>
          </a:bodyPr>
          <a:lstStyle/>
          <a:p>
            <a:r>
              <a:rPr lang="en-US" sz="3600" dirty="0"/>
              <a:t>Approach to Recommendation Review</a:t>
            </a:r>
            <a:endParaRPr lang="en-US" sz="3600" dirty="0">
              <a:highlight>
                <a:srgbClr val="FFFF00"/>
              </a:highlight>
            </a:endParaRPr>
          </a:p>
        </p:txBody>
      </p:sp>
      <p:sp>
        <p:nvSpPr>
          <p:cNvPr id="4" name="Slide Number Placeholder 3">
            <a:extLst>
              <a:ext uri="{FF2B5EF4-FFF2-40B4-BE49-F238E27FC236}">
                <a16:creationId xmlns:a16="http://schemas.microsoft.com/office/drawing/2014/main" id="{677E87E3-53F7-C648-9806-68C3FFE8EE99}"/>
              </a:ext>
            </a:extLst>
          </p:cNvPr>
          <p:cNvSpPr>
            <a:spLocks noGrp="1"/>
          </p:cNvSpPr>
          <p:nvPr>
            <p:ph type="sldNum" sz="quarter" idx="12"/>
          </p:nvPr>
        </p:nvSpPr>
        <p:spPr>
          <a:xfrm>
            <a:off x="8805333"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52D1F0E-ADB9-054E-881E-D5691EC4F528}"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14</a:t>
            </a:fld>
            <a:endParaRPr kumimoji="0" lang="en-US" b="0" i="0" u="none" strike="noStrike" kern="1200" cap="none" spc="0" normalizeH="0" baseline="0" noProof="0">
              <a:ln>
                <a:noFill/>
              </a:ln>
              <a:effectLst/>
              <a:uLnTx/>
              <a:uFillTx/>
              <a:latin typeface="Calibri" panose="020F0502020204030204"/>
              <a:ea typeface="+mn-ea"/>
              <a:cs typeface="+mn-cs"/>
            </a:endParaRPr>
          </a:p>
        </p:txBody>
      </p:sp>
      <p:graphicFrame>
        <p:nvGraphicFramePr>
          <p:cNvPr id="7" name="Content Placeholder 6">
            <a:extLst>
              <a:ext uri="{FF2B5EF4-FFF2-40B4-BE49-F238E27FC236}">
                <a16:creationId xmlns:a16="http://schemas.microsoft.com/office/drawing/2014/main" id="{2BD82154-3C56-7D49-98FC-7C7947E73B98}"/>
              </a:ext>
            </a:extLst>
          </p:cNvPr>
          <p:cNvGraphicFramePr>
            <a:graphicFrameLocks noGrp="1"/>
          </p:cNvGraphicFramePr>
          <p:nvPr>
            <p:ph idx="1"/>
            <p:extLst>
              <p:ext uri="{D42A27DB-BD31-4B8C-83A1-F6EECF244321}">
                <p14:modId xmlns:p14="http://schemas.microsoft.com/office/powerpoint/2010/main" val="49642782"/>
              </p:ext>
            </p:extLst>
          </p:nvPr>
        </p:nvGraphicFramePr>
        <p:xfrm>
          <a:off x="838200" y="914400"/>
          <a:ext cx="10515600" cy="5627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40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64C54D5-AD98-8847-88DC-6F81054B393A}"/>
              </a:ext>
            </a:extLst>
          </p:cNvPr>
          <p:cNvSpPr>
            <a:spLocks noGrp="1"/>
          </p:cNvSpPr>
          <p:nvPr>
            <p:ph type="body" idx="1"/>
          </p:nvPr>
        </p:nvSpPr>
        <p:spPr>
          <a:xfrm>
            <a:off x="4439633" y="4518923"/>
            <a:ext cx="3312734" cy="1141851"/>
          </a:xfrm>
          <a:noFill/>
        </p:spPr>
        <p:txBody>
          <a:bodyPr vert="horz" lIns="91440" tIns="45720" rIns="91440" bIns="45720" rtlCol="0">
            <a:normAutofit/>
          </a:bodyPr>
          <a:lstStyle/>
          <a:p>
            <a:pPr algn="ctr"/>
            <a:r>
              <a:rPr lang="en-US" sz="2000" kern="1200" dirty="0">
                <a:solidFill>
                  <a:srgbClr val="080808"/>
                </a:solidFill>
                <a:latin typeface="+mn-lt"/>
                <a:ea typeface="+mn-ea"/>
                <a:cs typeface="+mn-cs"/>
              </a:rPr>
              <a:t>Session 1A.2</a:t>
            </a: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lvl="0" algn="ctr"/>
            <a:r>
              <a:rPr lang="en-US" sz="3600" dirty="0"/>
              <a:t>Presentation of Overarching Recommendation (to form a Restructuring WG proceeded by Compensation Task Force)</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819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D38C-F3D9-2C44-A102-ED77BA3477FE}"/>
              </a:ext>
            </a:extLst>
          </p:cNvPr>
          <p:cNvSpPr>
            <a:spLocks noGrp="1"/>
          </p:cNvSpPr>
          <p:nvPr>
            <p:ph type="title"/>
          </p:nvPr>
        </p:nvSpPr>
        <p:spPr/>
        <p:txBody>
          <a:bodyPr>
            <a:normAutofit/>
          </a:bodyPr>
          <a:lstStyle/>
          <a:p>
            <a:r>
              <a:rPr lang="en-US" dirty="0"/>
              <a:t>Overarching Restructuring Recommendation </a:t>
            </a:r>
          </a:p>
        </p:txBody>
      </p:sp>
      <p:sp>
        <p:nvSpPr>
          <p:cNvPr id="4" name="Slide Number Placeholder 3">
            <a:extLst>
              <a:ext uri="{FF2B5EF4-FFF2-40B4-BE49-F238E27FC236}">
                <a16:creationId xmlns:a16="http://schemas.microsoft.com/office/drawing/2014/main" id="{677E87E3-53F7-C648-9806-68C3FFE8EE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A picture containing text, screenshot, businesscard&#10;&#10;Description automatically generated">
            <a:extLst>
              <a:ext uri="{FF2B5EF4-FFF2-40B4-BE49-F238E27FC236}">
                <a16:creationId xmlns:a16="http://schemas.microsoft.com/office/drawing/2014/main" id="{F13DB2A8-F4DF-3443-B61A-C793B829B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32" y="1747404"/>
            <a:ext cx="11732936" cy="3363191"/>
          </a:xfrm>
          <a:prstGeom prst="rect">
            <a:avLst/>
          </a:prstGeom>
        </p:spPr>
      </p:pic>
    </p:spTree>
    <p:extLst>
      <p:ext uri="{BB962C8B-B14F-4D97-AF65-F5344CB8AC3E}">
        <p14:creationId xmlns:p14="http://schemas.microsoft.com/office/powerpoint/2010/main" val="30132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0ABC-8207-4670-9349-022957B27575}"/>
              </a:ext>
            </a:extLst>
          </p:cNvPr>
          <p:cNvSpPr>
            <a:spLocks noGrp="1"/>
          </p:cNvSpPr>
          <p:nvPr>
            <p:ph type="title"/>
          </p:nvPr>
        </p:nvSpPr>
        <p:spPr/>
        <p:txBody>
          <a:bodyPr/>
          <a:lstStyle/>
          <a:p>
            <a:r>
              <a:rPr lang="en-US" dirty="0"/>
              <a:t>Why Compensation First?</a:t>
            </a:r>
          </a:p>
        </p:txBody>
      </p:sp>
      <p:graphicFrame>
        <p:nvGraphicFramePr>
          <p:cNvPr id="5" name="Content Placeholder 4">
            <a:extLst>
              <a:ext uri="{FF2B5EF4-FFF2-40B4-BE49-F238E27FC236}">
                <a16:creationId xmlns:a16="http://schemas.microsoft.com/office/drawing/2014/main" id="{06622875-196A-473E-AE05-34E361F0CECC}"/>
              </a:ext>
            </a:extLst>
          </p:cNvPr>
          <p:cNvGraphicFramePr>
            <a:graphicFrameLocks noGrp="1"/>
          </p:cNvGraphicFramePr>
          <p:nvPr>
            <p:ph idx="1"/>
          </p:nvPr>
        </p:nvGraphicFramePr>
        <p:xfrm>
          <a:off x="308344" y="1151906"/>
          <a:ext cx="11653284" cy="5340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A457BB3-9EB7-4BE9-A01B-3EC3BE5582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BF201BB-1ED0-47CA-9052-931972EDE2A7}"/>
              </a:ext>
            </a:extLst>
          </p:cNvPr>
          <p:cNvSpPr txBox="1"/>
          <p:nvPr/>
        </p:nvSpPr>
        <p:spPr>
          <a:xfrm>
            <a:off x="350874" y="6169709"/>
            <a:ext cx="1123861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*The Compensation TF will need a clear timeline to avoid delays launching the Restructuring WG</a:t>
            </a:r>
          </a:p>
        </p:txBody>
      </p:sp>
    </p:spTree>
    <p:extLst>
      <p:ext uri="{BB962C8B-B14F-4D97-AF65-F5344CB8AC3E}">
        <p14:creationId xmlns:p14="http://schemas.microsoft.com/office/powerpoint/2010/main" val="83443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96E6-931B-431C-97BA-E784269DFE30}"/>
              </a:ext>
            </a:extLst>
          </p:cNvPr>
          <p:cNvSpPr>
            <a:spLocks noGrp="1"/>
          </p:cNvSpPr>
          <p:nvPr>
            <p:ph type="title"/>
          </p:nvPr>
        </p:nvSpPr>
        <p:spPr>
          <a:xfrm>
            <a:off x="595423" y="162984"/>
            <a:ext cx="11121655" cy="786781"/>
          </a:xfrm>
        </p:spPr>
        <p:txBody>
          <a:bodyPr>
            <a:normAutofit/>
          </a:bodyPr>
          <a:lstStyle/>
          <a:p>
            <a:r>
              <a:rPr lang="en-US" sz="3800" dirty="0"/>
              <a:t>Why a Restructuring Working Group?</a:t>
            </a:r>
          </a:p>
        </p:txBody>
      </p:sp>
      <p:sp>
        <p:nvSpPr>
          <p:cNvPr id="4" name="Slide Number Placeholder 3">
            <a:extLst>
              <a:ext uri="{FF2B5EF4-FFF2-40B4-BE49-F238E27FC236}">
                <a16:creationId xmlns:a16="http://schemas.microsoft.com/office/drawing/2014/main" id="{7A6C5FCB-C03F-48FA-892D-C12D10F1AC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CD5339B1-10AF-4C59-96DB-77BE0C446344}"/>
              </a:ext>
            </a:extLst>
          </p:cNvPr>
          <p:cNvGrpSpPr/>
          <p:nvPr/>
        </p:nvGrpSpPr>
        <p:grpSpPr>
          <a:xfrm>
            <a:off x="758456" y="949765"/>
            <a:ext cx="3907549" cy="1970276"/>
            <a:chOff x="1482533" y="38392"/>
            <a:chExt cx="3083613" cy="1436657"/>
          </a:xfrm>
        </p:grpSpPr>
        <p:sp>
          <p:nvSpPr>
            <p:cNvPr id="6" name="Oval 5">
              <a:extLst>
                <a:ext uri="{FF2B5EF4-FFF2-40B4-BE49-F238E27FC236}">
                  <a16:creationId xmlns:a16="http://schemas.microsoft.com/office/drawing/2014/main" id="{01CC6BB3-1C9B-4104-B4D7-B1391907A6A9}"/>
                </a:ext>
              </a:extLst>
            </p:cNvPr>
            <p:cNvSpPr/>
            <p:nvPr/>
          </p:nvSpPr>
          <p:spPr>
            <a:xfrm>
              <a:off x="1482533" y="38392"/>
              <a:ext cx="3083613" cy="14366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C36F0430-8C7C-4ADE-B424-C339FD6C5816}"/>
                </a:ext>
              </a:extLst>
            </p:cNvPr>
            <p:cNvSpPr txBox="1"/>
            <p:nvPr/>
          </p:nvSpPr>
          <p:spPr>
            <a:xfrm>
              <a:off x="1934118" y="248786"/>
              <a:ext cx="2180443" cy="10158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To Advance a Holistic &amp; Comprehensive Solution </a:t>
              </a:r>
            </a:p>
          </p:txBody>
        </p:sp>
      </p:grpSp>
      <p:grpSp>
        <p:nvGrpSpPr>
          <p:cNvPr id="8" name="Group 7">
            <a:extLst>
              <a:ext uri="{FF2B5EF4-FFF2-40B4-BE49-F238E27FC236}">
                <a16:creationId xmlns:a16="http://schemas.microsoft.com/office/drawing/2014/main" id="{E590AE56-673D-47C4-B95F-D073B7A2A775}"/>
              </a:ext>
            </a:extLst>
          </p:cNvPr>
          <p:cNvGrpSpPr/>
          <p:nvPr/>
        </p:nvGrpSpPr>
        <p:grpSpPr>
          <a:xfrm>
            <a:off x="7083702" y="949765"/>
            <a:ext cx="4016689" cy="1970276"/>
            <a:chOff x="4973011" y="301025"/>
            <a:chExt cx="3650208" cy="1578286"/>
          </a:xfrm>
        </p:grpSpPr>
        <p:sp>
          <p:nvSpPr>
            <p:cNvPr id="9" name="Oval 8">
              <a:extLst>
                <a:ext uri="{FF2B5EF4-FFF2-40B4-BE49-F238E27FC236}">
                  <a16:creationId xmlns:a16="http://schemas.microsoft.com/office/drawing/2014/main" id="{A81305D3-ED18-4621-8DF3-8B67512F500D}"/>
                </a:ext>
              </a:extLst>
            </p:cNvPr>
            <p:cNvSpPr/>
            <p:nvPr/>
          </p:nvSpPr>
          <p:spPr>
            <a:xfrm>
              <a:off x="4973011" y="301025"/>
              <a:ext cx="3650208" cy="157828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4">
              <a:extLst>
                <a:ext uri="{FF2B5EF4-FFF2-40B4-BE49-F238E27FC236}">
                  <a16:creationId xmlns:a16="http://schemas.microsoft.com/office/drawing/2014/main" id="{3BF98A07-A37F-4340-B1A8-57FBB2B3B830}"/>
                </a:ext>
              </a:extLst>
            </p:cNvPr>
            <p:cNvSpPr txBox="1"/>
            <p:nvPr/>
          </p:nvSpPr>
          <p:spPr>
            <a:xfrm>
              <a:off x="5507572" y="532160"/>
              <a:ext cx="2581086" cy="1116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To Center Justice, Equity, Diversity, Inclusion (JEDI) </a:t>
              </a:r>
            </a:p>
          </p:txBody>
        </p:sp>
      </p:grpSp>
      <p:sp>
        <p:nvSpPr>
          <p:cNvPr id="11" name="TextBox 10">
            <a:extLst>
              <a:ext uri="{FF2B5EF4-FFF2-40B4-BE49-F238E27FC236}">
                <a16:creationId xmlns:a16="http://schemas.microsoft.com/office/drawing/2014/main" id="{23B917D2-F93F-418A-844E-B7E561C51D3A}"/>
              </a:ext>
            </a:extLst>
          </p:cNvPr>
          <p:cNvSpPr txBox="1"/>
          <p:nvPr/>
        </p:nvSpPr>
        <p:spPr>
          <a:xfrm>
            <a:off x="425939" y="3083768"/>
            <a:ext cx="4572582" cy="1938992"/>
          </a:xfrm>
          <a:prstGeom prst="rect">
            <a:avLst/>
          </a:prstGeom>
          <a:solidFill>
            <a:schemeClr val="accent1">
              <a:lumMod val="40000"/>
              <a:lumOff val="60000"/>
            </a:schemeClr>
          </a:solidFill>
          <a:ln w="19050">
            <a:solidFill>
              <a:schemeClr val="tx1"/>
            </a:solidFill>
          </a:ln>
        </p:spPr>
        <p:txBody>
          <a:bodyPr wrap="square" rtlCol="0">
            <a:spAutoFit/>
          </a:bodyPr>
          <a:lstStyle/>
          <a:p>
            <a:pPr marL="0" marR="0" lvl="0" indent="0" algn="l" defTabSz="690563"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The current purpose of CAEECC does not fully align with current state and Commission equity goals.</a:t>
            </a:r>
          </a:p>
        </p:txBody>
      </p:sp>
      <p:sp>
        <p:nvSpPr>
          <p:cNvPr id="13" name="TextBox 12">
            <a:extLst>
              <a:ext uri="{FF2B5EF4-FFF2-40B4-BE49-F238E27FC236}">
                <a16:creationId xmlns:a16="http://schemas.microsoft.com/office/drawing/2014/main" id="{C5A9132B-07E9-4FA6-9EB6-6B7A5E29921E}"/>
              </a:ext>
            </a:extLst>
          </p:cNvPr>
          <p:cNvSpPr txBox="1"/>
          <p:nvPr/>
        </p:nvSpPr>
        <p:spPr>
          <a:xfrm>
            <a:off x="6901841" y="3314600"/>
            <a:ext cx="4713692" cy="1477328"/>
          </a:xfrm>
          <a:prstGeom prst="rect">
            <a:avLst/>
          </a:prstGeom>
          <a:solidFill>
            <a:schemeClr val="accent1">
              <a:lumMod val="40000"/>
              <a:lumOff val="60000"/>
            </a:schemeClr>
          </a:solidFill>
          <a:ln w="19050">
            <a:solidFill>
              <a:schemeClr val="tx1"/>
            </a:solidFill>
          </a:ln>
        </p:spPr>
        <p:txBody>
          <a:bodyPr wrap="square" rtlCol="0">
            <a:spAutoFit/>
          </a:bodyPr>
          <a:lstStyle>
            <a:defPPr>
              <a:defRPr lang="en-US"/>
            </a:defPPr>
            <a:lvl1pPr lvl="0" indent="0" defTabSz="690563">
              <a:tabLst/>
            </a:lvl1pPr>
          </a:lstStyle>
          <a:p>
            <a:pPr marL="0" marR="0" lvl="0" indent="0" algn="l" defTabSz="690563"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The current CDEI WG timeline was insufficient to model a JEDI process. </a:t>
            </a:r>
          </a:p>
        </p:txBody>
      </p:sp>
      <p:sp>
        <p:nvSpPr>
          <p:cNvPr id="14" name="TextBox 13">
            <a:extLst>
              <a:ext uri="{FF2B5EF4-FFF2-40B4-BE49-F238E27FC236}">
                <a16:creationId xmlns:a16="http://schemas.microsoft.com/office/drawing/2014/main" id="{9C31F5B4-90E8-4F25-B819-A15E6BE2AD46}"/>
              </a:ext>
            </a:extLst>
          </p:cNvPr>
          <p:cNvSpPr txBox="1"/>
          <p:nvPr/>
        </p:nvSpPr>
        <p:spPr>
          <a:xfrm>
            <a:off x="1431122" y="5448521"/>
            <a:ext cx="9450256" cy="12464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1" u="none" strike="noStrike" kern="1200" cap="none" spc="0" normalizeH="0" baseline="0" noProof="0" dirty="0">
                <a:ln>
                  <a:noFill/>
                </a:ln>
                <a:solidFill>
                  <a:prstClr val="black"/>
                </a:solidFill>
                <a:effectLst/>
                <a:uLnTx/>
                <a:uFillTx/>
                <a:latin typeface="Calibri" panose="020F0502020204030204"/>
                <a:ea typeface="+mn-ea"/>
                <a:cs typeface="+mn-cs"/>
              </a:rPr>
              <a:t>In short: for a truly inclusive and informed restructuring proposal, we need (1) compensation for eligible stakeholders; (2) time to co-create, discuss, and debate; and (3) the right people at the table.</a:t>
            </a:r>
          </a:p>
        </p:txBody>
      </p:sp>
    </p:spTree>
    <p:extLst>
      <p:ext uri="{BB962C8B-B14F-4D97-AF65-F5344CB8AC3E}">
        <p14:creationId xmlns:p14="http://schemas.microsoft.com/office/powerpoint/2010/main" val="1375514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D0D-6E10-407E-ABE9-B2BE07133705}"/>
              </a:ext>
            </a:extLst>
          </p:cNvPr>
          <p:cNvSpPr>
            <a:spLocks noGrp="1"/>
          </p:cNvSpPr>
          <p:nvPr>
            <p:ph type="title"/>
          </p:nvPr>
        </p:nvSpPr>
        <p:spPr>
          <a:xfrm>
            <a:off x="829849" y="136525"/>
            <a:ext cx="10515600" cy="786781"/>
          </a:xfrm>
        </p:spPr>
        <p:txBody>
          <a:bodyPr/>
          <a:lstStyle/>
          <a:p>
            <a:r>
              <a:rPr lang="en-US" dirty="0"/>
              <a:t>What are the steps of the proposal?</a:t>
            </a:r>
          </a:p>
        </p:txBody>
      </p:sp>
      <p:graphicFrame>
        <p:nvGraphicFramePr>
          <p:cNvPr id="5" name="Content Placeholder 4">
            <a:extLst>
              <a:ext uri="{FF2B5EF4-FFF2-40B4-BE49-F238E27FC236}">
                <a16:creationId xmlns:a16="http://schemas.microsoft.com/office/drawing/2014/main" id="{72027A45-EA8F-4FDA-84D1-F0F6C9770F5B}"/>
              </a:ext>
            </a:extLst>
          </p:cNvPr>
          <p:cNvGraphicFramePr>
            <a:graphicFrameLocks noGrp="1"/>
          </p:cNvGraphicFramePr>
          <p:nvPr>
            <p:ph idx="1"/>
            <p:extLst>
              <p:ext uri="{D42A27DB-BD31-4B8C-83A1-F6EECF244321}">
                <p14:modId xmlns:p14="http://schemas.microsoft.com/office/powerpoint/2010/main" val="3856062063"/>
              </p:ext>
            </p:extLst>
          </p:nvPr>
        </p:nvGraphicFramePr>
        <p:xfrm>
          <a:off x="225468" y="764088"/>
          <a:ext cx="11724362" cy="5957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575B511-C12D-4331-97B2-1DC95EE06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55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9881AA-8870-A34F-B96C-7076689B34B5}"/>
              </a:ext>
            </a:extLst>
          </p:cNvPr>
          <p:cNvSpPr>
            <a:spLocks noGrp="1"/>
          </p:cNvSpPr>
          <p:nvPr>
            <p:ph type="title"/>
          </p:nvPr>
        </p:nvSpPr>
        <p:spPr>
          <a:xfrm>
            <a:off x="804672" y="1122363"/>
            <a:ext cx="3308130" cy="2387600"/>
          </a:xfrm>
        </p:spPr>
        <p:txBody>
          <a:bodyPr vert="horz" lIns="91440" tIns="45720" rIns="91440" bIns="45720" rtlCol="0" anchor="b">
            <a:normAutofit/>
          </a:bodyPr>
          <a:lstStyle/>
          <a:p>
            <a:br>
              <a:rPr lang="en-US" sz="5400" kern="1200">
                <a:solidFill>
                  <a:srgbClr val="FFFFFF"/>
                </a:solidFill>
                <a:latin typeface="+mj-lt"/>
                <a:ea typeface="+mj-ea"/>
                <a:cs typeface="+mj-cs"/>
              </a:rPr>
            </a:br>
            <a:r>
              <a:rPr lang="en-US" sz="5400" kern="1200">
                <a:solidFill>
                  <a:srgbClr val="FFFFFF"/>
                </a:solidFill>
                <a:latin typeface="+mj-lt"/>
                <a:ea typeface="+mj-ea"/>
                <a:cs typeface="+mj-cs"/>
              </a:rPr>
              <a:t>Agenda</a:t>
            </a:r>
          </a:p>
        </p:txBody>
      </p:sp>
      <p:pic>
        <p:nvPicPr>
          <p:cNvPr id="4" name="Picture 3">
            <a:extLst>
              <a:ext uri="{FF2B5EF4-FFF2-40B4-BE49-F238E27FC236}">
                <a16:creationId xmlns:a16="http://schemas.microsoft.com/office/drawing/2014/main" id="{8B948320-3D4F-6F4E-8969-25BD20938A63}"/>
              </a:ext>
            </a:extLst>
          </p:cNvPr>
          <p:cNvPicPr>
            <a:picLocks noChangeAspect="1"/>
          </p:cNvPicPr>
          <p:nvPr/>
        </p:nvPicPr>
        <p:blipFill>
          <a:blip r:embed="rId2"/>
          <a:stretch>
            <a:fillRect/>
          </a:stretch>
        </p:blipFill>
        <p:spPr>
          <a:xfrm>
            <a:off x="5252050" y="233316"/>
            <a:ext cx="6474728" cy="6336379"/>
          </a:xfrm>
          <a:prstGeom prst="rect">
            <a:avLst/>
          </a:prstGeom>
          <a:ln>
            <a:solidFill>
              <a:schemeClr val="tx1"/>
            </a:solidFill>
          </a:ln>
        </p:spPr>
      </p:pic>
    </p:spTree>
    <p:extLst>
      <p:ext uri="{BB962C8B-B14F-4D97-AF65-F5344CB8AC3E}">
        <p14:creationId xmlns:p14="http://schemas.microsoft.com/office/powerpoint/2010/main" val="180281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BB2B-6BCD-4495-8F03-2BEB45B84921}"/>
              </a:ext>
            </a:extLst>
          </p:cNvPr>
          <p:cNvSpPr>
            <a:spLocks noGrp="1"/>
          </p:cNvSpPr>
          <p:nvPr>
            <p:ph type="title"/>
          </p:nvPr>
        </p:nvSpPr>
        <p:spPr>
          <a:xfrm>
            <a:off x="250521" y="365125"/>
            <a:ext cx="11699309" cy="786781"/>
          </a:xfrm>
        </p:spPr>
        <p:txBody>
          <a:bodyPr>
            <a:normAutofit fontScale="90000"/>
          </a:bodyPr>
          <a:lstStyle/>
          <a:p>
            <a:r>
              <a:rPr lang="en-US" sz="4400" dirty="0"/>
              <a:t>How Can </a:t>
            </a:r>
            <a:r>
              <a:rPr lang="en-US" dirty="0"/>
              <a:t>W</a:t>
            </a:r>
            <a:r>
              <a:rPr lang="en-US" sz="4400" dirty="0"/>
              <a:t>e Address Shorter Term JEDI Improvements?</a:t>
            </a:r>
            <a:endParaRPr lang="en-US" dirty="0"/>
          </a:p>
        </p:txBody>
      </p:sp>
      <p:graphicFrame>
        <p:nvGraphicFramePr>
          <p:cNvPr id="5" name="Content Placeholder 4">
            <a:extLst>
              <a:ext uri="{FF2B5EF4-FFF2-40B4-BE49-F238E27FC236}">
                <a16:creationId xmlns:a16="http://schemas.microsoft.com/office/drawing/2014/main" id="{D47A48B0-BD90-4DD5-9C35-BF34DDF3FDB0}"/>
              </a:ext>
            </a:extLst>
          </p:cNvPr>
          <p:cNvGraphicFramePr>
            <a:graphicFrameLocks noGrp="1"/>
          </p:cNvGraphicFramePr>
          <p:nvPr>
            <p:ph idx="1"/>
            <p:extLst>
              <p:ext uri="{D42A27DB-BD31-4B8C-83A1-F6EECF244321}">
                <p14:modId xmlns:p14="http://schemas.microsoft.com/office/powerpoint/2010/main" val="2756692226"/>
              </p:ext>
            </p:extLst>
          </p:nvPr>
        </p:nvGraphicFramePr>
        <p:xfrm>
          <a:off x="838200" y="1246188"/>
          <a:ext cx="10515600" cy="4930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99016BA-A4BF-4BF3-8250-B0BE02CBE6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3170F8E-27D7-45B9-A340-21F8CAB3F3D4}"/>
              </a:ext>
            </a:extLst>
          </p:cNvPr>
          <p:cNvSpPr txBox="1"/>
          <p:nvPr/>
        </p:nvSpPr>
        <p:spPr>
          <a:xfrm>
            <a:off x="350875" y="6400259"/>
            <a:ext cx="1067508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*JEDI = Justice, Equity, Diversity, and Inclusion</a:t>
            </a:r>
          </a:p>
        </p:txBody>
      </p:sp>
    </p:spTree>
    <p:extLst>
      <p:ext uri="{BB962C8B-B14F-4D97-AF65-F5344CB8AC3E}">
        <p14:creationId xmlns:p14="http://schemas.microsoft.com/office/powerpoint/2010/main" val="481125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F75F7C5-FF54-426F-A65C-B1CD81A8683A}"/>
              </a:ext>
            </a:extLst>
          </p:cNvPr>
          <p:cNvGraphicFramePr>
            <a:graphicFrameLocks noGrp="1"/>
          </p:cNvGraphicFramePr>
          <p:nvPr>
            <p:ph idx="1"/>
          </p:nvPr>
        </p:nvGraphicFramePr>
        <p:xfrm>
          <a:off x="237995" y="0"/>
          <a:ext cx="11799517"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BC9933B-C197-4E28-B3FF-9224EF3675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283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64C54D5-AD98-8847-88DC-6F81054B393A}"/>
              </a:ext>
            </a:extLst>
          </p:cNvPr>
          <p:cNvSpPr>
            <a:spLocks noGrp="1"/>
          </p:cNvSpPr>
          <p:nvPr>
            <p:ph type="body" idx="1"/>
          </p:nvPr>
        </p:nvSpPr>
        <p:spPr>
          <a:xfrm>
            <a:off x="4439633" y="5152611"/>
            <a:ext cx="3312734" cy="1141851"/>
          </a:xfrm>
          <a:noFill/>
        </p:spPr>
        <p:txBody>
          <a:bodyPr vert="horz" lIns="91440" tIns="45720" rIns="91440" bIns="45720" rtlCol="0">
            <a:normAutofit/>
          </a:bodyPr>
          <a:lstStyle/>
          <a:p>
            <a:pPr algn="ctr"/>
            <a:r>
              <a:rPr lang="en-US" sz="2000" kern="1200" dirty="0">
                <a:solidFill>
                  <a:srgbClr val="080808"/>
                </a:solidFill>
                <a:latin typeface="+mn-lt"/>
                <a:ea typeface="+mn-ea"/>
                <a:cs typeface="+mn-cs"/>
              </a:rPr>
              <a:t>Session 1A.3</a:t>
            </a: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204642" y="2275475"/>
            <a:ext cx="5782716" cy="2150719"/>
          </a:xfrm>
          <a:noFill/>
        </p:spPr>
        <p:txBody>
          <a:bodyPr vert="horz" lIns="91440" tIns="45720" rIns="91440" bIns="45720" rtlCol="0" anchor="ctr">
            <a:noAutofit/>
          </a:bodyPr>
          <a:lstStyle/>
          <a:p>
            <a:pPr lvl="0" algn="ctr"/>
            <a:r>
              <a:rPr lang="en-US" sz="3200" dirty="0"/>
              <a:t>Presentation, Discussion, and CAEECC approval/feedback on Individual Recommendations: </a:t>
            </a:r>
            <a:br>
              <a:rPr lang="en-US" sz="3200" dirty="0"/>
            </a:br>
            <a:r>
              <a:rPr lang="en-US" sz="3200" dirty="0"/>
              <a:t>Compensation; Competency Building; Recruitment &amp; Retention; and Restructuring</a:t>
            </a:r>
            <a:endParaRPr lang="en-US" sz="3200" kern="1200" dirty="0">
              <a:solidFill>
                <a:srgbClr val="080808"/>
              </a:solidFill>
              <a:latin typeface="+mj-lt"/>
              <a:ea typeface="+mj-ea"/>
              <a:cs typeface="+mj-cs"/>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491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7" name="Rectangle 12">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5" name="Rectangle 14">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BD3154BA-C9B0-5C4D-AA1D-37D5E96D70BF}"/>
              </a:ext>
            </a:extLst>
          </p:cNvPr>
          <p:cNvSpPr>
            <a:spLocks noGrp="1"/>
          </p:cNvSpPr>
          <p:nvPr>
            <p:ph type="title"/>
          </p:nvPr>
        </p:nvSpPr>
        <p:spPr>
          <a:xfrm>
            <a:off x="1243061" y="584475"/>
            <a:ext cx="9705878" cy="813498"/>
          </a:xfrm>
        </p:spPr>
        <p:txBody>
          <a:bodyPr>
            <a:normAutofit/>
          </a:bodyPr>
          <a:lstStyle/>
          <a:p>
            <a:pPr algn="ctr"/>
            <a:r>
              <a:rPr lang="en-US" dirty="0"/>
              <a:t>Compensation recommendations</a:t>
            </a:r>
          </a:p>
        </p:txBody>
      </p:sp>
      <p:sp>
        <p:nvSpPr>
          <p:cNvPr id="3" name="Content Placeholder 2">
            <a:extLst>
              <a:ext uri="{FF2B5EF4-FFF2-40B4-BE49-F238E27FC236}">
                <a16:creationId xmlns:a16="http://schemas.microsoft.com/office/drawing/2014/main" id="{ACF62BD5-2A7E-5448-8C81-B5E19EEC2FB1}"/>
              </a:ext>
            </a:extLst>
          </p:cNvPr>
          <p:cNvSpPr>
            <a:spLocks noGrp="1"/>
          </p:cNvSpPr>
          <p:nvPr>
            <p:ph idx="1"/>
          </p:nvPr>
        </p:nvSpPr>
        <p:spPr>
          <a:xfrm>
            <a:off x="805218" y="1514539"/>
            <a:ext cx="10311122" cy="3548780"/>
          </a:xfrm>
        </p:spPr>
        <p:txBody>
          <a:bodyPr>
            <a:normAutofit/>
          </a:bodyPr>
          <a:lstStyle/>
          <a:p>
            <a:pPr marL="457200" lvl="0" indent="-457200">
              <a:lnSpc>
                <a:spcPct val="90000"/>
              </a:lnSpc>
              <a:buFont typeface="+mj-lt"/>
              <a:buAutoNum type="arabicPeriod"/>
            </a:pPr>
            <a:r>
              <a:rPr lang="en-US" sz="2600" b="1" dirty="0"/>
              <a:t>Compensate eligible organizations and individual members</a:t>
            </a:r>
            <a:endParaRPr lang="en-US" sz="2600" dirty="0"/>
          </a:p>
          <a:p>
            <a:pPr marL="457200" lvl="0" indent="-457200">
              <a:lnSpc>
                <a:spcPct val="90000"/>
              </a:lnSpc>
              <a:buFont typeface="+mj-lt"/>
              <a:buAutoNum type="arabicPeriod"/>
            </a:pPr>
            <a:r>
              <a:rPr lang="en-US" sz="2600" b="1" dirty="0"/>
              <a:t>Establish regular membership activities eligible or ineligible for compensation </a:t>
            </a:r>
            <a:endParaRPr lang="en-US" sz="2600" dirty="0"/>
          </a:p>
          <a:p>
            <a:pPr marL="457200" lvl="0" indent="-457200">
              <a:lnSpc>
                <a:spcPct val="90000"/>
              </a:lnSpc>
              <a:buFont typeface="+mj-lt"/>
              <a:buAutoNum type="arabicPeriod"/>
            </a:pPr>
            <a:r>
              <a:rPr lang="en-US" sz="2600" b="1" dirty="0"/>
              <a:t>CPUC to determine feasibility of using energy efficiency funds for compensation </a:t>
            </a:r>
            <a:endParaRPr lang="en-US" sz="2600" dirty="0"/>
          </a:p>
          <a:p>
            <a:pPr marL="457200" lvl="0" indent="-457200">
              <a:lnSpc>
                <a:spcPct val="90000"/>
              </a:lnSpc>
              <a:buFont typeface="+mj-lt"/>
              <a:buAutoNum type="arabicPeriod"/>
            </a:pPr>
            <a:r>
              <a:rPr lang="en-US" sz="2600" b="1" dirty="0"/>
              <a:t>Identify potential candidates [individual &amp; organization eligibility] for compensation in CAEECC activities</a:t>
            </a:r>
            <a:endParaRPr lang="en-US" sz="2600" dirty="0"/>
          </a:p>
          <a:p>
            <a:pPr marL="457200" lvl="0" indent="-457200">
              <a:lnSpc>
                <a:spcPct val="90000"/>
              </a:lnSpc>
              <a:buFont typeface="+mj-lt"/>
              <a:buAutoNum type="arabicPeriod"/>
            </a:pPr>
            <a:r>
              <a:rPr lang="en-US" sz="2600" b="1" dirty="0"/>
              <a:t>Approve a Compensation Task Force </a:t>
            </a:r>
          </a:p>
        </p:txBody>
      </p:sp>
      <p:pic>
        <p:nvPicPr>
          <p:cNvPr id="8" name="Graphic 7" descr="Money">
            <a:extLst>
              <a:ext uri="{FF2B5EF4-FFF2-40B4-BE49-F238E27FC236}">
                <a16:creationId xmlns:a16="http://schemas.microsoft.com/office/drawing/2014/main" id="{4CCC3D1C-E31E-D481-F5AF-2ED1ACA7B8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3770" y="4602257"/>
            <a:ext cx="1732429" cy="1732429"/>
          </a:xfrm>
          <a:prstGeom prst="rect">
            <a:avLst/>
          </a:prstGeom>
        </p:spPr>
      </p:pic>
      <p:sp>
        <p:nvSpPr>
          <p:cNvPr id="4" name="Slide Number Placeholder 3">
            <a:extLst>
              <a:ext uri="{FF2B5EF4-FFF2-40B4-BE49-F238E27FC236}">
                <a16:creationId xmlns:a16="http://schemas.microsoft.com/office/drawing/2014/main" id="{FB8CB011-C3C5-BD4D-B003-5AB16C454ADE}"/>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
        <p:nvSpPr>
          <p:cNvPr id="5" name="TextBox 4">
            <a:extLst>
              <a:ext uri="{FF2B5EF4-FFF2-40B4-BE49-F238E27FC236}">
                <a16:creationId xmlns:a16="http://schemas.microsoft.com/office/drawing/2014/main" id="{837C6923-CA85-D14B-B094-11B232A25F81}"/>
              </a:ext>
            </a:extLst>
          </p:cNvPr>
          <p:cNvSpPr txBox="1"/>
          <p:nvPr/>
        </p:nvSpPr>
        <p:spPr>
          <a:xfrm>
            <a:off x="1268461" y="4974419"/>
            <a:ext cx="8530709" cy="1200329"/>
          </a:xfrm>
          <a:prstGeom prst="rect">
            <a:avLst/>
          </a:prstGeom>
          <a:noFill/>
        </p:spPr>
        <p:txBody>
          <a:bodyPr wrap="square" rtlCol="0">
            <a:spAutoFit/>
          </a:bodyPr>
          <a:lstStyle/>
          <a:p>
            <a:r>
              <a:rPr lang="en-US" i="1" dirty="0">
                <a:latin typeface="Goudy Old Style" panose="02020502050305020303" pitchFamily="18" charset="77"/>
              </a:rPr>
              <a:t>Note: Appendix 2 (pages 33-39) in the CDEI WG Report provides many background/reference materials including Additional Considerations and Action Items for Each Compensation Recommendation; Information on funding precedent from the State of Illinois; and links to Sample Compensation Budget</a:t>
            </a:r>
            <a:endParaRPr lang="en-US" sz="1400" i="1" dirty="0">
              <a:latin typeface="Goudy Old Style" panose="02020502050305020303" pitchFamily="18" charset="77"/>
            </a:endParaRPr>
          </a:p>
        </p:txBody>
      </p:sp>
    </p:spTree>
    <p:extLst>
      <p:ext uri="{BB962C8B-B14F-4D97-AF65-F5344CB8AC3E}">
        <p14:creationId xmlns:p14="http://schemas.microsoft.com/office/powerpoint/2010/main" val="2508865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1" y="1371600"/>
            <a:ext cx="3922642" cy="4114800"/>
          </a:xfrm>
        </p:spPr>
        <p:txBody>
          <a:bodyPr anchor="ctr">
            <a:normAutofit/>
          </a:bodyPr>
          <a:lstStyle/>
          <a:p>
            <a:pPr algn="ctr"/>
            <a:r>
              <a:rPr lang="en-US" sz="2500" dirty="0">
                <a:solidFill>
                  <a:schemeClr val="bg2"/>
                </a:solidFill>
              </a:rPr>
              <a:t>WHY Compensation</a:t>
            </a: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400"/>
          </a:xfrm>
        </p:spPr>
        <p:txBody>
          <a:bodyPr anchor="ctr">
            <a:normAutofit/>
          </a:bodyPr>
          <a:lstStyle/>
          <a:p>
            <a:pPr>
              <a:lnSpc>
                <a:spcPct val="90000"/>
              </a:lnSpc>
            </a:pPr>
            <a:r>
              <a:rPr lang="en-US" sz="2000" b="1" dirty="0"/>
              <a:t>Some key stakeholders have indicated they have limited financial resources and staff capacity to actively participate in CAEECC.</a:t>
            </a:r>
          </a:p>
          <a:p>
            <a:pPr>
              <a:lnSpc>
                <a:spcPct val="90000"/>
              </a:lnSpc>
            </a:pPr>
            <a:r>
              <a:rPr lang="en-US" sz="2000" b="1" dirty="0"/>
              <a:t>Need to identify optimal and feasible funding sources </a:t>
            </a:r>
            <a:r>
              <a:rPr lang="en-US" sz="2000" dirty="0"/>
              <a:t>and ways of delivering these financial resources to Community-Based Organizations (CBOs) and other under-resourced organizations to encourage their participation and engagement in CAEECC for the long-term.</a:t>
            </a:r>
          </a:p>
          <a:p>
            <a:pPr>
              <a:lnSpc>
                <a:spcPct val="90000"/>
              </a:lnSpc>
            </a:pPr>
            <a:r>
              <a:rPr lang="en-US" sz="2000" b="1" dirty="0"/>
              <a:t>The need for compensation is a theme across CPUC proceedings and processes </a:t>
            </a:r>
            <a:r>
              <a:rPr lang="en-US" sz="2000" dirty="0"/>
              <a:t>(not just for CAEECC).</a:t>
            </a:r>
          </a:p>
          <a:p>
            <a:pPr>
              <a:lnSpc>
                <a:spcPct val="90000"/>
              </a:lnSpc>
            </a:pPr>
            <a:r>
              <a:rPr lang="en-US" sz="2000" b="1" dirty="0"/>
              <a:t>CPUC acknowledges the need for funding through a CBO Participation Pilot Program, as outlined in its Environmental and Social Justice (ESJ) Action Plan</a:t>
            </a:r>
            <a:r>
              <a:rPr lang="en-US" sz="2000" dirty="0"/>
              <a:t>, which calls for News and Outreach Office staff to “Identify a funding source outside of ICOMP and create a pilot program that aims to facilitate deeper involvement of CBOs in CPUC programs and processes.”</a:t>
            </a:r>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24</a:t>
            </a:fld>
            <a:endParaRPr lang="en-US"/>
          </a:p>
        </p:txBody>
      </p:sp>
    </p:spTree>
    <p:extLst>
      <p:ext uri="{BB962C8B-B14F-4D97-AF65-F5344CB8AC3E}">
        <p14:creationId xmlns:p14="http://schemas.microsoft.com/office/powerpoint/2010/main" val="2830579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119270" y="1371600"/>
            <a:ext cx="3843130" cy="4114800"/>
          </a:xfrm>
        </p:spPr>
        <p:txBody>
          <a:bodyPr anchor="ctr">
            <a:normAutofit/>
          </a:bodyPr>
          <a:lstStyle/>
          <a:p>
            <a:pPr algn="ctr"/>
            <a:r>
              <a:rPr lang="en-US" sz="2500" dirty="0">
                <a:solidFill>
                  <a:schemeClr val="bg2"/>
                </a:solidFill>
              </a:rPr>
              <a:t>Compensation Barriers</a:t>
            </a: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400"/>
          </a:xfrm>
        </p:spPr>
        <p:txBody>
          <a:bodyPr anchor="ctr">
            <a:normAutofit/>
          </a:bodyPr>
          <a:lstStyle/>
          <a:p>
            <a:pPr lvl="0">
              <a:lnSpc>
                <a:spcPct val="90000"/>
              </a:lnSpc>
            </a:pPr>
            <a:r>
              <a:rPr lang="en-US" sz="2000" dirty="0"/>
              <a:t>The </a:t>
            </a:r>
            <a:r>
              <a:rPr lang="en-US" sz="2000" b="1" dirty="0"/>
              <a:t>CPUC’s Intervenor Compensation Program (ICOMP) does not align with the needs of CBOs and environmental justice organizations</a:t>
            </a:r>
            <a:r>
              <a:rPr lang="en-US" sz="2000" dirty="0"/>
              <a:t>, e.g., the process is too complicated; it’s not financially sustainable for under-resourced groups to have to wait lengthy periods of time to be “reimbursed”.</a:t>
            </a:r>
          </a:p>
          <a:p>
            <a:pPr lvl="0">
              <a:lnSpc>
                <a:spcPct val="90000"/>
              </a:lnSpc>
            </a:pPr>
            <a:r>
              <a:rPr lang="en-US" sz="2000" b="1" dirty="0"/>
              <a:t>Current statutory and regulatory requirements make it difficult for ratepayer funds to be used </a:t>
            </a:r>
            <a:r>
              <a:rPr lang="en-US" sz="2000" dirty="0"/>
              <a:t>to compensate CBOs.</a:t>
            </a:r>
          </a:p>
          <a:p>
            <a:pPr lvl="0">
              <a:lnSpc>
                <a:spcPct val="90000"/>
              </a:lnSpc>
            </a:pPr>
            <a:r>
              <a:rPr lang="en-US" sz="2000" dirty="0"/>
              <a:t>There are some CBOs and other under-resourced organizations that have expressed they would participate and engage in CAEECC and/or the Working Groups if they were compensated.  However, </a:t>
            </a:r>
            <a:r>
              <a:rPr lang="en-US" sz="2000" b="1" dirty="0"/>
              <a:t>more tailored information is needed</a:t>
            </a:r>
            <a:r>
              <a:rPr lang="en-US" sz="2000" dirty="0"/>
              <a:t>. For example, what type of compensation model do these organizations think would best meet their needs? What types of activities would these organizations like to be compensated for? Additionally, there might be organizations that would like to be compensated but have not shared this preference with CAEECC leadership.</a:t>
            </a:r>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25</a:t>
            </a:fld>
            <a:endParaRPr lang="en-US"/>
          </a:p>
        </p:txBody>
      </p:sp>
    </p:spTree>
    <p:extLst>
      <p:ext uri="{BB962C8B-B14F-4D97-AF65-F5344CB8AC3E}">
        <p14:creationId xmlns:p14="http://schemas.microsoft.com/office/powerpoint/2010/main" val="265535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46383" y="1085767"/>
            <a:ext cx="3983935" cy="4545495"/>
          </a:xfrm>
        </p:spPr>
        <p:txBody>
          <a:bodyPr anchor="ctr">
            <a:normAutofit/>
          </a:bodyPr>
          <a:lstStyle/>
          <a:p>
            <a:pPr algn="ctr"/>
            <a:r>
              <a:rPr lang="en-US" sz="2500" dirty="0">
                <a:solidFill>
                  <a:schemeClr val="bg2"/>
                </a:solidFill>
              </a:rPr>
              <a:t>Compensation Recommendation #5</a:t>
            </a:r>
          </a:p>
        </p:txBody>
      </p:sp>
      <p:sp>
        <p:nvSpPr>
          <p:cNvPr id="14" name="Rectangle 13">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400"/>
          </a:xfrm>
        </p:spPr>
        <p:txBody>
          <a:bodyPr anchor="ctr">
            <a:normAutofit fontScale="77500" lnSpcReduction="20000"/>
          </a:bodyPr>
          <a:lstStyle/>
          <a:p>
            <a:pPr marL="0" indent="0">
              <a:lnSpc>
                <a:spcPct val="90000"/>
              </a:lnSpc>
              <a:buNone/>
            </a:pPr>
            <a:r>
              <a:rPr lang="en-US" sz="3100" b="1" dirty="0"/>
              <a:t>RECOMMENDATION: Approve a Compensation Task Force</a:t>
            </a:r>
          </a:p>
          <a:p>
            <a:pPr marL="0" indent="0">
              <a:lnSpc>
                <a:spcPct val="90000"/>
              </a:lnSpc>
              <a:buNone/>
            </a:pPr>
            <a:endParaRPr lang="en-US" sz="2000" b="1" dirty="0"/>
          </a:p>
          <a:p>
            <a:pPr>
              <a:lnSpc>
                <a:spcPct val="90000"/>
              </a:lnSpc>
            </a:pPr>
            <a:r>
              <a:rPr lang="en-US" sz="2600" b="1" i="1" dirty="0"/>
              <a:t>Overview for CAEECC Input/Approval: </a:t>
            </a:r>
          </a:p>
          <a:p>
            <a:pPr lvl="1">
              <a:lnSpc>
                <a:spcPct val="90000"/>
              </a:lnSpc>
            </a:pPr>
            <a:r>
              <a:rPr lang="en-US" sz="2600" b="1" dirty="0"/>
              <a:t>First charge of the Compensation TF is to seek compensation for Restructuring Working Group (WG)</a:t>
            </a:r>
          </a:p>
          <a:p>
            <a:pPr lvl="1">
              <a:lnSpc>
                <a:spcPct val="90000"/>
              </a:lnSpc>
            </a:pPr>
            <a:r>
              <a:rPr lang="en-US" sz="2600" b="1" dirty="0"/>
              <a:t>Then, the Compensation TF may become a sub-WG of the Restructuring WG or a freestanding ongoing TF or WG (TBD)</a:t>
            </a:r>
          </a:p>
          <a:p>
            <a:pPr>
              <a:lnSpc>
                <a:spcPct val="90000"/>
              </a:lnSpc>
            </a:pPr>
            <a:r>
              <a:rPr lang="en-US" sz="2600" i="1" dirty="0"/>
              <a:t>For reference: </a:t>
            </a:r>
          </a:p>
          <a:p>
            <a:pPr lvl="1">
              <a:lnSpc>
                <a:spcPct val="90000"/>
              </a:lnSpc>
            </a:pPr>
            <a:r>
              <a:rPr lang="en-US" sz="2600" i="1" dirty="0"/>
              <a:t>Recommendation language in report (drafted before the overarching proposal)</a:t>
            </a:r>
            <a:r>
              <a:rPr lang="en-US" sz="2600" dirty="0"/>
              <a:t>: Approve an ongoing Compensation Working Group – potentially collaborating with, or to be integrated with a post-CDEI Working Group/mini team – to conduct necessary action items and allow for ample time to successfully implement the Compensation recommendations 1-4.</a:t>
            </a:r>
            <a:endParaRPr lang="en-US" sz="2600" b="1" dirty="0"/>
          </a:p>
          <a:p>
            <a:pPr>
              <a:lnSpc>
                <a:spcPct val="90000"/>
              </a:lnSpc>
            </a:pPr>
            <a:r>
              <a:rPr lang="en-US" sz="2600" i="1" dirty="0"/>
              <a:t>See CDEI WG Report section 1.6 (pages 8-9) and section 2.2.E (page 14) for details</a:t>
            </a:r>
            <a:endParaRPr lang="en-US" sz="2600" b="1"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26</a:t>
            </a:fld>
            <a:endParaRPr lang="en-US"/>
          </a:p>
        </p:txBody>
      </p:sp>
      <p:sp>
        <p:nvSpPr>
          <p:cNvPr id="5" name="Content Placeholder 2">
            <a:extLst>
              <a:ext uri="{FF2B5EF4-FFF2-40B4-BE49-F238E27FC236}">
                <a16:creationId xmlns:a16="http://schemas.microsoft.com/office/drawing/2014/main" id="{3E95A5B4-12C2-EA4C-AB0D-5AAF3D9F6A2A}"/>
              </a:ext>
            </a:extLst>
          </p:cNvPr>
          <p:cNvSpPr txBox="1">
            <a:spLocks/>
          </p:cNvSpPr>
          <p:nvPr/>
        </p:nvSpPr>
        <p:spPr>
          <a:xfrm>
            <a:off x="588933" y="3622675"/>
            <a:ext cx="10957302" cy="2469515"/>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437385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0" y="1371600"/>
            <a:ext cx="4076700" cy="4114800"/>
          </a:xfrm>
        </p:spPr>
        <p:txBody>
          <a:bodyPr anchor="ctr">
            <a:normAutofit/>
          </a:bodyPr>
          <a:lstStyle/>
          <a:p>
            <a:pPr algn="ctr"/>
            <a:r>
              <a:rPr lang="en-US" sz="2500" dirty="0">
                <a:solidFill>
                  <a:schemeClr val="bg2"/>
                </a:solidFill>
              </a:rPr>
              <a:t>Compensation Recommendation #1</a:t>
            </a:r>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400"/>
          </a:xfrm>
        </p:spPr>
        <p:txBody>
          <a:bodyPr anchor="ctr">
            <a:normAutofit/>
          </a:bodyPr>
          <a:lstStyle/>
          <a:p>
            <a:pPr marL="0" indent="0">
              <a:buNone/>
            </a:pPr>
            <a:r>
              <a:rPr lang="en-US" sz="2600" b="1" dirty="0"/>
              <a:t>RECOMMENDATION: Compensate eligible organizations and individual members</a:t>
            </a:r>
          </a:p>
          <a:p>
            <a:pPr marL="0" indent="0">
              <a:buNone/>
            </a:pPr>
            <a:endParaRPr lang="en-US" sz="2000" b="1" dirty="0"/>
          </a:p>
          <a:p>
            <a:r>
              <a:rPr lang="en-US" sz="2000" i="1" dirty="0"/>
              <a:t>Overview: </a:t>
            </a:r>
            <a:r>
              <a:rPr lang="en-US" sz="2000" dirty="0"/>
              <a:t>Eligible individual climate or environmental justice leaders, CBOs, and under-resourced organizations, located in and/or serving Environmental and Social Justice (ESJ) Communities, or others deemed eligible, should be compensated for Membership in CAEECC (such as fixed-fee based remuneration) to ensure their meaningful participation in CAEECC meetings and activities.</a:t>
            </a:r>
          </a:p>
          <a:p>
            <a:r>
              <a:rPr lang="en-US" sz="2000" i="1" dirty="0"/>
              <a:t>See CDEI WG Report for details on page 12</a:t>
            </a:r>
            <a:endParaRPr lang="en-US" sz="2000" b="1"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27</a:t>
            </a:fld>
            <a:endParaRPr lang="en-US"/>
          </a:p>
        </p:txBody>
      </p:sp>
      <p:sp>
        <p:nvSpPr>
          <p:cNvPr id="6" name="Content Placeholder 2">
            <a:extLst>
              <a:ext uri="{FF2B5EF4-FFF2-40B4-BE49-F238E27FC236}">
                <a16:creationId xmlns:a16="http://schemas.microsoft.com/office/drawing/2014/main" id="{036AFEF5-69DC-D54A-A913-453EA1088A12}"/>
              </a:ext>
            </a:extLst>
          </p:cNvPr>
          <p:cNvSpPr txBox="1">
            <a:spLocks/>
          </p:cNvSpPr>
          <p:nvPr/>
        </p:nvSpPr>
        <p:spPr>
          <a:xfrm>
            <a:off x="617349" y="3798752"/>
            <a:ext cx="10957302" cy="270999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a:p>
        </p:txBody>
      </p:sp>
    </p:spTree>
    <p:extLst>
      <p:ext uri="{BB962C8B-B14F-4D97-AF65-F5344CB8AC3E}">
        <p14:creationId xmlns:p14="http://schemas.microsoft.com/office/powerpoint/2010/main" val="1210096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1" y="1371600"/>
            <a:ext cx="4076701" cy="4114800"/>
          </a:xfrm>
        </p:spPr>
        <p:txBody>
          <a:bodyPr anchor="ctr">
            <a:normAutofit/>
          </a:bodyPr>
          <a:lstStyle/>
          <a:p>
            <a:pPr algn="ctr"/>
            <a:r>
              <a:rPr lang="en-US" sz="2500" dirty="0">
                <a:solidFill>
                  <a:schemeClr val="bg2"/>
                </a:solidFill>
              </a:rPr>
              <a:t>Compensation Recommendation #2</a:t>
            </a:r>
          </a:p>
        </p:txBody>
      </p:sp>
      <p:sp>
        <p:nvSpPr>
          <p:cNvPr id="14" name="Rectangle 13">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8" y="850901"/>
            <a:ext cx="6743699" cy="5486400"/>
          </a:xfrm>
        </p:spPr>
        <p:txBody>
          <a:bodyPr anchor="ctr">
            <a:normAutofit fontScale="70000" lnSpcReduction="20000"/>
          </a:bodyPr>
          <a:lstStyle/>
          <a:p>
            <a:pPr marL="0" indent="0">
              <a:buNone/>
            </a:pPr>
            <a:r>
              <a:rPr lang="en-US" sz="3500" b="1" dirty="0"/>
              <a:t>RECOMMENDATION: Establish regular membership activities eligible or ineligible for compensation to help facilitate the compensation process. </a:t>
            </a:r>
          </a:p>
          <a:p>
            <a:pPr marL="0" indent="0">
              <a:buNone/>
            </a:pPr>
            <a:endParaRPr lang="en-US" sz="2100" b="1" dirty="0"/>
          </a:p>
          <a:p>
            <a:r>
              <a:rPr lang="en-US" sz="2900" i="1" dirty="0"/>
              <a:t>Overview:</a:t>
            </a:r>
          </a:p>
          <a:p>
            <a:pPr lvl="1"/>
            <a:r>
              <a:rPr lang="en-US" sz="2900" dirty="0"/>
              <a:t>Establish regular membership activities eligible or ineligible</a:t>
            </a:r>
            <a:r>
              <a:rPr lang="en-US" sz="2900" baseline="30000" dirty="0"/>
              <a:t> </a:t>
            </a:r>
            <a:r>
              <a:rPr lang="en-US" sz="2900" dirty="0"/>
              <a:t>for compensation to help facilitate the compensation process. </a:t>
            </a:r>
          </a:p>
          <a:p>
            <a:pPr lvl="1"/>
            <a:r>
              <a:rPr lang="en-US" sz="2900" dirty="0"/>
              <a:t>These activities should include, but not be limited to: onboarding activities (e.g., orientation, one-on-one conversations with Co-Chairs and/or facilitator team); attendance at Quarterly Meetings; preparation for all meetings (e.g., tracking facilitator and Co-Chair communications, completing surveys/homework); and participation in a Working Group(s), Sub-Working Group(s), and/or Ad-Hoc CAEECC workshops and related Working Group/workshop activities.</a:t>
            </a:r>
          </a:p>
          <a:p>
            <a:r>
              <a:rPr lang="en-US" sz="2900" i="1" dirty="0"/>
              <a:t>See CDEI WG Report for details on page 12</a:t>
            </a:r>
            <a:endParaRPr lang="en-US" sz="2900" b="1" dirty="0"/>
          </a:p>
          <a:p>
            <a:pPr marL="0" indent="0">
              <a:buNone/>
            </a:pPr>
            <a:endParaRPr lang="en-US" sz="2000" b="1"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28</a:t>
            </a:fld>
            <a:endParaRPr lang="en-US"/>
          </a:p>
        </p:txBody>
      </p:sp>
      <p:sp>
        <p:nvSpPr>
          <p:cNvPr id="5" name="Content Placeholder 2">
            <a:extLst>
              <a:ext uri="{FF2B5EF4-FFF2-40B4-BE49-F238E27FC236}">
                <a16:creationId xmlns:a16="http://schemas.microsoft.com/office/drawing/2014/main" id="{2AA19B5B-DA0D-CD42-AB51-6DC03F124924}"/>
              </a:ext>
            </a:extLst>
          </p:cNvPr>
          <p:cNvSpPr txBox="1">
            <a:spLocks/>
          </p:cNvSpPr>
          <p:nvPr/>
        </p:nvSpPr>
        <p:spPr>
          <a:xfrm>
            <a:off x="617349" y="3797301"/>
            <a:ext cx="11149874" cy="25590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sz="2800" dirty="0"/>
          </a:p>
        </p:txBody>
      </p:sp>
    </p:spTree>
    <p:extLst>
      <p:ext uri="{BB962C8B-B14F-4D97-AF65-F5344CB8AC3E}">
        <p14:creationId xmlns:p14="http://schemas.microsoft.com/office/powerpoint/2010/main" val="3214962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164156" y="1371600"/>
            <a:ext cx="3912543" cy="4114800"/>
          </a:xfrm>
        </p:spPr>
        <p:txBody>
          <a:bodyPr anchor="ctr">
            <a:normAutofit/>
          </a:bodyPr>
          <a:lstStyle/>
          <a:p>
            <a:pPr algn="ctr"/>
            <a:r>
              <a:rPr lang="en-US" sz="2500" dirty="0">
                <a:solidFill>
                  <a:schemeClr val="bg2"/>
                </a:solidFill>
              </a:rPr>
              <a:t>Compensation Recommendation #3</a:t>
            </a:r>
          </a:p>
        </p:txBody>
      </p:sp>
      <p:sp>
        <p:nvSpPr>
          <p:cNvPr id="14" name="Rectangle 13">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1" cy="5486400"/>
          </a:xfrm>
        </p:spPr>
        <p:txBody>
          <a:bodyPr anchor="ctr">
            <a:normAutofit/>
          </a:bodyPr>
          <a:lstStyle/>
          <a:p>
            <a:pPr marL="0" indent="0">
              <a:lnSpc>
                <a:spcPct val="90000"/>
              </a:lnSpc>
              <a:buNone/>
            </a:pPr>
            <a:r>
              <a:rPr lang="en-US" sz="2600" b="1" dirty="0"/>
              <a:t>RECOMMENDATION: Determine feasibility of using energy efficiency funds for compensation </a:t>
            </a:r>
          </a:p>
          <a:p>
            <a:pPr marL="0" indent="0">
              <a:lnSpc>
                <a:spcPct val="90000"/>
              </a:lnSpc>
              <a:buNone/>
            </a:pPr>
            <a:endParaRPr lang="en-US" sz="1700" b="1" dirty="0"/>
          </a:p>
          <a:p>
            <a:pPr>
              <a:lnSpc>
                <a:spcPct val="90000"/>
              </a:lnSpc>
            </a:pPr>
            <a:r>
              <a:rPr lang="en-US" sz="2000" i="1" dirty="0"/>
              <a:t>Overview: </a:t>
            </a:r>
          </a:p>
          <a:p>
            <a:pPr lvl="1">
              <a:lnSpc>
                <a:spcPct val="90000"/>
              </a:lnSpc>
            </a:pPr>
            <a:r>
              <a:rPr lang="en-US" dirty="0"/>
              <a:t>The Commission should determine the feasibility and availability of using funds allocated for energy efficiency (EE) purposes to compensate eligible individual climate or environmental justice leaders, CBOs and under-resourced organizations located in and/or serving Environmental and Social Justice (ESJ) Communities, or others deemed eligible for their participation in CAEECC meetings and activities. </a:t>
            </a:r>
          </a:p>
          <a:p>
            <a:pPr lvl="1">
              <a:lnSpc>
                <a:spcPct val="90000"/>
              </a:lnSpc>
            </a:pPr>
            <a:r>
              <a:rPr lang="en-US" dirty="0"/>
              <a:t>The second option (to be pursued simultaneously by an existing or future WG) is to explore possible funding from one or more third-party philanthropic entities that do not have a conflict of interest in CPUC EE Proceedings.</a:t>
            </a:r>
            <a:endParaRPr lang="en-US" sz="2000" dirty="0"/>
          </a:p>
          <a:p>
            <a:pPr>
              <a:lnSpc>
                <a:spcPct val="90000"/>
              </a:lnSpc>
            </a:pPr>
            <a:r>
              <a:rPr lang="en-US" sz="2000" i="1" dirty="0"/>
              <a:t>See CDEI WG Report for details on page 13</a:t>
            </a:r>
            <a:endParaRPr lang="en-US" sz="2000" b="1"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29</a:t>
            </a:fld>
            <a:endParaRPr lang="en-US"/>
          </a:p>
        </p:txBody>
      </p:sp>
    </p:spTree>
    <p:extLst>
      <p:ext uri="{BB962C8B-B14F-4D97-AF65-F5344CB8AC3E}">
        <p14:creationId xmlns:p14="http://schemas.microsoft.com/office/powerpoint/2010/main" val="282837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dirty="0">
                <a:solidFill>
                  <a:schemeClr val="tx1"/>
                </a:solidFill>
                <a:latin typeface="+mj-lt"/>
                <a:ea typeface="+mj-ea"/>
                <a:cs typeface="+mj-cs"/>
              </a:rPr>
              <a:t>CPUC Commissioner Genevieve Shiroma’s Remarks</a:t>
            </a: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FD74DAC-7EBC-3E44-8618-78ED544EF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094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101897" y="1126436"/>
            <a:ext cx="3872908" cy="4508821"/>
          </a:xfrm>
        </p:spPr>
        <p:txBody>
          <a:bodyPr anchor="ctr">
            <a:normAutofit/>
          </a:bodyPr>
          <a:lstStyle/>
          <a:p>
            <a:pPr algn="ctr"/>
            <a:r>
              <a:rPr lang="en-US" sz="2500" dirty="0">
                <a:solidFill>
                  <a:schemeClr val="bg2"/>
                </a:solidFill>
              </a:rPr>
              <a:t>Compensation Recommendation #4</a:t>
            </a:r>
          </a:p>
        </p:txBody>
      </p:sp>
      <p:sp>
        <p:nvSpPr>
          <p:cNvPr id="14" name="Rectangle 13">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399"/>
          </a:xfrm>
        </p:spPr>
        <p:txBody>
          <a:bodyPr anchor="ctr">
            <a:normAutofit/>
          </a:bodyPr>
          <a:lstStyle/>
          <a:p>
            <a:pPr marL="0" indent="0">
              <a:buNone/>
            </a:pPr>
            <a:r>
              <a:rPr lang="en-US" sz="2600" b="1" dirty="0"/>
              <a:t>RECOMMENDATION: Identify potential candidates for compensation </a:t>
            </a:r>
          </a:p>
          <a:p>
            <a:pPr marL="0" indent="0">
              <a:buNone/>
            </a:pPr>
            <a:endParaRPr lang="en-US" sz="2000" b="1" dirty="0"/>
          </a:p>
          <a:p>
            <a:r>
              <a:rPr lang="en-US" sz="2000" i="1" dirty="0"/>
              <a:t>Overview: </a:t>
            </a:r>
            <a:r>
              <a:rPr lang="en-US" sz="2000" dirty="0"/>
              <a:t>Leverage existing resources across CA State agencies to identify potential candidates for compensation – in coordination with Recruitment and Retention Sub-Working Group – to ensure these are eligible individual climate or environmental justice leaders, CBOs and under-resourced organizations located in and/or serving Environmental and Social Justice (ESJ) Communities, or others deemed eligible.</a:t>
            </a:r>
          </a:p>
          <a:p>
            <a:endParaRPr lang="en-US" sz="2000" b="1" dirty="0"/>
          </a:p>
          <a:p>
            <a:r>
              <a:rPr lang="en-US" sz="2000" i="1" dirty="0"/>
              <a:t>See CDEI WG Report for details on page 14</a:t>
            </a:r>
            <a:endParaRPr lang="en-US" sz="2000" b="1"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30</a:t>
            </a:fld>
            <a:endParaRPr lang="en-US"/>
          </a:p>
        </p:txBody>
      </p:sp>
      <p:sp>
        <p:nvSpPr>
          <p:cNvPr id="5" name="Content Placeholder 2">
            <a:extLst>
              <a:ext uri="{FF2B5EF4-FFF2-40B4-BE49-F238E27FC236}">
                <a16:creationId xmlns:a16="http://schemas.microsoft.com/office/drawing/2014/main" id="{790C137D-9FA8-1849-8EFF-6A970DC4BA05}"/>
              </a:ext>
            </a:extLst>
          </p:cNvPr>
          <p:cNvSpPr txBox="1">
            <a:spLocks/>
          </p:cNvSpPr>
          <p:nvPr/>
        </p:nvSpPr>
        <p:spPr>
          <a:xfrm>
            <a:off x="617349" y="3838575"/>
            <a:ext cx="10957302" cy="28829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437233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4" name="Rectangle 23">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26" name="Rectangle 25">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BD3154BA-C9B0-5C4D-AA1D-37D5E96D70BF}"/>
              </a:ext>
            </a:extLst>
          </p:cNvPr>
          <p:cNvSpPr>
            <a:spLocks noGrp="1"/>
          </p:cNvSpPr>
          <p:nvPr>
            <p:ph type="title"/>
          </p:nvPr>
        </p:nvSpPr>
        <p:spPr>
          <a:xfrm>
            <a:off x="1371600" y="1020728"/>
            <a:ext cx="9486900" cy="996061"/>
          </a:xfrm>
        </p:spPr>
        <p:txBody>
          <a:bodyPr anchor="b">
            <a:normAutofit/>
          </a:bodyPr>
          <a:lstStyle/>
          <a:p>
            <a:pPr algn="ctr"/>
            <a:r>
              <a:rPr lang="en-US"/>
              <a:t>Competency Building recommendations</a:t>
            </a:r>
            <a:endParaRPr lang="en-US" dirty="0"/>
          </a:p>
        </p:txBody>
      </p:sp>
      <p:sp>
        <p:nvSpPr>
          <p:cNvPr id="3" name="Content Placeholder 2">
            <a:extLst>
              <a:ext uri="{FF2B5EF4-FFF2-40B4-BE49-F238E27FC236}">
                <a16:creationId xmlns:a16="http://schemas.microsoft.com/office/drawing/2014/main" id="{ACF62BD5-2A7E-5448-8C81-B5E19EEC2FB1}"/>
              </a:ext>
            </a:extLst>
          </p:cNvPr>
          <p:cNvSpPr>
            <a:spLocks noGrp="1"/>
          </p:cNvSpPr>
          <p:nvPr>
            <p:ph idx="1"/>
          </p:nvPr>
        </p:nvSpPr>
        <p:spPr>
          <a:xfrm>
            <a:off x="887104" y="2200940"/>
            <a:ext cx="9971397" cy="3577854"/>
          </a:xfrm>
        </p:spPr>
        <p:txBody>
          <a:bodyPr>
            <a:noAutofit/>
          </a:bodyPr>
          <a:lstStyle/>
          <a:p>
            <a:pPr marL="342900" lvl="0" indent="-342900">
              <a:lnSpc>
                <a:spcPct val="90000"/>
              </a:lnSpc>
              <a:buFont typeface="+mj-lt"/>
              <a:buAutoNum type="arabicPeriod"/>
            </a:pPr>
            <a:r>
              <a:rPr lang="en-US" sz="2600" b="1" dirty="0"/>
              <a:t>Provide access to Energy efficiency and JEDI information</a:t>
            </a:r>
            <a:endParaRPr lang="en-US" sz="2600" dirty="0"/>
          </a:p>
          <a:p>
            <a:pPr marL="342900" lvl="0" indent="-342900">
              <a:lnSpc>
                <a:spcPct val="90000"/>
              </a:lnSpc>
              <a:buFont typeface="+mj-lt"/>
              <a:buAutoNum type="arabicPeriod"/>
            </a:pPr>
            <a:r>
              <a:rPr lang="en-US" sz="2600" b="1" dirty="0"/>
              <a:t>Include a demonstration of and commitment to JEDI in the Membership Application</a:t>
            </a:r>
            <a:endParaRPr lang="en-US" sz="2600" dirty="0"/>
          </a:p>
          <a:p>
            <a:pPr marL="342900" lvl="0" indent="-342900">
              <a:lnSpc>
                <a:spcPct val="90000"/>
              </a:lnSpc>
              <a:buFont typeface="+mj-lt"/>
              <a:buAutoNum type="arabicPeriod"/>
            </a:pPr>
            <a:r>
              <a:rPr lang="en-US" sz="2600" b="1" dirty="0"/>
              <a:t>Provide EE, JEDI, and CAEECC primers</a:t>
            </a:r>
            <a:endParaRPr lang="en-US" sz="2600" dirty="0"/>
          </a:p>
          <a:p>
            <a:pPr marL="342900" lvl="0" indent="-342900">
              <a:lnSpc>
                <a:spcPct val="90000"/>
              </a:lnSpc>
              <a:buFont typeface="+mj-lt"/>
              <a:buAutoNum type="arabicPeriod"/>
            </a:pPr>
            <a:r>
              <a:rPr lang="en-US" sz="2600" b="1" dirty="0"/>
              <a:t>Develop and adopt a JEDI framework and lens to utilize for decision-making and planning of CAEECC and CAEECC influence to CPUC strategies</a:t>
            </a:r>
            <a:endParaRPr lang="en-US" sz="2600" dirty="0"/>
          </a:p>
          <a:p>
            <a:pPr marL="342900" lvl="0" indent="-342900">
              <a:lnSpc>
                <a:spcPct val="90000"/>
              </a:lnSpc>
              <a:buFont typeface="+mj-lt"/>
              <a:buAutoNum type="arabicPeriod"/>
            </a:pPr>
            <a:r>
              <a:rPr lang="en-US" sz="2600" b="1" dirty="0"/>
              <a:t>Underrepresented communities lead trainings and refreshers</a:t>
            </a:r>
            <a:endParaRPr lang="en-US" sz="2600" dirty="0"/>
          </a:p>
        </p:txBody>
      </p:sp>
      <p:sp>
        <p:nvSpPr>
          <p:cNvPr id="4" name="Slide Number Placeholder 3">
            <a:extLst>
              <a:ext uri="{FF2B5EF4-FFF2-40B4-BE49-F238E27FC236}">
                <a16:creationId xmlns:a16="http://schemas.microsoft.com/office/drawing/2014/main" id="{FB8CB011-C3C5-BD4D-B003-5AB16C454ADE}"/>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pic>
        <p:nvPicPr>
          <p:cNvPr id="18" name="Graphic 17" descr="Processor">
            <a:extLst>
              <a:ext uri="{FF2B5EF4-FFF2-40B4-BE49-F238E27FC236}">
                <a16:creationId xmlns:a16="http://schemas.microsoft.com/office/drawing/2014/main" id="{345D1EFB-D4A0-CF43-945B-AABE6D43C0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38657" y="4589418"/>
            <a:ext cx="1567542" cy="1567542"/>
          </a:xfrm>
          <a:prstGeom prst="rect">
            <a:avLst/>
          </a:prstGeom>
        </p:spPr>
      </p:pic>
    </p:spTree>
    <p:extLst>
      <p:ext uri="{BB962C8B-B14F-4D97-AF65-F5344CB8AC3E}">
        <p14:creationId xmlns:p14="http://schemas.microsoft.com/office/powerpoint/2010/main" val="1711779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CBA39D-4FC6-FB44-BC9D-593B8B17D31D}"/>
              </a:ext>
            </a:extLst>
          </p:cNvPr>
          <p:cNvGrpSpPr/>
          <p:nvPr/>
        </p:nvGrpSpPr>
        <p:grpSpPr>
          <a:xfrm>
            <a:off x="4120293" y="511951"/>
            <a:ext cx="3969960" cy="707412"/>
            <a:chOff x="8237411" y="1023902"/>
            <a:chExt cx="7939920" cy="1414824"/>
          </a:xfrm>
        </p:grpSpPr>
        <p:sp>
          <p:nvSpPr>
            <p:cNvPr id="106" name="TextBox 105">
              <a:extLst>
                <a:ext uri="{FF2B5EF4-FFF2-40B4-BE49-F238E27FC236}">
                  <a16:creationId xmlns:a16="http://schemas.microsoft.com/office/drawing/2014/main" id="{E133785E-0B00-E64A-9AC0-44059588742B}"/>
                </a:ext>
              </a:extLst>
            </p:cNvPr>
            <p:cNvSpPr txBox="1"/>
            <p:nvPr/>
          </p:nvSpPr>
          <p:spPr>
            <a:xfrm>
              <a:off x="8237411" y="1423064"/>
              <a:ext cx="7939920" cy="101566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15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AREAS OF IMPACT</a:t>
              </a:r>
            </a:p>
          </p:txBody>
        </p:sp>
        <p:sp>
          <p:nvSpPr>
            <p:cNvPr id="107" name="TextBox 106">
              <a:extLst>
                <a:ext uri="{FF2B5EF4-FFF2-40B4-BE49-F238E27FC236}">
                  <a16:creationId xmlns:a16="http://schemas.microsoft.com/office/drawing/2014/main" id="{DBC3E1C2-46ED-9F4A-B722-3A0873B76B06}"/>
                </a:ext>
              </a:extLst>
            </p:cNvPr>
            <p:cNvSpPr txBox="1"/>
            <p:nvPr/>
          </p:nvSpPr>
          <p:spPr>
            <a:xfrm>
              <a:off x="9809657" y="1023902"/>
              <a:ext cx="4758354" cy="461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0" normalizeH="0" baseline="0" noProof="0" dirty="0">
                  <a:ln>
                    <a:noFill/>
                  </a:ln>
                  <a:solidFill>
                    <a:prstClr val="black"/>
                  </a:solidFill>
                  <a:effectLst/>
                  <a:uLnTx/>
                  <a:uFillTx/>
                  <a:latin typeface="Arial" panose="020B0604020202020204" pitchFamily="34" charset="0"/>
                  <a:ea typeface="Lato Medium" panose="020F0502020204030203" pitchFamily="34" charset="0"/>
                  <a:cs typeface="Arial" panose="020B0604020202020204" pitchFamily="34" charset="0"/>
                </a:rPr>
                <a:t>COMPETENCY BUILDING</a:t>
              </a:r>
            </a:p>
          </p:txBody>
        </p:sp>
      </p:grpSp>
      <p:grpSp>
        <p:nvGrpSpPr>
          <p:cNvPr id="5" name="Group 4">
            <a:extLst>
              <a:ext uri="{FF2B5EF4-FFF2-40B4-BE49-F238E27FC236}">
                <a16:creationId xmlns:a16="http://schemas.microsoft.com/office/drawing/2014/main" id="{B7EFA396-025D-184F-9183-71A2285A15B4}"/>
              </a:ext>
            </a:extLst>
          </p:cNvPr>
          <p:cNvGrpSpPr/>
          <p:nvPr/>
        </p:nvGrpSpPr>
        <p:grpSpPr>
          <a:xfrm>
            <a:off x="606056" y="2536962"/>
            <a:ext cx="10936013" cy="3174089"/>
            <a:chOff x="1517597" y="4282302"/>
            <a:chExt cx="17052017" cy="6348178"/>
          </a:xfrm>
        </p:grpSpPr>
        <p:grpSp>
          <p:nvGrpSpPr>
            <p:cNvPr id="35" name="Group 34">
              <a:extLst>
                <a:ext uri="{FF2B5EF4-FFF2-40B4-BE49-F238E27FC236}">
                  <a16:creationId xmlns:a16="http://schemas.microsoft.com/office/drawing/2014/main" id="{5B28E25A-C747-9842-B4B8-9B28C3FAF72C}"/>
                </a:ext>
              </a:extLst>
            </p:cNvPr>
            <p:cNvGrpSpPr/>
            <p:nvPr/>
          </p:nvGrpSpPr>
          <p:grpSpPr>
            <a:xfrm>
              <a:off x="1517597" y="4282302"/>
              <a:ext cx="5015742" cy="6101706"/>
              <a:chOff x="2031947" y="4910952"/>
              <a:chExt cx="5015742" cy="6101706"/>
            </a:xfrm>
          </p:grpSpPr>
          <p:sp>
            <p:nvSpPr>
              <p:cNvPr id="36" name="Rectangle 35">
                <a:extLst>
                  <a:ext uri="{FF2B5EF4-FFF2-40B4-BE49-F238E27FC236}">
                    <a16:creationId xmlns:a16="http://schemas.microsoft.com/office/drawing/2014/main" id="{D9AF08F7-F36A-8648-B252-072EC5A6CCE7}"/>
                  </a:ext>
                </a:extLst>
              </p:cNvPr>
              <p:cNvSpPr/>
              <p:nvPr/>
            </p:nvSpPr>
            <p:spPr>
              <a:xfrm>
                <a:off x="2031947" y="4910952"/>
                <a:ext cx="5015742" cy="6101706"/>
              </a:xfrm>
              <a:prstGeom prst="rect">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charset="0"/>
                  <a:ea typeface="+mn-ea"/>
                  <a:cs typeface="+mn-cs"/>
                </a:endParaRPr>
              </a:p>
            </p:txBody>
          </p:sp>
          <p:sp>
            <p:nvSpPr>
              <p:cNvPr id="38" name="Rectangle 37">
                <a:extLst>
                  <a:ext uri="{FF2B5EF4-FFF2-40B4-BE49-F238E27FC236}">
                    <a16:creationId xmlns:a16="http://schemas.microsoft.com/office/drawing/2014/main" id="{7DDB3870-7A5D-5145-8EDB-3BB9A72152E9}"/>
                  </a:ext>
                </a:extLst>
              </p:cNvPr>
              <p:cNvSpPr/>
              <p:nvPr/>
            </p:nvSpPr>
            <p:spPr>
              <a:xfrm>
                <a:off x="2031947" y="6899976"/>
                <a:ext cx="5015742" cy="19851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WHERE CORE COMPETENCIES MATTER</a:t>
                </a:r>
                <a:endParaRPr kumimoji="0" lang="en-US" sz="19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sp>
          <p:nvSpPr>
            <p:cNvPr id="40" name="Subtitle 2">
              <a:extLst>
                <a:ext uri="{FF2B5EF4-FFF2-40B4-BE49-F238E27FC236}">
                  <a16:creationId xmlns:a16="http://schemas.microsoft.com/office/drawing/2014/main" id="{B9DFAC99-124D-8545-AA9B-1AE1607F5CA1}"/>
                </a:ext>
              </a:extLst>
            </p:cNvPr>
            <p:cNvSpPr txBox="1">
              <a:spLocks/>
            </p:cNvSpPr>
            <p:nvPr/>
          </p:nvSpPr>
          <p:spPr>
            <a:xfrm>
              <a:off x="6961829" y="8256484"/>
              <a:ext cx="2729885" cy="1943108"/>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Roboto Light" panose="02000000000000000000" pitchFamily="2" charset="0"/>
                  <a:cs typeface="Arial" panose="020B0604020202020204" pitchFamily="34" charset="0"/>
                </a:rPr>
                <a:t>Indicates why they should be approved for CAEECC</a:t>
              </a:r>
            </a:p>
          </p:txBody>
        </p:sp>
        <p:sp>
          <p:nvSpPr>
            <p:cNvPr id="42" name="Rectangle 41">
              <a:extLst>
                <a:ext uri="{FF2B5EF4-FFF2-40B4-BE49-F238E27FC236}">
                  <a16:creationId xmlns:a16="http://schemas.microsoft.com/office/drawing/2014/main" id="{E6BD193E-5CC1-6F4C-88D5-1ED564271265}"/>
                </a:ext>
              </a:extLst>
            </p:cNvPr>
            <p:cNvSpPr/>
            <p:nvPr/>
          </p:nvSpPr>
          <p:spPr>
            <a:xfrm>
              <a:off x="6797525" y="5328930"/>
              <a:ext cx="358563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APPLICATION PHASE</a:t>
              </a:r>
            </a:p>
          </p:txBody>
        </p:sp>
        <p:sp>
          <p:nvSpPr>
            <p:cNvPr id="43" name="Subtitle 2">
              <a:extLst>
                <a:ext uri="{FF2B5EF4-FFF2-40B4-BE49-F238E27FC236}">
                  <a16:creationId xmlns:a16="http://schemas.microsoft.com/office/drawing/2014/main" id="{1D250817-76DD-5C48-9900-5B9B47C396EE}"/>
                </a:ext>
              </a:extLst>
            </p:cNvPr>
            <p:cNvSpPr txBox="1">
              <a:spLocks/>
            </p:cNvSpPr>
            <p:nvPr/>
          </p:nvSpPr>
          <p:spPr>
            <a:xfrm>
              <a:off x="15879778" y="8256484"/>
              <a:ext cx="2528060" cy="2373996"/>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Roboto Light" panose="02000000000000000000" pitchFamily="2" charset="0"/>
                  <a:cs typeface="Arial" panose="020B0604020202020204" pitchFamily="34" charset="0"/>
                </a:rPr>
                <a:t>On-going reinforcement of competencies while serving on CAEECC</a:t>
              </a:r>
            </a:p>
          </p:txBody>
        </p:sp>
        <p:sp>
          <p:nvSpPr>
            <p:cNvPr id="46" name="Rectangle 45">
              <a:extLst>
                <a:ext uri="{FF2B5EF4-FFF2-40B4-BE49-F238E27FC236}">
                  <a16:creationId xmlns:a16="http://schemas.microsoft.com/office/drawing/2014/main" id="{C43A603B-358C-3449-A816-C5F7D5923848}"/>
                </a:ext>
              </a:extLst>
            </p:cNvPr>
            <p:cNvSpPr/>
            <p:nvPr/>
          </p:nvSpPr>
          <p:spPr>
            <a:xfrm>
              <a:off x="14983975" y="5328930"/>
              <a:ext cx="358563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DURING MEMBERSHIP</a:t>
              </a:r>
            </a:p>
          </p:txBody>
        </p:sp>
        <p:sp>
          <p:nvSpPr>
            <p:cNvPr id="60" name="Triangle 59">
              <a:extLst>
                <a:ext uri="{FF2B5EF4-FFF2-40B4-BE49-F238E27FC236}">
                  <a16:creationId xmlns:a16="http://schemas.microsoft.com/office/drawing/2014/main" id="{06015FFC-CDAA-D24C-A4D2-499F96FDB3DF}"/>
                </a:ext>
              </a:extLst>
            </p:cNvPr>
            <p:cNvSpPr/>
            <p:nvPr/>
          </p:nvSpPr>
          <p:spPr>
            <a:xfrm rot="5400000">
              <a:off x="8089083" y="7012716"/>
              <a:ext cx="1058664" cy="6408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4" name="Straight Connector 3">
            <a:extLst>
              <a:ext uri="{FF2B5EF4-FFF2-40B4-BE49-F238E27FC236}">
                <a16:creationId xmlns:a16="http://schemas.microsoft.com/office/drawing/2014/main" id="{BF7F4290-096A-46F7-9B40-B6DB2681FBAE}"/>
              </a:ext>
            </a:extLst>
          </p:cNvPr>
          <p:cNvCxnSpPr>
            <a:cxnSpLocks/>
            <a:endCxn id="17" idx="3"/>
          </p:cNvCxnSpPr>
          <p:nvPr/>
        </p:nvCxnSpPr>
        <p:spPr>
          <a:xfrm flipV="1">
            <a:off x="4304564" y="4062388"/>
            <a:ext cx="6227333" cy="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riangle 59">
            <a:extLst>
              <a:ext uri="{FF2B5EF4-FFF2-40B4-BE49-F238E27FC236}">
                <a16:creationId xmlns:a16="http://schemas.microsoft.com/office/drawing/2014/main" id="{62E9FB63-EEF7-4402-B920-F381B14DE33A}"/>
              </a:ext>
            </a:extLst>
          </p:cNvPr>
          <p:cNvSpPr/>
          <p:nvPr/>
        </p:nvSpPr>
        <p:spPr>
          <a:xfrm rot="5400000">
            <a:off x="7428126" y="3866927"/>
            <a:ext cx="529332" cy="39092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riangle 59">
            <a:extLst>
              <a:ext uri="{FF2B5EF4-FFF2-40B4-BE49-F238E27FC236}">
                <a16:creationId xmlns:a16="http://schemas.microsoft.com/office/drawing/2014/main" id="{420DE112-512A-48B2-BE9F-4CE16F27B291}"/>
              </a:ext>
            </a:extLst>
          </p:cNvPr>
          <p:cNvSpPr/>
          <p:nvPr/>
        </p:nvSpPr>
        <p:spPr>
          <a:xfrm rot="5400000">
            <a:off x="10462693" y="3866926"/>
            <a:ext cx="529332" cy="39092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D624705-E40B-4C69-B961-C7305460C999}"/>
              </a:ext>
            </a:extLst>
          </p:cNvPr>
          <p:cNvSpPr/>
          <p:nvPr/>
        </p:nvSpPr>
        <p:spPr>
          <a:xfrm>
            <a:off x="6546607" y="3073292"/>
            <a:ext cx="218718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ORIENTATION</a:t>
            </a:r>
          </a:p>
        </p:txBody>
      </p:sp>
      <p:sp>
        <p:nvSpPr>
          <p:cNvPr id="20" name="Subtitle 2">
            <a:extLst>
              <a:ext uri="{FF2B5EF4-FFF2-40B4-BE49-F238E27FC236}">
                <a16:creationId xmlns:a16="http://schemas.microsoft.com/office/drawing/2014/main" id="{510FF283-93EA-43E8-82C0-CE51CB5C953A}"/>
              </a:ext>
            </a:extLst>
          </p:cNvPr>
          <p:cNvSpPr txBox="1">
            <a:spLocks/>
          </p:cNvSpPr>
          <p:nvPr/>
        </p:nvSpPr>
        <p:spPr>
          <a:xfrm>
            <a:off x="6784359" y="4524053"/>
            <a:ext cx="1711677" cy="1186998"/>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Roboto Light" panose="02000000000000000000" pitchFamily="2" charset="0"/>
                <a:cs typeface="Arial" panose="020B0604020202020204" pitchFamily="34" charset="0"/>
              </a:rPr>
              <a:t>Preparation in core competencies to support member’s success in CAEECC</a:t>
            </a:r>
          </a:p>
        </p:txBody>
      </p:sp>
    </p:spTree>
    <p:extLst>
      <p:ext uri="{BB962C8B-B14F-4D97-AF65-F5344CB8AC3E}">
        <p14:creationId xmlns:p14="http://schemas.microsoft.com/office/powerpoint/2010/main" val="4063896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8" name="Rectangle 17">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178904" y="1270591"/>
            <a:ext cx="3897795" cy="4215809"/>
          </a:xfrm>
        </p:spPr>
        <p:txBody>
          <a:bodyPr anchor="ctr">
            <a:normAutofit/>
          </a:bodyPr>
          <a:lstStyle/>
          <a:p>
            <a:pPr algn="ctr"/>
            <a:r>
              <a:rPr lang="en-US" sz="2500" dirty="0">
                <a:solidFill>
                  <a:schemeClr val="bg2"/>
                </a:solidFill>
              </a:rPr>
              <a:t>Competency Building Recommendation #1</a:t>
            </a:r>
          </a:p>
        </p:txBody>
      </p:sp>
      <p:sp>
        <p:nvSpPr>
          <p:cNvPr id="20" name="Rectangle 1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2" cy="5486400"/>
          </a:xfrm>
        </p:spPr>
        <p:txBody>
          <a:bodyPr anchor="ctr">
            <a:normAutofit/>
          </a:bodyPr>
          <a:lstStyle/>
          <a:p>
            <a:pPr marL="0" indent="0">
              <a:lnSpc>
                <a:spcPct val="90000"/>
              </a:lnSpc>
              <a:buNone/>
            </a:pPr>
            <a:r>
              <a:rPr lang="en-US" sz="2600" b="1" dirty="0"/>
              <a:t>RECOMMENDATION: Provide access to Energy efficiency and JEDI information</a:t>
            </a:r>
          </a:p>
          <a:p>
            <a:pPr marL="0" indent="0">
              <a:lnSpc>
                <a:spcPct val="90000"/>
              </a:lnSpc>
              <a:buNone/>
            </a:pPr>
            <a:endParaRPr lang="en-US" sz="1700" b="1" dirty="0"/>
          </a:p>
          <a:p>
            <a:pPr>
              <a:lnSpc>
                <a:spcPct val="90000"/>
              </a:lnSpc>
            </a:pPr>
            <a:r>
              <a:rPr lang="en-US" sz="2000" i="1" dirty="0"/>
              <a:t>Overview: </a:t>
            </a:r>
            <a:r>
              <a:rPr lang="en-US" sz="2000" dirty="0"/>
              <a:t>CAEECC will provide reference/educational materials to prospective applicants on energy efficiency (EE), Justice, Equity, Diversity, and Inclusion (JEDI), environmental justice (as applied to energy efficiency), racial equity (as applied to energy efficiency), and CAEECC. These materials will remain available to all CAEECC members throughout their tenure as a CAEECC member. </a:t>
            </a:r>
          </a:p>
          <a:p>
            <a:pPr>
              <a:lnSpc>
                <a:spcPct val="90000"/>
              </a:lnSpc>
            </a:pPr>
            <a:r>
              <a:rPr lang="en-US" sz="2000" i="1" dirty="0"/>
              <a:t>Purpose: </a:t>
            </a:r>
            <a:r>
              <a:rPr lang="en-US" sz="2000" dirty="0"/>
              <a:t>To support CAEECC’s objective of a more inclusionary member base, applicants need background information specific to energy efficiency, justice, equity, diversity, and inclusion to help them submit a quality application. </a:t>
            </a:r>
          </a:p>
          <a:p>
            <a:pPr>
              <a:lnSpc>
                <a:spcPct val="90000"/>
              </a:lnSpc>
            </a:pPr>
            <a:r>
              <a:rPr lang="en-US" sz="2000" i="1" dirty="0"/>
              <a:t>See CDEI WG Report for details on pages 15-16</a:t>
            </a:r>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33</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119726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8" name="Rectangle 17">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238539" y="1395524"/>
            <a:ext cx="3838161" cy="4114800"/>
          </a:xfrm>
        </p:spPr>
        <p:txBody>
          <a:bodyPr anchor="ctr">
            <a:normAutofit/>
          </a:bodyPr>
          <a:lstStyle/>
          <a:p>
            <a:pPr algn="ctr"/>
            <a:r>
              <a:rPr lang="en-US" sz="2500" dirty="0">
                <a:solidFill>
                  <a:schemeClr val="bg2"/>
                </a:solidFill>
              </a:rPr>
              <a:t>Competency Building Recommendation #2</a:t>
            </a:r>
          </a:p>
        </p:txBody>
      </p:sp>
      <p:sp>
        <p:nvSpPr>
          <p:cNvPr id="20" name="Rectangle 1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400"/>
          </a:xfrm>
        </p:spPr>
        <p:txBody>
          <a:bodyPr anchor="ctr">
            <a:normAutofit/>
          </a:bodyPr>
          <a:lstStyle/>
          <a:p>
            <a:pPr marL="0" indent="0">
              <a:lnSpc>
                <a:spcPct val="90000"/>
              </a:lnSpc>
              <a:buNone/>
            </a:pPr>
            <a:r>
              <a:rPr lang="en-US" sz="2600" b="1" dirty="0"/>
              <a:t>RECOMMENDATION: Include a demonstration of and commitment to JEDI in the Membership Application</a:t>
            </a:r>
          </a:p>
          <a:p>
            <a:pPr marL="0" indent="0">
              <a:lnSpc>
                <a:spcPct val="90000"/>
              </a:lnSpc>
              <a:buNone/>
            </a:pPr>
            <a:r>
              <a:rPr lang="en-US" sz="1700" b="1" dirty="0"/>
              <a:t> </a:t>
            </a:r>
          </a:p>
          <a:p>
            <a:pPr>
              <a:lnSpc>
                <a:spcPct val="90000"/>
              </a:lnSpc>
            </a:pPr>
            <a:r>
              <a:rPr lang="en-US" sz="2000" i="1" dirty="0"/>
              <a:t>Overview: </a:t>
            </a:r>
            <a:r>
              <a:rPr lang="en-US" sz="2000" dirty="0"/>
              <a:t>Application includes a statement that attests to applicant’s stated commitment to JEDI. Sample statement: “As a representative of X, I will actively 1) demonstrate and 2) commit to an ongoing education and personal commitment to justice, equity, diversity, inclusion, and/or environmental justice in my participation as a CAEECC member, and to the best of my abilities, will leverage my influence to hold X accountable to these values at an organizational level…”</a:t>
            </a:r>
          </a:p>
          <a:p>
            <a:pPr>
              <a:lnSpc>
                <a:spcPct val="90000"/>
              </a:lnSpc>
            </a:pPr>
            <a:r>
              <a:rPr lang="en-US" sz="2000" i="1" dirty="0"/>
              <a:t>See CDEI WG Report for details on page 16</a:t>
            </a:r>
          </a:p>
          <a:p>
            <a:pPr marL="0" indent="0">
              <a:lnSpc>
                <a:spcPct val="90000"/>
              </a:lnSpc>
              <a:buNone/>
            </a:pPr>
            <a:endParaRPr lang="en-US" sz="1700"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34</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38829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8" name="Rectangle 17">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6E7D78DD-F975-8347-B7B4-2E8F0841796B}"/>
              </a:ext>
            </a:extLst>
          </p:cNvPr>
          <p:cNvSpPr>
            <a:spLocks noGrp="1"/>
          </p:cNvSpPr>
          <p:nvPr>
            <p:ph type="title"/>
          </p:nvPr>
        </p:nvSpPr>
        <p:spPr>
          <a:xfrm>
            <a:off x="-1" y="1371600"/>
            <a:ext cx="3909391" cy="4114800"/>
          </a:xfrm>
        </p:spPr>
        <p:txBody>
          <a:bodyPr anchor="ctr">
            <a:normAutofit/>
          </a:bodyPr>
          <a:lstStyle/>
          <a:p>
            <a:pPr algn="ctr"/>
            <a:r>
              <a:rPr lang="en-US" sz="2500" dirty="0">
                <a:solidFill>
                  <a:schemeClr val="bg2"/>
                </a:solidFill>
              </a:rPr>
              <a:t>Competency Building Recommendation #3</a:t>
            </a:r>
          </a:p>
        </p:txBody>
      </p:sp>
      <p:sp>
        <p:nvSpPr>
          <p:cNvPr id="20" name="Rectangle 1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1F58D5EF-E521-CC4F-90BC-852CC363545C}"/>
              </a:ext>
            </a:extLst>
          </p:cNvPr>
          <p:cNvSpPr>
            <a:spLocks noGrp="1"/>
          </p:cNvSpPr>
          <p:nvPr>
            <p:ph idx="1"/>
          </p:nvPr>
        </p:nvSpPr>
        <p:spPr>
          <a:xfrm>
            <a:off x="4762499" y="777875"/>
            <a:ext cx="6743700" cy="5486400"/>
          </a:xfrm>
        </p:spPr>
        <p:txBody>
          <a:bodyPr anchor="ctr">
            <a:normAutofit lnSpcReduction="10000"/>
          </a:bodyPr>
          <a:lstStyle/>
          <a:p>
            <a:pPr marL="0" indent="0">
              <a:lnSpc>
                <a:spcPct val="90000"/>
              </a:lnSpc>
              <a:buNone/>
            </a:pPr>
            <a:r>
              <a:rPr lang="en-US" sz="2600" b="1" dirty="0"/>
              <a:t>RECOMMENDATION: Provide EE, JEDI, and CAEECC primers</a:t>
            </a:r>
          </a:p>
          <a:p>
            <a:pPr marL="0" indent="0">
              <a:lnSpc>
                <a:spcPct val="90000"/>
              </a:lnSpc>
              <a:buNone/>
            </a:pPr>
            <a:endParaRPr lang="en-US" sz="1400" b="1" dirty="0"/>
          </a:p>
          <a:p>
            <a:pPr>
              <a:lnSpc>
                <a:spcPct val="90000"/>
              </a:lnSpc>
            </a:pPr>
            <a:r>
              <a:rPr lang="en-US" sz="1900" i="1" dirty="0"/>
              <a:t>Overview:</a:t>
            </a:r>
            <a:endParaRPr lang="en-US" sz="1900" dirty="0"/>
          </a:p>
          <a:p>
            <a:pPr lvl="1">
              <a:lnSpc>
                <a:spcPct val="90000"/>
              </a:lnSpc>
            </a:pPr>
            <a:r>
              <a:rPr lang="en-US" sz="1900" dirty="0"/>
              <a:t>Compile preexisting (or direct the work of consultants/program administrators to create) and vet primers for new members. </a:t>
            </a:r>
          </a:p>
          <a:p>
            <a:pPr lvl="1">
              <a:lnSpc>
                <a:spcPct val="90000"/>
              </a:lnSpc>
            </a:pPr>
            <a:r>
              <a:rPr lang="en-US" sz="1900" dirty="0"/>
              <a:t>Where EE primers do not exist at this time, require hired consultants, or program administrators, advocates, or others as appropriate to develop.</a:t>
            </a:r>
          </a:p>
          <a:p>
            <a:pPr lvl="1">
              <a:lnSpc>
                <a:spcPct val="90000"/>
              </a:lnSpc>
            </a:pPr>
            <a:r>
              <a:rPr lang="en-US" sz="1900" dirty="0"/>
              <a:t>Primer on CAEECC membership organization types and their power, authority, and historical positions doesn’t exist. Groups such as Facilitation team, CPUC, and long-standing members to survey member organization types to develop.</a:t>
            </a:r>
          </a:p>
          <a:p>
            <a:pPr lvl="1">
              <a:lnSpc>
                <a:spcPct val="90000"/>
              </a:lnSpc>
            </a:pPr>
            <a:r>
              <a:rPr lang="en-US" sz="1900" dirty="0"/>
              <a:t>Primers are kept up to date and made accessible through the CAEECC website for anyone (not just onboarding members, but prospective member, public, current members)  </a:t>
            </a:r>
          </a:p>
          <a:p>
            <a:pPr>
              <a:lnSpc>
                <a:spcPct val="90000"/>
              </a:lnSpc>
            </a:pPr>
            <a:r>
              <a:rPr lang="en-US" sz="1900" i="1" dirty="0"/>
              <a:t>See CDEI WG Report for details on pages 16-18</a:t>
            </a:r>
          </a:p>
          <a:p>
            <a:pPr lvl="1">
              <a:lnSpc>
                <a:spcPct val="90000"/>
              </a:lnSpc>
            </a:pPr>
            <a:endParaRPr lang="en-US" sz="1400" dirty="0"/>
          </a:p>
        </p:txBody>
      </p:sp>
      <p:sp>
        <p:nvSpPr>
          <p:cNvPr id="4" name="Slide Number Placeholder 3">
            <a:extLst>
              <a:ext uri="{FF2B5EF4-FFF2-40B4-BE49-F238E27FC236}">
                <a16:creationId xmlns:a16="http://schemas.microsoft.com/office/drawing/2014/main" id="{82B1CFFD-6E2A-3E43-8C69-743849A4A5A6}"/>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354285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8" name="Rectangle 17">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119270" y="1371600"/>
            <a:ext cx="3829878" cy="4114800"/>
          </a:xfrm>
        </p:spPr>
        <p:txBody>
          <a:bodyPr anchor="ctr">
            <a:normAutofit/>
          </a:bodyPr>
          <a:lstStyle/>
          <a:p>
            <a:pPr algn="ctr"/>
            <a:r>
              <a:rPr lang="en-US" sz="2500" dirty="0">
                <a:solidFill>
                  <a:schemeClr val="bg2"/>
                </a:solidFill>
              </a:rPr>
              <a:t>Competency Building Recommendation #4</a:t>
            </a:r>
            <a:endParaRPr lang="en-US" sz="2500" dirty="0">
              <a:solidFill>
                <a:schemeClr val="bg2"/>
              </a:solidFill>
              <a:highlight>
                <a:srgbClr val="FFFF00"/>
              </a:highlight>
            </a:endParaRPr>
          </a:p>
        </p:txBody>
      </p:sp>
      <p:sp>
        <p:nvSpPr>
          <p:cNvPr id="20" name="Rectangle 1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400"/>
          </a:xfrm>
        </p:spPr>
        <p:txBody>
          <a:bodyPr anchor="ctr">
            <a:normAutofit/>
          </a:bodyPr>
          <a:lstStyle/>
          <a:p>
            <a:pPr marL="0" indent="0">
              <a:lnSpc>
                <a:spcPct val="90000"/>
              </a:lnSpc>
              <a:buNone/>
            </a:pPr>
            <a:r>
              <a:rPr lang="en-US" sz="2600" b="1" dirty="0"/>
              <a:t>RECOMMENDATION: Develop and adopt a JEDI framework and lens to utilize for decision-making and planning of CAEECC and CAEECC influence to CPUC strategies</a:t>
            </a:r>
          </a:p>
          <a:p>
            <a:pPr marL="0" indent="0">
              <a:lnSpc>
                <a:spcPct val="90000"/>
              </a:lnSpc>
              <a:buNone/>
            </a:pPr>
            <a:endParaRPr lang="en-US" sz="1700" dirty="0"/>
          </a:p>
          <a:p>
            <a:pPr>
              <a:lnSpc>
                <a:spcPct val="90000"/>
              </a:lnSpc>
            </a:pPr>
            <a:r>
              <a:rPr lang="en-US" sz="2000" i="1" dirty="0"/>
              <a:t>Overview</a:t>
            </a:r>
            <a:r>
              <a:rPr lang="en-US" sz="2000" dirty="0"/>
              <a:t>: Develop a tool that helps ensure processes related to design, implementation, and evaluation within CAEECC consistently consider the concepts of justice, equity, diversity, inclusion, and justice (JEDI). It consists of JEDI-driven questions that serve as guidelines for CAEECC member representatives and staff to reflect on decision making processes, including but not limited to naming potential assumptions, identifying who is or is not included and when, and determining if and how a decision prioritizes and impacts the communities prioritized by the CPUC.</a:t>
            </a:r>
          </a:p>
          <a:p>
            <a:pPr>
              <a:lnSpc>
                <a:spcPct val="90000"/>
              </a:lnSpc>
            </a:pPr>
            <a:r>
              <a:rPr lang="en-US" sz="2000" i="1" dirty="0"/>
              <a:t>See CDEI WG Report for details on page 18</a:t>
            </a:r>
          </a:p>
          <a:p>
            <a:pPr marL="0" indent="0">
              <a:lnSpc>
                <a:spcPct val="90000"/>
              </a:lnSpc>
              <a:buNone/>
            </a:pPr>
            <a:endParaRPr lang="en-US" sz="1700"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36</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963862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8" name="Rectangle 17">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0" y="1371600"/>
            <a:ext cx="4076700" cy="4114800"/>
          </a:xfrm>
        </p:spPr>
        <p:txBody>
          <a:bodyPr anchor="ctr">
            <a:normAutofit/>
          </a:bodyPr>
          <a:lstStyle/>
          <a:p>
            <a:pPr algn="ctr"/>
            <a:r>
              <a:rPr lang="en-US" sz="2500" dirty="0">
                <a:solidFill>
                  <a:schemeClr val="bg2"/>
                </a:solidFill>
              </a:rPr>
              <a:t>Competency Building Recommendation #5</a:t>
            </a:r>
          </a:p>
        </p:txBody>
      </p:sp>
      <p:sp>
        <p:nvSpPr>
          <p:cNvPr id="20" name="Rectangle 1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400"/>
          </a:xfrm>
        </p:spPr>
        <p:txBody>
          <a:bodyPr anchor="ctr">
            <a:normAutofit/>
          </a:bodyPr>
          <a:lstStyle/>
          <a:p>
            <a:pPr marL="0" indent="0">
              <a:lnSpc>
                <a:spcPct val="90000"/>
              </a:lnSpc>
              <a:buNone/>
            </a:pPr>
            <a:r>
              <a:rPr lang="en-US" sz="2600" b="1" dirty="0"/>
              <a:t>RECOMMENDATION: Underrepresented communities lead trainings and refreshers</a:t>
            </a:r>
          </a:p>
          <a:p>
            <a:pPr marL="0" indent="0">
              <a:lnSpc>
                <a:spcPct val="90000"/>
              </a:lnSpc>
              <a:buNone/>
            </a:pPr>
            <a:endParaRPr lang="en-US" sz="2000" b="1" dirty="0"/>
          </a:p>
          <a:p>
            <a:pPr>
              <a:lnSpc>
                <a:spcPct val="90000"/>
              </a:lnSpc>
            </a:pPr>
            <a:r>
              <a:rPr lang="en-US" sz="2000" i="1" dirty="0"/>
              <a:t>Overview: </a:t>
            </a:r>
            <a:r>
              <a:rPr lang="en-US" sz="2000" dirty="0"/>
              <a:t>In conjunction with educational materials, CAEECC member organizations and representatives will be provided and expected to, wherever possible, participate in JEDI and EE trainings and other learning forums organized or otherwise sponsored by CAEECC. For this work, the CAEECC JEDI Lens/Framework should be utilized to develop, hire as appropriate, implement, and evaluate these forums, especially in considering their facilitators.</a:t>
            </a:r>
          </a:p>
          <a:p>
            <a:pPr>
              <a:lnSpc>
                <a:spcPct val="90000"/>
              </a:lnSpc>
            </a:pPr>
            <a:r>
              <a:rPr lang="en-US" sz="2000" i="1" dirty="0"/>
              <a:t>See CDEI WG Report for details on page 19</a:t>
            </a:r>
          </a:p>
          <a:p>
            <a:pPr>
              <a:lnSpc>
                <a:spcPct val="90000"/>
              </a:lnSpc>
            </a:pPr>
            <a:endParaRPr lang="en-US" sz="2000" dirty="0"/>
          </a:p>
          <a:p>
            <a:pPr marL="0" indent="0">
              <a:lnSpc>
                <a:spcPct val="90000"/>
              </a:lnSpc>
              <a:buNone/>
            </a:pPr>
            <a:endParaRPr lang="en-US" sz="2000"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37</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055961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1" name="Rectangle 10">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3" name="Rectangle 12">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BD3154BA-C9B0-5C4D-AA1D-37D5E96D70BF}"/>
              </a:ext>
            </a:extLst>
          </p:cNvPr>
          <p:cNvSpPr>
            <a:spLocks noGrp="1"/>
          </p:cNvSpPr>
          <p:nvPr>
            <p:ph type="title"/>
          </p:nvPr>
        </p:nvSpPr>
        <p:spPr>
          <a:xfrm>
            <a:off x="1371600" y="1020728"/>
            <a:ext cx="9486900" cy="996061"/>
          </a:xfrm>
        </p:spPr>
        <p:txBody>
          <a:bodyPr anchor="b">
            <a:normAutofit/>
          </a:bodyPr>
          <a:lstStyle/>
          <a:p>
            <a:pPr algn="ctr"/>
            <a:r>
              <a:rPr lang="en-US" dirty="0"/>
              <a:t>Recruitment &amp; Retention recommendations</a:t>
            </a:r>
          </a:p>
        </p:txBody>
      </p:sp>
      <p:sp>
        <p:nvSpPr>
          <p:cNvPr id="3" name="Content Placeholder 2">
            <a:extLst>
              <a:ext uri="{FF2B5EF4-FFF2-40B4-BE49-F238E27FC236}">
                <a16:creationId xmlns:a16="http://schemas.microsoft.com/office/drawing/2014/main" id="{ACF62BD5-2A7E-5448-8C81-B5E19EEC2FB1}"/>
              </a:ext>
            </a:extLst>
          </p:cNvPr>
          <p:cNvSpPr>
            <a:spLocks noGrp="1"/>
          </p:cNvSpPr>
          <p:nvPr>
            <p:ph idx="1"/>
          </p:nvPr>
        </p:nvSpPr>
        <p:spPr>
          <a:xfrm>
            <a:off x="914400" y="2200940"/>
            <a:ext cx="9944101" cy="3577854"/>
          </a:xfrm>
        </p:spPr>
        <p:txBody>
          <a:bodyPr>
            <a:normAutofit/>
          </a:bodyPr>
          <a:lstStyle/>
          <a:p>
            <a:pPr marL="342900" lvl="0" indent="-342900">
              <a:lnSpc>
                <a:spcPct val="90000"/>
              </a:lnSpc>
              <a:buFont typeface="+mj-lt"/>
              <a:buAutoNum type="arabicPeriod"/>
            </a:pPr>
            <a:r>
              <a:rPr lang="en-US" sz="2600" b="1" dirty="0"/>
              <a:t>Identify, outreach, and engage organizations outside of traditional CPUC parties </a:t>
            </a:r>
            <a:endParaRPr lang="en-US" sz="2600" dirty="0"/>
          </a:p>
          <a:p>
            <a:pPr marL="342900" lvl="0" indent="-342900">
              <a:lnSpc>
                <a:spcPct val="90000"/>
              </a:lnSpc>
              <a:buFont typeface="+mj-lt"/>
              <a:buAutoNum type="arabicPeriod"/>
            </a:pPr>
            <a:r>
              <a:rPr lang="en-US" sz="2600" b="1" dirty="0"/>
              <a:t>Recruit from Regions that include Environmental and Social Justice (ESJ) Communities, Income-Qualified, Indigenous, Rural and/or are Underrepresented Communities</a:t>
            </a:r>
            <a:endParaRPr lang="en-US" sz="2600" dirty="0"/>
          </a:p>
          <a:p>
            <a:pPr marL="342900" lvl="0" indent="-342900">
              <a:lnSpc>
                <a:spcPct val="90000"/>
              </a:lnSpc>
              <a:buFont typeface="+mj-lt"/>
              <a:buAutoNum type="arabicPeriod"/>
            </a:pPr>
            <a:r>
              <a:rPr lang="en-US" sz="2600" b="1" dirty="0"/>
              <a:t>Develop Recruitment and Retention Plan</a:t>
            </a:r>
            <a:endParaRPr lang="en-US" sz="2600" dirty="0"/>
          </a:p>
          <a:p>
            <a:pPr marL="342900" lvl="0" indent="-342900">
              <a:lnSpc>
                <a:spcPct val="90000"/>
              </a:lnSpc>
              <a:buFont typeface="+mj-lt"/>
              <a:buAutoNum type="arabicPeriod"/>
            </a:pPr>
            <a:r>
              <a:rPr lang="en-US" sz="2600" b="1" dirty="0"/>
              <a:t>Engage with Service Providers who work with Underrepresented Customers</a:t>
            </a:r>
            <a:endParaRPr lang="en-US" sz="2600" dirty="0"/>
          </a:p>
        </p:txBody>
      </p:sp>
      <p:sp>
        <p:nvSpPr>
          <p:cNvPr id="4" name="Slide Number Placeholder 3">
            <a:extLst>
              <a:ext uri="{FF2B5EF4-FFF2-40B4-BE49-F238E27FC236}">
                <a16:creationId xmlns:a16="http://schemas.microsoft.com/office/drawing/2014/main" id="{FB8CB011-C3C5-BD4D-B003-5AB16C454ADE}"/>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38</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pic>
        <p:nvPicPr>
          <p:cNvPr id="14" name="Graphic 13" descr="Meeting with solid fill">
            <a:extLst>
              <a:ext uri="{FF2B5EF4-FFF2-40B4-BE49-F238E27FC236}">
                <a16:creationId xmlns:a16="http://schemas.microsoft.com/office/drawing/2014/main" id="{EC66B465-A34B-B540-9374-D3A615A50A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91062" y="4841212"/>
            <a:ext cx="1515138" cy="1515138"/>
          </a:xfrm>
          <a:prstGeom prst="rect">
            <a:avLst/>
          </a:prstGeom>
        </p:spPr>
      </p:pic>
    </p:spTree>
    <p:extLst>
      <p:ext uri="{BB962C8B-B14F-4D97-AF65-F5344CB8AC3E}">
        <p14:creationId xmlns:p14="http://schemas.microsoft.com/office/powerpoint/2010/main" val="650930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1"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6E7D78DD-F975-8347-B7B4-2E8F0841796B}"/>
              </a:ext>
            </a:extLst>
          </p:cNvPr>
          <p:cNvSpPr>
            <a:spLocks noGrp="1"/>
          </p:cNvSpPr>
          <p:nvPr>
            <p:ph type="title"/>
          </p:nvPr>
        </p:nvSpPr>
        <p:spPr>
          <a:xfrm>
            <a:off x="331470" y="1371600"/>
            <a:ext cx="3634740" cy="4114800"/>
          </a:xfrm>
        </p:spPr>
        <p:txBody>
          <a:bodyPr anchor="ctr">
            <a:normAutofit/>
          </a:bodyPr>
          <a:lstStyle/>
          <a:p>
            <a:pPr algn="ctr"/>
            <a:r>
              <a:rPr lang="en-US" sz="2200" dirty="0">
                <a:solidFill>
                  <a:schemeClr val="bg2"/>
                </a:solidFill>
              </a:rPr>
              <a:t>Recruitment &amp; Retention Recommendation #1</a:t>
            </a:r>
            <a:endParaRPr lang="en-US" sz="2200" dirty="0">
              <a:solidFill>
                <a:schemeClr val="bg2"/>
              </a:solidFill>
              <a:highlight>
                <a:srgbClr val="FFFF00"/>
              </a:highlight>
            </a:endParaRP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1F58D5EF-E521-CC4F-90BC-852CC363545C}"/>
              </a:ext>
            </a:extLst>
          </p:cNvPr>
          <p:cNvSpPr>
            <a:spLocks noGrp="1"/>
          </p:cNvSpPr>
          <p:nvPr>
            <p:ph idx="1"/>
          </p:nvPr>
        </p:nvSpPr>
        <p:spPr>
          <a:xfrm>
            <a:off x="4762499" y="685800"/>
            <a:ext cx="6743700" cy="5486400"/>
          </a:xfrm>
        </p:spPr>
        <p:txBody>
          <a:bodyPr anchor="ctr">
            <a:normAutofit/>
          </a:bodyPr>
          <a:lstStyle/>
          <a:p>
            <a:pPr marL="0" indent="0">
              <a:lnSpc>
                <a:spcPct val="90000"/>
              </a:lnSpc>
              <a:buNone/>
            </a:pPr>
            <a:r>
              <a:rPr lang="en-US" sz="2600" b="1" dirty="0"/>
              <a:t>RECOMMENDATION: Identify, outreach, and engage organizations outside of traditional CPUC parties</a:t>
            </a:r>
          </a:p>
          <a:p>
            <a:pPr marL="0" indent="0">
              <a:lnSpc>
                <a:spcPct val="90000"/>
              </a:lnSpc>
              <a:buNone/>
            </a:pPr>
            <a:endParaRPr lang="en-US" sz="2200" b="1" dirty="0"/>
          </a:p>
          <a:p>
            <a:pPr>
              <a:lnSpc>
                <a:spcPct val="90000"/>
              </a:lnSpc>
            </a:pPr>
            <a:r>
              <a:rPr lang="en-US" sz="2000" i="1" dirty="0"/>
              <a:t>High-level proposed elements</a:t>
            </a:r>
            <a:r>
              <a:rPr lang="en-US" sz="2000" dirty="0"/>
              <a:t>: </a:t>
            </a:r>
          </a:p>
          <a:p>
            <a:pPr lvl="1">
              <a:lnSpc>
                <a:spcPct val="90000"/>
              </a:lnSpc>
            </a:pPr>
            <a:r>
              <a:rPr lang="en-US" dirty="0"/>
              <a:t>Identify comprehensive list of organizations who work directly in disadvantaged, low-income and EJ communities, in all regions</a:t>
            </a:r>
          </a:p>
          <a:p>
            <a:pPr lvl="1">
              <a:lnSpc>
                <a:spcPct val="90000"/>
              </a:lnSpc>
            </a:pPr>
            <a:r>
              <a:rPr lang="en-US" dirty="0"/>
              <a:t>Conduct outreach and listening sessions</a:t>
            </a:r>
          </a:p>
          <a:p>
            <a:pPr lvl="1">
              <a:lnSpc>
                <a:spcPct val="90000"/>
              </a:lnSpc>
            </a:pPr>
            <a:r>
              <a:rPr lang="en-US" dirty="0"/>
              <a:t>Revise outreach strategy based on input</a:t>
            </a:r>
          </a:p>
          <a:p>
            <a:pPr>
              <a:lnSpc>
                <a:spcPct val="90000"/>
              </a:lnSpc>
            </a:pPr>
            <a:r>
              <a:rPr lang="en-US" sz="2000" i="1" dirty="0"/>
              <a:t>See CDEI WG Report for details on pages 20-21</a:t>
            </a:r>
          </a:p>
          <a:p>
            <a:pPr>
              <a:lnSpc>
                <a:spcPct val="90000"/>
              </a:lnSpc>
            </a:pPr>
            <a:endParaRPr lang="en-US" sz="1800" u="sng" dirty="0"/>
          </a:p>
        </p:txBody>
      </p:sp>
      <p:sp>
        <p:nvSpPr>
          <p:cNvPr id="4" name="Slide Number Placeholder 3">
            <a:extLst>
              <a:ext uri="{FF2B5EF4-FFF2-40B4-BE49-F238E27FC236}">
                <a16:creationId xmlns:a16="http://schemas.microsoft.com/office/drawing/2014/main" id="{82B1CFFD-6E2A-3E43-8C69-743849A4A5A6}"/>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39</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44519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EF9468-6834-2C46-9CF3-EDF8E3C7E460}"/>
              </a:ext>
            </a:extLst>
          </p:cNvPr>
          <p:cNvSpPr>
            <a:spLocks noGrp="1"/>
          </p:cNvSpPr>
          <p:nvPr>
            <p:ph type="title"/>
          </p:nvPr>
        </p:nvSpPr>
        <p:spPr>
          <a:xfrm>
            <a:off x="391378" y="320675"/>
            <a:ext cx="11407487" cy="1325563"/>
          </a:xfrm>
        </p:spPr>
        <p:txBody>
          <a:bodyPr>
            <a:normAutofit/>
          </a:bodyPr>
          <a:lstStyle/>
          <a:p>
            <a:r>
              <a:rPr lang="en-US" sz="5400" dirty="0">
                <a:solidFill>
                  <a:schemeClr val="bg1"/>
                </a:solidFill>
              </a:rPr>
              <a:t>WebEx Technical Reminders</a:t>
            </a:r>
          </a:p>
        </p:txBody>
      </p:sp>
      <p:graphicFrame>
        <p:nvGraphicFramePr>
          <p:cNvPr id="5" name="Content Placeholder 2">
            <a:extLst>
              <a:ext uri="{FF2B5EF4-FFF2-40B4-BE49-F238E27FC236}">
                <a16:creationId xmlns:a16="http://schemas.microsoft.com/office/drawing/2014/main" id="{86A66418-6223-4001-AD7F-C87BB3772AAE}"/>
              </a:ext>
            </a:extLst>
          </p:cNvPr>
          <p:cNvGraphicFramePr>
            <a:graphicFrameLocks noGrp="1"/>
          </p:cNvGraphicFramePr>
          <p:nvPr>
            <p:ph idx="1"/>
            <p:extLst>
              <p:ext uri="{D42A27DB-BD31-4B8C-83A1-F6EECF244321}">
                <p14:modId xmlns:p14="http://schemas.microsoft.com/office/powerpoint/2010/main" val="3150095791"/>
              </p:ext>
            </p:extLst>
          </p:nvPr>
        </p:nvGraphicFramePr>
        <p:xfrm>
          <a:off x="391378" y="2484738"/>
          <a:ext cx="11288995" cy="4093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AB616397-E0D5-7F48-87F6-5D49C0454F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094" y="2869615"/>
            <a:ext cx="3238497" cy="1943099"/>
          </a:xfrm>
          <a:prstGeom prst="rect">
            <a:avLst/>
          </a:prstGeom>
          <a:solidFill>
            <a:schemeClr val="tx1"/>
          </a:solidFill>
          <a:ln>
            <a:solidFill>
              <a:schemeClr val="tx1"/>
            </a:solidFill>
          </a:ln>
        </p:spPr>
      </p:pic>
      <p:sp>
        <p:nvSpPr>
          <p:cNvPr id="4" name="TextBox 3">
            <a:extLst>
              <a:ext uri="{FF2B5EF4-FFF2-40B4-BE49-F238E27FC236}">
                <a16:creationId xmlns:a16="http://schemas.microsoft.com/office/drawing/2014/main" id="{CB352B4E-D5A8-BF43-B14C-E1CFC460F146}"/>
              </a:ext>
            </a:extLst>
          </p:cNvPr>
          <p:cNvSpPr txBox="1"/>
          <p:nvPr/>
        </p:nvSpPr>
        <p:spPr>
          <a:xfrm>
            <a:off x="4409672" y="6354762"/>
            <a:ext cx="325240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Image courtesy: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Blended Learning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FCSO</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199AFB3-9975-4949-940E-B5EE27D1493A}"/>
              </a:ext>
            </a:extLst>
          </p:cNvPr>
          <p:cNvSpPr>
            <a:spLocks noGrp="1"/>
          </p:cNvSpPr>
          <p:nvPr>
            <p:ph type="sldNum" sz="quarter" idx="12"/>
          </p:nvPr>
        </p:nvSpPr>
        <p:spPr>
          <a:xfrm>
            <a:off x="9206030" y="6354762"/>
            <a:ext cx="2743200" cy="365125"/>
          </a:xfrm>
        </p:spPr>
        <p:txBody>
          <a:bodyPr/>
          <a:lstStyle/>
          <a:p>
            <a:r>
              <a:rPr lang="en-US" dirty="0"/>
              <a:t> </a:t>
            </a:r>
            <a:fld id="{B52D1F0E-ADB9-054E-881E-D5691EC4F528}" type="slidenum">
              <a:rPr lang="en-US" smtClean="0"/>
              <a:t>4</a:t>
            </a:fld>
            <a:endParaRPr lang="en-US" dirty="0"/>
          </a:p>
        </p:txBody>
      </p:sp>
      <p:pic>
        <p:nvPicPr>
          <p:cNvPr id="6" name="Picture 2">
            <a:extLst>
              <a:ext uri="{FF2B5EF4-FFF2-40B4-BE49-F238E27FC236}">
                <a16:creationId xmlns:a16="http://schemas.microsoft.com/office/drawing/2014/main" id="{B624F068-71C1-7342-85F2-6A159B29BA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10600" y="2581720"/>
            <a:ext cx="3353477" cy="223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982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5"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6E7D78DD-F975-8347-B7B4-2E8F0841796B}"/>
              </a:ext>
            </a:extLst>
          </p:cNvPr>
          <p:cNvSpPr>
            <a:spLocks noGrp="1"/>
          </p:cNvSpPr>
          <p:nvPr>
            <p:ph type="title"/>
          </p:nvPr>
        </p:nvSpPr>
        <p:spPr>
          <a:xfrm>
            <a:off x="203792" y="563671"/>
            <a:ext cx="3729381" cy="5792679"/>
          </a:xfrm>
        </p:spPr>
        <p:txBody>
          <a:bodyPr anchor="ctr">
            <a:normAutofit/>
          </a:bodyPr>
          <a:lstStyle/>
          <a:p>
            <a:pPr algn="ctr"/>
            <a:r>
              <a:rPr lang="en-US" sz="2200" dirty="0">
                <a:solidFill>
                  <a:schemeClr val="bg2"/>
                </a:solidFill>
              </a:rPr>
              <a:t>Recruitment &amp; Retention Recommendation #2</a:t>
            </a: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1F58D5EF-E521-CC4F-90BC-852CC363545C}"/>
              </a:ext>
            </a:extLst>
          </p:cNvPr>
          <p:cNvSpPr>
            <a:spLocks noGrp="1"/>
          </p:cNvSpPr>
          <p:nvPr>
            <p:ph idx="1"/>
          </p:nvPr>
        </p:nvSpPr>
        <p:spPr>
          <a:xfrm>
            <a:off x="4762499" y="869950"/>
            <a:ext cx="6743700" cy="5486400"/>
          </a:xfrm>
        </p:spPr>
        <p:txBody>
          <a:bodyPr anchor="ctr">
            <a:normAutofit/>
          </a:bodyPr>
          <a:lstStyle/>
          <a:p>
            <a:pPr marL="0" indent="0">
              <a:lnSpc>
                <a:spcPct val="90000"/>
              </a:lnSpc>
              <a:buNone/>
            </a:pPr>
            <a:r>
              <a:rPr lang="en-US" b="1" dirty="0"/>
              <a:t>RECOMMENDATION: Recruit from Regions that include Environmental and Social Justice (ESJ) Communities, Income-Qualified, Indigenous, Rural and/or are Underrepresented Communities</a:t>
            </a:r>
          </a:p>
          <a:p>
            <a:pPr marL="0" indent="0">
              <a:lnSpc>
                <a:spcPct val="90000"/>
              </a:lnSpc>
              <a:buNone/>
            </a:pPr>
            <a:endParaRPr lang="en-US" b="1" dirty="0"/>
          </a:p>
          <a:p>
            <a:pPr>
              <a:lnSpc>
                <a:spcPct val="90000"/>
              </a:lnSpc>
            </a:pPr>
            <a:r>
              <a:rPr lang="en-US" sz="2000" i="1" dirty="0"/>
              <a:t>High-level proposed elements</a:t>
            </a:r>
            <a:r>
              <a:rPr lang="en-US" sz="2000" dirty="0"/>
              <a:t>: </a:t>
            </a:r>
          </a:p>
          <a:p>
            <a:pPr lvl="1">
              <a:lnSpc>
                <a:spcPct val="90000"/>
              </a:lnSpc>
            </a:pPr>
            <a:r>
              <a:rPr lang="en-US" dirty="0"/>
              <a:t>Identify disadvantaged or underrepresented regions</a:t>
            </a:r>
          </a:p>
          <a:p>
            <a:pPr lvl="1">
              <a:lnSpc>
                <a:spcPct val="90000"/>
              </a:lnSpc>
            </a:pPr>
            <a:r>
              <a:rPr lang="en-US" dirty="0" err="1"/>
              <a:t>Geomap</a:t>
            </a:r>
            <a:r>
              <a:rPr lang="en-US" dirty="0"/>
              <a:t> potential CBOs/CAAs</a:t>
            </a:r>
            <a:endParaRPr lang="en-US" u="sng" dirty="0"/>
          </a:p>
          <a:p>
            <a:pPr lvl="1">
              <a:lnSpc>
                <a:spcPct val="90000"/>
              </a:lnSpc>
            </a:pPr>
            <a:r>
              <a:rPr lang="en-US" dirty="0"/>
              <a:t>Target outreach and engagement efforts specifically for CBOs/CAAs serving disadvantaged communities</a:t>
            </a:r>
          </a:p>
          <a:p>
            <a:pPr lvl="1">
              <a:lnSpc>
                <a:spcPct val="90000"/>
              </a:lnSpc>
            </a:pPr>
            <a:r>
              <a:rPr lang="en-US" dirty="0"/>
              <a:t>Outreach coordinators and materials should match the racial/ethnic demographics and language of communities they are trying to target</a:t>
            </a:r>
          </a:p>
          <a:p>
            <a:pPr lvl="1">
              <a:lnSpc>
                <a:spcPct val="90000"/>
              </a:lnSpc>
            </a:pPr>
            <a:r>
              <a:rPr lang="en-US" dirty="0"/>
              <a:t>Ensure a balance of geographical, socio-economic, and public/private sector representation. </a:t>
            </a:r>
          </a:p>
          <a:p>
            <a:pPr>
              <a:lnSpc>
                <a:spcPct val="90000"/>
              </a:lnSpc>
            </a:pPr>
            <a:r>
              <a:rPr lang="en-US" sz="2000" i="1" dirty="0"/>
              <a:t>See CDEI WG Report for details on page 21</a:t>
            </a:r>
          </a:p>
          <a:p>
            <a:pPr>
              <a:lnSpc>
                <a:spcPct val="90000"/>
              </a:lnSpc>
            </a:pPr>
            <a:endParaRPr lang="en-US" sz="2000" dirty="0"/>
          </a:p>
        </p:txBody>
      </p:sp>
      <p:sp>
        <p:nvSpPr>
          <p:cNvPr id="4" name="Slide Number Placeholder 3">
            <a:extLst>
              <a:ext uri="{FF2B5EF4-FFF2-40B4-BE49-F238E27FC236}">
                <a16:creationId xmlns:a16="http://schemas.microsoft.com/office/drawing/2014/main" id="{82B1CFFD-6E2A-3E43-8C69-743849A4A5A6}"/>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40</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908124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1"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6E7D78DD-F975-8347-B7B4-2E8F0841796B}"/>
              </a:ext>
            </a:extLst>
          </p:cNvPr>
          <p:cNvSpPr>
            <a:spLocks noGrp="1"/>
          </p:cNvSpPr>
          <p:nvPr>
            <p:ph type="title"/>
          </p:nvPr>
        </p:nvSpPr>
        <p:spPr>
          <a:xfrm>
            <a:off x="182880" y="1120141"/>
            <a:ext cx="3669030" cy="4515116"/>
          </a:xfrm>
        </p:spPr>
        <p:txBody>
          <a:bodyPr anchor="ctr">
            <a:normAutofit/>
          </a:bodyPr>
          <a:lstStyle/>
          <a:p>
            <a:pPr algn="ctr"/>
            <a:r>
              <a:rPr lang="en-US" sz="2200" dirty="0">
                <a:solidFill>
                  <a:schemeClr val="bg2"/>
                </a:solidFill>
              </a:rPr>
              <a:t>Recruitment &amp; Retention Recommendation #3</a:t>
            </a: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1F58D5EF-E521-CC4F-90BC-852CC363545C}"/>
              </a:ext>
            </a:extLst>
          </p:cNvPr>
          <p:cNvSpPr>
            <a:spLocks noGrp="1"/>
          </p:cNvSpPr>
          <p:nvPr>
            <p:ph idx="1"/>
          </p:nvPr>
        </p:nvSpPr>
        <p:spPr>
          <a:xfrm>
            <a:off x="4762499" y="685800"/>
            <a:ext cx="6743700" cy="5486400"/>
          </a:xfrm>
        </p:spPr>
        <p:txBody>
          <a:bodyPr anchor="ctr">
            <a:normAutofit/>
          </a:bodyPr>
          <a:lstStyle/>
          <a:p>
            <a:pPr marL="0" indent="0">
              <a:lnSpc>
                <a:spcPct val="90000"/>
              </a:lnSpc>
              <a:buNone/>
            </a:pPr>
            <a:r>
              <a:rPr lang="en-US" sz="2600" b="1" dirty="0"/>
              <a:t>RECOMMENDATION: Develop Recruitment and Retention Plan</a:t>
            </a:r>
          </a:p>
          <a:p>
            <a:pPr marL="0" indent="0">
              <a:lnSpc>
                <a:spcPct val="90000"/>
              </a:lnSpc>
              <a:buNone/>
            </a:pPr>
            <a:endParaRPr lang="en-US" sz="1700" b="1" dirty="0"/>
          </a:p>
          <a:p>
            <a:pPr>
              <a:lnSpc>
                <a:spcPct val="90000"/>
              </a:lnSpc>
            </a:pPr>
            <a:r>
              <a:rPr lang="en-US" sz="2000" i="1" dirty="0"/>
              <a:t>High-level proposed elements</a:t>
            </a:r>
            <a:r>
              <a:rPr lang="en-US" sz="2000" dirty="0"/>
              <a:t>: </a:t>
            </a:r>
          </a:p>
          <a:p>
            <a:pPr lvl="1">
              <a:lnSpc>
                <a:spcPct val="90000"/>
              </a:lnSpc>
            </a:pPr>
            <a:r>
              <a:rPr lang="en-US" dirty="0"/>
              <a:t>First create a Recruitment Plan based on feedback from 1:1 listening sessions with members and interested CBOs/CAAs </a:t>
            </a:r>
          </a:p>
          <a:p>
            <a:pPr lvl="1">
              <a:lnSpc>
                <a:spcPct val="90000"/>
              </a:lnSpc>
            </a:pPr>
            <a:r>
              <a:rPr lang="en-US" dirty="0"/>
              <a:t>Then create a retention plan </a:t>
            </a:r>
          </a:p>
          <a:p>
            <a:pPr>
              <a:lnSpc>
                <a:spcPct val="90000"/>
              </a:lnSpc>
            </a:pPr>
            <a:r>
              <a:rPr lang="en-US" sz="2000" i="1" dirty="0"/>
              <a:t>See CDEI WG Report for details on pages 21-22</a:t>
            </a:r>
          </a:p>
          <a:p>
            <a:pPr marL="0" indent="0">
              <a:lnSpc>
                <a:spcPct val="90000"/>
              </a:lnSpc>
              <a:buNone/>
            </a:pPr>
            <a:endParaRPr lang="en-US" sz="1700" b="1" dirty="0"/>
          </a:p>
        </p:txBody>
      </p:sp>
      <p:sp>
        <p:nvSpPr>
          <p:cNvPr id="4" name="Slide Number Placeholder 3">
            <a:extLst>
              <a:ext uri="{FF2B5EF4-FFF2-40B4-BE49-F238E27FC236}">
                <a16:creationId xmlns:a16="http://schemas.microsoft.com/office/drawing/2014/main" id="{82B1CFFD-6E2A-3E43-8C69-743849A4A5A6}"/>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41</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492012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1"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6E7D78DD-F975-8347-B7B4-2E8F0841796B}"/>
              </a:ext>
            </a:extLst>
          </p:cNvPr>
          <p:cNvSpPr>
            <a:spLocks noGrp="1"/>
          </p:cNvSpPr>
          <p:nvPr>
            <p:ph type="title"/>
          </p:nvPr>
        </p:nvSpPr>
        <p:spPr>
          <a:xfrm>
            <a:off x="308610" y="1270591"/>
            <a:ext cx="3634740" cy="4364666"/>
          </a:xfrm>
        </p:spPr>
        <p:txBody>
          <a:bodyPr anchor="ctr">
            <a:normAutofit/>
          </a:bodyPr>
          <a:lstStyle/>
          <a:p>
            <a:pPr algn="ctr"/>
            <a:r>
              <a:rPr lang="en-US" sz="2200" dirty="0">
                <a:solidFill>
                  <a:schemeClr val="bg2"/>
                </a:solidFill>
              </a:rPr>
              <a:t>Recruitment &amp; Retention Recommendation #4</a:t>
            </a: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1F58D5EF-E521-CC4F-90BC-852CC363545C}"/>
              </a:ext>
            </a:extLst>
          </p:cNvPr>
          <p:cNvSpPr>
            <a:spLocks noGrp="1"/>
          </p:cNvSpPr>
          <p:nvPr>
            <p:ph idx="1"/>
          </p:nvPr>
        </p:nvSpPr>
        <p:spPr>
          <a:xfrm>
            <a:off x="4762499" y="685800"/>
            <a:ext cx="6743700" cy="5486400"/>
          </a:xfrm>
        </p:spPr>
        <p:txBody>
          <a:bodyPr anchor="ctr">
            <a:normAutofit/>
          </a:bodyPr>
          <a:lstStyle/>
          <a:p>
            <a:pPr marL="0" indent="0">
              <a:buNone/>
            </a:pPr>
            <a:r>
              <a:rPr lang="en-US" sz="2600" b="1" dirty="0"/>
              <a:t>RECOMMENDATION: Engage with Service Providers who work with Underrepresented Customers </a:t>
            </a:r>
          </a:p>
          <a:p>
            <a:pPr marL="0" indent="0">
              <a:buNone/>
            </a:pPr>
            <a:endParaRPr lang="en-US" sz="2000" b="1" dirty="0"/>
          </a:p>
          <a:p>
            <a:pPr>
              <a:lnSpc>
                <a:spcPct val="90000"/>
              </a:lnSpc>
            </a:pPr>
            <a:r>
              <a:rPr lang="en-US" sz="2000" i="1" dirty="0"/>
              <a:t>Note: </a:t>
            </a:r>
            <a:r>
              <a:rPr lang="en-US" sz="2000" dirty="0"/>
              <a:t>Service providers is used as an inclusive term that includes but is not limited to contractors, trade professionals, and Minority or Women Owned Businesses </a:t>
            </a:r>
            <a:endParaRPr lang="en-US" sz="2000" i="1" dirty="0"/>
          </a:p>
          <a:p>
            <a:pPr>
              <a:lnSpc>
                <a:spcPct val="90000"/>
              </a:lnSpc>
            </a:pPr>
            <a:r>
              <a:rPr lang="en-US" sz="2000" i="1" dirty="0"/>
              <a:t>High-level proposed elements</a:t>
            </a:r>
            <a:r>
              <a:rPr lang="en-US" sz="2000" dirty="0"/>
              <a:t>: </a:t>
            </a:r>
          </a:p>
          <a:p>
            <a:pPr lvl="1"/>
            <a:r>
              <a:rPr lang="en-US" dirty="0"/>
              <a:t>Conduct Baseline Analysis</a:t>
            </a:r>
          </a:p>
          <a:p>
            <a:pPr lvl="1"/>
            <a:r>
              <a:rPr lang="en-US" dirty="0"/>
              <a:t>Set goals for outreach and implementation</a:t>
            </a:r>
          </a:p>
          <a:p>
            <a:pPr lvl="1"/>
            <a:r>
              <a:rPr lang="en-US" dirty="0"/>
              <a:t>Help form coalition of diverse, small and “local” organizations who can represent and work to build capacity in these communities </a:t>
            </a:r>
          </a:p>
          <a:p>
            <a:pPr>
              <a:lnSpc>
                <a:spcPct val="90000"/>
              </a:lnSpc>
            </a:pPr>
            <a:r>
              <a:rPr lang="en-US" sz="2000" i="1" dirty="0"/>
              <a:t>See CDEI WG Report for details on pages 23-24</a:t>
            </a:r>
            <a:endParaRPr lang="en-US" sz="2000" dirty="0"/>
          </a:p>
          <a:p>
            <a:endParaRPr lang="en-US" sz="2000" dirty="0"/>
          </a:p>
        </p:txBody>
      </p:sp>
      <p:sp>
        <p:nvSpPr>
          <p:cNvPr id="4" name="Slide Number Placeholder 3">
            <a:extLst>
              <a:ext uri="{FF2B5EF4-FFF2-40B4-BE49-F238E27FC236}">
                <a16:creationId xmlns:a16="http://schemas.microsoft.com/office/drawing/2014/main" id="{82B1CFFD-6E2A-3E43-8C69-743849A4A5A6}"/>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42</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870595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3" name="Rectangle 12">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5" name="Rectangle 14">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39C86669-1166-394E-A762-8E126E3EC16A}"/>
              </a:ext>
            </a:extLst>
          </p:cNvPr>
          <p:cNvSpPr>
            <a:spLocks noGrp="1"/>
          </p:cNvSpPr>
          <p:nvPr>
            <p:ph type="title"/>
          </p:nvPr>
        </p:nvSpPr>
        <p:spPr>
          <a:xfrm>
            <a:off x="2100649" y="596705"/>
            <a:ext cx="8143102" cy="813498"/>
          </a:xfrm>
        </p:spPr>
        <p:txBody>
          <a:bodyPr>
            <a:normAutofit fontScale="90000"/>
          </a:bodyPr>
          <a:lstStyle/>
          <a:p>
            <a:pPr algn="ctr"/>
            <a:r>
              <a:rPr lang="en-US" sz="3000" dirty="0"/>
              <a:t>Restructuring proposal Outline</a:t>
            </a:r>
          </a:p>
        </p:txBody>
      </p:sp>
      <p:sp>
        <p:nvSpPr>
          <p:cNvPr id="3" name="Content Placeholder 2">
            <a:extLst>
              <a:ext uri="{FF2B5EF4-FFF2-40B4-BE49-F238E27FC236}">
                <a16:creationId xmlns:a16="http://schemas.microsoft.com/office/drawing/2014/main" id="{53922D96-2982-C54D-92AB-193EB6560BDC}"/>
              </a:ext>
            </a:extLst>
          </p:cNvPr>
          <p:cNvSpPr>
            <a:spLocks noGrp="1"/>
          </p:cNvSpPr>
          <p:nvPr>
            <p:ph idx="1"/>
          </p:nvPr>
        </p:nvSpPr>
        <p:spPr>
          <a:xfrm>
            <a:off x="914400" y="1514538"/>
            <a:ext cx="10201940" cy="4467706"/>
          </a:xfrm>
        </p:spPr>
        <p:txBody>
          <a:bodyPr>
            <a:noAutofit/>
          </a:bodyPr>
          <a:lstStyle/>
          <a:p>
            <a:pPr>
              <a:lnSpc>
                <a:spcPct val="90000"/>
              </a:lnSpc>
            </a:pPr>
            <a:r>
              <a:rPr lang="en-US" sz="2600" dirty="0"/>
              <a:t>Overview of the Restructuring Mini Group Proposal to Establish a Post-CDEI Working Group </a:t>
            </a:r>
          </a:p>
          <a:p>
            <a:pPr>
              <a:lnSpc>
                <a:spcPct val="90000"/>
              </a:lnSpc>
            </a:pPr>
            <a:r>
              <a:rPr lang="en-US" sz="2600" dirty="0"/>
              <a:t>Proposal for Compensation to Eligible Members of the “Restructuring Working Group”</a:t>
            </a:r>
          </a:p>
          <a:p>
            <a:pPr>
              <a:lnSpc>
                <a:spcPct val="90000"/>
              </a:lnSpc>
            </a:pPr>
            <a:r>
              <a:rPr lang="en-US" sz="2600" dirty="0"/>
              <a:t>Proposed Structure of the Prospectus</a:t>
            </a:r>
          </a:p>
          <a:p>
            <a:pPr>
              <a:lnSpc>
                <a:spcPct val="90000"/>
              </a:lnSpc>
            </a:pPr>
            <a:r>
              <a:rPr lang="en-US" sz="2600" dirty="0"/>
              <a:t>Proposed Timeline</a:t>
            </a:r>
          </a:p>
          <a:p>
            <a:pPr>
              <a:lnSpc>
                <a:spcPct val="90000"/>
              </a:lnSpc>
            </a:pPr>
            <a:r>
              <a:rPr lang="en-US" sz="2600" dirty="0"/>
              <a:t>Proposed Approach/Process to Co-Create </a:t>
            </a:r>
          </a:p>
          <a:p>
            <a:pPr>
              <a:lnSpc>
                <a:spcPct val="90000"/>
              </a:lnSpc>
            </a:pPr>
            <a:r>
              <a:rPr lang="en-US" sz="2600" dirty="0"/>
              <a:t>Proposed Participants/Members</a:t>
            </a:r>
          </a:p>
          <a:p>
            <a:pPr>
              <a:lnSpc>
                <a:spcPct val="90000"/>
              </a:lnSpc>
            </a:pPr>
            <a:r>
              <a:rPr lang="en-US" sz="2600" dirty="0"/>
              <a:t>Proposed Next Steps</a:t>
            </a:r>
          </a:p>
        </p:txBody>
      </p:sp>
      <p:pic>
        <p:nvPicPr>
          <p:cNvPr id="8" name="Graphic 7" descr="Workflow">
            <a:extLst>
              <a:ext uri="{FF2B5EF4-FFF2-40B4-BE49-F238E27FC236}">
                <a16:creationId xmlns:a16="http://schemas.microsoft.com/office/drawing/2014/main" id="{AC486EF6-B143-F61B-E8A1-C5FCCCF94B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11817" y="4262578"/>
            <a:ext cx="1894382" cy="1894382"/>
          </a:xfrm>
          <a:prstGeom prst="rect">
            <a:avLst/>
          </a:prstGeom>
        </p:spPr>
      </p:pic>
      <p:sp>
        <p:nvSpPr>
          <p:cNvPr id="4" name="Slide Number Placeholder 3">
            <a:extLst>
              <a:ext uri="{FF2B5EF4-FFF2-40B4-BE49-F238E27FC236}">
                <a16:creationId xmlns:a16="http://schemas.microsoft.com/office/drawing/2014/main" id="{86DF5670-6A22-B741-9ABE-47B6B60C7F82}"/>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43</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4201997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6EA1-609A-4CBB-A70C-1F4DBB76E70C}"/>
              </a:ext>
            </a:extLst>
          </p:cNvPr>
          <p:cNvSpPr>
            <a:spLocks noGrp="1"/>
          </p:cNvSpPr>
          <p:nvPr>
            <p:ph type="title"/>
          </p:nvPr>
        </p:nvSpPr>
        <p:spPr>
          <a:xfrm>
            <a:off x="388307" y="212942"/>
            <a:ext cx="10470193" cy="939453"/>
          </a:xfrm>
        </p:spPr>
        <p:txBody>
          <a:bodyPr>
            <a:normAutofit/>
          </a:bodyPr>
          <a:lstStyle/>
          <a:p>
            <a:r>
              <a:rPr lang="en-US" dirty="0"/>
              <a:t>Restructuring </a:t>
            </a:r>
            <a:r>
              <a:rPr lang="en-US" dirty="0" err="1"/>
              <a:t>wG</a:t>
            </a:r>
            <a:r>
              <a:rPr lang="en-US" dirty="0"/>
              <a:t>: proposed Objectives</a:t>
            </a:r>
          </a:p>
        </p:txBody>
      </p:sp>
      <p:graphicFrame>
        <p:nvGraphicFramePr>
          <p:cNvPr id="5" name="Content Placeholder 4">
            <a:extLst>
              <a:ext uri="{FF2B5EF4-FFF2-40B4-BE49-F238E27FC236}">
                <a16:creationId xmlns:a16="http://schemas.microsoft.com/office/drawing/2014/main" id="{68F1161F-B3CD-4160-A0B3-BF80E730F098}"/>
              </a:ext>
            </a:extLst>
          </p:cNvPr>
          <p:cNvGraphicFramePr>
            <a:graphicFrameLocks noGrp="1"/>
          </p:cNvGraphicFramePr>
          <p:nvPr>
            <p:ph idx="1"/>
          </p:nvPr>
        </p:nvGraphicFramePr>
        <p:xfrm>
          <a:off x="300625" y="1152395"/>
          <a:ext cx="11687583" cy="5492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D5574BD-27FF-43D0-AA73-1465DC5BE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
        <p:nvSpPr>
          <p:cNvPr id="6" name="TextBox 5">
            <a:extLst>
              <a:ext uri="{FF2B5EF4-FFF2-40B4-BE49-F238E27FC236}">
                <a16:creationId xmlns:a16="http://schemas.microsoft.com/office/drawing/2014/main" id="{8C3D864B-0B2D-458C-AAC8-4C0FF0118B59}"/>
              </a:ext>
            </a:extLst>
          </p:cNvPr>
          <p:cNvSpPr txBox="1"/>
          <p:nvPr/>
        </p:nvSpPr>
        <p:spPr>
          <a:xfrm>
            <a:off x="350875" y="6400259"/>
            <a:ext cx="1067508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*JEDI = Justice, Equity, Diversity, and Inclusion</a:t>
            </a:r>
          </a:p>
        </p:txBody>
      </p:sp>
      <p:sp>
        <p:nvSpPr>
          <p:cNvPr id="7" name="TextBox 6">
            <a:extLst>
              <a:ext uri="{FF2B5EF4-FFF2-40B4-BE49-F238E27FC236}">
                <a16:creationId xmlns:a16="http://schemas.microsoft.com/office/drawing/2014/main" id="{03AEAD31-3EA6-43E9-8E04-CE421EE582F5}"/>
              </a:ext>
            </a:extLst>
          </p:cNvPr>
          <p:cNvSpPr txBox="1"/>
          <p:nvPr/>
        </p:nvSpPr>
        <p:spPr>
          <a:xfrm>
            <a:off x="663879" y="1778696"/>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1</a:t>
            </a:r>
          </a:p>
        </p:txBody>
      </p:sp>
      <p:sp>
        <p:nvSpPr>
          <p:cNvPr id="8" name="TextBox 7">
            <a:extLst>
              <a:ext uri="{FF2B5EF4-FFF2-40B4-BE49-F238E27FC236}">
                <a16:creationId xmlns:a16="http://schemas.microsoft.com/office/drawing/2014/main" id="{E5F390AB-6F82-47E1-96C4-9B8397BCB0C8}"/>
              </a:ext>
            </a:extLst>
          </p:cNvPr>
          <p:cNvSpPr txBox="1"/>
          <p:nvPr/>
        </p:nvSpPr>
        <p:spPr>
          <a:xfrm>
            <a:off x="1139868" y="3059668"/>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2</a:t>
            </a:r>
          </a:p>
        </p:txBody>
      </p:sp>
      <p:sp>
        <p:nvSpPr>
          <p:cNvPr id="9" name="TextBox 8">
            <a:extLst>
              <a:ext uri="{FF2B5EF4-FFF2-40B4-BE49-F238E27FC236}">
                <a16:creationId xmlns:a16="http://schemas.microsoft.com/office/drawing/2014/main" id="{AF89F928-A2CB-4F95-9C36-7C5799826283}"/>
              </a:ext>
            </a:extLst>
          </p:cNvPr>
          <p:cNvSpPr txBox="1"/>
          <p:nvPr/>
        </p:nvSpPr>
        <p:spPr>
          <a:xfrm>
            <a:off x="1152393" y="4360631"/>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3</a:t>
            </a:r>
          </a:p>
        </p:txBody>
      </p:sp>
      <p:sp>
        <p:nvSpPr>
          <p:cNvPr id="10" name="TextBox 9">
            <a:extLst>
              <a:ext uri="{FF2B5EF4-FFF2-40B4-BE49-F238E27FC236}">
                <a16:creationId xmlns:a16="http://schemas.microsoft.com/office/drawing/2014/main" id="{DCACD1D9-2B85-408A-BEF7-80982881A156}"/>
              </a:ext>
            </a:extLst>
          </p:cNvPr>
          <p:cNvSpPr txBox="1"/>
          <p:nvPr/>
        </p:nvSpPr>
        <p:spPr>
          <a:xfrm>
            <a:off x="663878" y="5561201"/>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4</a:t>
            </a:r>
          </a:p>
        </p:txBody>
      </p:sp>
    </p:spTree>
    <p:extLst>
      <p:ext uri="{BB962C8B-B14F-4D97-AF65-F5344CB8AC3E}">
        <p14:creationId xmlns:p14="http://schemas.microsoft.com/office/powerpoint/2010/main" val="289080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6EA1-609A-4CBB-A70C-1F4DBB76E70C}"/>
              </a:ext>
            </a:extLst>
          </p:cNvPr>
          <p:cNvSpPr>
            <a:spLocks noGrp="1"/>
          </p:cNvSpPr>
          <p:nvPr>
            <p:ph type="title"/>
          </p:nvPr>
        </p:nvSpPr>
        <p:spPr>
          <a:xfrm>
            <a:off x="388307" y="212942"/>
            <a:ext cx="10470193" cy="939453"/>
          </a:xfrm>
        </p:spPr>
        <p:txBody>
          <a:bodyPr>
            <a:normAutofit/>
          </a:bodyPr>
          <a:lstStyle/>
          <a:p>
            <a:r>
              <a:rPr lang="en-US" dirty="0"/>
              <a:t>Restructuring </a:t>
            </a:r>
            <a:r>
              <a:rPr lang="en-US" dirty="0" err="1"/>
              <a:t>wG</a:t>
            </a:r>
            <a:r>
              <a:rPr lang="en-US" dirty="0"/>
              <a:t>: proposed CHARGE</a:t>
            </a:r>
          </a:p>
        </p:txBody>
      </p:sp>
      <p:graphicFrame>
        <p:nvGraphicFramePr>
          <p:cNvPr id="5" name="Content Placeholder 4">
            <a:extLst>
              <a:ext uri="{FF2B5EF4-FFF2-40B4-BE49-F238E27FC236}">
                <a16:creationId xmlns:a16="http://schemas.microsoft.com/office/drawing/2014/main" id="{68F1161F-B3CD-4160-A0B3-BF80E730F098}"/>
              </a:ext>
            </a:extLst>
          </p:cNvPr>
          <p:cNvGraphicFramePr>
            <a:graphicFrameLocks noGrp="1"/>
          </p:cNvGraphicFramePr>
          <p:nvPr>
            <p:ph idx="1"/>
          </p:nvPr>
        </p:nvGraphicFramePr>
        <p:xfrm>
          <a:off x="300625" y="1152395"/>
          <a:ext cx="11687583" cy="549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D5574BD-27FF-43D0-AA73-1465DC5BE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
        <p:nvSpPr>
          <p:cNvPr id="6" name="TextBox 5">
            <a:extLst>
              <a:ext uri="{FF2B5EF4-FFF2-40B4-BE49-F238E27FC236}">
                <a16:creationId xmlns:a16="http://schemas.microsoft.com/office/drawing/2014/main" id="{8C3D864B-0B2D-458C-AAC8-4C0FF0118B59}"/>
              </a:ext>
            </a:extLst>
          </p:cNvPr>
          <p:cNvSpPr txBox="1"/>
          <p:nvPr/>
        </p:nvSpPr>
        <p:spPr>
          <a:xfrm>
            <a:off x="350875" y="6400259"/>
            <a:ext cx="1067508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*JEDI = Justice, Equity, Diversity, and Inclusion</a:t>
            </a:r>
          </a:p>
        </p:txBody>
      </p:sp>
      <p:sp>
        <p:nvSpPr>
          <p:cNvPr id="7" name="TextBox 6">
            <a:extLst>
              <a:ext uri="{FF2B5EF4-FFF2-40B4-BE49-F238E27FC236}">
                <a16:creationId xmlns:a16="http://schemas.microsoft.com/office/drawing/2014/main" id="{68827354-AEA6-4D75-AD69-B2A72F2372B3}"/>
              </a:ext>
            </a:extLst>
          </p:cNvPr>
          <p:cNvSpPr txBox="1"/>
          <p:nvPr/>
        </p:nvSpPr>
        <p:spPr>
          <a:xfrm>
            <a:off x="776613" y="2032264"/>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1</a:t>
            </a:r>
          </a:p>
        </p:txBody>
      </p:sp>
      <p:sp>
        <p:nvSpPr>
          <p:cNvPr id="8" name="TextBox 7">
            <a:extLst>
              <a:ext uri="{FF2B5EF4-FFF2-40B4-BE49-F238E27FC236}">
                <a16:creationId xmlns:a16="http://schemas.microsoft.com/office/drawing/2014/main" id="{80CA04AA-4A8D-4053-A712-2B274036AEAF}"/>
              </a:ext>
            </a:extLst>
          </p:cNvPr>
          <p:cNvSpPr txBox="1"/>
          <p:nvPr/>
        </p:nvSpPr>
        <p:spPr>
          <a:xfrm>
            <a:off x="1227549" y="3713427"/>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2</a:t>
            </a:r>
          </a:p>
        </p:txBody>
      </p:sp>
      <p:sp>
        <p:nvSpPr>
          <p:cNvPr id="9" name="TextBox 8">
            <a:extLst>
              <a:ext uri="{FF2B5EF4-FFF2-40B4-BE49-F238E27FC236}">
                <a16:creationId xmlns:a16="http://schemas.microsoft.com/office/drawing/2014/main" id="{577C7452-B02A-474A-AB20-3114EECD23BB}"/>
              </a:ext>
            </a:extLst>
          </p:cNvPr>
          <p:cNvSpPr txBox="1"/>
          <p:nvPr/>
        </p:nvSpPr>
        <p:spPr>
          <a:xfrm>
            <a:off x="776612" y="5396712"/>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3</a:t>
            </a:r>
          </a:p>
        </p:txBody>
      </p:sp>
    </p:spTree>
    <p:extLst>
      <p:ext uri="{BB962C8B-B14F-4D97-AF65-F5344CB8AC3E}">
        <p14:creationId xmlns:p14="http://schemas.microsoft.com/office/powerpoint/2010/main" val="3870206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6EA1-609A-4CBB-A70C-1F4DBB76E70C}"/>
              </a:ext>
            </a:extLst>
          </p:cNvPr>
          <p:cNvSpPr>
            <a:spLocks noGrp="1"/>
          </p:cNvSpPr>
          <p:nvPr>
            <p:ph type="title"/>
          </p:nvPr>
        </p:nvSpPr>
        <p:spPr>
          <a:xfrm>
            <a:off x="388307" y="212942"/>
            <a:ext cx="11398685" cy="939453"/>
          </a:xfrm>
        </p:spPr>
        <p:txBody>
          <a:bodyPr>
            <a:normAutofit/>
          </a:bodyPr>
          <a:lstStyle/>
          <a:p>
            <a:r>
              <a:rPr lang="en-US" dirty="0"/>
              <a:t>Restructuring </a:t>
            </a:r>
            <a:r>
              <a:rPr lang="en-US" dirty="0" err="1"/>
              <a:t>wG</a:t>
            </a:r>
            <a:r>
              <a:rPr lang="en-US" dirty="0"/>
              <a:t>: proposed CHARGE Cont.</a:t>
            </a:r>
          </a:p>
        </p:txBody>
      </p:sp>
      <p:graphicFrame>
        <p:nvGraphicFramePr>
          <p:cNvPr id="5" name="Content Placeholder 4">
            <a:extLst>
              <a:ext uri="{FF2B5EF4-FFF2-40B4-BE49-F238E27FC236}">
                <a16:creationId xmlns:a16="http://schemas.microsoft.com/office/drawing/2014/main" id="{68F1161F-B3CD-4160-A0B3-BF80E730F098}"/>
              </a:ext>
            </a:extLst>
          </p:cNvPr>
          <p:cNvGraphicFramePr>
            <a:graphicFrameLocks noGrp="1"/>
          </p:cNvGraphicFramePr>
          <p:nvPr>
            <p:ph idx="1"/>
          </p:nvPr>
        </p:nvGraphicFramePr>
        <p:xfrm>
          <a:off x="300625" y="1152395"/>
          <a:ext cx="11687583" cy="549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D5574BD-27FF-43D0-AA73-1465DC5BE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
        <p:nvSpPr>
          <p:cNvPr id="6" name="TextBox 5">
            <a:extLst>
              <a:ext uri="{FF2B5EF4-FFF2-40B4-BE49-F238E27FC236}">
                <a16:creationId xmlns:a16="http://schemas.microsoft.com/office/drawing/2014/main" id="{8C3D864B-0B2D-458C-AAC8-4C0FF0118B59}"/>
              </a:ext>
            </a:extLst>
          </p:cNvPr>
          <p:cNvSpPr txBox="1"/>
          <p:nvPr/>
        </p:nvSpPr>
        <p:spPr>
          <a:xfrm>
            <a:off x="350875" y="6400259"/>
            <a:ext cx="1067508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*JEDI = Justice, Equity, Diversity, and Inclusion</a:t>
            </a:r>
          </a:p>
        </p:txBody>
      </p:sp>
      <p:sp>
        <p:nvSpPr>
          <p:cNvPr id="7" name="TextBox 6">
            <a:extLst>
              <a:ext uri="{FF2B5EF4-FFF2-40B4-BE49-F238E27FC236}">
                <a16:creationId xmlns:a16="http://schemas.microsoft.com/office/drawing/2014/main" id="{8DDAD68E-C1F5-444C-AA4F-BE0C540A26ED}"/>
              </a:ext>
            </a:extLst>
          </p:cNvPr>
          <p:cNvSpPr txBox="1"/>
          <p:nvPr/>
        </p:nvSpPr>
        <p:spPr>
          <a:xfrm>
            <a:off x="803750" y="5376180"/>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6</a:t>
            </a:r>
          </a:p>
        </p:txBody>
      </p:sp>
      <p:sp>
        <p:nvSpPr>
          <p:cNvPr id="8" name="TextBox 7">
            <a:extLst>
              <a:ext uri="{FF2B5EF4-FFF2-40B4-BE49-F238E27FC236}">
                <a16:creationId xmlns:a16="http://schemas.microsoft.com/office/drawing/2014/main" id="{3F752CA3-50A8-4355-84E4-189C54F6426C}"/>
              </a:ext>
            </a:extLst>
          </p:cNvPr>
          <p:cNvSpPr txBox="1"/>
          <p:nvPr/>
        </p:nvSpPr>
        <p:spPr>
          <a:xfrm>
            <a:off x="1279739" y="3714060"/>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5</a:t>
            </a:r>
          </a:p>
        </p:txBody>
      </p:sp>
      <p:sp>
        <p:nvSpPr>
          <p:cNvPr id="9" name="TextBox 8">
            <a:extLst>
              <a:ext uri="{FF2B5EF4-FFF2-40B4-BE49-F238E27FC236}">
                <a16:creationId xmlns:a16="http://schemas.microsoft.com/office/drawing/2014/main" id="{9608AB10-7501-4913-A551-44EA1286C45B}"/>
              </a:ext>
            </a:extLst>
          </p:cNvPr>
          <p:cNvSpPr txBox="1"/>
          <p:nvPr/>
        </p:nvSpPr>
        <p:spPr>
          <a:xfrm>
            <a:off x="803750" y="2020920"/>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4</a:t>
            </a:r>
          </a:p>
        </p:txBody>
      </p:sp>
    </p:spTree>
    <p:extLst>
      <p:ext uri="{BB962C8B-B14F-4D97-AF65-F5344CB8AC3E}">
        <p14:creationId xmlns:p14="http://schemas.microsoft.com/office/powerpoint/2010/main" val="1025187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9AC4-2602-4E0D-903C-7384F75CBD8C}"/>
              </a:ext>
            </a:extLst>
          </p:cNvPr>
          <p:cNvSpPr>
            <a:spLocks noGrp="1"/>
          </p:cNvSpPr>
          <p:nvPr>
            <p:ph type="title"/>
          </p:nvPr>
        </p:nvSpPr>
        <p:spPr>
          <a:xfrm>
            <a:off x="306888" y="172233"/>
            <a:ext cx="9486900" cy="779745"/>
          </a:xfrm>
        </p:spPr>
        <p:txBody>
          <a:bodyPr/>
          <a:lstStyle/>
          <a:p>
            <a:r>
              <a:rPr lang="en-US" dirty="0"/>
              <a:t>Restructuring WG: Scope</a:t>
            </a:r>
          </a:p>
        </p:txBody>
      </p:sp>
      <p:graphicFrame>
        <p:nvGraphicFramePr>
          <p:cNvPr id="5" name="Content Placeholder 4">
            <a:extLst>
              <a:ext uri="{FF2B5EF4-FFF2-40B4-BE49-F238E27FC236}">
                <a16:creationId xmlns:a16="http://schemas.microsoft.com/office/drawing/2014/main" id="{5F64F0CB-9B49-4DED-B063-3EFB65C8503F}"/>
              </a:ext>
            </a:extLst>
          </p:cNvPr>
          <p:cNvGraphicFramePr>
            <a:graphicFrameLocks noGrp="1"/>
          </p:cNvGraphicFramePr>
          <p:nvPr>
            <p:ph idx="1"/>
          </p:nvPr>
        </p:nvGraphicFramePr>
        <p:xfrm>
          <a:off x="203792" y="1077237"/>
          <a:ext cx="11784416" cy="5608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B293E04-B09D-457C-A385-1A42FADD47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77011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588934" y="437826"/>
            <a:ext cx="10957301" cy="833035"/>
          </a:xfrm>
        </p:spPr>
        <p:txBody>
          <a:bodyPr>
            <a:normAutofit fontScale="90000"/>
          </a:bodyPr>
          <a:lstStyle/>
          <a:p>
            <a:r>
              <a:rPr lang="en-US" dirty="0"/>
              <a:t>Restructuring </a:t>
            </a:r>
            <a:r>
              <a:rPr lang="en-US" dirty="0" err="1"/>
              <a:t>wG</a:t>
            </a:r>
            <a:r>
              <a:rPr lang="en-US" dirty="0"/>
              <a:t>: </a:t>
            </a:r>
            <a:r>
              <a:rPr lang="en-US" dirty="0">
                <a:solidFill>
                  <a:schemeClr val="tx1"/>
                </a:solidFill>
              </a:rPr>
              <a:t>proposed POTENTIAL participants/ members</a:t>
            </a:r>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588935" y="1425844"/>
            <a:ext cx="10957302" cy="4994330"/>
          </a:xfrm>
        </p:spPr>
        <p:txBody>
          <a:bodyPr>
            <a:normAutofit fontScale="92500"/>
          </a:bodyPr>
          <a:lstStyle/>
          <a:p>
            <a:pPr marL="914400" lvl="1" indent="-457200">
              <a:buFont typeface="+mj-lt"/>
              <a:buAutoNum type="alphaUcPeriod"/>
            </a:pPr>
            <a:r>
              <a:rPr lang="en-US" dirty="0"/>
              <a:t>Balance power dynamics </a:t>
            </a:r>
            <a:endParaRPr lang="en-US" sz="2400" u="sng" dirty="0"/>
          </a:p>
          <a:p>
            <a:pPr marL="914400" lvl="1" indent="-457200">
              <a:buFont typeface="+mj-lt"/>
              <a:buAutoNum type="alphaUcPeriod"/>
            </a:pPr>
            <a:r>
              <a:rPr lang="en-US" dirty="0"/>
              <a:t>Community voices/organizations and/or individuals</a:t>
            </a:r>
            <a:endParaRPr lang="en-US" sz="2400" u="sng" dirty="0"/>
          </a:p>
          <a:p>
            <a:pPr marL="914400" lvl="1" indent="-457200">
              <a:buFont typeface="+mj-lt"/>
              <a:buAutoNum type="alphaUcPeriod"/>
            </a:pPr>
            <a:r>
              <a:rPr lang="en-US" dirty="0"/>
              <a:t>Community Based Organization (CBO) voices</a:t>
            </a:r>
            <a:endParaRPr lang="en-US" sz="2400" u="sng" dirty="0"/>
          </a:p>
          <a:p>
            <a:pPr marL="914400" lvl="1" indent="-457200">
              <a:buFont typeface="+mj-lt"/>
              <a:buAutoNum type="alphaUcPeriod"/>
            </a:pPr>
            <a:r>
              <a:rPr lang="en-US" dirty="0"/>
              <a:t>Environmental Justice (e.g., APEN, PODER, CEJA, Local Clean Energy Alliance, NAACP </a:t>
            </a:r>
            <a:r>
              <a:rPr lang="en-US" dirty="0">
                <a:hlinkClick r:id="rId2"/>
              </a:rPr>
              <a:t>CESBS</a:t>
            </a:r>
            <a:r>
              <a:rPr lang="en-US" dirty="0"/>
              <a:t>)</a:t>
            </a:r>
            <a:endParaRPr lang="en-US" sz="2400" u="sng" dirty="0"/>
          </a:p>
          <a:p>
            <a:pPr marL="914400" lvl="1" indent="-457200">
              <a:buFont typeface="+mj-lt"/>
              <a:buAutoNum type="alphaUcPeriod"/>
            </a:pPr>
            <a:r>
              <a:rPr lang="en-US" dirty="0"/>
              <a:t>Social Justice (e.g., Greenlining)</a:t>
            </a:r>
            <a:endParaRPr lang="en-US" sz="2400" u="sng" dirty="0"/>
          </a:p>
          <a:p>
            <a:pPr marL="914400" lvl="1" indent="-457200">
              <a:buFont typeface="+mj-lt"/>
              <a:buAutoNum type="alphaUcPeriod"/>
            </a:pPr>
            <a:r>
              <a:rPr lang="en-US" dirty="0"/>
              <a:t>Climate health related </a:t>
            </a:r>
            <a:endParaRPr lang="en-US" sz="2400" u="sng" dirty="0"/>
          </a:p>
          <a:p>
            <a:pPr marL="914400" lvl="1" indent="-457200">
              <a:buFont typeface="+mj-lt"/>
              <a:buAutoNum type="alphaUcPeriod"/>
            </a:pPr>
            <a:r>
              <a:rPr lang="en-US" dirty="0"/>
              <a:t>Public/civic sector (e.g., k-12, community colleges, rural local governments, etc.)</a:t>
            </a:r>
            <a:endParaRPr lang="en-US" sz="2400" u="sng" dirty="0"/>
          </a:p>
          <a:p>
            <a:pPr marL="914400" lvl="1" indent="-457200">
              <a:buFont typeface="+mj-lt"/>
              <a:buAutoNum type="alphaUcPeriod"/>
            </a:pPr>
            <a:r>
              <a:rPr lang="en-US" dirty="0"/>
              <a:t>Youth groups</a:t>
            </a:r>
            <a:endParaRPr lang="en-US" sz="2400" u="sng" dirty="0"/>
          </a:p>
          <a:p>
            <a:pPr marL="914400" lvl="1" indent="-457200">
              <a:buFont typeface="+mj-lt"/>
              <a:buAutoNum type="alphaUcPeriod"/>
            </a:pPr>
            <a:r>
              <a:rPr lang="en-US" dirty="0"/>
              <a:t>Green Building Professionals/ Building sector (AEC stakeholders)</a:t>
            </a:r>
            <a:endParaRPr lang="en-US" sz="2400" u="sng" dirty="0"/>
          </a:p>
          <a:p>
            <a:pPr marL="914400" lvl="1" indent="-457200">
              <a:buFont typeface="+mj-lt"/>
              <a:buAutoNum type="alphaUcPeriod"/>
            </a:pPr>
            <a:r>
              <a:rPr lang="en-US" dirty="0"/>
              <a:t>Renewable energy/technologies sector</a:t>
            </a:r>
            <a:endParaRPr lang="en-US" sz="2400" u="sng" dirty="0"/>
          </a:p>
          <a:p>
            <a:pPr marL="914400" lvl="1" indent="-457200">
              <a:buFont typeface="+mj-lt"/>
              <a:buAutoNum type="alphaUcPeriod"/>
            </a:pPr>
            <a:r>
              <a:rPr lang="en-US" dirty="0"/>
              <a:t>Variety of EE workforce groups and apprenticeships</a:t>
            </a:r>
            <a:endParaRPr lang="en-US" sz="2400" u="sng" dirty="0"/>
          </a:p>
          <a:p>
            <a:pPr marL="914400" lvl="1" indent="-457200">
              <a:buFont typeface="+mj-lt"/>
              <a:buAutoNum type="alphaUcPeriod"/>
            </a:pPr>
            <a:r>
              <a:rPr lang="en-US" dirty="0"/>
              <a:t>Intersectional groups such as those with EV / electrification of transportation sector</a:t>
            </a:r>
            <a:endParaRPr lang="en-US" sz="2400" u="sng" dirty="0"/>
          </a:p>
          <a:p>
            <a:pPr marL="914400" lvl="1" indent="-457200">
              <a:buFont typeface="+mj-lt"/>
              <a:buAutoNum type="alphaUcPeriod"/>
            </a:pPr>
            <a:r>
              <a:rPr lang="en-US" dirty="0"/>
              <a:t>Faith</a:t>
            </a:r>
            <a:r>
              <a:rPr lang="en-US" dirty="0">
                <a:solidFill>
                  <a:schemeClr val="tx1"/>
                </a:solidFill>
              </a:rPr>
              <a:t> (e.g., Interfaith </a:t>
            </a:r>
            <a:r>
              <a:rPr lang="en-US" dirty="0"/>
              <a:t>Power and Light)</a:t>
            </a:r>
            <a:endParaRPr lang="en-US" sz="2400" u="sng" dirty="0"/>
          </a:p>
          <a:p>
            <a:pPr marL="914400" lvl="1" indent="-457200">
              <a:buFont typeface="+mj-lt"/>
              <a:buAutoNum type="alphaUcPeriod"/>
            </a:pPr>
            <a:r>
              <a:rPr lang="en-US" dirty="0"/>
              <a:t>Others?</a:t>
            </a:r>
            <a:endParaRPr lang="en-US" sz="2400" u="sng" dirty="0"/>
          </a:p>
          <a:p>
            <a:pPr marL="514350" indent="-514350">
              <a:buFont typeface="+mj-lt"/>
              <a:buAutoNum type="alphaUcPeriod"/>
            </a:pPr>
            <a:endParaRPr lang="en-US" sz="2600" u="sng"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589666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91F339-ADEA-8245-8785-B78B22F091A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Proposed TF &amp; WG Implementation Schedule </a:t>
            </a:r>
          </a:p>
        </p:txBody>
      </p:sp>
      <p:sp>
        <p:nvSpPr>
          <p:cNvPr id="4" name="Slide Number Placeholder 3">
            <a:extLst>
              <a:ext uri="{FF2B5EF4-FFF2-40B4-BE49-F238E27FC236}">
                <a16:creationId xmlns:a16="http://schemas.microsoft.com/office/drawing/2014/main" id="{966C808A-6767-184C-B416-DC7C917ED65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29705AA-D6A1-3C41-BC5A-5EDC981FAD5C}"/>
              </a:ext>
            </a:extLst>
          </p:cNvPr>
          <p:cNvSpPr txBox="1"/>
          <p:nvPr/>
        </p:nvSpPr>
        <p:spPr>
          <a:xfrm>
            <a:off x="838201" y="5342696"/>
            <a:ext cx="1074419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     Orange star indicates 2022 CAEECC meeting dates (6/23, 9/15, and 11/30)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In June and/or September CAEECC mtgs, consider 1) whether and how to move ahead w/ Recruitment &amp; Retention, Facilitation, and Competency Building Recs if Restructuring WG will be delayed; 2) whether some WG recruitment items such as revisiting the COI/disclosure policy for non-CAEECC WG members needs to be finalized before recruiting for the Restructuring WG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228A46A-67BF-AD4C-A8F2-5960F594588E}"/>
              </a:ext>
            </a:extLst>
          </p:cNvPr>
          <p:cNvPicPr>
            <a:picLocks noChangeAspect="1"/>
          </p:cNvPicPr>
          <p:nvPr/>
        </p:nvPicPr>
        <p:blipFill>
          <a:blip r:embed="rId3"/>
          <a:stretch>
            <a:fillRect/>
          </a:stretch>
        </p:blipFill>
        <p:spPr>
          <a:xfrm>
            <a:off x="0" y="1720367"/>
            <a:ext cx="12192000" cy="3417265"/>
          </a:xfrm>
          <a:prstGeom prst="rect">
            <a:avLst/>
          </a:prstGeom>
        </p:spPr>
      </p:pic>
      <p:sp>
        <p:nvSpPr>
          <p:cNvPr id="11" name="5-Point Star 10">
            <a:extLst>
              <a:ext uri="{FF2B5EF4-FFF2-40B4-BE49-F238E27FC236}">
                <a16:creationId xmlns:a16="http://schemas.microsoft.com/office/drawing/2014/main" id="{81EF136F-117C-F341-9044-D5C2CEA3F8D7}"/>
              </a:ext>
            </a:extLst>
          </p:cNvPr>
          <p:cNvSpPr/>
          <p:nvPr/>
        </p:nvSpPr>
        <p:spPr>
          <a:xfrm>
            <a:off x="4780171" y="2054225"/>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5-Point Star 11">
            <a:extLst>
              <a:ext uri="{FF2B5EF4-FFF2-40B4-BE49-F238E27FC236}">
                <a16:creationId xmlns:a16="http://schemas.microsoft.com/office/drawing/2014/main" id="{CBBBA1C2-C1DB-F84E-9C5A-E2BD42305E19}"/>
              </a:ext>
            </a:extLst>
          </p:cNvPr>
          <p:cNvSpPr/>
          <p:nvPr/>
        </p:nvSpPr>
        <p:spPr>
          <a:xfrm>
            <a:off x="7980431" y="2079763"/>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5-Point Star 13">
            <a:extLst>
              <a:ext uri="{FF2B5EF4-FFF2-40B4-BE49-F238E27FC236}">
                <a16:creationId xmlns:a16="http://schemas.microsoft.com/office/drawing/2014/main" id="{87BC5760-AC85-DC4A-8552-85775246315F}"/>
              </a:ext>
            </a:extLst>
          </p:cNvPr>
          <p:cNvSpPr/>
          <p:nvPr/>
        </p:nvSpPr>
        <p:spPr>
          <a:xfrm>
            <a:off x="6627605" y="2079763"/>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5-Point Star 14">
            <a:extLst>
              <a:ext uri="{FF2B5EF4-FFF2-40B4-BE49-F238E27FC236}">
                <a16:creationId xmlns:a16="http://schemas.microsoft.com/office/drawing/2014/main" id="{81EF136F-117C-F341-9044-D5C2CEA3F8D7}"/>
              </a:ext>
            </a:extLst>
          </p:cNvPr>
          <p:cNvSpPr/>
          <p:nvPr/>
        </p:nvSpPr>
        <p:spPr>
          <a:xfrm>
            <a:off x="852557" y="5342696"/>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9FB5429-7A22-244B-A118-7CFE33A5B278}"/>
              </a:ext>
            </a:extLst>
          </p:cNvPr>
          <p:cNvSpPr txBox="1"/>
          <p:nvPr/>
        </p:nvSpPr>
        <p:spPr>
          <a:xfrm>
            <a:off x="852558" y="2596241"/>
            <a:ext cx="2674414" cy="292388"/>
          </a:xfrm>
          <a:prstGeom prst="rect">
            <a:avLst/>
          </a:prstGeom>
          <a:noFill/>
        </p:spPr>
        <p:txBody>
          <a:bodyPr wrap="square" rtlCol="0">
            <a:spAutoFit/>
          </a:bodyPr>
          <a:lstStyle/>
          <a:p>
            <a:pPr algn="r"/>
            <a:r>
              <a:rPr lang="en-US" sz="1300" i="1" dirty="0">
                <a:solidFill>
                  <a:schemeClr val="tx1">
                    <a:lumMod val="50000"/>
                    <a:lumOff val="50000"/>
                  </a:schemeClr>
                </a:solidFill>
              </a:rPr>
              <a:t>Launch RFI  in late April/early May</a:t>
            </a:r>
          </a:p>
        </p:txBody>
      </p:sp>
      <p:sp>
        <p:nvSpPr>
          <p:cNvPr id="16" name="TextBox 15">
            <a:extLst>
              <a:ext uri="{FF2B5EF4-FFF2-40B4-BE49-F238E27FC236}">
                <a16:creationId xmlns:a16="http://schemas.microsoft.com/office/drawing/2014/main" id="{357C3175-46E2-C94E-A1E8-5B0385D65E80}"/>
              </a:ext>
            </a:extLst>
          </p:cNvPr>
          <p:cNvSpPr txBox="1"/>
          <p:nvPr/>
        </p:nvSpPr>
        <p:spPr>
          <a:xfrm>
            <a:off x="852558" y="3327842"/>
            <a:ext cx="2674414" cy="292388"/>
          </a:xfrm>
          <a:prstGeom prst="rect">
            <a:avLst/>
          </a:prstGeom>
          <a:noFill/>
        </p:spPr>
        <p:txBody>
          <a:bodyPr wrap="square" rtlCol="0">
            <a:spAutoFit/>
          </a:bodyPr>
          <a:lstStyle/>
          <a:p>
            <a:pPr algn="r"/>
            <a:r>
              <a:rPr lang="en-US" sz="1300" i="1" dirty="0">
                <a:solidFill>
                  <a:schemeClr val="tx1">
                    <a:lumMod val="50000"/>
                    <a:lumOff val="50000"/>
                  </a:schemeClr>
                </a:solidFill>
              </a:rPr>
              <a:t>Launch TF late May/early June</a:t>
            </a:r>
          </a:p>
        </p:txBody>
      </p:sp>
      <p:sp>
        <p:nvSpPr>
          <p:cNvPr id="17" name="TextBox 16">
            <a:extLst>
              <a:ext uri="{FF2B5EF4-FFF2-40B4-BE49-F238E27FC236}">
                <a16:creationId xmlns:a16="http://schemas.microsoft.com/office/drawing/2014/main" id="{30346E5D-94EA-244B-80AA-AAC7F8267E6B}"/>
              </a:ext>
            </a:extLst>
          </p:cNvPr>
          <p:cNvSpPr txBox="1"/>
          <p:nvPr/>
        </p:nvSpPr>
        <p:spPr>
          <a:xfrm>
            <a:off x="556532" y="3996762"/>
            <a:ext cx="2970440" cy="292388"/>
          </a:xfrm>
          <a:prstGeom prst="rect">
            <a:avLst/>
          </a:prstGeom>
          <a:noFill/>
        </p:spPr>
        <p:txBody>
          <a:bodyPr wrap="square" rtlCol="0">
            <a:spAutoFit/>
          </a:bodyPr>
          <a:lstStyle/>
          <a:p>
            <a:pPr algn="r"/>
            <a:r>
              <a:rPr lang="en-US" sz="1300" i="1" dirty="0">
                <a:solidFill>
                  <a:schemeClr val="tx1">
                    <a:lumMod val="50000"/>
                    <a:lumOff val="50000"/>
                  </a:schemeClr>
                </a:solidFill>
              </a:rPr>
              <a:t>Recruit &amp; select WG Members in October</a:t>
            </a:r>
          </a:p>
        </p:txBody>
      </p:sp>
      <p:sp>
        <p:nvSpPr>
          <p:cNvPr id="18" name="TextBox 17">
            <a:extLst>
              <a:ext uri="{FF2B5EF4-FFF2-40B4-BE49-F238E27FC236}">
                <a16:creationId xmlns:a16="http://schemas.microsoft.com/office/drawing/2014/main" id="{985B03FA-9424-9741-861A-5BC0ACF2A355}"/>
              </a:ext>
            </a:extLst>
          </p:cNvPr>
          <p:cNvSpPr txBox="1"/>
          <p:nvPr/>
        </p:nvSpPr>
        <p:spPr>
          <a:xfrm>
            <a:off x="-298174" y="4728363"/>
            <a:ext cx="3825146" cy="292388"/>
          </a:xfrm>
          <a:prstGeom prst="rect">
            <a:avLst/>
          </a:prstGeom>
          <a:noFill/>
        </p:spPr>
        <p:txBody>
          <a:bodyPr wrap="square" rtlCol="0">
            <a:spAutoFit/>
          </a:bodyPr>
          <a:lstStyle/>
          <a:p>
            <a:pPr algn="r"/>
            <a:r>
              <a:rPr lang="en-US" sz="1300" i="1" dirty="0">
                <a:solidFill>
                  <a:schemeClr val="tx1">
                    <a:lumMod val="50000"/>
                    <a:lumOff val="50000"/>
                  </a:schemeClr>
                </a:solidFill>
              </a:rPr>
              <a:t>Launch Restructuring WG in Nov (pending Comp.)</a:t>
            </a:r>
          </a:p>
        </p:txBody>
      </p:sp>
    </p:spTree>
    <p:extLst>
      <p:ext uri="{BB962C8B-B14F-4D97-AF65-F5344CB8AC3E}">
        <p14:creationId xmlns:p14="http://schemas.microsoft.com/office/powerpoint/2010/main" val="825069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9735-C89E-044C-94DD-D4BCE244B101}"/>
              </a:ext>
            </a:extLst>
          </p:cNvPr>
          <p:cNvSpPr>
            <a:spLocks noGrp="1"/>
          </p:cNvSpPr>
          <p:nvPr>
            <p:ph type="title"/>
          </p:nvPr>
        </p:nvSpPr>
        <p:spPr>
          <a:xfrm>
            <a:off x="1913468" y="365125"/>
            <a:ext cx="9440332" cy="1325563"/>
          </a:xfrm>
        </p:spPr>
        <p:txBody>
          <a:bodyPr>
            <a:normAutofit fontScale="90000"/>
          </a:bodyPr>
          <a:lstStyle/>
          <a:p>
            <a:r>
              <a:rPr lang="en-US" sz="5400" dirty="0"/>
              <a:t>Two Options for Public Participation</a:t>
            </a:r>
          </a:p>
        </p:txBody>
      </p:sp>
      <p:pic>
        <p:nvPicPr>
          <p:cNvPr id="8" name="Graphic 7" descr="Meeting">
            <a:extLst>
              <a:ext uri="{FF2B5EF4-FFF2-40B4-BE49-F238E27FC236}">
                <a16:creationId xmlns:a16="http://schemas.microsoft.com/office/drawing/2014/main" id="{D8DE6109-E064-4064-AB2A-DEBD951A34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4F34D5C6-4C53-394A-94BE-9D85497AB7D5}"/>
              </a:ext>
            </a:extLst>
          </p:cNvPr>
          <p:cNvSpPr>
            <a:spLocks noGrp="1"/>
          </p:cNvSpPr>
          <p:nvPr>
            <p:ph idx="1"/>
          </p:nvPr>
        </p:nvSpPr>
        <p:spPr>
          <a:xfrm>
            <a:off x="838200" y="1825625"/>
            <a:ext cx="10515600" cy="4351338"/>
          </a:xfrm>
        </p:spPr>
        <p:txBody>
          <a:bodyPr>
            <a:normAutofit/>
          </a:bodyPr>
          <a:lstStyle/>
          <a:p>
            <a:pPr marL="457200" indent="-457200">
              <a:buAutoNum type="arabicPeriod"/>
            </a:pPr>
            <a:r>
              <a:rPr lang="en-US" sz="2500" b="1" dirty="0"/>
              <a:t>Written: </a:t>
            </a:r>
          </a:p>
          <a:p>
            <a:pPr lvl="1"/>
            <a:r>
              <a:rPr lang="en-US" sz="2100" b="1" dirty="0"/>
              <a:t>Use the Chat at any time during the meeting to ask questions or provide feedback.</a:t>
            </a:r>
          </a:p>
          <a:p>
            <a:pPr lvl="2"/>
            <a:r>
              <a:rPr lang="en-US" sz="1700" dirty="0"/>
              <a:t>Chat to “All Attendees” (not just panelists) so everyone can see remarks.</a:t>
            </a:r>
          </a:p>
          <a:p>
            <a:pPr lvl="2"/>
            <a:r>
              <a:rPr lang="en-US" sz="1700" dirty="0"/>
              <a:t>CAEECC Co-Chairs Lara Ettenson (NRDC) and Jenny Berg (BayREN) will respond. </a:t>
            </a:r>
            <a:endParaRPr lang="en-US" sz="2100" dirty="0"/>
          </a:p>
          <a:p>
            <a:pPr lvl="1"/>
            <a:r>
              <a:rPr lang="en-US" sz="2100" b="1" dirty="0"/>
              <a:t>Use the Chat for technical difficulties </a:t>
            </a:r>
          </a:p>
          <a:p>
            <a:pPr lvl="2"/>
            <a:r>
              <a:rPr lang="en-US" sz="1700" dirty="0"/>
              <a:t>Chat to the Host, Susan Rivo</a:t>
            </a:r>
          </a:p>
          <a:p>
            <a:pPr marL="457200" lvl="1" indent="0">
              <a:buNone/>
            </a:pPr>
            <a:endParaRPr lang="en-US" sz="2500" dirty="0"/>
          </a:p>
          <a:p>
            <a:pPr marL="0" indent="0">
              <a:buNone/>
            </a:pPr>
            <a:r>
              <a:rPr lang="en-US" sz="2500" b="1" dirty="0"/>
              <a:t>2. Verbal: </a:t>
            </a:r>
          </a:p>
          <a:p>
            <a:pPr lvl="1"/>
            <a:r>
              <a:rPr lang="en-US" sz="2100" dirty="0"/>
              <a:t>Email &lt;</a:t>
            </a:r>
            <a:r>
              <a:rPr lang="en-US" sz="2100" dirty="0" err="1"/>
              <a:t>Susan@raabassociates.org</a:t>
            </a:r>
            <a:r>
              <a:rPr lang="en-US" sz="2100" dirty="0"/>
              <a:t>&gt; if you’d like to make a verbal comment</a:t>
            </a:r>
          </a:p>
          <a:p>
            <a:pPr lvl="1"/>
            <a:r>
              <a:rPr lang="en-US" sz="2100" dirty="0"/>
              <a:t>Susan will add you to the mic queue</a:t>
            </a:r>
          </a:p>
          <a:p>
            <a:pPr lvl="1"/>
            <a:r>
              <a:rPr lang="en-US" sz="2100" dirty="0"/>
              <a:t>Public mics will be open in session 1B (around 11:50am)</a:t>
            </a:r>
          </a:p>
          <a:p>
            <a:pPr lvl="1"/>
            <a:r>
              <a:rPr lang="en-US" sz="2100" dirty="0"/>
              <a:t>CAEECC Members/CDEI WG Presenters will respond to the Public, as applicable</a:t>
            </a:r>
          </a:p>
          <a:p>
            <a:endParaRPr lang="en-US" sz="1700" b="1" dirty="0"/>
          </a:p>
        </p:txBody>
      </p:sp>
      <p:sp>
        <p:nvSpPr>
          <p:cNvPr id="4" name="Slide Number Placeholder 3">
            <a:extLst>
              <a:ext uri="{FF2B5EF4-FFF2-40B4-BE49-F238E27FC236}">
                <a16:creationId xmlns:a16="http://schemas.microsoft.com/office/drawing/2014/main" id="{E4D9453A-0EF1-8344-A3EF-3DB0E094151C}"/>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103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13EA6-2B50-744E-986F-993B474C4B93}"/>
              </a:ext>
            </a:extLst>
          </p:cNvPr>
          <p:cNvSpPr>
            <a:spLocks noGrp="1"/>
          </p:cNvSpPr>
          <p:nvPr>
            <p:ph type="body" idx="1"/>
          </p:nvPr>
        </p:nvSpPr>
        <p:spPr>
          <a:xfrm>
            <a:off x="5971456" y="2899543"/>
            <a:ext cx="5382344" cy="911117"/>
          </a:xfrm>
        </p:spPr>
        <p:txBody>
          <a:bodyPr vert="horz" lIns="91440" tIns="45720" rIns="91440" bIns="45720" rtlCol="0">
            <a:normAutofit/>
          </a:bodyPr>
          <a:lstStyle/>
          <a:p>
            <a:endParaRPr lang="en-US" sz="2000" i="1" dirty="0">
              <a:solidFill>
                <a:schemeClr val="accent1"/>
              </a:solidFill>
            </a:endParaRPr>
          </a:p>
        </p:txBody>
      </p:sp>
      <p:pic>
        <p:nvPicPr>
          <p:cNvPr id="5" name="Picture 4" descr="Coffee on white background">
            <a:extLst>
              <a:ext uri="{FF2B5EF4-FFF2-40B4-BE49-F238E27FC236}">
                <a16:creationId xmlns:a16="http://schemas.microsoft.com/office/drawing/2014/main" id="{ECF56081-21ED-46FF-A58F-CB4A44E5334A}"/>
              </a:ext>
            </a:extLst>
          </p:cNvPr>
          <p:cNvPicPr>
            <a:picLocks noChangeAspect="1"/>
          </p:cNvPicPr>
          <p:nvPr/>
        </p:nvPicPr>
        <p:blipFill rotWithShape="1">
          <a:blip r:embed="rId2"/>
          <a:srcRect r="24063"/>
          <a:stretch/>
        </p:blipFill>
        <p:spPr>
          <a:xfrm>
            <a:off x="20" y="10"/>
            <a:ext cx="5836538" cy="5130404"/>
          </a:xfrm>
          <a:custGeom>
            <a:avLst/>
            <a:gdLst/>
            <a:ahLst/>
            <a:cxnLst/>
            <a:rect l="l" t="t" r="r" b="b"/>
            <a:pathLst>
              <a:path w="5836558" h="5130414">
                <a:moveTo>
                  <a:pt x="0" y="0"/>
                </a:moveTo>
                <a:lnTo>
                  <a:pt x="3460503" y="0"/>
                </a:lnTo>
                <a:lnTo>
                  <a:pt x="5836558" y="5130414"/>
                </a:lnTo>
                <a:lnTo>
                  <a:pt x="0" y="5130414"/>
                </a:lnTo>
                <a:close/>
              </a:path>
            </a:pathLst>
          </a:custGeom>
        </p:spPr>
      </p:pic>
      <p:sp>
        <p:nvSpPr>
          <p:cNvPr id="2" name="Title 1">
            <a:extLst>
              <a:ext uri="{FF2B5EF4-FFF2-40B4-BE49-F238E27FC236}">
                <a16:creationId xmlns:a16="http://schemas.microsoft.com/office/drawing/2014/main" id="{A4015C94-D3E5-C44D-9EA4-285C842A5632}"/>
              </a:ext>
            </a:extLst>
          </p:cNvPr>
          <p:cNvSpPr>
            <a:spLocks noGrp="1"/>
          </p:cNvSpPr>
          <p:nvPr>
            <p:ph type="title"/>
          </p:nvPr>
        </p:nvSpPr>
        <p:spPr>
          <a:xfrm>
            <a:off x="5639189" y="502128"/>
            <a:ext cx="5714611" cy="2390459"/>
          </a:xfrm>
        </p:spPr>
        <p:txBody>
          <a:bodyPr vert="horz" lIns="91440" tIns="45720" rIns="91440" bIns="45720" rtlCol="0" anchor="b">
            <a:normAutofit/>
          </a:bodyPr>
          <a:lstStyle/>
          <a:p>
            <a:r>
              <a:rPr lang="en-US" sz="5400" dirty="0"/>
              <a:t>Break</a:t>
            </a:r>
            <a:endParaRPr lang="en-US" sz="5400" dirty="0">
              <a:solidFill>
                <a:srgbClr val="FF0000"/>
              </a:solidFill>
            </a:endParaRPr>
          </a:p>
        </p:txBody>
      </p:sp>
      <p:sp>
        <p:nvSpPr>
          <p:cNvPr id="9" name="Freeform: Shape 8">
            <a:extLst>
              <a:ext uri="{FF2B5EF4-FFF2-40B4-BE49-F238E27FC236}">
                <a16:creationId xmlns:a16="http://schemas.microsoft.com/office/drawing/2014/main" id="{49FC0429-1777-4051-AFA1-A3E8593C0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08152" y="5292510"/>
            <a:ext cx="6083848" cy="1565491"/>
          </a:xfrm>
          <a:custGeom>
            <a:avLst/>
            <a:gdLst>
              <a:gd name="connsiteX0" fmla="*/ 0 w 6083848"/>
              <a:gd name="connsiteY0" fmla="*/ 1565491 h 1565491"/>
              <a:gd name="connsiteX1" fmla="*/ 6083848 w 6083848"/>
              <a:gd name="connsiteY1" fmla="*/ 1565491 h 1565491"/>
              <a:gd name="connsiteX2" fmla="*/ 6083848 w 6083848"/>
              <a:gd name="connsiteY2" fmla="*/ 0 h 1565491"/>
              <a:gd name="connsiteX3" fmla="*/ 1692132 w 6083848"/>
              <a:gd name="connsiteY3" fmla="*/ 0 h 1565491"/>
              <a:gd name="connsiteX4" fmla="*/ 1186806 w 6083848"/>
              <a:gd name="connsiteY4" fmla="*/ 0 h 1565491"/>
              <a:gd name="connsiteX5" fmla="*/ 1186070 w 6083848"/>
              <a:gd name="connsiteY5" fmla="*/ 1591 h 1565491"/>
              <a:gd name="connsiteX6" fmla="*/ 724290 w 6083848"/>
              <a:gd name="connsiteY6"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848" h="1565491">
                <a:moveTo>
                  <a:pt x="0" y="1565491"/>
                </a:moveTo>
                <a:lnTo>
                  <a:pt x="6083848" y="1565491"/>
                </a:lnTo>
                <a:lnTo>
                  <a:pt x="6083848" y="0"/>
                </a:lnTo>
                <a:lnTo>
                  <a:pt x="1692132" y="0"/>
                </a:lnTo>
                <a:lnTo>
                  <a:pt x="1186806" y="0"/>
                </a:lnTo>
                <a:lnTo>
                  <a:pt x="1186070" y="1591"/>
                </a:lnTo>
                <a:lnTo>
                  <a:pt x="724290" y="15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38D3B1B8-B04F-487E-87AF-E6DDAAFBF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292509"/>
            <a:ext cx="6670682" cy="1565491"/>
          </a:xfrm>
          <a:custGeom>
            <a:avLst/>
            <a:gdLst>
              <a:gd name="connsiteX0" fmla="*/ 0 w 6670682"/>
              <a:gd name="connsiteY0" fmla="*/ 1565491 h 1565491"/>
              <a:gd name="connsiteX1" fmla="*/ 526312 w 6670682"/>
              <a:gd name="connsiteY1" fmla="*/ 1565491 h 1565491"/>
              <a:gd name="connsiteX2" fmla="*/ 5419344 w 6670682"/>
              <a:gd name="connsiteY2" fmla="*/ 1565491 h 1565491"/>
              <a:gd name="connsiteX3" fmla="*/ 5945656 w 6670682"/>
              <a:gd name="connsiteY3" fmla="*/ 1565491 h 1565491"/>
              <a:gd name="connsiteX4" fmla="*/ 6670682 w 6670682"/>
              <a:gd name="connsiteY4" fmla="*/ 0 h 1565491"/>
              <a:gd name="connsiteX5" fmla="*/ 6144370 w 6670682"/>
              <a:gd name="connsiteY5" fmla="*/ 0 h 1565491"/>
              <a:gd name="connsiteX6" fmla="*/ 526312 w 6670682"/>
              <a:gd name="connsiteY6" fmla="*/ 0 h 1565491"/>
              <a:gd name="connsiteX7" fmla="*/ 0 w 6670682"/>
              <a:gd name="connsiteY7" fmla="*/ 0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0682" h="1565491">
                <a:moveTo>
                  <a:pt x="0" y="1565491"/>
                </a:moveTo>
                <a:lnTo>
                  <a:pt x="526312" y="1565491"/>
                </a:lnTo>
                <a:lnTo>
                  <a:pt x="5419344" y="1565491"/>
                </a:lnTo>
                <a:lnTo>
                  <a:pt x="5945656" y="1565491"/>
                </a:lnTo>
                <a:lnTo>
                  <a:pt x="6670682" y="0"/>
                </a:lnTo>
                <a:lnTo>
                  <a:pt x="6144370" y="0"/>
                </a:lnTo>
                <a:lnTo>
                  <a:pt x="526312"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480E9050-BD92-C746-9553-4CF090DB3C82}"/>
              </a:ext>
            </a:extLst>
          </p:cNvPr>
          <p:cNvSpPr>
            <a:spLocks noGrp="1"/>
          </p:cNvSpPr>
          <p:nvPr>
            <p:ph type="sldNum" sz="quarter" idx="12"/>
          </p:nvPr>
        </p:nvSpPr>
        <p:spPr/>
        <p:txBody>
          <a:bodyPr/>
          <a:lstStyle/>
          <a:p>
            <a:fld id="{B52D1F0E-ADB9-054E-881E-D5691EC4F528}" type="slidenum">
              <a:rPr lang="en-US" smtClean="0"/>
              <a:t>50</a:t>
            </a:fld>
            <a:endParaRPr lang="en-US"/>
          </a:p>
        </p:txBody>
      </p:sp>
    </p:spTree>
    <p:extLst>
      <p:ext uri="{BB962C8B-B14F-4D97-AF65-F5344CB8AC3E}">
        <p14:creationId xmlns:p14="http://schemas.microsoft.com/office/powerpoint/2010/main" val="57268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646642"/>
            <a:ext cx="9144000" cy="1564716"/>
          </a:xfrm>
        </p:spPr>
        <p:txBody>
          <a:bodyPr vert="horz" lIns="91440" tIns="45720" rIns="91440" bIns="45720" rtlCol="0" anchor="b">
            <a:normAutofit fontScale="90000"/>
          </a:bodyPr>
          <a:lstStyle/>
          <a:p>
            <a:r>
              <a:rPr lang="en-US" sz="4800" kern="1200" dirty="0">
                <a:solidFill>
                  <a:schemeClr val="tx1"/>
                </a:solidFill>
                <a:latin typeface="+mj-lt"/>
                <a:ea typeface="+mj-ea"/>
                <a:cs typeface="+mj-cs"/>
              </a:rPr>
              <a:t>Session </a:t>
            </a:r>
            <a:r>
              <a:rPr lang="en-US" sz="4800" dirty="0"/>
              <a:t>1B: Composition, Diversity, Equity, and Inclusion (CDEI) Working Group (continued)</a:t>
            </a: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FD74DAC-7EBC-3E44-8618-78ED544EF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775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3424096543"/>
              </p:ext>
            </p:extLst>
          </p:nvPr>
        </p:nvGraphicFramePr>
        <p:xfrm>
          <a:off x="4212336" y="620392"/>
          <a:ext cx="7144512"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687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64C54D5-AD98-8847-88DC-6F81054B393A}"/>
              </a:ext>
            </a:extLst>
          </p:cNvPr>
          <p:cNvSpPr>
            <a:spLocks noGrp="1"/>
          </p:cNvSpPr>
          <p:nvPr>
            <p:ph type="body" idx="1"/>
          </p:nvPr>
        </p:nvSpPr>
        <p:spPr>
          <a:xfrm>
            <a:off x="4439633" y="5152611"/>
            <a:ext cx="3312734" cy="1141851"/>
          </a:xfrm>
          <a:noFill/>
        </p:spPr>
        <p:txBody>
          <a:bodyPr vert="horz" lIns="91440" tIns="45720" rIns="91440" bIns="45720" rtlCol="0">
            <a:normAutofit/>
          </a:bodyPr>
          <a:lstStyle/>
          <a:p>
            <a:pPr algn="ctr"/>
            <a:r>
              <a:rPr lang="en-US" sz="2000" kern="1200" dirty="0">
                <a:solidFill>
                  <a:srgbClr val="080808"/>
                </a:solidFill>
                <a:latin typeface="+mn-lt"/>
                <a:ea typeface="+mn-ea"/>
                <a:cs typeface="+mn-cs"/>
              </a:rPr>
              <a:t>Session 1B.3E</a:t>
            </a: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333746" y="2275475"/>
            <a:ext cx="5782716" cy="2150719"/>
          </a:xfrm>
          <a:noFill/>
        </p:spPr>
        <p:txBody>
          <a:bodyPr vert="horz" lIns="91440" tIns="45720" rIns="91440" bIns="45720" rtlCol="0" anchor="ctr">
            <a:noAutofit/>
          </a:bodyPr>
          <a:lstStyle/>
          <a:p>
            <a:pPr lvl="0" algn="ctr"/>
            <a:r>
              <a:rPr lang="en-US" sz="3200" dirty="0"/>
              <a:t>Presentation, Discussion, and CAEECC approval/feedback on Facilitation &amp; Additional Considerations</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736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1CA7196-CAF1-4234-8849-E335F0BC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BD3154BA-C9B0-5C4D-AA1D-37D5E96D70BF}"/>
              </a:ext>
            </a:extLst>
          </p:cNvPr>
          <p:cNvSpPr>
            <a:spLocks noGrp="1"/>
          </p:cNvSpPr>
          <p:nvPr>
            <p:ph type="title"/>
          </p:nvPr>
        </p:nvSpPr>
        <p:spPr>
          <a:xfrm>
            <a:off x="8128028" y="239150"/>
            <a:ext cx="3390899" cy="1303606"/>
          </a:xfrm>
        </p:spPr>
        <p:txBody>
          <a:bodyPr>
            <a:normAutofit/>
          </a:bodyPr>
          <a:lstStyle/>
          <a:p>
            <a:pPr algn="ctr"/>
            <a:r>
              <a:rPr lang="en-US" sz="2000" dirty="0"/>
              <a:t>Facilitation recommendations</a:t>
            </a:r>
          </a:p>
        </p:txBody>
      </p:sp>
      <p:sp>
        <p:nvSpPr>
          <p:cNvPr id="3" name="Content Placeholder 2">
            <a:extLst>
              <a:ext uri="{FF2B5EF4-FFF2-40B4-BE49-F238E27FC236}">
                <a16:creationId xmlns:a16="http://schemas.microsoft.com/office/drawing/2014/main" id="{ACF62BD5-2A7E-5448-8C81-B5E19EEC2FB1}"/>
              </a:ext>
            </a:extLst>
          </p:cNvPr>
          <p:cNvSpPr>
            <a:spLocks noGrp="1"/>
          </p:cNvSpPr>
          <p:nvPr>
            <p:ph idx="1"/>
          </p:nvPr>
        </p:nvSpPr>
        <p:spPr>
          <a:xfrm>
            <a:off x="8115301" y="1814732"/>
            <a:ext cx="3390899" cy="2802238"/>
          </a:xfrm>
        </p:spPr>
        <p:txBody>
          <a:bodyPr>
            <a:normAutofit fontScale="85000" lnSpcReduction="10000"/>
          </a:bodyPr>
          <a:lstStyle/>
          <a:p>
            <a:r>
              <a:rPr lang="en-US" dirty="0"/>
              <a:t>The Working Group did not have time to refine or fully flesh out recommendations on Facilitation. </a:t>
            </a:r>
          </a:p>
          <a:p>
            <a:r>
              <a:rPr lang="en-US" dirty="0"/>
              <a:t>Table (left) includes ideas that were brainstormed and prioritized but not discussed by the CDEI WG</a:t>
            </a:r>
          </a:p>
          <a:p>
            <a:endParaRPr lang="en-US" dirty="0"/>
          </a:p>
        </p:txBody>
      </p:sp>
      <p:sp>
        <p:nvSpPr>
          <p:cNvPr id="4" name="Slide Number Placeholder 3">
            <a:extLst>
              <a:ext uri="{FF2B5EF4-FFF2-40B4-BE49-F238E27FC236}">
                <a16:creationId xmlns:a16="http://schemas.microsoft.com/office/drawing/2014/main" id="{FB8CB011-C3C5-BD4D-B003-5AB16C454ADE}"/>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54</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graphicFrame>
        <p:nvGraphicFramePr>
          <p:cNvPr id="5" name="Table 4">
            <a:extLst>
              <a:ext uri="{FF2B5EF4-FFF2-40B4-BE49-F238E27FC236}">
                <a16:creationId xmlns:a16="http://schemas.microsoft.com/office/drawing/2014/main" id="{BF51D971-C4DD-FC4C-9938-B03373D0D744}"/>
              </a:ext>
            </a:extLst>
          </p:cNvPr>
          <p:cNvGraphicFramePr>
            <a:graphicFrameLocks noGrp="1"/>
          </p:cNvGraphicFramePr>
          <p:nvPr/>
        </p:nvGraphicFramePr>
        <p:xfrm>
          <a:off x="683489" y="708744"/>
          <a:ext cx="6096001" cy="5440529"/>
        </p:xfrm>
        <a:graphic>
          <a:graphicData uri="http://schemas.openxmlformats.org/drawingml/2006/table">
            <a:tbl>
              <a:tblPr firstRow="1" firstCol="1" bandRow="1"/>
              <a:tblGrid>
                <a:gridCol w="333945">
                  <a:extLst>
                    <a:ext uri="{9D8B030D-6E8A-4147-A177-3AD203B41FA5}">
                      <a16:colId xmlns:a16="http://schemas.microsoft.com/office/drawing/2014/main" val="2707498507"/>
                    </a:ext>
                  </a:extLst>
                </a:gridCol>
                <a:gridCol w="4276577">
                  <a:extLst>
                    <a:ext uri="{9D8B030D-6E8A-4147-A177-3AD203B41FA5}">
                      <a16:colId xmlns:a16="http://schemas.microsoft.com/office/drawing/2014/main" val="1849488582"/>
                    </a:ext>
                  </a:extLst>
                </a:gridCol>
                <a:gridCol w="1485479">
                  <a:extLst>
                    <a:ext uri="{9D8B030D-6E8A-4147-A177-3AD203B41FA5}">
                      <a16:colId xmlns:a16="http://schemas.microsoft.com/office/drawing/2014/main" val="1074406685"/>
                    </a:ext>
                  </a:extLst>
                </a:gridCol>
              </a:tblGrid>
              <a:tr h="180463">
                <a:tc>
                  <a:txBody>
                    <a:bodyPr/>
                    <a:lstStyle/>
                    <a:p>
                      <a:pPr marL="0" marR="0" algn="r" fontAlgn="b">
                        <a:lnSpc>
                          <a:spcPct val="115000"/>
                        </a:lnSpc>
                        <a:spcBef>
                          <a:spcPts val="0"/>
                        </a:spcBef>
                        <a:spcAft>
                          <a:spcPts val="0"/>
                        </a:spcAft>
                      </a:pPr>
                      <a:r>
                        <a:rPr lang="en-US" sz="900" b="1" i="0" u="none" strike="noStrike"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a:t>
                      </a:r>
                      <a:endParaRPr lang="en-US" sz="1600" b="0" i="0" u="none" strike="noStrike" dirty="0">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1" i="0" u="none" strike="noStrike"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Recommendation Idea</a:t>
                      </a:r>
                      <a:endParaRPr lang="en-US" sz="1600" b="0" i="0" u="none" strike="noStrike" dirty="0">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Score (Highest to Lowest)</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854552830"/>
                  </a:ext>
                </a:extLst>
              </a:tr>
              <a:tr h="180463">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Meeting accessibility: Offer virtual meeting option</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8</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511036416"/>
                  </a:ext>
                </a:extLst>
              </a:tr>
              <a:tr h="346942">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best practices: Build more time into agenda for disagreement, discussion, and quick energizing exercises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7</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358527147"/>
                  </a:ext>
                </a:extLst>
              </a:tr>
              <a:tr h="346942">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JEDI support: Hire a consultant to either participate in meetings or analyze any proposed policies, reports, findings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788569031"/>
                  </a:ext>
                </a:extLst>
              </a:tr>
              <a:tr h="180463">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JEDI support: Avoid tokenism</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575193880"/>
                  </a:ext>
                </a:extLst>
              </a:tr>
              <a:tr h="346942">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best practices: Provide ample time for processing information and multiple strategies for gathering input</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05779425"/>
                  </a:ext>
                </a:extLst>
              </a:tr>
              <a:tr h="180463">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JEDI support: Use a co-facilitator to read the room and monitor chat</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313573337"/>
                  </a:ext>
                </a:extLst>
              </a:tr>
              <a:tr h="346942">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7</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best practices: Pilot different strategies to invite underrepresented and quiet voices to speak up</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188036696"/>
                  </a:ext>
                </a:extLst>
              </a:tr>
              <a:tr h="346942">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8</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best practices: Make inclusivity a goal of every meeting - and review each meeting to confirm goal was met</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251962776"/>
                  </a:ext>
                </a:extLst>
              </a:tr>
              <a:tr h="346942">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9</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best practices: Conduct baseline JEDI survey on Members &amp; Public perception of current Full CAEECC meetings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670650919"/>
                  </a:ext>
                </a:extLst>
              </a:tr>
              <a:tr h="180463">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10</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Meeting accessibility: Adopt strategies for disability justice</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07026250"/>
                  </a:ext>
                </a:extLst>
              </a:tr>
              <a:tr h="346942">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11</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Meeting accessibility: Foster strategies to help prospective Members with language barriers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998587531"/>
                  </a:ext>
                </a:extLst>
              </a:tr>
              <a:tr h="180463">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12</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Meeting accessibility: Host some meetings outside major cities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59336545"/>
                  </a:ext>
                </a:extLst>
              </a:tr>
              <a:tr h="346942">
                <a:tc>
                  <a:txBody>
                    <a:bodyPr/>
                    <a:lstStyle/>
                    <a:p>
                      <a:pPr marL="0" marR="0" algn="r" fontAlgn="b">
                        <a:lnSpc>
                          <a:spcPct val="115000"/>
                        </a:lnSpc>
                        <a:spcBef>
                          <a:spcPts val="0"/>
                        </a:spcBef>
                        <a:spcAft>
                          <a:spcPts val="0"/>
                        </a:spcAft>
                      </a:pPr>
                      <a:r>
                        <a:rPr lang="en-US" sz="900" b="0" i="0" u="none" strike="noStrike"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13</a:t>
                      </a:r>
                      <a:endParaRPr lang="en-US" sz="1600" b="0" i="0" u="none" strike="noStrike" dirty="0">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JEDI support: Require racial equity competency for CPUC representatives and Facilitators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607953536"/>
                  </a:ext>
                </a:extLst>
              </a:tr>
              <a:tr h="180463">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14</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JEDI support: Include JEDI norms/groundrules slide in every meeting</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910360409"/>
                  </a:ext>
                </a:extLst>
              </a:tr>
              <a:tr h="346942">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15</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best practices: Ensure facilitation approach focuses on inclusion, positivity, and seeking consensus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845916885"/>
                  </a:ext>
                </a:extLst>
              </a:tr>
              <a:tr h="180463">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16</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Meeting accessibility: Make meeting times flexible or in evenings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963023058"/>
                  </a:ext>
                </a:extLst>
              </a:tr>
              <a:tr h="346942">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17</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JEDI support: Leverage personality test results to improve engagement with all Members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54949051"/>
                  </a:ext>
                </a:extLst>
              </a:tr>
              <a:tr h="180463">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18</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JEDI support: Alternate facilitation role among CAEECC Members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0</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561402956"/>
                  </a:ext>
                </a:extLst>
              </a:tr>
              <a:tr h="346942">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19</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best practices: Strong enforcement (or expectation?) of video groundrule (especially for JEDI conversations)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0</a:t>
                      </a:r>
                      <a:endParaRPr lang="en-US" sz="1600" b="0" i="0" u="none" strike="noStrike" dirty="0">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84795511"/>
                  </a:ext>
                </a:extLst>
              </a:tr>
            </a:tbl>
          </a:graphicData>
        </a:graphic>
      </p:graphicFrame>
      <p:pic>
        <p:nvPicPr>
          <p:cNvPr id="12" name="Graphic 11" descr="Presentation with Checklist">
            <a:extLst>
              <a:ext uri="{FF2B5EF4-FFF2-40B4-BE49-F238E27FC236}">
                <a16:creationId xmlns:a16="http://schemas.microsoft.com/office/drawing/2014/main" id="{E3D27101-0485-1D43-BAB7-593888489B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37499" y="4586989"/>
            <a:ext cx="2074401" cy="2074401"/>
          </a:xfrm>
          <a:prstGeom prst="rect">
            <a:avLst/>
          </a:prstGeom>
        </p:spPr>
      </p:pic>
    </p:spTree>
    <p:extLst>
      <p:ext uri="{BB962C8B-B14F-4D97-AF65-F5344CB8AC3E}">
        <p14:creationId xmlns:p14="http://schemas.microsoft.com/office/powerpoint/2010/main" val="641419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64C54D5-AD98-8847-88DC-6F81054B393A}"/>
              </a:ext>
            </a:extLst>
          </p:cNvPr>
          <p:cNvSpPr>
            <a:spLocks noGrp="1"/>
          </p:cNvSpPr>
          <p:nvPr>
            <p:ph type="body" idx="1"/>
          </p:nvPr>
        </p:nvSpPr>
        <p:spPr>
          <a:xfrm>
            <a:off x="4439633" y="5152611"/>
            <a:ext cx="3312734" cy="1141851"/>
          </a:xfrm>
          <a:noFill/>
        </p:spPr>
        <p:txBody>
          <a:bodyPr vert="horz" lIns="91440" tIns="45720" rIns="91440" bIns="45720" rtlCol="0">
            <a:normAutofit/>
          </a:bodyPr>
          <a:lstStyle/>
          <a:p>
            <a:pPr algn="ctr"/>
            <a:r>
              <a:rPr lang="en-US" sz="2000" kern="1200" dirty="0">
                <a:solidFill>
                  <a:srgbClr val="080808"/>
                </a:solidFill>
                <a:latin typeface="+mn-lt"/>
                <a:ea typeface="+mn-ea"/>
                <a:cs typeface="+mn-cs"/>
              </a:rPr>
              <a:t>Session 1B.4</a:t>
            </a: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333746" y="2275475"/>
            <a:ext cx="5782716" cy="2150719"/>
          </a:xfrm>
          <a:noFill/>
        </p:spPr>
        <p:txBody>
          <a:bodyPr vert="horz" lIns="91440" tIns="45720" rIns="91440" bIns="45720" rtlCol="0" anchor="ctr">
            <a:noAutofit/>
          </a:bodyPr>
          <a:lstStyle/>
          <a:p>
            <a:pPr lvl="0" algn="ctr"/>
            <a:r>
              <a:rPr lang="en-US" sz="3200" dirty="0"/>
              <a:t>Prioritizing certain recommendations for early in Restructuring WG or by other means if WG delayed</a:t>
            </a:r>
            <a:endParaRPr lang="en-US" sz="3200" dirty="0">
              <a:highlight>
                <a:srgbClr val="FFFF00"/>
              </a:highlight>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53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027D702-A1C0-E94E-897C-A6CFD3CDF55F}"/>
              </a:ext>
            </a:extLst>
          </p:cNvPr>
          <p:cNvSpPr>
            <a:spLocks noGrp="1"/>
          </p:cNvSpPr>
          <p:nvPr>
            <p:ph type="title"/>
          </p:nvPr>
        </p:nvSpPr>
        <p:spPr>
          <a:xfrm>
            <a:off x="643467" y="321734"/>
            <a:ext cx="10905066" cy="1135737"/>
          </a:xfrm>
        </p:spPr>
        <p:txBody>
          <a:bodyPr>
            <a:normAutofit/>
          </a:bodyPr>
          <a:lstStyle/>
          <a:p>
            <a:r>
              <a:rPr lang="en-US" sz="2500" b="1" dirty="0"/>
              <a:t>Prioritizing certain recommendations for early in Restructuring WG or by other means if WG delayed</a:t>
            </a:r>
          </a:p>
        </p:txBody>
      </p:sp>
      <p:sp>
        <p:nvSpPr>
          <p:cNvPr id="6" name="Content Placeholder 5">
            <a:extLst>
              <a:ext uri="{FF2B5EF4-FFF2-40B4-BE49-F238E27FC236}">
                <a16:creationId xmlns:a16="http://schemas.microsoft.com/office/drawing/2014/main" id="{09929836-93DB-F444-8C6E-EF51B046A575}"/>
              </a:ext>
            </a:extLst>
          </p:cNvPr>
          <p:cNvSpPr>
            <a:spLocks noGrp="1"/>
          </p:cNvSpPr>
          <p:nvPr>
            <p:ph idx="1"/>
          </p:nvPr>
        </p:nvSpPr>
        <p:spPr>
          <a:xfrm>
            <a:off x="643467" y="1457471"/>
            <a:ext cx="10905066" cy="5161606"/>
          </a:xfrm>
        </p:spPr>
        <p:txBody>
          <a:bodyPr>
            <a:normAutofit fontScale="92500" lnSpcReduction="10000"/>
          </a:bodyPr>
          <a:lstStyle/>
          <a:p>
            <a:pPr marL="0" indent="0">
              <a:buNone/>
            </a:pPr>
            <a:r>
              <a:rPr lang="en-US" sz="1800" u="sng" dirty="0"/>
              <a:t>Goal: </a:t>
            </a:r>
            <a:r>
              <a:rPr lang="en-US" sz="1800" dirty="0"/>
              <a:t>Identify any recommendations the Full CAEECC would potentially like to start implementing soon to avoid delay while Compensation Task Force develops a pilot and then the Restructuring WG  launches (potentially 6-9 months) </a:t>
            </a:r>
            <a:endParaRPr lang="en-US" sz="1800" dirty="0">
              <a:highlight>
                <a:srgbClr val="FFFF00"/>
              </a:highlight>
            </a:endParaRPr>
          </a:p>
          <a:p>
            <a:pPr marL="0" lvl="0" indent="0">
              <a:buNone/>
            </a:pPr>
            <a:endParaRPr lang="en-US" sz="1700" u="sng" dirty="0"/>
          </a:p>
          <a:p>
            <a:pPr marL="0" lvl="0" indent="0">
              <a:buNone/>
            </a:pPr>
            <a:r>
              <a:rPr lang="en-US" sz="1700" u="sng" dirty="0"/>
              <a:t>Are some CDEI WG recommendations sufficiently finalized such that they could either</a:t>
            </a:r>
          </a:p>
          <a:p>
            <a:pPr marL="914400" lvl="1" indent="-457200">
              <a:buFont typeface="+mj-lt"/>
              <a:buAutoNum type="arabicPeriod"/>
            </a:pPr>
            <a:r>
              <a:rPr lang="en-US" sz="1700" dirty="0"/>
              <a:t>Be prioritized for the early stage of the Restructuring WG or </a:t>
            </a:r>
          </a:p>
          <a:p>
            <a:pPr marL="914400" lvl="1" indent="-457200">
              <a:buFont typeface="+mj-lt"/>
              <a:buAutoNum type="arabicPeriod"/>
            </a:pPr>
            <a:r>
              <a:rPr lang="en-US" sz="1700" dirty="0"/>
              <a:t>Create a process to begin implementation  sooner (e.g., CAEECC Task Force) if Restructuring WG is delayed (for further discussion at June and/or September Full CAEECC meetings). </a:t>
            </a:r>
          </a:p>
          <a:p>
            <a:pPr marL="914400" lvl="1" indent="-457200">
              <a:buFont typeface="+mj-lt"/>
              <a:buAutoNum type="arabicPeriod"/>
            </a:pPr>
            <a:endParaRPr lang="en-US" sz="1700" dirty="0"/>
          </a:p>
          <a:p>
            <a:pPr marL="0" indent="0">
              <a:buNone/>
            </a:pPr>
            <a:r>
              <a:rPr lang="en-US" sz="1700" u="sng" dirty="0"/>
              <a:t>Candidate Recommendations</a:t>
            </a:r>
          </a:p>
          <a:p>
            <a:pPr marL="971550" lvl="1" indent="-514350">
              <a:buFont typeface="+mj-lt"/>
              <a:buAutoNum type="alphaUcPeriod"/>
            </a:pPr>
            <a:r>
              <a:rPr lang="en-US" sz="1700" dirty="0"/>
              <a:t>Competency Building Recommendation #2: Include a demonstration of and commitment to JEDI in the Membership Application </a:t>
            </a:r>
          </a:p>
          <a:p>
            <a:pPr marL="971550" lvl="1" indent="-514350">
              <a:buFont typeface="+mj-lt"/>
              <a:buAutoNum type="alphaUcPeriod"/>
            </a:pPr>
            <a:r>
              <a:rPr lang="en-US" sz="1700" dirty="0"/>
              <a:t>Competency Building Recommendation #3: Provide EE, JEDI, and CAEECC primers</a:t>
            </a:r>
          </a:p>
          <a:p>
            <a:pPr marL="971550" lvl="1" indent="-514350">
              <a:buFont typeface="+mj-lt"/>
              <a:buAutoNum type="alphaUcPeriod"/>
            </a:pPr>
            <a:r>
              <a:rPr lang="en-US" sz="1700" dirty="0"/>
              <a:t>Recruitment &amp; Retention Recommendation #1: Identify, outreach, and engage organizations outside of traditional CPUC parties</a:t>
            </a:r>
          </a:p>
          <a:p>
            <a:pPr marL="971550" lvl="1" indent="-514350">
              <a:buFont typeface="+mj-lt"/>
              <a:buAutoNum type="alphaUcPeriod"/>
            </a:pPr>
            <a:r>
              <a:rPr lang="en-US" sz="1700" dirty="0"/>
              <a:t>Recruitment &amp; Retention Recommendation #4: Engage with Service Providers who work with Underrepresented Customers</a:t>
            </a:r>
          </a:p>
          <a:p>
            <a:pPr marL="971550" lvl="1" indent="-514350">
              <a:buFont typeface="+mj-lt"/>
              <a:buAutoNum type="alphaUcPeriod"/>
            </a:pPr>
            <a:r>
              <a:rPr lang="en-US" sz="1700" dirty="0"/>
              <a:t>Conflict of interest process/disclosure requirements</a:t>
            </a:r>
          </a:p>
          <a:p>
            <a:pPr marL="971550" lvl="1" indent="-514350">
              <a:buFont typeface="+mj-lt"/>
              <a:buAutoNum type="alphaUcPeriod"/>
            </a:pPr>
            <a:r>
              <a:rPr lang="en-US" sz="1700" dirty="0"/>
              <a:t>Facilitation Recommendation Ideas</a:t>
            </a:r>
          </a:p>
          <a:p>
            <a:pPr marL="971550" lvl="1" indent="-514350">
              <a:buFont typeface="+mj-lt"/>
              <a:buAutoNum type="alphaUcPeriod"/>
            </a:pPr>
            <a:r>
              <a:rPr lang="en-US" sz="1700" dirty="0"/>
              <a:t>Others?</a:t>
            </a:r>
          </a:p>
          <a:p>
            <a:endParaRPr lang="en-US" sz="1700" dirty="0"/>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B2EE56C0-A893-864F-B4E4-E054638F9735}"/>
              </a:ext>
            </a:extLst>
          </p:cNvPr>
          <p:cNvSpPr>
            <a:spLocks noGrp="1"/>
          </p:cNvSpPr>
          <p:nvPr>
            <p:ph type="sldNum" sz="quarter" idx="12"/>
          </p:nvPr>
        </p:nvSpPr>
        <p:spPr>
          <a:xfrm>
            <a:off x="8805333" y="6356350"/>
            <a:ext cx="2743200" cy="365125"/>
          </a:xfrm>
        </p:spPr>
        <p:txBody>
          <a:bodyPr>
            <a:normAutofit/>
          </a:bodyPr>
          <a:lstStyle/>
          <a:p>
            <a:pPr>
              <a:spcAft>
                <a:spcPts val="600"/>
              </a:spcAft>
            </a:pPr>
            <a:fld id="{B52D1F0E-ADB9-054E-881E-D5691EC4F528}" type="slidenum">
              <a:rPr lang="en-US" smtClean="0"/>
              <a:pPr>
                <a:spcAft>
                  <a:spcPts val="600"/>
                </a:spcAft>
              </a:pPr>
              <a:t>56</a:t>
            </a:fld>
            <a:endParaRPr lang="en-US"/>
          </a:p>
        </p:txBody>
      </p:sp>
    </p:spTree>
    <p:extLst>
      <p:ext uri="{BB962C8B-B14F-4D97-AF65-F5344CB8AC3E}">
        <p14:creationId xmlns:p14="http://schemas.microsoft.com/office/powerpoint/2010/main" val="3025634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57</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64C54D5-AD98-8847-88DC-6F81054B393A}"/>
              </a:ext>
            </a:extLst>
          </p:cNvPr>
          <p:cNvSpPr>
            <a:spLocks noGrp="1"/>
          </p:cNvSpPr>
          <p:nvPr>
            <p:ph type="body" idx="1"/>
          </p:nvPr>
        </p:nvSpPr>
        <p:spPr>
          <a:xfrm>
            <a:off x="4439633" y="5152611"/>
            <a:ext cx="3312734" cy="1141851"/>
          </a:xfrm>
          <a:noFill/>
        </p:spPr>
        <p:txBody>
          <a:bodyPr vert="horz" lIns="91440" tIns="45720" rIns="91440" bIns="45720" rtlCol="0">
            <a:normAutofit/>
          </a:bodyPr>
          <a:lstStyle/>
          <a:p>
            <a:pPr algn="ctr"/>
            <a:r>
              <a:rPr lang="en-US" sz="2000" kern="1200" dirty="0">
                <a:solidFill>
                  <a:srgbClr val="080808"/>
                </a:solidFill>
                <a:latin typeface="+mn-lt"/>
                <a:ea typeface="+mn-ea"/>
                <a:cs typeface="+mn-cs"/>
              </a:rPr>
              <a:t>Session 1B.5</a:t>
            </a: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333746" y="2275475"/>
            <a:ext cx="5782716" cy="2150719"/>
          </a:xfrm>
          <a:noFill/>
        </p:spPr>
        <p:txBody>
          <a:bodyPr vert="horz" lIns="91440" tIns="45720" rIns="91440" bIns="45720" rtlCol="0" anchor="ctr">
            <a:noAutofit/>
          </a:bodyPr>
          <a:lstStyle/>
          <a:p>
            <a:pPr lvl="0"/>
            <a:r>
              <a:rPr lang="en-US" sz="3600" dirty="0"/>
              <a:t>Public questions &amp; comments </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7113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9735-C89E-044C-94DD-D4BCE244B101}"/>
              </a:ext>
            </a:extLst>
          </p:cNvPr>
          <p:cNvSpPr>
            <a:spLocks noGrp="1"/>
          </p:cNvSpPr>
          <p:nvPr>
            <p:ph type="title"/>
          </p:nvPr>
        </p:nvSpPr>
        <p:spPr>
          <a:xfrm>
            <a:off x="1913468" y="365125"/>
            <a:ext cx="9440332" cy="1325563"/>
          </a:xfrm>
        </p:spPr>
        <p:txBody>
          <a:bodyPr>
            <a:normAutofit/>
          </a:bodyPr>
          <a:lstStyle/>
          <a:p>
            <a:r>
              <a:rPr lang="en-US" sz="5400" dirty="0"/>
              <a:t>Public Input</a:t>
            </a:r>
          </a:p>
        </p:txBody>
      </p:sp>
      <p:pic>
        <p:nvPicPr>
          <p:cNvPr id="8" name="Graphic 7" descr="Meeting">
            <a:extLst>
              <a:ext uri="{FF2B5EF4-FFF2-40B4-BE49-F238E27FC236}">
                <a16:creationId xmlns:a16="http://schemas.microsoft.com/office/drawing/2014/main" id="{D8DE6109-E064-4064-AB2A-DEBD951A34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4F34D5C6-4C53-394A-94BE-9D85497AB7D5}"/>
              </a:ext>
            </a:extLst>
          </p:cNvPr>
          <p:cNvSpPr>
            <a:spLocks noGrp="1"/>
          </p:cNvSpPr>
          <p:nvPr>
            <p:ph idx="1"/>
          </p:nvPr>
        </p:nvSpPr>
        <p:spPr>
          <a:xfrm>
            <a:off x="838200" y="1825625"/>
            <a:ext cx="10515600" cy="4351338"/>
          </a:xfrm>
        </p:spPr>
        <p:txBody>
          <a:bodyPr>
            <a:normAutofit/>
          </a:bodyPr>
          <a:lstStyle/>
          <a:p>
            <a:pPr marL="457200" indent="-457200">
              <a:buAutoNum type="arabicPeriod"/>
            </a:pPr>
            <a:r>
              <a:rPr lang="en-US" sz="2500" b="1" dirty="0"/>
              <a:t>Written: </a:t>
            </a:r>
          </a:p>
          <a:p>
            <a:pPr lvl="1"/>
            <a:r>
              <a:rPr lang="en-US" sz="2100" b="1" dirty="0"/>
              <a:t>Use the Chat at any time during the meeting to ask questions or provide feedback.</a:t>
            </a:r>
          </a:p>
          <a:p>
            <a:pPr lvl="2"/>
            <a:r>
              <a:rPr lang="en-US" sz="1700" dirty="0"/>
              <a:t>Chat to “All Attendees” (not just panelists) so everyone can see remarks.</a:t>
            </a:r>
          </a:p>
          <a:p>
            <a:pPr lvl="2"/>
            <a:r>
              <a:rPr lang="en-US" sz="1700" dirty="0"/>
              <a:t>CAEECC Co-Chairs Lara Ettenson (NRDC) and Jenny Berg (BayREN) will respond. </a:t>
            </a:r>
            <a:endParaRPr lang="en-US" sz="2100" dirty="0"/>
          </a:p>
          <a:p>
            <a:pPr lvl="1"/>
            <a:r>
              <a:rPr lang="en-US" sz="2100" b="1" dirty="0"/>
              <a:t>Use the Chat for technical difficulties </a:t>
            </a:r>
          </a:p>
          <a:p>
            <a:pPr lvl="2"/>
            <a:r>
              <a:rPr lang="en-US" sz="1700" dirty="0"/>
              <a:t>Chat to the Host, Susan Rivo</a:t>
            </a:r>
          </a:p>
          <a:p>
            <a:pPr marL="457200" lvl="1" indent="0">
              <a:buNone/>
            </a:pPr>
            <a:endParaRPr lang="en-US" sz="2500" dirty="0"/>
          </a:p>
          <a:p>
            <a:pPr marL="0" indent="0">
              <a:buNone/>
            </a:pPr>
            <a:r>
              <a:rPr lang="en-US" sz="2500" b="1" dirty="0"/>
              <a:t>2. Verbal: </a:t>
            </a:r>
          </a:p>
          <a:p>
            <a:pPr lvl="1"/>
            <a:r>
              <a:rPr lang="en-US" sz="2100" dirty="0"/>
              <a:t>Email &lt;</a:t>
            </a:r>
            <a:r>
              <a:rPr lang="en-US" sz="2100" dirty="0" err="1"/>
              <a:t>Susan@raabassociates.org</a:t>
            </a:r>
            <a:r>
              <a:rPr lang="en-US" sz="2100" dirty="0"/>
              <a:t>&gt; if you’d like to make a verbal comment</a:t>
            </a:r>
          </a:p>
          <a:p>
            <a:pPr lvl="1"/>
            <a:r>
              <a:rPr lang="en-US" sz="2100" dirty="0"/>
              <a:t>Susan will add you to the mic queue</a:t>
            </a:r>
          </a:p>
          <a:p>
            <a:pPr lvl="1"/>
            <a:r>
              <a:rPr lang="en-US" sz="2100" dirty="0"/>
              <a:t>Public mics will be open in session 1B (around 11:50am)</a:t>
            </a:r>
          </a:p>
          <a:p>
            <a:pPr lvl="1"/>
            <a:r>
              <a:rPr lang="en-US" sz="2100" dirty="0"/>
              <a:t>CAEECC Members/CDEI WG Presenters will respond to the Public, as applicable</a:t>
            </a:r>
          </a:p>
          <a:p>
            <a:endParaRPr lang="en-US" sz="1700" b="1" dirty="0"/>
          </a:p>
        </p:txBody>
      </p:sp>
      <p:sp>
        <p:nvSpPr>
          <p:cNvPr id="4" name="Slide Number Placeholder 3">
            <a:extLst>
              <a:ext uri="{FF2B5EF4-FFF2-40B4-BE49-F238E27FC236}">
                <a16:creationId xmlns:a16="http://schemas.microsoft.com/office/drawing/2014/main" id="{E4D9453A-0EF1-8344-A3EF-3DB0E094151C}"/>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2126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59</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64C54D5-AD98-8847-88DC-6F81054B393A}"/>
              </a:ext>
            </a:extLst>
          </p:cNvPr>
          <p:cNvSpPr>
            <a:spLocks noGrp="1"/>
          </p:cNvSpPr>
          <p:nvPr>
            <p:ph type="body" idx="1"/>
          </p:nvPr>
        </p:nvSpPr>
        <p:spPr>
          <a:xfrm>
            <a:off x="4439633" y="5397061"/>
            <a:ext cx="3312734" cy="1141851"/>
          </a:xfrm>
          <a:noFill/>
        </p:spPr>
        <p:txBody>
          <a:bodyPr vert="horz" lIns="91440" tIns="45720" rIns="91440" bIns="45720" rtlCol="0">
            <a:normAutofit/>
          </a:bodyPr>
          <a:lstStyle/>
          <a:p>
            <a:pPr algn="ctr"/>
            <a:r>
              <a:rPr lang="en-US" sz="2000" kern="1200" dirty="0">
                <a:solidFill>
                  <a:srgbClr val="080808"/>
                </a:solidFill>
                <a:latin typeface="+mn-lt"/>
                <a:ea typeface="+mn-ea"/>
                <a:cs typeface="+mn-cs"/>
              </a:rPr>
              <a:t>Session 1B.6</a:t>
            </a: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204642" y="2268773"/>
            <a:ext cx="5782716" cy="2150719"/>
          </a:xfrm>
          <a:noFill/>
        </p:spPr>
        <p:txBody>
          <a:bodyPr vert="horz" lIns="91440" tIns="45720" rIns="91440" bIns="45720" rtlCol="0" anchor="ctr">
            <a:noAutofit/>
          </a:bodyPr>
          <a:lstStyle/>
          <a:p>
            <a:pPr lvl="0" algn="ctr"/>
            <a:r>
              <a:rPr lang="en-US" sz="3200" dirty="0"/>
              <a:t>Approve Overarching Recommendation (to form a Restructuring WG proceeded by Compensation Task Force); plus delegation of respective prospectus finalization and recommendation making to WG/TF </a:t>
            </a:r>
            <a:endParaRPr lang="en-US" sz="3200" kern="1200" dirty="0">
              <a:solidFill>
                <a:srgbClr val="080808"/>
              </a:solidFill>
              <a:latin typeface="+mj-lt"/>
              <a:ea typeface="+mj-ea"/>
              <a:cs typeface="+mj-cs"/>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003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646642"/>
            <a:ext cx="9144000" cy="1564716"/>
          </a:xfrm>
        </p:spPr>
        <p:txBody>
          <a:bodyPr vert="horz" lIns="91440" tIns="45720" rIns="91440" bIns="45720" rtlCol="0" anchor="b">
            <a:normAutofit fontScale="90000"/>
          </a:bodyPr>
          <a:lstStyle/>
          <a:p>
            <a:r>
              <a:rPr lang="en-US" sz="4800" kern="1200" dirty="0">
                <a:solidFill>
                  <a:schemeClr val="tx1"/>
                </a:solidFill>
                <a:latin typeface="+mj-lt"/>
                <a:ea typeface="+mj-ea"/>
                <a:cs typeface="+mj-cs"/>
              </a:rPr>
              <a:t>Session </a:t>
            </a:r>
            <a:r>
              <a:rPr lang="en-US" sz="4800" dirty="0"/>
              <a:t>1A: Composition, Diversity, Equity, and Inclusion (CDEI) Working Group </a:t>
            </a: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FD74DAC-7EBC-3E44-8618-78ED544EFEB8}"/>
              </a:ext>
            </a:extLst>
          </p:cNvPr>
          <p:cNvSpPr>
            <a:spLocks noGrp="1"/>
          </p:cNvSpPr>
          <p:nvPr>
            <p:ph type="sldNum" sz="quarter" idx="12"/>
          </p:nvPr>
        </p:nvSpPr>
        <p:spPr/>
        <p:txBody>
          <a:bodyPr/>
          <a:lstStyle/>
          <a:p>
            <a:fld id="{B52D1F0E-ADB9-054E-881E-D5691EC4F528}" type="slidenum">
              <a:rPr lang="en-US" smtClean="0"/>
              <a:t>6</a:t>
            </a:fld>
            <a:endParaRPr lang="en-US"/>
          </a:p>
        </p:txBody>
      </p:sp>
    </p:spTree>
    <p:extLst>
      <p:ext uri="{BB962C8B-B14F-4D97-AF65-F5344CB8AC3E}">
        <p14:creationId xmlns:p14="http://schemas.microsoft.com/office/powerpoint/2010/main" val="2886312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4D38C-F3D9-2C44-A102-ED77BA3477FE}"/>
              </a:ext>
            </a:extLst>
          </p:cNvPr>
          <p:cNvSpPr>
            <a:spLocks noGrp="1"/>
          </p:cNvSpPr>
          <p:nvPr>
            <p:ph type="title"/>
          </p:nvPr>
        </p:nvSpPr>
        <p:spPr>
          <a:xfrm>
            <a:off x="643467" y="2242920"/>
            <a:ext cx="3962061" cy="4516360"/>
          </a:xfrm>
        </p:spPr>
        <p:txBody>
          <a:bodyPr anchor="t">
            <a:normAutofit/>
          </a:bodyPr>
          <a:lstStyle/>
          <a:p>
            <a:r>
              <a:rPr lang="en-US" sz="3600" dirty="0"/>
              <a:t>3-Part Process for Approval of Overarching Recommendation</a:t>
            </a:r>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C8798BE-DF2A-8647-8DB5-6303E7A433B4}"/>
              </a:ext>
            </a:extLst>
          </p:cNvPr>
          <p:cNvSpPr>
            <a:spLocks noGrp="1"/>
          </p:cNvSpPr>
          <p:nvPr>
            <p:ph idx="1"/>
          </p:nvPr>
        </p:nvSpPr>
        <p:spPr>
          <a:xfrm>
            <a:off x="5070020" y="2242919"/>
            <a:ext cx="6478513" cy="4516361"/>
          </a:xfrm>
        </p:spPr>
        <p:txBody>
          <a:bodyPr>
            <a:normAutofit/>
          </a:bodyPr>
          <a:lstStyle/>
          <a:p>
            <a:pPr marL="457200" indent="-457200">
              <a:buFont typeface="+mj-lt"/>
              <a:buAutoNum type="arabicPeriod"/>
            </a:pPr>
            <a:r>
              <a:rPr lang="en-US" sz="2400" b="1" dirty="0"/>
              <a:t>Approve over-arching recommendation</a:t>
            </a:r>
          </a:p>
          <a:p>
            <a:pPr marL="457200" indent="-457200">
              <a:buFont typeface="+mj-lt"/>
              <a:buAutoNum type="arabicPeriod"/>
            </a:pPr>
            <a:endParaRPr lang="en-US" sz="2400" b="1" dirty="0"/>
          </a:p>
          <a:p>
            <a:pPr marL="457200" indent="-457200">
              <a:buFont typeface="+mj-lt"/>
              <a:buAutoNum type="arabicPeriod"/>
            </a:pPr>
            <a:r>
              <a:rPr lang="en-US" sz="2400" b="1" dirty="0"/>
              <a:t>Discuss delegation to new Task Force and Working Group</a:t>
            </a:r>
            <a:r>
              <a:rPr lang="en-US" sz="2400" dirty="0"/>
              <a:t> of finalizing of respective prospectus and of final recommendation making authority</a:t>
            </a:r>
          </a:p>
          <a:p>
            <a:pPr marL="457200" indent="-457200">
              <a:buFont typeface="+mj-lt"/>
              <a:buAutoNum type="arabicPeriod"/>
            </a:pPr>
            <a:endParaRPr lang="en-US" sz="2400" dirty="0"/>
          </a:p>
          <a:p>
            <a:pPr marL="457200" indent="-457200">
              <a:buFont typeface="+mj-lt"/>
              <a:buAutoNum type="arabicPeriod"/>
            </a:pPr>
            <a:r>
              <a:rPr lang="en-US" sz="2400" b="1" dirty="0"/>
              <a:t>Approve strategy of potentially accelerating certain recommendations</a:t>
            </a:r>
          </a:p>
          <a:p>
            <a:endParaRPr lang="en-US" sz="2000" dirty="0">
              <a:highlight>
                <a:srgbClr val="FFFF00"/>
              </a:highlight>
            </a:endParaRPr>
          </a:p>
        </p:txBody>
      </p:sp>
      <p:sp>
        <p:nvSpPr>
          <p:cNvPr id="4" name="Slide Number Placeholder 3">
            <a:extLst>
              <a:ext uri="{FF2B5EF4-FFF2-40B4-BE49-F238E27FC236}">
                <a16:creationId xmlns:a16="http://schemas.microsoft.com/office/drawing/2014/main" id="{677E87E3-53F7-C648-9806-68C3FFE8EE99}"/>
              </a:ext>
            </a:extLst>
          </p:cNvPr>
          <p:cNvSpPr>
            <a:spLocks noGrp="1"/>
          </p:cNvSpPr>
          <p:nvPr>
            <p:ph type="sldNum" sz="quarter" idx="12"/>
          </p:nvPr>
        </p:nvSpPr>
        <p:spPr>
          <a:xfrm>
            <a:off x="8805333"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52D1F0E-ADB9-054E-881E-D5691EC4F528}"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60</a:t>
            </a:fld>
            <a:endParaRPr kumimoji="0" lang="en-US" b="0" i="0" u="none" strike="noStrike" kern="1200" cap="none" spc="0" normalizeH="0" baseline="0" noProof="0">
              <a:ln>
                <a:noFill/>
              </a:ln>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52454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D38C-F3D9-2C44-A102-ED77BA3477FE}"/>
              </a:ext>
            </a:extLst>
          </p:cNvPr>
          <p:cNvSpPr>
            <a:spLocks noGrp="1"/>
          </p:cNvSpPr>
          <p:nvPr>
            <p:ph type="title"/>
          </p:nvPr>
        </p:nvSpPr>
        <p:spPr/>
        <p:txBody>
          <a:bodyPr>
            <a:normAutofit/>
          </a:bodyPr>
          <a:lstStyle/>
          <a:p>
            <a:r>
              <a:rPr lang="en-US" dirty="0"/>
              <a:t>Overarching Restructuring Recommendation </a:t>
            </a:r>
          </a:p>
        </p:txBody>
      </p:sp>
      <p:sp>
        <p:nvSpPr>
          <p:cNvPr id="4" name="Slide Number Placeholder 3">
            <a:extLst>
              <a:ext uri="{FF2B5EF4-FFF2-40B4-BE49-F238E27FC236}">
                <a16:creationId xmlns:a16="http://schemas.microsoft.com/office/drawing/2014/main" id="{677E87E3-53F7-C648-9806-68C3FFE8EE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A picture containing text, screenshot, businesscard&#10;&#10;Description automatically generated">
            <a:extLst>
              <a:ext uri="{FF2B5EF4-FFF2-40B4-BE49-F238E27FC236}">
                <a16:creationId xmlns:a16="http://schemas.microsoft.com/office/drawing/2014/main" id="{F13DB2A8-F4DF-3443-B61A-C793B829B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32" y="1747404"/>
            <a:ext cx="11732936" cy="3363191"/>
          </a:xfrm>
          <a:prstGeom prst="rect">
            <a:avLst/>
          </a:prstGeom>
        </p:spPr>
      </p:pic>
    </p:spTree>
    <p:extLst>
      <p:ext uri="{BB962C8B-B14F-4D97-AF65-F5344CB8AC3E}">
        <p14:creationId xmlns:p14="http://schemas.microsoft.com/office/powerpoint/2010/main" val="1571728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5E4E-4118-E44C-8EB9-8260286194A2}"/>
              </a:ext>
            </a:extLst>
          </p:cNvPr>
          <p:cNvSpPr>
            <a:spLocks noGrp="1"/>
          </p:cNvSpPr>
          <p:nvPr>
            <p:ph type="title"/>
          </p:nvPr>
        </p:nvSpPr>
        <p:spPr/>
        <p:txBody>
          <a:bodyPr>
            <a:normAutofit fontScale="90000"/>
          </a:bodyPr>
          <a:lstStyle/>
          <a:p>
            <a:pPr lvl="0"/>
            <a:r>
              <a:rPr lang="en-US" dirty="0"/>
              <a:t>Items to Consider Delegating to Compensation TF and Restructuring WG</a:t>
            </a:r>
          </a:p>
        </p:txBody>
      </p:sp>
      <p:sp>
        <p:nvSpPr>
          <p:cNvPr id="4" name="Slide Number Placeholder 3">
            <a:extLst>
              <a:ext uri="{FF2B5EF4-FFF2-40B4-BE49-F238E27FC236}">
                <a16:creationId xmlns:a16="http://schemas.microsoft.com/office/drawing/2014/main" id="{9A8D889D-31AC-1F49-8BA3-5EAAA61170DF}"/>
              </a:ext>
            </a:extLst>
          </p:cNvPr>
          <p:cNvSpPr>
            <a:spLocks noGrp="1"/>
          </p:cNvSpPr>
          <p:nvPr>
            <p:ph type="sldNum" sz="quarter" idx="12"/>
          </p:nvPr>
        </p:nvSpPr>
        <p:spPr/>
        <p:txBody>
          <a:bodyPr/>
          <a:lstStyle/>
          <a:p>
            <a:fld id="{B52D1F0E-ADB9-054E-881E-D5691EC4F528}" type="slidenum">
              <a:rPr lang="en-US" smtClean="0"/>
              <a:t>62</a:t>
            </a:fld>
            <a:endParaRPr lang="en-US"/>
          </a:p>
        </p:txBody>
      </p:sp>
      <p:graphicFrame>
        <p:nvGraphicFramePr>
          <p:cNvPr id="7" name="Content Placeholder 6">
            <a:extLst>
              <a:ext uri="{FF2B5EF4-FFF2-40B4-BE49-F238E27FC236}">
                <a16:creationId xmlns:a16="http://schemas.microsoft.com/office/drawing/2014/main" id="{8837A25B-0A35-4D42-A646-925C18AE5824}"/>
              </a:ext>
            </a:extLst>
          </p:cNvPr>
          <p:cNvGraphicFramePr>
            <a:graphicFrameLocks noGrp="1"/>
          </p:cNvGraphicFramePr>
          <p:nvPr>
            <p:ph idx="1"/>
            <p:extLst>
              <p:ext uri="{D42A27DB-BD31-4B8C-83A1-F6EECF244321}">
                <p14:modId xmlns:p14="http://schemas.microsoft.com/office/powerpoint/2010/main" val="2065278245"/>
              </p:ext>
            </p:extLst>
          </p:nvPr>
        </p:nvGraphicFramePr>
        <p:xfrm>
          <a:off x="838200" y="1503765"/>
          <a:ext cx="10515600" cy="4930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252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91F339-ADEA-8245-8785-B78B22F091A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Proposed TF &amp; WG Implementation Schedule </a:t>
            </a:r>
          </a:p>
        </p:txBody>
      </p:sp>
      <p:sp>
        <p:nvSpPr>
          <p:cNvPr id="4" name="Slide Number Placeholder 3">
            <a:extLst>
              <a:ext uri="{FF2B5EF4-FFF2-40B4-BE49-F238E27FC236}">
                <a16:creationId xmlns:a16="http://schemas.microsoft.com/office/drawing/2014/main" id="{966C808A-6767-184C-B416-DC7C917ED65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29705AA-D6A1-3C41-BC5A-5EDC981FAD5C}"/>
              </a:ext>
            </a:extLst>
          </p:cNvPr>
          <p:cNvSpPr txBox="1"/>
          <p:nvPr/>
        </p:nvSpPr>
        <p:spPr>
          <a:xfrm>
            <a:off x="838201" y="5342696"/>
            <a:ext cx="1074419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     Orange star indicates 2022 CAEECC meeting dates (6/23, 9/15, and 11/30)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In June and/or September CAEECC mtgs, consider 1) whether and how to move ahead w/ Recruitment &amp; Retention, Facilitation, and Competency Building Recs if Restructuring WG will be delayed; 2) whether some WG recruitment items such as revisiting the COI/disclosure policy for non-CAEECC WG members needs to be finalized before recruiting for the Restructuring WG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228A46A-67BF-AD4C-A8F2-5960F594588E}"/>
              </a:ext>
            </a:extLst>
          </p:cNvPr>
          <p:cNvPicPr>
            <a:picLocks noChangeAspect="1"/>
          </p:cNvPicPr>
          <p:nvPr/>
        </p:nvPicPr>
        <p:blipFill>
          <a:blip r:embed="rId3"/>
          <a:stretch>
            <a:fillRect/>
          </a:stretch>
        </p:blipFill>
        <p:spPr>
          <a:xfrm>
            <a:off x="0" y="1720367"/>
            <a:ext cx="12192000" cy="3417265"/>
          </a:xfrm>
          <a:prstGeom prst="rect">
            <a:avLst/>
          </a:prstGeom>
        </p:spPr>
      </p:pic>
      <p:sp>
        <p:nvSpPr>
          <p:cNvPr id="11" name="5-Point Star 10">
            <a:extLst>
              <a:ext uri="{FF2B5EF4-FFF2-40B4-BE49-F238E27FC236}">
                <a16:creationId xmlns:a16="http://schemas.microsoft.com/office/drawing/2014/main" id="{81EF136F-117C-F341-9044-D5C2CEA3F8D7}"/>
              </a:ext>
            </a:extLst>
          </p:cNvPr>
          <p:cNvSpPr/>
          <p:nvPr/>
        </p:nvSpPr>
        <p:spPr>
          <a:xfrm>
            <a:off x="4780171" y="2054225"/>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5-Point Star 11">
            <a:extLst>
              <a:ext uri="{FF2B5EF4-FFF2-40B4-BE49-F238E27FC236}">
                <a16:creationId xmlns:a16="http://schemas.microsoft.com/office/drawing/2014/main" id="{CBBBA1C2-C1DB-F84E-9C5A-E2BD42305E19}"/>
              </a:ext>
            </a:extLst>
          </p:cNvPr>
          <p:cNvSpPr/>
          <p:nvPr/>
        </p:nvSpPr>
        <p:spPr>
          <a:xfrm>
            <a:off x="7980431" y="2079763"/>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5-Point Star 13">
            <a:extLst>
              <a:ext uri="{FF2B5EF4-FFF2-40B4-BE49-F238E27FC236}">
                <a16:creationId xmlns:a16="http://schemas.microsoft.com/office/drawing/2014/main" id="{87BC5760-AC85-DC4A-8552-85775246315F}"/>
              </a:ext>
            </a:extLst>
          </p:cNvPr>
          <p:cNvSpPr/>
          <p:nvPr/>
        </p:nvSpPr>
        <p:spPr>
          <a:xfrm>
            <a:off x="6627605" y="2079763"/>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5-Point Star 14">
            <a:extLst>
              <a:ext uri="{FF2B5EF4-FFF2-40B4-BE49-F238E27FC236}">
                <a16:creationId xmlns:a16="http://schemas.microsoft.com/office/drawing/2014/main" id="{81EF136F-117C-F341-9044-D5C2CEA3F8D7}"/>
              </a:ext>
            </a:extLst>
          </p:cNvPr>
          <p:cNvSpPr/>
          <p:nvPr/>
        </p:nvSpPr>
        <p:spPr>
          <a:xfrm>
            <a:off x="852557" y="5342696"/>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9FB5429-7A22-244B-A118-7CFE33A5B278}"/>
              </a:ext>
            </a:extLst>
          </p:cNvPr>
          <p:cNvSpPr txBox="1"/>
          <p:nvPr/>
        </p:nvSpPr>
        <p:spPr>
          <a:xfrm>
            <a:off x="852558" y="2596241"/>
            <a:ext cx="2674414" cy="2923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Launch RFI  in late April/early May</a:t>
            </a:r>
          </a:p>
        </p:txBody>
      </p:sp>
      <p:sp>
        <p:nvSpPr>
          <p:cNvPr id="16" name="TextBox 15">
            <a:extLst>
              <a:ext uri="{FF2B5EF4-FFF2-40B4-BE49-F238E27FC236}">
                <a16:creationId xmlns:a16="http://schemas.microsoft.com/office/drawing/2014/main" id="{357C3175-46E2-C94E-A1E8-5B0385D65E80}"/>
              </a:ext>
            </a:extLst>
          </p:cNvPr>
          <p:cNvSpPr txBox="1"/>
          <p:nvPr/>
        </p:nvSpPr>
        <p:spPr>
          <a:xfrm>
            <a:off x="852558" y="3327842"/>
            <a:ext cx="2674414" cy="2923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Launch TF late May/early June</a:t>
            </a:r>
          </a:p>
        </p:txBody>
      </p:sp>
      <p:sp>
        <p:nvSpPr>
          <p:cNvPr id="17" name="TextBox 16">
            <a:extLst>
              <a:ext uri="{FF2B5EF4-FFF2-40B4-BE49-F238E27FC236}">
                <a16:creationId xmlns:a16="http://schemas.microsoft.com/office/drawing/2014/main" id="{30346E5D-94EA-244B-80AA-AAC7F8267E6B}"/>
              </a:ext>
            </a:extLst>
          </p:cNvPr>
          <p:cNvSpPr txBox="1"/>
          <p:nvPr/>
        </p:nvSpPr>
        <p:spPr>
          <a:xfrm>
            <a:off x="556532" y="3996762"/>
            <a:ext cx="2970440" cy="2923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Recruit &amp; select WG Members in October</a:t>
            </a:r>
          </a:p>
        </p:txBody>
      </p:sp>
      <p:sp>
        <p:nvSpPr>
          <p:cNvPr id="18" name="TextBox 17">
            <a:extLst>
              <a:ext uri="{FF2B5EF4-FFF2-40B4-BE49-F238E27FC236}">
                <a16:creationId xmlns:a16="http://schemas.microsoft.com/office/drawing/2014/main" id="{985B03FA-9424-9741-861A-5BC0ACF2A355}"/>
              </a:ext>
            </a:extLst>
          </p:cNvPr>
          <p:cNvSpPr txBox="1"/>
          <p:nvPr/>
        </p:nvSpPr>
        <p:spPr>
          <a:xfrm>
            <a:off x="-298174" y="4728363"/>
            <a:ext cx="3825146" cy="2923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Launch Restructuring WG in Nov (pending Comp.)</a:t>
            </a:r>
          </a:p>
        </p:txBody>
      </p:sp>
    </p:spTree>
    <p:extLst>
      <p:ext uri="{BB962C8B-B14F-4D97-AF65-F5344CB8AC3E}">
        <p14:creationId xmlns:p14="http://schemas.microsoft.com/office/powerpoint/2010/main" val="18831807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027D702-A1C0-E94E-897C-A6CFD3CDF55F}"/>
              </a:ext>
            </a:extLst>
          </p:cNvPr>
          <p:cNvSpPr>
            <a:spLocks noGrp="1"/>
          </p:cNvSpPr>
          <p:nvPr>
            <p:ph type="title"/>
          </p:nvPr>
        </p:nvSpPr>
        <p:spPr>
          <a:xfrm>
            <a:off x="643467" y="321734"/>
            <a:ext cx="10905066" cy="1135737"/>
          </a:xfrm>
        </p:spPr>
        <p:txBody>
          <a:bodyPr>
            <a:normAutofit/>
          </a:bodyPr>
          <a:lstStyle/>
          <a:p>
            <a:r>
              <a:rPr lang="en-US" sz="2500" b="1" dirty="0"/>
              <a:t>Prioritizing certain recommendations for early in Restructuring WG or by other means if WG delayed</a:t>
            </a:r>
          </a:p>
        </p:txBody>
      </p:sp>
      <p:sp>
        <p:nvSpPr>
          <p:cNvPr id="6" name="Content Placeholder 5">
            <a:extLst>
              <a:ext uri="{FF2B5EF4-FFF2-40B4-BE49-F238E27FC236}">
                <a16:creationId xmlns:a16="http://schemas.microsoft.com/office/drawing/2014/main" id="{09929836-93DB-F444-8C6E-EF51B046A575}"/>
              </a:ext>
            </a:extLst>
          </p:cNvPr>
          <p:cNvSpPr>
            <a:spLocks noGrp="1"/>
          </p:cNvSpPr>
          <p:nvPr>
            <p:ph idx="1"/>
          </p:nvPr>
        </p:nvSpPr>
        <p:spPr>
          <a:xfrm>
            <a:off x="643467" y="1457471"/>
            <a:ext cx="10905066" cy="5161606"/>
          </a:xfrm>
        </p:spPr>
        <p:txBody>
          <a:bodyPr>
            <a:normAutofit fontScale="92500" lnSpcReduction="10000"/>
          </a:bodyPr>
          <a:lstStyle/>
          <a:p>
            <a:pPr marL="0" indent="0">
              <a:buNone/>
            </a:pPr>
            <a:r>
              <a:rPr lang="en-US" sz="1800" u="sng" dirty="0"/>
              <a:t>Goal: </a:t>
            </a:r>
            <a:r>
              <a:rPr lang="en-US" sz="1800" dirty="0"/>
              <a:t>Identify any recommendations the Full CAEECC would potentially like to start implementing soon to avoid delay while Compensation Task Force develops a pilot and then the Restructuring WG  launches (potentially 6-9 months) </a:t>
            </a:r>
            <a:endParaRPr lang="en-US" sz="1800" dirty="0">
              <a:highlight>
                <a:srgbClr val="FFFF00"/>
              </a:highlight>
            </a:endParaRPr>
          </a:p>
          <a:p>
            <a:pPr marL="0" lvl="0" indent="0">
              <a:buNone/>
            </a:pPr>
            <a:endParaRPr lang="en-US" sz="1700" u="sng" dirty="0"/>
          </a:p>
          <a:p>
            <a:pPr marL="0" lvl="0" indent="0">
              <a:buNone/>
            </a:pPr>
            <a:r>
              <a:rPr lang="en-US" sz="1700" u="sng" dirty="0"/>
              <a:t>Are some CDEI WG recommendations sufficiently finalized such that they could either</a:t>
            </a:r>
          </a:p>
          <a:p>
            <a:pPr marL="914400" lvl="1" indent="-457200">
              <a:buFont typeface="+mj-lt"/>
              <a:buAutoNum type="arabicPeriod"/>
            </a:pPr>
            <a:r>
              <a:rPr lang="en-US" sz="1700" dirty="0"/>
              <a:t>Be prioritized for the early stage of the Restructuring WG or </a:t>
            </a:r>
          </a:p>
          <a:p>
            <a:pPr marL="914400" lvl="1" indent="-457200">
              <a:buFont typeface="+mj-lt"/>
              <a:buAutoNum type="arabicPeriod"/>
            </a:pPr>
            <a:r>
              <a:rPr lang="en-US" sz="1700" dirty="0"/>
              <a:t>Create a process to begin implementation  sooner (e.g., CAEECC Task Force) if Restructuring WG is delayed (for further discussion at June and/or September Full CAEECC meetings). </a:t>
            </a:r>
          </a:p>
          <a:p>
            <a:pPr marL="914400" lvl="1" indent="-457200">
              <a:buFont typeface="+mj-lt"/>
              <a:buAutoNum type="arabicPeriod"/>
            </a:pPr>
            <a:endParaRPr lang="en-US" sz="1700" dirty="0"/>
          </a:p>
          <a:p>
            <a:pPr marL="0" indent="0">
              <a:buNone/>
            </a:pPr>
            <a:r>
              <a:rPr lang="en-US" sz="1700" u="sng" dirty="0"/>
              <a:t>Candidate Recommendations</a:t>
            </a:r>
          </a:p>
          <a:p>
            <a:pPr marL="971550" lvl="1" indent="-514350">
              <a:buFont typeface="+mj-lt"/>
              <a:buAutoNum type="alphaUcPeriod"/>
            </a:pPr>
            <a:r>
              <a:rPr lang="en-US" sz="1700" dirty="0"/>
              <a:t>Competency Building Recommendation #2: Include a demonstration of and commitment to JEDI in the Membership Application </a:t>
            </a:r>
          </a:p>
          <a:p>
            <a:pPr marL="971550" lvl="1" indent="-514350">
              <a:buFont typeface="+mj-lt"/>
              <a:buAutoNum type="alphaUcPeriod"/>
            </a:pPr>
            <a:r>
              <a:rPr lang="en-US" sz="1700" dirty="0"/>
              <a:t>Competency Building Recommendation #3: Provide EE, JEDI, and CAEECC primers</a:t>
            </a:r>
          </a:p>
          <a:p>
            <a:pPr marL="971550" lvl="1" indent="-514350">
              <a:buFont typeface="+mj-lt"/>
              <a:buAutoNum type="alphaUcPeriod"/>
            </a:pPr>
            <a:r>
              <a:rPr lang="en-US" sz="1700" dirty="0"/>
              <a:t>Recruitment &amp; Retention Recommendation #1: Identify, outreach, and engage organizations outside of traditional CPUC parties</a:t>
            </a:r>
          </a:p>
          <a:p>
            <a:pPr marL="971550" lvl="1" indent="-514350">
              <a:buFont typeface="+mj-lt"/>
              <a:buAutoNum type="alphaUcPeriod"/>
            </a:pPr>
            <a:r>
              <a:rPr lang="en-US" sz="1700" dirty="0"/>
              <a:t>Recruitment &amp; Retention Recommendation #4: Engage with Service Providers who work with Underrepresented Customers</a:t>
            </a:r>
          </a:p>
          <a:p>
            <a:pPr marL="971550" lvl="1" indent="-514350">
              <a:buFont typeface="+mj-lt"/>
              <a:buAutoNum type="alphaUcPeriod"/>
            </a:pPr>
            <a:r>
              <a:rPr lang="en-US" sz="1700" dirty="0"/>
              <a:t>Conflict of interest process/disclosure requirements</a:t>
            </a:r>
          </a:p>
          <a:p>
            <a:pPr marL="971550" lvl="1" indent="-514350">
              <a:buFont typeface="+mj-lt"/>
              <a:buAutoNum type="alphaUcPeriod"/>
            </a:pPr>
            <a:r>
              <a:rPr lang="en-US" sz="1700" dirty="0"/>
              <a:t>Facilitation Recommendation Ideas</a:t>
            </a:r>
          </a:p>
          <a:p>
            <a:pPr marL="971550" lvl="1" indent="-514350">
              <a:buFont typeface="+mj-lt"/>
              <a:buAutoNum type="alphaUcPeriod"/>
            </a:pPr>
            <a:r>
              <a:rPr lang="en-US" sz="1700" dirty="0"/>
              <a:t>Others?</a:t>
            </a:r>
          </a:p>
          <a:p>
            <a:endParaRPr lang="en-US" sz="1700" dirty="0"/>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B2EE56C0-A893-864F-B4E4-E054638F9735}"/>
              </a:ext>
            </a:extLst>
          </p:cNvPr>
          <p:cNvSpPr>
            <a:spLocks noGrp="1"/>
          </p:cNvSpPr>
          <p:nvPr>
            <p:ph type="sldNum" sz="quarter" idx="12"/>
          </p:nvPr>
        </p:nvSpPr>
        <p:spPr>
          <a:xfrm>
            <a:off x="8805333"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8500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C8798BE-DF2A-8647-8DB5-6303E7A433B4}"/>
              </a:ext>
            </a:extLst>
          </p:cNvPr>
          <p:cNvSpPr>
            <a:spLocks noGrp="1"/>
          </p:cNvSpPr>
          <p:nvPr>
            <p:ph idx="1"/>
          </p:nvPr>
        </p:nvSpPr>
        <p:spPr>
          <a:xfrm>
            <a:off x="838200" y="1698170"/>
            <a:ext cx="10710333" cy="4516361"/>
          </a:xfrm>
        </p:spPr>
        <p:txBody>
          <a:bodyPr>
            <a:normAutofit/>
          </a:bodyPr>
          <a:lstStyle/>
          <a:p>
            <a:pPr marL="457200" indent="-457200">
              <a:buFont typeface="+mj-lt"/>
              <a:buAutoNum type="arabicPeriod"/>
            </a:pPr>
            <a:r>
              <a:rPr lang="en-US" sz="2400" b="1" dirty="0"/>
              <a:t>Approve over-arching recommendation?</a:t>
            </a:r>
          </a:p>
          <a:p>
            <a:pPr marL="457200" indent="-457200">
              <a:buFont typeface="+mj-lt"/>
              <a:buAutoNum type="arabicPeriod"/>
            </a:pPr>
            <a:endParaRPr lang="en-US" sz="2400" b="1" dirty="0"/>
          </a:p>
          <a:p>
            <a:pPr marL="457200" indent="-457200">
              <a:buFont typeface="+mj-lt"/>
              <a:buAutoNum type="arabicPeriod"/>
            </a:pPr>
            <a:r>
              <a:rPr lang="en-US" sz="2400" b="1" dirty="0"/>
              <a:t>Approval to delegate</a:t>
            </a:r>
            <a:r>
              <a:rPr lang="en-US" sz="2400" dirty="0"/>
              <a:t> both the Prospectus finalization and recommendation making authority to the Restructuring WG and Compensation Task Force to further empower them and avoid future time delays?</a:t>
            </a:r>
          </a:p>
          <a:p>
            <a:pPr marL="457200" indent="-457200">
              <a:buFont typeface="+mj-lt"/>
              <a:buAutoNum type="arabicPeriod"/>
            </a:pPr>
            <a:endParaRPr lang="en-US" sz="2400" dirty="0"/>
          </a:p>
          <a:p>
            <a:pPr marL="457200" indent="-457200">
              <a:buFont typeface="+mj-lt"/>
              <a:buAutoNum type="arabicPeriod"/>
            </a:pPr>
            <a:r>
              <a:rPr lang="en-US" sz="2400" b="1" dirty="0"/>
              <a:t>Approve strategy of potentially accelerating certain recommendations</a:t>
            </a:r>
          </a:p>
          <a:p>
            <a:pPr marL="457200" indent="-457200">
              <a:buFont typeface="+mj-lt"/>
              <a:buAutoNum type="arabicPeriod"/>
            </a:pPr>
            <a:endParaRPr lang="en-US" sz="2400" dirty="0"/>
          </a:p>
          <a:p>
            <a:pPr marL="457200" indent="-457200">
              <a:buFont typeface="+mj-lt"/>
              <a:buAutoNum type="arabicPeriod"/>
            </a:pPr>
            <a:endParaRPr lang="en-US" sz="2400" dirty="0"/>
          </a:p>
          <a:p>
            <a:endParaRPr lang="en-US" sz="2000" dirty="0">
              <a:highlight>
                <a:srgbClr val="FFFF00"/>
              </a:highlight>
            </a:endParaRPr>
          </a:p>
        </p:txBody>
      </p:sp>
      <p:sp>
        <p:nvSpPr>
          <p:cNvPr id="4" name="Slide Number Placeholder 3">
            <a:extLst>
              <a:ext uri="{FF2B5EF4-FFF2-40B4-BE49-F238E27FC236}">
                <a16:creationId xmlns:a16="http://schemas.microsoft.com/office/drawing/2014/main" id="{677E87E3-53F7-C648-9806-68C3FFE8EE99}"/>
              </a:ext>
            </a:extLst>
          </p:cNvPr>
          <p:cNvSpPr>
            <a:spLocks noGrp="1"/>
          </p:cNvSpPr>
          <p:nvPr>
            <p:ph type="sldNum" sz="quarter" idx="12"/>
          </p:nvPr>
        </p:nvSpPr>
        <p:spPr>
          <a:xfrm>
            <a:off x="8805333"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5C094F04-07FD-DB43-8D21-61DAFB7E3704}"/>
              </a:ext>
            </a:extLst>
          </p:cNvPr>
          <p:cNvSpPr>
            <a:spLocks noGrp="1"/>
          </p:cNvSpPr>
          <p:nvPr>
            <p:ph type="title"/>
          </p:nvPr>
        </p:nvSpPr>
        <p:spPr/>
        <p:txBody>
          <a:bodyPr>
            <a:normAutofit fontScale="90000"/>
          </a:bodyPr>
          <a:lstStyle/>
          <a:p>
            <a:r>
              <a:rPr lang="en-US" dirty="0"/>
              <a:t>Approval for Overarching Recommendation &amp; Delegation?</a:t>
            </a:r>
          </a:p>
        </p:txBody>
      </p:sp>
    </p:spTree>
    <p:extLst>
      <p:ext uri="{BB962C8B-B14F-4D97-AF65-F5344CB8AC3E}">
        <p14:creationId xmlns:p14="http://schemas.microsoft.com/office/powerpoint/2010/main" val="9378353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Wrap Up &amp; Next Steps</a:t>
            </a: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34"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Freeform: Shape 37">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40"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5316EE0-79D9-7748-A2BA-16FCD69271CB}"/>
              </a:ext>
            </a:extLst>
          </p:cNvPr>
          <p:cNvSpPr>
            <a:spLocks noGrp="1"/>
          </p:cNvSpPr>
          <p:nvPr>
            <p:ph type="sldNum" sz="quarter" idx="12"/>
          </p:nvPr>
        </p:nvSpPr>
        <p:spPr/>
        <p:txBody>
          <a:bodyPr/>
          <a:lstStyle/>
          <a:p>
            <a:fld id="{B52D1F0E-ADB9-054E-881E-D5691EC4F528}" type="slidenum">
              <a:rPr lang="en-US" smtClean="0"/>
              <a:t>66</a:t>
            </a:fld>
            <a:endParaRPr lang="en-US"/>
          </a:p>
        </p:txBody>
      </p:sp>
    </p:spTree>
    <p:extLst>
      <p:ext uri="{BB962C8B-B14F-4D97-AF65-F5344CB8AC3E}">
        <p14:creationId xmlns:p14="http://schemas.microsoft.com/office/powerpoint/2010/main" val="2767797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dirty="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101461891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0533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D38C-F3D9-2C44-A102-ED77BA3477FE}"/>
              </a:ext>
            </a:extLst>
          </p:cNvPr>
          <p:cNvSpPr>
            <a:spLocks noGrp="1"/>
          </p:cNvSpPr>
          <p:nvPr>
            <p:ph type="title"/>
          </p:nvPr>
        </p:nvSpPr>
        <p:spPr/>
        <p:txBody>
          <a:bodyPr/>
          <a:lstStyle/>
          <a:p>
            <a:r>
              <a:rPr lang="en-US" dirty="0"/>
              <a:t>Topics for June 22nd Full CAEECC Meeting</a:t>
            </a:r>
          </a:p>
        </p:txBody>
      </p:sp>
      <p:sp>
        <p:nvSpPr>
          <p:cNvPr id="3" name="Content Placeholder 2">
            <a:extLst>
              <a:ext uri="{FF2B5EF4-FFF2-40B4-BE49-F238E27FC236}">
                <a16:creationId xmlns:a16="http://schemas.microsoft.com/office/drawing/2014/main" id="{8C8798BE-DF2A-8647-8DB5-6303E7A433B4}"/>
              </a:ext>
            </a:extLst>
          </p:cNvPr>
          <p:cNvSpPr>
            <a:spLocks noGrp="1"/>
          </p:cNvSpPr>
          <p:nvPr>
            <p:ph idx="1"/>
          </p:nvPr>
        </p:nvSpPr>
        <p:spPr/>
        <p:txBody>
          <a:bodyPr>
            <a:normAutofit fontScale="92500" lnSpcReduction="20000"/>
          </a:bodyPr>
          <a:lstStyle/>
          <a:p>
            <a:r>
              <a:rPr lang="en-US" dirty="0"/>
              <a:t>Introduce new CAEECC Facilitation team</a:t>
            </a:r>
          </a:p>
          <a:p>
            <a:r>
              <a:rPr lang="en-US" dirty="0"/>
              <a:t>Compensation TF/Restructuring WG Update potential discussion topics</a:t>
            </a:r>
          </a:p>
          <a:p>
            <a:pPr lvl="1"/>
            <a:r>
              <a:rPr lang="en-US" dirty="0"/>
              <a:t>RFI update</a:t>
            </a:r>
          </a:p>
          <a:p>
            <a:pPr lvl="1"/>
            <a:r>
              <a:rPr lang="en-US" dirty="0"/>
              <a:t>Meeting norms </a:t>
            </a:r>
          </a:p>
          <a:p>
            <a:pPr lvl="1"/>
            <a:r>
              <a:rPr lang="en-US" dirty="0"/>
              <a:t>Possible further discussion of acceleration of certain recommendation(s)</a:t>
            </a:r>
          </a:p>
          <a:p>
            <a:r>
              <a:rPr lang="en-US" dirty="0"/>
              <a:t>4-Year Applications/Business Plans potential discussion topics</a:t>
            </a:r>
          </a:p>
          <a:p>
            <a:pPr lvl="1"/>
            <a:r>
              <a:rPr lang="en-US" dirty="0"/>
              <a:t>proceeding schedule</a:t>
            </a:r>
          </a:p>
          <a:p>
            <a:pPr lvl="1"/>
            <a:r>
              <a:rPr lang="en-US" dirty="0"/>
              <a:t>ruling questions the PAs need to respond to, </a:t>
            </a:r>
          </a:p>
          <a:p>
            <a:pPr lvl="1"/>
            <a:r>
              <a:rPr lang="en-US" dirty="0"/>
              <a:t>coordination of workshops (if any), </a:t>
            </a:r>
          </a:p>
          <a:p>
            <a:pPr lvl="1"/>
            <a:r>
              <a:rPr lang="en-US" dirty="0"/>
              <a:t>prep for testimony, </a:t>
            </a:r>
          </a:p>
          <a:p>
            <a:pPr lvl="1"/>
            <a:r>
              <a:rPr lang="en-US" dirty="0"/>
              <a:t>scoping topics (such as metrics) for which CAEECC can facilitate responses and/or proposals, </a:t>
            </a:r>
          </a:p>
          <a:p>
            <a:pPr lvl="1"/>
            <a:r>
              <a:rPr lang="en-US" dirty="0"/>
              <a:t>Other application/business plan topics?</a:t>
            </a:r>
          </a:p>
          <a:p>
            <a:r>
              <a:rPr lang="en-US" dirty="0"/>
              <a:t>Other topics?</a:t>
            </a:r>
          </a:p>
          <a:p>
            <a:endParaRPr lang="en-US" dirty="0"/>
          </a:p>
        </p:txBody>
      </p:sp>
      <p:sp>
        <p:nvSpPr>
          <p:cNvPr id="4" name="Slide Number Placeholder 3">
            <a:extLst>
              <a:ext uri="{FF2B5EF4-FFF2-40B4-BE49-F238E27FC236}">
                <a16:creationId xmlns:a16="http://schemas.microsoft.com/office/drawing/2014/main" id="{677E87E3-53F7-C648-9806-68C3FFE8EE99}"/>
              </a:ext>
            </a:extLst>
          </p:cNvPr>
          <p:cNvSpPr>
            <a:spLocks noGrp="1"/>
          </p:cNvSpPr>
          <p:nvPr>
            <p:ph type="sldNum" sz="quarter" idx="12"/>
          </p:nvPr>
        </p:nvSpPr>
        <p:spPr/>
        <p:txBody>
          <a:bodyPr/>
          <a:lstStyle/>
          <a:p>
            <a:fld id="{B52D1F0E-ADB9-054E-881E-D5691EC4F528}" type="slidenum">
              <a:rPr lang="en-US" smtClean="0"/>
              <a:t>68</a:t>
            </a:fld>
            <a:endParaRPr lang="en-US"/>
          </a:p>
        </p:txBody>
      </p:sp>
    </p:spTree>
    <p:extLst>
      <p:ext uri="{BB962C8B-B14F-4D97-AF65-F5344CB8AC3E}">
        <p14:creationId xmlns:p14="http://schemas.microsoft.com/office/powerpoint/2010/main" val="31550947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8B31-1C24-DE42-8A09-64EF725DF645}"/>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3600" dirty="0"/>
              <a:t>3/10</a:t>
            </a:r>
            <a:r>
              <a:rPr lang="en-US" sz="3600" kern="1200" dirty="0">
                <a:solidFill>
                  <a:schemeClr val="tx1"/>
                </a:solidFill>
                <a:latin typeface="+mj-lt"/>
                <a:ea typeface="+mj-ea"/>
                <a:cs typeface="+mj-cs"/>
              </a:rPr>
              <a:t> </a:t>
            </a:r>
            <a:r>
              <a:rPr lang="en-US" sz="3600" kern="1200" dirty="0">
                <a:latin typeface="+mj-lt"/>
                <a:ea typeface="+mj-ea"/>
                <a:cs typeface="+mj-cs"/>
              </a:rPr>
              <a:t>Full CAEECC Meeting Evaluation Survey Results</a:t>
            </a:r>
          </a:p>
        </p:txBody>
      </p:sp>
      <p:sp>
        <p:nvSpPr>
          <p:cNvPr id="4" name="Slide Number Placeholder 3">
            <a:extLst>
              <a:ext uri="{FF2B5EF4-FFF2-40B4-BE49-F238E27FC236}">
                <a16:creationId xmlns:a16="http://schemas.microsoft.com/office/drawing/2014/main" id="{948517C1-2AA4-2342-B5BA-0ED6EC63D9A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2D1F0E-ADB9-054E-881E-D5691EC4F528}" type="slidenum">
              <a:rPr lang="en-US"/>
              <a:pPr>
                <a:spcAft>
                  <a:spcPts val="600"/>
                </a:spcAft>
              </a:pPr>
              <a:t>69</a:t>
            </a:fld>
            <a:endParaRPr lang="en-US"/>
          </a:p>
        </p:txBody>
      </p:sp>
      <p:sp>
        <p:nvSpPr>
          <p:cNvPr id="15" name="TextBox 14">
            <a:extLst>
              <a:ext uri="{FF2B5EF4-FFF2-40B4-BE49-F238E27FC236}">
                <a16:creationId xmlns:a16="http://schemas.microsoft.com/office/drawing/2014/main" id="{A53E0604-26FA-5E4F-B9CD-7C4A781F2683}"/>
              </a:ext>
            </a:extLst>
          </p:cNvPr>
          <p:cNvSpPr txBox="1"/>
          <p:nvPr/>
        </p:nvSpPr>
        <p:spPr>
          <a:xfrm>
            <a:off x="996462" y="5964701"/>
            <a:ext cx="10046676" cy="860217"/>
          </a:xfrm>
          <a:prstGeom prst="rect">
            <a:avLst/>
          </a:prstGeom>
          <a:ln>
            <a:solidFill>
              <a:schemeClr val="tx1"/>
            </a:solidFill>
          </a:ln>
        </p:spPr>
        <p:txBody>
          <a:bodyPr vert="horz" lIns="91440" tIns="45720" rIns="91440" bIns="45720" rtlCol="0" anchor="ctr">
            <a:normAutofit fontScale="92500" lnSpcReduction="20000"/>
          </a:bodyPr>
          <a:lstStyle/>
          <a:p>
            <a:pPr>
              <a:lnSpc>
                <a:spcPct val="90000"/>
              </a:lnSpc>
              <a:spcAft>
                <a:spcPts val="600"/>
              </a:spcAft>
            </a:pPr>
            <a:r>
              <a:rPr lang="en-US" sz="1300" u="sng" dirty="0"/>
              <a:t>Notes</a:t>
            </a:r>
            <a:r>
              <a:rPr lang="en-US" sz="1300" dirty="0"/>
              <a:t> </a:t>
            </a:r>
          </a:p>
          <a:p>
            <a:pPr>
              <a:lnSpc>
                <a:spcPct val="90000"/>
              </a:lnSpc>
              <a:spcAft>
                <a:spcPts val="600"/>
              </a:spcAft>
            </a:pPr>
            <a:r>
              <a:rPr lang="en-US" sz="1300" dirty="0"/>
              <a:t>1) Scores are 1-6 scale, where 1 is "strongly disagree" and 6 is "strongly agree”</a:t>
            </a:r>
            <a:r>
              <a:rPr lang="en-US" sz="1400" dirty="0"/>
              <a:t> ; and 3.5 is mid-point of 1-6 scale </a:t>
            </a:r>
            <a:endParaRPr lang="en-US" sz="1300" dirty="0"/>
          </a:p>
          <a:p>
            <a:pPr>
              <a:lnSpc>
                <a:spcPct val="90000"/>
              </a:lnSpc>
              <a:spcAft>
                <a:spcPts val="600"/>
              </a:spcAft>
            </a:pPr>
            <a:r>
              <a:rPr lang="en-US" sz="1300" dirty="0"/>
              <a:t>2) Scores based on responses from 24 members</a:t>
            </a:r>
          </a:p>
          <a:p>
            <a:pPr>
              <a:lnSpc>
                <a:spcPct val="90000"/>
              </a:lnSpc>
              <a:spcAft>
                <a:spcPts val="600"/>
              </a:spcAft>
            </a:pPr>
            <a:r>
              <a:rPr lang="en-US" sz="1300" dirty="0"/>
              <a:t>3) Facilitation Team and Co-Chairs reviewed and debriefed comments from respondents</a:t>
            </a:r>
          </a:p>
        </p:txBody>
      </p:sp>
      <p:graphicFrame>
        <p:nvGraphicFramePr>
          <p:cNvPr id="6" name="Table 5">
            <a:extLst>
              <a:ext uri="{FF2B5EF4-FFF2-40B4-BE49-F238E27FC236}">
                <a16:creationId xmlns:a16="http://schemas.microsoft.com/office/drawing/2014/main" id="{081DB8AA-763B-A142-BE9A-F543E757B81B}"/>
              </a:ext>
            </a:extLst>
          </p:cNvPr>
          <p:cNvGraphicFramePr>
            <a:graphicFrameLocks noGrp="1"/>
          </p:cNvGraphicFramePr>
          <p:nvPr>
            <p:extLst>
              <p:ext uri="{D42A27DB-BD31-4B8C-83A1-F6EECF244321}">
                <p14:modId xmlns:p14="http://schemas.microsoft.com/office/powerpoint/2010/main" val="4023689364"/>
              </p:ext>
            </p:extLst>
          </p:nvPr>
        </p:nvGraphicFramePr>
        <p:xfrm>
          <a:off x="996463" y="1332500"/>
          <a:ext cx="10046675" cy="4528756"/>
        </p:xfrm>
        <a:graphic>
          <a:graphicData uri="http://schemas.openxmlformats.org/drawingml/2006/table">
            <a:tbl>
              <a:tblPr firstRow="1" bandRow="1">
                <a:tableStyleId>{5C22544A-7EE6-4342-B048-85BDC9FD1C3A}</a:tableStyleId>
              </a:tblPr>
              <a:tblGrid>
                <a:gridCol w="8858737">
                  <a:extLst>
                    <a:ext uri="{9D8B030D-6E8A-4147-A177-3AD203B41FA5}">
                      <a16:colId xmlns:a16="http://schemas.microsoft.com/office/drawing/2014/main" val="387827201"/>
                    </a:ext>
                  </a:extLst>
                </a:gridCol>
                <a:gridCol w="1187938">
                  <a:extLst>
                    <a:ext uri="{9D8B030D-6E8A-4147-A177-3AD203B41FA5}">
                      <a16:colId xmlns:a16="http://schemas.microsoft.com/office/drawing/2014/main" val="2383343630"/>
                    </a:ext>
                  </a:extLst>
                </a:gridCol>
              </a:tblGrid>
              <a:tr h="369389">
                <a:tc>
                  <a:txBody>
                    <a:bodyPr/>
                    <a:lstStyle/>
                    <a:p>
                      <a:pPr algn="l" fontAlgn="t"/>
                      <a:r>
                        <a:rPr lang="en-US" sz="1800" b="1" u="none" strike="noStrike" kern="1200" dirty="0">
                          <a:solidFill>
                            <a:schemeClr val="bg1"/>
                          </a:solidFill>
                          <a:effectLst/>
                          <a:latin typeface="+mn-lt"/>
                          <a:ea typeface="+mn-ea"/>
                          <a:cs typeface="+mn-cs"/>
                        </a:rPr>
                        <a:t>Question</a:t>
                      </a:r>
                    </a:p>
                  </a:txBody>
                  <a:tcPr marL="16138" marR="16138" marT="16138" marB="0" anchor="ctr"/>
                </a:tc>
                <a:tc>
                  <a:txBody>
                    <a:bodyPr/>
                    <a:lstStyle/>
                    <a:p>
                      <a:pPr algn="ctr" fontAlgn="b"/>
                      <a:r>
                        <a:rPr lang="en-US" sz="1800" u="none" strike="noStrike" kern="1200" dirty="0">
                          <a:solidFill>
                            <a:schemeClr val="bg1"/>
                          </a:solidFill>
                          <a:effectLst/>
                          <a:latin typeface="+mn-lt"/>
                          <a:ea typeface="+mn-ea"/>
                          <a:cs typeface="+mn-cs"/>
                        </a:rPr>
                        <a:t>Avg. Score</a:t>
                      </a:r>
                    </a:p>
                  </a:txBody>
                  <a:tcPr marL="9525" marR="9525" marT="9525" marB="0" anchor="b"/>
                </a:tc>
                <a:extLst>
                  <a:ext uri="{0D108BD9-81ED-4DB2-BD59-A6C34878D82A}">
                    <a16:rowId xmlns:a16="http://schemas.microsoft.com/office/drawing/2014/main" val="1409950207"/>
                  </a:ext>
                </a:extLst>
              </a:tr>
              <a:tr h="441808">
                <a:tc>
                  <a:txBody>
                    <a:bodyPr/>
                    <a:lstStyle/>
                    <a:p>
                      <a:pPr algn="l" fontAlgn="t"/>
                      <a:r>
                        <a:rPr lang="en-US" sz="1800" u="none" strike="noStrike" dirty="0">
                          <a:effectLst/>
                        </a:rPr>
                        <a:t>Objectives of the meeting were clearly articulated on the agenda</a:t>
                      </a:r>
                      <a:endParaRPr lang="en-US" sz="18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5.5</a:t>
                      </a:r>
                    </a:p>
                  </a:txBody>
                  <a:tcPr marL="9525" marR="9525" marT="9525" marB="0" anchor="ctr"/>
                </a:tc>
                <a:extLst>
                  <a:ext uri="{0D108BD9-81ED-4DB2-BD59-A6C34878D82A}">
                    <a16:rowId xmlns:a16="http://schemas.microsoft.com/office/drawing/2014/main" val="2741741347"/>
                  </a:ext>
                </a:extLst>
              </a:tr>
              <a:tr h="334307">
                <a:tc>
                  <a:txBody>
                    <a:bodyPr/>
                    <a:lstStyle/>
                    <a:p>
                      <a:pPr algn="l" fontAlgn="t"/>
                      <a:r>
                        <a:rPr lang="en-US" sz="1800" u="none" strike="noStrike" dirty="0">
                          <a:effectLst/>
                        </a:rPr>
                        <a:t>Objectives of the meeting were accomplished</a:t>
                      </a:r>
                      <a:endParaRPr lang="en-US" sz="18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4.9</a:t>
                      </a:r>
                    </a:p>
                  </a:txBody>
                  <a:tcPr marL="9525" marR="9525" marT="9525" marB="0" anchor="ctr"/>
                </a:tc>
                <a:extLst>
                  <a:ext uri="{0D108BD9-81ED-4DB2-BD59-A6C34878D82A}">
                    <a16:rowId xmlns:a16="http://schemas.microsoft.com/office/drawing/2014/main" val="1493448288"/>
                  </a:ext>
                </a:extLst>
              </a:tr>
              <a:tr h="441808">
                <a:tc>
                  <a:txBody>
                    <a:bodyPr/>
                    <a:lstStyle/>
                    <a:p>
                      <a:pPr algn="l" fontAlgn="t"/>
                      <a:r>
                        <a:rPr lang="en-US" sz="1800" u="none" strike="noStrike" dirty="0">
                          <a:effectLst/>
                        </a:rPr>
                        <a:t>Presentations and background documents were clear and helpful</a:t>
                      </a:r>
                      <a:endParaRPr lang="en-US" sz="18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5.0</a:t>
                      </a:r>
                    </a:p>
                  </a:txBody>
                  <a:tcPr marL="9525" marR="9525" marT="9525" marB="0" anchor="ctr"/>
                </a:tc>
                <a:extLst>
                  <a:ext uri="{0D108BD9-81ED-4DB2-BD59-A6C34878D82A}">
                    <a16:rowId xmlns:a16="http://schemas.microsoft.com/office/drawing/2014/main" val="1200912428"/>
                  </a:ext>
                </a:extLst>
              </a:tr>
              <a:tr h="650041">
                <a:tc>
                  <a:txBody>
                    <a:bodyPr/>
                    <a:lstStyle/>
                    <a:p>
                      <a:pPr algn="l" fontAlgn="t"/>
                      <a:r>
                        <a:rPr lang="en-US" sz="1800" u="none" strike="noStrike" kern="1200" dirty="0">
                          <a:solidFill>
                            <a:schemeClr val="dk1"/>
                          </a:solidFill>
                          <a:effectLst/>
                          <a:latin typeface="+mn-lt"/>
                          <a:ea typeface="+mn-ea"/>
                          <a:cs typeface="+mn-cs"/>
                        </a:rPr>
                        <a:t>Program administrators (PAs) were responsive to stakeholder input, where applicable</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4.8</a:t>
                      </a:r>
                    </a:p>
                  </a:txBody>
                  <a:tcPr marL="9525" marR="9525" marT="9525" marB="0" anchor="ctr"/>
                </a:tc>
                <a:extLst>
                  <a:ext uri="{0D108BD9-81ED-4DB2-BD59-A6C34878D82A}">
                    <a16:rowId xmlns:a16="http://schemas.microsoft.com/office/drawing/2014/main" val="481878689"/>
                  </a:ext>
                </a:extLst>
              </a:tr>
              <a:tr h="657015">
                <a:tc>
                  <a:txBody>
                    <a:bodyPr/>
                    <a:lstStyle/>
                    <a:p>
                      <a:pPr algn="l" fontAlgn="t"/>
                      <a:r>
                        <a:rPr lang="en-US" sz="1800" u="none" strike="noStrike" kern="1200" dirty="0">
                          <a:solidFill>
                            <a:schemeClr val="dk1"/>
                          </a:solidFill>
                          <a:effectLst/>
                          <a:latin typeface="+mn-lt"/>
                          <a:ea typeface="+mn-ea"/>
                          <a:cs typeface="+mn-cs"/>
                        </a:rPr>
                        <a:t>CAEECC Members (including PAs) were flexible in seeking outcomes that were potentially mutually agreeable, where applicable </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4.9</a:t>
                      </a:r>
                    </a:p>
                  </a:txBody>
                  <a:tcPr marL="9525" marR="9525" marT="9525" marB="0" anchor="ctr"/>
                </a:tc>
                <a:extLst>
                  <a:ext uri="{0D108BD9-81ED-4DB2-BD59-A6C34878D82A}">
                    <a16:rowId xmlns:a16="http://schemas.microsoft.com/office/drawing/2014/main" val="1260677111"/>
                  </a:ext>
                </a:extLst>
              </a:tr>
              <a:tr h="965774">
                <a:tc>
                  <a:txBody>
                    <a:bodyPr/>
                    <a:lstStyle/>
                    <a:p>
                      <a:pPr algn="l" fontAlgn="t"/>
                      <a:r>
                        <a:rPr lang="en-US" sz="1800" u="none" strike="noStrike" kern="1200" dirty="0">
                          <a:solidFill>
                            <a:schemeClr val="dk1"/>
                          </a:solidFill>
                          <a:effectLst/>
                          <a:latin typeface="+mn-lt"/>
                          <a:ea typeface="+mn-ea"/>
                          <a:cs typeface="+mn-cs"/>
                        </a:rPr>
                        <a:t>The facilitators were effective in running the meeting (e.g., fostering a constructive and efficient forum, being impartial, and making sure no one dominated discussions)</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5.2</a:t>
                      </a:r>
                    </a:p>
                  </a:txBody>
                  <a:tcPr marL="9525" marR="9525" marT="9525" marB="0" anchor="ctr"/>
                </a:tc>
                <a:extLst>
                  <a:ext uri="{0D108BD9-81ED-4DB2-BD59-A6C34878D82A}">
                    <a16:rowId xmlns:a16="http://schemas.microsoft.com/office/drawing/2014/main" val="3925591773"/>
                  </a:ext>
                </a:extLst>
              </a:tr>
              <a:tr h="334307">
                <a:tc>
                  <a:txBody>
                    <a:bodyPr/>
                    <a:lstStyle/>
                    <a:p>
                      <a:pPr algn="l" fontAlgn="t"/>
                      <a:r>
                        <a:rPr lang="en-US" sz="1800" u="none" strike="noStrike" kern="1200" dirty="0">
                          <a:solidFill>
                            <a:schemeClr val="dk1"/>
                          </a:solidFill>
                          <a:effectLst/>
                          <a:latin typeface="+mn-lt"/>
                          <a:ea typeface="+mn-ea"/>
                          <a:cs typeface="+mn-cs"/>
                        </a:rPr>
                        <a:t>Overall, the online meeting format (WebEx) was smooth and effective</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4.6</a:t>
                      </a:r>
                    </a:p>
                  </a:txBody>
                  <a:tcPr marL="9525" marR="9525" marT="9525" marB="0" anchor="ctr"/>
                </a:tc>
                <a:extLst>
                  <a:ext uri="{0D108BD9-81ED-4DB2-BD59-A6C34878D82A}">
                    <a16:rowId xmlns:a16="http://schemas.microsoft.com/office/drawing/2014/main" val="1699665387"/>
                  </a:ext>
                </a:extLst>
              </a:tr>
              <a:tr h="334307">
                <a:tc>
                  <a:txBody>
                    <a:bodyPr/>
                    <a:lstStyle/>
                    <a:p>
                      <a:pPr algn="l" fontAlgn="t"/>
                      <a:r>
                        <a:rPr lang="en-US" sz="1800" u="none" strike="noStrike" kern="1200" dirty="0">
                          <a:solidFill>
                            <a:schemeClr val="dk1"/>
                          </a:solidFill>
                          <a:effectLst/>
                          <a:latin typeface="+mn-lt"/>
                          <a:ea typeface="+mn-ea"/>
                          <a:cs typeface="+mn-cs"/>
                        </a:rPr>
                        <a:t>Overall, this Full CAEECC meeting was successful</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5.1</a:t>
                      </a:r>
                    </a:p>
                  </a:txBody>
                  <a:tcPr marL="9525" marR="9525" marT="9525" marB="0" anchor="ctr"/>
                </a:tc>
                <a:extLst>
                  <a:ext uri="{0D108BD9-81ED-4DB2-BD59-A6C34878D82A}">
                    <a16:rowId xmlns:a16="http://schemas.microsoft.com/office/drawing/2014/main" val="1837055224"/>
                  </a:ext>
                </a:extLst>
              </a:tr>
            </a:tbl>
          </a:graphicData>
        </a:graphic>
      </p:graphicFrame>
    </p:spTree>
    <p:extLst>
      <p:ext uri="{BB962C8B-B14F-4D97-AF65-F5344CB8AC3E}">
        <p14:creationId xmlns:p14="http://schemas.microsoft.com/office/powerpoint/2010/main" val="981226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3792791272"/>
              </p:ext>
            </p:extLst>
          </p:nvPr>
        </p:nvGraphicFramePr>
        <p:xfrm>
          <a:off x="4327398" y="620392"/>
          <a:ext cx="6748272"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0949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5344-15A6-0C41-957F-D1B57ACAFA5F}"/>
              </a:ext>
            </a:extLst>
          </p:cNvPr>
          <p:cNvSpPr>
            <a:spLocks noGrp="1"/>
          </p:cNvSpPr>
          <p:nvPr>
            <p:ph type="title"/>
          </p:nvPr>
        </p:nvSpPr>
        <p:spPr/>
        <p:txBody>
          <a:bodyPr/>
          <a:lstStyle/>
          <a:p>
            <a:r>
              <a:rPr lang="en-US"/>
              <a:t>4/12 Meeting Evaluation</a:t>
            </a:r>
            <a:endParaRPr lang="en-US" dirty="0"/>
          </a:p>
        </p:txBody>
      </p:sp>
      <p:sp>
        <p:nvSpPr>
          <p:cNvPr id="3" name="Content Placeholder 2">
            <a:extLst>
              <a:ext uri="{FF2B5EF4-FFF2-40B4-BE49-F238E27FC236}">
                <a16:creationId xmlns:a16="http://schemas.microsoft.com/office/drawing/2014/main" id="{ECA7F53C-FADA-9A46-B5AF-4274D6E0F87C}"/>
              </a:ext>
            </a:extLst>
          </p:cNvPr>
          <p:cNvSpPr>
            <a:spLocks noGrp="1"/>
          </p:cNvSpPr>
          <p:nvPr>
            <p:ph idx="1"/>
          </p:nvPr>
        </p:nvSpPr>
        <p:spPr/>
        <p:txBody>
          <a:bodyPr/>
          <a:lstStyle/>
          <a:p>
            <a:r>
              <a:rPr lang="en-US"/>
              <a:t>See email from Susan Rivo</a:t>
            </a:r>
          </a:p>
          <a:p>
            <a:r>
              <a:rPr lang="en-US"/>
              <a:t>Please complete today! (no later than April 19</a:t>
            </a:r>
            <a:r>
              <a:rPr lang="en-US" baseline="30000"/>
              <a:t>th</a:t>
            </a:r>
            <a:r>
              <a:rPr lang="en-US"/>
              <a:t> in any case)</a:t>
            </a:r>
          </a:p>
          <a:p>
            <a:endParaRPr lang="en-US" dirty="0"/>
          </a:p>
        </p:txBody>
      </p:sp>
      <p:sp>
        <p:nvSpPr>
          <p:cNvPr id="4" name="Slide Number Placeholder 3">
            <a:extLst>
              <a:ext uri="{FF2B5EF4-FFF2-40B4-BE49-F238E27FC236}">
                <a16:creationId xmlns:a16="http://schemas.microsoft.com/office/drawing/2014/main" id="{D3A9AA7E-C81E-9A47-AA08-B721AC76A432}"/>
              </a:ext>
            </a:extLst>
          </p:cNvPr>
          <p:cNvSpPr>
            <a:spLocks noGrp="1"/>
          </p:cNvSpPr>
          <p:nvPr>
            <p:ph type="sldNum" sz="quarter" idx="12"/>
          </p:nvPr>
        </p:nvSpPr>
        <p:spPr/>
        <p:txBody>
          <a:bodyPr/>
          <a:lstStyle/>
          <a:p>
            <a:fld id="{B52D1F0E-ADB9-054E-881E-D5691EC4F528}" type="slidenum">
              <a:rPr lang="en-US" smtClean="0"/>
              <a:t>70</a:t>
            </a:fld>
            <a:endParaRPr lang="en-US"/>
          </a:p>
        </p:txBody>
      </p:sp>
    </p:spTree>
    <p:extLst>
      <p:ext uri="{BB962C8B-B14F-4D97-AF65-F5344CB8AC3E}">
        <p14:creationId xmlns:p14="http://schemas.microsoft.com/office/powerpoint/2010/main" val="12112477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536143"/>
            <a:ext cx="9144000" cy="1564716"/>
          </a:xfrm>
        </p:spPr>
        <p:txBody>
          <a:bodyPr vert="horz" lIns="91440" tIns="45720" rIns="91440" bIns="45720" rtlCol="0" anchor="b">
            <a:normAutofit/>
          </a:bodyPr>
          <a:lstStyle/>
          <a:p>
            <a:r>
              <a:rPr lang="en-US" sz="4800" kern="1200" dirty="0">
                <a:solidFill>
                  <a:schemeClr val="tx1"/>
                </a:solidFill>
                <a:latin typeface="+mj-lt"/>
                <a:ea typeface="+mj-ea"/>
                <a:cs typeface="+mj-cs"/>
              </a:rPr>
              <a:t>Appendix</a:t>
            </a:r>
            <a:endParaRPr lang="en-US" sz="4800" dirty="0"/>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259FBEC-86C1-2B43-9019-A0B3F96FFA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2603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2" name="Rectangle 11">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C3B90195-DD05-7947-AA5F-5EEE9ADD950F}"/>
              </a:ext>
            </a:extLst>
          </p:cNvPr>
          <p:cNvSpPr>
            <a:spLocks noGrp="1"/>
          </p:cNvSpPr>
          <p:nvPr>
            <p:ph type="title"/>
          </p:nvPr>
        </p:nvSpPr>
        <p:spPr>
          <a:xfrm>
            <a:off x="4762500" y="942449"/>
            <a:ext cx="6096000" cy="936840"/>
          </a:xfrm>
        </p:spPr>
        <p:txBody>
          <a:bodyPr>
            <a:normAutofit/>
          </a:bodyPr>
          <a:lstStyle/>
          <a:p>
            <a:pPr algn="ctr"/>
            <a:r>
              <a:rPr lang="en-US" dirty="0"/>
              <a:t>Meeting Norms</a:t>
            </a:r>
            <a:endParaRPr lang="en-US"/>
          </a:p>
        </p:txBody>
      </p:sp>
      <p:pic>
        <p:nvPicPr>
          <p:cNvPr id="6" name="Picture 5" descr="Close up photo of a microphone in an outdoor concert">
            <a:extLst>
              <a:ext uri="{FF2B5EF4-FFF2-40B4-BE49-F238E27FC236}">
                <a16:creationId xmlns:a16="http://schemas.microsoft.com/office/drawing/2014/main" id="{67E734A1-A5CD-4110-8CE7-5DA3FFCC05AC}"/>
              </a:ext>
            </a:extLst>
          </p:cNvPr>
          <p:cNvPicPr>
            <a:picLocks noChangeAspect="1"/>
          </p:cNvPicPr>
          <p:nvPr/>
        </p:nvPicPr>
        <p:blipFill rotWithShape="1">
          <a:blip r:embed="rId3"/>
          <a:srcRect l="29448" r="37547" b="-1"/>
          <a:stretch/>
        </p:blipFill>
        <p:spPr>
          <a:xfrm>
            <a:off x="1" y="10"/>
            <a:ext cx="3390899" cy="6857990"/>
          </a:xfrm>
          <a:prstGeom prst="rect">
            <a:avLst/>
          </a:prstGeom>
        </p:spPr>
      </p:pic>
      <p:sp>
        <p:nvSpPr>
          <p:cNvPr id="3" name="Content Placeholder 2">
            <a:extLst>
              <a:ext uri="{FF2B5EF4-FFF2-40B4-BE49-F238E27FC236}">
                <a16:creationId xmlns:a16="http://schemas.microsoft.com/office/drawing/2014/main" id="{D7B68C30-CB5C-5149-BFFC-B66848DFABAF}"/>
              </a:ext>
            </a:extLst>
          </p:cNvPr>
          <p:cNvSpPr>
            <a:spLocks noGrp="1"/>
          </p:cNvSpPr>
          <p:nvPr>
            <p:ph idx="1"/>
          </p:nvPr>
        </p:nvSpPr>
        <p:spPr>
          <a:xfrm>
            <a:off x="4672977" y="2135938"/>
            <a:ext cx="6247233" cy="3535585"/>
          </a:xfrm>
        </p:spPr>
        <p:txBody>
          <a:bodyPr>
            <a:normAutofit/>
          </a:bodyPr>
          <a:lstStyle/>
          <a:p>
            <a:pPr marL="514350" lvl="0" indent="-514350">
              <a:lnSpc>
                <a:spcPct val="90000"/>
              </a:lnSpc>
              <a:buFont typeface="+mj-lt"/>
              <a:buAutoNum type="arabicPeriod"/>
            </a:pPr>
            <a:r>
              <a:rPr lang="en-US" sz="1700" dirty="0"/>
              <a:t>Make space, take space (share the mic).</a:t>
            </a:r>
          </a:p>
          <a:p>
            <a:pPr marL="514350" lvl="0" indent="-514350">
              <a:lnSpc>
                <a:spcPct val="90000"/>
              </a:lnSpc>
              <a:buFont typeface="+mj-lt"/>
              <a:buAutoNum type="arabicPeriod"/>
            </a:pPr>
            <a:r>
              <a:rPr lang="en-US" sz="1700" dirty="0"/>
              <a:t>Stories shared here stay here; what is learned here leaves here.</a:t>
            </a:r>
          </a:p>
          <a:p>
            <a:pPr marL="514350" lvl="0" indent="-514350">
              <a:lnSpc>
                <a:spcPct val="90000"/>
              </a:lnSpc>
              <a:buFont typeface="+mj-lt"/>
              <a:buAutoNum type="arabicPeriod"/>
            </a:pPr>
            <a:r>
              <a:rPr lang="en-US" sz="1700" dirty="0"/>
              <a:t>Share your unique perspective: share your unpopular opinion.</a:t>
            </a:r>
          </a:p>
          <a:p>
            <a:pPr marL="514350" lvl="0" indent="-514350">
              <a:lnSpc>
                <a:spcPct val="90000"/>
              </a:lnSpc>
              <a:buFont typeface="+mj-lt"/>
              <a:buAutoNum type="arabicPeriod"/>
            </a:pPr>
            <a:r>
              <a:rPr lang="en-US" sz="1700" dirty="0"/>
              <a:t>Generative thinking: "yes, and" instead of "yes, but".</a:t>
            </a:r>
          </a:p>
          <a:p>
            <a:pPr marL="514350" lvl="0" indent="-514350">
              <a:lnSpc>
                <a:spcPct val="90000"/>
              </a:lnSpc>
              <a:buFont typeface="+mj-lt"/>
              <a:buAutoNum type="arabicPeriod"/>
            </a:pPr>
            <a:r>
              <a:rPr lang="en-US" sz="1700" dirty="0"/>
              <a:t>Listen from the "We", speak from the "I".</a:t>
            </a:r>
          </a:p>
          <a:p>
            <a:pPr marL="514350" lvl="0" indent="-514350">
              <a:lnSpc>
                <a:spcPct val="90000"/>
              </a:lnSpc>
              <a:buFont typeface="+mj-lt"/>
              <a:buAutoNum type="arabicPeriod"/>
            </a:pPr>
            <a:r>
              <a:rPr lang="en-US" sz="1700" dirty="0"/>
              <a:t>Offer what you can; ask for what you need.</a:t>
            </a:r>
          </a:p>
          <a:p>
            <a:pPr marL="514350" lvl="0" indent="-514350">
              <a:lnSpc>
                <a:spcPct val="90000"/>
              </a:lnSpc>
              <a:buFont typeface="+mj-lt"/>
              <a:buAutoNum type="arabicPeriod"/>
            </a:pPr>
            <a:r>
              <a:rPr lang="en-US" sz="1700" dirty="0"/>
              <a:t>Be inquisitive.</a:t>
            </a:r>
          </a:p>
          <a:p>
            <a:pPr marL="514350" lvl="0" indent="-514350">
              <a:lnSpc>
                <a:spcPct val="90000"/>
              </a:lnSpc>
              <a:buFont typeface="+mj-lt"/>
              <a:buAutoNum type="arabicPeriod"/>
            </a:pPr>
            <a:r>
              <a:rPr lang="en-US" sz="1700" dirty="0"/>
              <a:t>Assume best intent.</a:t>
            </a:r>
          </a:p>
          <a:p>
            <a:pPr marL="514350" lvl="0" indent="-514350">
              <a:lnSpc>
                <a:spcPct val="90000"/>
              </a:lnSpc>
              <a:buFont typeface="+mj-lt"/>
              <a:buAutoNum type="arabicPeriod"/>
            </a:pPr>
            <a:r>
              <a:rPr lang="en-US" sz="1700" dirty="0"/>
              <a:t>Be empowered to share impact.</a:t>
            </a:r>
          </a:p>
        </p:txBody>
      </p:sp>
      <p:sp>
        <p:nvSpPr>
          <p:cNvPr id="4" name="Slide Number Placeholder 3">
            <a:extLst>
              <a:ext uri="{FF2B5EF4-FFF2-40B4-BE49-F238E27FC236}">
                <a16:creationId xmlns:a16="http://schemas.microsoft.com/office/drawing/2014/main" id="{81903D35-1D77-C14D-9A65-D93BBDAD627C}"/>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72</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4987419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3C0610EF-12A0-8B4F-9AE9-5395F342F042}"/>
              </a:ext>
            </a:extLst>
          </p:cNvPr>
          <p:cNvSpPr>
            <a:spLocks noGrp="1"/>
          </p:cNvSpPr>
          <p:nvPr>
            <p:ph type="title"/>
          </p:nvPr>
        </p:nvSpPr>
        <p:spPr>
          <a:xfrm>
            <a:off x="685800" y="701040"/>
            <a:ext cx="3390900" cy="5486400"/>
          </a:xfrm>
        </p:spPr>
        <p:txBody>
          <a:bodyPr anchor="ctr">
            <a:normAutofit/>
          </a:bodyPr>
          <a:lstStyle/>
          <a:p>
            <a:pPr algn="ctr"/>
            <a:r>
              <a:rPr lang="en-US" sz="2200" dirty="0"/>
              <a:t>Additional considerations from </a:t>
            </a:r>
            <a:r>
              <a:rPr lang="en-US" sz="2200" dirty="0" err="1"/>
              <a:t>cdei</a:t>
            </a:r>
            <a:r>
              <a:rPr lang="en-US" sz="2200" dirty="0"/>
              <a:t> </a:t>
            </a:r>
            <a:r>
              <a:rPr lang="en-US" sz="2200" dirty="0" err="1"/>
              <a:t>wg</a:t>
            </a:r>
            <a:endParaRPr lang="en-US" sz="2200" dirty="0"/>
          </a:p>
        </p:txBody>
      </p:sp>
      <p:sp>
        <p:nvSpPr>
          <p:cNvPr id="4" name="Slide Number Placeholder 3">
            <a:extLst>
              <a:ext uri="{FF2B5EF4-FFF2-40B4-BE49-F238E27FC236}">
                <a16:creationId xmlns:a16="http://schemas.microsoft.com/office/drawing/2014/main" id="{30CEB77F-1DC3-3C40-AEED-4E799925C8F4}"/>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73</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graphicFrame>
        <p:nvGraphicFramePr>
          <p:cNvPr id="6" name="Content Placeholder 2">
            <a:extLst>
              <a:ext uri="{FF2B5EF4-FFF2-40B4-BE49-F238E27FC236}">
                <a16:creationId xmlns:a16="http://schemas.microsoft.com/office/drawing/2014/main" id="{3FD0E351-449F-BCFC-BE14-1A451BC8F2FA}"/>
              </a:ext>
            </a:extLst>
          </p:cNvPr>
          <p:cNvGraphicFramePr>
            <a:graphicFrameLocks noGrp="1"/>
          </p:cNvGraphicFramePr>
          <p:nvPr>
            <p:ph idx="1"/>
          </p:nvPr>
        </p:nvGraphicFramePr>
        <p:xfrm>
          <a:off x="5410200" y="701675"/>
          <a:ext cx="6096000" cy="54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43806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E6D8-4C0F-094A-935B-8A1684D97D10}"/>
              </a:ext>
            </a:extLst>
          </p:cNvPr>
          <p:cNvSpPr>
            <a:spLocks noGrp="1"/>
          </p:cNvSpPr>
          <p:nvPr>
            <p:ph type="title"/>
          </p:nvPr>
        </p:nvSpPr>
        <p:spPr>
          <a:xfrm>
            <a:off x="753980" y="685800"/>
            <a:ext cx="10104520" cy="790074"/>
          </a:xfrm>
        </p:spPr>
        <p:txBody>
          <a:bodyPr/>
          <a:lstStyle/>
          <a:p>
            <a:r>
              <a:rPr lang="en-US" dirty="0"/>
              <a:t>Appendix 7: Key Definitions</a:t>
            </a:r>
          </a:p>
        </p:txBody>
      </p:sp>
      <p:graphicFrame>
        <p:nvGraphicFramePr>
          <p:cNvPr id="6" name="Content Placeholder 2">
            <a:extLst>
              <a:ext uri="{FF2B5EF4-FFF2-40B4-BE49-F238E27FC236}">
                <a16:creationId xmlns:a16="http://schemas.microsoft.com/office/drawing/2014/main" id="{7E544116-C2DD-5123-BA84-5AE606D3A4E1}"/>
              </a:ext>
            </a:extLst>
          </p:cNvPr>
          <p:cNvGraphicFramePr>
            <a:graphicFrameLocks noGrp="1"/>
          </p:cNvGraphicFramePr>
          <p:nvPr>
            <p:ph idx="1"/>
          </p:nvPr>
        </p:nvGraphicFramePr>
        <p:xfrm>
          <a:off x="753979" y="1636295"/>
          <a:ext cx="10104521" cy="4535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FF20F60-643E-E54F-BA6E-3A0532AEDD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3580470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E6D8-4C0F-094A-935B-8A1684D97D10}"/>
              </a:ext>
            </a:extLst>
          </p:cNvPr>
          <p:cNvSpPr>
            <a:spLocks noGrp="1"/>
          </p:cNvSpPr>
          <p:nvPr>
            <p:ph type="title"/>
          </p:nvPr>
        </p:nvSpPr>
        <p:spPr>
          <a:xfrm>
            <a:off x="753980" y="685800"/>
            <a:ext cx="10104520" cy="790074"/>
          </a:xfrm>
        </p:spPr>
        <p:txBody>
          <a:bodyPr>
            <a:normAutofit fontScale="90000"/>
          </a:bodyPr>
          <a:lstStyle/>
          <a:p>
            <a:r>
              <a:rPr lang="en-US"/>
              <a:t>Appendix 9: Implementation Considerations (Additional Voices to Engage)</a:t>
            </a:r>
            <a:endParaRPr lang="en-US" dirty="0"/>
          </a:p>
        </p:txBody>
      </p:sp>
      <p:sp>
        <p:nvSpPr>
          <p:cNvPr id="3" name="Content Placeholder 2">
            <a:extLst>
              <a:ext uri="{FF2B5EF4-FFF2-40B4-BE49-F238E27FC236}">
                <a16:creationId xmlns:a16="http://schemas.microsoft.com/office/drawing/2014/main" id="{3F5E1C6B-4E9F-3A4A-A160-758250BCED12}"/>
              </a:ext>
            </a:extLst>
          </p:cNvPr>
          <p:cNvSpPr>
            <a:spLocks noGrp="1"/>
          </p:cNvSpPr>
          <p:nvPr>
            <p:ph idx="1"/>
          </p:nvPr>
        </p:nvSpPr>
        <p:spPr>
          <a:xfrm>
            <a:off x="753979" y="1636295"/>
            <a:ext cx="10104521" cy="4535906"/>
          </a:xfrm>
        </p:spPr>
        <p:txBody>
          <a:bodyPr>
            <a:normAutofit/>
          </a:bodyPr>
          <a:lstStyle/>
          <a:p>
            <a:r>
              <a:rPr lang="en-US" dirty="0"/>
              <a:t>WG Members brainstormed organizations outside of the CDEI WG from whom they wanted to seek input on the WG’s draft recommendations</a:t>
            </a:r>
          </a:p>
          <a:p>
            <a:r>
              <a:rPr lang="en-US" dirty="0"/>
              <a:t>A mini team was formed to develop a strategy for soliciting input, but due to capacity constraints and staffing changes, the mini team was unable to finalize a proposal for the WG’s consideration, or to begin and follow through with outreach to additional organizations</a:t>
            </a:r>
          </a:p>
          <a:p>
            <a:r>
              <a:rPr lang="en-US" dirty="0"/>
              <a:t>WG Members agreed to include the list of organizations brainstormed in the CDEI WG report</a:t>
            </a:r>
            <a:endParaRPr lang="en-US" sz="2800" dirty="0"/>
          </a:p>
          <a:p>
            <a:r>
              <a:rPr lang="en-US" i="1" dirty="0"/>
              <a:t> See page 62 for the suggested organizations for CAEECC to consider engaging in the course of implementing recommendations (approx. 15 types of organizations)</a:t>
            </a:r>
            <a:endParaRPr lang="en-US" sz="2800" i="1" dirty="0"/>
          </a:p>
          <a:p>
            <a:pPr lvl="1"/>
            <a:endParaRPr lang="en-US" dirty="0"/>
          </a:p>
        </p:txBody>
      </p:sp>
      <p:sp>
        <p:nvSpPr>
          <p:cNvPr id="4" name="Slide Number Placeholder 3">
            <a:extLst>
              <a:ext uri="{FF2B5EF4-FFF2-40B4-BE49-F238E27FC236}">
                <a16:creationId xmlns:a16="http://schemas.microsoft.com/office/drawing/2014/main" id="{8FF20F60-643E-E54F-BA6E-3A0532AEDD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0583634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0332-CDCD-B847-8328-C6DA46BCDE02}"/>
              </a:ext>
            </a:extLst>
          </p:cNvPr>
          <p:cNvSpPr>
            <a:spLocks noGrp="1"/>
          </p:cNvSpPr>
          <p:nvPr>
            <p:ph type="title"/>
          </p:nvPr>
        </p:nvSpPr>
        <p:spPr/>
        <p:txBody>
          <a:bodyPr>
            <a:normAutofit fontScale="90000"/>
          </a:bodyPr>
          <a:lstStyle/>
          <a:p>
            <a:r>
              <a:rPr lang="en-US" dirty="0"/>
              <a:t>Details on Proposed TF &amp; WG Implementation Schedule </a:t>
            </a:r>
          </a:p>
        </p:txBody>
      </p:sp>
      <p:sp>
        <p:nvSpPr>
          <p:cNvPr id="3" name="Content Placeholder 2">
            <a:extLst>
              <a:ext uri="{FF2B5EF4-FFF2-40B4-BE49-F238E27FC236}">
                <a16:creationId xmlns:a16="http://schemas.microsoft.com/office/drawing/2014/main" id="{56417D33-2F99-CA49-BF49-4CD23BA27879}"/>
              </a:ext>
            </a:extLst>
          </p:cNvPr>
          <p:cNvSpPr>
            <a:spLocks noGrp="1"/>
          </p:cNvSpPr>
          <p:nvPr>
            <p:ph idx="1"/>
          </p:nvPr>
        </p:nvSpPr>
        <p:spPr/>
        <p:txBody>
          <a:bodyPr>
            <a:normAutofit fontScale="70000" lnSpcReduction="20000"/>
          </a:bodyPr>
          <a:lstStyle/>
          <a:p>
            <a:pPr marL="0" indent="0">
              <a:buNone/>
            </a:pPr>
            <a:endParaRPr lang="en-US" b="1" dirty="0">
              <a:highlight>
                <a:srgbClr val="FFFF00"/>
              </a:highlight>
            </a:endParaRPr>
          </a:p>
          <a:p>
            <a:r>
              <a:rPr lang="en-US" b="1" dirty="0"/>
              <a:t>Late April/Early May</a:t>
            </a:r>
            <a:r>
              <a:rPr lang="en-US" dirty="0"/>
              <a:t>—Request for Information (RFI) for Restructuring WG and Compensation TF (including question about whether interested non-CAEECC Organization would need compensation to participate in WG)</a:t>
            </a:r>
          </a:p>
          <a:p>
            <a:r>
              <a:rPr lang="en-US" b="1" dirty="0"/>
              <a:t>Late May/Early June</a:t>
            </a:r>
            <a:r>
              <a:rPr lang="en-US" dirty="0"/>
              <a:t>--Launch Compensation TF (3-6 months, note CDEI WG proposed 6 months with a 9/1/2022 deadline, with aim to move faster so as to not further delay Restructuring WG)</a:t>
            </a:r>
          </a:p>
          <a:p>
            <a:r>
              <a:rPr lang="en-US" b="1" dirty="0"/>
              <a:t>September</a:t>
            </a:r>
            <a:r>
              <a:rPr lang="en-US" dirty="0"/>
              <a:t> </a:t>
            </a:r>
            <a:r>
              <a:rPr lang="en-US" b="1" dirty="0"/>
              <a:t>CAEECC mtg</a:t>
            </a:r>
            <a:r>
              <a:rPr lang="en-US" dirty="0"/>
              <a:t>—Wrap up Compensation TF or determine if more time is needed</a:t>
            </a:r>
          </a:p>
          <a:p>
            <a:r>
              <a:rPr lang="en-US" b="1" dirty="0"/>
              <a:t>October</a:t>
            </a:r>
            <a:r>
              <a:rPr lang="en-US" dirty="0"/>
              <a:t>—Recruit and select Restructuring WG members; schedule initial meetings</a:t>
            </a:r>
          </a:p>
          <a:p>
            <a:r>
              <a:rPr lang="en-US" b="1" dirty="0"/>
              <a:t>November 2022-April/July 2023</a:t>
            </a:r>
            <a:r>
              <a:rPr lang="en-US" dirty="0"/>
              <a:t>--Restructuring Working Group meets (6-9 month process)-- first task of the Restructuring WG will be to develop a full prospectus for the WG based on the CDEI WG Report and consider name change; also consider wrapping up the Recruitment &amp; Retention, Facilitation and some Competency Building Recs first if they hadn't been otherwise implemented </a:t>
            </a:r>
          </a:p>
          <a:p>
            <a:pPr marL="0" indent="0">
              <a:buNone/>
            </a:pPr>
            <a:endParaRPr lang="en-US" dirty="0"/>
          </a:p>
          <a:p>
            <a:r>
              <a:rPr lang="en-US" b="1" dirty="0"/>
              <a:t>Note</a:t>
            </a:r>
            <a:r>
              <a:rPr lang="en-US" dirty="0"/>
              <a:t>: In June and/or September CAEECC mtgs, consider 1) whether and how to move ahead w/ Recruitment &amp; Retention, Facilitation, and Competency Building Recs if Restructuring WG will be delayed; 2) whether some WG recruitment items such as revisiting the COI/disclosure policy for non-CAEECC WG members needs to be finalized before recruiting for the Restructuring WG </a:t>
            </a:r>
          </a:p>
        </p:txBody>
      </p:sp>
      <p:sp>
        <p:nvSpPr>
          <p:cNvPr id="4" name="Slide Number Placeholder 3">
            <a:extLst>
              <a:ext uri="{FF2B5EF4-FFF2-40B4-BE49-F238E27FC236}">
                <a16:creationId xmlns:a16="http://schemas.microsoft.com/office/drawing/2014/main" id="{9005ADF1-EA4F-2E47-9208-6743D8968142}"/>
              </a:ext>
            </a:extLst>
          </p:cNvPr>
          <p:cNvSpPr>
            <a:spLocks noGrp="1"/>
          </p:cNvSpPr>
          <p:nvPr>
            <p:ph type="sldNum" sz="quarter" idx="12"/>
          </p:nvPr>
        </p:nvSpPr>
        <p:spPr/>
        <p:txBody>
          <a:bodyPr/>
          <a:lstStyle/>
          <a:p>
            <a:fld id="{B52D1F0E-ADB9-054E-881E-D5691EC4F528}" type="slidenum">
              <a:rPr lang="en-US" smtClean="0"/>
              <a:t>76</a:t>
            </a:fld>
            <a:endParaRPr lang="en-US"/>
          </a:p>
        </p:txBody>
      </p:sp>
    </p:spTree>
    <p:extLst>
      <p:ext uri="{BB962C8B-B14F-4D97-AF65-F5344CB8AC3E}">
        <p14:creationId xmlns:p14="http://schemas.microsoft.com/office/powerpoint/2010/main" val="308744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algn="l">
              <a:spcAft>
                <a:spcPts val="600"/>
              </a:spcAft>
            </a:pPr>
            <a:fld id="{B52D1F0E-ADB9-054E-881E-D5691EC4F528}" type="slidenum">
              <a:rPr lang="en-US">
                <a:solidFill>
                  <a:srgbClr val="FFFFFF"/>
                </a:solidFill>
              </a:rPr>
              <a:pPr algn="l">
                <a:spcAft>
                  <a:spcPts val="600"/>
                </a:spcAft>
              </a:pPr>
              <a:t>8</a:t>
            </a:fld>
            <a:endParaRPr lang="en-US">
              <a:solidFill>
                <a:srgbClr val="FFFFFF"/>
              </a:solidFill>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164C54D5-AD98-8847-88DC-6F81054B393A}"/>
              </a:ext>
            </a:extLst>
          </p:cNvPr>
          <p:cNvSpPr>
            <a:spLocks noGrp="1"/>
          </p:cNvSpPr>
          <p:nvPr>
            <p:ph type="body" idx="1"/>
          </p:nvPr>
        </p:nvSpPr>
        <p:spPr>
          <a:xfrm>
            <a:off x="4439633" y="4518923"/>
            <a:ext cx="3312734" cy="1141851"/>
          </a:xfrm>
          <a:noFill/>
        </p:spPr>
        <p:txBody>
          <a:bodyPr vert="horz" lIns="91440" tIns="45720" rIns="91440" bIns="45720" rtlCol="0">
            <a:normAutofit/>
          </a:bodyPr>
          <a:lstStyle/>
          <a:p>
            <a:pPr algn="ctr"/>
            <a:r>
              <a:rPr lang="en-US" sz="2000" kern="1200" dirty="0">
                <a:solidFill>
                  <a:srgbClr val="080808"/>
                </a:solidFill>
                <a:latin typeface="+mn-lt"/>
                <a:ea typeface="+mn-ea"/>
                <a:cs typeface="+mn-cs"/>
              </a:rPr>
              <a:t>Session 1A.1</a:t>
            </a: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CDEI WG Introduction/Overview of Process</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2691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681038"/>
            <a:ext cx="10515600" cy="1254124"/>
          </a:xfrm>
        </p:spPr>
        <p:txBody>
          <a:bodyPr>
            <a:noAutofit/>
          </a:bodyPr>
          <a:lstStyle/>
          <a:p>
            <a:r>
              <a:rPr lang="en-US" dirty="0"/>
              <a:t>Composition, Diversity, Equity, and Inclusion Working Group (CDEI WG) Overview</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2114550"/>
            <a:ext cx="10515600" cy="4062412"/>
          </a:xfrm>
        </p:spPr>
        <p:txBody>
          <a:bodyPr>
            <a:normAutofit/>
          </a:bodyPr>
          <a:lstStyle/>
          <a:p>
            <a:r>
              <a:rPr lang="en-US" b="1" dirty="0"/>
              <a:t>Charge</a:t>
            </a:r>
            <a:r>
              <a:rPr lang="en-US" dirty="0"/>
              <a:t>: review CAEECC membership and recommend additional ways to create a more diverse, inclusive, and accessible CAEECC collaborative</a:t>
            </a:r>
          </a:p>
          <a:p>
            <a:r>
              <a:rPr lang="en-US" b="1" dirty="0"/>
              <a:t>5 virtual meetings (plus optional onboarding mtg)</a:t>
            </a:r>
            <a:r>
              <a:rPr lang="en-US" dirty="0"/>
              <a:t>: January 2022-March 2022</a:t>
            </a:r>
          </a:p>
          <a:p>
            <a:r>
              <a:rPr lang="en-US" b="1" dirty="0"/>
              <a:t>Recommendations</a:t>
            </a:r>
            <a:r>
              <a:rPr lang="en-US" dirty="0"/>
              <a:t> presented to full CAEECC for review and discussion, and approval where appropriate</a:t>
            </a:r>
          </a:p>
          <a:p>
            <a:r>
              <a:rPr lang="en-US" dirty="0"/>
              <a:t>Before WG launched, an open Task Force process developed Prospectus and recruitment plan that was reviewed and approved by CAEECC</a:t>
            </a:r>
          </a:p>
          <a:p>
            <a:r>
              <a:rPr lang="en-US" b="1" dirty="0"/>
              <a:t>Meeting materials </a:t>
            </a:r>
            <a:r>
              <a:rPr lang="en-US" dirty="0"/>
              <a:t>available at </a:t>
            </a:r>
            <a:r>
              <a:rPr lang="en-US" dirty="0">
                <a:hlinkClick r:id="rId2"/>
              </a:rPr>
              <a:t>https://www.caeecc.org/cdei-working-group</a:t>
            </a:r>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9</a:t>
            </a:fld>
            <a:endParaRPr lang="en-US"/>
          </a:p>
        </p:txBody>
      </p:sp>
    </p:spTree>
    <p:extLst>
      <p:ext uri="{BB962C8B-B14F-4D97-AF65-F5344CB8AC3E}">
        <p14:creationId xmlns:p14="http://schemas.microsoft.com/office/powerpoint/2010/main" val="10370223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820  -  Compatibility Mode" id="{4A57B540-6E83-4F98-96D3-54124DBD27CA}" vid="{26FA2211-1773-42C0-B5E2-F7ACA9EADDC6}"/>
    </a:ext>
  </a:extLst>
</a:theme>
</file>

<file path=ppt/theme/theme3.xml><?xml version="1.0" encoding="utf-8"?>
<a:theme xmlns:a="http://schemas.openxmlformats.org/drawingml/2006/main" name="ClassicFrameVTI">
  <a:themeElements>
    <a:clrScheme name="AnalogousFromLightSeedRightStep">
      <a:dk1>
        <a:srgbClr val="000000"/>
      </a:dk1>
      <a:lt1>
        <a:srgbClr val="FFFFFF"/>
      </a:lt1>
      <a:dk2>
        <a:srgbClr val="243541"/>
      </a:dk2>
      <a:lt2>
        <a:srgbClr val="E8E4E2"/>
      </a:lt2>
      <a:accent1>
        <a:srgbClr val="83A6BC"/>
      </a:accent1>
      <a:accent2>
        <a:srgbClr val="7F8BBA"/>
      </a:accent2>
      <a:accent3>
        <a:srgbClr val="A196C6"/>
      </a:accent3>
      <a:accent4>
        <a:srgbClr val="A47FBA"/>
      </a:accent4>
      <a:accent5>
        <a:srgbClr val="C492C2"/>
      </a:accent5>
      <a:accent6>
        <a:srgbClr val="BA7F9E"/>
      </a:accent6>
      <a:hlink>
        <a:srgbClr val="A6775A"/>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4.xml><?xml version="1.0" encoding="utf-8"?>
<a:theme xmlns:a="http://schemas.openxmlformats.org/drawingml/2006/main" name="3_Office Theme">
  <a:themeElements>
    <a:clrScheme name="SoCalGas - 2021">
      <a:dk1>
        <a:srgbClr val="000000"/>
      </a:dk1>
      <a:lt1>
        <a:srgbClr val="FFFFFF"/>
      </a:lt1>
      <a:dk2>
        <a:srgbClr val="004B91"/>
      </a:dk2>
      <a:lt2>
        <a:srgbClr val="E6E6E6"/>
      </a:lt2>
      <a:accent1>
        <a:srgbClr val="002761"/>
      </a:accent1>
      <a:accent2>
        <a:srgbClr val="7BAFD3"/>
      </a:accent2>
      <a:accent3>
        <a:srgbClr val="009BDA"/>
      </a:accent3>
      <a:accent4>
        <a:srgbClr val="56C7DA"/>
      </a:accent4>
      <a:accent5>
        <a:srgbClr val="A2AAAD"/>
      </a:accent5>
      <a:accent6>
        <a:srgbClr val="75787B"/>
      </a:accent6>
      <a:hlink>
        <a:srgbClr val="084992"/>
      </a:hlink>
      <a:folHlink>
        <a:srgbClr val="639E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4-Safety-Template-Group" id="{B4524372-AF88-2D4F-BF28-0A53E01D5D79}" vid="{125826DF-4686-5447-8E92-788D19DF170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9118</TotalTime>
  <Words>7183</Words>
  <Application>Microsoft Macintosh PowerPoint</Application>
  <PresentationFormat>Widescreen</PresentationFormat>
  <Paragraphs>788</Paragraphs>
  <Slides>76</Slides>
  <Notes>30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76</vt:i4>
      </vt:variant>
    </vt:vector>
  </HeadingPairs>
  <TitlesOfParts>
    <vt:vector size="92" baseType="lpstr">
      <vt:lpstr>Arial</vt:lpstr>
      <vt:lpstr>Avenir Black</vt:lpstr>
      <vt:lpstr>Avenir Book</vt:lpstr>
      <vt:lpstr>Avenir Heavy</vt:lpstr>
      <vt:lpstr>Calibri</vt:lpstr>
      <vt:lpstr>Calibri Light</vt:lpstr>
      <vt:lpstr>Century Gothic</vt:lpstr>
      <vt:lpstr>Gill Sans MT</vt:lpstr>
      <vt:lpstr>Goudy Old Style</vt:lpstr>
      <vt:lpstr>Montserrat</vt:lpstr>
      <vt:lpstr>Wingdings</vt:lpstr>
      <vt:lpstr>1_Office Theme</vt:lpstr>
      <vt:lpstr>CPUC Pale Gold</vt:lpstr>
      <vt:lpstr>ClassicFrameVTI</vt:lpstr>
      <vt:lpstr>3_Office Theme</vt:lpstr>
      <vt:lpstr>Office Theme</vt:lpstr>
      <vt:lpstr>CAEECC Quarterly Meeting</vt:lpstr>
      <vt:lpstr> Agenda</vt:lpstr>
      <vt:lpstr>CPUC Commissioner Genevieve Shiroma’s Remarks</vt:lpstr>
      <vt:lpstr>WebEx Technical Reminders</vt:lpstr>
      <vt:lpstr>Two Options for Public Participation</vt:lpstr>
      <vt:lpstr>Session 1A: Composition, Diversity, Equity, and Inclusion (CDEI) Working Group </vt:lpstr>
      <vt:lpstr>Topics</vt:lpstr>
      <vt:lpstr>CDEI WG Introduction/Overview of Process</vt:lpstr>
      <vt:lpstr>Composition, Diversity, Equity, and Inclusion Working Group (CDEI WG) Overview</vt:lpstr>
      <vt:lpstr>CDEI Working group Members</vt:lpstr>
      <vt:lpstr>Process for prioritizing and refining recommendations</vt:lpstr>
      <vt:lpstr>5 categories of recommendations </vt:lpstr>
      <vt:lpstr>CDEI WG: Meeting Dates &amp; Tasks</vt:lpstr>
      <vt:lpstr>Approach to Recommendation Review</vt:lpstr>
      <vt:lpstr>Presentation of Overarching Recommendation (to form a Restructuring WG proceeded by Compensation Task Force)</vt:lpstr>
      <vt:lpstr>Overarching Restructuring Recommendation </vt:lpstr>
      <vt:lpstr>Why Compensation First?</vt:lpstr>
      <vt:lpstr>Why a Restructuring Working Group?</vt:lpstr>
      <vt:lpstr>What are the steps of the proposal?</vt:lpstr>
      <vt:lpstr>How Can We Address Shorter Term JEDI Improvements?</vt:lpstr>
      <vt:lpstr>PowerPoint Presentation</vt:lpstr>
      <vt:lpstr>Presentation, Discussion, and CAEECC approval/feedback on Individual Recommendations:  Compensation; Competency Building; Recruitment &amp; Retention; and Restructuring</vt:lpstr>
      <vt:lpstr>Compensation recommendations</vt:lpstr>
      <vt:lpstr>WHY Compensation</vt:lpstr>
      <vt:lpstr>Compensation Barriers</vt:lpstr>
      <vt:lpstr>Compensation Recommendation #5</vt:lpstr>
      <vt:lpstr>Compensation Recommendation #1</vt:lpstr>
      <vt:lpstr>Compensation Recommendation #2</vt:lpstr>
      <vt:lpstr>Compensation Recommendation #3</vt:lpstr>
      <vt:lpstr>Compensation Recommendation #4</vt:lpstr>
      <vt:lpstr>Competency Building recommendations</vt:lpstr>
      <vt:lpstr>PowerPoint Presentation</vt:lpstr>
      <vt:lpstr>Competency Building Recommendation #1</vt:lpstr>
      <vt:lpstr>Competency Building Recommendation #2</vt:lpstr>
      <vt:lpstr>Competency Building Recommendation #3</vt:lpstr>
      <vt:lpstr>Competency Building Recommendation #4</vt:lpstr>
      <vt:lpstr>Competency Building Recommendation #5</vt:lpstr>
      <vt:lpstr>Recruitment &amp; Retention recommendations</vt:lpstr>
      <vt:lpstr>Recruitment &amp; Retention Recommendation #1</vt:lpstr>
      <vt:lpstr>Recruitment &amp; Retention Recommendation #2</vt:lpstr>
      <vt:lpstr>Recruitment &amp; Retention Recommendation #3</vt:lpstr>
      <vt:lpstr>Recruitment &amp; Retention Recommendation #4</vt:lpstr>
      <vt:lpstr>Restructuring proposal Outline</vt:lpstr>
      <vt:lpstr>Restructuring wG: proposed Objectives</vt:lpstr>
      <vt:lpstr>Restructuring wG: proposed CHARGE</vt:lpstr>
      <vt:lpstr>Restructuring wG: proposed CHARGE Cont.</vt:lpstr>
      <vt:lpstr>Restructuring WG: Scope</vt:lpstr>
      <vt:lpstr>Restructuring wG: proposed POTENTIAL participants/ members</vt:lpstr>
      <vt:lpstr>Proposed TF &amp; WG Implementation Schedule </vt:lpstr>
      <vt:lpstr>Break</vt:lpstr>
      <vt:lpstr>Session 1B: Composition, Diversity, Equity, and Inclusion (CDEI) Working Group (continued)</vt:lpstr>
      <vt:lpstr>Topics</vt:lpstr>
      <vt:lpstr>Presentation, Discussion, and CAEECC approval/feedback on Facilitation &amp; Additional Considerations</vt:lpstr>
      <vt:lpstr>Facilitation recommendations</vt:lpstr>
      <vt:lpstr>Prioritizing certain recommendations for early in Restructuring WG or by other means if WG delayed</vt:lpstr>
      <vt:lpstr>Prioritizing certain recommendations for early in Restructuring WG or by other means if WG delayed</vt:lpstr>
      <vt:lpstr>Public questions &amp; comments </vt:lpstr>
      <vt:lpstr>Public Input</vt:lpstr>
      <vt:lpstr>Approve Overarching Recommendation (to form a Restructuring WG proceeded by Compensation Task Force); plus delegation of respective prospectus finalization and recommendation making to WG/TF </vt:lpstr>
      <vt:lpstr>3-Part Process for Approval of Overarching Recommendation</vt:lpstr>
      <vt:lpstr>Overarching Restructuring Recommendation </vt:lpstr>
      <vt:lpstr>Items to Consider Delegating to Compensation TF and Restructuring WG</vt:lpstr>
      <vt:lpstr>Proposed TF &amp; WG Implementation Schedule </vt:lpstr>
      <vt:lpstr>Prioritizing certain recommendations for early in Restructuring WG or by other means if WG delayed</vt:lpstr>
      <vt:lpstr>Approval for Overarching Recommendation &amp; Delegation?</vt:lpstr>
      <vt:lpstr>Wrap Up &amp; Next Steps</vt:lpstr>
      <vt:lpstr>Topics</vt:lpstr>
      <vt:lpstr>Topics for June 22nd Full CAEECC Meeting</vt:lpstr>
      <vt:lpstr>3/10 Full CAEECC Meeting Evaluation Survey Results</vt:lpstr>
      <vt:lpstr>4/12 Meeting Evaluation</vt:lpstr>
      <vt:lpstr>Appendix</vt:lpstr>
      <vt:lpstr>Meeting Norms</vt:lpstr>
      <vt:lpstr>Additional considerations from cdei wg</vt:lpstr>
      <vt:lpstr>Appendix 7: Key Definitions</vt:lpstr>
      <vt:lpstr>Appendix 9: Implementation Considerations (Additional Voices to Engage)</vt:lpstr>
      <vt:lpstr>Details on Proposed TF &amp; WG Implementation Schedule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CAEECC Quarterly Meeting</dc:title>
  <dc:creator>Katherine Mckeague Abrams</dc:creator>
  <cp:lastModifiedBy>Katherine Mckeague Abrams</cp:lastModifiedBy>
  <cp:revision>355</cp:revision>
  <dcterms:created xsi:type="dcterms:W3CDTF">2020-12-03T16:00:54Z</dcterms:created>
  <dcterms:modified xsi:type="dcterms:W3CDTF">2022-04-11T20:59:06Z</dcterms:modified>
</cp:coreProperties>
</file>