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8" r:id="rId3"/>
    <p:sldId id="293" r:id="rId4"/>
    <p:sldId id="294" r:id="rId5"/>
    <p:sldId id="295" r:id="rId6"/>
    <p:sldId id="296" r:id="rId7"/>
    <p:sldId id="289" r:id="rId8"/>
    <p:sldId id="297" r:id="rId9"/>
    <p:sldId id="290" r:id="rId10"/>
    <p:sldId id="29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9895"/>
    <p:restoredTop sz="69068" autoAdjust="0"/>
  </p:normalViewPr>
  <p:slideViewPr>
    <p:cSldViewPr snapToGrid="0" snapToObjects="1">
      <p:cViewPr varScale="1">
        <p:scale>
          <a:sx n="80" d="100"/>
          <a:sy n="80" d="100"/>
        </p:scale>
        <p:origin x="68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735EC-3932-1943-9446-646ACDD7D77B}" type="datetimeFigureOut">
              <a:rPr lang="en-US" smtClean="0"/>
              <a:t>8/5/20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974B0C-2E4F-F749-A7E2-49D51A6F5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9156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C3E45-4307-8A42-ADF1-767413AED8BC}" type="datetimeFigureOut">
              <a:rPr lang="en-US" smtClean="0"/>
              <a:t>8/5/20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1BA96-5516-4B4C-A410-0729CA703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6825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did we propose re: </a:t>
            </a:r>
            <a:r>
              <a:rPr lang="en-US" dirty="0"/>
              <a:t>How to handle the potential overlap between MTIs and Resource Acquisition programs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 few slides)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What did the commission say about it and want us to reconvene to do. (2 slides)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Both of these pieces are in the Appendix to the MTWG part 2 Prospectus on the website for next week, in reverse  order—what the commission said comes before the report. 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MTAs, any impacted PAs, 3P Implementers of RA programs should be provided every opportunity to work collaboratively toward these objectives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1BA96-5516-4B4C-A410-0729CA70318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178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did the commission say about it and want us to reconvene to do. (2 slides)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1BA96-5516-4B4C-A410-0729CA70318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266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B973F274-B734-1F43-A620-8367BACEA29F}" type="datetime1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29D5-CE0B-4D49-9FA9-E5C794CFD836}" type="datetime1">
              <a:rPr lang="en-US" smtClean="0"/>
              <a:t>8/5/20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1A9A-A9DF-0A49-B2F5-FFA256BAF450}" type="datetime1">
              <a:rPr lang="en-US" smtClean="0"/>
              <a:t>8/5/20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E6BC-6866-3343-9B3B-C415473EF688}" type="datetime1">
              <a:rPr lang="en-US" smtClean="0"/>
              <a:t>8/5/20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35E8-A5E7-A845-93BE-A09976FA848E}" type="datetime1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0893-2604-E446-9A69-B5539B00882A}" type="datetime1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A745-D2F4-1743-A4CB-26AB43A0CCA4}" type="datetime1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D9525DB2-79FB-C441-B487-01F3B222AE50}" type="datetime1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4205-ED41-D24D-9F17-E7312A202B52}" type="datetime1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FE75-F42F-9E44-BB92-C648351D7879}" type="datetime1">
              <a:rPr lang="en-US" smtClean="0"/>
              <a:t>8/5/20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8DA7B-94F4-854E-B56E-45C7ADD770E2}" type="datetime1">
              <a:rPr lang="en-US" smtClean="0"/>
              <a:t>8/5/20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C9829-6874-2E43-8B98-48EF4E526233}" type="datetime1">
              <a:rPr lang="en-US" smtClean="0"/>
              <a:t>8/5/20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AF4B-F336-354F-8E1C-96C48B417DE7}" type="datetime1">
              <a:rPr lang="en-US" smtClean="0"/>
              <a:t>8/5/20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B9EC-6CC6-224A-ADAF-92734C2414E7}" type="datetime1">
              <a:rPr lang="en-US" smtClean="0"/>
              <a:t>8/5/20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EE20D992-2FA7-E244-89E7-B884F31145B3}" type="datetime1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  <p:sldLayoutId id="2147483893" r:id="rId13"/>
    <p:sldLayoutId id="2147483894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671" y="458426"/>
            <a:ext cx="7742903" cy="206755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2F2B20"/>
                </a:solidFill>
              </a:rPr>
              <a:t>MTWG (Part 2) – Background and Direction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765900"/>
            <a:ext cx="7342188" cy="2067554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Market Transformation Working Group – Part II</a:t>
            </a:r>
          </a:p>
          <a:p>
            <a:r>
              <a:rPr lang="en-US" dirty="0"/>
              <a:t>August 11, 2020</a:t>
            </a:r>
          </a:p>
          <a:p>
            <a:r>
              <a:rPr lang="en-US" dirty="0"/>
              <a:t>Facilitator: Dr. Jonathan </a:t>
            </a:r>
            <a:r>
              <a:rPr lang="en-US" dirty="0" err="1"/>
              <a:t>Raab</a:t>
            </a:r>
            <a:r>
              <a:rPr lang="en-US" dirty="0"/>
              <a:t>, </a:t>
            </a:r>
            <a:r>
              <a:rPr lang="en-US" dirty="0" err="1"/>
              <a:t>Raab</a:t>
            </a:r>
            <a:r>
              <a:rPr lang="en-US" dirty="0"/>
              <a:t> Associates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>
                <a:solidFill>
                  <a:srgbClr val="2F2B20"/>
                </a:solidFill>
              </a:rPr>
              <a:pPr eaLnBrk="1" latinLnBrk="0" hangingPunct="1"/>
              <a:t>1</a:t>
            </a:fld>
            <a:endParaRPr kumimoji="0" lang="en-US" dirty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526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0C11F-38DC-6447-91F8-E7E41C7A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Prospectus - Deliverables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2E9B1-16F1-5145-B77F-F7F3C1E88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Report from the Working Group delineating recommendations related to the scope and questions above: </a:t>
            </a:r>
          </a:p>
          <a:p>
            <a:pPr marL="693738" lvl="1" indent="-457200"/>
            <a:r>
              <a:rPr lang="en-US" dirty="0"/>
              <a:t>Consensus (unanimity) where possible; where consensus is not reached, delineate two or more alternatives </a:t>
            </a:r>
          </a:p>
          <a:p>
            <a:pPr marL="693738" lvl="1" indent="-457200"/>
            <a:r>
              <a:rPr lang="en-US" dirty="0"/>
              <a:t>Put in a motion on the record for CPUC consideration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AD6A29-4A33-E34C-A557-1AA67C5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77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C4E3A-1FC6-6D44-A698-9B63C9435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MTWG Report – How address potential MTI/RA overlap?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75757-17AE-AE41-BCFF-25A240EE9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923" y="1976284"/>
            <a:ext cx="7683909" cy="42475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Multi-step framework: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Identify &amp; assess overlaps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Select MTIs to enhance positive and minimize negative overlap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Collaboration to enhance outcomes (MTAs, MTI proposers, impacted PAs, 3P Implementers of RA programs)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Informal dispute resolution &gt; Formal CPUC Alternative Dispute Resolution procedures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DBB875-5261-AD4F-BE8D-52EFAA04D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62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D6CE1-9161-1747-B3D3-31EF16A92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439" y="244158"/>
            <a:ext cx="7685036" cy="1339850"/>
          </a:xfrm>
        </p:spPr>
        <p:txBody>
          <a:bodyPr>
            <a:normAutofit fontScale="90000"/>
          </a:bodyPr>
          <a:lstStyle/>
          <a:p>
            <a:r>
              <a:rPr lang="en-US" dirty="0"/>
              <a:t>1. Identify and Assess Overlaps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14183-356D-564E-AE3F-CBD8259AC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MTAs, in collaboration w/MTI proposers, relevant PAs, 3PIs:</a:t>
            </a:r>
          </a:p>
          <a:p>
            <a:pPr lvl="1"/>
            <a:r>
              <a:rPr lang="en-US" dirty="0"/>
              <a:t>Identify potential conflicts</a:t>
            </a:r>
          </a:p>
          <a:p>
            <a:pPr lvl="1"/>
            <a:r>
              <a:rPr lang="en-US" dirty="0"/>
              <a:t>Assess significance of benefit loss, if any</a:t>
            </a:r>
          </a:p>
          <a:p>
            <a:pPr lvl="1"/>
            <a:r>
              <a:rPr lang="en-US" dirty="0"/>
              <a:t>Assess timing overlap</a:t>
            </a:r>
          </a:p>
          <a:p>
            <a:pPr lvl="1"/>
            <a:r>
              <a:rPr lang="en-US" dirty="0"/>
              <a:t>Assess cost of coordination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7C15D1-2078-1643-8197-732D03EF0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03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FE25D-60C5-E34E-9D68-D4CA9AC4E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696" y="244158"/>
            <a:ext cx="8126361" cy="1339850"/>
          </a:xfrm>
        </p:spPr>
        <p:txBody>
          <a:bodyPr>
            <a:normAutofit fontScale="90000"/>
          </a:bodyPr>
          <a:lstStyle/>
          <a:p>
            <a:r>
              <a:rPr lang="en-US" dirty="0"/>
              <a:t>2. Select MTIs to enhance positive and minimize negative overlap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39674-69A9-6748-A2F1-2D51919C2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principles and expectations of coordination prior to MTI idea solicitation</a:t>
            </a:r>
          </a:p>
          <a:p>
            <a:r>
              <a:rPr lang="en-US" dirty="0"/>
              <a:t>Design MTI with cooperation in mind</a:t>
            </a:r>
          </a:p>
          <a:p>
            <a:r>
              <a:rPr lang="en-US" dirty="0"/>
              <a:t>Modify the MTI as needed</a:t>
            </a:r>
          </a:p>
          <a:p>
            <a:r>
              <a:rPr lang="en-US" dirty="0"/>
              <a:t>Ensure early alignment during RA RFPs</a:t>
            </a:r>
          </a:p>
          <a:p>
            <a:r>
              <a:rPr lang="en-US" dirty="0"/>
              <a:t>Provide accessible info in MT RFP/RFAs</a:t>
            </a:r>
          </a:p>
          <a:p>
            <a:r>
              <a:rPr lang="en-US" dirty="0"/>
              <a:t>Notice opportunity to all 3PIs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794099-F09D-C14F-AD8B-229E04973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67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62CC4-0584-FC4B-8B89-E2916AB8D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471" y="244158"/>
            <a:ext cx="8613058" cy="1339850"/>
          </a:xfrm>
        </p:spPr>
        <p:txBody>
          <a:bodyPr>
            <a:normAutofit fontScale="90000"/>
          </a:bodyPr>
          <a:lstStyle/>
          <a:p>
            <a:r>
              <a:rPr lang="en-US" dirty="0"/>
              <a:t>3. Collaborate to enhance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CF17F-42AB-2449-8E62-D804A22E2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MTAs and PAs set constructive tone and facilitate cooperation between MTIs and RA Implementers</a:t>
            </a:r>
          </a:p>
          <a:p>
            <a:r>
              <a:rPr lang="en-US" dirty="0"/>
              <a:t>MTAs: Ensure that MTI proposers and RA implementers engage early in the MTI development process and have frequent opportunities to talk after</a:t>
            </a:r>
          </a:p>
          <a:p>
            <a:r>
              <a:rPr lang="en-US" dirty="0"/>
              <a:t>PAs: “Seek and pitch the positive”: Overlaps should “dovetail” rather than replace RA/C&amp;S programs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E02B65-36A6-7045-BFE2-5AD3B92B4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27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66267-CFD3-D94B-A7DB-28BC16B52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438" y="244158"/>
            <a:ext cx="8185355" cy="1339850"/>
          </a:xfrm>
        </p:spPr>
        <p:txBody>
          <a:bodyPr>
            <a:normAutofit fontScale="90000"/>
          </a:bodyPr>
          <a:lstStyle/>
          <a:p>
            <a:r>
              <a:rPr lang="en-US" dirty="0"/>
              <a:t>4. Three Stages of Dispute Resolution: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32A34-DF39-F648-8FAD-0287EF9664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Informal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Formal ADR procedures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Last Resort: CPUC Decision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5A00BE-A925-664F-ABB9-56672EB2F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127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52AD4-32A3-844D-B3C0-FB9C5528C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44158"/>
            <a:ext cx="8358188" cy="1339850"/>
          </a:xfrm>
        </p:spPr>
        <p:txBody>
          <a:bodyPr>
            <a:normAutofit fontScale="90000"/>
          </a:bodyPr>
          <a:lstStyle/>
          <a:p>
            <a:r>
              <a:rPr lang="en-US" dirty="0"/>
              <a:t>Decision Regarding Frameworks for EE RENs and MT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0103F-FF36-BC40-9F3A-0FD4A2DC9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162" y="2050026"/>
            <a:ext cx="7433520" cy="444205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Agree w/general approach to address potential MTI/RA overlap</a:t>
            </a:r>
          </a:p>
          <a:p>
            <a:r>
              <a:rPr lang="en-US" dirty="0"/>
              <a:t>MTA has primary responsibility to develop logic model for each MTI and coordinate it w/existing efforts</a:t>
            </a:r>
          </a:p>
          <a:p>
            <a:r>
              <a:rPr lang="en-US" dirty="0"/>
              <a:t>But more specifics are needed:</a:t>
            </a:r>
          </a:p>
          <a:p>
            <a:pPr lvl="1"/>
            <a:r>
              <a:rPr lang="en-US" dirty="0"/>
              <a:t>Setting savings goals</a:t>
            </a:r>
          </a:p>
          <a:p>
            <a:pPr lvl="1"/>
            <a:r>
              <a:rPr lang="en-US" dirty="0"/>
              <a:t>Attributing savings to MTIs and other EE efforts, and to individual PAs where applicable</a:t>
            </a:r>
          </a:p>
          <a:p>
            <a:pPr lvl="1"/>
            <a:r>
              <a:rPr lang="en-US" dirty="0"/>
              <a:t>Minimizing duplication or negative overlap between MTIs and other EE efforts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71F233-808D-4642-9D2D-959631F23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77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D2753-8556-374A-8DEA-6CDD64034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704" y="258906"/>
            <a:ext cx="8273844" cy="1215932"/>
          </a:xfrm>
        </p:spPr>
        <p:txBody>
          <a:bodyPr>
            <a:normAutofit fontScale="90000"/>
          </a:bodyPr>
          <a:lstStyle/>
          <a:p>
            <a:r>
              <a:rPr lang="en-US" dirty="0"/>
              <a:t>Decision Regarding Frameworks for EE RENs and MT –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6996E-CC64-074C-8466-450EF3BB5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Generally, goals should be set when MTIs are formulated, incremental to the other EE RA goals</a:t>
            </a:r>
          </a:p>
          <a:p>
            <a:r>
              <a:rPr lang="en-US" dirty="0"/>
              <a:t>But dynamics are complex</a:t>
            </a:r>
          </a:p>
          <a:p>
            <a:r>
              <a:rPr lang="en-US" dirty="0"/>
              <a:t>Ideally avoid disputes over which initiative created the savings (recognizing incentive mechanisms could complicate this effort)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21C68E-584C-F54D-B919-25E7EC280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01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D657F-9054-094A-AC44-B14EB215E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MTWG Part 2 - Prospectus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8ADE2-52D0-094A-BB96-614EEE71D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753871"/>
            <a:ext cx="8143875" cy="48739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Scope/Key Questions</a:t>
            </a:r>
          </a:p>
          <a:p>
            <a:pPr lvl="0"/>
            <a:r>
              <a:rPr lang="en-US" dirty="0"/>
              <a:t>How to ensure minimal duplication or negative overlap between market transformation initiatives administered by the MTA and Other EE Efforts.</a:t>
            </a:r>
          </a:p>
          <a:p>
            <a:pPr lvl="0"/>
            <a:r>
              <a:rPr lang="en-US" dirty="0"/>
              <a:t>How to set goals for market transformation initiatives and Other EE Efforts where there will likely be overlap.</a:t>
            </a:r>
          </a:p>
          <a:p>
            <a:pPr lvl="0"/>
            <a:r>
              <a:rPr lang="en-US" dirty="0"/>
              <a:t>How to attribute savings for market transformation initiatives and Other EE Efforts where there will likely be overlap.</a:t>
            </a:r>
          </a:p>
          <a:p>
            <a:pPr lvl="0"/>
            <a:r>
              <a:rPr lang="en-US" dirty="0"/>
              <a:t>[Optional and only if directed by ED—Flesh out further the proposed cost-effectiveness framework for Market Transformation Initiatives vis a vis evolving overall EE cost-effectiveness framework issues.]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2F121E-EB63-964E-8D0F-066B7987A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008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2271</TotalTime>
  <Words>657</Words>
  <Application>Microsoft Macintosh PowerPoint</Application>
  <PresentationFormat>On-screen Show (4:3)</PresentationFormat>
  <Paragraphs>73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Brush Script MT</vt:lpstr>
      <vt:lpstr>Calibri</vt:lpstr>
      <vt:lpstr>Calisto MT</vt:lpstr>
      <vt:lpstr>Capital</vt:lpstr>
      <vt:lpstr>MTWG (Part 2) – Background and Direction</vt:lpstr>
      <vt:lpstr>MTWG Report – How address potential MTI/RA overlap?</vt:lpstr>
      <vt:lpstr>1. Identify and Assess Overlaps</vt:lpstr>
      <vt:lpstr>2. Select MTIs to enhance positive and minimize negative overlap</vt:lpstr>
      <vt:lpstr>3. Collaborate to enhance outcomes</vt:lpstr>
      <vt:lpstr>4. Three Stages of Dispute Resolution:</vt:lpstr>
      <vt:lpstr>Decision Regarding Frameworks for EE RENs and MT</vt:lpstr>
      <vt:lpstr>Decision Regarding Frameworks for EE RENs and MT – Cont.</vt:lpstr>
      <vt:lpstr>MTWG Part 2 - Prospectus</vt:lpstr>
      <vt:lpstr>Prospectus - Deliverables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CAEECC Interview Findings: High-level Summary</dc:title>
  <dc:creator>Meredith Cowart</dc:creator>
  <cp:lastModifiedBy>Meredith Cowart</cp:lastModifiedBy>
  <cp:revision>50</cp:revision>
  <dcterms:created xsi:type="dcterms:W3CDTF">2018-02-13T18:02:12Z</dcterms:created>
  <dcterms:modified xsi:type="dcterms:W3CDTF">2020-08-05T14:25:59Z</dcterms:modified>
</cp:coreProperties>
</file>