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Proxima Nova" panose="02000506030000020004" pitchFamily="2" charset="0"/>
      <p:regular r:id="rId24"/>
      <p:bold r:id="rId25"/>
      <p:italic r:id="rId26"/>
      <p:boldItalic r:id="rId27"/>
    </p:embeddedFont>
    <p:embeddedFont>
      <p:font typeface="Proxima Nova Semibold" panose="02000506030000020004"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E3050C-28D7-4414-80FD-B24FA5A38AEF}">
  <a:tblStyle styleId="{87E3050C-28D7-4414-80FD-B24FA5A38AEF}" styleName="Table_0">
    <a:wholeTbl>
      <a:tcTxStyle>
        <a:font>
          <a:latin typeface="Arial"/>
          <a:ea typeface="Arial"/>
          <a:cs typeface="Arial"/>
        </a:font>
        <a:srgbClr val="000000"/>
      </a:tcTxStyle>
      <a:tcStyle>
        <a:tcBdr>
          <a:left>
            <a:ln cap="flat" cmpd="sng">
              <a:solidFill>
                <a:srgbClr val="808080"/>
              </a:solidFill>
              <a:prstDash val="solid"/>
              <a:round/>
              <a:headEnd type="none" w="sm" len="sm"/>
              <a:tailEnd type="none" w="sm" len="sm"/>
            </a:ln>
          </a:left>
          <a:right>
            <a:ln cap="flat" cmpd="sng">
              <a:solidFill>
                <a:srgbClr val="808080"/>
              </a:solidFill>
              <a:prstDash val="solid"/>
              <a:round/>
              <a:headEnd type="none" w="sm" len="sm"/>
              <a:tailEnd type="none" w="sm" len="sm"/>
            </a:ln>
          </a:right>
          <a:top>
            <a:ln cap="flat" cmpd="sng">
              <a:solidFill>
                <a:srgbClr val="808080"/>
              </a:solidFill>
              <a:prstDash val="solid"/>
              <a:round/>
              <a:headEnd type="none" w="sm" len="sm"/>
              <a:tailEnd type="none" w="sm" len="sm"/>
            </a:ln>
          </a:top>
          <a:bottom>
            <a:ln cap="flat" cmpd="sng">
              <a:solidFill>
                <a:srgbClr val="808080"/>
              </a:solidFill>
              <a:prstDash val="solid"/>
              <a:round/>
              <a:headEnd type="none" w="sm" len="sm"/>
              <a:tailEnd type="none" w="sm" len="sm"/>
            </a:ln>
          </a:bottom>
          <a:insideH>
            <a:ln cap="flat" cmpd="sng">
              <a:solidFill>
                <a:srgbClr val="808080"/>
              </a:solidFill>
              <a:prstDash val="solid"/>
              <a:round/>
              <a:headEnd type="none" w="sm" len="sm"/>
              <a:tailEnd type="none" w="sm" len="sm"/>
            </a:ln>
          </a:insideH>
          <a:insideV>
            <a:ln cap="flat" cmpd="sng">
              <a:solidFill>
                <a:srgbClr val="80808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8757841a2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8757841a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a7d51550f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a7d51550f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a7d51550f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a7d51550f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7d51550fc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a7d51550fc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a7d51550fc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a7d51550fc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a83d4c5119_0_13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a83d4c5119_0_1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Percentiles might not be the best for regression analysis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a83d4c5119_0_14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a83d4c5119_0_14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17f96c75c_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b17f96c75c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7d51550fc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7d51550fc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b17f96c75c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b17f96c75c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b17f96c75c_1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b17f96c75c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17f96c75c_1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b17f96c75c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b17f96c75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b17f96c75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a7d51550fc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a7d51550fc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a83d4c5119_0_13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a83d4c5119_0_1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7d51550fc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7d51550fc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Analysis by Public Agency ENTITY (category)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7d51550fc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7d51550f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Change to indicators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83d4c5119_0_13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83d4c5119_0_1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a83d4c5119_0_13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a83d4c5119_0_1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8f888c4c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a8f888c4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776975"/>
            <a:ext cx="7834200" cy="2190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a:t>Identifying underserved public sector customers within energy efficiency programs </a:t>
            </a:r>
            <a:endParaRPr sz="4000"/>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UCSB Team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Synthetic variables</a:t>
            </a:r>
            <a:endParaRPr/>
          </a:p>
        </p:txBody>
      </p:sp>
      <p:sp>
        <p:nvSpPr>
          <p:cNvPr id="116" name="Google Shape;116;p22"/>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434343"/>
              </a:buClr>
              <a:buSzPts val="1800"/>
              <a:buChar char="●"/>
            </a:pPr>
            <a:r>
              <a:rPr lang="en">
                <a:solidFill>
                  <a:srgbClr val="434343"/>
                </a:solidFill>
              </a:rPr>
              <a:t>Percentage of cost covered = incentive amount / measure cost</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Percentage savings or depth of savings = savings / usage</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Incentive per kWh</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Incentive per therm</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Measure cost per kWh</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Measure cost per therm</a:t>
            </a:r>
            <a:endParaRPr>
              <a:solidFill>
                <a:srgbClr val="434343"/>
              </a:solidFill>
            </a:endParaRPr>
          </a:p>
          <a:p>
            <a:pPr marL="0" lvl="0" indent="0" algn="l" rtl="0">
              <a:spcBef>
                <a:spcPts val="1600"/>
              </a:spcBef>
              <a:spcAft>
                <a:spcPts val="0"/>
              </a:spcAft>
              <a:buNone/>
            </a:pPr>
            <a:endParaRPr>
              <a:solidFill>
                <a:srgbClr val="434343"/>
              </a:solidFill>
            </a:endParaRPr>
          </a:p>
          <a:p>
            <a:pPr marL="0" lvl="0" indent="0" algn="l" rtl="0">
              <a:spcBef>
                <a:spcPts val="1600"/>
              </a:spcBef>
              <a:spcAft>
                <a:spcPts val="1600"/>
              </a:spcAft>
              <a:buNone/>
            </a:pPr>
            <a:endParaRPr>
              <a:solidFill>
                <a:srgbClr val="43434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Top 10 gross measure costs filed in 2018</a:t>
            </a:r>
            <a:endParaRPr/>
          </a:p>
        </p:txBody>
      </p:sp>
      <p:pic>
        <p:nvPicPr>
          <p:cNvPr id="122" name="Google Shape;122;p23"/>
          <p:cNvPicPr preferRelativeResize="0"/>
          <p:nvPr/>
        </p:nvPicPr>
        <p:blipFill>
          <a:blip r:embed="rId3">
            <a:alphaModFix/>
          </a:blip>
          <a:stretch>
            <a:fillRect/>
          </a:stretch>
        </p:blipFill>
        <p:spPr>
          <a:xfrm>
            <a:off x="790038" y="712925"/>
            <a:ext cx="7563919" cy="41257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Top 10 lifecycle gross energy savings filed in 2018</a:t>
            </a:r>
            <a:endParaRPr/>
          </a:p>
        </p:txBody>
      </p:sp>
      <p:pic>
        <p:nvPicPr>
          <p:cNvPr id="128" name="Google Shape;128;p24"/>
          <p:cNvPicPr preferRelativeResize="0"/>
          <p:nvPr/>
        </p:nvPicPr>
        <p:blipFill>
          <a:blip r:embed="rId3">
            <a:alphaModFix/>
          </a:blip>
          <a:stretch>
            <a:fillRect/>
          </a:stretch>
        </p:blipFill>
        <p:spPr>
          <a:xfrm>
            <a:off x="790038" y="712925"/>
            <a:ext cx="7563919" cy="41257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Top 10 measure cost per kWh saved in 2018 </a:t>
            </a:r>
            <a:endParaRPr/>
          </a:p>
        </p:txBody>
      </p:sp>
      <p:pic>
        <p:nvPicPr>
          <p:cNvPr id="134" name="Google Shape;134;p25"/>
          <p:cNvPicPr preferRelativeResize="0"/>
          <p:nvPr/>
        </p:nvPicPr>
        <p:blipFill>
          <a:blip r:embed="rId3">
            <a:alphaModFix/>
          </a:blip>
          <a:stretch>
            <a:fillRect/>
          </a:stretch>
        </p:blipFill>
        <p:spPr>
          <a:xfrm>
            <a:off x="790038" y="772075"/>
            <a:ext cx="7563919" cy="41257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 on CEDARS data</a:t>
            </a:r>
            <a:endParaRPr/>
          </a:p>
        </p:txBody>
      </p:sp>
      <p:sp>
        <p:nvSpPr>
          <p:cNvPr id="140" name="Google Shape;140;p26"/>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What is the difference between filings and claims?</a:t>
            </a:r>
            <a:endParaRPr/>
          </a:p>
          <a:p>
            <a:pPr marL="914400" lvl="1" indent="-342900" algn="l" rtl="0">
              <a:spcBef>
                <a:spcPts val="0"/>
              </a:spcBef>
              <a:spcAft>
                <a:spcPts val="0"/>
              </a:spcAft>
              <a:buSzPts val="1800"/>
              <a:buChar char="○"/>
            </a:pPr>
            <a:r>
              <a:rPr lang="en" sz="1800"/>
              <a:t>Which is reported in the zip code level data?</a:t>
            </a:r>
            <a:endParaRPr sz="1800"/>
          </a:p>
          <a:p>
            <a:pPr marL="457200" lvl="0" indent="-342900" algn="l" rtl="0">
              <a:spcBef>
                <a:spcPts val="0"/>
              </a:spcBef>
              <a:spcAft>
                <a:spcPts val="0"/>
              </a:spcAft>
              <a:buSzPts val="1800"/>
              <a:buChar char="●"/>
            </a:pPr>
            <a:r>
              <a:rPr lang="en"/>
              <a:t>How do we classify and understand what some of the programs are? (e.g., the various PUB-[location] Partnerships)</a:t>
            </a:r>
            <a:endParaRPr/>
          </a:p>
          <a:p>
            <a:pPr marL="914400" lvl="1" indent="-342900" algn="l" rtl="0">
              <a:spcBef>
                <a:spcPts val="0"/>
              </a:spcBef>
              <a:spcAft>
                <a:spcPts val="0"/>
              </a:spcAft>
              <a:buSzPts val="1800"/>
              <a:buChar char="○"/>
            </a:pPr>
            <a:r>
              <a:rPr lang="en" sz="1800"/>
              <a:t>Should we look for keywords? Do we treat them as separate programs or a single program?</a:t>
            </a:r>
            <a:endParaRPr sz="1800"/>
          </a:p>
          <a:p>
            <a:pPr marL="457200" lvl="0" indent="-342900" algn="l" rtl="0">
              <a:spcBef>
                <a:spcPts val="0"/>
              </a:spcBef>
              <a:spcAft>
                <a:spcPts val="0"/>
              </a:spcAft>
              <a:buSzPts val="1800"/>
              <a:buChar char="●"/>
            </a:pPr>
            <a:r>
              <a:rPr lang="en"/>
              <a:t>Do any of these programs correspond to CEC programs?</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CalEnviroScreen</a:t>
            </a:r>
            <a:endParaRPr/>
          </a:p>
        </p:txBody>
      </p:sp>
      <p:sp>
        <p:nvSpPr>
          <p:cNvPr id="146" name="Google Shape;146;p27"/>
          <p:cNvSpPr txBox="1">
            <a:spLocks noGrp="1"/>
          </p:cNvSpPr>
          <p:nvPr>
            <p:ph type="body" idx="1"/>
          </p:nvPr>
        </p:nvSpPr>
        <p:spPr>
          <a:xfrm>
            <a:off x="311700" y="847675"/>
            <a:ext cx="8520600" cy="3913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434343"/>
              </a:buClr>
              <a:buSzPts val="1800"/>
              <a:buChar char="●"/>
            </a:pPr>
            <a:r>
              <a:rPr lang="en">
                <a:solidFill>
                  <a:srgbClr val="434343"/>
                </a:solidFill>
              </a:rPr>
              <a:t>Identifies California communities that are most affected by pollution and that are often especially vulnerable to pollution’s effects</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Includes 20 indicators that can be grouped into four categories: </a:t>
            </a:r>
            <a:r>
              <a:rPr lang="en" b="1">
                <a:solidFill>
                  <a:srgbClr val="434343"/>
                </a:solidFill>
              </a:rPr>
              <a:t>exposures</a:t>
            </a:r>
            <a:r>
              <a:rPr lang="en">
                <a:solidFill>
                  <a:srgbClr val="434343"/>
                </a:solidFill>
              </a:rPr>
              <a:t>, </a:t>
            </a:r>
            <a:r>
              <a:rPr lang="en" b="1">
                <a:solidFill>
                  <a:srgbClr val="434343"/>
                </a:solidFill>
              </a:rPr>
              <a:t>environmental effects</a:t>
            </a:r>
            <a:r>
              <a:rPr lang="en">
                <a:solidFill>
                  <a:srgbClr val="434343"/>
                </a:solidFill>
              </a:rPr>
              <a:t>, </a:t>
            </a:r>
            <a:r>
              <a:rPr lang="en" b="1">
                <a:solidFill>
                  <a:srgbClr val="434343"/>
                </a:solidFill>
              </a:rPr>
              <a:t>sensitive populations</a:t>
            </a:r>
            <a:r>
              <a:rPr lang="en">
                <a:solidFill>
                  <a:srgbClr val="434343"/>
                </a:solidFill>
              </a:rPr>
              <a:t>, and </a:t>
            </a:r>
            <a:r>
              <a:rPr lang="en" b="1">
                <a:solidFill>
                  <a:srgbClr val="434343"/>
                </a:solidFill>
              </a:rPr>
              <a:t>socioeconomic factors</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Indicators provided at the census tract level</a:t>
            </a:r>
            <a:endParaRPr>
              <a:solidFill>
                <a:srgbClr val="434343"/>
              </a:solidFill>
            </a:endParaRPr>
          </a:p>
          <a:p>
            <a:pPr marL="0" lvl="0" indent="0" algn="l" rtl="0">
              <a:spcBef>
                <a:spcPts val="1600"/>
              </a:spcBef>
              <a:spcAft>
                <a:spcPts val="0"/>
              </a:spcAft>
              <a:buNone/>
            </a:pPr>
            <a:r>
              <a:rPr lang="en">
                <a:solidFill>
                  <a:srgbClr val="434343"/>
                </a:solidFill>
              </a:rPr>
              <a:t>We are interested in using the following socioeconomic indicators in the CalEnviroScreen dataset to analyze gaps in program participation:</a:t>
            </a:r>
            <a:endParaRPr>
              <a:solidFill>
                <a:srgbClr val="434343"/>
              </a:solidFill>
            </a:endParaRPr>
          </a:p>
          <a:p>
            <a:pPr marL="457200" lvl="0" indent="-342900" algn="l" rtl="0">
              <a:spcBef>
                <a:spcPts val="1600"/>
              </a:spcBef>
              <a:spcAft>
                <a:spcPts val="0"/>
              </a:spcAft>
              <a:buClr>
                <a:srgbClr val="434343"/>
              </a:buClr>
              <a:buSzPts val="1800"/>
              <a:buChar char="●"/>
            </a:pPr>
            <a:r>
              <a:rPr lang="en">
                <a:solidFill>
                  <a:srgbClr val="434343"/>
                </a:solidFill>
              </a:rPr>
              <a:t>Linguistic Isolation</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Poverty</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Unemployment</a:t>
            </a:r>
            <a:endParaRPr>
              <a:solidFill>
                <a:srgbClr val="434343"/>
              </a:solidFill>
            </a:endParaRPr>
          </a:p>
          <a:p>
            <a:pPr marL="0" lvl="0" indent="0" algn="l" rtl="0">
              <a:spcBef>
                <a:spcPts val="1600"/>
              </a:spcBef>
              <a:spcAft>
                <a:spcPts val="0"/>
              </a:spcAft>
              <a:buNone/>
            </a:pPr>
            <a:endParaRPr>
              <a:solidFill>
                <a:srgbClr val="434343"/>
              </a:solidFill>
            </a:endParaRPr>
          </a:p>
          <a:p>
            <a:pPr marL="0" lvl="0" indent="0" algn="l" rtl="0">
              <a:spcBef>
                <a:spcPts val="1600"/>
              </a:spcBef>
              <a:spcAft>
                <a:spcPts val="1600"/>
              </a:spcAft>
              <a:buNone/>
            </a:pPr>
            <a:endParaRPr>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Census Bureau</a:t>
            </a:r>
            <a:endParaRPr/>
          </a:p>
        </p:txBody>
      </p:sp>
      <p:sp>
        <p:nvSpPr>
          <p:cNvPr id="152" name="Google Shape;152;p28"/>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U.S. Census Bureau provides data at varying spatial resolutions on population, demographics, etc. We will use </a:t>
            </a:r>
            <a:r>
              <a:rPr lang="en" b="1"/>
              <a:t>census-tract level income data</a:t>
            </a:r>
            <a:r>
              <a:rPr lang="en"/>
              <a:t> from the Census Bureau </a:t>
            </a:r>
            <a:r>
              <a:rPr lang="en">
                <a:solidFill>
                  <a:srgbClr val="434343"/>
                </a:solidFill>
              </a:rPr>
              <a:t>to analyze gaps in program participation</a:t>
            </a:r>
            <a:r>
              <a:rPr lang="en"/>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Preliminary ideas for methodology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Analyzing gaps by geographic area</a:t>
            </a:r>
            <a:endParaRPr sz="2500">
              <a:latin typeface="Proxima Nova Semibold"/>
              <a:ea typeface="Proxima Nova Semibold"/>
              <a:cs typeface="Proxima Nova Semibold"/>
              <a:sym typeface="Proxima Nova Semibold"/>
            </a:endParaRPr>
          </a:p>
        </p:txBody>
      </p:sp>
      <p:sp>
        <p:nvSpPr>
          <p:cNvPr id="163" name="Google Shape;163;p30"/>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Char char="●"/>
            </a:pPr>
            <a:r>
              <a:rPr lang="en"/>
              <a:t>Number of public agencies participating by </a:t>
            </a:r>
            <a:r>
              <a:rPr lang="en" b="1"/>
              <a:t>neighborhood</a:t>
            </a:r>
            <a:endParaRPr b="1"/>
          </a:p>
          <a:p>
            <a:pPr marL="457200" lvl="0" indent="-342900" algn="l" rtl="0">
              <a:spcBef>
                <a:spcPts val="0"/>
              </a:spcBef>
              <a:spcAft>
                <a:spcPts val="0"/>
              </a:spcAft>
              <a:buSzPts val="1800"/>
              <a:buChar char="●"/>
            </a:pPr>
            <a:r>
              <a:rPr lang="en"/>
              <a:t>Overlay spatially-specified CEDARS data onto census tracts, climate zones, etc</a:t>
            </a:r>
            <a:endParaRPr/>
          </a:p>
          <a:p>
            <a:pPr marL="0" lvl="0" indent="0" algn="l" rtl="0">
              <a:spcBef>
                <a:spcPts val="1600"/>
              </a:spcBef>
              <a:spcAft>
                <a:spcPts val="0"/>
              </a:spcAft>
              <a:buNone/>
            </a:pPr>
            <a:r>
              <a:rPr lang="en" b="1"/>
              <a:t>Questions about geographic area analysis</a:t>
            </a:r>
            <a:r>
              <a:rPr lang="en"/>
              <a:t>:</a:t>
            </a:r>
            <a:endParaRPr/>
          </a:p>
          <a:p>
            <a:pPr marL="457200" lvl="0" indent="-336550" algn="l" rtl="0">
              <a:spcBef>
                <a:spcPts val="1600"/>
              </a:spcBef>
              <a:spcAft>
                <a:spcPts val="0"/>
              </a:spcAft>
              <a:buSzPts val="1700"/>
              <a:buChar char="●"/>
            </a:pPr>
            <a:r>
              <a:rPr lang="en" sz="1700"/>
              <a:t>Do we separate spatial analyses by participant groups (zip code for municipalities versus county for Department of Corrections, for example)?</a:t>
            </a:r>
            <a:endParaRPr sz="17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Analyzing gaps by public agency criteria</a:t>
            </a:r>
            <a:endParaRPr/>
          </a:p>
        </p:txBody>
      </p:sp>
      <p:sp>
        <p:nvSpPr>
          <p:cNvPr id="169" name="Google Shape;169;p31"/>
          <p:cNvSpPr txBox="1">
            <a:spLocks noGrp="1"/>
          </p:cNvSpPr>
          <p:nvPr>
            <p:ph type="body" idx="1"/>
          </p:nvPr>
        </p:nvSpPr>
        <p:spPr>
          <a:xfrm>
            <a:off x="311700" y="847675"/>
            <a:ext cx="8520600" cy="4047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Number of public agencies participating by </a:t>
            </a:r>
            <a:r>
              <a:rPr lang="en" b="1"/>
              <a:t>size, type of public agency, annual budget</a:t>
            </a:r>
            <a:r>
              <a:rPr lang="en"/>
              <a:t>, etc.</a:t>
            </a:r>
            <a:endParaRPr/>
          </a:p>
          <a:p>
            <a:pPr marL="457200" lvl="0" indent="-342900" algn="l" rtl="0">
              <a:spcBef>
                <a:spcPts val="0"/>
              </a:spcBef>
              <a:spcAft>
                <a:spcPts val="0"/>
              </a:spcAft>
              <a:buSzPts val="1800"/>
              <a:buChar char="●"/>
            </a:pPr>
            <a:r>
              <a:rPr lang="en"/>
              <a:t>Use CEDARS data to analyze budget, costs, and savings across different agency types, sizes, etc.</a:t>
            </a:r>
            <a:endParaRPr/>
          </a:p>
          <a:p>
            <a:pPr marL="0" lvl="0" indent="0" algn="l" rtl="0">
              <a:spcBef>
                <a:spcPts val="1600"/>
              </a:spcBef>
              <a:spcAft>
                <a:spcPts val="0"/>
              </a:spcAft>
              <a:buNone/>
            </a:pPr>
            <a:r>
              <a:rPr lang="en" b="1"/>
              <a:t>Questions about public agency criteria analysis:</a:t>
            </a:r>
            <a:endParaRPr b="1"/>
          </a:p>
          <a:p>
            <a:pPr marL="457200" lvl="0" indent="-342900" algn="l" rtl="0">
              <a:spcBef>
                <a:spcPts val="1600"/>
              </a:spcBef>
              <a:spcAft>
                <a:spcPts val="0"/>
              </a:spcAft>
              <a:buSzPts val="1800"/>
              <a:buChar char="●"/>
            </a:pPr>
            <a:r>
              <a:rPr lang="en"/>
              <a:t>How is the “size” of an agency defined? (number of people served?)</a:t>
            </a:r>
            <a:endParaRPr/>
          </a:p>
          <a:p>
            <a:pPr marL="457200" lvl="0" indent="-342900" algn="l" rtl="0">
              <a:spcBef>
                <a:spcPts val="0"/>
              </a:spcBef>
              <a:spcAft>
                <a:spcPts val="0"/>
              </a:spcAft>
              <a:buSzPts val="1800"/>
              <a:buChar char="●"/>
            </a:pPr>
            <a:r>
              <a:rPr lang="en"/>
              <a:t>Is there data available on how budgets are allocated?</a:t>
            </a:r>
            <a:endParaRPr/>
          </a:p>
          <a:p>
            <a:pPr marL="457200" lvl="0" indent="-342900" algn="l" rtl="0">
              <a:spcBef>
                <a:spcPts val="0"/>
              </a:spcBef>
              <a:spcAft>
                <a:spcPts val="0"/>
              </a:spcAft>
              <a:buSzPts val="1800"/>
              <a:buChar char="●"/>
            </a:pPr>
            <a:r>
              <a:rPr lang="en"/>
              <a:t>Should there be any aggregation of types of public agencies (for example, do we group municipalities together?)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UCSB team members</a:t>
            </a:r>
            <a:endParaRPr/>
          </a:p>
        </p:txBody>
      </p:sp>
      <p:sp>
        <p:nvSpPr>
          <p:cNvPr id="66" name="Google Shape;66;p14"/>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PI</a:t>
            </a:r>
            <a:r>
              <a:rPr lang="en"/>
              <a:t>: Ranjit Deshmukh</a:t>
            </a:r>
            <a:endParaRPr/>
          </a:p>
          <a:p>
            <a:pPr marL="0" lvl="0" indent="0" algn="l" rtl="0">
              <a:lnSpc>
                <a:spcPct val="100000"/>
              </a:lnSpc>
              <a:spcBef>
                <a:spcPts val="1600"/>
              </a:spcBef>
              <a:spcAft>
                <a:spcPts val="0"/>
              </a:spcAft>
              <a:buNone/>
            </a:pPr>
            <a:r>
              <a:rPr lang="en" b="1"/>
              <a:t>Researchers</a:t>
            </a:r>
            <a:r>
              <a:rPr lang="en"/>
              <a:t>:</a:t>
            </a:r>
            <a:endParaRPr/>
          </a:p>
          <a:p>
            <a:pPr marL="457200" lvl="0" indent="-342900" algn="l" rtl="0">
              <a:spcBef>
                <a:spcPts val="1600"/>
              </a:spcBef>
              <a:spcAft>
                <a:spcPts val="0"/>
              </a:spcAft>
              <a:buSzPts val="1800"/>
              <a:buChar char="●"/>
            </a:pPr>
            <a:r>
              <a:rPr lang="en"/>
              <a:t>Audrey Meiman</a:t>
            </a:r>
            <a:endParaRPr/>
          </a:p>
          <a:p>
            <a:pPr marL="457200" lvl="0" indent="-342900" algn="l" rtl="0">
              <a:spcBef>
                <a:spcPts val="0"/>
              </a:spcBef>
              <a:spcAft>
                <a:spcPts val="0"/>
              </a:spcAft>
              <a:buSzPts val="1800"/>
              <a:buChar char="●"/>
            </a:pPr>
            <a:r>
              <a:rPr lang="en"/>
              <a:t>Matt Lai</a:t>
            </a:r>
            <a:endParaRPr/>
          </a:p>
          <a:p>
            <a:pPr marL="457200" lvl="0" indent="-342900" algn="l" rtl="0">
              <a:spcBef>
                <a:spcPts val="0"/>
              </a:spcBef>
              <a:spcAft>
                <a:spcPts val="0"/>
              </a:spcAft>
              <a:buSzPts val="1800"/>
              <a:buChar char="●"/>
            </a:pPr>
            <a:r>
              <a:rPr lang="en"/>
              <a:t>Michelle Le</a:t>
            </a:r>
            <a:endParaRPr/>
          </a:p>
          <a:p>
            <a:pPr marL="457200" lvl="0" indent="-342900" algn="l" rtl="0">
              <a:spcBef>
                <a:spcPts val="0"/>
              </a:spcBef>
              <a:spcAft>
                <a:spcPts val="0"/>
              </a:spcAft>
              <a:buSzPts val="1800"/>
              <a:buChar char="●"/>
            </a:pPr>
            <a:r>
              <a:rPr lang="en"/>
              <a:t>Measrainsey Meng</a:t>
            </a:r>
            <a:endParaRPr/>
          </a:p>
          <a:p>
            <a:pPr marL="457200" lvl="0" indent="-342900" algn="l" rtl="0">
              <a:spcBef>
                <a:spcPts val="0"/>
              </a:spcBef>
              <a:spcAft>
                <a:spcPts val="0"/>
              </a:spcAft>
              <a:buSzPts val="1800"/>
              <a:buChar char="●"/>
            </a:pPr>
            <a:r>
              <a:rPr lang="en"/>
              <a:t>Nathaniel Villa </a:t>
            </a:r>
            <a:endParaRPr/>
          </a:p>
          <a:p>
            <a:pPr marL="457200" lvl="0" indent="-342900" algn="l" rtl="0">
              <a:spcBef>
                <a:spcPts val="0"/>
              </a:spcBef>
              <a:spcAft>
                <a:spcPts val="0"/>
              </a:spcAft>
              <a:buSzPts val="1800"/>
              <a:buChar char="●"/>
            </a:pPr>
            <a:r>
              <a:rPr lang="en"/>
              <a:t>Shirly Xue</a:t>
            </a:r>
            <a:endParaRPr/>
          </a:p>
          <a:p>
            <a:pPr marL="457200" lvl="0" indent="-342900" algn="l" rtl="0">
              <a:spcBef>
                <a:spcPts val="0"/>
              </a:spcBef>
              <a:spcAft>
                <a:spcPts val="0"/>
              </a:spcAft>
              <a:buSzPts val="1800"/>
              <a:buChar char="●"/>
            </a:pPr>
            <a:r>
              <a:rPr lang="en"/>
              <a:t>Sydney Litvin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2"/>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Analyzing gaps by socio-demographic indicators</a:t>
            </a:r>
            <a:endParaRPr/>
          </a:p>
        </p:txBody>
      </p:sp>
      <p:sp>
        <p:nvSpPr>
          <p:cNvPr id="175" name="Google Shape;175;p32"/>
          <p:cNvSpPr txBox="1">
            <a:spLocks noGrp="1"/>
          </p:cNvSpPr>
          <p:nvPr>
            <p:ph type="body" idx="1"/>
          </p:nvPr>
        </p:nvSpPr>
        <p:spPr>
          <a:xfrm>
            <a:off x="311700" y="847675"/>
            <a:ext cx="8520600" cy="4125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For municipalities, we can overlay zip code level data onto Census Bureau income data, CalEnviroScreen indicators, etc.</a:t>
            </a:r>
            <a:endParaRPr/>
          </a:p>
          <a:p>
            <a:pPr marL="457200" lvl="0" indent="-342900" algn="l" rtl="0">
              <a:spcBef>
                <a:spcPts val="0"/>
              </a:spcBef>
              <a:spcAft>
                <a:spcPts val="0"/>
              </a:spcAft>
              <a:buSzPts val="1800"/>
              <a:buChar char="●"/>
            </a:pPr>
            <a:r>
              <a:rPr lang="en"/>
              <a:t>For other types of programs, it is still unclear how to analyze socioeconomic variables, depending on the populations CAEECC think are best appropriate to look into</a:t>
            </a:r>
            <a:endParaRPr/>
          </a:p>
          <a:p>
            <a:pPr marL="0" lvl="0" indent="0" algn="l" rtl="0">
              <a:spcBef>
                <a:spcPts val="1600"/>
              </a:spcBef>
              <a:spcAft>
                <a:spcPts val="0"/>
              </a:spcAft>
              <a:buNone/>
            </a:pPr>
            <a:r>
              <a:rPr lang="en" b="1"/>
              <a:t>Questions about socio-demographic analysis:</a:t>
            </a:r>
            <a:endParaRPr b="1"/>
          </a:p>
          <a:p>
            <a:pPr marL="457200" lvl="0" indent="-342900" algn="l" rtl="0">
              <a:spcBef>
                <a:spcPts val="1600"/>
              </a:spcBef>
              <a:spcAft>
                <a:spcPts val="0"/>
              </a:spcAft>
              <a:buSzPts val="1800"/>
              <a:buChar char="●"/>
            </a:pPr>
            <a:r>
              <a:rPr lang="en"/>
              <a:t>For programs such as higher education, Department of Corrections, state governments, how do we assess the demographics? (Another way of thinking about this, how do we assess which customers are “underserved” or “hard-to-reach”?</a:t>
            </a:r>
            <a:endParaRPr/>
          </a:p>
          <a:p>
            <a:pPr marL="457200" lvl="0" indent="-342900" algn="l" rtl="0">
              <a:spcBef>
                <a:spcPts val="0"/>
              </a:spcBef>
              <a:spcAft>
                <a:spcPts val="0"/>
              </a:spcAft>
              <a:buSzPts val="1800"/>
              <a:buChar char="●"/>
            </a:pPr>
            <a:r>
              <a:rPr lang="en"/>
              <a:t>Will there be spatially resolved data for these larger programs?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t>Thank you!</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questions</a:t>
            </a:r>
            <a:endParaRPr/>
          </a:p>
        </p:txBody>
      </p:sp>
      <p:graphicFrame>
        <p:nvGraphicFramePr>
          <p:cNvPr id="72" name="Google Shape;72;p15"/>
          <p:cNvGraphicFramePr/>
          <p:nvPr/>
        </p:nvGraphicFramePr>
        <p:xfrm>
          <a:off x="1596325" y="712925"/>
          <a:ext cx="3000000" cy="3000000"/>
        </p:xfrm>
        <a:graphic>
          <a:graphicData uri="http://schemas.openxmlformats.org/drawingml/2006/table">
            <a:tbl>
              <a:tblPr>
                <a:noFill/>
                <a:tableStyleId>{87E3050C-28D7-4414-80FD-B24FA5A38AEF}</a:tableStyleId>
              </a:tblPr>
              <a:tblGrid>
                <a:gridCol w="1317050">
                  <a:extLst>
                    <a:ext uri="{9D8B030D-6E8A-4147-A177-3AD203B41FA5}">
                      <a16:colId xmlns:a16="http://schemas.microsoft.com/office/drawing/2014/main" val="20000"/>
                    </a:ext>
                  </a:extLst>
                </a:gridCol>
                <a:gridCol w="1315750">
                  <a:extLst>
                    <a:ext uri="{9D8B030D-6E8A-4147-A177-3AD203B41FA5}">
                      <a16:colId xmlns:a16="http://schemas.microsoft.com/office/drawing/2014/main" val="20001"/>
                    </a:ext>
                  </a:extLst>
                </a:gridCol>
                <a:gridCol w="2002800">
                  <a:extLst>
                    <a:ext uri="{9D8B030D-6E8A-4147-A177-3AD203B41FA5}">
                      <a16:colId xmlns:a16="http://schemas.microsoft.com/office/drawing/2014/main" val="20002"/>
                    </a:ext>
                  </a:extLst>
                </a:gridCol>
                <a:gridCol w="1315750">
                  <a:extLst>
                    <a:ext uri="{9D8B030D-6E8A-4147-A177-3AD203B41FA5}">
                      <a16:colId xmlns:a16="http://schemas.microsoft.com/office/drawing/2014/main" val="20003"/>
                    </a:ext>
                  </a:extLst>
                </a:gridCol>
              </a:tblGrid>
              <a:tr h="263525">
                <a:tc>
                  <a:txBody>
                    <a:bodyPr/>
                    <a:lstStyle/>
                    <a:p>
                      <a:pPr marL="0" lvl="0" indent="0" algn="ctr" rtl="0">
                        <a:spcBef>
                          <a:spcPts val="0"/>
                        </a:spcBef>
                        <a:spcAft>
                          <a:spcPts val="0"/>
                        </a:spcAft>
                        <a:buNone/>
                      </a:pPr>
                      <a:r>
                        <a:rPr lang="en" sz="1100" b="1">
                          <a:latin typeface="Proxima Nova"/>
                          <a:ea typeface="Proxima Nova"/>
                          <a:cs typeface="Proxima Nova"/>
                          <a:sym typeface="Proxima Nova"/>
                        </a:rPr>
                        <a:t>Research Question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Indicator</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Measurement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Data Sources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445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geographic areas?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neighborhood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public agency criteria?</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size, type of public agency, annual budget, etc</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socio-demographic indicators?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by income level, ethnicity, primary language spoken of population served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 CalEnviroScreen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8257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questions</a:t>
            </a:r>
            <a:endParaRPr/>
          </a:p>
        </p:txBody>
      </p:sp>
      <p:graphicFrame>
        <p:nvGraphicFramePr>
          <p:cNvPr id="78" name="Google Shape;78;p16"/>
          <p:cNvGraphicFramePr/>
          <p:nvPr/>
        </p:nvGraphicFramePr>
        <p:xfrm>
          <a:off x="1596325" y="712925"/>
          <a:ext cx="3000000" cy="3000000"/>
        </p:xfrm>
        <a:graphic>
          <a:graphicData uri="http://schemas.openxmlformats.org/drawingml/2006/table">
            <a:tbl>
              <a:tblPr>
                <a:noFill/>
                <a:tableStyleId>{87E3050C-28D7-4414-80FD-B24FA5A38AEF}</a:tableStyleId>
              </a:tblPr>
              <a:tblGrid>
                <a:gridCol w="1317050">
                  <a:extLst>
                    <a:ext uri="{9D8B030D-6E8A-4147-A177-3AD203B41FA5}">
                      <a16:colId xmlns:a16="http://schemas.microsoft.com/office/drawing/2014/main" val="20000"/>
                    </a:ext>
                  </a:extLst>
                </a:gridCol>
                <a:gridCol w="1315750">
                  <a:extLst>
                    <a:ext uri="{9D8B030D-6E8A-4147-A177-3AD203B41FA5}">
                      <a16:colId xmlns:a16="http://schemas.microsoft.com/office/drawing/2014/main" val="20001"/>
                    </a:ext>
                  </a:extLst>
                </a:gridCol>
                <a:gridCol w="2002800">
                  <a:extLst>
                    <a:ext uri="{9D8B030D-6E8A-4147-A177-3AD203B41FA5}">
                      <a16:colId xmlns:a16="http://schemas.microsoft.com/office/drawing/2014/main" val="20002"/>
                    </a:ext>
                  </a:extLst>
                </a:gridCol>
                <a:gridCol w="1315750">
                  <a:extLst>
                    <a:ext uri="{9D8B030D-6E8A-4147-A177-3AD203B41FA5}">
                      <a16:colId xmlns:a16="http://schemas.microsoft.com/office/drawing/2014/main" val="20003"/>
                    </a:ext>
                  </a:extLst>
                </a:gridCol>
              </a:tblGrid>
              <a:tr h="263525">
                <a:tc>
                  <a:txBody>
                    <a:bodyPr/>
                    <a:lstStyle/>
                    <a:p>
                      <a:pPr marL="0" lvl="0" indent="0" algn="ctr" rtl="0">
                        <a:spcBef>
                          <a:spcPts val="0"/>
                        </a:spcBef>
                        <a:spcAft>
                          <a:spcPts val="0"/>
                        </a:spcAft>
                        <a:buNone/>
                      </a:pPr>
                      <a:r>
                        <a:rPr lang="en" sz="1100" b="1">
                          <a:latin typeface="Proxima Nova"/>
                          <a:ea typeface="Proxima Nova"/>
                          <a:cs typeface="Proxima Nova"/>
                          <a:sym typeface="Proxima Nova"/>
                        </a:rPr>
                        <a:t>Research Question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Indicator</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Measurement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Data Sources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44500">
                <a:tc rowSpan="3">
                  <a:txBody>
                    <a:bodyPr/>
                    <a:lstStyle/>
                    <a:p>
                      <a:pPr marL="0" lvl="0" indent="0" algn="ctr" rtl="0">
                        <a:spcBef>
                          <a:spcPts val="0"/>
                        </a:spcBef>
                        <a:spcAft>
                          <a:spcPts val="0"/>
                        </a:spcAft>
                        <a:buNone/>
                      </a:pPr>
                      <a:r>
                        <a:rPr lang="en" sz="1100" b="1">
                          <a:latin typeface="Proxima Nova"/>
                          <a:ea typeface="Proxima Nova"/>
                          <a:cs typeface="Proxima Nova"/>
                          <a:sym typeface="Proxima Nova"/>
                        </a:rPr>
                        <a:t>Are there gaps in program participation by geographic areas?</a:t>
                      </a:r>
                      <a:endParaRPr sz="1100" b="1">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neighborhood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public agency criteria?</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size, type of public agency, annual budget, etc</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socio-demographic indicators?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by income level, ethnicity, primary language spoken of population served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 CalEnviroScreen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8257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79" name="Google Shape;79;p16"/>
          <p:cNvSpPr/>
          <p:nvPr/>
        </p:nvSpPr>
        <p:spPr>
          <a:xfrm>
            <a:off x="1546150" y="1010050"/>
            <a:ext cx="6169200" cy="10491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questions</a:t>
            </a:r>
            <a:endParaRPr/>
          </a:p>
        </p:txBody>
      </p:sp>
      <p:graphicFrame>
        <p:nvGraphicFramePr>
          <p:cNvPr id="85" name="Google Shape;85;p17"/>
          <p:cNvGraphicFramePr/>
          <p:nvPr/>
        </p:nvGraphicFramePr>
        <p:xfrm>
          <a:off x="1596325" y="712925"/>
          <a:ext cx="3000000" cy="3000000"/>
        </p:xfrm>
        <a:graphic>
          <a:graphicData uri="http://schemas.openxmlformats.org/drawingml/2006/table">
            <a:tbl>
              <a:tblPr>
                <a:noFill/>
                <a:tableStyleId>{87E3050C-28D7-4414-80FD-B24FA5A38AEF}</a:tableStyleId>
              </a:tblPr>
              <a:tblGrid>
                <a:gridCol w="1317050">
                  <a:extLst>
                    <a:ext uri="{9D8B030D-6E8A-4147-A177-3AD203B41FA5}">
                      <a16:colId xmlns:a16="http://schemas.microsoft.com/office/drawing/2014/main" val="20000"/>
                    </a:ext>
                  </a:extLst>
                </a:gridCol>
                <a:gridCol w="1315750">
                  <a:extLst>
                    <a:ext uri="{9D8B030D-6E8A-4147-A177-3AD203B41FA5}">
                      <a16:colId xmlns:a16="http://schemas.microsoft.com/office/drawing/2014/main" val="20001"/>
                    </a:ext>
                  </a:extLst>
                </a:gridCol>
                <a:gridCol w="2002800">
                  <a:extLst>
                    <a:ext uri="{9D8B030D-6E8A-4147-A177-3AD203B41FA5}">
                      <a16:colId xmlns:a16="http://schemas.microsoft.com/office/drawing/2014/main" val="20002"/>
                    </a:ext>
                  </a:extLst>
                </a:gridCol>
                <a:gridCol w="1315750">
                  <a:extLst>
                    <a:ext uri="{9D8B030D-6E8A-4147-A177-3AD203B41FA5}">
                      <a16:colId xmlns:a16="http://schemas.microsoft.com/office/drawing/2014/main" val="20003"/>
                    </a:ext>
                  </a:extLst>
                </a:gridCol>
              </a:tblGrid>
              <a:tr h="263525">
                <a:tc>
                  <a:txBody>
                    <a:bodyPr/>
                    <a:lstStyle/>
                    <a:p>
                      <a:pPr marL="0" lvl="0" indent="0" algn="ctr" rtl="0">
                        <a:spcBef>
                          <a:spcPts val="0"/>
                        </a:spcBef>
                        <a:spcAft>
                          <a:spcPts val="0"/>
                        </a:spcAft>
                        <a:buNone/>
                      </a:pPr>
                      <a:r>
                        <a:rPr lang="en" sz="1100" b="1">
                          <a:latin typeface="Proxima Nova"/>
                          <a:ea typeface="Proxima Nova"/>
                          <a:cs typeface="Proxima Nova"/>
                          <a:sym typeface="Proxima Nova"/>
                        </a:rPr>
                        <a:t>Research Question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Indicator</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Measurement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Data Sources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445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geographic areas?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neighborhood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5000">
                <a:tc rowSpan="3">
                  <a:txBody>
                    <a:bodyPr/>
                    <a:lstStyle/>
                    <a:p>
                      <a:pPr marL="0" lvl="0" indent="0" algn="ctr" rtl="0">
                        <a:spcBef>
                          <a:spcPts val="0"/>
                        </a:spcBef>
                        <a:spcAft>
                          <a:spcPts val="0"/>
                        </a:spcAft>
                        <a:buNone/>
                      </a:pPr>
                      <a:r>
                        <a:rPr lang="en" sz="1100" b="1">
                          <a:latin typeface="Proxima Nova"/>
                          <a:ea typeface="Proxima Nova"/>
                          <a:cs typeface="Proxima Nova"/>
                          <a:sym typeface="Proxima Nova"/>
                        </a:rPr>
                        <a:t>Are there gaps in program participation by public agency criteria?</a:t>
                      </a:r>
                      <a:endParaRPr sz="1100" b="1">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size, type of public agency, annual budget, etc</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socio-demographic indicators?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by income level, ethnicity, primary language spoken of population served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 CalEnviroScreen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8257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86" name="Google Shape;86;p17"/>
          <p:cNvSpPr/>
          <p:nvPr/>
        </p:nvSpPr>
        <p:spPr>
          <a:xfrm>
            <a:off x="1546150" y="2136650"/>
            <a:ext cx="6169200" cy="13752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questions</a:t>
            </a:r>
            <a:endParaRPr/>
          </a:p>
        </p:txBody>
      </p:sp>
      <p:graphicFrame>
        <p:nvGraphicFramePr>
          <p:cNvPr id="92" name="Google Shape;92;p18"/>
          <p:cNvGraphicFramePr/>
          <p:nvPr/>
        </p:nvGraphicFramePr>
        <p:xfrm>
          <a:off x="1596325" y="712925"/>
          <a:ext cx="3000000" cy="3000000"/>
        </p:xfrm>
        <a:graphic>
          <a:graphicData uri="http://schemas.openxmlformats.org/drawingml/2006/table">
            <a:tbl>
              <a:tblPr>
                <a:noFill/>
                <a:tableStyleId>{87E3050C-28D7-4414-80FD-B24FA5A38AEF}</a:tableStyleId>
              </a:tblPr>
              <a:tblGrid>
                <a:gridCol w="1317050">
                  <a:extLst>
                    <a:ext uri="{9D8B030D-6E8A-4147-A177-3AD203B41FA5}">
                      <a16:colId xmlns:a16="http://schemas.microsoft.com/office/drawing/2014/main" val="20000"/>
                    </a:ext>
                  </a:extLst>
                </a:gridCol>
                <a:gridCol w="1315750">
                  <a:extLst>
                    <a:ext uri="{9D8B030D-6E8A-4147-A177-3AD203B41FA5}">
                      <a16:colId xmlns:a16="http://schemas.microsoft.com/office/drawing/2014/main" val="20001"/>
                    </a:ext>
                  </a:extLst>
                </a:gridCol>
                <a:gridCol w="2002800">
                  <a:extLst>
                    <a:ext uri="{9D8B030D-6E8A-4147-A177-3AD203B41FA5}">
                      <a16:colId xmlns:a16="http://schemas.microsoft.com/office/drawing/2014/main" val="20002"/>
                    </a:ext>
                  </a:extLst>
                </a:gridCol>
                <a:gridCol w="1315750">
                  <a:extLst>
                    <a:ext uri="{9D8B030D-6E8A-4147-A177-3AD203B41FA5}">
                      <a16:colId xmlns:a16="http://schemas.microsoft.com/office/drawing/2014/main" val="20003"/>
                    </a:ext>
                  </a:extLst>
                </a:gridCol>
              </a:tblGrid>
              <a:tr h="263525">
                <a:tc>
                  <a:txBody>
                    <a:bodyPr/>
                    <a:lstStyle/>
                    <a:p>
                      <a:pPr marL="0" lvl="0" indent="0" algn="ctr" rtl="0">
                        <a:spcBef>
                          <a:spcPts val="0"/>
                        </a:spcBef>
                        <a:spcAft>
                          <a:spcPts val="0"/>
                        </a:spcAft>
                        <a:buNone/>
                      </a:pPr>
                      <a:r>
                        <a:rPr lang="en" sz="1100" b="1">
                          <a:latin typeface="Proxima Nova"/>
                          <a:ea typeface="Proxima Nova"/>
                          <a:cs typeface="Proxima Nova"/>
                          <a:sym typeface="Proxima Nova"/>
                        </a:rPr>
                        <a:t>Research Question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Indicator</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Measurement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b="1">
                          <a:latin typeface="Proxima Nova"/>
                          <a:ea typeface="Proxima Nova"/>
                          <a:cs typeface="Proxima Nova"/>
                          <a:sym typeface="Proxima Nova"/>
                        </a:rPr>
                        <a:t>Data Sources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445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geographic areas?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neighborhood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5000">
                <a:tc rowSpan="3">
                  <a:txBody>
                    <a:bodyPr/>
                    <a:lstStyle/>
                    <a:p>
                      <a:pPr marL="0" lvl="0" indent="0" algn="ctr" rtl="0">
                        <a:spcBef>
                          <a:spcPts val="0"/>
                        </a:spcBef>
                        <a:spcAft>
                          <a:spcPts val="0"/>
                        </a:spcAft>
                        <a:buNone/>
                      </a:pPr>
                      <a:r>
                        <a:rPr lang="en" sz="1100">
                          <a:latin typeface="Proxima Nova"/>
                          <a:ea typeface="Proxima Nova"/>
                          <a:cs typeface="Proxima Nova"/>
                          <a:sym typeface="Proxima Nova"/>
                        </a:rPr>
                        <a:t>Are there gaps in program participation by public agency criteria?</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participating by size, type of public agency, annual budget, etc</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35000">
                <a:tc rowSpan="3">
                  <a:txBody>
                    <a:bodyPr/>
                    <a:lstStyle/>
                    <a:p>
                      <a:pPr marL="0" lvl="0" indent="0" algn="ctr" rtl="0">
                        <a:spcBef>
                          <a:spcPts val="0"/>
                        </a:spcBef>
                        <a:spcAft>
                          <a:spcPts val="0"/>
                        </a:spcAft>
                        <a:buNone/>
                      </a:pPr>
                      <a:r>
                        <a:rPr lang="en" sz="1100" b="1">
                          <a:latin typeface="Proxima Nova"/>
                          <a:ea typeface="Proxima Nova"/>
                          <a:cs typeface="Proxima Nova"/>
                          <a:sym typeface="Proxima Nova"/>
                        </a:rPr>
                        <a:t>Are there gaps in program participation by socio-demographic indicators?</a:t>
                      </a:r>
                      <a:endParaRPr sz="1100" b="1">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Participation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Number of public agencies by income level, ethnicity, primary language spoken of population served</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 Census Tract, CalEnviroScreen</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6352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Investment</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Dollars (incentives)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82575">
                <a:tc vMerge="1">
                  <a:txBody>
                    <a:bodyPr/>
                    <a:lstStyle/>
                    <a:p>
                      <a:endParaRPr lang="en-US"/>
                    </a:p>
                  </a:txBody>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Energy Savings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kWh or therms saved per public agency</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Proxima Nova"/>
                          <a:ea typeface="Proxima Nova"/>
                          <a:cs typeface="Proxima Nova"/>
                          <a:sym typeface="Proxima Nova"/>
                        </a:rPr>
                        <a:t>CEDARS</a:t>
                      </a:r>
                      <a:endParaRPr sz="1100">
                        <a:latin typeface="Proxima Nova"/>
                        <a:ea typeface="Proxima Nova"/>
                        <a:cs typeface="Proxima Nova"/>
                        <a:sym typeface="Proxima Nova"/>
                      </a:endParaRPr>
                    </a:p>
                  </a:txBody>
                  <a:tcPr marL="12700" marR="12700" marT="127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93" name="Google Shape;93;p18"/>
          <p:cNvSpPr/>
          <p:nvPr/>
        </p:nvSpPr>
        <p:spPr>
          <a:xfrm>
            <a:off x="1546150" y="3581800"/>
            <a:ext cx="6169200" cy="13779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Data sources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CEDARS</a:t>
            </a:r>
            <a:endParaRPr/>
          </a:p>
        </p:txBody>
      </p:sp>
      <p:sp>
        <p:nvSpPr>
          <p:cNvPr id="104" name="Google Shape;104;p20"/>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434343"/>
                </a:solidFill>
              </a:rPr>
              <a:t>The primary data source we will use is the CEDARS database. The following information/variables are of interest for our analysis:</a:t>
            </a:r>
            <a:endParaRPr>
              <a:solidFill>
                <a:srgbClr val="434343"/>
              </a:solidFill>
            </a:endParaRPr>
          </a:p>
          <a:p>
            <a:pPr marL="457200" lvl="0" indent="-342900" algn="l" rtl="0">
              <a:spcBef>
                <a:spcPts val="1600"/>
              </a:spcBef>
              <a:spcAft>
                <a:spcPts val="0"/>
              </a:spcAft>
              <a:buClr>
                <a:srgbClr val="434343"/>
              </a:buClr>
              <a:buSzPts val="1800"/>
              <a:buChar char="●"/>
            </a:pPr>
            <a:r>
              <a:rPr lang="en" b="1">
                <a:solidFill>
                  <a:srgbClr val="434343"/>
                </a:solidFill>
              </a:rPr>
              <a:t>Site information: </a:t>
            </a:r>
            <a:r>
              <a:rPr lang="en">
                <a:solidFill>
                  <a:srgbClr val="434343"/>
                </a:solidFill>
              </a:rPr>
              <a:t>Site ID, NAICS Code, Site Zip Code, Site City, Site State</a:t>
            </a:r>
            <a:endParaRPr>
              <a:solidFill>
                <a:srgbClr val="434343"/>
              </a:solidFill>
            </a:endParaRPr>
          </a:p>
          <a:p>
            <a:pPr marL="457200" lvl="0" indent="-342900" algn="l" rtl="0">
              <a:spcBef>
                <a:spcPts val="0"/>
              </a:spcBef>
              <a:spcAft>
                <a:spcPts val="0"/>
              </a:spcAft>
              <a:buClr>
                <a:srgbClr val="434343"/>
              </a:buClr>
              <a:buSzPts val="1800"/>
              <a:buChar char="●"/>
            </a:pPr>
            <a:r>
              <a:rPr lang="en" b="1">
                <a:solidFill>
                  <a:srgbClr val="434343"/>
                </a:solidFill>
              </a:rPr>
              <a:t>Incentives: </a:t>
            </a:r>
            <a:r>
              <a:rPr lang="en">
                <a:solidFill>
                  <a:srgbClr val="434343"/>
                </a:solidFill>
              </a:rPr>
              <a:t>Total Gross Incentive</a:t>
            </a:r>
            <a:endParaRPr>
              <a:solidFill>
                <a:srgbClr val="434343"/>
              </a:solidFill>
            </a:endParaRPr>
          </a:p>
          <a:p>
            <a:pPr marL="457200" lvl="0" indent="-342900" algn="l" rtl="0">
              <a:spcBef>
                <a:spcPts val="0"/>
              </a:spcBef>
              <a:spcAft>
                <a:spcPts val="0"/>
              </a:spcAft>
              <a:buClr>
                <a:srgbClr val="434343"/>
              </a:buClr>
              <a:buSzPts val="1800"/>
              <a:buChar char="●"/>
            </a:pPr>
            <a:r>
              <a:rPr lang="en" b="1">
                <a:solidFill>
                  <a:srgbClr val="434343"/>
                </a:solidFill>
              </a:rPr>
              <a:t>Costs: </a:t>
            </a:r>
            <a:r>
              <a:rPr lang="en">
                <a:solidFill>
                  <a:srgbClr val="434343"/>
                </a:solidFill>
              </a:rPr>
              <a:t>Total Gross Measure Cost</a:t>
            </a:r>
            <a:endParaRPr>
              <a:solidFill>
                <a:srgbClr val="434343"/>
              </a:solidFill>
            </a:endParaRPr>
          </a:p>
          <a:p>
            <a:pPr marL="457200" lvl="0" indent="-342900" algn="l" rtl="0">
              <a:spcBef>
                <a:spcPts val="0"/>
              </a:spcBef>
              <a:spcAft>
                <a:spcPts val="0"/>
              </a:spcAft>
              <a:buClr>
                <a:srgbClr val="434343"/>
              </a:buClr>
              <a:buSzPts val="1800"/>
              <a:buChar char="●"/>
            </a:pPr>
            <a:r>
              <a:rPr lang="en" b="1">
                <a:solidFill>
                  <a:srgbClr val="434343"/>
                </a:solidFill>
              </a:rPr>
              <a:t>Savings:</a:t>
            </a:r>
            <a:r>
              <a:rPr lang="en">
                <a:solidFill>
                  <a:srgbClr val="434343"/>
                </a:solidFill>
              </a:rPr>
              <a:t> Total Lifecycle Gross kWh, Total Lifecycle Gross Therm</a:t>
            </a:r>
            <a:endParaRPr>
              <a:solidFill>
                <a:srgbClr val="434343"/>
              </a:solidFill>
            </a:endParaRPr>
          </a:p>
          <a:p>
            <a:pPr marL="0" lvl="0" indent="0" algn="l" rtl="0">
              <a:spcBef>
                <a:spcPts val="1600"/>
              </a:spcBef>
              <a:spcAft>
                <a:spcPts val="0"/>
              </a:spcAft>
              <a:buNone/>
            </a:pPr>
            <a:endParaRPr>
              <a:solidFill>
                <a:srgbClr val="434343"/>
              </a:solidFill>
            </a:endParaRPr>
          </a:p>
          <a:p>
            <a:pPr marL="0" lvl="0" indent="0" algn="l" rtl="0">
              <a:spcBef>
                <a:spcPts val="1600"/>
              </a:spcBef>
              <a:spcAft>
                <a:spcPts val="1600"/>
              </a:spcAft>
              <a:buNone/>
            </a:pPr>
            <a:endParaRPr>
              <a:solidFill>
                <a:srgbClr val="43434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Programs</a:t>
            </a:r>
            <a:endParaRPr/>
          </a:p>
        </p:txBody>
      </p:sp>
      <p:sp>
        <p:nvSpPr>
          <p:cNvPr id="110" name="Google Shape;110;p21"/>
          <p:cNvSpPr txBox="1">
            <a:spLocks noGrp="1"/>
          </p:cNvSpPr>
          <p:nvPr>
            <p:ph type="body" idx="1"/>
          </p:nvPr>
        </p:nvSpPr>
        <p:spPr>
          <a:xfrm>
            <a:off x="311700" y="847675"/>
            <a:ext cx="8520600" cy="4043100"/>
          </a:xfrm>
          <a:prstGeom prst="rect">
            <a:avLst/>
          </a:prstGeom>
        </p:spPr>
        <p:txBody>
          <a:bodyPr spcFirstLastPara="1" wrap="square" lIns="91425" tIns="91425" rIns="91425" bIns="91425" anchor="t" anchorCtr="0">
            <a:noAutofit/>
          </a:bodyPr>
          <a:lstStyle/>
          <a:p>
            <a:pPr marL="457200" lvl="0" indent="-311150" algn="l" rtl="0">
              <a:lnSpc>
                <a:spcPct val="100000"/>
              </a:lnSpc>
              <a:spcBef>
                <a:spcPts val="0"/>
              </a:spcBef>
              <a:spcAft>
                <a:spcPts val="0"/>
              </a:spcAft>
              <a:buClr>
                <a:srgbClr val="000000"/>
              </a:buClr>
              <a:buSzPts val="1300"/>
              <a:buChar char="●"/>
            </a:pPr>
            <a:r>
              <a:rPr lang="en" sz="1300">
                <a:solidFill>
                  <a:srgbClr val="000000"/>
                </a:solidFill>
              </a:rPr>
              <a:t>By Chris Malotte’s recommendations, we are looking at 330 unique programs </a:t>
            </a:r>
            <a:endParaRPr sz="1300">
              <a:solidFill>
                <a:srgbClr val="000000"/>
              </a:solidFill>
            </a:endParaRPr>
          </a:p>
          <a:p>
            <a:pPr marL="914400" lvl="1" indent="-311150" algn="l" rtl="0">
              <a:lnSpc>
                <a:spcPct val="100000"/>
              </a:lnSpc>
              <a:spcBef>
                <a:spcPts val="0"/>
              </a:spcBef>
              <a:spcAft>
                <a:spcPts val="0"/>
              </a:spcAft>
              <a:buClr>
                <a:srgbClr val="000000"/>
              </a:buClr>
              <a:buSzPts val="1300"/>
              <a:buChar char="○"/>
            </a:pPr>
            <a:r>
              <a:rPr lang="en" sz="1300">
                <a:solidFill>
                  <a:srgbClr val="000000"/>
                </a:solidFill>
              </a:rPr>
              <a:t>167 programs will be our main focus </a:t>
            </a:r>
            <a:endParaRPr sz="1300">
              <a:solidFill>
                <a:srgbClr val="000000"/>
              </a:solidFill>
            </a:endParaRPr>
          </a:p>
          <a:p>
            <a:pPr marL="457200" lvl="0" indent="-311150" algn="l" rtl="0">
              <a:spcBef>
                <a:spcPts val="0"/>
              </a:spcBef>
              <a:spcAft>
                <a:spcPts val="0"/>
              </a:spcAft>
              <a:buClr>
                <a:srgbClr val="000000"/>
              </a:buClr>
              <a:buSzPts val="1300"/>
              <a:buChar char="●"/>
            </a:pPr>
            <a:r>
              <a:rPr lang="en" sz="1300">
                <a:solidFill>
                  <a:srgbClr val="000000"/>
                </a:solidFill>
              </a:rPr>
              <a:t>Programs fall under these categories </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Local Government Partnership</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Energy Leader Partnership Program (SCE)</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Government Partnership Programs (PGE)</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highlight>
                  <a:srgbClr val="FFFFFF"/>
                </a:highlight>
              </a:rPr>
              <a:t>Master Government Partnership (PGE)</a:t>
            </a:r>
            <a:endParaRPr sz="1300">
              <a:solidFill>
                <a:srgbClr val="000000"/>
              </a:solidFill>
              <a:highlight>
                <a:srgbClr val="FFFFFF"/>
              </a:highlight>
            </a:endParaRPr>
          </a:p>
          <a:p>
            <a:pPr marL="1371600" lvl="2" indent="-311150" algn="l" rtl="0">
              <a:spcBef>
                <a:spcPts val="0"/>
              </a:spcBef>
              <a:spcAft>
                <a:spcPts val="0"/>
              </a:spcAft>
              <a:buClr>
                <a:srgbClr val="000000"/>
              </a:buClr>
              <a:buSzPts val="1300"/>
              <a:buChar char="■"/>
            </a:pPr>
            <a:r>
              <a:rPr lang="en" sz="1300">
                <a:solidFill>
                  <a:srgbClr val="000000"/>
                </a:solidFill>
                <a:highlight>
                  <a:srgbClr val="FFFFFF"/>
                </a:highlight>
              </a:rPr>
              <a:t>Public LGP Third Party Programs (PGE)</a:t>
            </a:r>
            <a:endParaRPr sz="1300">
              <a:solidFill>
                <a:srgbClr val="000000"/>
              </a:solidFill>
              <a:highlight>
                <a:srgbClr val="FFFFFF"/>
              </a:highlight>
            </a:endParaRPr>
          </a:p>
          <a:p>
            <a:pPr marL="1371600" lvl="2" indent="-311150" algn="l" rtl="0">
              <a:spcBef>
                <a:spcPts val="0"/>
              </a:spcBef>
              <a:spcAft>
                <a:spcPts val="0"/>
              </a:spcAft>
              <a:buClr>
                <a:srgbClr val="000000"/>
              </a:buClr>
              <a:buSzPts val="1300"/>
              <a:buChar char="■"/>
            </a:pPr>
            <a:r>
              <a:rPr lang="en" sz="1300">
                <a:solidFill>
                  <a:srgbClr val="000000"/>
                </a:solidFill>
              </a:rPr>
              <a:t>Local Partnerships </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Local Programs (SCG)</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State Institutional Partnership</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Institutional and Government Core Energy Efficiency Partnership (SCE)</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Institutional Partnerships (PGE, SCE)</a:t>
            </a:r>
            <a:endParaRPr sz="1300">
              <a:solidFill>
                <a:srgbClr val="000000"/>
              </a:solidFill>
            </a:endParaRPr>
          </a:p>
          <a:p>
            <a:pPr marL="1371600" lvl="2" indent="-311150" algn="l" rtl="0">
              <a:spcBef>
                <a:spcPts val="0"/>
              </a:spcBef>
              <a:spcAft>
                <a:spcPts val="0"/>
              </a:spcAft>
              <a:buClr>
                <a:srgbClr val="000000"/>
              </a:buClr>
              <a:buSzPts val="1300"/>
              <a:buChar char="■"/>
            </a:pPr>
            <a:r>
              <a:rPr lang="en" sz="1300">
                <a:solidFill>
                  <a:srgbClr val="000000"/>
                </a:solidFill>
              </a:rPr>
              <a:t>Local Partnerships </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highlight>
                  <a:srgbClr val="FFFFFF"/>
                </a:highlight>
              </a:rPr>
              <a:t>IOU Core/Statewide (only to SCG/SDGE)</a:t>
            </a:r>
            <a:endParaRPr sz="1300">
              <a:solidFill>
                <a:srgbClr val="000000"/>
              </a:solidFill>
              <a:highlight>
                <a:srgbClr val="FFFFFF"/>
              </a:highlight>
            </a:endParaRPr>
          </a:p>
          <a:p>
            <a:pPr marL="914400" lvl="1" indent="-311150" algn="l" rtl="0">
              <a:spcBef>
                <a:spcPts val="0"/>
              </a:spcBef>
              <a:spcAft>
                <a:spcPts val="0"/>
              </a:spcAft>
              <a:buClr>
                <a:srgbClr val="000000"/>
              </a:buClr>
              <a:buSzPts val="1300"/>
              <a:buChar char="○"/>
            </a:pPr>
            <a:r>
              <a:rPr lang="en" sz="1300">
                <a:solidFill>
                  <a:srgbClr val="000000"/>
                </a:solidFill>
                <a:highlight>
                  <a:srgbClr val="FFFFFF"/>
                </a:highlight>
              </a:rPr>
              <a:t>Third/Local Party (SCG, PGE, SCE)</a:t>
            </a:r>
            <a:endParaRPr sz="1300">
              <a:solidFill>
                <a:srgbClr val="000000"/>
              </a:solidFill>
              <a:highlight>
                <a:srgbClr val="FFFFFF"/>
              </a:highlight>
            </a:endParaRPr>
          </a:p>
          <a:p>
            <a:pPr marL="914400" lvl="1" indent="-311150" algn="l" rtl="0">
              <a:spcBef>
                <a:spcPts val="0"/>
              </a:spcBef>
              <a:spcAft>
                <a:spcPts val="0"/>
              </a:spcAft>
              <a:buClr>
                <a:srgbClr val="000000"/>
              </a:buClr>
              <a:buSzPts val="1300"/>
              <a:buChar char="○"/>
            </a:pPr>
            <a:r>
              <a:rPr lang="en" sz="1300">
                <a:solidFill>
                  <a:srgbClr val="000000"/>
                </a:solidFill>
                <a:highlight>
                  <a:srgbClr val="FFFFFF"/>
                </a:highlight>
              </a:rPr>
              <a:t>REN/CCA (only to SCR)</a:t>
            </a:r>
            <a:endParaRPr sz="1300">
              <a:solidFill>
                <a:srgbClr val="000000"/>
              </a:solidFill>
              <a:highlight>
                <a:srgbClr val="FFFFFF"/>
              </a:highlight>
            </a:endParaRPr>
          </a:p>
          <a:p>
            <a:pPr marL="0" lvl="0" indent="0" algn="l" rtl="0">
              <a:lnSpc>
                <a:spcPct val="30000"/>
              </a:lnSpc>
              <a:spcBef>
                <a:spcPts val="1600"/>
              </a:spcBef>
              <a:spcAft>
                <a:spcPts val="0"/>
              </a:spcAft>
              <a:buNone/>
            </a:pPr>
            <a:endParaRPr sz="1000">
              <a:solidFill>
                <a:srgbClr val="000000"/>
              </a:solidFill>
              <a:highlight>
                <a:srgbClr val="FFFFFF"/>
              </a:highlight>
              <a:latin typeface="Arial"/>
              <a:ea typeface="Arial"/>
              <a:cs typeface="Arial"/>
              <a:sym typeface="Arial"/>
            </a:endParaRPr>
          </a:p>
          <a:p>
            <a:pPr marL="0" lvl="0" indent="0" algn="l" rtl="0">
              <a:lnSpc>
                <a:spcPct val="30000"/>
              </a:lnSpc>
              <a:spcBef>
                <a:spcPts val="1600"/>
              </a:spcBef>
              <a:spcAft>
                <a:spcPts val="1600"/>
              </a:spcAft>
              <a:buNone/>
            </a:pPr>
            <a:endParaRPr sz="1000">
              <a:solidFill>
                <a:srgbClr val="000000"/>
              </a:solidFill>
              <a:highlight>
                <a:srgbClr val="D9EAD3"/>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1323</Words>
  <Application>Microsoft Macintosh PowerPoint</Application>
  <PresentationFormat>On-screen Show (16:9)</PresentationFormat>
  <Paragraphs>226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Proxima Nova</vt:lpstr>
      <vt:lpstr>Proxima Nova Semibold</vt:lpstr>
      <vt:lpstr>Arial</vt:lpstr>
      <vt:lpstr>Spearmint</vt:lpstr>
      <vt:lpstr>Identifying underserved public sector customers within energy efficiency programs </vt:lpstr>
      <vt:lpstr>UCSB team members</vt:lpstr>
      <vt:lpstr>Research questions</vt:lpstr>
      <vt:lpstr>Research questions</vt:lpstr>
      <vt:lpstr>Research questions</vt:lpstr>
      <vt:lpstr>Research questions</vt:lpstr>
      <vt:lpstr>Data sources</vt:lpstr>
      <vt:lpstr>CEDARS</vt:lpstr>
      <vt:lpstr>Types of Programs</vt:lpstr>
      <vt:lpstr>Synthetic variables</vt:lpstr>
      <vt:lpstr>Top 10 gross measure costs filed in 2018</vt:lpstr>
      <vt:lpstr>Top 10 lifecycle gross energy savings filed in 2018</vt:lpstr>
      <vt:lpstr>Top 10 measure cost per kWh saved in 2018 </vt:lpstr>
      <vt:lpstr>Questions on CEDARS data</vt:lpstr>
      <vt:lpstr>CalEnviroScreen</vt:lpstr>
      <vt:lpstr>Census Bureau</vt:lpstr>
      <vt:lpstr>Preliminary ideas for methodology</vt:lpstr>
      <vt:lpstr>Analyzing gaps by geographic area</vt:lpstr>
      <vt:lpstr>Analyzing gaps by public agency criteria</vt:lpstr>
      <vt:lpstr>Analyzing gaps by socio-demographic indicators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underserved public sector customers within energy efficiency programs </dc:title>
  <cp:lastModifiedBy>Katherine Mckeague Abrams</cp:lastModifiedBy>
  <cp:revision>1</cp:revision>
  <dcterms:modified xsi:type="dcterms:W3CDTF">2021-01-04T19:24:31Z</dcterms:modified>
</cp:coreProperties>
</file>