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6" r:id="rId5"/>
    <p:sldId id="290" r:id="rId6"/>
    <p:sldId id="303" r:id="rId7"/>
    <p:sldId id="302" r:id="rId8"/>
    <p:sldId id="280" r:id="rId9"/>
    <p:sldId id="304" r:id="rId10"/>
    <p:sldId id="305" r:id="rId11"/>
    <p:sldId id="3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trindberg, Nils" initials="SN [2]" lastIdx="2" clrIdx="6">
    <p:extLst>
      <p:ext uri="{19B8F6BF-5375-455C-9EA6-DF929625EA0E}">
        <p15:presenceInfo xmlns:p15="http://schemas.microsoft.com/office/powerpoint/2012/main" userId="Strindberg, Nils" providerId="None"/>
      </p:ext>
    </p:extLst>
  </p:cmAuthor>
  <p:cmAuthor id="1" name="Kalafut, Jennifer" initials="KJ" lastIdx="4" clrIdx="0"/>
  <p:cmAuthor id="8" name="Gruendling, Paula" initials="GP" lastIdx="2" clrIdx="7">
    <p:extLst>
      <p:ext uri="{19B8F6BF-5375-455C-9EA6-DF929625EA0E}">
        <p15:presenceInfo xmlns:p15="http://schemas.microsoft.com/office/powerpoint/2012/main" userId="S::paula.gruendling@cpuc.ca.gov::b95242f6-d293-4ced-bcce-42307c6a0602" providerId="AD"/>
      </p:ext>
    </p:extLst>
  </p:cmAuthor>
  <p:cmAuthor id="2" name="Franzese, Peter" initials="FP" lastIdx="3" clrIdx="1">
    <p:extLst>
      <p:ext uri="{19B8F6BF-5375-455C-9EA6-DF929625EA0E}">
        <p15:presenceInfo xmlns:p15="http://schemas.microsoft.com/office/powerpoint/2012/main" userId="S::peter.franzese@cpuc.ca.gov::4cbe7e47-7861-446e-9675-ea783fe9db81" providerId="AD"/>
      </p:ext>
    </p:extLst>
  </p:cmAuthor>
  <p:cmAuthor id="3" name="Tagnipes, Jeorge S." initials="TJS" lastIdx="1" clrIdx="2">
    <p:extLst>
      <p:ext uri="{19B8F6BF-5375-455C-9EA6-DF929625EA0E}">
        <p15:presenceInfo xmlns:p15="http://schemas.microsoft.com/office/powerpoint/2012/main" userId="S::jeorge.tagnipes@cpuc.ca.gov::4e14a527-08ab-4ed2-8dda-97095c1b03d1" providerId="AD"/>
      </p:ext>
    </p:extLst>
  </p:cmAuthor>
  <p:cmAuthor id="4" name="Strindberg, Nils" initials="SN" lastIdx="3" clrIdx="3">
    <p:extLst>
      <p:ext uri="{19B8F6BF-5375-455C-9EA6-DF929625EA0E}">
        <p15:presenceInfo xmlns:p15="http://schemas.microsoft.com/office/powerpoint/2012/main" userId="S::nils.strindberg@cpuc.ca.gov::088f69aa-73cf-4160-9236-d1c65d442465" providerId="AD"/>
      </p:ext>
    </p:extLst>
  </p:cmAuthor>
  <p:cmAuthor id="5" name="Symonds, Jason" initials="SJ" lastIdx="1" clrIdx="4">
    <p:extLst>
      <p:ext uri="{19B8F6BF-5375-455C-9EA6-DF929625EA0E}">
        <p15:presenceInfo xmlns:p15="http://schemas.microsoft.com/office/powerpoint/2012/main" userId="S::jason.symonds@cpuc.ca.gov::c22ec0fe-4df0-4a1d-aeeb-6a026164c074" providerId="AD"/>
      </p:ext>
    </p:extLst>
  </p:cmAuthor>
  <p:cmAuthor id="6" name="Nils Strindberg" initials="NS" lastIdx="1" clrIdx="5">
    <p:extLst>
      <p:ext uri="{19B8F6BF-5375-455C-9EA6-DF929625EA0E}">
        <p15:presenceInfo xmlns:p15="http://schemas.microsoft.com/office/powerpoint/2012/main" userId="ef2c979aed5c0e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AA901A9-559E-CC46-92D1-F2BE53D052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1AB9EFF-1BF2-0844-8145-1F4E573D7D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B8F13A9-06ED-0446-BA67-57BF51386A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660C929-FF28-1A4B-826B-24C60F736B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9873C0B2-4A58-4A4F-B178-B53F20A1DD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486FD9F-3EAF-3641-B804-8E94F744A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C70E53-7E30-7045-9126-AC42DDF84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0831DB4-1B52-B94B-A6C7-D02C16E47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D07B9B-A2AA-7347-8BAA-A09BECC8E26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DDE930F-C479-C84B-B1D6-CF7D792EF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F41F0A8-DA70-B44B-9EB0-B65B06A3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FF231C-8972-9C4E-A70B-F6F530EED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09D46-E851-8645-95EF-18782E386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FB2D03-29C6-8F40-B3A4-C58A671D6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81A1-FE43-6240-B14E-E1705F707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82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2AF0E3-7B71-614E-8DF5-CC531F4B0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9A017F-1852-624D-A372-6F870FFE3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BE898EC-D551-5944-BE4C-6DBBF1CE3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6CFDA-5B6D-6B42-AA74-D1A9D50C73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19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E56FA-3FCD-D540-951A-CC03CEAFA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D89032-48D1-E947-813C-0044ECD15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5645D20-A009-8F47-8ADF-6CBCC24B2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027EA-58A3-1841-B04E-8AFBB1CC1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35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ADF7C8-060B-D344-81D8-07EA1317D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C89F5-5248-7746-AA28-AFD01B36C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8B89F5-E851-D54D-B75B-3A4C287F4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51A9-5D01-ED48-9BEB-96441B0FC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6D4003-945B-4A4F-BFD3-ACA89C5CF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8F739-0FB7-3540-8390-9787FA6E9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440E9CF-D935-8540-86DC-AE9D437B5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07FD-DFFB-B543-9B4F-2138CB166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4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AA0A57-E742-1947-873F-AA9C5055B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EF2585-D433-7344-95E9-230E178501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9A0C594-DE77-2D4A-AD6B-98E204890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1B90B-586C-4842-BE9F-13E1ED469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2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A623FF-7988-904D-910C-13CCA7900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229D32-7451-8E49-A7D3-03443E5D0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19D57D7-6AE1-3746-B4DE-B412207F2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143D-FC9E-7148-8F87-6722206C1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24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CAE04F-D6F3-5749-8E76-EA03BF7A6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5C11C5-BD10-8440-BBB6-CADC262E71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07CD17-CFDB-C043-8F77-BF29195853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46F1-4CBB-424B-858D-FEF4FF44B9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85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954010-F1B4-C24C-96E6-9125FF149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9B60BA-AF57-B54A-99F6-1EBA1C905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FE84ADC-D35F-3047-BA66-AF0ECEDF3C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6F2A6-1EBB-5541-94A8-42BDEEE17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38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7A7702-8662-FF4B-ACED-9D67E972E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75D1E1-4C88-7942-B8D8-DA243D8068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E0F6567-692D-924A-A34B-028CEDCB4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1CA28-D4F3-E942-9FD8-879AF12EF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6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79B30-0403-E24C-860A-F3D9F9EC6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A5F45-3717-AA4D-9DDD-D36769A42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6D2392-2D10-AA47-B0A7-3F24528D8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F7D27-F961-5143-9FF4-B4923ED46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89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526CA6-ABA2-1A45-A8C3-520D8BD5E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13FCF6-95A6-0E44-9F4B-DE2E87A2A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14BB2B3-5D07-CC46-A9AD-FCD2C68D0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7542F-6590-134B-8161-71B3D5077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8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F790D620-B188-014E-80A8-7B6559BA99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2C69AA80-E353-9D4E-AB62-9D41E8107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9932443-FBB6-2649-BC91-47AC0786E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54C6B64-4742-9040-93FB-E49B5EA7E1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9593F8-0371-1242-B057-A37218F841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40BCEFA-4123-B94E-B821-6B685918EB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7FBF8030-7EA0-B944-A26F-34679F3D4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puc.ca.gov/PublishedDocs/Efile/G000/M344/K119/344119919.PDF" TargetMode="External"/><Relationship Id="rId2" Type="http://schemas.openxmlformats.org/officeDocument/2006/relationships/hyperlink" Target="https://docs.cpuc.ca.gov/PublishedDocs/Efile/G000/M336/K058/33605839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5C3D0F0-AAD9-A443-81C0-E3D82DFB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05386B-B664-9647-8B61-E3E1587C7D7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A0272D35-A6A7-F143-B6CB-AABEBCE3A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CC"/>
                </a:solidFill>
                <a:latin typeface="Garamond" panose="02020404030301010803" pitchFamily="18" charset="0"/>
              </a:rPr>
              <a:t>CAEECC/ED Meeting on CAEECC/NRDC Filing Process Motion</a:t>
            </a: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709B79BD-60D1-174D-AA6F-5D373F653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937184"/>
            <a:ext cx="8839200" cy="169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br>
              <a:rPr lang="en-US" altLang="en-US" sz="1600" b="1" dirty="0"/>
            </a:br>
            <a:r>
              <a:rPr lang="en-US" altLang="en-US" sz="2400" b="1" dirty="0">
                <a:latin typeface="Garamond" panose="02020404030301010803" pitchFamily="18" charset="0"/>
                <a:cs typeface="Arial"/>
              </a:rPr>
              <a:t>California Public Utilities Commission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  <a:cs typeface="Arial"/>
              </a:rPr>
              <a:t>Energy Division</a:t>
            </a:r>
            <a:endParaRPr lang="en-US" altLang="en-US" sz="1600" b="1" dirty="0">
              <a:latin typeface="Garamond" panose="02020404030301010803" pitchFamily="18" charset="0"/>
              <a:cs typeface="Arial"/>
            </a:endParaRPr>
          </a:p>
          <a:p>
            <a:pPr algn="ctr" eaLnBrk="1" hangingPunct="1">
              <a:lnSpc>
                <a:spcPct val="80000"/>
              </a:lnSpc>
              <a:spcAft>
                <a:spcPct val="25000"/>
              </a:spcAft>
              <a:buFontTx/>
              <a:buNone/>
            </a:pPr>
            <a:r>
              <a:rPr lang="en-US" altLang="en-US" sz="2000" b="1">
                <a:latin typeface="Garamond" panose="02020404030301010803" pitchFamily="18" charset="0"/>
                <a:cs typeface="Arial"/>
              </a:rPr>
              <a:t>October </a:t>
            </a:r>
            <a:r>
              <a:rPr lang="en-US" altLang="en-US" sz="2000" b="1" dirty="0">
                <a:latin typeface="Garamond" panose="02020404030301010803" pitchFamily="18" charset="0"/>
                <a:cs typeface="Arial"/>
              </a:rPr>
              <a:t>3</a:t>
            </a:r>
            <a:r>
              <a:rPr lang="en-US" altLang="en-US" sz="2000" b="1">
                <a:latin typeface="Garamond" panose="02020404030301010803" pitchFamily="18" charset="0"/>
                <a:cs typeface="Arial"/>
              </a:rPr>
              <a:t>0</a:t>
            </a:r>
            <a:r>
              <a:rPr lang="en-US" altLang="en-US" sz="2000" b="1" dirty="0">
                <a:latin typeface="Garamond" panose="02020404030301010803" pitchFamily="18" charset="0"/>
                <a:cs typeface="Arial"/>
              </a:rPr>
              <a:t>, 2020</a:t>
            </a:r>
          </a:p>
        </p:txBody>
      </p:sp>
      <p:sp>
        <p:nvSpPr>
          <p:cNvPr id="6149" name="Rectangle 9">
            <a:extLst>
              <a:ext uri="{FF2B5EF4-FFF2-40B4-BE49-F238E27FC236}">
                <a16:creationId xmlns:a16="http://schemas.microsoft.com/office/drawing/2014/main" id="{970D8EEA-809A-D249-B1E5-B1A5284C9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2484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6150" name="Picture 10">
            <a:extLst>
              <a:ext uri="{FF2B5EF4-FFF2-40B4-BE49-F238E27FC236}">
                <a16:creationId xmlns:a16="http://schemas.microsoft.com/office/drawing/2014/main" id="{2BFBFC1F-9393-5841-AB90-BCB88BEAC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23" y="2131174"/>
            <a:ext cx="2438400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024B-7B45-4B95-9A3A-33547B7D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panose="02020404030301010803" pitchFamily="18" charset="0"/>
                <a:cs typeface="Arial"/>
              </a:rPr>
              <a:t>Background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A09C-9846-4E3A-B93E-3C88AAFA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2357"/>
            <a:ext cx="8229600" cy="433380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Garamond" panose="02020404030301010803" pitchFamily="18" charset="0"/>
              </a:rPr>
              <a:t>In late 2019 CAEECC formed the EE Portfolio Filing Process Working Group which ran through April 2020.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Garamond" panose="02020404030301010803" pitchFamily="18" charset="0"/>
              </a:rPr>
              <a:t>The Filing Working Group produced a </a:t>
            </a:r>
            <a:r>
              <a:rPr lang="en-US" sz="2400" i="1" dirty="0">
                <a:latin typeface="Garamond" panose="02020404030301010803" pitchFamily="18" charset="0"/>
              </a:rPr>
              <a:t>“Proposal for Improvements to the EE Portfolio and Budget Approval and Authorization Process”, </a:t>
            </a:r>
            <a:r>
              <a:rPr lang="en-US" sz="2400" dirty="0">
                <a:latin typeface="Garamond" panose="02020404030301010803" pitchFamily="18" charset="0"/>
              </a:rPr>
              <a:t>which was later ,filed as a motion to the CPUC on April 24, 2020 and is located here: </a:t>
            </a:r>
            <a:r>
              <a:rPr lang="en-US" sz="2400" u="sng" dirty="0">
                <a:latin typeface="Garamond" panose="02020404030301010803" pitchFamily="18" charset="0"/>
                <a:hlinkClick r:id="rId2"/>
              </a:rPr>
              <a:t>https://docs.cpuc.ca.gov/PublishedDocs/Efile/G000/M336/K058/336058397.PDF</a:t>
            </a:r>
            <a:r>
              <a:rPr lang="en-US" sz="2400" dirty="0">
                <a:latin typeface="Garamond" panose="02020404030301010803" pitchFamily="18" charset="0"/>
              </a:rPr>
              <a:t>. 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Garamond" panose="02020404030301010803" pitchFamily="18" charset="0"/>
              </a:rPr>
              <a:t>In response to the motion, Administrative Law Judge Kao issued a ruling on July 31, 2020, located here:  </a:t>
            </a:r>
            <a:r>
              <a:rPr lang="en-US" sz="2400" u="sng" dirty="0">
                <a:latin typeface="Garamond" panose="02020404030301010803" pitchFamily="18" charset="0"/>
                <a:hlinkClick r:id="rId3"/>
              </a:rPr>
              <a:t>https://docs.cpuc.ca.gov/PublishedDocs/Efile/G000/M344/K119/344119919.PDF</a:t>
            </a:r>
            <a:r>
              <a:rPr lang="en-US" sz="2400" dirty="0">
                <a:latin typeface="Garamond" panose="02020404030301010803" pitchFamily="18" charset="0"/>
              </a:rPr>
              <a:t>.   </a:t>
            </a: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Calibri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D7E01-0444-4E8A-AB9D-1FAC8389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407FD-DFFB-B543-9B4F-2138CB1660DB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27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024B-7B45-4B95-9A3A-33547B7D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panose="02020404030301010803" pitchFamily="18" charset="0"/>
                <a:cs typeface="Arial"/>
              </a:rPr>
              <a:t>Purpose of Meeting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A09C-9846-4E3A-B93E-3C88AAFA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2357"/>
            <a:ext cx="8229600" cy="4333806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>
                <a:latin typeface="Garamond" panose="02020404030301010803" pitchFamily="18" charset="0"/>
              </a:rPr>
              <a:t> </a:t>
            </a:r>
            <a:r>
              <a:rPr lang="en-US" sz="2200" dirty="0">
                <a:latin typeface="Garamond" panose="02020404030301010803" pitchFamily="18" charset="0"/>
              </a:rPr>
              <a:t>Informally discuss four key policy topics with stakeholders. 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Garamond" panose="02020404030301010803" pitchFamily="18" charset="0"/>
              </a:rPr>
              <a:t>Questions and responses at the CAEECC meeting will be for discussion purposes only. 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Garamond" panose="02020404030301010803" pitchFamily="18" charset="0"/>
              </a:rPr>
              <a:t>This meeting will NOT be for purposes of official record building on the CAEECC proposal in the EE proceeding.  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Energy Division is not looking for new consensus proposals on the topics below.   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Gain a deeper understanding of how to operationalize the proposal to achieve the desired outcomes of the CPUC, program administrators and stakeholders.  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Help Energy Division staff make an informed recommendation to CPUC decision makers</a:t>
            </a:r>
            <a:r>
              <a:rPr lang="en-US" sz="2200">
                <a:latin typeface="Garamond" panose="02020404030301010803" pitchFamily="18" charset="0"/>
              </a:rPr>
              <a:t>.</a:t>
            </a:r>
          </a:p>
          <a:p>
            <a:r>
              <a:rPr lang="en-US" sz="2200">
                <a:latin typeface="Garamond" panose="02020404030301010803" pitchFamily="18" charset="0"/>
              </a:rPr>
              <a:t>Parallel to this process we are considering changes related to Potential and Goals and Cost-Effectiveness. </a:t>
            </a:r>
          </a:p>
          <a:p>
            <a:r>
              <a:rPr lang="en-US" sz="2200">
                <a:latin typeface="Garamond" panose="02020404030301010803" pitchFamily="18" charset="0"/>
              </a:rPr>
              <a:t>The resolution of these two separate but related processes will lead to a guidance decision that will inform the upcoming Business Plan applications.</a:t>
            </a:r>
          </a:p>
          <a:p>
            <a:r>
              <a:rPr lang="en-US" sz="2200">
                <a:latin typeface="Garamond" panose="02020404030301010803" pitchFamily="18" charset="0"/>
              </a:rPr>
              <a:t>We look forward to the discussions today and November 9</a:t>
            </a:r>
            <a:r>
              <a:rPr lang="en-US" sz="2200" baseline="30000">
                <a:latin typeface="Garamond" panose="02020404030301010803" pitchFamily="18" charset="0"/>
              </a:rPr>
              <a:t>th</a:t>
            </a:r>
            <a:r>
              <a:rPr lang="en-US" sz="2200">
                <a:latin typeface="Garamond" panose="02020404030301010803" pitchFamily="18" charset="0"/>
              </a:rPr>
              <a:t>. </a:t>
            </a:r>
            <a:r>
              <a:rPr lang="en-US" sz="2200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Garamond" panose="02020404030301010803" pitchFamily="18" charset="0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D7E01-0444-4E8A-AB9D-1FAC8389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407FD-DFFB-B543-9B4F-2138CB1660DB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32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024B-7B45-4B95-9A3A-33547B7D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Garamond" panose="02020404030301010803" pitchFamily="18" charset="0"/>
                <a:cs typeface="Arial"/>
              </a:rPr>
              <a:t>Agenda for October 30, 2020 Meeting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A09C-9846-4E3A-B93E-3C88AAFA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2357"/>
            <a:ext cx="8229600" cy="433380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>
                <a:latin typeface="Garamond"/>
              </a:rPr>
              <a:t>Purpose of Meeting &amp; Agenda/</a:t>
            </a:r>
            <a:r>
              <a:rPr lang="en-US" sz="2400" dirty="0" err="1">
                <a:latin typeface="Garamond"/>
              </a:rPr>
              <a:t>Webex</a:t>
            </a:r>
            <a:r>
              <a:rPr lang="en-US" sz="2400" dirty="0">
                <a:latin typeface="Garamond"/>
              </a:rPr>
              <a:t> review  (15 minutes) </a:t>
            </a:r>
            <a:r>
              <a:rPr lang="en-US" sz="2400" b="1" dirty="0">
                <a:latin typeface="Garamond"/>
              </a:rPr>
              <a:t>Energy  Division and Facilitation Team </a:t>
            </a:r>
          </a:p>
          <a:p>
            <a:r>
              <a:rPr lang="en-US" sz="2400" dirty="0">
                <a:latin typeface="Garamond"/>
              </a:rPr>
              <a:t>Application Review: Zero-Based Budgeting &amp; Testimony (35 minutes) </a:t>
            </a:r>
            <a:r>
              <a:rPr lang="en-US" sz="2400" b="1" dirty="0">
                <a:latin typeface="Garamond"/>
              </a:rPr>
              <a:t>All</a:t>
            </a:r>
            <a:r>
              <a:rPr lang="en-US" sz="2400" dirty="0">
                <a:latin typeface="Garamond"/>
              </a:rPr>
              <a:t> </a:t>
            </a:r>
          </a:p>
          <a:p>
            <a:r>
              <a:rPr lang="en-US" sz="2400" dirty="0">
                <a:latin typeface="Garamond"/>
              </a:rPr>
              <a:t>Mid-Cycle Oversight (90 minutes) </a:t>
            </a:r>
            <a:r>
              <a:rPr lang="en-US" sz="2400" b="1" dirty="0">
                <a:latin typeface="Garamond"/>
              </a:rPr>
              <a:t>All</a:t>
            </a:r>
            <a:r>
              <a:rPr lang="en-US" sz="2400" dirty="0">
                <a:latin typeface="Garamond"/>
              </a:rPr>
              <a:t>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Cost Effectiveness and Energy Savings Triggers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Program Closures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Enhanced Annual Reports  </a:t>
            </a:r>
          </a:p>
          <a:p>
            <a:r>
              <a:rPr lang="en-US" sz="2400" dirty="0">
                <a:latin typeface="Garamond"/>
              </a:rPr>
              <a:t>Wrap-up, Debrief and Next Steps (10 minutes) </a:t>
            </a:r>
            <a:r>
              <a:rPr lang="en-US" sz="2400" b="1" dirty="0">
                <a:latin typeface="Garamond"/>
              </a:rPr>
              <a:t>All </a:t>
            </a:r>
          </a:p>
          <a:p>
            <a:pPr marL="0" indent="0">
              <a:buNone/>
            </a:pPr>
            <a:endParaRPr lang="en-US" sz="16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endParaRPr lang="en-US" sz="1600" dirty="0">
              <a:latin typeface="Garamond" panose="02020404030301010803" pitchFamily="18" charset="0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D7E01-0444-4E8A-AB9D-1FAC8389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407FD-DFFB-B543-9B4F-2138CB1660DB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59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AEAFD85-C2EF-D948-9D06-1E9CAE34E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Garamond" panose="02020404030301010803" pitchFamily="18" charset="0"/>
              </a:rPr>
              <a:t>Application Review: Zero-Based Budgeting &amp; Testimony </a:t>
            </a:r>
            <a:endParaRPr lang="en-US" altLang="en-US" sz="2400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BFB9C7C-511F-6740-ACCF-47BD8027E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9332"/>
            <a:ext cx="8229600" cy="435589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000" i="1" dirty="0">
                <a:latin typeface="Garamond" panose="02020404030301010803" pitchFamily="18" charset="0"/>
                <a:ea typeface="+mn-lt"/>
                <a:cs typeface="+mn-lt"/>
              </a:rPr>
              <a:t>Program Administrators will justify the reasonableness of budgets, savings and cost effectiveness forecasts through detailed showings for current and proposed expenditures and zero-based budgeting exercises…(p. 8)</a:t>
            </a:r>
          </a:p>
          <a:p>
            <a:pPr>
              <a:defRPr/>
            </a:pPr>
            <a:r>
              <a:rPr lang="en-US" sz="2000" dirty="0">
                <a:latin typeface="Garamond" panose="02020404030301010803" pitchFamily="18" charset="0"/>
                <a:ea typeface="+mn-lt"/>
                <a:cs typeface="+mn-lt"/>
              </a:rPr>
              <a:t>Define the step-by-step process for the zero-based budgeting approach?</a:t>
            </a:r>
          </a:p>
          <a:p>
            <a:pPr>
              <a:defRPr/>
            </a:pPr>
            <a:r>
              <a:rPr lang="en-US" sz="2000" dirty="0">
                <a:latin typeface="Garamond" panose="02020404030301010803" pitchFamily="18" charset="0"/>
                <a:ea typeface="+mn-lt"/>
                <a:cs typeface="+mn-lt"/>
              </a:rPr>
              <a:t>How will testimony and exhibits demonstrate the reasonableness of forecasts considering historical performance, realization rates, impact evaluation adjustments, etc.?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534BC34-F2C1-6C4E-906E-2802956D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A9D41A-EF3B-5040-B9F3-9BC81556CF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r>
              <a:rPr lang="en-US" altLang="en-US" sz="1400" dirty="0"/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AEAFD85-C2EF-D948-9D06-1E9CAE34E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Garamond" panose="02020404030301010803" pitchFamily="18" charset="0"/>
              </a:rPr>
              <a:t>Mid-Cycle Overview: Cost-Effectiveness and Energy Savings Triggers</a:t>
            </a:r>
            <a:endParaRPr lang="en-US" altLang="en-US" sz="2400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BFB9C7C-511F-6740-ACCF-47BD8027E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9332"/>
            <a:ext cx="8229600" cy="4355893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000" dirty="0">
              <a:latin typeface="Garamond" panose="02020404030301010803" pitchFamily="18" charset="0"/>
              <a:cs typeface="Arial"/>
            </a:endParaRPr>
          </a:p>
          <a:p>
            <a:pPr>
              <a:defRPr/>
            </a:pPr>
            <a:endParaRPr lang="en-US" sz="20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defRPr/>
            </a:pPr>
            <a:endParaRPr lang="en-US" sz="20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defRPr/>
            </a:pPr>
            <a:endParaRPr lang="en-US" sz="18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defRPr/>
            </a:pPr>
            <a:r>
              <a:rPr lang="en-US" sz="1800" dirty="0">
                <a:latin typeface="Garamond" panose="02020404030301010803" pitchFamily="18" charset="0"/>
                <a:ea typeface="+mn-lt"/>
                <a:cs typeface="+mn-lt"/>
              </a:rPr>
              <a:t>What data source are the triggers be based on, and how will reliability disputes be handled if unverified data is used?</a:t>
            </a:r>
            <a:endParaRPr lang="en-US" sz="1800" dirty="0">
              <a:latin typeface="Garamond" panose="02020404030301010803" pitchFamily="18" charset="0"/>
              <a:cs typeface="Arial"/>
            </a:endParaRPr>
          </a:p>
          <a:p>
            <a:pPr marL="0" indent="0">
              <a:buNone/>
              <a:defRPr/>
            </a:pPr>
            <a:endParaRPr lang="en-US" sz="18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defRPr/>
            </a:pPr>
            <a:r>
              <a:rPr lang="en-US" sz="1800" dirty="0">
                <a:latin typeface="Garamond" panose="02020404030301010803" pitchFamily="18" charset="0"/>
                <a:ea typeface="+mn-lt"/>
                <a:cs typeface="+mn-lt"/>
              </a:rPr>
              <a:t>If programs are underperforming and stakeholders do not feel remediation efforts proposed by the program administrator are satisfactory, what additional corrective actions will be considered? </a:t>
            </a:r>
          </a:p>
          <a:p>
            <a:pPr marL="0" indent="0">
              <a:buNone/>
              <a:defRPr/>
            </a:pPr>
            <a:endParaRPr lang="en-US" sz="18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defRPr/>
            </a:pPr>
            <a:r>
              <a:rPr lang="en-US" sz="1800" dirty="0">
                <a:latin typeface="Garamond" panose="02020404030301010803" pitchFamily="18" charset="0"/>
                <a:ea typeface="+mn-lt"/>
                <a:cs typeface="+mn-lt"/>
              </a:rPr>
              <a:t>Would Energy Division or the CPUC be responsible for ensuring that the actions proposed by the program administrator to correct deficiencies are undertaken? If so, how?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534BC34-F2C1-6C4E-906E-2802956D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A9D41A-EF3B-5040-B9F3-9BC81556CF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C20D71-235F-4F1C-8E03-9A25823BF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5526"/>
              </p:ext>
            </p:extLst>
          </p:nvPr>
        </p:nvGraphicFramePr>
        <p:xfrm>
          <a:off x="1886996" y="1813931"/>
          <a:ext cx="4905375" cy="1381636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562225">
                  <a:extLst>
                    <a:ext uri="{9D8B030D-6E8A-4147-A177-3AD203B41FA5}">
                      <a16:colId xmlns:a16="http://schemas.microsoft.com/office/drawing/2014/main" val="407530057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37338332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Garamond" panose="02020404030301010803" pitchFamily="18" charset="0"/>
                        </a:rPr>
                        <a:t>Portfolio Change/Trigger </a:t>
                      </a:r>
                      <a:endParaRPr lang="en-US">
                        <a:effectLst/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  <a:latin typeface="Garamond" panose="02020404030301010803" pitchFamily="18" charset="0"/>
                        </a:rPr>
                        <a:t>Filing </a:t>
                      </a:r>
                      <a:endParaRPr lang="en-US">
                        <a:effectLst/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743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Program closure </a:t>
                      </a:r>
                      <a:endParaRPr lang="en-US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Garamond" panose="02020404030301010803" pitchFamily="18" charset="0"/>
                        </a:rPr>
                        <a:t>Tier 2 Advice Letter </a:t>
                      </a:r>
                      <a:endParaRPr lang="en-US">
                        <a:effectLst/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25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Additional budget (beyond authorized 4-yr portfolio budget)  </a:t>
                      </a:r>
                      <a:endParaRPr lang="en-US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Garamond" panose="02020404030301010803" pitchFamily="18" charset="0"/>
                        </a:rPr>
                        <a:t>New Application  </a:t>
                      </a:r>
                      <a:endParaRPr lang="en-US"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58753"/>
                  </a:ext>
                </a:extLst>
              </a:tr>
              <a:tr h="4367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  <a:latin typeface="Garamond" panose="02020404030301010803" pitchFamily="18" charset="0"/>
                        </a:rPr>
                        <a:t>Portfolio not on target</a:t>
                      </a:r>
                      <a:r>
                        <a:rPr lang="en-US" sz="850" baseline="300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Garamond" panose="02020404030301010803" pitchFamily="18" charset="0"/>
                        </a:rPr>
                        <a:t> to meet 4-yr savings goals or C/E threshold </a:t>
                      </a:r>
                      <a:endParaRPr lang="en-US"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dirty="0">
                          <a:effectLst/>
                          <a:latin typeface="Garamond" panose="02020404030301010803" pitchFamily="18" charset="0"/>
                        </a:rPr>
                        <a:t>Tier 2 Advice Letter (that describes corrective action) </a:t>
                      </a:r>
                      <a:endParaRPr lang="en-US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504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14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AEAFD85-C2EF-D948-9D06-1E9CAE34E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Garamond"/>
              </a:rPr>
              <a:t>Mid-Cycle Overview: Program Closures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BFB9C7C-511F-6740-ACCF-47BD8027E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9332"/>
            <a:ext cx="8229600" cy="4355893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endParaRPr lang="en-US" sz="1800">
              <a:ea typeface="+mn-lt"/>
              <a:cs typeface="+mn-lt"/>
            </a:endParaRPr>
          </a:p>
          <a:p>
            <a:pPr>
              <a:buFont typeface="Arial"/>
              <a:buChar char="•"/>
              <a:defRPr/>
            </a:pPr>
            <a:r>
              <a:rPr lang="en-US" sz="2000" i="1">
                <a:latin typeface="Garamond"/>
                <a:ea typeface="+mn-lt"/>
                <a:cs typeface="+mn-lt"/>
              </a:rPr>
              <a:t>"Program closures would require the program administrator submit a tier 2 advice letter which is approved by Energy Division. (p. 7)"</a:t>
            </a:r>
          </a:p>
          <a:p>
            <a:pPr>
              <a:buFont typeface="Arial"/>
              <a:buChar char="•"/>
              <a:defRPr/>
            </a:pPr>
            <a:endParaRPr lang="en-US" sz="2000">
              <a:latin typeface="Garamond"/>
              <a:ea typeface="+mn-lt"/>
              <a:cs typeface="+mn-lt"/>
            </a:endParaRPr>
          </a:p>
          <a:p>
            <a:pPr>
              <a:buFont typeface="Arial"/>
              <a:buChar char="•"/>
              <a:defRPr/>
            </a:pPr>
            <a:r>
              <a:rPr lang="en-US" sz="2000">
                <a:latin typeface="Garamond"/>
                <a:ea typeface="+mn-lt"/>
                <a:cs typeface="+mn-lt"/>
              </a:rPr>
              <a:t>What is the standard level of review by Energy Division that is appropriate for tier 2 advice letters from the program administrators to request the approval of a program closure(s)?  </a:t>
            </a:r>
            <a:endParaRPr lang="en-US" sz="2000">
              <a:latin typeface="Arial"/>
              <a:ea typeface="+mn-lt"/>
              <a:cs typeface="+mn-lt"/>
            </a:endParaRPr>
          </a:p>
          <a:p>
            <a:pPr marL="0" indent="0">
              <a:buNone/>
              <a:defRPr/>
            </a:pPr>
            <a:endParaRPr lang="en-US" sz="2000">
              <a:latin typeface="Garamond"/>
              <a:ea typeface="+mn-lt"/>
              <a:cs typeface="+mn-lt"/>
            </a:endParaRPr>
          </a:p>
          <a:p>
            <a:pPr>
              <a:buFont typeface="Arial"/>
              <a:buChar char="•"/>
              <a:defRPr/>
            </a:pPr>
            <a:r>
              <a:rPr lang="en-US" sz="2000">
                <a:latin typeface="Garamond"/>
                <a:ea typeface="+mn-lt"/>
                <a:cs typeface="+mn-lt"/>
              </a:rPr>
              <a:t>What criteria should Energy Division use for this review?</a:t>
            </a:r>
            <a:endParaRPr lang="en-US" sz="2000">
              <a:cs typeface="Arial"/>
            </a:endParaRPr>
          </a:p>
          <a:p>
            <a:pPr marL="0" indent="0">
              <a:buNone/>
              <a:defRPr/>
            </a:pPr>
            <a:endParaRPr lang="en-US" sz="18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buFont typeface="Arial"/>
              <a:buChar char="•"/>
              <a:defRPr/>
            </a:pPr>
            <a:endParaRPr lang="en-US" sz="1800">
              <a:latin typeface="Garamond" panose="02020404030301010803" pitchFamily="18" charset="0"/>
              <a:ea typeface="+mn-lt"/>
              <a:cs typeface="+mn-lt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534BC34-F2C1-6C4E-906E-2802956D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A9D41A-EF3B-5040-B9F3-9BC81556CF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165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AEAFD85-C2EF-D948-9D06-1E9CAE34E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Garamond" panose="02020404030301010803" pitchFamily="18" charset="0"/>
              </a:rPr>
              <a:t>Mid-Cycle Overview: Enhanced Annual Reports</a:t>
            </a:r>
            <a:endParaRPr lang="en-US" altLang="en-US" sz="2400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BFB9C7C-511F-6740-ACCF-47BD8027E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9332"/>
            <a:ext cx="8229600" cy="4355893"/>
          </a:xfrm>
        </p:spPr>
        <p:txBody>
          <a:bodyPr/>
          <a:lstStyle/>
          <a:p>
            <a:pPr>
              <a:defRPr/>
            </a:pPr>
            <a:r>
              <a:rPr lang="en-US" sz="2000" i="1" dirty="0">
                <a:latin typeface="Garamond"/>
              </a:rPr>
              <a:t>The program administrators’ “enhanced” EE Annual Reports will include sufficient detail on portfolio, sector and program-level annual and cumulative accomplishments and will also present a prospective overview in narrative format that will include future plans to meet and/or exceed  their cumulative savings and cost-effectiveness requirements.”</a:t>
            </a:r>
            <a:r>
              <a:rPr lang="en-US" sz="2000" dirty="0">
                <a:latin typeface="Garamond"/>
              </a:rPr>
              <a:t> (p. 6)</a:t>
            </a:r>
          </a:p>
          <a:p>
            <a:pPr marL="0" indent="0">
              <a:buNone/>
              <a:defRPr/>
            </a:pPr>
            <a:endParaRPr lang="en-US" sz="2000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2000" dirty="0">
                <a:latin typeface="Garamond" panose="02020404030301010803" pitchFamily="18" charset="0"/>
                <a:ea typeface="+mn-lt"/>
                <a:cs typeface="+mn-lt"/>
              </a:rPr>
              <a:t>How would the CAEECC proposal for “enhanced” annual reports differ substantially from the current annual reports in substance?</a:t>
            </a:r>
          </a:p>
          <a:p>
            <a:pPr marL="0" indent="0">
              <a:buNone/>
              <a:defRPr/>
            </a:pPr>
            <a:endParaRPr lang="en-US" sz="2000" dirty="0">
              <a:latin typeface="Garamond" panose="02020404030301010803" pitchFamily="18" charset="0"/>
              <a:ea typeface="+mn-lt"/>
              <a:cs typeface="+mn-lt"/>
            </a:endParaRPr>
          </a:p>
          <a:p>
            <a:pPr>
              <a:defRPr/>
            </a:pPr>
            <a:r>
              <a:rPr lang="en-US" sz="2000" dirty="0">
                <a:latin typeface="Garamond" panose="02020404030301010803" pitchFamily="18" charset="0"/>
                <a:ea typeface="+mn-lt"/>
                <a:cs typeface="+mn-lt"/>
              </a:rPr>
              <a:t>What kind of stakeholder review is performed on the annual reports? Is there a process envisioned for stakeholders to provide formal feedback on annual reports (besides the semi-annual updates at CAEECC)?</a:t>
            </a:r>
            <a:endParaRPr lang="en-US" sz="2000" dirty="0">
              <a:latin typeface="Garamond" panose="02020404030301010803" pitchFamily="18" charset="0"/>
            </a:endParaRPr>
          </a:p>
          <a:p>
            <a:pPr>
              <a:defRPr/>
            </a:pPr>
            <a:endParaRPr lang="en-US" sz="1800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534BC34-F2C1-6C4E-906E-2802956D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A9D41A-EF3B-5040-B9F3-9BC81556CF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468155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DAF9F80FDE0E459E1A4ABBAD4741F7" ma:contentTypeVersion="4" ma:contentTypeDescription="Create a new document." ma:contentTypeScope="" ma:versionID="9efc0ee85d7a54671f37e2699a13360a">
  <xsd:schema xmlns:xsd="http://www.w3.org/2001/XMLSchema" xmlns:xs="http://www.w3.org/2001/XMLSchema" xmlns:p="http://schemas.microsoft.com/office/2006/metadata/properties" xmlns:ns2="1f515989-4afe-4bfb-8869-4f44a11afb39" xmlns:ns3="e5e22d63-cd76-4ad0-9cc0-8f2b2146ce9f" targetNamespace="http://schemas.microsoft.com/office/2006/metadata/properties" ma:root="true" ma:fieldsID="de16da6e60a0a9b7523ec5c501a87e60" ns2:_="" ns3:_="">
    <xsd:import namespace="1f515989-4afe-4bfb-8869-4f44a11afb39"/>
    <xsd:import namespace="e5e22d63-cd76-4ad0-9cc0-8f2b2146c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15989-4afe-4bfb-8869-4f44a11af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22d63-cd76-4ad0-9cc0-8f2b2146c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e22d63-cd76-4ad0-9cc0-8f2b2146ce9f">
      <UserInfo>
        <DisplayName>Shiroma, Genevieve</DisplayName>
        <AccountId>84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ABA698-939F-4CE3-A692-68E53CEF0C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515989-4afe-4bfb-8869-4f44a11afb39"/>
    <ds:schemaRef ds:uri="e5e22d63-cd76-4ad0-9cc0-8f2b2146c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A1E160-B762-49FE-8F0C-60CEF96C796E}">
  <ds:schemaRefs>
    <ds:schemaRef ds:uri="http://www.w3.org/XML/1998/namespace"/>
    <ds:schemaRef ds:uri="http://schemas.microsoft.com/office/infopath/2007/PartnerControls"/>
    <ds:schemaRef ds:uri="e5e22d63-cd76-4ad0-9cc0-8f2b2146ce9f"/>
    <ds:schemaRef ds:uri="1f515989-4afe-4bfb-8869-4f44a11afb39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E969DE0-347D-478C-B030-7D85BC9EAC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763</Words>
  <Application>Microsoft Macintosh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Garamond</vt:lpstr>
      <vt:lpstr>Default Design</vt:lpstr>
      <vt:lpstr>PowerPoint Presentation</vt:lpstr>
      <vt:lpstr>Background</vt:lpstr>
      <vt:lpstr>Purpose of Meeting</vt:lpstr>
      <vt:lpstr>Agenda for October 30, 2020 Meeting</vt:lpstr>
      <vt:lpstr>Application Review: Zero-Based Budgeting &amp; Testimony </vt:lpstr>
      <vt:lpstr>Mid-Cycle Overview: Cost-Effectiveness and Energy Savings Triggers</vt:lpstr>
      <vt:lpstr>Mid-Cycle Overview: Program Closures</vt:lpstr>
      <vt:lpstr>Mid-Cycle Overview: Enhanced Annual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Kalafut, Jennifer</dc:creator>
  <cp:lastModifiedBy>Jonathan Raab</cp:lastModifiedBy>
  <cp:revision>28</cp:revision>
  <dcterms:created xsi:type="dcterms:W3CDTF">2020-07-16T03:58:59Z</dcterms:created>
  <dcterms:modified xsi:type="dcterms:W3CDTF">2020-10-29T16:59:19Z</dcterms:modified>
</cp:coreProperties>
</file>