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269" r:id="rId2"/>
    <p:sldId id="275" r:id="rId3"/>
    <p:sldId id="271" r:id="rId4"/>
    <p:sldId id="274" r:id="rId5"/>
    <p:sldId id="277" r:id="rId6"/>
    <p:sldId id="278" r:id="rId7"/>
    <p:sldId id="281" r:id="rId8"/>
    <p:sldId id="282" r:id="rId9"/>
    <p:sldId id="283" r:id="rId10"/>
    <p:sldId id="284" r:id="rId11"/>
    <p:sldId id="285" r:id="rId12"/>
    <p:sldId id="286" r:id="rId13"/>
    <p:sldId id="280" r:id="rId14"/>
  </p:sldIdLst>
  <p:sldSz cx="12192000" cy="6858000"/>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62" autoAdjust="0"/>
    <p:restoredTop sz="87551" autoAdjust="0"/>
  </p:normalViewPr>
  <p:slideViewPr>
    <p:cSldViewPr snapToGrid="0">
      <p:cViewPr varScale="1">
        <p:scale>
          <a:sx n="116" d="100"/>
          <a:sy n="116" d="100"/>
        </p:scale>
        <p:origin x="10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sz="quarter" idx="1"/>
          </p:nvPr>
        </p:nvSpPr>
        <p:spPr>
          <a:xfrm>
            <a:off x="3979930" y="0"/>
            <a:ext cx="3044719" cy="467231"/>
          </a:xfrm>
          <a:prstGeom prst="rect">
            <a:avLst/>
          </a:prstGeom>
        </p:spPr>
        <p:txBody>
          <a:bodyPr vert="horz" lIns="93360" tIns="46680" rIns="93360" bIns="46680" rtlCol="0"/>
          <a:lstStyle>
            <a:lvl1pPr algn="r">
              <a:defRPr sz="1200"/>
            </a:lvl1pPr>
          </a:lstStyle>
          <a:p>
            <a:fld id="{FF8EA3F6-4162-4B37-A85D-57CD054ABC88}" type="datetimeFigureOut">
              <a:rPr lang="en-US" smtClean="0"/>
              <a:t>8/1/2018</a:t>
            </a:fld>
            <a:endParaRPr lang="en-US"/>
          </a:p>
        </p:txBody>
      </p:sp>
      <p:sp>
        <p:nvSpPr>
          <p:cNvPr id="4" name="Footer Placeholder 3"/>
          <p:cNvSpPr>
            <a:spLocks noGrp="1"/>
          </p:cNvSpPr>
          <p:nvPr>
            <p:ph type="ftr" sz="quarter" idx="2"/>
          </p:nvPr>
        </p:nvSpPr>
        <p:spPr>
          <a:xfrm>
            <a:off x="0" y="8845046"/>
            <a:ext cx="3044719" cy="467230"/>
          </a:xfrm>
          <a:prstGeom prst="rect">
            <a:avLst/>
          </a:prstGeom>
        </p:spPr>
        <p:txBody>
          <a:bodyPr vert="horz" lIns="93360" tIns="46680" rIns="93360" bIns="46680" rtlCol="0" anchor="b"/>
          <a:lstStyle>
            <a:lvl1pPr algn="l">
              <a:defRPr sz="1200"/>
            </a:lvl1pPr>
          </a:lstStyle>
          <a:p>
            <a:endParaRPr lang="en-US"/>
          </a:p>
        </p:txBody>
      </p:sp>
      <p:sp>
        <p:nvSpPr>
          <p:cNvPr id="5" name="Slide Number Placeholder 4"/>
          <p:cNvSpPr>
            <a:spLocks noGrp="1"/>
          </p:cNvSpPr>
          <p:nvPr>
            <p:ph type="sldNum" sz="quarter" idx="3"/>
          </p:nvPr>
        </p:nvSpPr>
        <p:spPr>
          <a:xfrm>
            <a:off x="3979930" y="8845046"/>
            <a:ext cx="3044719" cy="467230"/>
          </a:xfrm>
          <a:prstGeom prst="rect">
            <a:avLst/>
          </a:prstGeom>
        </p:spPr>
        <p:txBody>
          <a:bodyPr vert="horz" lIns="93360" tIns="46680" rIns="93360" bIns="46680" rtlCol="0" anchor="b"/>
          <a:lstStyle>
            <a:lvl1pPr algn="r">
              <a:defRPr sz="1200"/>
            </a:lvl1pPr>
          </a:lstStyle>
          <a:p>
            <a:fld id="{AF7FFCB9-47D5-4D5C-9DE4-7ACAD626D33E}" type="slidenum">
              <a:rPr lang="en-US" smtClean="0"/>
              <a:t>‹#›</a:t>
            </a:fld>
            <a:endParaRPr lang="en-US"/>
          </a:p>
        </p:txBody>
      </p:sp>
    </p:spTree>
    <p:extLst>
      <p:ext uri="{BB962C8B-B14F-4D97-AF65-F5344CB8AC3E}">
        <p14:creationId xmlns:p14="http://schemas.microsoft.com/office/powerpoint/2010/main" val="40266922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60" tIns="46680" rIns="93360" bIns="46680" rtlCol="0"/>
          <a:lstStyle>
            <a:lvl1pPr algn="l">
              <a:defRPr sz="1200"/>
            </a:lvl1pPr>
          </a:lstStyle>
          <a:p>
            <a:endParaRPr lang="en-US" dirty="0"/>
          </a:p>
        </p:txBody>
      </p:sp>
      <p:sp>
        <p:nvSpPr>
          <p:cNvPr id="3" name="Date Placeholder 2"/>
          <p:cNvSpPr>
            <a:spLocks noGrp="1"/>
          </p:cNvSpPr>
          <p:nvPr>
            <p:ph type="dt" idx="1"/>
          </p:nvPr>
        </p:nvSpPr>
        <p:spPr>
          <a:xfrm>
            <a:off x="3979930" y="0"/>
            <a:ext cx="3044719" cy="467231"/>
          </a:xfrm>
          <a:prstGeom prst="rect">
            <a:avLst/>
          </a:prstGeom>
        </p:spPr>
        <p:txBody>
          <a:bodyPr vert="horz" lIns="93360" tIns="46680" rIns="93360" bIns="46680" rtlCol="0"/>
          <a:lstStyle>
            <a:lvl1pPr algn="r">
              <a:defRPr sz="1200"/>
            </a:lvl1pPr>
          </a:lstStyle>
          <a:p>
            <a:fld id="{546646C9-EE00-4690-9657-A4F8E5EDC5B1}" type="datetimeFigureOut">
              <a:rPr lang="en-US" smtClean="0"/>
              <a:t>8/1/2018</a:t>
            </a:fld>
            <a:endParaRPr lang="en-US" dirty="0"/>
          </a:p>
        </p:txBody>
      </p:sp>
      <p:sp>
        <p:nvSpPr>
          <p:cNvPr id="4" name="Slide Image Placeholder 3"/>
          <p:cNvSpPr>
            <a:spLocks noGrp="1" noRot="1" noChangeAspect="1"/>
          </p:cNvSpPr>
          <p:nvPr>
            <p:ph type="sldImg" idx="2"/>
          </p:nvPr>
        </p:nvSpPr>
        <p:spPr>
          <a:xfrm>
            <a:off x="719138" y="1163638"/>
            <a:ext cx="5588000" cy="3143250"/>
          </a:xfrm>
          <a:prstGeom prst="rect">
            <a:avLst/>
          </a:prstGeom>
          <a:noFill/>
          <a:ln w="12700">
            <a:solidFill>
              <a:prstClr val="black"/>
            </a:solidFill>
          </a:ln>
        </p:spPr>
        <p:txBody>
          <a:bodyPr vert="horz" lIns="93360" tIns="46680" rIns="93360" bIns="46680" rtlCol="0" anchor="ctr"/>
          <a:lstStyle/>
          <a:p>
            <a:endParaRPr lang="en-US" dirty="0"/>
          </a:p>
        </p:txBody>
      </p:sp>
      <p:sp>
        <p:nvSpPr>
          <p:cNvPr id="5" name="Notes Placeholder 4"/>
          <p:cNvSpPr>
            <a:spLocks noGrp="1"/>
          </p:cNvSpPr>
          <p:nvPr>
            <p:ph type="body" sz="quarter" idx="3"/>
          </p:nvPr>
        </p:nvSpPr>
        <p:spPr>
          <a:xfrm>
            <a:off x="702628" y="4481532"/>
            <a:ext cx="5621020" cy="3666708"/>
          </a:xfrm>
          <a:prstGeom prst="rect">
            <a:avLst/>
          </a:prstGeom>
        </p:spPr>
        <p:txBody>
          <a:bodyPr vert="horz" lIns="93360" tIns="46680" rIns="93360" bIns="4668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6"/>
            <a:ext cx="3044719" cy="467230"/>
          </a:xfrm>
          <a:prstGeom prst="rect">
            <a:avLst/>
          </a:prstGeom>
        </p:spPr>
        <p:txBody>
          <a:bodyPr vert="horz" lIns="93360" tIns="46680" rIns="93360" bIns="4668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9930" y="8845046"/>
            <a:ext cx="3044719" cy="467230"/>
          </a:xfrm>
          <a:prstGeom prst="rect">
            <a:avLst/>
          </a:prstGeom>
        </p:spPr>
        <p:txBody>
          <a:bodyPr vert="horz" lIns="93360" tIns="46680" rIns="93360" bIns="46680" rtlCol="0" anchor="b"/>
          <a:lstStyle>
            <a:lvl1pPr algn="r">
              <a:defRPr sz="1200"/>
            </a:lvl1pPr>
          </a:lstStyle>
          <a:p>
            <a:fld id="{C5E15923-5A77-4290-8922-A6892B73CE21}" type="slidenum">
              <a:rPr lang="en-US" smtClean="0"/>
              <a:t>‹#›</a:t>
            </a:fld>
            <a:endParaRPr lang="en-US" dirty="0"/>
          </a:p>
        </p:txBody>
      </p:sp>
    </p:spTree>
    <p:extLst>
      <p:ext uri="{BB962C8B-B14F-4D97-AF65-F5344CB8AC3E}">
        <p14:creationId xmlns:p14="http://schemas.microsoft.com/office/powerpoint/2010/main" val="414232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E15923-5A77-4290-8922-A6892B73CE21}" type="slidenum">
              <a:rPr lang="en-US" smtClean="0"/>
              <a:t>1</a:t>
            </a:fld>
            <a:endParaRPr lang="en-US" dirty="0"/>
          </a:p>
        </p:txBody>
      </p:sp>
    </p:spTree>
    <p:extLst>
      <p:ext uri="{BB962C8B-B14F-4D97-AF65-F5344CB8AC3E}">
        <p14:creationId xmlns:p14="http://schemas.microsoft.com/office/powerpoint/2010/main" val="1477460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TALKING POINTS:  </a:t>
            </a:r>
          </a:p>
          <a:p>
            <a:pPr marL="175050" indent="-175050" defTabSz="933602">
              <a:buFont typeface="Arial" panose="020B0604020202020204" pitchFamily="34" charset="0"/>
              <a:buChar char="•"/>
              <a:defRPr/>
            </a:pPr>
            <a:r>
              <a:rPr lang="en-US" dirty="0"/>
              <a:t>We are concerned that saddling Participants with additional project performance risk will suppress participation below historic levels for similar programs. </a:t>
            </a:r>
          </a:p>
          <a:p>
            <a:pPr marL="175050" indent="-175050" defTabSz="933602">
              <a:buFont typeface="Arial" panose="020B0604020202020204" pitchFamily="34" charset="0"/>
              <a:buChar char="•"/>
              <a:defRPr/>
            </a:pPr>
            <a:r>
              <a:rPr lang="en-US" dirty="0"/>
              <a:t>This conflicts with SB350’s goal to double energy efficiency by 2030. </a:t>
            </a:r>
          </a:p>
          <a:p>
            <a:pPr marL="175050" indent="-175050" defTabSz="933602">
              <a:buFont typeface="Arial" panose="020B0604020202020204" pitchFamily="34" charset="0"/>
              <a:buChar char="•"/>
              <a:defRPr/>
            </a:pPr>
            <a:r>
              <a:rPr lang="en-US" dirty="0"/>
              <a:t>To mitigate this concern, we will recruit contractors and ESCOs who are able to manage this increased risk on behalf of the customer. This approach avoids adding new barriers to participation while protecting ratepayers from paying for non-existent savings, in keeping with the spirit of the recommendation.</a:t>
            </a:r>
            <a:endParaRPr lang="en-US" dirty="0"/>
          </a:p>
        </p:txBody>
      </p:sp>
      <p:sp>
        <p:nvSpPr>
          <p:cNvPr id="4" name="Slide Number Placeholder 3"/>
          <p:cNvSpPr>
            <a:spLocks noGrp="1"/>
          </p:cNvSpPr>
          <p:nvPr>
            <p:ph type="sldNum" sz="quarter" idx="10"/>
          </p:nvPr>
        </p:nvSpPr>
        <p:spPr/>
        <p:txBody>
          <a:bodyPr/>
          <a:lstStyle/>
          <a:p>
            <a:fld id="{C5E15923-5A77-4290-8922-A6892B73CE21}" type="slidenum">
              <a:rPr lang="en-US" smtClean="0"/>
              <a:t>12</a:t>
            </a:fld>
            <a:endParaRPr lang="en-US" dirty="0"/>
          </a:p>
        </p:txBody>
      </p:sp>
    </p:spTree>
    <p:extLst>
      <p:ext uri="{BB962C8B-B14F-4D97-AF65-F5344CB8AC3E}">
        <p14:creationId xmlns:p14="http://schemas.microsoft.com/office/powerpoint/2010/main" val="1892666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E15923-5A77-4290-8922-A6892B73CE21}" type="slidenum">
              <a:rPr lang="en-US" smtClean="0"/>
              <a:t>2</a:t>
            </a:fld>
            <a:endParaRPr lang="en-US" dirty="0"/>
          </a:p>
        </p:txBody>
      </p:sp>
    </p:spTree>
    <p:extLst>
      <p:ext uri="{BB962C8B-B14F-4D97-AF65-F5344CB8AC3E}">
        <p14:creationId xmlns:p14="http://schemas.microsoft.com/office/powerpoint/2010/main" val="600534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Portfolio</a:t>
            </a:r>
            <a:r>
              <a:rPr lang="en-US" baseline="0" dirty="0" smtClean="0"/>
              <a:t> will remain much the same. Two programs will have the biggest changes: SF and Commercial, the later of which will be discussed in m</a:t>
            </a:r>
            <a:r>
              <a:rPr lang="en-US" dirty="0" smtClean="0"/>
              <a:t>ore detail later</a:t>
            </a:r>
            <a:r>
              <a:rPr lang="en-US" baseline="0" dirty="0" smtClean="0"/>
              <a:t> in the presentation</a:t>
            </a:r>
          </a:p>
          <a:p>
            <a:endParaRPr lang="en-US" baseline="0" dirty="0" smtClean="0"/>
          </a:p>
          <a:p>
            <a:r>
              <a:rPr lang="en-US" baseline="0" dirty="0" smtClean="0"/>
              <a:t>We will also present to CAEECC in mid-September our proposed IP, so there will be opportunities for feedback then.</a:t>
            </a:r>
            <a:endParaRPr lang="en-US" dirty="0"/>
          </a:p>
        </p:txBody>
      </p:sp>
      <p:sp>
        <p:nvSpPr>
          <p:cNvPr id="4" name="Slide Number Placeholder 3"/>
          <p:cNvSpPr>
            <a:spLocks noGrp="1"/>
          </p:cNvSpPr>
          <p:nvPr>
            <p:ph type="sldNum" sz="quarter" idx="10"/>
          </p:nvPr>
        </p:nvSpPr>
        <p:spPr/>
        <p:txBody>
          <a:bodyPr/>
          <a:lstStyle/>
          <a:p>
            <a:fld id="{C5E15923-5A77-4290-8922-A6892B73CE21}" type="slidenum">
              <a:rPr lang="en-US" smtClean="0"/>
              <a:t>4</a:t>
            </a:fld>
            <a:endParaRPr lang="en-US" dirty="0"/>
          </a:p>
        </p:txBody>
      </p:sp>
    </p:spTree>
    <p:extLst>
      <p:ext uri="{BB962C8B-B14F-4D97-AF65-F5344CB8AC3E}">
        <p14:creationId xmlns:p14="http://schemas.microsoft.com/office/powerpoint/2010/main" val="3014583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Provide customer better flexibility and control over the project</a:t>
            </a:r>
            <a:endParaRPr lang="en-US"/>
          </a:p>
        </p:txBody>
      </p:sp>
      <p:sp>
        <p:nvSpPr>
          <p:cNvPr id="4" name="Slide Number Placeholder 3"/>
          <p:cNvSpPr>
            <a:spLocks noGrp="1"/>
          </p:cNvSpPr>
          <p:nvPr>
            <p:ph type="sldNum" sz="quarter" idx="10"/>
          </p:nvPr>
        </p:nvSpPr>
        <p:spPr/>
        <p:txBody>
          <a:bodyPr/>
          <a:lstStyle/>
          <a:p>
            <a:fld id="{C5E15923-5A77-4290-8922-A6892B73CE21}" type="slidenum">
              <a:rPr lang="en-US" smtClean="0"/>
              <a:t>5</a:t>
            </a:fld>
            <a:endParaRPr lang="en-US" dirty="0"/>
          </a:p>
        </p:txBody>
      </p:sp>
    </p:spTree>
    <p:extLst>
      <p:ext uri="{BB962C8B-B14F-4D97-AF65-F5344CB8AC3E}">
        <p14:creationId xmlns:p14="http://schemas.microsoft.com/office/powerpoint/2010/main" val="875336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TALKING POINTS: </a:t>
            </a:r>
            <a:endParaRPr lang="en-US" b="0" dirty="0"/>
          </a:p>
          <a:p>
            <a:pPr marL="175050" indent="-175050" defTabSz="933602">
              <a:buFont typeface="Arial" panose="020B0604020202020204" pitchFamily="34" charset="0"/>
              <a:buChar char="•"/>
              <a:defRPr/>
            </a:pPr>
            <a:r>
              <a:rPr lang="en-US" dirty="0">
                <a:latin typeface="Open Sans" panose="020B0606030504020204" pitchFamily="34" charset="0"/>
                <a:ea typeface="Open Sans" panose="020B0606030504020204" pitchFamily="34" charset="0"/>
                <a:cs typeface="Open Sans" panose="020B0606030504020204" pitchFamily="34" charset="0"/>
              </a:rPr>
              <a:t>Primary enrollment path is through a network of qualified industry-partners. They play a central role in 1) driving enrollment, 2) delivering concierge services, and 3)providing technical assistance (TA). This reduces our customer-acquisition costs and limits our financial exposure for providing TA.</a:t>
            </a:r>
          </a:p>
          <a:p>
            <a:pPr marL="175050" indent="-175050" defTabSz="933602">
              <a:buFont typeface="Arial" panose="020B0604020202020204" pitchFamily="34" charset="0"/>
              <a:buChar char="•"/>
              <a:defRPr/>
            </a:pPr>
            <a:r>
              <a:rPr lang="en-US" dirty="0">
                <a:latin typeface="Open Sans" panose="020B0606030504020204" pitchFamily="34" charset="0"/>
                <a:ea typeface="Open Sans" panose="020B0606030504020204" pitchFamily="34" charset="0"/>
                <a:cs typeface="Open Sans" panose="020B0606030504020204" pitchFamily="34" charset="0"/>
              </a:rPr>
              <a:t>These elements reduce our implementation and admin costs, reduce financial exposure while developing comprehensive retrofit projects.</a:t>
            </a:r>
          </a:p>
          <a:p>
            <a:pPr defTabSz="933602">
              <a:defRPr/>
            </a:pPr>
            <a:endParaRPr lang="en-US" b="1"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4" name="Slide Number Placeholder 3"/>
          <p:cNvSpPr>
            <a:spLocks noGrp="1"/>
          </p:cNvSpPr>
          <p:nvPr>
            <p:ph type="sldNum" sz="quarter" idx="10"/>
          </p:nvPr>
        </p:nvSpPr>
        <p:spPr/>
        <p:txBody>
          <a:bodyPr/>
          <a:lstStyle/>
          <a:p>
            <a:fld id="{C5E15923-5A77-4290-8922-A6892B73CE21}" type="slidenum">
              <a:rPr lang="en-US" smtClean="0"/>
              <a:t>7</a:t>
            </a:fld>
            <a:endParaRPr lang="en-US" dirty="0"/>
          </a:p>
        </p:txBody>
      </p:sp>
    </p:spTree>
    <p:extLst>
      <p:ext uri="{BB962C8B-B14F-4D97-AF65-F5344CB8AC3E}">
        <p14:creationId xmlns:p14="http://schemas.microsoft.com/office/powerpoint/2010/main" val="4038807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JENNY:</a:t>
            </a:r>
          </a:p>
          <a:p>
            <a:pPr marL="175050" indent="-175050" defTabSz="933602">
              <a:buFont typeface="Arial" panose="020B0604020202020204" pitchFamily="34" charset="0"/>
              <a:buChar char="•"/>
              <a:defRPr/>
            </a:pPr>
            <a:r>
              <a:rPr lang="en-US" dirty="0"/>
              <a:t>Jenny:  I am not completely clear on how the COMM program is conforming to this guidance. As a result, I am proposing a “portfolio answer,” same as the Multifamily and even Single Family.</a:t>
            </a:r>
          </a:p>
          <a:p>
            <a:pPr marL="175050" indent="-175050" defTabSz="933602">
              <a:buFont typeface="Arial" panose="020B0604020202020204" pitchFamily="34" charset="0"/>
              <a:buChar char="•"/>
              <a:defRPr/>
            </a:pPr>
            <a:r>
              <a:rPr lang="en-US" dirty="0"/>
              <a:t>Jenny: FYI ONLY - Generally, incentives will be calculated and paid on a per-kWh and per-</a:t>
            </a:r>
            <a:r>
              <a:rPr lang="en-US" dirty="0" err="1"/>
              <a:t>therm</a:t>
            </a:r>
            <a:r>
              <a:rPr lang="en-US" dirty="0"/>
              <a:t> basis with prices </a:t>
            </a:r>
            <a:r>
              <a:rPr lang="en-US" b="1" i="1" dirty="0"/>
              <a:t>tied to the expected net lifecycle value of the savings</a:t>
            </a:r>
            <a:r>
              <a:rPr lang="en-US" dirty="0"/>
              <a:t>. The ex-ante portion will be paid on a net basis, but the ex-post portion will likely be paid on a gross basis because the data = actual reduction. We need more time to think and articulate this better; best to take questions and I will answer them at a later time.</a:t>
            </a:r>
            <a:endParaRPr lang="en-US" b="0" dirty="0"/>
          </a:p>
          <a:p>
            <a:pPr defTabSz="933602">
              <a:defRPr/>
            </a:pPr>
            <a:endParaRPr lang="en-US" b="1" dirty="0"/>
          </a:p>
          <a:p>
            <a:endParaRPr lang="en-US" dirty="0"/>
          </a:p>
        </p:txBody>
      </p:sp>
      <p:sp>
        <p:nvSpPr>
          <p:cNvPr id="4" name="Slide Number Placeholder 3"/>
          <p:cNvSpPr>
            <a:spLocks noGrp="1"/>
          </p:cNvSpPr>
          <p:nvPr>
            <p:ph type="sldNum" sz="quarter" idx="10"/>
          </p:nvPr>
        </p:nvSpPr>
        <p:spPr/>
        <p:txBody>
          <a:bodyPr/>
          <a:lstStyle/>
          <a:p>
            <a:fld id="{C5E15923-5A77-4290-8922-A6892B73CE21}" type="slidenum">
              <a:rPr lang="en-US" smtClean="0"/>
              <a:t>8</a:t>
            </a:fld>
            <a:endParaRPr lang="en-US" dirty="0"/>
          </a:p>
        </p:txBody>
      </p:sp>
    </p:spTree>
    <p:extLst>
      <p:ext uri="{BB962C8B-B14F-4D97-AF65-F5344CB8AC3E}">
        <p14:creationId xmlns:p14="http://schemas.microsoft.com/office/powerpoint/2010/main" val="2022142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TALKING POINTS: </a:t>
            </a:r>
          </a:p>
          <a:p>
            <a:pPr marL="175050" indent="-175050" defTabSz="933602">
              <a:buFont typeface="Arial" panose="020B0604020202020204" pitchFamily="34" charset="0"/>
              <a:buChar char="•"/>
              <a:defRPr/>
            </a:pPr>
            <a:r>
              <a:rPr lang="en-US" dirty="0"/>
              <a:t>The program links incentives to savings-achievement to promote increasing degrees of efficiency above code. </a:t>
            </a:r>
          </a:p>
          <a:p>
            <a:pPr marL="175050" indent="-175050" defTabSz="933602">
              <a:buFont typeface="Arial" panose="020B0604020202020204" pitchFamily="34" charset="0"/>
              <a:buChar char="•"/>
              <a:defRPr/>
            </a:pPr>
            <a:r>
              <a:rPr lang="en-US" dirty="0"/>
              <a:t>So, although not rigidly tiered, it is structured to financially reward deep-savings project with proportionally higher incentives.</a:t>
            </a:r>
          </a:p>
          <a:p>
            <a:pPr defTabSz="933602">
              <a:defRPr/>
            </a:pPr>
            <a:endParaRPr lang="en-US" b="1" dirty="0"/>
          </a:p>
          <a:p>
            <a:endParaRPr lang="en-US" dirty="0"/>
          </a:p>
        </p:txBody>
      </p:sp>
      <p:sp>
        <p:nvSpPr>
          <p:cNvPr id="4" name="Slide Number Placeholder 3"/>
          <p:cNvSpPr>
            <a:spLocks noGrp="1"/>
          </p:cNvSpPr>
          <p:nvPr>
            <p:ph type="sldNum" sz="quarter" idx="10"/>
          </p:nvPr>
        </p:nvSpPr>
        <p:spPr/>
        <p:txBody>
          <a:bodyPr/>
          <a:lstStyle/>
          <a:p>
            <a:fld id="{C5E15923-5A77-4290-8922-A6892B73CE21}" type="slidenum">
              <a:rPr lang="en-US" smtClean="0"/>
              <a:t>9</a:t>
            </a:fld>
            <a:endParaRPr lang="en-US" dirty="0"/>
          </a:p>
        </p:txBody>
      </p:sp>
    </p:spTree>
    <p:extLst>
      <p:ext uri="{BB962C8B-B14F-4D97-AF65-F5344CB8AC3E}">
        <p14:creationId xmlns:p14="http://schemas.microsoft.com/office/powerpoint/2010/main" val="3454524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TALKING POINTS:</a:t>
            </a:r>
          </a:p>
          <a:p>
            <a:pPr marL="291751" indent="-291751" defTabSz="933602">
              <a:buFont typeface="Arial" panose="020B0604020202020204" pitchFamily="34" charset="0"/>
              <a:buChar char="•"/>
              <a:defRPr/>
            </a:pPr>
            <a:r>
              <a:rPr lang="en-US" sz="1800" dirty="0"/>
              <a:t>Because half the incentive is tied to meter-based savings, the quality, reliability and durability of the new equipment, and their installation, will be highly critical to getting the money.</a:t>
            </a:r>
          </a:p>
          <a:p>
            <a:endParaRPr lang="en-US" dirty="0"/>
          </a:p>
        </p:txBody>
      </p:sp>
      <p:sp>
        <p:nvSpPr>
          <p:cNvPr id="4" name="Slide Number Placeholder 3"/>
          <p:cNvSpPr>
            <a:spLocks noGrp="1"/>
          </p:cNvSpPr>
          <p:nvPr>
            <p:ph type="sldNum" sz="quarter" idx="10"/>
          </p:nvPr>
        </p:nvSpPr>
        <p:spPr/>
        <p:txBody>
          <a:bodyPr/>
          <a:lstStyle/>
          <a:p>
            <a:fld id="{C5E15923-5A77-4290-8922-A6892B73CE21}" type="slidenum">
              <a:rPr lang="en-US" smtClean="0"/>
              <a:t>10</a:t>
            </a:fld>
            <a:endParaRPr lang="en-US" dirty="0"/>
          </a:p>
        </p:txBody>
      </p:sp>
    </p:spTree>
    <p:extLst>
      <p:ext uri="{BB962C8B-B14F-4D97-AF65-F5344CB8AC3E}">
        <p14:creationId xmlns:p14="http://schemas.microsoft.com/office/powerpoint/2010/main" val="3937419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TALKING POINTS: </a:t>
            </a:r>
            <a:endParaRPr lang="en-US" b="0" dirty="0"/>
          </a:p>
          <a:p>
            <a:pPr marL="175050" indent="-175050" defTabSz="933602">
              <a:buFont typeface="Arial" panose="020B0604020202020204" pitchFamily="34" charset="0"/>
              <a:buChar char="•"/>
              <a:defRPr/>
            </a:pPr>
            <a:r>
              <a:rPr lang="en-US" dirty="0"/>
              <a:t>In addition to incentive structure, the Program uses a </a:t>
            </a:r>
            <a:r>
              <a:rPr lang="en-US" b="1" i="1" dirty="0"/>
              <a:t>flexible delivery model </a:t>
            </a:r>
            <a:r>
              <a:rPr lang="en-US" dirty="0"/>
              <a:t>to resolve an array of barriers SMB customers may face related to transaction costs, financial risks, cash flow limitations, and access to capital.</a:t>
            </a:r>
          </a:p>
          <a:p>
            <a:pPr marL="175050" indent="-175050" defTabSz="933602">
              <a:buFont typeface="Arial" panose="020B0604020202020204" pitchFamily="34" charset="0"/>
              <a:buChar char="•"/>
              <a:defRPr/>
            </a:pPr>
            <a:r>
              <a:rPr lang="en-US" dirty="0"/>
              <a:t>This hybrid approach is a balance between breaking barriers while protect rate-payers from paying for non-existent savings.</a:t>
            </a:r>
          </a:p>
          <a:p>
            <a:endParaRPr lang="en-US" b="1" dirty="0"/>
          </a:p>
        </p:txBody>
      </p:sp>
      <p:sp>
        <p:nvSpPr>
          <p:cNvPr id="4" name="Slide Number Placeholder 3"/>
          <p:cNvSpPr>
            <a:spLocks noGrp="1"/>
          </p:cNvSpPr>
          <p:nvPr>
            <p:ph type="sldNum" sz="quarter" idx="10"/>
          </p:nvPr>
        </p:nvSpPr>
        <p:spPr/>
        <p:txBody>
          <a:bodyPr/>
          <a:lstStyle/>
          <a:p>
            <a:fld id="{C5E15923-5A77-4290-8922-A6892B73CE21}" type="slidenum">
              <a:rPr lang="en-US" smtClean="0"/>
              <a:t>11</a:t>
            </a:fld>
            <a:endParaRPr lang="en-US" dirty="0"/>
          </a:p>
        </p:txBody>
      </p:sp>
    </p:spTree>
    <p:extLst>
      <p:ext uri="{BB962C8B-B14F-4D97-AF65-F5344CB8AC3E}">
        <p14:creationId xmlns:p14="http://schemas.microsoft.com/office/powerpoint/2010/main" val="42381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Rectangle 1"/>
          <p:cNvSpPr/>
          <p:nvPr userDrawn="1"/>
        </p:nvSpPr>
        <p:spPr>
          <a:xfrm>
            <a:off x="0" y="3346705"/>
            <a:ext cx="12192000" cy="35112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18070" y="641568"/>
            <a:ext cx="4507885" cy="2372571"/>
          </a:xfrm>
          <a:prstGeom prst="rect">
            <a:avLst/>
          </a:prstGeom>
        </p:spPr>
      </p:pic>
      <p:sp>
        <p:nvSpPr>
          <p:cNvPr id="11" name="Title 10"/>
          <p:cNvSpPr>
            <a:spLocks noGrp="1"/>
          </p:cNvSpPr>
          <p:nvPr>
            <p:ph type="title"/>
          </p:nvPr>
        </p:nvSpPr>
        <p:spPr>
          <a:xfrm>
            <a:off x="1818547" y="3849722"/>
            <a:ext cx="8814816" cy="1490374"/>
          </a:xfrm>
        </p:spPr>
        <p:txBody>
          <a:bodyPr lIns="0" tIns="0" rIns="0" bIns="0" anchor="t" anchorCtr="0">
            <a:noAutofit/>
          </a:bodyPr>
          <a:lstStyle>
            <a:lvl1pPr algn="l">
              <a:lnSpc>
                <a:spcPts val="4600"/>
              </a:lnSpc>
              <a:defRPr sz="5400">
                <a:solidFill>
                  <a:schemeClr val="bg1"/>
                </a:solidFill>
              </a:defRPr>
            </a:lvl1pPr>
          </a:lstStyle>
          <a:p>
            <a:r>
              <a:rPr lang="en-US"/>
              <a:t>Click to edit Master title style</a:t>
            </a:r>
            <a:endParaRPr lang="en-US" dirty="0"/>
          </a:p>
        </p:txBody>
      </p:sp>
      <p:sp>
        <p:nvSpPr>
          <p:cNvPr id="4" name="Rectangle 3"/>
          <p:cNvSpPr/>
          <p:nvPr userDrawn="1"/>
        </p:nvSpPr>
        <p:spPr>
          <a:xfrm>
            <a:off x="1818547" y="5760720"/>
            <a:ext cx="6209885" cy="109728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dirty="0"/>
          </a:p>
        </p:txBody>
      </p:sp>
      <p:sp>
        <p:nvSpPr>
          <p:cNvPr id="3" name="Subtitle 2"/>
          <p:cNvSpPr>
            <a:spLocks noGrp="1"/>
          </p:cNvSpPr>
          <p:nvPr>
            <p:ph type="subTitle" idx="1"/>
          </p:nvPr>
        </p:nvSpPr>
        <p:spPr>
          <a:xfrm>
            <a:off x="2157984" y="5760719"/>
            <a:ext cx="5669280" cy="1097281"/>
          </a:xfrm>
        </p:spPr>
        <p:txBody>
          <a:bodyPr anchor="ctr" anchorCtr="0">
            <a:no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86407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1492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1" y="1792224"/>
            <a:ext cx="8872727" cy="4575692"/>
          </a:xfrm>
        </p:spPr>
        <p:txBody>
          <a:bodyPr>
            <a:normAutofit/>
          </a:bodyPr>
          <a:lstStyle>
            <a:lvl1pPr marL="228600" indent="-228600">
              <a:lnSpc>
                <a:spcPct val="100000"/>
              </a:lnSpc>
              <a:spcAft>
                <a:spcPts val="400"/>
              </a:spcAft>
              <a:buFont typeface="Wingdings" charset="2"/>
              <a:buChar char="§"/>
              <a:defRPr sz="3200">
                <a:solidFill>
                  <a:schemeClr val="tx1"/>
                </a:solidFill>
              </a:defRPr>
            </a:lvl1pPr>
            <a:lvl2pPr marL="685800" indent="-228600">
              <a:lnSpc>
                <a:spcPct val="100000"/>
              </a:lnSpc>
              <a:spcAft>
                <a:spcPts val="400"/>
              </a:spcAft>
              <a:buFont typeface="Wingdings" charset="2"/>
              <a:buChar char="§"/>
              <a:defRPr sz="2800">
                <a:solidFill>
                  <a:schemeClr val="tx1"/>
                </a:solidFill>
              </a:defRPr>
            </a:lvl2pPr>
            <a:lvl3pPr marL="1143000" indent="-228600">
              <a:lnSpc>
                <a:spcPct val="100000"/>
              </a:lnSpc>
              <a:spcAft>
                <a:spcPts val="400"/>
              </a:spcAft>
              <a:buFont typeface="Wingdings" charset="2"/>
              <a:buChar char="§"/>
              <a:defRPr sz="2400">
                <a:solidFill>
                  <a:schemeClr val="tx1"/>
                </a:solidFill>
              </a:defRPr>
            </a:lvl3pPr>
            <a:lvl4pPr marL="1600200" indent="-228600">
              <a:lnSpc>
                <a:spcPct val="100000"/>
              </a:lnSpc>
              <a:spcAft>
                <a:spcPts val="400"/>
              </a:spcAft>
              <a:buFont typeface="Wingdings" charset="2"/>
              <a:buChar char="§"/>
              <a:defRPr sz="2000">
                <a:solidFill>
                  <a:schemeClr val="tx1"/>
                </a:solidFill>
              </a:defRPr>
            </a:lvl4pPr>
            <a:lvl5pPr marL="2057400" indent="-228600">
              <a:lnSpc>
                <a:spcPct val="100000"/>
              </a:lnSpc>
              <a:spcAft>
                <a:spcPts val="400"/>
              </a:spcAft>
              <a:buFont typeface="Wingdings" charset="2"/>
              <a:buChar char="§"/>
              <a:defRPr sz="20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6670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Agenda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5067" y="598248"/>
            <a:ext cx="6121349" cy="5126829"/>
          </a:xfrm>
        </p:spPr>
        <p:txBody>
          <a:bodyPr>
            <a:normAutofit/>
          </a:bodyPr>
          <a:lstStyle>
            <a:lvl1pPr marL="228600" indent="-228600">
              <a:buFont typeface="Wingdings" charset="2"/>
              <a:buChar char="§"/>
              <a:defRPr sz="3200">
                <a:solidFill>
                  <a:schemeClr val="tx1"/>
                </a:solidFill>
              </a:defRPr>
            </a:lvl1pPr>
            <a:lvl2pPr marL="685800" indent="-228600">
              <a:buFont typeface="Wingdings" charset="2"/>
              <a:buChar char="§"/>
              <a:defRPr sz="2800">
                <a:solidFill>
                  <a:schemeClr val="tx1"/>
                </a:solidFill>
              </a:defRPr>
            </a:lvl2pPr>
            <a:lvl3pPr marL="1143000" indent="-228600">
              <a:buFont typeface="Wingdings" charset="2"/>
              <a:buChar char="§"/>
              <a:defRPr sz="2400">
                <a:solidFill>
                  <a:schemeClr val="tx1"/>
                </a:solidFill>
              </a:defRPr>
            </a:lvl3pPr>
            <a:lvl4pPr marL="1600200" indent="-228600">
              <a:buFont typeface="Wingdings" charset="2"/>
              <a:buChar char="§"/>
              <a:defRPr sz="2000">
                <a:solidFill>
                  <a:schemeClr val="tx1"/>
                </a:solidFill>
              </a:defRPr>
            </a:lvl4pPr>
            <a:lvl5pPr marL="2057400" indent="-228600">
              <a:buFont typeface="Wingdings" charset="2"/>
              <a:buChar char="§"/>
              <a:defRPr sz="20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39624" y="0"/>
            <a:ext cx="3305338" cy="6858000"/>
          </a:xfrm>
          <a:prstGeom prst="rect">
            <a:avLst/>
          </a:prstGeom>
          <a:gradFill>
            <a:gsLst>
              <a:gs pos="57000">
                <a:srgbClr val="118587"/>
              </a:gs>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78308" y="182880"/>
            <a:ext cx="2869473" cy="2523744"/>
          </a:xfrm>
          <a:noFill/>
        </p:spPr>
        <p:txBody>
          <a:bodyPr anchor="ctr" anchorCtr="0">
            <a:normAutofit/>
          </a:bodyPr>
          <a:lstStyle>
            <a:lvl1pPr algn="l">
              <a:defRPr sz="4000" b="0" i="0" baseline="0">
                <a:solidFill>
                  <a:schemeClr val="bg1"/>
                </a:solidFill>
                <a:latin typeface="+mn-lt"/>
              </a:defRPr>
            </a:lvl1pPr>
          </a:lstStyle>
          <a:p>
            <a:r>
              <a:rPr lang="en-US"/>
              <a:t>Click to edit Master title style</a:t>
            </a: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4999" y="6041985"/>
            <a:ext cx="1491324" cy="627926"/>
          </a:xfrm>
          <a:prstGeom prst="rect">
            <a:avLst/>
          </a:prstGeom>
        </p:spPr>
      </p:pic>
    </p:spTree>
    <p:extLst>
      <p:ext uri="{BB962C8B-B14F-4D97-AF65-F5344CB8AC3E}">
        <p14:creationId xmlns:p14="http://schemas.microsoft.com/office/powerpoint/2010/main" val="1713431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userDrawn="1"/>
        </p:nvSpPr>
        <p:spPr>
          <a:xfrm>
            <a:off x="-39624" y="0"/>
            <a:ext cx="7281672" cy="6858000"/>
          </a:xfrm>
          <a:prstGeom prst="rect">
            <a:avLst/>
          </a:prstGeom>
          <a:gradFill>
            <a:gsLst>
              <a:gs pos="57000">
                <a:srgbClr val="118587"/>
              </a:gs>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53696" y="914400"/>
            <a:ext cx="5811695" cy="1685473"/>
          </a:xfrm>
        </p:spPr>
        <p:txBody>
          <a:bodyPr anchor="b" anchorCtr="0">
            <a:noAutofit/>
          </a:bodyPr>
          <a:lstStyle>
            <a:lvl1pPr>
              <a:defRPr sz="5000" baseline="0"/>
            </a:lvl1pPr>
          </a:lstStyle>
          <a:p>
            <a:r>
              <a:rPr lang="en-US"/>
              <a:t>Click to edit Master title style</a:t>
            </a:r>
            <a:endParaRPr lang="en-US" dirty="0"/>
          </a:p>
        </p:txBody>
      </p:sp>
      <p:sp>
        <p:nvSpPr>
          <p:cNvPr id="3" name="Text Placeholder 2"/>
          <p:cNvSpPr>
            <a:spLocks noGrp="1"/>
          </p:cNvSpPr>
          <p:nvPr>
            <p:ph type="body" idx="1"/>
          </p:nvPr>
        </p:nvSpPr>
        <p:spPr>
          <a:xfrm>
            <a:off x="753697" y="2892549"/>
            <a:ext cx="5811694" cy="1500187"/>
          </a:xfrm>
        </p:spPr>
        <p:txBody>
          <a:bodyPr>
            <a:normAutofit/>
          </a:bodyPr>
          <a:lstStyle>
            <a:lvl1pPr marL="0" indent="0">
              <a:buNone/>
              <a:defRPr sz="3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102656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1_Section Header">
    <p:spTree>
      <p:nvGrpSpPr>
        <p:cNvPr id="1" name=""/>
        <p:cNvGrpSpPr/>
        <p:nvPr/>
      </p:nvGrpSpPr>
      <p:grpSpPr>
        <a:xfrm>
          <a:off x="0" y="0"/>
          <a:ext cx="0" cy="0"/>
          <a:chOff x="0" y="0"/>
          <a:chExt cx="0" cy="0"/>
        </a:xfrm>
      </p:grpSpPr>
      <p:sp>
        <p:nvSpPr>
          <p:cNvPr id="8" name="Rectangle 7"/>
          <p:cNvSpPr/>
          <p:nvPr userDrawn="1"/>
        </p:nvSpPr>
        <p:spPr>
          <a:xfrm>
            <a:off x="-39624" y="0"/>
            <a:ext cx="12231624" cy="6858000"/>
          </a:xfrm>
          <a:prstGeom prst="rect">
            <a:avLst/>
          </a:prstGeom>
          <a:gradFill>
            <a:gsLst>
              <a:gs pos="72000">
                <a:srgbClr val="789DB7"/>
              </a:gs>
              <a:gs pos="0">
                <a:schemeClr val="accent1"/>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53696" y="914401"/>
            <a:ext cx="10109376" cy="1346600"/>
          </a:xfrm>
        </p:spPr>
        <p:txBody>
          <a:bodyPr anchor="b" anchorCtr="0">
            <a:noAutofit/>
          </a:bodyPr>
          <a:lstStyle>
            <a:lvl1pPr>
              <a:defRPr sz="5000" baseline="0"/>
            </a:lvl1pPr>
          </a:lstStyle>
          <a:p>
            <a:r>
              <a:rPr lang="en-US"/>
              <a:t>Click to edit Master title style</a:t>
            </a:r>
            <a:endParaRPr lang="en-US" dirty="0"/>
          </a:p>
        </p:txBody>
      </p:sp>
      <p:sp>
        <p:nvSpPr>
          <p:cNvPr id="3" name="Text Placeholder 2"/>
          <p:cNvSpPr>
            <a:spLocks noGrp="1"/>
          </p:cNvSpPr>
          <p:nvPr>
            <p:ph type="body" idx="1"/>
          </p:nvPr>
        </p:nvSpPr>
        <p:spPr>
          <a:xfrm>
            <a:off x="753696" y="2599873"/>
            <a:ext cx="10109375" cy="1500187"/>
          </a:xfrm>
        </p:spPr>
        <p:txBody>
          <a:bodyPr>
            <a:normAutofit/>
          </a:bodyPr>
          <a:lstStyle>
            <a:lvl1pPr marL="0" indent="0">
              <a:buNone/>
              <a:defRPr sz="3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4999" y="5972537"/>
            <a:ext cx="1491324" cy="627926"/>
          </a:xfrm>
          <a:prstGeom prst="rect">
            <a:avLst/>
          </a:prstGeom>
        </p:spPr>
      </p:pic>
    </p:spTree>
    <p:extLst>
      <p:ext uri="{BB962C8B-B14F-4D97-AF65-F5344CB8AC3E}">
        <p14:creationId xmlns:p14="http://schemas.microsoft.com/office/powerpoint/2010/main" val="1209145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389992" y="1145893"/>
            <a:ext cx="6042879" cy="54195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10"/>
          <p:cNvSpPr>
            <a:spLocks noGrp="1"/>
          </p:cNvSpPr>
          <p:nvPr>
            <p:ph type="pic" sz="quarter" idx="10"/>
          </p:nvPr>
        </p:nvSpPr>
        <p:spPr>
          <a:xfrm>
            <a:off x="1" y="0"/>
            <a:ext cx="4004840" cy="6857999"/>
          </a:xfrm>
        </p:spPr>
        <p:txBody>
          <a:bodyPr/>
          <a:lstStyle/>
          <a:p>
            <a:r>
              <a:rPr lang="en-US" dirty="0"/>
              <a:t>Click icon to add picture</a:t>
            </a:r>
          </a:p>
        </p:txBody>
      </p:sp>
      <p:sp>
        <p:nvSpPr>
          <p:cNvPr id="2" name="Title 1"/>
          <p:cNvSpPr>
            <a:spLocks noGrp="1"/>
          </p:cNvSpPr>
          <p:nvPr>
            <p:ph type="title"/>
          </p:nvPr>
        </p:nvSpPr>
        <p:spPr>
          <a:xfrm>
            <a:off x="4389992" y="140448"/>
            <a:ext cx="7149967" cy="881733"/>
          </a:xfrm>
        </p:spPr>
        <p:txBody>
          <a:bodyPr/>
          <a:lstStyle>
            <a:lvl1pPr>
              <a:defRPr>
                <a:solidFill>
                  <a:schemeClr val="accent1"/>
                </a:solidFill>
              </a:defRPr>
            </a:lvl1pPr>
          </a:lstStyle>
          <a:p>
            <a:r>
              <a:rPr lang="en-US"/>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4999" y="6041985"/>
            <a:ext cx="1491324" cy="627926"/>
          </a:xfrm>
          <a:prstGeom prst="rect">
            <a:avLst/>
          </a:prstGeom>
        </p:spPr>
      </p:pic>
    </p:spTree>
    <p:extLst>
      <p:ext uri="{BB962C8B-B14F-4D97-AF65-F5344CB8AC3E}">
        <p14:creationId xmlns:p14="http://schemas.microsoft.com/office/powerpoint/2010/main" val="2297296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Picture + Content">
    <p:spTree>
      <p:nvGrpSpPr>
        <p:cNvPr id="1" name=""/>
        <p:cNvGrpSpPr/>
        <p:nvPr/>
      </p:nvGrpSpPr>
      <p:grpSpPr>
        <a:xfrm>
          <a:off x="0" y="0"/>
          <a:ext cx="0" cy="0"/>
          <a:chOff x="0" y="0"/>
          <a:chExt cx="0" cy="0"/>
        </a:xfrm>
      </p:grpSpPr>
      <p:sp>
        <p:nvSpPr>
          <p:cNvPr id="2" name="Title 1"/>
          <p:cNvSpPr>
            <a:spLocks noGrp="1"/>
          </p:cNvSpPr>
          <p:nvPr>
            <p:ph type="title"/>
          </p:nvPr>
        </p:nvSpPr>
        <p:spPr>
          <a:xfrm>
            <a:off x="5596129" y="542932"/>
            <a:ext cx="6410194" cy="877521"/>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half" idx="2"/>
          </p:nvPr>
        </p:nvSpPr>
        <p:spPr>
          <a:xfrm>
            <a:off x="5596129" y="1737360"/>
            <a:ext cx="5705856" cy="3987718"/>
          </a:xfrm>
        </p:spPr>
        <p:txBody>
          <a:bodyPr numCol="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10"/>
          <p:cNvSpPr>
            <a:spLocks noGrp="1"/>
          </p:cNvSpPr>
          <p:nvPr>
            <p:ph type="pic" sz="quarter" idx="10"/>
          </p:nvPr>
        </p:nvSpPr>
        <p:spPr>
          <a:xfrm>
            <a:off x="0" y="0"/>
            <a:ext cx="5175504" cy="6857999"/>
          </a:xfrm>
        </p:spPr>
        <p:txBody>
          <a:bodyPr/>
          <a:lstStyle/>
          <a:p>
            <a:r>
              <a:rPr lang="en-US" dirty="0"/>
              <a:t>Click icon to add picture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4999" y="6041985"/>
            <a:ext cx="1491324" cy="627926"/>
          </a:xfrm>
          <a:prstGeom prst="rect">
            <a:avLst/>
          </a:prstGeom>
        </p:spPr>
      </p:pic>
    </p:spTree>
    <p:extLst>
      <p:ext uri="{BB962C8B-B14F-4D97-AF65-F5344CB8AC3E}">
        <p14:creationId xmlns:p14="http://schemas.microsoft.com/office/powerpoint/2010/main" val="3414030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16420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16420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17988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24839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userDrawn="1"/>
        </p:nvSpPr>
        <p:spPr>
          <a:xfrm>
            <a:off x="0" y="0"/>
            <a:ext cx="12192000" cy="15005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279157"/>
            <a:ext cx="9743831" cy="9400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1" y="1824962"/>
            <a:ext cx="8634984" cy="411386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0514999" y="6041985"/>
            <a:ext cx="1491324" cy="627926"/>
          </a:xfrm>
          <a:prstGeom prst="rect">
            <a:avLst/>
          </a:prstGeom>
        </p:spPr>
      </p:pic>
    </p:spTree>
    <p:extLst>
      <p:ext uri="{BB962C8B-B14F-4D97-AF65-F5344CB8AC3E}">
        <p14:creationId xmlns:p14="http://schemas.microsoft.com/office/powerpoint/2010/main" val="7892527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txStyles>
    <p:titleStyle>
      <a:lvl1pPr algn="l" defTabSz="914400" rtl="0" eaLnBrk="1" latinLnBrk="0" hangingPunct="1">
        <a:lnSpc>
          <a:spcPct val="90000"/>
        </a:lnSpc>
        <a:spcBef>
          <a:spcPct val="0"/>
        </a:spcBef>
        <a:buNone/>
        <a:defRPr sz="4200" kern="1200">
          <a:solidFill>
            <a:schemeClr val="bg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400"/>
        </a:spcAft>
        <a:buFont typeface="Wingdings" charset="2"/>
        <a:buChar char="§"/>
        <a:defRPr sz="32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400"/>
        </a:spcAft>
        <a:buFont typeface="Wingdings" charset="2"/>
        <a:buChar char="§"/>
        <a:defRPr sz="2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400"/>
        </a:spcAft>
        <a:buFont typeface="Wingdings" charset="2"/>
        <a:buChar char="§"/>
        <a:defRPr sz="24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400"/>
        </a:spcAft>
        <a:buFont typeface="Wingdings"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400"/>
        </a:spcAft>
        <a:buFont typeface="Wingdings"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spcAft>
                <a:spcPts val="0"/>
              </a:spcAft>
            </a:pPr>
            <a:r>
              <a:rPr lang="en-US" sz="1800" dirty="0" smtClean="0">
                <a:latin typeface="+mj-lt"/>
              </a:rPr>
              <a:t>California Energy Efficiency Coordinating Committee (CAEECC)</a:t>
            </a:r>
            <a:endParaRPr lang="en-US" sz="1800" dirty="0">
              <a:latin typeface="+mj-lt"/>
            </a:endParaRPr>
          </a:p>
        </p:txBody>
      </p:sp>
      <p:sp>
        <p:nvSpPr>
          <p:cNvPr id="3" name="Title 2"/>
          <p:cNvSpPr>
            <a:spLocks noGrp="1"/>
          </p:cNvSpPr>
          <p:nvPr>
            <p:ph type="title"/>
          </p:nvPr>
        </p:nvSpPr>
        <p:spPr>
          <a:xfrm>
            <a:off x="1818547" y="3849722"/>
            <a:ext cx="8814816" cy="560521"/>
          </a:xfrm>
        </p:spPr>
        <p:txBody>
          <a:bodyPr/>
          <a:lstStyle/>
          <a:p>
            <a:r>
              <a:rPr lang="en-US" dirty="0"/>
              <a:t>2019 ABAL Overview</a:t>
            </a:r>
          </a:p>
        </p:txBody>
      </p:sp>
      <p:sp>
        <p:nvSpPr>
          <p:cNvPr id="5" name="Rectangle 4"/>
          <p:cNvSpPr/>
          <p:nvPr/>
        </p:nvSpPr>
        <p:spPr>
          <a:xfrm>
            <a:off x="1818547" y="4410243"/>
            <a:ext cx="3864328" cy="646331"/>
          </a:xfrm>
          <a:prstGeom prst="rect">
            <a:avLst/>
          </a:prstGeom>
        </p:spPr>
        <p:txBody>
          <a:bodyPr wrap="none">
            <a:spAutoFit/>
          </a:bodyPr>
          <a:lstStyle/>
          <a:p>
            <a:pPr>
              <a:spcAft>
                <a:spcPts val="0"/>
              </a:spcAft>
            </a:pPr>
            <a:r>
              <a:rPr lang="en-US" dirty="0">
                <a:solidFill>
                  <a:schemeClr val="bg1"/>
                </a:solidFill>
              </a:rPr>
              <a:t>Jenny Berg, Principal Program </a:t>
            </a:r>
            <a:r>
              <a:rPr lang="en-US" dirty="0" smtClean="0">
                <a:solidFill>
                  <a:schemeClr val="bg1"/>
                </a:solidFill>
              </a:rPr>
              <a:t>Manager</a:t>
            </a:r>
          </a:p>
          <a:p>
            <a:pPr>
              <a:spcAft>
                <a:spcPts val="0"/>
              </a:spcAft>
            </a:pPr>
            <a:r>
              <a:rPr lang="en-US" dirty="0" smtClean="0">
                <a:solidFill>
                  <a:schemeClr val="bg1"/>
                </a:solidFill>
              </a:rPr>
              <a:t>August 2, 2018</a:t>
            </a:r>
            <a:endParaRPr lang="en-US" dirty="0">
              <a:solidFill>
                <a:schemeClr val="bg1"/>
              </a:solidFill>
            </a:endParaRPr>
          </a:p>
        </p:txBody>
      </p:sp>
    </p:spTree>
    <p:extLst>
      <p:ext uri="{BB962C8B-B14F-4D97-AF65-F5344CB8AC3E}">
        <p14:creationId xmlns:p14="http://schemas.microsoft.com/office/powerpoint/2010/main" val="2363455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054BE4-2893-4B13-B255-CA549161FCAE}"/>
              </a:ext>
            </a:extLst>
          </p:cNvPr>
          <p:cNvSpPr>
            <a:spLocks noGrp="1"/>
          </p:cNvSpPr>
          <p:nvPr>
            <p:ph type="title"/>
          </p:nvPr>
        </p:nvSpPr>
        <p:spPr/>
        <p:txBody>
          <a:bodyPr/>
          <a:lstStyle/>
          <a:p>
            <a:r>
              <a:rPr lang="en-US" dirty="0" err="1"/>
              <a:t>Comm</a:t>
            </a:r>
            <a:r>
              <a:rPr lang="en-US" dirty="0"/>
              <a:t> Program Design Guidance #3</a:t>
            </a:r>
          </a:p>
        </p:txBody>
      </p:sp>
      <p:sp>
        <p:nvSpPr>
          <p:cNvPr id="3" name="Content Placeholder 2">
            <a:extLst>
              <a:ext uri="{FF2B5EF4-FFF2-40B4-BE49-F238E27FC236}">
                <a16:creationId xmlns:a16="http://schemas.microsoft.com/office/drawing/2014/main" xmlns="" id="{2A8BEF8E-A5B8-43F5-9983-B293692E8910}"/>
              </a:ext>
            </a:extLst>
          </p:cNvPr>
          <p:cNvSpPr>
            <a:spLocks noGrp="1"/>
          </p:cNvSpPr>
          <p:nvPr>
            <p:ph idx="1"/>
          </p:nvPr>
        </p:nvSpPr>
        <p:spPr>
          <a:xfrm>
            <a:off x="551835" y="2165188"/>
            <a:ext cx="11088329" cy="3440369"/>
          </a:xfrm>
        </p:spPr>
        <p:txBody>
          <a:bodyPr>
            <a:normAutofit fontScale="77500" lnSpcReduction="20000"/>
          </a:bodyPr>
          <a:lstStyle/>
          <a:p>
            <a:pPr marL="342900" indent="-342900">
              <a:buFont typeface="+mj-lt"/>
              <a:buAutoNum type="arabicPeriod" startAt="3"/>
            </a:pPr>
            <a:r>
              <a:rPr lang="en-US" sz="2300" b="1" i="1" dirty="0"/>
              <a:t>“Incentives should generally be strategically targeted at commercially available products that offer higher and highest degrees of efficiency and quality, not at all above-code high efficiency products.”</a:t>
            </a:r>
          </a:p>
          <a:p>
            <a:pPr>
              <a:spcBef>
                <a:spcPts val="0"/>
              </a:spcBef>
              <a:spcAft>
                <a:spcPts val="0"/>
              </a:spcAft>
              <a:buFont typeface="Wingdings" panose="05000000000000000000" pitchFamily="2" charset="2"/>
              <a:buChar char="§"/>
            </a:pPr>
            <a:endParaRPr lang="en-US" sz="2600" b="1" i="1" dirty="0"/>
          </a:p>
          <a:p>
            <a:pPr marL="919162" lvl="1" indent="-457200">
              <a:spcBef>
                <a:spcPts val="0"/>
              </a:spcBef>
              <a:spcAft>
                <a:spcPts val="0"/>
              </a:spcAft>
              <a:buFont typeface="Wingdings" panose="05000000000000000000" pitchFamily="2" charset="2"/>
              <a:buChar char="§"/>
            </a:pPr>
            <a:r>
              <a:rPr lang="en-US" sz="2600" dirty="0"/>
              <a:t>The “Program Manual” will include minimum equipment specifications for commonly adopted measures. These specifications will be consistent with measure-specifications for IOU-sponsored incentive programs. </a:t>
            </a:r>
          </a:p>
          <a:p>
            <a:pPr marL="461962" lvl="1" indent="0">
              <a:spcBef>
                <a:spcPts val="0"/>
              </a:spcBef>
              <a:spcAft>
                <a:spcPts val="0"/>
              </a:spcAft>
              <a:buNone/>
            </a:pPr>
            <a:endParaRPr lang="en-US" sz="2600" dirty="0"/>
          </a:p>
          <a:p>
            <a:pPr marL="919162" lvl="1" indent="-457200">
              <a:spcBef>
                <a:spcPts val="0"/>
              </a:spcBef>
              <a:spcAft>
                <a:spcPts val="0"/>
              </a:spcAft>
              <a:buFont typeface="Wingdings" panose="05000000000000000000" pitchFamily="2" charset="2"/>
              <a:buChar char="§"/>
            </a:pPr>
            <a:r>
              <a:rPr lang="en-US" sz="2600" dirty="0"/>
              <a:t>At least 50% of the total incentive will be tied to NMEC-savings calculations, which are performed at the building level, rather than the measure level. All interventions that reduce consumption relative to the baseline will thus be reflected in the NMEC-savings value.</a:t>
            </a:r>
          </a:p>
          <a:p>
            <a:pPr marL="461962" lvl="1" indent="0">
              <a:spcBef>
                <a:spcPts val="0"/>
              </a:spcBef>
              <a:spcAft>
                <a:spcPts val="0"/>
              </a:spcAft>
              <a:buNone/>
            </a:pPr>
            <a:endParaRPr lang="en-US" sz="2600" dirty="0"/>
          </a:p>
          <a:p>
            <a:pPr marL="919162" lvl="1" indent="-457200">
              <a:spcBef>
                <a:spcPts val="0"/>
              </a:spcBef>
              <a:spcAft>
                <a:spcPts val="0"/>
              </a:spcAft>
              <a:buFont typeface="Wingdings" panose="05000000000000000000" pitchFamily="2" charset="2"/>
              <a:buChar char="§"/>
            </a:pPr>
            <a:r>
              <a:rPr lang="en-US" sz="2600" dirty="0"/>
              <a:t>NMEC-savings incentives reward quality installation and maintenance, not just conformance to equipment specifications.</a:t>
            </a:r>
          </a:p>
          <a:p>
            <a:pPr marL="461962" lvl="1" indent="0">
              <a:spcBef>
                <a:spcPts val="0"/>
              </a:spcBef>
              <a:spcAft>
                <a:spcPts val="0"/>
              </a:spcAft>
              <a:buNone/>
            </a:pPr>
            <a:endParaRPr lang="en-US" sz="1800" dirty="0"/>
          </a:p>
        </p:txBody>
      </p:sp>
    </p:spTree>
    <p:extLst>
      <p:ext uri="{BB962C8B-B14F-4D97-AF65-F5344CB8AC3E}">
        <p14:creationId xmlns:p14="http://schemas.microsoft.com/office/powerpoint/2010/main" val="449946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3E0377-8758-4087-89E6-6017CFEEFA3B}"/>
              </a:ext>
            </a:extLst>
          </p:cNvPr>
          <p:cNvSpPr>
            <a:spLocks noGrp="1"/>
          </p:cNvSpPr>
          <p:nvPr>
            <p:ph type="title"/>
          </p:nvPr>
        </p:nvSpPr>
        <p:spPr/>
        <p:txBody>
          <a:bodyPr/>
          <a:lstStyle/>
          <a:p>
            <a:r>
              <a:rPr lang="en-US" dirty="0" err="1"/>
              <a:t>Comm</a:t>
            </a:r>
            <a:r>
              <a:rPr lang="en-US" dirty="0"/>
              <a:t> Program Design Guidance #4</a:t>
            </a:r>
          </a:p>
        </p:txBody>
      </p:sp>
      <p:sp>
        <p:nvSpPr>
          <p:cNvPr id="3" name="Content Placeholder 2">
            <a:extLst>
              <a:ext uri="{FF2B5EF4-FFF2-40B4-BE49-F238E27FC236}">
                <a16:creationId xmlns:a16="http://schemas.microsoft.com/office/drawing/2014/main" xmlns="" id="{85FB6A39-6DB2-4151-9EA7-3603C70C45D2}"/>
              </a:ext>
            </a:extLst>
          </p:cNvPr>
          <p:cNvSpPr>
            <a:spLocks noGrp="1"/>
          </p:cNvSpPr>
          <p:nvPr>
            <p:ph idx="1"/>
          </p:nvPr>
        </p:nvSpPr>
        <p:spPr>
          <a:xfrm>
            <a:off x="838200" y="1893619"/>
            <a:ext cx="10610849" cy="4575692"/>
          </a:xfrm>
        </p:spPr>
        <p:txBody>
          <a:bodyPr/>
          <a:lstStyle/>
          <a:p>
            <a:pPr marL="514350" indent="-514350">
              <a:buFont typeface="+mj-lt"/>
              <a:buAutoNum type="arabicPeriod" startAt="4"/>
            </a:pPr>
            <a:r>
              <a:rPr lang="en-US" sz="1800" b="1" i="1" dirty="0"/>
              <a:t>“Incentive structure should take into consideration the variation in barriers to efficiency upgrades faced by different customer segments, instead of being set uniformly for a measure class.”</a:t>
            </a:r>
          </a:p>
          <a:p>
            <a:pPr marL="0" indent="0">
              <a:spcBef>
                <a:spcPts val="0"/>
              </a:spcBef>
              <a:spcAft>
                <a:spcPts val="0"/>
              </a:spcAft>
              <a:buNone/>
            </a:pPr>
            <a:endParaRPr lang="en-US" sz="1800" b="1" i="1" dirty="0"/>
          </a:p>
          <a:p>
            <a:pPr lvl="1">
              <a:spcBef>
                <a:spcPts val="0"/>
              </a:spcBef>
              <a:spcAft>
                <a:spcPts val="0"/>
              </a:spcAft>
            </a:pPr>
            <a:r>
              <a:rPr lang="en-US" sz="1800" dirty="0"/>
              <a:t>During the preparation of the BayREN Business Plan, we carefully studied the SMB market characterization and its barriers to energy efficiency adoption. In fact, working with a consultant, BayREN recently completed a “Non-deemed Market Characterization Study” to further inform our strategies and tactics. Through our research and supplemental study, we identified first-cost as one of the primary barriers.</a:t>
            </a:r>
          </a:p>
          <a:p>
            <a:pPr marL="457200" lvl="1" indent="0">
              <a:spcBef>
                <a:spcPts val="0"/>
              </a:spcBef>
              <a:spcAft>
                <a:spcPts val="0"/>
              </a:spcAft>
              <a:buNone/>
            </a:pPr>
            <a:endParaRPr lang="en-US" sz="1800" dirty="0"/>
          </a:p>
          <a:p>
            <a:pPr lvl="1">
              <a:spcBef>
                <a:spcPts val="0"/>
              </a:spcBef>
              <a:spcAft>
                <a:spcPts val="0"/>
              </a:spcAft>
            </a:pPr>
            <a:r>
              <a:rPr lang="en-US" sz="1800" dirty="0"/>
              <a:t>As a result, instead of tying the entire incentive to meter-based savings, the BayREN program will structure the incentive to pay 50% of eligible incentive upon project completion. The rationale is that program incentives are most useful for mitigating the first-cost barrier when their value can be calculated with confidence at the planning stage, and they become available during or shortly after installation. In fact, under these circumstances, the incentive can be factored into the project financing plan.</a:t>
            </a:r>
          </a:p>
        </p:txBody>
      </p:sp>
    </p:spTree>
    <p:extLst>
      <p:ext uri="{BB962C8B-B14F-4D97-AF65-F5344CB8AC3E}">
        <p14:creationId xmlns:p14="http://schemas.microsoft.com/office/powerpoint/2010/main" val="1105738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644A27-D118-4B63-B851-31B659C15EAF}"/>
              </a:ext>
            </a:extLst>
          </p:cNvPr>
          <p:cNvSpPr>
            <a:spLocks noGrp="1"/>
          </p:cNvSpPr>
          <p:nvPr>
            <p:ph type="title"/>
          </p:nvPr>
        </p:nvSpPr>
        <p:spPr/>
        <p:txBody>
          <a:bodyPr/>
          <a:lstStyle/>
          <a:p>
            <a:r>
              <a:rPr lang="en-US" dirty="0" err="1"/>
              <a:t>Comm</a:t>
            </a:r>
            <a:r>
              <a:rPr lang="en-US" dirty="0"/>
              <a:t> Program Design Guidance #5</a:t>
            </a:r>
          </a:p>
        </p:txBody>
      </p:sp>
      <p:sp>
        <p:nvSpPr>
          <p:cNvPr id="3" name="Content Placeholder 2">
            <a:extLst>
              <a:ext uri="{FF2B5EF4-FFF2-40B4-BE49-F238E27FC236}">
                <a16:creationId xmlns:a16="http://schemas.microsoft.com/office/drawing/2014/main" xmlns="" id="{4661A89C-765B-4C8A-A38D-97597B10CBCF}"/>
              </a:ext>
            </a:extLst>
          </p:cNvPr>
          <p:cNvSpPr>
            <a:spLocks noGrp="1"/>
          </p:cNvSpPr>
          <p:nvPr>
            <p:ph idx="1"/>
          </p:nvPr>
        </p:nvSpPr>
        <p:spPr>
          <a:xfrm>
            <a:off x="946591" y="1833789"/>
            <a:ext cx="10298817" cy="4575692"/>
          </a:xfrm>
        </p:spPr>
        <p:txBody>
          <a:bodyPr>
            <a:normAutofit/>
          </a:bodyPr>
          <a:lstStyle/>
          <a:p>
            <a:pPr marL="514350" indent="-514350">
              <a:buFont typeface="+mj-lt"/>
              <a:buAutoNum type="arabicPeriod" startAt="5"/>
            </a:pPr>
            <a:r>
              <a:rPr lang="en-US" sz="1800" b="1" i="1" dirty="0"/>
              <a:t>“For performance-based programs, payment of customer and contractor incentives should tie, in significant part (50 percent or more), to independently verified savings performance estimated on a 12 month post-implementation period for capital projects and 24 months, if the project includes behavioral, retro-commissioning, or operational savings.” </a:t>
            </a:r>
          </a:p>
          <a:p>
            <a:pPr marL="0" indent="0">
              <a:spcBef>
                <a:spcPts val="0"/>
              </a:spcBef>
              <a:spcAft>
                <a:spcPts val="0"/>
              </a:spcAft>
              <a:buNone/>
            </a:pPr>
            <a:endParaRPr lang="en-US" sz="1800" b="1" i="1" dirty="0"/>
          </a:p>
          <a:p>
            <a:pPr lvl="1">
              <a:spcBef>
                <a:spcPts val="0"/>
              </a:spcBef>
              <a:spcAft>
                <a:spcPts val="0"/>
              </a:spcAft>
            </a:pPr>
            <a:r>
              <a:rPr lang="en-US" sz="1800" dirty="0"/>
              <a:t>This guidance is the foundation of the BayREN SMB program. Specifically, 50% of the eligible incentive is withheld and a portion will be released only after a year of verification from meter-based data. </a:t>
            </a:r>
          </a:p>
          <a:p>
            <a:pPr lvl="1">
              <a:spcBef>
                <a:spcPts val="0"/>
              </a:spcBef>
              <a:spcAft>
                <a:spcPts val="0"/>
              </a:spcAft>
            </a:pPr>
            <a:endParaRPr lang="en-US" sz="1800" dirty="0"/>
          </a:p>
          <a:p>
            <a:pPr lvl="1">
              <a:spcBef>
                <a:spcPts val="0"/>
              </a:spcBef>
              <a:spcAft>
                <a:spcPts val="0"/>
              </a:spcAft>
            </a:pPr>
            <a:r>
              <a:rPr lang="en-US" sz="1800" dirty="0"/>
              <a:t>This shields ratepayers from paying for non-existent savings.</a:t>
            </a:r>
          </a:p>
          <a:p>
            <a:pPr marL="457200" lvl="1" indent="0">
              <a:spcBef>
                <a:spcPts val="0"/>
              </a:spcBef>
              <a:spcAft>
                <a:spcPts val="0"/>
              </a:spcAft>
              <a:buNone/>
            </a:pPr>
            <a:endParaRPr lang="en-US" sz="1800" dirty="0"/>
          </a:p>
          <a:p>
            <a:pPr marL="457200" lvl="1" indent="0">
              <a:buNone/>
            </a:pPr>
            <a:endParaRPr lang="en-US" sz="1800" dirty="0"/>
          </a:p>
        </p:txBody>
      </p:sp>
    </p:spTree>
    <p:extLst>
      <p:ext uri="{BB962C8B-B14F-4D97-AF65-F5344CB8AC3E}">
        <p14:creationId xmlns:p14="http://schemas.microsoft.com/office/powerpoint/2010/main" val="3071587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838201" y="1792224"/>
            <a:ext cx="9030729" cy="4841658"/>
          </a:xfrm>
        </p:spPr>
        <p:txBody>
          <a:bodyPr>
            <a:normAutofit/>
          </a:bodyPr>
          <a:lstStyle/>
          <a:p>
            <a:pPr marL="457200" lvl="1" indent="0">
              <a:buNone/>
            </a:pPr>
            <a:r>
              <a:rPr lang="en-US" sz="2000" dirty="0" smtClean="0">
                <a:latin typeface="+mj-lt"/>
                <a:ea typeface="Open Sans" panose="020B0606030504020204" pitchFamily="34" charset="0"/>
                <a:cs typeface="Open Sans" panose="020B0606030504020204" pitchFamily="34" charset="0"/>
              </a:rPr>
              <a:t>JENNY BERG</a:t>
            </a:r>
          </a:p>
          <a:p>
            <a:pPr marL="457200" lvl="1" indent="0">
              <a:buNone/>
            </a:pPr>
            <a:r>
              <a:rPr lang="en-US" sz="2000" dirty="0" smtClean="0">
                <a:latin typeface="+mj-lt"/>
                <a:ea typeface="Open Sans" panose="020B0606030504020204" pitchFamily="34" charset="0"/>
                <a:cs typeface="Open Sans" panose="020B0606030504020204" pitchFamily="34" charset="0"/>
              </a:rPr>
              <a:t>PRINCIPAL</a:t>
            </a:r>
          </a:p>
          <a:p>
            <a:pPr marL="457200" lvl="1" indent="0">
              <a:buNone/>
            </a:pPr>
            <a:r>
              <a:rPr lang="en-US" sz="2000" dirty="0" smtClean="0">
                <a:latin typeface="+mj-lt"/>
                <a:ea typeface="Open Sans" panose="020B0606030504020204" pitchFamily="34" charset="0"/>
                <a:cs typeface="Open Sans" panose="020B0606030504020204" pitchFamily="34" charset="0"/>
              </a:rPr>
              <a:t>METROPOLITAN TRANSPORTATION COMMISSION</a:t>
            </a:r>
          </a:p>
          <a:p>
            <a:pPr marL="457200" lvl="1" indent="0">
              <a:buNone/>
            </a:pPr>
            <a:r>
              <a:rPr lang="en-US" sz="2000" dirty="0" smtClean="0">
                <a:latin typeface="+mj-lt"/>
                <a:ea typeface="Open Sans" panose="020B0606030504020204" pitchFamily="34" charset="0"/>
                <a:cs typeface="Open Sans" panose="020B0606030504020204" pitchFamily="34" charset="0"/>
              </a:rPr>
              <a:t>415.820.7947</a:t>
            </a:r>
          </a:p>
          <a:p>
            <a:pPr marL="457200" lvl="1" indent="0">
              <a:buNone/>
            </a:pPr>
            <a:r>
              <a:rPr lang="en-US" sz="2000" dirty="0" smtClean="0">
                <a:latin typeface="+mj-lt"/>
                <a:ea typeface="Open Sans" panose="020B0606030504020204" pitchFamily="34" charset="0"/>
                <a:cs typeface="Open Sans" panose="020B0606030504020204" pitchFamily="34" charset="0"/>
              </a:rPr>
              <a:t>JBERG@BAYAREAMETRO.GOV</a:t>
            </a:r>
            <a:endParaRPr lang="en-US" sz="2000" dirty="0">
              <a:latin typeface="+mj-lt"/>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877420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8308" y="182880"/>
            <a:ext cx="2869473" cy="3726968"/>
          </a:xfrm>
        </p:spPr>
        <p:txBody>
          <a:bodyPr>
            <a:normAutofit/>
          </a:bodyPr>
          <a:lstStyle/>
          <a:p>
            <a:r>
              <a:rPr lang="en-US" sz="3600" dirty="0"/>
              <a:t>2019 Budget</a:t>
            </a:r>
            <a:br>
              <a:rPr lang="en-US" sz="3600" dirty="0"/>
            </a:br>
            <a:endParaRPr lang="en-US" sz="3600" dirty="0"/>
          </a:p>
        </p:txBody>
      </p:sp>
      <p:pic>
        <p:nvPicPr>
          <p:cNvPr id="12" name="Picture 11">
            <a:extLst>
              <a:ext uri="{FF2B5EF4-FFF2-40B4-BE49-F238E27FC236}">
                <a16:creationId xmlns:a16="http://schemas.microsoft.com/office/drawing/2014/main" xmlns="" id="{0202F2CF-FC05-4532-B261-A28E4D82B6D5}"/>
              </a:ext>
            </a:extLst>
          </p:cNvPr>
          <p:cNvPicPr>
            <a:picLocks noChangeAspect="1"/>
          </p:cNvPicPr>
          <p:nvPr/>
        </p:nvPicPr>
        <p:blipFill rotWithShape="1">
          <a:blip r:embed="rId3"/>
          <a:srcRect r="6421"/>
          <a:stretch/>
        </p:blipFill>
        <p:spPr>
          <a:xfrm>
            <a:off x="3333026" y="247048"/>
            <a:ext cx="8678481" cy="6137276"/>
          </a:xfrm>
          <a:prstGeom prst="rect">
            <a:avLst/>
          </a:prstGeom>
        </p:spPr>
      </p:pic>
      <p:sp>
        <p:nvSpPr>
          <p:cNvPr id="2" name="TextBox 1"/>
          <p:cNvSpPr txBox="1"/>
          <p:nvPr/>
        </p:nvSpPr>
        <p:spPr>
          <a:xfrm>
            <a:off x="8419071" y="4720281"/>
            <a:ext cx="593124" cy="369332"/>
          </a:xfrm>
          <a:prstGeom prst="rect">
            <a:avLst/>
          </a:prstGeom>
          <a:noFill/>
        </p:spPr>
        <p:txBody>
          <a:bodyPr wrap="square" rtlCol="0">
            <a:spAutoFit/>
          </a:bodyPr>
          <a:lstStyle/>
          <a:p>
            <a:r>
              <a:rPr lang="en-US" b="1" dirty="0" smtClean="0">
                <a:solidFill>
                  <a:schemeClr val="tx1">
                    <a:lumMod val="50000"/>
                  </a:schemeClr>
                </a:solidFill>
              </a:rPr>
              <a:t>TBD</a:t>
            </a:r>
            <a:endParaRPr lang="en-US" b="1" dirty="0">
              <a:solidFill>
                <a:schemeClr val="tx1">
                  <a:lumMod val="50000"/>
                </a:schemeClr>
              </a:solidFill>
            </a:endParaRPr>
          </a:p>
        </p:txBody>
      </p:sp>
    </p:spTree>
    <p:extLst>
      <p:ext uri="{BB962C8B-B14F-4D97-AF65-F5344CB8AC3E}">
        <p14:creationId xmlns:p14="http://schemas.microsoft.com/office/powerpoint/2010/main" val="443136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6026" y="145935"/>
            <a:ext cx="2869473" cy="3726968"/>
          </a:xfrm>
        </p:spPr>
        <p:txBody>
          <a:bodyPr>
            <a:normAutofit/>
          </a:bodyPr>
          <a:lstStyle/>
          <a:p>
            <a:r>
              <a:rPr lang="en-US" sz="3600" dirty="0">
                <a:latin typeface="+mj-lt"/>
              </a:rPr>
              <a:t>Cost-Effectiveness Forecast</a:t>
            </a:r>
          </a:p>
        </p:txBody>
      </p:sp>
      <p:sp>
        <p:nvSpPr>
          <p:cNvPr id="5" name="Content Placeholder 2"/>
          <p:cNvSpPr txBox="1">
            <a:spLocks/>
          </p:cNvSpPr>
          <p:nvPr/>
        </p:nvSpPr>
        <p:spPr>
          <a:xfrm>
            <a:off x="838201" y="1792224"/>
            <a:ext cx="8872727" cy="457569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spcAft>
                <a:spcPts val="400"/>
              </a:spcAft>
              <a:buFont typeface="Wingdings" charset="2"/>
              <a:buChar char="§"/>
              <a:defRPr sz="32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400"/>
              </a:spcAft>
              <a:buFont typeface="Wingdings" charset="2"/>
              <a:buChar char="§"/>
              <a:defRPr sz="2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400"/>
              </a:spcAft>
              <a:buFont typeface="Wingdings" charset="2"/>
              <a:buChar char="§"/>
              <a:defRPr sz="24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400"/>
              </a:spcAft>
              <a:buFont typeface="Wingdings"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400"/>
              </a:spcAft>
              <a:buFont typeface="Wingdings"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dirty="0">
              <a:latin typeface="+mj-lt"/>
            </a:endParaRPr>
          </a:p>
        </p:txBody>
      </p:sp>
      <p:sp>
        <p:nvSpPr>
          <p:cNvPr id="6" name="TextBox 5"/>
          <p:cNvSpPr txBox="1"/>
          <p:nvPr/>
        </p:nvSpPr>
        <p:spPr>
          <a:xfrm>
            <a:off x="3707674" y="1120930"/>
            <a:ext cx="7715209" cy="1938992"/>
          </a:xfrm>
          <a:prstGeom prst="rect">
            <a:avLst/>
          </a:prstGeom>
          <a:noFill/>
        </p:spPr>
        <p:txBody>
          <a:bodyPr wrap="square" rtlCol="0">
            <a:spAutoFit/>
          </a:bodyPr>
          <a:lstStyle/>
          <a:p>
            <a:pPr algn="just"/>
            <a:r>
              <a:rPr lang="en-US" sz="2000" dirty="0">
                <a:latin typeface="+mj-lt"/>
                <a:ea typeface="Open Sans" panose="020B0606030504020204" pitchFamily="34" charset="0"/>
                <a:cs typeface="Open Sans" panose="020B0606030504020204" pitchFamily="34" charset="0"/>
              </a:rPr>
              <a:t>“With [the] renewed emphasis that RENs should focus on filling gaps, piloting different or unique approaches that have potential to scale, and/or targeting hard-to-reach customers, we do not find it reasonable to impose a minimum cost-effectiveness threshold for REN proposals.” </a:t>
            </a:r>
            <a:endParaRPr lang="en-US" sz="2000" dirty="0" smtClean="0">
              <a:latin typeface="+mj-lt"/>
              <a:ea typeface="Open Sans" panose="020B0606030504020204" pitchFamily="34" charset="0"/>
              <a:cs typeface="Open Sans" panose="020B0606030504020204" pitchFamily="34" charset="0"/>
            </a:endParaRPr>
          </a:p>
          <a:p>
            <a:r>
              <a:rPr lang="en-US" sz="2000" dirty="0">
                <a:latin typeface="+mj-lt"/>
                <a:ea typeface="Open Sans" panose="020B0606030504020204" pitchFamily="34" charset="0"/>
                <a:cs typeface="Open Sans" panose="020B0606030504020204" pitchFamily="34" charset="0"/>
              </a:rPr>
              <a:t>	</a:t>
            </a:r>
            <a:r>
              <a:rPr lang="en-US" sz="2000" dirty="0" smtClean="0">
                <a:latin typeface="+mj-lt"/>
                <a:ea typeface="Open Sans" panose="020B0606030504020204" pitchFamily="34" charset="0"/>
                <a:cs typeface="Open Sans" panose="020B0606030504020204" pitchFamily="34" charset="0"/>
              </a:rPr>
              <a:t>					</a:t>
            </a:r>
          </a:p>
          <a:p>
            <a:pPr algn="r"/>
            <a:r>
              <a:rPr lang="en-US" sz="2000" dirty="0" smtClean="0">
                <a:latin typeface="+mj-lt"/>
                <a:ea typeface="Open Sans" panose="020B0606030504020204" pitchFamily="34" charset="0"/>
                <a:cs typeface="Open Sans" panose="020B0606030504020204" pitchFamily="34" charset="0"/>
              </a:rPr>
              <a:t>D.18-05-041</a:t>
            </a:r>
            <a:r>
              <a:rPr lang="en-US" sz="2000" dirty="0">
                <a:latin typeface="+mj-lt"/>
                <a:ea typeface="Open Sans" panose="020B0606030504020204" pitchFamily="34" charset="0"/>
                <a:cs typeface="Open Sans" panose="020B0606030504020204" pitchFamily="34" charset="0"/>
              </a:rPr>
              <a:t>, p. 95</a:t>
            </a:r>
          </a:p>
        </p:txBody>
      </p:sp>
      <p:sp>
        <p:nvSpPr>
          <p:cNvPr id="7" name="TextBox 6"/>
          <p:cNvSpPr txBox="1"/>
          <p:nvPr/>
        </p:nvSpPr>
        <p:spPr>
          <a:xfrm>
            <a:off x="5782962" y="3487870"/>
            <a:ext cx="3704860" cy="1938992"/>
          </a:xfrm>
          <a:prstGeom prst="rect">
            <a:avLst/>
          </a:prstGeom>
          <a:noFill/>
        </p:spPr>
        <p:txBody>
          <a:bodyPr wrap="none" rtlCol="0">
            <a:spAutoFit/>
          </a:bodyPr>
          <a:lstStyle/>
          <a:p>
            <a:pPr algn="ctr" fontAlgn="b"/>
            <a:r>
              <a:rPr lang="en-US" sz="2000" b="1" dirty="0">
                <a:latin typeface="+mj-lt"/>
                <a:ea typeface="Open Sans" panose="020B0606030504020204" pitchFamily="34" charset="0"/>
                <a:cs typeface="Open Sans" panose="020B0606030504020204" pitchFamily="34" charset="0"/>
              </a:rPr>
              <a:t>Forecast Portfolio 2019 TRC: 0.25</a:t>
            </a:r>
          </a:p>
          <a:p>
            <a:pPr algn="ctr" fontAlgn="b"/>
            <a:r>
              <a:rPr lang="en-US" sz="2000" dirty="0" smtClean="0">
                <a:latin typeface="+mj-lt"/>
                <a:ea typeface="Open Sans" panose="020B0606030504020204" pitchFamily="34" charset="0"/>
                <a:cs typeface="Open Sans" panose="020B0606030504020204" pitchFamily="34" charset="0"/>
              </a:rPr>
              <a:t>___________________________</a:t>
            </a:r>
            <a:endParaRPr lang="en-US" sz="2000" b="1" dirty="0" smtClean="0">
              <a:latin typeface="+mj-lt"/>
              <a:ea typeface="Open Sans" panose="020B0606030504020204" pitchFamily="34" charset="0"/>
              <a:cs typeface="Open Sans" panose="020B0606030504020204" pitchFamily="34" charset="0"/>
            </a:endParaRPr>
          </a:p>
          <a:p>
            <a:pPr fontAlgn="b"/>
            <a:endParaRPr lang="en-US" sz="2000" b="1" dirty="0" smtClean="0">
              <a:latin typeface="+mj-lt"/>
              <a:ea typeface="Open Sans" panose="020B0606030504020204" pitchFamily="34" charset="0"/>
              <a:cs typeface="Open Sans" panose="020B0606030504020204" pitchFamily="34" charset="0"/>
            </a:endParaRPr>
          </a:p>
          <a:p>
            <a:pPr algn="ctr" fontAlgn="b"/>
            <a:r>
              <a:rPr lang="en-US" sz="2000" b="1" dirty="0" smtClean="0">
                <a:latin typeface="+mj-lt"/>
                <a:ea typeface="Open Sans" panose="020B0606030504020204" pitchFamily="34" charset="0"/>
                <a:cs typeface="Open Sans" panose="020B0606030504020204" pitchFamily="34" charset="0"/>
              </a:rPr>
              <a:t>Forecast </a:t>
            </a:r>
            <a:r>
              <a:rPr lang="en-US" sz="2000" b="1" dirty="0">
                <a:latin typeface="+mj-lt"/>
                <a:ea typeface="Open Sans" panose="020B0606030504020204" pitchFamily="34" charset="0"/>
                <a:cs typeface="Open Sans" panose="020B0606030504020204" pitchFamily="34" charset="0"/>
              </a:rPr>
              <a:t>Portfolio 2019 PAC: 0.29</a:t>
            </a:r>
            <a:endParaRPr lang="en-US" sz="2000" dirty="0">
              <a:latin typeface="+mj-lt"/>
              <a:ea typeface="Open Sans" panose="020B0606030504020204" pitchFamily="34" charset="0"/>
              <a:cs typeface="Open Sans" panose="020B0606030504020204" pitchFamily="34" charset="0"/>
            </a:endParaRPr>
          </a:p>
          <a:p>
            <a:pPr fontAlgn="b"/>
            <a:r>
              <a:rPr lang="en-US" sz="2000" dirty="0">
                <a:latin typeface="+mj-lt"/>
                <a:ea typeface="Open Sans" panose="020B0606030504020204" pitchFamily="34" charset="0"/>
                <a:cs typeface="Open Sans" panose="020B0606030504020204" pitchFamily="34" charset="0"/>
              </a:rPr>
              <a:t> </a:t>
            </a:r>
          </a:p>
          <a:p>
            <a:endParaRPr lang="en-US" sz="2000" dirty="0">
              <a:latin typeface="+mj-lt"/>
            </a:endParaRPr>
          </a:p>
        </p:txBody>
      </p:sp>
    </p:spTree>
    <p:extLst>
      <p:ext uri="{BB962C8B-B14F-4D97-AF65-F5344CB8AC3E}">
        <p14:creationId xmlns:p14="http://schemas.microsoft.com/office/powerpoint/2010/main" val="2198132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Portfolio Program/Changes</a:t>
            </a:r>
          </a:p>
        </p:txBody>
      </p:sp>
      <p:sp>
        <p:nvSpPr>
          <p:cNvPr id="3" name="Content Placeholder 2"/>
          <p:cNvSpPr>
            <a:spLocks noGrp="1"/>
          </p:cNvSpPr>
          <p:nvPr>
            <p:ph idx="1"/>
          </p:nvPr>
        </p:nvSpPr>
        <p:spPr>
          <a:xfrm>
            <a:off x="838201" y="1792224"/>
            <a:ext cx="9030729" cy="4841658"/>
          </a:xfrm>
        </p:spPr>
        <p:txBody>
          <a:bodyPr>
            <a:normAutofit/>
          </a:bodyPr>
          <a:lstStyle/>
          <a:p>
            <a:pPr>
              <a:buFont typeface="Wingdings" panose="05000000000000000000" pitchFamily="2" charset="2"/>
              <a:buChar char="Ø"/>
            </a:pPr>
            <a:r>
              <a:rPr lang="en-US" sz="2400" dirty="0" smtClean="0">
                <a:latin typeface="+mj-lt"/>
                <a:ea typeface="Open Sans" panose="020B0606030504020204" pitchFamily="34" charset="0"/>
                <a:cs typeface="Open Sans" panose="020B0606030504020204" pitchFamily="34" charset="0"/>
              </a:rPr>
              <a:t> Single </a:t>
            </a:r>
            <a:r>
              <a:rPr lang="en-US" sz="2400" dirty="0">
                <a:latin typeface="+mj-lt"/>
                <a:ea typeface="Open Sans" panose="020B0606030504020204" pitchFamily="34" charset="0"/>
                <a:cs typeface="Open Sans" panose="020B0606030504020204" pitchFamily="34" charset="0"/>
              </a:rPr>
              <a:t>Family </a:t>
            </a:r>
          </a:p>
          <a:p>
            <a:pPr lvl="1">
              <a:buFont typeface="Arial" panose="020B0604020202020204" pitchFamily="34" charset="0"/>
              <a:buChar char="•"/>
            </a:pPr>
            <a:r>
              <a:rPr lang="en-US" sz="2000" dirty="0">
                <a:latin typeface="+mj-lt"/>
                <a:ea typeface="Open Sans" panose="020B0606030504020204" pitchFamily="34" charset="0"/>
                <a:cs typeface="Open Sans" panose="020B0606030504020204" pitchFamily="34" charset="0"/>
              </a:rPr>
              <a:t>Transition out of Home Upgrade program</a:t>
            </a:r>
          </a:p>
          <a:p>
            <a:pPr lvl="1">
              <a:buFont typeface="Arial" panose="020B0604020202020204" pitchFamily="34" charset="0"/>
              <a:buChar char="•"/>
            </a:pPr>
            <a:r>
              <a:rPr lang="en-US" sz="2000" dirty="0">
                <a:latin typeface="+mj-lt"/>
                <a:ea typeface="Open Sans" panose="020B0606030504020204" pitchFamily="34" charset="0"/>
                <a:cs typeface="Open Sans" panose="020B0606030504020204" pitchFamily="34" charset="0"/>
              </a:rPr>
              <a:t>Focus on upper lower income (per new HUD guidelines) and middle income home owners and renters</a:t>
            </a:r>
          </a:p>
          <a:p>
            <a:pPr lvl="1">
              <a:buFont typeface="Arial" panose="020B0604020202020204" pitchFamily="34" charset="0"/>
              <a:buChar char="•"/>
            </a:pPr>
            <a:r>
              <a:rPr lang="en-US" sz="2000" dirty="0">
                <a:latin typeface="+mj-lt"/>
                <a:ea typeface="Open Sans" panose="020B0606030504020204" pitchFamily="34" charset="0"/>
                <a:cs typeface="Open Sans" panose="020B0606030504020204" pitchFamily="34" charset="0"/>
              </a:rPr>
              <a:t>Incremental and affordable measures </a:t>
            </a:r>
          </a:p>
          <a:p>
            <a:pPr>
              <a:buFont typeface="Wingdings" panose="05000000000000000000" pitchFamily="2" charset="2"/>
              <a:buChar char="Ø"/>
            </a:pPr>
            <a:r>
              <a:rPr lang="en-US" sz="2400" dirty="0" smtClean="0">
                <a:latin typeface="+mj-lt"/>
                <a:ea typeface="Open Sans" panose="020B0606030504020204" pitchFamily="34" charset="0"/>
                <a:cs typeface="Open Sans" panose="020B0606030504020204" pitchFamily="34" charset="0"/>
              </a:rPr>
              <a:t> Commercial</a:t>
            </a:r>
            <a:endParaRPr lang="en-US" sz="2400" dirty="0">
              <a:latin typeface="+mj-lt"/>
              <a:ea typeface="Open Sans" panose="020B0606030504020204" pitchFamily="34" charset="0"/>
              <a:cs typeface="Open Sans" panose="020B0606030504020204" pitchFamily="34" charset="0"/>
            </a:endParaRPr>
          </a:p>
          <a:p>
            <a:pPr lvl="1">
              <a:buFont typeface="Arial" panose="020B0604020202020204" pitchFamily="34" charset="0"/>
              <a:buChar char="•"/>
            </a:pPr>
            <a:r>
              <a:rPr lang="en-US" sz="2000" dirty="0">
                <a:latin typeface="+mj-lt"/>
                <a:ea typeface="Open Sans" panose="020B0606030504020204" pitchFamily="34" charset="0"/>
                <a:cs typeface="Open Sans" panose="020B0606030504020204" pitchFamily="34" charset="0"/>
              </a:rPr>
              <a:t>SMB focus</a:t>
            </a:r>
          </a:p>
          <a:p>
            <a:pPr lvl="1">
              <a:buFont typeface="Arial" panose="020B0604020202020204" pitchFamily="34" charset="0"/>
              <a:buChar char="•"/>
            </a:pPr>
            <a:r>
              <a:rPr lang="en-US" sz="2000" dirty="0">
                <a:latin typeface="+mj-lt"/>
                <a:ea typeface="Open Sans" panose="020B0606030504020204" pitchFamily="34" charset="0"/>
                <a:cs typeface="Open Sans" panose="020B0606030504020204" pitchFamily="34" charset="0"/>
              </a:rPr>
              <a:t>Data driven targeting (predictive model based)</a:t>
            </a:r>
          </a:p>
          <a:p>
            <a:pPr lvl="1">
              <a:buFont typeface="Arial" panose="020B0604020202020204" pitchFamily="34" charset="0"/>
              <a:buChar char="•"/>
            </a:pPr>
            <a:r>
              <a:rPr lang="en-US" sz="2000" dirty="0">
                <a:latin typeface="+mj-lt"/>
                <a:ea typeface="Open Sans" panose="020B0606030504020204" pitchFamily="34" charset="0"/>
                <a:cs typeface="Open Sans" panose="020B0606030504020204" pitchFamily="34" charset="0"/>
              </a:rPr>
              <a:t>TA, bundled measures, financing options</a:t>
            </a:r>
          </a:p>
          <a:p>
            <a:pPr lvl="1"/>
            <a:endParaRPr lang="en-US" sz="2000" dirty="0">
              <a:latin typeface="+mj-lt"/>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422847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6026" y="145934"/>
            <a:ext cx="2768083" cy="5543665"/>
          </a:xfrm>
        </p:spPr>
        <p:txBody>
          <a:bodyPr>
            <a:normAutofit/>
          </a:bodyPr>
          <a:lstStyle/>
          <a:p>
            <a:r>
              <a:rPr lang="en-US" sz="3200" dirty="0">
                <a:latin typeface="+mj-lt"/>
              </a:rPr>
              <a:t>Proposed Next Steps to Address Cost-Effectiveness </a:t>
            </a:r>
            <a:r>
              <a:rPr lang="en-US" sz="3200" dirty="0" smtClean="0">
                <a:latin typeface="+mj-lt"/>
              </a:rPr>
              <a:t>Challenges</a:t>
            </a:r>
            <a:endParaRPr lang="en-US" sz="3200" dirty="0">
              <a:latin typeface="+mj-lt"/>
            </a:endParaRPr>
          </a:p>
        </p:txBody>
      </p:sp>
      <p:sp>
        <p:nvSpPr>
          <p:cNvPr id="2" name="TextBox 1"/>
          <p:cNvSpPr txBox="1"/>
          <p:nvPr/>
        </p:nvSpPr>
        <p:spPr>
          <a:xfrm>
            <a:off x="3906981" y="932873"/>
            <a:ext cx="7315200" cy="5029200"/>
          </a:xfrm>
          <a:prstGeom prst="rect">
            <a:avLst/>
          </a:prstGeom>
          <a:noFill/>
        </p:spPr>
        <p:txBody>
          <a:bodyPr wrap="square" rtlCol="0">
            <a:spAutoFit/>
          </a:bodyPr>
          <a:lstStyle/>
          <a:p>
            <a:pPr marL="0" lvl="1"/>
            <a:r>
              <a:rPr lang="en-US" sz="2000" dirty="0">
                <a:ea typeface="Open Sans" panose="020B0606030504020204" pitchFamily="34" charset="0"/>
                <a:cs typeface="Open Sans" panose="020B0606030504020204" pitchFamily="34" charset="0"/>
              </a:rPr>
              <a:t>These changes will allow for more realized savings for smaller entry-point improvements while continuing to promote a whole-house </a:t>
            </a:r>
            <a:r>
              <a:rPr lang="en-US" sz="2000" dirty="0" smtClean="0">
                <a:ea typeface="Open Sans" panose="020B0606030504020204" pitchFamily="34" charset="0"/>
                <a:cs typeface="Open Sans" panose="020B0606030504020204" pitchFamily="34" charset="0"/>
              </a:rPr>
              <a:t>approach</a:t>
            </a:r>
            <a:r>
              <a:rPr lang="en-US" sz="2000" dirty="0">
                <a:ea typeface="Open Sans" panose="020B0606030504020204" pitchFamily="34" charset="0"/>
                <a:cs typeface="Open Sans" panose="020B0606030504020204" pitchFamily="34" charset="0"/>
              </a:rPr>
              <a:t>:</a:t>
            </a:r>
            <a:endParaRPr lang="en-US" sz="2000" dirty="0" smtClean="0">
              <a:ea typeface="Open Sans" panose="020B0606030504020204" pitchFamily="34" charset="0"/>
              <a:cs typeface="Open Sans" panose="020B0606030504020204" pitchFamily="34" charset="0"/>
            </a:endParaRPr>
          </a:p>
          <a:p>
            <a:pPr marL="800100" lvl="1" indent="-342900">
              <a:buFont typeface="Wingdings" panose="05000000000000000000" pitchFamily="2" charset="2"/>
              <a:buChar char="ü"/>
            </a:pPr>
            <a:endParaRPr lang="en-US" sz="2000" dirty="0">
              <a:ea typeface="Open Sans" panose="020B0606030504020204" pitchFamily="34" charset="0"/>
              <a:cs typeface="Open Sans" panose="020B0606030504020204" pitchFamily="34" charset="0"/>
            </a:endParaRPr>
          </a:p>
          <a:p>
            <a:pPr marL="800100" lvl="1" indent="-342900">
              <a:spcAft>
                <a:spcPts val="600"/>
              </a:spcAft>
              <a:buFont typeface="Wingdings" panose="05000000000000000000" pitchFamily="2" charset="2"/>
              <a:buChar char="ü"/>
            </a:pPr>
            <a:r>
              <a:rPr lang="en-US" sz="2000" dirty="0" smtClean="0">
                <a:ea typeface="Open Sans" panose="020B0606030504020204" pitchFamily="34" charset="0"/>
                <a:cs typeface="Open Sans" panose="020B0606030504020204" pitchFamily="34" charset="0"/>
              </a:rPr>
              <a:t>New </a:t>
            </a:r>
            <a:r>
              <a:rPr lang="en-US" sz="2000" dirty="0">
                <a:ea typeface="Open Sans" panose="020B0606030504020204" pitchFamily="34" charset="0"/>
                <a:cs typeface="Open Sans" panose="020B0606030504020204" pitchFamily="34" charset="0"/>
              </a:rPr>
              <a:t>Measures and calculation methods</a:t>
            </a:r>
          </a:p>
          <a:p>
            <a:pPr marL="800100" lvl="1" indent="-342900">
              <a:spcAft>
                <a:spcPts val="600"/>
              </a:spcAft>
              <a:buFont typeface="Wingdings" panose="05000000000000000000" pitchFamily="2" charset="2"/>
              <a:buChar char="ü"/>
            </a:pPr>
            <a:r>
              <a:rPr lang="en-US" sz="2000" dirty="0">
                <a:ea typeface="Open Sans" panose="020B0606030504020204" pitchFamily="34" charset="0"/>
                <a:cs typeface="Open Sans" panose="020B0606030504020204" pitchFamily="34" charset="0"/>
              </a:rPr>
              <a:t>Provide customer better flexibility and control over the project</a:t>
            </a:r>
          </a:p>
          <a:p>
            <a:pPr marL="800100" lvl="1" indent="-342900">
              <a:spcAft>
                <a:spcPts val="600"/>
              </a:spcAft>
              <a:buFont typeface="Wingdings" panose="05000000000000000000" pitchFamily="2" charset="2"/>
              <a:buChar char="ü"/>
            </a:pPr>
            <a:r>
              <a:rPr lang="en-US" sz="2000" dirty="0">
                <a:ea typeface="Open Sans" panose="020B0606030504020204" pitchFamily="34" charset="0"/>
                <a:cs typeface="Open Sans" panose="020B0606030504020204" pitchFamily="34" charset="0"/>
              </a:rPr>
              <a:t>Scale customer participation by leveraging existing customer relationships and partnerships with community-based organizations</a:t>
            </a:r>
          </a:p>
          <a:p>
            <a:pPr marL="800100" lvl="1" indent="-342900">
              <a:spcAft>
                <a:spcPts val="600"/>
              </a:spcAft>
              <a:buFont typeface="Wingdings" panose="05000000000000000000" pitchFamily="2" charset="2"/>
              <a:buChar char="ü"/>
            </a:pPr>
            <a:r>
              <a:rPr lang="en-US" sz="2000" dirty="0">
                <a:ea typeface="Open Sans" panose="020B0606030504020204" pitchFamily="34" charset="0"/>
                <a:cs typeface="Open Sans" panose="020B0606030504020204" pitchFamily="34" charset="0"/>
              </a:rPr>
              <a:t>Introduce innovative tools and approaches to scale up participation while improving cost effectiveness</a:t>
            </a:r>
          </a:p>
          <a:p>
            <a:pPr marL="800100" lvl="1" indent="-342900">
              <a:spcAft>
                <a:spcPts val="600"/>
              </a:spcAft>
              <a:buFont typeface="Wingdings" panose="05000000000000000000" pitchFamily="2" charset="2"/>
              <a:buChar char="ü"/>
            </a:pPr>
            <a:r>
              <a:rPr lang="en-US" sz="2000" dirty="0">
                <a:ea typeface="Open Sans" panose="020B0606030504020204" pitchFamily="34" charset="0"/>
                <a:cs typeface="Open Sans" panose="020B0606030504020204" pitchFamily="34" charset="0"/>
              </a:rPr>
              <a:t>Supporting a long-term customer journey, BayREN will effectively reduce the cost of customer acquisition while driving deeper energy savings over </a:t>
            </a:r>
            <a:r>
              <a:rPr lang="en-US" sz="2000" dirty="0" smtClean="0">
                <a:ea typeface="Open Sans" panose="020B0606030504020204" pitchFamily="34" charset="0"/>
                <a:cs typeface="Open Sans" panose="020B0606030504020204" pitchFamily="34" charset="0"/>
              </a:rPr>
              <a:t>time</a:t>
            </a:r>
            <a:endParaRPr lang="en-US" sz="2000" dirty="0">
              <a:ea typeface="Open Sans" panose="020B0606030504020204" pitchFamily="34" charset="0"/>
              <a:cs typeface="Open Sans" panose="020B0606030504020204" pitchFamily="34" charset="0"/>
            </a:endParaRPr>
          </a:p>
        </p:txBody>
      </p:sp>
      <p:sp>
        <p:nvSpPr>
          <p:cNvPr id="7" name="TextBox 6"/>
          <p:cNvSpPr txBox="1"/>
          <p:nvPr/>
        </p:nvSpPr>
        <p:spPr>
          <a:xfrm>
            <a:off x="3599935" y="411892"/>
            <a:ext cx="3682313" cy="400110"/>
          </a:xfrm>
          <a:prstGeom prst="rect">
            <a:avLst/>
          </a:prstGeom>
          <a:noFill/>
        </p:spPr>
        <p:txBody>
          <a:bodyPr wrap="square" rtlCol="0">
            <a:spAutoFit/>
          </a:bodyPr>
          <a:lstStyle/>
          <a:p>
            <a:r>
              <a:rPr lang="en-US" sz="2000" b="1" u="sng" dirty="0" smtClean="0">
                <a:solidFill>
                  <a:schemeClr val="tx2"/>
                </a:solidFill>
              </a:rPr>
              <a:t>Single Family</a:t>
            </a:r>
            <a:endParaRPr lang="en-US" sz="2000" b="1" u="sng" dirty="0">
              <a:solidFill>
                <a:schemeClr val="tx2"/>
              </a:solidFill>
            </a:endParaRPr>
          </a:p>
        </p:txBody>
      </p:sp>
    </p:spTree>
    <p:extLst>
      <p:ext uri="{BB962C8B-B14F-4D97-AF65-F5344CB8AC3E}">
        <p14:creationId xmlns:p14="http://schemas.microsoft.com/office/powerpoint/2010/main" val="500479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599935" y="411892"/>
            <a:ext cx="3682313" cy="400110"/>
          </a:xfrm>
          <a:prstGeom prst="rect">
            <a:avLst/>
          </a:prstGeom>
          <a:noFill/>
        </p:spPr>
        <p:txBody>
          <a:bodyPr wrap="square" rtlCol="0">
            <a:spAutoFit/>
          </a:bodyPr>
          <a:lstStyle/>
          <a:p>
            <a:r>
              <a:rPr lang="en-US" sz="2000" b="1" u="sng" dirty="0" smtClean="0">
                <a:solidFill>
                  <a:schemeClr val="tx2"/>
                </a:solidFill>
              </a:rPr>
              <a:t>Multifamily</a:t>
            </a:r>
            <a:endParaRPr lang="en-US" sz="2000" b="1" u="sng" dirty="0">
              <a:solidFill>
                <a:schemeClr val="tx2"/>
              </a:solidFill>
            </a:endParaRPr>
          </a:p>
        </p:txBody>
      </p:sp>
      <p:sp>
        <p:nvSpPr>
          <p:cNvPr id="11" name="Title 2"/>
          <p:cNvSpPr txBox="1">
            <a:spLocks/>
          </p:cNvSpPr>
          <p:nvPr/>
        </p:nvSpPr>
        <p:spPr>
          <a:xfrm>
            <a:off x="206026" y="145934"/>
            <a:ext cx="2768083" cy="5543665"/>
          </a:xfrm>
          <a:prstGeom prst="rect">
            <a:avLst/>
          </a:prstGeom>
          <a:noFill/>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000" b="0" i="0" kern="1200" baseline="0">
                <a:solidFill>
                  <a:schemeClr val="bg1"/>
                </a:solidFill>
                <a:latin typeface="+mn-lt"/>
                <a:ea typeface="+mj-ea"/>
                <a:cs typeface="+mj-cs"/>
              </a:defRPr>
            </a:lvl1pPr>
          </a:lstStyle>
          <a:p>
            <a:r>
              <a:rPr lang="en-US" sz="3200" dirty="0" smtClean="0">
                <a:latin typeface="+mj-lt"/>
              </a:rPr>
              <a:t>Proposed Next Steps to Address Cost-Effectiveness Challenges</a:t>
            </a:r>
            <a:endParaRPr lang="en-US" sz="3200" dirty="0">
              <a:latin typeface="+mj-lt"/>
            </a:endParaRPr>
          </a:p>
        </p:txBody>
      </p:sp>
      <p:sp>
        <p:nvSpPr>
          <p:cNvPr id="14" name="TextBox 13"/>
          <p:cNvSpPr txBox="1"/>
          <p:nvPr/>
        </p:nvSpPr>
        <p:spPr>
          <a:xfrm>
            <a:off x="3948170" y="1041675"/>
            <a:ext cx="7315200" cy="3708708"/>
          </a:xfrm>
          <a:prstGeom prst="rect">
            <a:avLst/>
          </a:prstGeom>
          <a:noFill/>
        </p:spPr>
        <p:txBody>
          <a:bodyPr wrap="square" rtlCol="0">
            <a:spAutoFit/>
          </a:bodyPr>
          <a:lstStyle/>
          <a:p>
            <a:r>
              <a:rPr lang="en-US" sz="2000" dirty="0" smtClean="0">
                <a:ea typeface="Open Sans" panose="020B0606030504020204" pitchFamily="34" charset="0"/>
                <a:cs typeface="Open Sans" panose="020B0606030504020204" pitchFamily="34" charset="0"/>
              </a:rPr>
              <a:t>These changes </a:t>
            </a:r>
            <a:r>
              <a:rPr lang="en-US" sz="2000" dirty="0">
                <a:ea typeface="Open Sans" panose="020B0606030504020204" pitchFamily="34" charset="0"/>
                <a:cs typeface="Open Sans" panose="020B0606030504020204" pitchFamily="34" charset="0"/>
              </a:rPr>
              <a:t>should reduce the total cost of going through an </a:t>
            </a:r>
            <a:r>
              <a:rPr lang="en-US" sz="2000" dirty="0" smtClean="0">
                <a:ea typeface="Open Sans" panose="020B0606030504020204" pitchFamily="34" charset="0"/>
                <a:cs typeface="Open Sans" panose="020B0606030504020204" pitchFamily="34" charset="0"/>
              </a:rPr>
              <a:t>energy </a:t>
            </a:r>
            <a:r>
              <a:rPr lang="en-US" sz="2000" dirty="0">
                <a:ea typeface="Open Sans" panose="020B0606030504020204" pitchFamily="34" charset="0"/>
                <a:cs typeface="Open Sans" panose="020B0606030504020204" pitchFamily="34" charset="0"/>
              </a:rPr>
              <a:t>upgrade, thereby improving the program cost-effectiveness:</a:t>
            </a:r>
          </a:p>
          <a:p>
            <a:endParaRPr lang="en-US" sz="2000" dirty="0">
              <a:ea typeface="Open Sans" panose="020B0606030504020204" pitchFamily="34" charset="0"/>
              <a:cs typeface="Open Sans" panose="020B0606030504020204" pitchFamily="34" charset="0"/>
            </a:endParaRPr>
          </a:p>
          <a:p>
            <a:pPr marL="285750" indent="-285750">
              <a:spcAft>
                <a:spcPts val="600"/>
              </a:spcAft>
              <a:buFont typeface="Wingdings" panose="05000000000000000000" pitchFamily="2" charset="2"/>
              <a:buChar char="ü"/>
            </a:pPr>
            <a:r>
              <a:rPr lang="en-US" sz="2000" dirty="0">
                <a:ea typeface="Open Sans" panose="020B0606030504020204" pitchFamily="34" charset="0"/>
                <a:cs typeface="Open Sans" panose="020B0606030504020204" pitchFamily="34" charset="0"/>
              </a:rPr>
              <a:t>Creating a pathway for a market of raters to be able to provide technical assistance at a lower cost than the program-provided technical assistance</a:t>
            </a:r>
          </a:p>
          <a:p>
            <a:pPr marL="285750" indent="-285750">
              <a:spcAft>
                <a:spcPts val="600"/>
              </a:spcAft>
              <a:buFont typeface="Wingdings" panose="05000000000000000000" pitchFamily="2" charset="2"/>
              <a:buChar char="ü"/>
            </a:pPr>
            <a:r>
              <a:rPr lang="en-US" sz="2000" dirty="0">
                <a:ea typeface="Open Sans" panose="020B0606030504020204" pitchFamily="34" charset="0"/>
                <a:cs typeface="Open Sans" panose="020B0606030504020204" pitchFamily="34" charset="0"/>
              </a:rPr>
              <a:t>Introducing our simplified property assessment process and modeling tools to a broader set of users in the industry</a:t>
            </a:r>
          </a:p>
          <a:p>
            <a:pPr marL="285750" indent="-285750">
              <a:spcAft>
                <a:spcPts val="600"/>
              </a:spcAft>
              <a:buFont typeface="Wingdings" panose="05000000000000000000" pitchFamily="2" charset="2"/>
              <a:buChar char="ü"/>
            </a:pPr>
            <a:r>
              <a:rPr lang="en-US" sz="2000" dirty="0">
                <a:ea typeface="Open Sans" panose="020B0606030504020204" pitchFamily="34" charset="0"/>
                <a:cs typeface="Open Sans" panose="020B0606030504020204" pitchFamily="34" charset="0"/>
              </a:rPr>
              <a:t>More streamlined process for program participants</a:t>
            </a:r>
          </a:p>
          <a:p>
            <a:pPr marL="285750" indent="-285750">
              <a:spcAft>
                <a:spcPts val="600"/>
              </a:spcAft>
              <a:buFont typeface="Wingdings" panose="05000000000000000000" pitchFamily="2" charset="2"/>
              <a:buChar char="ü"/>
            </a:pPr>
            <a:r>
              <a:rPr lang="en-US" sz="2000" dirty="0">
                <a:ea typeface="Open Sans" panose="020B0606030504020204" pitchFamily="34" charset="0"/>
                <a:cs typeface="Open Sans" panose="020B0606030504020204" pitchFamily="34" charset="0"/>
              </a:rPr>
              <a:t>During subsequent RP years, will phase out of rebates over time replacing them with other market </a:t>
            </a:r>
            <a:r>
              <a:rPr lang="en-US" sz="2000" dirty="0" smtClean="0">
                <a:ea typeface="Open Sans" panose="020B0606030504020204" pitchFamily="34" charset="0"/>
                <a:cs typeface="Open Sans" panose="020B0606030504020204" pitchFamily="34" charset="0"/>
              </a:rPr>
              <a:t>drivers</a:t>
            </a:r>
            <a:endParaRPr lang="en-US" sz="2000" dirty="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199277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6026" y="145934"/>
            <a:ext cx="2768083" cy="5543665"/>
          </a:xfrm>
        </p:spPr>
        <p:txBody>
          <a:bodyPr>
            <a:normAutofit/>
          </a:bodyPr>
          <a:lstStyle/>
          <a:p>
            <a:r>
              <a:rPr lang="en-US" sz="3600" dirty="0"/>
              <a:t>Proposed Next Steps to Address Cost-Effectiveness Challenges - Commercial</a:t>
            </a:r>
          </a:p>
        </p:txBody>
      </p:sp>
      <p:sp>
        <p:nvSpPr>
          <p:cNvPr id="4" name="Content Placeholder 3"/>
          <p:cNvSpPr>
            <a:spLocks noGrp="1"/>
          </p:cNvSpPr>
          <p:nvPr>
            <p:ph idx="1"/>
          </p:nvPr>
        </p:nvSpPr>
        <p:spPr>
          <a:xfrm>
            <a:off x="3515711" y="519953"/>
            <a:ext cx="8213834" cy="5847963"/>
          </a:xfrm>
        </p:spPr>
        <p:txBody>
          <a:bodyPr>
            <a:normAutofit/>
          </a:bodyPr>
          <a:lstStyle/>
          <a:p>
            <a:pPr lvl="1">
              <a:buNone/>
            </a:pPr>
            <a:endParaRPr lang="en-US" dirty="0"/>
          </a:p>
          <a:p>
            <a:endParaRPr lang="en-US" dirty="0"/>
          </a:p>
          <a:p>
            <a:endParaRPr lang="en-US" dirty="0"/>
          </a:p>
        </p:txBody>
      </p:sp>
      <p:sp>
        <p:nvSpPr>
          <p:cNvPr id="5" name="Content Placeholder 2"/>
          <p:cNvSpPr txBox="1">
            <a:spLocks/>
          </p:cNvSpPr>
          <p:nvPr/>
        </p:nvSpPr>
        <p:spPr>
          <a:xfrm>
            <a:off x="838201" y="1792224"/>
            <a:ext cx="8872727" cy="457569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spcAft>
                <a:spcPts val="400"/>
              </a:spcAft>
              <a:buFont typeface="Wingdings" charset="2"/>
              <a:buChar char="§"/>
              <a:defRPr sz="32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400"/>
              </a:spcAft>
              <a:buFont typeface="Wingdings" charset="2"/>
              <a:buChar char="§"/>
              <a:defRPr sz="2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400"/>
              </a:spcAft>
              <a:buFont typeface="Wingdings" charset="2"/>
              <a:buChar char="§"/>
              <a:defRPr sz="24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400"/>
              </a:spcAft>
              <a:buFont typeface="Wingdings"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400"/>
              </a:spcAft>
              <a:buFont typeface="Wingdings"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dirty="0"/>
          </a:p>
        </p:txBody>
      </p:sp>
      <p:sp>
        <p:nvSpPr>
          <p:cNvPr id="2" name="TextBox 1"/>
          <p:cNvSpPr txBox="1"/>
          <p:nvPr/>
        </p:nvSpPr>
        <p:spPr>
          <a:xfrm>
            <a:off x="3515711" y="940749"/>
            <a:ext cx="8123261" cy="6647974"/>
          </a:xfrm>
          <a:prstGeom prst="rect">
            <a:avLst/>
          </a:prstGeom>
          <a:noFill/>
        </p:spPr>
        <p:txBody>
          <a:bodyPr wrap="square" rtlCol="0">
            <a:spAutoFit/>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p>
            <a:pPr marL="914400" lvl="0" indent="-457200">
              <a:buFont typeface="Wingdings" panose="05000000000000000000" pitchFamily="2" charset="2"/>
              <a:buChar char="q"/>
            </a:pPr>
            <a:r>
              <a:rPr lang="en-US" sz="2400" dirty="0">
                <a:latin typeface="Open Sans" panose="020B0606030504020204" pitchFamily="34" charset="0"/>
              </a:rPr>
              <a:t>A significant portion of incentives will be tied to ex-post, metered-verified savings, which shields ratepayers from ex-ante payment risks.</a:t>
            </a:r>
          </a:p>
          <a:p>
            <a:pPr marL="914400" lvl="0" indent="-457200">
              <a:buFont typeface="Wingdings" panose="05000000000000000000" pitchFamily="2" charset="2"/>
              <a:buChar char="q"/>
            </a:pPr>
            <a:endParaRPr lang="en-US" sz="2400" dirty="0">
              <a:latin typeface="Open Sans" panose="020B0606030504020204" pitchFamily="34" charset="0"/>
            </a:endParaRPr>
          </a:p>
          <a:p>
            <a:pPr marL="914400" lvl="0" indent="-457200">
              <a:buFont typeface="Wingdings" panose="05000000000000000000" pitchFamily="2" charset="2"/>
              <a:buChar char="q"/>
            </a:pPr>
            <a:r>
              <a:rPr lang="en-US" sz="2400" dirty="0">
                <a:latin typeface="Open Sans" panose="020B0606030504020204" pitchFamily="34" charset="0"/>
              </a:rPr>
              <a:t>Many traditional implementation tasks will be performed by program partners, and/or installation contractors, and/or Energy Services Companies (ESCOs).</a:t>
            </a:r>
          </a:p>
          <a:p>
            <a:pPr marL="914400" lvl="0" indent="-457200">
              <a:buFont typeface="Wingdings" panose="05000000000000000000" pitchFamily="2" charset="2"/>
              <a:buChar char="q"/>
            </a:pPr>
            <a:endParaRPr lang="en-US" sz="2400" dirty="0">
              <a:latin typeface="Open Sans" panose="020B0606030504020204" pitchFamily="34" charset="0"/>
            </a:endParaRPr>
          </a:p>
          <a:p>
            <a:pPr marL="914400" lvl="0" indent="-457200">
              <a:buFont typeface="Wingdings" panose="05000000000000000000" pitchFamily="2" charset="2"/>
              <a:buChar char="q"/>
            </a:pPr>
            <a:r>
              <a:rPr lang="en-US" sz="2400" dirty="0">
                <a:latin typeface="Open Sans" panose="020B0606030504020204" pitchFamily="34" charset="0"/>
                <a:ea typeface="Open Sans" panose="020B0606030504020204" pitchFamily="34" charset="0"/>
                <a:cs typeface="Open Sans" panose="020B0606030504020204" pitchFamily="34" charset="0"/>
              </a:rPr>
              <a:t>The program will retain only “mission-critical” functions in-house.</a:t>
            </a:r>
          </a:p>
          <a:p>
            <a:pPr lvl="1"/>
            <a:endParaRPr lang="en-US" dirty="0">
              <a:latin typeface="Open Sans" panose="020B0606030504020204" pitchFamily="34" charset="0"/>
              <a:ea typeface="Open Sans" panose="020B0606030504020204" pitchFamily="34" charset="0"/>
              <a:cs typeface="Open Sans" panose="020B0606030504020204" pitchFamily="34" charset="0"/>
            </a:endParaRPr>
          </a:p>
          <a:p>
            <a:pPr lvl="1"/>
            <a:endParaRPr lang="en-US" dirty="0">
              <a:latin typeface="Open Sans" panose="020B0606030504020204" pitchFamily="34" charset="0"/>
              <a:ea typeface="Open Sans" panose="020B0606030504020204" pitchFamily="34" charset="0"/>
              <a:cs typeface="Open Sans" panose="020B0606030504020204" pitchFamily="34" charset="0"/>
            </a:endParaRPr>
          </a:p>
          <a:p>
            <a:pPr lvl="1"/>
            <a:endParaRPr lang="en-US" dirty="0">
              <a:latin typeface="Open Sans" panose="020B0606030504020204" pitchFamily="34" charset="0"/>
              <a:ea typeface="Open Sans" panose="020B0606030504020204" pitchFamily="34" charset="0"/>
              <a:cs typeface="Open Sans" panose="020B0606030504020204" pitchFamily="34" charset="0"/>
            </a:endParaRPr>
          </a:p>
          <a:p>
            <a:pPr lvl="0"/>
            <a:endParaRPr lang="en-US" dirty="0"/>
          </a:p>
          <a:p>
            <a:pPr lvl="0"/>
            <a:endParaRPr lang="en-US" dirty="0"/>
          </a:p>
          <a:p>
            <a:pPr lvl="0"/>
            <a:endParaRPr lang="en-US" dirty="0"/>
          </a:p>
          <a:p>
            <a:pPr marL="742950" lvl="1" indent="-285750">
              <a:buFont typeface="Wingdings" panose="05000000000000000000" pitchFamily="2" charset="2"/>
              <a:buChar char="q"/>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Wingdings" panose="05000000000000000000" pitchFamily="2" charset="2"/>
              <a:buChar char="q"/>
            </a:pPr>
            <a:endParaRPr lang="en-US"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906147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4B594B-BC0F-4643-B1EF-F8B3C64D9C66}"/>
              </a:ext>
            </a:extLst>
          </p:cNvPr>
          <p:cNvSpPr>
            <a:spLocks noGrp="1"/>
          </p:cNvSpPr>
          <p:nvPr>
            <p:ph type="title"/>
          </p:nvPr>
        </p:nvSpPr>
        <p:spPr/>
        <p:txBody>
          <a:bodyPr/>
          <a:lstStyle/>
          <a:p>
            <a:r>
              <a:rPr lang="en-US" dirty="0" err="1"/>
              <a:t>Comm</a:t>
            </a:r>
            <a:r>
              <a:rPr lang="en-US" dirty="0"/>
              <a:t> Program Design Guidance #1</a:t>
            </a:r>
          </a:p>
        </p:txBody>
      </p:sp>
      <p:sp>
        <p:nvSpPr>
          <p:cNvPr id="3" name="Content Placeholder 2">
            <a:extLst>
              <a:ext uri="{FF2B5EF4-FFF2-40B4-BE49-F238E27FC236}">
                <a16:creationId xmlns:a16="http://schemas.microsoft.com/office/drawing/2014/main" xmlns="" id="{4A7A8926-7E88-46B6-9627-2F3A37A86F0D}"/>
              </a:ext>
            </a:extLst>
          </p:cNvPr>
          <p:cNvSpPr>
            <a:spLocks noGrp="1"/>
          </p:cNvSpPr>
          <p:nvPr>
            <p:ph idx="1"/>
          </p:nvPr>
        </p:nvSpPr>
        <p:spPr>
          <a:xfrm>
            <a:off x="838200" y="2085663"/>
            <a:ext cx="10610849" cy="4575692"/>
          </a:xfrm>
        </p:spPr>
        <p:txBody>
          <a:bodyPr>
            <a:normAutofit/>
          </a:bodyPr>
          <a:lstStyle/>
          <a:p>
            <a:pPr marL="461963" lvl="0" indent="-461963">
              <a:buFont typeface="+mj-lt"/>
              <a:buAutoNum type="arabicPeriod"/>
            </a:pPr>
            <a:r>
              <a:rPr lang="en-US" sz="1800" b="1" i="1" dirty="0"/>
              <a:t>Incentives should generally be calculated on a net lifecycle savings basis, not a first-year savings basis, to support and align with achievement of portfolio net lifecycle savings goals. </a:t>
            </a:r>
          </a:p>
          <a:p>
            <a:pPr marL="0" lvl="0" indent="0">
              <a:buNone/>
            </a:pPr>
            <a:endParaRPr lang="en-US" sz="1800" b="1" i="1" dirty="0"/>
          </a:p>
          <a:p>
            <a:pPr marL="914400" indent="-457200"/>
            <a:r>
              <a:rPr lang="en-US" sz="1800" dirty="0"/>
              <a:t>We follow the savings claims reporting instructions of the CPUC systems – CEDARS and CET; so sometimes first-year sometimes net lifecycle. </a:t>
            </a:r>
          </a:p>
          <a:p>
            <a:pPr marL="461963" lvl="0" indent="-461963">
              <a:buFont typeface="+mj-lt"/>
              <a:buAutoNum type="arabicPeriod"/>
            </a:pPr>
            <a:endParaRPr lang="en-US" sz="1800" b="1" i="1" dirty="0"/>
          </a:p>
          <a:p>
            <a:pPr marL="688975" lvl="0" indent="-227013">
              <a:buFont typeface="Wingdings" panose="05000000000000000000" pitchFamily="2" charset="2"/>
              <a:buChar char="§"/>
            </a:pPr>
            <a:endParaRPr lang="en-US" sz="1800" i="1" dirty="0"/>
          </a:p>
          <a:p>
            <a:pPr marL="514350" indent="-514350">
              <a:buFont typeface="Wingdings" charset="2"/>
              <a:buAutoNum type="arabicPeriod"/>
            </a:pPr>
            <a:endParaRPr lang="en-US" sz="1800" dirty="0"/>
          </a:p>
          <a:p>
            <a:pPr marL="514350" indent="-514350">
              <a:buAutoNum type="arabicPeriod"/>
            </a:pPr>
            <a:endParaRPr lang="en-US" dirty="0"/>
          </a:p>
        </p:txBody>
      </p:sp>
    </p:spTree>
    <p:extLst>
      <p:ext uri="{BB962C8B-B14F-4D97-AF65-F5344CB8AC3E}">
        <p14:creationId xmlns:p14="http://schemas.microsoft.com/office/powerpoint/2010/main" val="3438691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B461DD-83A9-434E-A31D-04AA486A9007}"/>
              </a:ext>
            </a:extLst>
          </p:cNvPr>
          <p:cNvSpPr>
            <a:spLocks noGrp="1"/>
          </p:cNvSpPr>
          <p:nvPr>
            <p:ph type="title"/>
          </p:nvPr>
        </p:nvSpPr>
        <p:spPr/>
        <p:txBody>
          <a:bodyPr/>
          <a:lstStyle/>
          <a:p>
            <a:r>
              <a:rPr lang="en-US" dirty="0" err="1"/>
              <a:t>Comm</a:t>
            </a:r>
            <a:r>
              <a:rPr lang="en-US" dirty="0"/>
              <a:t> Program Design Guidance #2</a:t>
            </a:r>
          </a:p>
        </p:txBody>
      </p:sp>
      <p:sp>
        <p:nvSpPr>
          <p:cNvPr id="3" name="Content Placeholder 2">
            <a:extLst>
              <a:ext uri="{FF2B5EF4-FFF2-40B4-BE49-F238E27FC236}">
                <a16:creationId xmlns:a16="http://schemas.microsoft.com/office/drawing/2014/main" xmlns="" id="{1EBB5E1A-4819-4251-A726-2F6C021CF3AF}"/>
              </a:ext>
            </a:extLst>
          </p:cNvPr>
          <p:cNvSpPr>
            <a:spLocks noGrp="1"/>
          </p:cNvSpPr>
          <p:nvPr>
            <p:ph idx="1"/>
          </p:nvPr>
        </p:nvSpPr>
        <p:spPr>
          <a:xfrm>
            <a:off x="282779" y="2031664"/>
            <a:ext cx="11431890" cy="4145399"/>
          </a:xfrm>
        </p:spPr>
        <p:txBody>
          <a:bodyPr>
            <a:normAutofit/>
          </a:bodyPr>
          <a:lstStyle/>
          <a:p>
            <a:pPr marL="461963" indent="-461963">
              <a:buFont typeface="+mj-lt"/>
              <a:buAutoNum type="arabicPeriod" startAt="2"/>
            </a:pPr>
            <a:r>
              <a:rPr lang="en-US" sz="1800" b="1" i="1" dirty="0"/>
              <a:t>“Incentives should generally be tiered to promote increasing degrees of efficiency above code, particularly when an existing conditions baseline is used and when the direct install delivery channel is used.”</a:t>
            </a:r>
          </a:p>
          <a:p>
            <a:pPr marL="0" indent="0">
              <a:buNone/>
            </a:pPr>
            <a:endParaRPr lang="en-US" sz="1800" b="1" i="1" dirty="0"/>
          </a:p>
          <a:p>
            <a:pPr marL="914400" indent="-457200"/>
            <a:r>
              <a:rPr lang="en-US" sz="1800" dirty="0"/>
              <a:t>Incentives-prices are tied to the expected lifecycle value of the savings.</a:t>
            </a:r>
          </a:p>
          <a:p>
            <a:pPr marL="914400" indent="-457200"/>
            <a:r>
              <a:rPr lang="en-US" sz="1800" dirty="0"/>
              <a:t>The effect of linking prices to lifecycle savings is that projects with longer aggregate Expected Useful Lives (EULs) will earn more per annual kWh and </a:t>
            </a:r>
            <a:r>
              <a:rPr lang="en-US" sz="1800" dirty="0" err="1"/>
              <a:t>therms</a:t>
            </a:r>
            <a:r>
              <a:rPr lang="en-US" sz="1800" dirty="0"/>
              <a:t> than projects with shorter aggregate EULs. This linkage rewards projects that deliver more comprehensive and deeper retrofits, consistent with the spirit of the CPUC's adopted recommendation.</a:t>
            </a:r>
          </a:p>
          <a:p>
            <a:pPr marL="0" indent="0">
              <a:buNone/>
            </a:pPr>
            <a:endParaRPr lang="en-US" sz="1800" dirty="0"/>
          </a:p>
        </p:txBody>
      </p:sp>
    </p:spTree>
    <p:extLst>
      <p:ext uri="{BB962C8B-B14F-4D97-AF65-F5344CB8AC3E}">
        <p14:creationId xmlns:p14="http://schemas.microsoft.com/office/powerpoint/2010/main" val="4008297964"/>
      </p:ext>
    </p:extLst>
  </p:cSld>
  <p:clrMapOvr>
    <a:masterClrMapping/>
  </p:clrMapOvr>
</p:sld>
</file>

<file path=ppt/theme/theme1.xml><?xml version="1.0" encoding="utf-8"?>
<a:theme xmlns:a="http://schemas.openxmlformats.org/drawingml/2006/main" name="Title and Content">
  <a:themeElements>
    <a:clrScheme name="BayREN Final 2017">
      <a:dk1>
        <a:srgbClr val="636565"/>
      </a:dk1>
      <a:lt1>
        <a:srgbClr val="FFFFFF"/>
      </a:lt1>
      <a:dk2>
        <a:srgbClr val="44546A"/>
      </a:dk2>
      <a:lt2>
        <a:srgbClr val="E7E6E6"/>
      </a:lt2>
      <a:accent1>
        <a:srgbClr val="215E89"/>
      </a:accent1>
      <a:accent2>
        <a:srgbClr val="00AC84"/>
      </a:accent2>
      <a:accent3>
        <a:srgbClr val="693856"/>
      </a:accent3>
      <a:accent4>
        <a:srgbClr val="788376"/>
      </a:accent4>
      <a:accent5>
        <a:srgbClr val="B5D334"/>
      </a:accent5>
      <a:accent6>
        <a:srgbClr val="E64F3C"/>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yREN PPT Template.11.15.2017" id="{360C275D-0341-8346-86BA-479A8224A098}" vid="{DEC4A2B4-1F74-834E-90AB-B3E13E0674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579</TotalTime>
  <Words>1481</Words>
  <Application>Microsoft Office PowerPoint</Application>
  <PresentationFormat>Widescreen</PresentationFormat>
  <Paragraphs>124</Paragraphs>
  <Slides>13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Open Sans</vt:lpstr>
      <vt:lpstr>Wingdings</vt:lpstr>
      <vt:lpstr>Title and Content</vt:lpstr>
      <vt:lpstr>2019 ABAL Overview</vt:lpstr>
      <vt:lpstr>2019 Budget </vt:lpstr>
      <vt:lpstr>Cost-Effectiveness Forecast</vt:lpstr>
      <vt:lpstr>Proposed Portfolio Program/Changes</vt:lpstr>
      <vt:lpstr>Proposed Next Steps to Address Cost-Effectiveness Challenges</vt:lpstr>
      <vt:lpstr>PowerPoint Presentation</vt:lpstr>
      <vt:lpstr>Proposed Next Steps to Address Cost-Effectiveness Challenges - Commercial</vt:lpstr>
      <vt:lpstr>Comm Program Design Guidance #1</vt:lpstr>
      <vt:lpstr>Comm Program Design Guidance #2</vt:lpstr>
      <vt:lpstr>Comm Program Design Guidance #3</vt:lpstr>
      <vt:lpstr>Comm Program Design Guidance #4</vt:lpstr>
      <vt:lpstr>Comm Program Design Guidance #5</vt:lpstr>
      <vt:lpstr>QUESTIONS?</vt:lpstr>
    </vt:vector>
  </TitlesOfParts>
  <Company>StopWaste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Bay Area Regional Energy Network</dc:title>
  <dc:creator>Candis Mary-Dauphin</dc:creator>
  <cp:lastModifiedBy>Jennifer Berg</cp:lastModifiedBy>
  <cp:revision>49</cp:revision>
  <cp:lastPrinted>2018-08-01T20:51:50Z</cp:lastPrinted>
  <dcterms:created xsi:type="dcterms:W3CDTF">2018-02-15T22:15:58Z</dcterms:created>
  <dcterms:modified xsi:type="dcterms:W3CDTF">2018-08-01T20:54:33Z</dcterms:modified>
</cp:coreProperties>
</file>