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6"/>
  </p:notesMasterIdLst>
  <p:sldIdLst>
    <p:sldId id="7905" r:id="rId5"/>
    <p:sldId id="7906" r:id="rId6"/>
    <p:sldId id="276" r:id="rId7"/>
    <p:sldId id="274" r:id="rId8"/>
    <p:sldId id="256" r:id="rId9"/>
    <p:sldId id="7917" r:id="rId10"/>
    <p:sldId id="7897" r:id="rId11"/>
    <p:sldId id="7920" r:id="rId12"/>
    <p:sldId id="7918" r:id="rId13"/>
    <p:sldId id="7901" r:id="rId14"/>
    <p:sldId id="791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Strindberg, Nils" initials="SN" lastIdx="3" clrIdx="6">
    <p:extLst>
      <p:ext uri="{19B8F6BF-5375-455C-9EA6-DF929625EA0E}">
        <p15:presenceInfo xmlns:p15="http://schemas.microsoft.com/office/powerpoint/2012/main" userId="S::Nils.Strindberg@cpuc.ca.gov::088f69aa-73cf-4160-9236-d1c65d442465" providerId="AD"/>
      </p:ext>
    </p:extLst>
  </p:cmAuthor>
  <p:cmAuthor id="1" name="Gruendling, Paula" initials="GP" lastIdx="44" clrIdx="0">
    <p:extLst>
      <p:ext uri="{19B8F6BF-5375-455C-9EA6-DF929625EA0E}">
        <p15:presenceInfo xmlns:p15="http://schemas.microsoft.com/office/powerpoint/2012/main" userId="S::paula.gruendling@cpuc.ca.gov::b95242f6-d293-4ced-bcce-42307c6a0602" providerId="AD"/>
      </p:ext>
    </p:extLst>
  </p:cmAuthor>
  <p:cmAuthor id="2" name="Rudolph, Jacob &quot;Coby&quot;" initials="R&quot;" lastIdx="24" clrIdx="1">
    <p:extLst>
      <p:ext uri="{19B8F6BF-5375-455C-9EA6-DF929625EA0E}">
        <p15:presenceInfo xmlns:p15="http://schemas.microsoft.com/office/powerpoint/2012/main" userId="S::jacob.rudolph@cpuc.ca.gov::c6d330c1-e968-4a9b-9c66-9e88151a5bc5" providerId="AD"/>
      </p:ext>
    </p:extLst>
  </p:cmAuthor>
  <p:cmAuthor id="3" name="Allison, Jessica" initials="AJ" lastIdx="36" clrIdx="2">
    <p:extLst>
      <p:ext uri="{19B8F6BF-5375-455C-9EA6-DF929625EA0E}">
        <p15:presenceInfo xmlns:p15="http://schemas.microsoft.com/office/powerpoint/2012/main" userId="S::jessica.allison@cpuc.ca.gov::6d5855e5-f254-48c3-8907-c6549ec9e8ca" providerId="AD"/>
      </p:ext>
    </p:extLst>
  </p:cmAuthor>
  <p:cmAuthor id="4" name="Jessica Allison" initials="JA" lastIdx="5" clrIdx="3">
    <p:extLst>
      <p:ext uri="{19B8F6BF-5375-455C-9EA6-DF929625EA0E}">
        <p15:presenceInfo xmlns:p15="http://schemas.microsoft.com/office/powerpoint/2012/main" userId="Jessica Allison" providerId="None"/>
      </p:ext>
    </p:extLst>
  </p:cmAuthor>
  <p:cmAuthor id="5" name="LaBonte, Alison" initials="LA" lastIdx="16" clrIdx="4">
    <p:extLst>
      <p:ext uri="{19B8F6BF-5375-455C-9EA6-DF929625EA0E}">
        <p15:presenceInfo xmlns:p15="http://schemas.microsoft.com/office/powerpoint/2012/main" userId="S::alison.labonte@cpuc.ca.gov::c9b55e8c-c27b-4389-9bed-f08c3c1969f8" providerId="AD"/>
      </p:ext>
    </p:extLst>
  </p:cmAuthor>
  <p:cmAuthor id="6" name="Kalafut, Jennifer" initials="KJ" lastIdx="2" clrIdx="5">
    <p:extLst>
      <p:ext uri="{19B8F6BF-5375-455C-9EA6-DF929625EA0E}">
        <p15:presenceInfo xmlns:p15="http://schemas.microsoft.com/office/powerpoint/2012/main" userId="S::jennifer.kalafut@cpuc.ca.gov::13d81360-8b89-4c11-9909-715c668528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3C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46B8B1-64ED-4B38-94FC-EF069614C9C4}" v="55" dt="2021-06-14T19:29:19.2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949"/>
    <p:restoredTop sz="94694"/>
  </p:normalViewPr>
  <p:slideViewPr>
    <p:cSldViewPr snapToGrid="0">
      <p:cViewPr varScale="1">
        <p:scale>
          <a:sx n="82" d="100"/>
          <a:sy n="82" d="100"/>
        </p:scale>
        <p:origin x="192" y="10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FAB350-0682-4EF2-8FF8-9AA17B111434}" type="datetimeFigureOut">
              <a:rPr lang="en-US" smtClean="0"/>
              <a:t>6/17/21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7A8712-49AD-43D4-AA83-524E178FDB5F}" type="slidenum">
              <a:rPr lang="en-US" smtClean="0"/>
              <a:t>‹#›</a:t>
            </a:fld>
            <a:endParaRPr lang="en-US"/>
          </a:p>
        </p:txBody>
      </p:sp>
    </p:spTree>
    <p:extLst>
      <p:ext uri="{BB962C8B-B14F-4D97-AF65-F5344CB8AC3E}">
        <p14:creationId xmlns:p14="http://schemas.microsoft.com/office/powerpoint/2010/main" val="3792650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5CF10-454A-4175-82DA-D453962804A8}"/>
              </a:ext>
            </a:extLst>
          </p:cNvPr>
          <p:cNvSpPr>
            <a:spLocks noGrp="1"/>
          </p:cNvSpPr>
          <p:nvPr>
            <p:ph type="ctrTitle"/>
          </p:nvPr>
        </p:nvSpPr>
        <p:spPr>
          <a:xfrm>
            <a:off x="609600" y="710883"/>
            <a:ext cx="9601200" cy="2306637"/>
          </a:xfrm>
        </p:spPr>
        <p:txBody>
          <a:bodyPr tIns="0" rIns="0" bIns="0" anchor="b">
            <a:normAutofit/>
          </a:bodyPr>
          <a:lstStyle>
            <a:lvl1pPr algn="l">
              <a:defRPr sz="4400"/>
            </a:lvl1pPr>
          </a:lstStyle>
          <a:p>
            <a:r>
              <a:rPr lang="en-US"/>
              <a:t>Click to edit Master title style</a:t>
            </a:r>
          </a:p>
        </p:txBody>
      </p:sp>
      <p:sp>
        <p:nvSpPr>
          <p:cNvPr id="3" name="Subtitle 2">
            <a:extLst>
              <a:ext uri="{FF2B5EF4-FFF2-40B4-BE49-F238E27FC236}">
                <a16:creationId xmlns:a16="http://schemas.microsoft.com/office/drawing/2014/main" id="{26AE5AC7-53D4-4C0B-B42A-1A0692FD992D}"/>
              </a:ext>
            </a:extLst>
          </p:cNvPr>
          <p:cNvSpPr>
            <a:spLocks noGrp="1"/>
          </p:cNvSpPr>
          <p:nvPr>
            <p:ph type="subTitle" idx="1"/>
          </p:nvPr>
        </p:nvSpPr>
        <p:spPr>
          <a:xfrm>
            <a:off x="609600" y="3190558"/>
            <a:ext cx="9601200" cy="1655762"/>
          </a:xfrm>
        </p:spPr>
        <p:txBody>
          <a:bodyPr tIns="0" rIns="0" bIns="0">
            <a:normAutofit/>
          </a:bodyPr>
          <a:lstStyle>
            <a:lvl1pPr marL="0" indent="0" algn="l">
              <a:buNone/>
              <a:defRPr sz="2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496E02B-B9F4-499C-8636-D007AAC35E5E}"/>
              </a:ext>
            </a:extLst>
          </p:cNvPr>
          <p:cNvSpPr>
            <a:spLocks noGrp="1"/>
          </p:cNvSpPr>
          <p:nvPr>
            <p:ph type="dt" sz="half" idx="10"/>
          </p:nvPr>
        </p:nvSpPr>
        <p:spPr/>
        <p:txBody>
          <a:bodyPr/>
          <a:lstStyle/>
          <a:p>
            <a:fld id="{E91F1832-17F2-4504-87B5-4BD1FCF0FB2C}" type="datetime4">
              <a:rPr lang="en-US" smtClean="0"/>
              <a:t>June 17, 2021</a:t>
            </a:fld>
            <a:endParaRPr lang="en-US"/>
          </a:p>
        </p:txBody>
      </p:sp>
      <p:sp>
        <p:nvSpPr>
          <p:cNvPr id="5" name="Footer Placeholder 4">
            <a:extLst>
              <a:ext uri="{FF2B5EF4-FFF2-40B4-BE49-F238E27FC236}">
                <a16:creationId xmlns:a16="http://schemas.microsoft.com/office/drawing/2014/main" id="{EEBB4B01-15EC-433F-9EFE-F46608EF9D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8CCF19-ED3A-444D-9389-15BB7142521A}"/>
              </a:ext>
            </a:extLst>
          </p:cNvPr>
          <p:cNvSpPr>
            <a:spLocks noGrp="1"/>
          </p:cNvSpPr>
          <p:nvPr>
            <p:ph type="sldNum" sz="quarter" idx="12"/>
          </p:nvPr>
        </p:nvSpPr>
        <p:spPr/>
        <p:txBody>
          <a:bodyPr/>
          <a:lstStyle/>
          <a:p>
            <a:fld id="{1C4126A1-9282-4A82-AC02-A59AF4A969C8}" type="slidenum">
              <a:rPr lang="en-US" smtClean="0"/>
              <a:t>‹#›</a:t>
            </a:fld>
            <a:endParaRPr lang="en-US"/>
          </a:p>
        </p:txBody>
      </p:sp>
      <p:pic>
        <p:nvPicPr>
          <p:cNvPr id="9" name="Picture 8">
            <a:extLst>
              <a:ext uri="{FF2B5EF4-FFF2-40B4-BE49-F238E27FC236}">
                <a16:creationId xmlns:a16="http://schemas.microsoft.com/office/drawing/2014/main" id="{5ED43345-CE8E-0841-A74F-B26363861C2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9600" y="5923429"/>
            <a:ext cx="2322857" cy="654797"/>
          </a:xfrm>
          <a:prstGeom prst="rect">
            <a:avLst/>
          </a:prstGeom>
          <a:solidFill>
            <a:schemeClr val="bg1"/>
          </a:solidFill>
        </p:spPr>
      </p:pic>
    </p:spTree>
    <p:extLst>
      <p:ext uri="{BB962C8B-B14F-4D97-AF65-F5344CB8AC3E}">
        <p14:creationId xmlns:p14="http://schemas.microsoft.com/office/powerpoint/2010/main" val="3316932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12505-DA25-4627-AE8B-45B4E569D7F7}"/>
              </a:ext>
            </a:extLst>
          </p:cNvPr>
          <p:cNvSpPr>
            <a:spLocks noGrp="1"/>
          </p:cNvSpPr>
          <p:nvPr>
            <p:ph type="title" hasCustomPrompt="1"/>
          </p:nvPr>
        </p:nvSpPr>
        <p:spPr>
          <a:xfrm>
            <a:off x="609600" y="457200"/>
            <a:ext cx="3932237" cy="1600200"/>
          </a:xfrm>
        </p:spPr>
        <p:txBody>
          <a:bodyPr anchor="b"/>
          <a:lstStyle>
            <a:lvl1pPr>
              <a:defRPr sz="3200"/>
            </a:lvl1pPr>
          </a:lstStyle>
          <a:p>
            <a:r>
              <a:rPr lang="en-US"/>
              <a:t>Click to edit </a:t>
            </a:r>
            <a:br>
              <a:rPr lang="en-US"/>
            </a:br>
            <a:r>
              <a:rPr lang="en-US"/>
              <a:t>Master title style</a:t>
            </a:r>
          </a:p>
        </p:txBody>
      </p:sp>
      <p:sp>
        <p:nvSpPr>
          <p:cNvPr id="3" name="Picture Placeholder 2">
            <a:extLst>
              <a:ext uri="{FF2B5EF4-FFF2-40B4-BE49-F238E27FC236}">
                <a16:creationId xmlns:a16="http://schemas.microsoft.com/office/drawing/2014/main" id="{1C0070E8-7368-44B9-AF9C-ACF947C1DB59}"/>
              </a:ext>
            </a:extLst>
          </p:cNvPr>
          <p:cNvSpPr>
            <a:spLocks noGrp="1"/>
          </p:cNvSpPr>
          <p:nvPr>
            <p:ph type="pic" idx="1"/>
          </p:nvPr>
        </p:nvSpPr>
        <p:spPr>
          <a:xfrm>
            <a:off x="5183188" y="457200"/>
            <a:ext cx="6399212" cy="57149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58B0CC94-456E-4461-8F07-2069C3A33A39}"/>
              </a:ext>
            </a:extLst>
          </p:cNvPr>
          <p:cNvSpPr>
            <a:spLocks noGrp="1"/>
          </p:cNvSpPr>
          <p:nvPr>
            <p:ph type="body" sz="half" idx="2"/>
          </p:nvPr>
        </p:nvSpPr>
        <p:spPr>
          <a:xfrm>
            <a:off x="609600" y="214884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956321-E8FB-41E1-85F6-DBD6EA5FF53B}"/>
              </a:ext>
            </a:extLst>
          </p:cNvPr>
          <p:cNvSpPr>
            <a:spLocks noGrp="1"/>
          </p:cNvSpPr>
          <p:nvPr>
            <p:ph type="dt" sz="half" idx="10"/>
          </p:nvPr>
        </p:nvSpPr>
        <p:spPr/>
        <p:txBody>
          <a:bodyPr/>
          <a:lstStyle/>
          <a:p>
            <a:fld id="{B9D74B7A-3B7A-48B8-A4F6-2011893E4F80}" type="datetime4">
              <a:rPr lang="en-US" smtClean="0"/>
              <a:t>June 17, 2021</a:t>
            </a:fld>
            <a:endParaRPr lang="en-US"/>
          </a:p>
        </p:txBody>
      </p:sp>
      <p:sp>
        <p:nvSpPr>
          <p:cNvPr id="6" name="Footer Placeholder 5">
            <a:extLst>
              <a:ext uri="{FF2B5EF4-FFF2-40B4-BE49-F238E27FC236}">
                <a16:creationId xmlns:a16="http://schemas.microsoft.com/office/drawing/2014/main" id="{36A4151C-9711-4DEA-A930-0BE29AAA55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C62239-A991-45D3-9A7C-078B372FD117}"/>
              </a:ext>
            </a:extLst>
          </p:cNvPr>
          <p:cNvSpPr>
            <a:spLocks noGrp="1"/>
          </p:cNvSpPr>
          <p:nvPr>
            <p:ph type="sldNum" sz="quarter" idx="12"/>
          </p:nvPr>
        </p:nvSpPr>
        <p:spPr/>
        <p:txBody>
          <a:bodyPr/>
          <a:lstStyle/>
          <a:p>
            <a:fld id="{1C4126A1-9282-4A82-AC02-A59AF4A969C8}" type="slidenum">
              <a:rPr lang="en-US" smtClean="0"/>
              <a:t>‹#›</a:t>
            </a:fld>
            <a:endParaRPr lang="en-US"/>
          </a:p>
        </p:txBody>
      </p:sp>
    </p:spTree>
    <p:extLst>
      <p:ext uri="{BB962C8B-B14F-4D97-AF65-F5344CB8AC3E}">
        <p14:creationId xmlns:p14="http://schemas.microsoft.com/office/powerpoint/2010/main" val="383495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3A054-1E05-49E4-9A16-3F64354E714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BD008EB-C649-4DF5-8B4C-A649F1678A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7C561E-6EC2-4599-9575-C067F25D9D0B}"/>
              </a:ext>
            </a:extLst>
          </p:cNvPr>
          <p:cNvSpPr>
            <a:spLocks noGrp="1"/>
          </p:cNvSpPr>
          <p:nvPr>
            <p:ph type="dt" sz="half" idx="10"/>
          </p:nvPr>
        </p:nvSpPr>
        <p:spPr/>
        <p:txBody>
          <a:bodyPr/>
          <a:lstStyle/>
          <a:p>
            <a:fld id="{4717CCA5-D0A2-44B0-A5E0-9EEAFF01448C}" type="datetime4">
              <a:rPr lang="en-US" smtClean="0"/>
              <a:t>June 17, 2021</a:t>
            </a:fld>
            <a:endParaRPr lang="en-US"/>
          </a:p>
        </p:txBody>
      </p:sp>
      <p:sp>
        <p:nvSpPr>
          <p:cNvPr id="5" name="Footer Placeholder 4">
            <a:extLst>
              <a:ext uri="{FF2B5EF4-FFF2-40B4-BE49-F238E27FC236}">
                <a16:creationId xmlns:a16="http://schemas.microsoft.com/office/drawing/2014/main" id="{9C9F41A2-BA7C-411A-9330-0BD84C0C03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D1534B-E674-4D9E-BC73-E4283BC2EC82}"/>
              </a:ext>
            </a:extLst>
          </p:cNvPr>
          <p:cNvSpPr>
            <a:spLocks noGrp="1"/>
          </p:cNvSpPr>
          <p:nvPr>
            <p:ph type="sldNum" sz="quarter" idx="12"/>
          </p:nvPr>
        </p:nvSpPr>
        <p:spPr/>
        <p:txBody>
          <a:bodyPr/>
          <a:lstStyle/>
          <a:p>
            <a:fld id="{1C4126A1-9282-4A82-AC02-A59AF4A969C8}" type="slidenum">
              <a:rPr lang="en-US" smtClean="0"/>
              <a:t>‹#›</a:t>
            </a:fld>
            <a:endParaRPr lang="en-US"/>
          </a:p>
        </p:txBody>
      </p:sp>
    </p:spTree>
    <p:extLst>
      <p:ext uri="{BB962C8B-B14F-4D97-AF65-F5344CB8AC3E}">
        <p14:creationId xmlns:p14="http://schemas.microsoft.com/office/powerpoint/2010/main" val="24226971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979964-4C31-41D4-B9E3-00E68D9F8CC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8B9CA52-E870-4B90-827A-92F579F9D3E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05972A-1E60-4BFE-842E-4D79CB7AC71B}"/>
              </a:ext>
            </a:extLst>
          </p:cNvPr>
          <p:cNvSpPr>
            <a:spLocks noGrp="1"/>
          </p:cNvSpPr>
          <p:nvPr>
            <p:ph type="dt" sz="half" idx="10"/>
          </p:nvPr>
        </p:nvSpPr>
        <p:spPr/>
        <p:txBody>
          <a:bodyPr/>
          <a:lstStyle/>
          <a:p>
            <a:fld id="{5A71027E-8F5A-4E34-8555-08F920A9C1E0}" type="datetime4">
              <a:rPr lang="en-US" smtClean="0"/>
              <a:t>June 17, 2021</a:t>
            </a:fld>
            <a:endParaRPr lang="en-US"/>
          </a:p>
        </p:txBody>
      </p:sp>
      <p:sp>
        <p:nvSpPr>
          <p:cNvPr id="5" name="Footer Placeholder 4">
            <a:extLst>
              <a:ext uri="{FF2B5EF4-FFF2-40B4-BE49-F238E27FC236}">
                <a16:creationId xmlns:a16="http://schemas.microsoft.com/office/drawing/2014/main" id="{6DEA85AD-1626-4202-9D3C-04AD62118C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25654E-34E4-440A-8E7A-8EBF46E06BD0}"/>
              </a:ext>
            </a:extLst>
          </p:cNvPr>
          <p:cNvSpPr>
            <a:spLocks noGrp="1"/>
          </p:cNvSpPr>
          <p:nvPr>
            <p:ph type="sldNum" sz="quarter" idx="12"/>
          </p:nvPr>
        </p:nvSpPr>
        <p:spPr/>
        <p:txBody>
          <a:bodyPr/>
          <a:lstStyle/>
          <a:p>
            <a:fld id="{1C4126A1-9282-4A82-AC02-A59AF4A969C8}" type="slidenum">
              <a:rPr lang="en-US" smtClean="0"/>
              <a:t>‹#›</a:t>
            </a:fld>
            <a:endParaRPr lang="en-US"/>
          </a:p>
        </p:txBody>
      </p:sp>
    </p:spTree>
    <p:extLst>
      <p:ext uri="{BB962C8B-B14F-4D97-AF65-F5344CB8AC3E}">
        <p14:creationId xmlns:p14="http://schemas.microsoft.com/office/powerpoint/2010/main" val="1995035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B8DBE-A65E-489E-9AB9-0CC9F50776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9F09BE-9B55-4FB5-94A8-D345EC0CE6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B36BF3-B767-404C-9980-D5EC1336C7EB}"/>
              </a:ext>
            </a:extLst>
          </p:cNvPr>
          <p:cNvSpPr>
            <a:spLocks noGrp="1"/>
          </p:cNvSpPr>
          <p:nvPr>
            <p:ph type="dt" sz="half" idx="10"/>
          </p:nvPr>
        </p:nvSpPr>
        <p:spPr/>
        <p:txBody>
          <a:bodyPr/>
          <a:lstStyle/>
          <a:p>
            <a:fld id="{8A26E758-D470-4A1F-B533-89D378ECDE1A}" type="datetime4">
              <a:rPr lang="en-US" smtClean="0"/>
              <a:t>June 17, 2021</a:t>
            </a:fld>
            <a:endParaRPr lang="en-US"/>
          </a:p>
        </p:txBody>
      </p:sp>
      <p:sp>
        <p:nvSpPr>
          <p:cNvPr id="5" name="Footer Placeholder 4">
            <a:extLst>
              <a:ext uri="{FF2B5EF4-FFF2-40B4-BE49-F238E27FC236}">
                <a16:creationId xmlns:a16="http://schemas.microsoft.com/office/drawing/2014/main" id="{97E69CF4-31FB-4A49-9A6A-5D616C29B6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84D128-D963-4687-A11C-8B4468DEDAC2}"/>
              </a:ext>
            </a:extLst>
          </p:cNvPr>
          <p:cNvSpPr>
            <a:spLocks noGrp="1"/>
          </p:cNvSpPr>
          <p:nvPr>
            <p:ph type="sldNum" sz="quarter" idx="12"/>
          </p:nvPr>
        </p:nvSpPr>
        <p:spPr/>
        <p:txBody>
          <a:bodyPr/>
          <a:lstStyle/>
          <a:p>
            <a:fld id="{1C4126A1-9282-4A82-AC02-A59AF4A969C8}" type="slidenum">
              <a:rPr lang="en-US" smtClean="0"/>
              <a:t>‹#›</a:t>
            </a:fld>
            <a:endParaRPr lang="en-US"/>
          </a:p>
        </p:txBody>
      </p:sp>
    </p:spTree>
    <p:extLst>
      <p:ext uri="{BB962C8B-B14F-4D97-AF65-F5344CB8AC3E}">
        <p14:creationId xmlns:p14="http://schemas.microsoft.com/office/powerpoint/2010/main" val="3664686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9D7DE-BD2F-44A7-9A26-631D18203EDC}"/>
              </a:ext>
            </a:extLst>
          </p:cNvPr>
          <p:cNvSpPr>
            <a:spLocks noGrp="1"/>
          </p:cNvSpPr>
          <p:nvPr>
            <p:ph type="title"/>
          </p:nvPr>
        </p:nvSpPr>
        <p:spPr>
          <a:xfrm>
            <a:off x="609600" y="1709739"/>
            <a:ext cx="9601200" cy="2781580"/>
          </a:xfrm>
        </p:spPr>
        <p:txBody>
          <a:bodyPr anchor="b">
            <a:normAutofit/>
          </a:bodyPr>
          <a:lstStyle>
            <a:lvl1pPr>
              <a:defRPr sz="4400"/>
            </a:lvl1pPr>
          </a:lstStyle>
          <a:p>
            <a:r>
              <a:rPr lang="en-US"/>
              <a:t>Click to edit Master title style</a:t>
            </a:r>
          </a:p>
        </p:txBody>
      </p:sp>
      <p:sp>
        <p:nvSpPr>
          <p:cNvPr id="3" name="Text Placeholder 2">
            <a:extLst>
              <a:ext uri="{FF2B5EF4-FFF2-40B4-BE49-F238E27FC236}">
                <a16:creationId xmlns:a16="http://schemas.microsoft.com/office/drawing/2014/main" id="{B4FF02F6-F40C-412A-8F1F-B0EDC42D17E7}"/>
              </a:ext>
            </a:extLst>
          </p:cNvPr>
          <p:cNvSpPr>
            <a:spLocks noGrp="1"/>
          </p:cNvSpPr>
          <p:nvPr>
            <p:ph type="body" idx="1"/>
          </p:nvPr>
        </p:nvSpPr>
        <p:spPr>
          <a:xfrm>
            <a:off x="609600" y="4589463"/>
            <a:ext cx="9601200" cy="1500187"/>
          </a:xfrm>
        </p:spPr>
        <p:txBody>
          <a:bodyPr>
            <a:normAutofit/>
          </a:bodyPr>
          <a:lstStyle>
            <a:lvl1pPr marL="0" indent="0">
              <a:buNone/>
              <a:defRPr sz="22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40A2848-E113-4E1E-BEB8-7252BCAC5D6F}"/>
              </a:ext>
            </a:extLst>
          </p:cNvPr>
          <p:cNvSpPr>
            <a:spLocks noGrp="1"/>
          </p:cNvSpPr>
          <p:nvPr>
            <p:ph type="dt" sz="half" idx="10"/>
          </p:nvPr>
        </p:nvSpPr>
        <p:spPr/>
        <p:txBody>
          <a:bodyPr/>
          <a:lstStyle/>
          <a:p>
            <a:fld id="{42F6083F-21C1-4899-9093-623AEE021969}" type="datetime4">
              <a:rPr lang="en-US" smtClean="0"/>
              <a:t>June 17, 2021</a:t>
            </a:fld>
            <a:endParaRPr lang="en-US"/>
          </a:p>
        </p:txBody>
      </p:sp>
      <p:sp>
        <p:nvSpPr>
          <p:cNvPr id="5" name="Footer Placeholder 4">
            <a:extLst>
              <a:ext uri="{FF2B5EF4-FFF2-40B4-BE49-F238E27FC236}">
                <a16:creationId xmlns:a16="http://schemas.microsoft.com/office/drawing/2014/main" id="{D5336698-0571-4544-B8CE-46A287EDAA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3FF6E0-585E-4E3C-AA69-4F05E9B98283}"/>
              </a:ext>
            </a:extLst>
          </p:cNvPr>
          <p:cNvSpPr>
            <a:spLocks noGrp="1"/>
          </p:cNvSpPr>
          <p:nvPr>
            <p:ph type="sldNum" sz="quarter" idx="12"/>
          </p:nvPr>
        </p:nvSpPr>
        <p:spPr/>
        <p:txBody>
          <a:bodyPr/>
          <a:lstStyle/>
          <a:p>
            <a:fld id="{1C4126A1-9282-4A82-AC02-A59AF4A969C8}" type="slidenum">
              <a:rPr lang="en-US" smtClean="0"/>
              <a:t>‹#›</a:t>
            </a:fld>
            <a:endParaRPr lang="en-US"/>
          </a:p>
        </p:txBody>
      </p:sp>
    </p:spTree>
    <p:extLst>
      <p:ext uri="{BB962C8B-B14F-4D97-AF65-F5344CB8AC3E}">
        <p14:creationId xmlns:p14="http://schemas.microsoft.com/office/powerpoint/2010/main" val="3356921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E21B7-A28E-4778-B02F-549747BDD9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358E54-8D65-4A81-99B9-303DBC954724}"/>
              </a:ext>
            </a:extLst>
          </p:cNvPr>
          <p:cNvSpPr>
            <a:spLocks noGrp="1"/>
          </p:cNvSpPr>
          <p:nvPr>
            <p:ph sz="half" idx="1"/>
          </p:nvPr>
        </p:nvSpPr>
        <p:spPr>
          <a:xfrm>
            <a:off x="609600" y="1832348"/>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D52C811-A17E-409B-926F-A8B503DCA7AA}"/>
              </a:ext>
            </a:extLst>
          </p:cNvPr>
          <p:cNvSpPr>
            <a:spLocks noGrp="1"/>
          </p:cNvSpPr>
          <p:nvPr>
            <p:ph sz="half" idx="2"/>
          </p:nvPr>
        </p:nvSpPr>
        <p:spPr>
          <a:xfrm>
            <a:off x="64008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F9BADED-7370-42C0-92A7-9E8F573963BE}"/>
              </a:ext>
            </a:extLst>
          </p:cNvPr>
          <p:cNvSpPr>
            <a:spLocks noGrp="1"/>
          </p:cNvSpPr>
          <p:nvPr>
            <p:ph type="dt" sz="half" idx="10"/>
          </p:nvPr>
        </p:nvSpPr>
        <p:spPr/>
        <p:txBody>
          <a:bodyPr/>
          <a:lstStyle/>
          <a:p>
            <a:fld id="{5DE5477F-FAF9-4D5C-8C4A-CE58D6A0F71F}" type="datetime4">
              <a:rPr lang="en-US" smtClean="0"/>
              <a:t>June 17, 2021</a:t>
            </a:fld>
            <a:endParaRPr lang="en-US"/>
          </a:p>
        </p:txBody>
      </p:sp>
      <p:sp>
        <p:nvSpPr>
          <p:cNvPr id="6" name="Footer Placeholder 5">
            <a:extLst>
              <a:ext uri="{FF2B5EF4-FFF2-40B4-BE49-F238E27FC236}">
                <a16:creationId xmlns:a16="http://schemas.microsoft.com/office/drawing/2014/main" id="{84804C91-34CB-4540-A5C3-641C0D9D42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AAB89B-4B63-497F-A3B0-B98F1ED3F95B}"/>
              </a:ext>
            </a:extLst>
          </p:cNvPr>
          <p:cNvSpPr>
            <a:spLocks noGrp="1"/>
          </p:cNvSpPr>
          <p:nvPr>
            <p:ph type="sldNum" sz="quarter" idx="12"/>
          </p:nvPr>
        </p:nvSpPr>
        <p:spPr/>
        <p:txBody>
          <a:bodyPr/>
          <a:lstStyle/>
          <a:p>
            <a:fld id="{1C4126A1-9282-4A82-AC02-A59AF4A969C8}" type="slidenum">
              <a:rPr lang="en-US" smtClean="0"/>
              <a:t>‹#›</a:t>
            </a:fld>
            <a:endParaRPr lang="en-US"/>
          </a:p>
        </p:txBody>
      </p:sp>
    </p:spTree>
    <p:extLst>
      <p:ext uri="{BB962C8B-B14F-4D97-AF65-F5344CB8AC3E}">
        <p14:creationId xmlns:p14="http://schemas.microsoft.com/office/powerpoint/2010/main" val="1870587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E21B7-A28E-4778-B02F-549747BDD9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358E54-8D65-4A81-99B9-303DBC954724}"/>
              </a:ext>
            </a:extLst>
          </p:cNvPr>
          <p:cNvSpPr>
            <a:spLocks noGrp="1"/>
          </p:cNvSpPr>
          <p:nvPr>
            <p:ph sz="half" idx="1"/>
          </p:nvPr>
        </p:nvSpPr>
        <p:spPr>
          <a:xfrm>
            <a:off x="609600" y="1832348"/>
            <a:ext cx="3429000" cy="4351338"/>
          </a:xfrm>
        </p:spPr>
        <p:txBody>
          <a:bodyPr/>
          <a:lstStyle>
            <a:lvl1pPr marL="233363" indent="-233363">
              <a:tabLst/>
              <a:defRPr sz="2200"/>
            </a:lvl1pPr>
            <a:lvl2pPr marL="514350" indent="-227013">
              <a:tabLst/>
              <a:defRPr sz="2000"/>
            </a:lvl2pPr>
            <a:lvl3pPr marL="747713" indent="-173038">
              <a:tabLst/>
              <a:defRPr sz="1800"/>
            </a:lvl3pPr>
            <a:lvl4pPr marL="1028700" indent="-153988">
              <a:tabLst/>
              <a:defRPr sz="1600"/>
            </a:lvl4pPr>
            <a:lvl5pPr marL="1201738" indent="-166688">
              <a:tabLst/>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D52C811-A17E-409B-926F-A8B503DCA7AA}"/>
              </a:ext>
            </a:extLst>
          </p:cNvPr>
          <p:cNvSpPr>
            <a:spLocks noGrp="1"/>
          </p:cNvSpPr>
          <p:nvPr>
            <p:ph sz="half" idx="2"/>
          </p:nvPr>
        </p:nvSpPr>
        <p:spPr>
          <a:xfrm>
            <a:off x="4381500" y="1825625"/>
            <a:ext cx="3429000" cy="4351338"/>
          </a:xfrm>
        </p:spPr>
        <p:txBody>
          <a:bodyPr/>
          <a:lstStyle>
            <a:lvl1pPr>
              <a:defRPr sz="2200"/>
            </a:lvl1pPr>
            <a:lvl2pPr marL="574675" indent="-228600">
              <a:tabLst/>
              <a:defRPr sz="2000"/>
            </a:lvl2pPr>
            <a:lvl3pPr marL="801688" indent="-174625">
              <a:tabLst/>
              <a:defRPr sz="1800"/>
            </a:lvl3pPr>
            <a:lvl4pPr marL="1028700" indent="-153988">
              <a:tabLst/>
              <a:defRPr sz="1600"/>
            </a:lvl4pPr>
            <a:lvl5pPr marL="1262063" indent="-146050">
              <a:tabLst/>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F9BADED-7370-42C0-92A7-9E8F573963BE}"/>
              </a:ext>
            </a:extLst>
          </p:cNvPr>
          <p:cNvSpPr>
            <a:spLocks noGrp="1"/>
          </p:cNvSpPr>
          <p:nvPr>
            <p:ph type="dt" sz="half" idx="10"/>
          </p:nvPr>
        </p:nvSpPr>
        <p:spPr/>
        <p:txBody>
          <a:bodyPr/>
          <a:lstStyle/>
          <a:p>
            <a:fld id="{EF2D83FA-D88A-4FA8-BAB4-0ECE1535759C}" type="datetime4">
              <a:rPr lang="en-US" smtClean="0"/>
              <a:t>June 17, 2021</a:t>
            </a:fld>
            <a:endParaRPr lang="en-US"/>
          </a:p>
        </p:txBody>
      </p:sp>
      <p:sp>
        <p:nvSpPr>
          <p:cNvPr id="6" name="Footer Placeholder 5">
            <a:extLst>
              <a:ext uri="{FF2B5EF4-FFF2-40B4-BE49-F238E27FC236}">
                <a16:creationId xmlns:a16="http://schemas.microsoft.com/office/drawing/2014/main" id="{84804C91-34CB-4540-A5C3-641C0D9D42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AAB89B-4B63-497F-A3B0-B98F1ED3F95B}"/>
              </a:ext>
            </a:extLst>
          </p:cNvPr>
          <p:cNvSpPr>
            <a:spLocks noGrp="1"/>
          </p:cNvSpPr>
          <p:nvPr>
            <p:ph type="sldNum" sz="quarter" idx="12"/>
          </p:nvPr>
        </p:nvSpPr>
        <p:spPr/>
        <p:txBody>
          <a:bodyPr/>
          <a:lstStyle/>
          <a:p>
            <a:fld id="{1C4126A1-9282-4A82-AC02-A59AF4A969C8}" type="slidenum">
              <a:rPr lang="en-US" smtClean="0"/>
              <a:t>‹#›</a:t>
            </a:fld>
            <a:endParaRPr lang="en-US"/>
          </a:p>
        </p:txBody>
      </p:sp>
      <p:sp>
        <p:nvSpPr>
          <p:cNvPr id="9" name="Content Placeholder 2">
            <a:extLst>
              <a:ext uri="{FF2B5EF4-FFF2-40B4-BE49-F238E27FC236}">
                <a16:creationId xmlns:a16="http://schemas.microsoft.com/office/drawing/2014/main" id="{F3DD63F5-A3E6-5541-A0D2-0741078CC51F}"/>
              </a:ext>
            </a:extLst>
          </p:cNvPr>
          <p:cNvSpPr>
            <a:spLocks noGrp="1"/>
          </p:cNvSpPr>
          <p:nvPr>
            <p:ph sz="half" idx="14"/>
          </p:nvPr>
        </p:nvSpPr>
        <p:spPr>
          <a:xfrm>
            <a:off x="8153400" y="1823383"/>
            <a:ext cx="3429000" cy="4351338"/>
          </a:xfrm>
        </p:spPr>
        <p:txBody>
          <a:bodyPr/>
          <a:lstStyle>
            <a:lvl1pPr marL="233363" indent="-233363">
              <a:tabLst/>
              <a:defRPr sz="2200"/>
            </a:lvl1pPr>
            <a:lvl2pPr marL="514350" indent="-227013">
              <a:tabLst/>
              <a:defRPr sz="2000"/>
            </a:lvl2pPr>
            <a:lvl3pPr marL="747713" indent="-173038">
              <a:tabLst/>
              <a:defRPr sz="1800"/>
            </a:lvl3pPr>
            <a:lvl4pPr marL="1028700" indent="-153988">
              <a:tabLst/>
              <a:defRPr sz="1600"/>
            </a:lvl4pPr>
            <a:lvl5pPr marL="1201738" indent="-166688">
              <a:tabLst/>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98487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09E6A-FDA0-4ED7-BE97-C8D95AC2BF58}"/>
              </a:ext>
            </a:extLst>
          </p:cNvPr>
          <p:cNvSpPr>
            <a:spLocks noGrp="1"/>
          </p:cNvSpPr>
          <p:nvPr>
            <p:ph type="title"/>
          </p:nvPr>
        </p:nvSpPr>
        <p:spPr>
          <a:xfrm>
            <a:off x="609600"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79AF82F-23EB-452A-A518-6954BA4178B3}"/>
              </a:ext>
            </a:extLst>
          </p:cNvPr>
          <p:cNvSpPr>
            <a:spLocks noGrp="1"/>
          </p:cNvSpPr>
          <p:nvPr>
            <p:ph type="body" idx="1"/>
          </p:nvPr>
        </p:nvSpPr>
        <p:spPr>
          <a:xfrm>
            <a:off x="609600" y="1815353"/>
            <a:ext cx="5157787" cy="6897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FF511F2-1879-422A-AC83-AF4B757EA394}"/>
              </a:ext>
            </a:extLst>
          </p:cNvPr>
          <p:cNvSpPr>
            <a:spLocks noGrp="1"/>
          </p:cNvSpPr>
          <p:nvPr>
            <p:ph sz="half" idx="2"/>
          </p:nvPr>
        </p:nvSpPr>
        <p:spPr>
          <a:xfrm>
            <a:off x="609600" y="2618140"/>
            <a:ext cx="5157787" cy="3567507"/>
          </a:xfrm>
        </p:spPr>
        <p:txBody>
          <a:bodyPr/>
          <a:lstStyle>
            <a:lvl1pPr>
              <a:defRPr sz="2200"/>
            </a:lvl1pPr>
            <a:lvl2pPr>
              <a:defRPr sz="2000"/>
            </a:lvl2pPr>
            <a:lvl3pPr>
              <a:defRPr sz="1800"/>
            </a:lvl3pPr>
            <a:lvl4pPr>
              <a:defRPr sz="16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5D085B0-5E55-4173-AD52-0FAA8D689EE8}"/>
              </a:ext>
            </a:extLst>
          </p:cNvPr>
          <p:cNvSpPr>
            <a:spLocks noGrp="1"/>
          </p:cNvSpPr>
          <p:nvPr>
            <p:ph type="body" sz="quarter" idx="3"/>
          </p:nvPr>
        </p:nvSpPr>
        <p:spPr>
          <a:xfrm>
            <a:off x="6399212" y="1822075"/>
            <a:ext cx="5183188" cy="682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1367218-91F9-4ED6-B3FB-013FE4027395}"/>
              </a:ext>
            </a:extLst>
          </p:cNvPr>
          <p:cNvSpPr>
            <a:spLocks noGrp="1"/>
          </p:cNvSpPr>
          <p:nvPr>
            <p:ph sz="quarter" idx="4"/>
          </p:nvPr>
        </p:nvSpPr>
        <p:spPr>
          <a:xfrm>
            <a:off x="6399212" y="2618140"/>
            <a:ext cx="5183188" cy="3567507"/>
          </a:xfrm>
        </p:spPr>
        <p:txBody>
          <a:bodyPr/>
          <a:lstStyle>
            <a:lvl1pPr>
              <a:defRPr sz="2200"/>
            </a:lvl1pPr>
            <a:lvl2pPr>
              <a:defRPr sz="2000"/>
            </a:lvl2pPr>
            <a:lvl3pPr>
              <a:defRPr sz="1800"/>
            </a:lvl3pPr>
            <a:lvl4pPr>
              <a:defRPr sz="16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6D77532-C7EF-4FB8-B588-848FEACDF9ED}"/>
              </a:ext>
            </a:extLst>
          </p:cNvPr>
          <p:cNvSpPr>
            <a:spLocks noGrp="1"/>
          </p:cNvSpPr>
          <p:nvPr>
            <p:ph type="dt" sz="half" idx="10"/>
          </p:nvPr>
        </p:nvSpPr>
        <p:spPr/>
        <p:txBody>
          <a:bodyPr/>
          <a:lstStyle/>
          <a:p>
            <a:fld id="{59D42866-FC77-4122-A078-6DD3BEAB7AB4}" type="datetime4">
              <a:rPr lang="en-US" smtClean="0"/>
              <a:t>June 17, 2021</a:t>
            </a:fld>
            <a:endParaRPr lang="en-US"/>
          </a:p>
        </p:txBody>
      </p:sp>
      <p:sp>
        <p:nvSpPr>
          <p:cNvPr id="8" name="Footer Placeholder 7">
            <a:extLst>
              <a:ext uri="{FF2B5EF4-FFF2-40B4-BE49-F238E27FC236}">
                <a16:creationId xmlns:a16="http://schemas.microsoft.com/office/drawing/2014/main" id="{2079C5B1-FC29-4686-A5C9-68EB6E21314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F00C4AA-2AAD-4FD5-882C-4D74AEB40118}"/>
              </a:ext>
            </a:extLst>
          </p:cNvPr>
          <p:cNvSpPr>
            <a:spLocks noGrp="1"/>
          </p:cNvSpPr>
          <p:nvPr>
            <p:ph type="sldNum" sz="quarter" idx="12"/>
          </p:nvPr>
        </p:nvSpPr>
        <p:spPr/>
        <p:txBody>
          <a:bodyPr/>
          <a:lstStyle/>
          <a:p>
            <a:fld id="{1C4126A1-9282-4A82-AC02-A59AF4A969C8}" type="slidenum">
              <a:rPr lang="en-US" smtClean="0"/>
              <a:t>‹#›</a:t>
            </a:fld>
            <a:endParaRPr lang="en-US"/>
          </a:p>
        </p:txBody>
      </p:sp>
    </p:spTree>
    <p:extLst>
      <p:ext uri="{BB962C8B-B14F-4D97-AF65-F5344CB8AC3E}">
        <p14:creationId xmlns:p14="http://schemas.microsoft.com/office/powerpoint/2010/main" val="1033045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BBEDE-A162-40BD-B5DF-FF0D21BB23F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DE3442-FB53-48FB-8CC8-782FF27439F9}"/>
              </a:ext>
            </a:extLst>
          </p:cNvPr>
          <p:cNvSpPr>
            <a:spLocks noGrp="1"/>
          </p:cNvSpPr>
          <p:nvPr>
            <p:ph type="dt" sz="half" idx="10"/>
          </p:nvPr>
        </p:nvSpPr>
        <p:spPr/>
        <p:txBody>
          <a:bodyPr/>
          <a:lstStyle/>
          <a:p>
            <a:fld id="{1D4C8CDA-9A0D-4928-AAA5-BCB48D4A9907}" type="datetime4">
              <a:rPr lang="en-US" smtClean="0"/>
              <a:t>June 17, 2021</a:t>
            </a:fld>
            <a:endParaRPr lang="en-US"/>
          </a:p>
        </p:txBody>
      </p:sp>
      <p:sp>
        <p:nvSpPr>
          <p:cNvPr id="4" name="Footer Placeholder 3">
            <a:extLst>
              <a:ext uri="{FF2B5EF4-FFF2-40B4-BE49-F238E27FC236}">
                <a16:creationId xmlns:a16="http://schemas.microsoft.com/office/drawing/2014/main" id="{783A1A1C-89E4-4841-B8AB-BB40669C698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EA9CEA0-EE21-44A0-B68B-DC3742CB4306}"/>
              </a:ext>
            </a:extLst>
          </p:cNvPr>
          <p:cNvSpPr>
            <a:spLocks noGrp="1"/>
          </p:cNvSpPr>
          <p:nvPr>
            <p:ph type="sldNum" sz="quarter" idx="12"/>
          </p:nvPr>
        </p:nvSpPr>
        <p:spPr/>
        <p:txBody>
          <a:bodyPr/>
          <a:lstStyle/>
          <a:p>
            <a:fld id="{1C4126A1-9282-4A82-AC02-A59AF4A969C8}" type="slidenum">
              <a:rPr lang="en-US" smtClean="0"/>
              <a:t>‹#›</a:t>
            </a:fld>
            <a:endParaRPr lang="en-US"/>
          </a:p>
        </p:txBody>
      </p:sp>
    </p:spTree>
    <p:extLst>
      <p:ext uri="{BB962C8B-B14F-4D97-AF65-F5344CB8AC3E}">
        <p14:creationId xmlns:p14="http://schemas.microsoft.com/office/powerpoint/2010/main" val="399600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C52EDD-1EE3-4B95-8473-43C06E5B2C34}"/>
              </a:ext>
            </a:extLst>
          </p:cNvPr>
          <p:cNvSpPr>
            <a:spLocks noGrp="1"/>
          </p:cNvSpPr>
          <p:nvPr>
            <p:ph type="dt" sz="half" idx="10"/>
          </p:nvPr>
        </p:nvSpPr>
        <p:spPr/>
        <p:txBody>
          <a:bodyPr/>
          <a:lstStyle/>
          <a:p>
            <a:fld id="{FC0BCE80-5E1B-448C-B5DD-F027914D8682}" type="datetime4">
              <a:rPr lang="en-US" smtClean="0"/>
              <a:t>June 17, 2021</a:t>
            </a:fld>
            <a:endParaRPr lang="en-US"/>
          </a:p>
        </p:txBody>
      </p:sp>
      <p:sp>
        <p:nvSpPr>
          <p:cNvPr id="3" name="Footer Placeholder 2">
            <a:extLst>
              <a:ext uri="{FF2B5EF4-FFF2-40B4-BE49-F238E27FC236}">
                <a16:creationId xmlns:a16="http://schemas.microsoft.com/office/drawing/2014/main" id="{D6CBE13D-AC6B-4824-9171-82D0D4FE634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2BC3C82-BD2C-4170-9977-C96F9E468E34}"/>
              </a:ext>
            </a:extLst>
          </p:cNvPr>
          <p:cNvSpPr>
            <a:spLocks noGrp="1"/>
          </p:cNvSpPr>
          <p:nvPr>
            <p:ph type="sldNum" sz="quarter" idx="12"/>
          </p:nvPr>
        </p:nvSpPr>
        <p:spPr/>
        <p:txBody>
          <a:bodyPr/>
          <a:lstStyle/>
          <a:p>
            <a:fld id="{1C4126A1-9282-4A82-AC02-A59AF4A969C8}" type="slidenum">
              <a:rPr lang="en-US" smtClean="0"/>
              <a:t>‹#›</a:t>
            </a:fld>
            <a:endParaRPr lang="en-US"/>
          </a:p>
        </p:txBody>
      </p:sp>
    </p:spTree>
    <p:extLst>
      <p:ext uri="{BB962C8B-B14F-4D97-AF65-F5344CB8AC3E}">
        <p14:creationId xmlns:p14="http://schemas.microsoft.com/office/powerpoint/2010/main" val="619799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1049A-26B2-4C56-BBAF-F24162BA11B0}"/>
              </a:ext>
            </a:extLst>
          </p:cNvPr>
          <p:cNvSpPr>
            <a:spLocks noGrp="1"/>
          </p:cNvSpPr>
          <p:nvPr>
            <p:ph type="title"/>
          </p:nvPr>
        </p:nvSpPr>
        <p:spPr>
          <a:xfrm>
            <a:off x="609600" y="457200"/>
            <a:ext cx="416242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4E30857-C015-474B-91A7-FA6B383FF820}"/>
              </a:ext>
            </a:extLst>
          </p:cNvPr>
          <p:cNvSpPr>
            <a:spLocks noGrp="1"/>
          </p:cNvSpPr>
          <p:nvPr>
            <p:ph idx="1"/>
          </p:nvPr>
        </p:nvSpPr>
        <p:spPr>
          <a:xfrm>
            <a:off x="5183188" y="1122829"/>
            <a:ext cx="6399212" cy="4738221"/>
          </a:xfrm>
        </p:spPr>
        <p:txBody>
          <a:bodyPr/>
          <a:lstStyle>
            <a:lvl1pPr>
              <a:defRPr sz="2400"/>
            </a:lvl1pPr>
            <a:lvl2pPr>
              <a:defRPr sz="22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B9F55E0-CAAD-418B-B798-EF8909A82554}"/>
              </a:ext>
            </a:extLst>
          </p:cNvPr>
          <p:cNvSpPr>
            <a:spLocks noGrp="1"/>
          </p:cNvSpPr>
          <p:nvPr>
            <p:ph type="body" sz="half" idx="2"/>
          </p:nvPr>
        </p:nvSpPr>
        <p:spPr>
          <a:xfrm>
            <a:off x="609600" y="2144806"/>
            <a:ext cx="4162425" cy="372418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484654-1CE8-4958-8751-DED82E1F76CB}"/>
              </a:ext>
            </a:extLst>
          </p:cNvPr>
          <p:cNvSpPr>
            <a:spLocks noGrp="1"/>
          </p:cNvSpPr>
          <p:nvPr>
            <p:ph type="dt" sz="half" idx="10"/>
          </p:nvPr>
        </p:nvSpPr>
        <p:spPr/>
        <p:txBody>
          <a:bodyPr/>
          <a:lstStyle/>
          <a:p>
            <a:fld id="{EBD32F80-738F-4177-9AE5-97B9B3B8D2FD}" type="datetime4">
              <a:rPr lang="en-US" smtClean="0"/>
              <a:t>June 17, 2021</a:t>
            </a:fld>
            <a:endParaRPr lang="en-US"/>
          </a:p>
        </p:txBody>
      </p:sp>
      <p:sp>
        <p:nvSpPr>
          <p:cNvPr id="6" name="Footer Placeholder 5">
            <a:extLst>
              <a:ext uri="{FF2B5EF4-FFF2-40B4-BE49-F238E27FC236}">
                <a16:creationId xmlns:a16="http://schemas.microsoft.com/office/drawing/2014/main" id="{350DE396-885E-4921-803B-7D9BB9BF44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988B9E-F47E-4E3F-AED1-363F8FD6977F}"/>
              </a:ext>
            </a:extLst>
          </p:cNvPr>
          <p:cNvSpPr>
            <a:spLocks noGrp="1"/>
          </p:cNvSpPr>
          <p:nvPr>
            <p:ph type="sldNum" sz="quarter" idx="12"/>
          </p:nvPr>
        </p:nvSpPr>
        <p:spPr/>
        <p:txBody>
          <a:bodyPr/>
          <a:lstStyle/>
          <a:p>
            <a:fld id="{1C4126A1-9282-4A82-AC02-A59AF4A969C8}" type="slidenum">
              <a:rPr lang="en-US" smtClean="0"/>
              <a:t>‹#›</a:t>
            </a:fld>
            <a:endParaRPr lang="en-US"/>
          </a:p>
        </p:txBody>
      </p:sp>
    </p:spTree>
    <p:extLst>
      <p:ext uri="{BB962C8B-B14F-4D97-AF65-F5344CB8AC3E}">
        <p14:creationId xmlns:p14="http://schemas.microsoft.com/office/powerpoint/2010/main" val="438878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E98372-D69B-4C8A-9CBB-B1C765408554}"/>
              </a:ext>
            </a:extLst>
          </p:cNvPr>
          <p:cNvSpPr>
            <a:spLocks noGrp="1"/>
          </p:cNvSpPr>
          <p:nvPr>
            <p:ph type="title"/>
          </p:nvPr>
        </p:nvSpPr>
        <p:spPr>
          <a:xfrm>
            <a:off x="609600" y="365125"/>
            <a:ext cx="10972800" cy="1325563"/>
          </a:xfrm>
          <a:prstGeom prst="rect">
            <a:avLst/>
          </a:prstGeom>
        </p:spPr>
        <p:txBody>
          <a:bodyPr vert="horz" lIns="0" tIns="45720" rIns="91440" bIns="45720" rtlCol="0" anchor="b" anchorCtr="0">
            <a:normAutofit/>
          </a:bodyPr>
          <a:lstStyle/>
          <a:p>
            <a:r>
              <a:rPr lang="en-US"/>
              <a:t>Click to edit Master title style</a:t>
            </a:r>
          </a:p>
        </p:txBody>
      </p:sp>
      <p:sp>
        <p:nvSpPr>
          <p:cNvPr id="3" name="Text Placeholder 2">
            <a:extLst>
              <a:ext uri="{FF2B5EF4-FFF2-40B4-BE49-F238E27FC236}">
                <a16:creationId xmlns:a16="http://schemas.microsoft.com/office/drawing/2014/main" id="{BC606B32-88C8-46F8-A892-446061875561}"/>
              </a:ext>
            </a:extLst>
          </p:cNvPr>
          <p:cNvSpPr>
            <a:spLocks noGrp="1"/>
          </p:cNvSpPr>
          <p:nvPr>
            <p:ph type="body" idx="1"/>
          </p:nvPr>
        </p:nvSpPr>
        <p:spPr>
          <a:xfrm>
            <a:off x="609600" y="1825625"/>
            <a:ext cx="10972800" cy="4351338"/>
          </a:xfrm>
          <a:prstGeom prst="rect">
            <a:avLst/>
          </a:prstGeom>
          <a:noFill/>
        </p:spPr>
        <p:txBody>
          <a:bodyPr vert="horz" lIns="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0707B2-76CD-463E-AE3E-654AD69596FA}"/>
              </a:ext>
            </a:extLst>
          </p:cNvPr>
          <p:cNvSpPr>
            <a:spLocks noGrp="1"/>
          </p:cNvSpPr>
          <p:nvPr>
            <p:ph type="dt" sz="half" idx="2"/>
          </p:nvPr>
        </p:nvSpPr>
        <p:spPr>
          <a:xfrm>
            <a:off x="9772650" y="6400801"/>
            <a:ext cx="1333125" cy="197223"/>
          </a:xfrm>
          <a:prstGeom prst="rect">
            <a:avLst/>
          </a:prstGeom>
        </p:spPr>
        <p:txBody>
          <a:bodyPr vert="horz" lIns="0" tIns="0" rIns="0" bIns="0" rtlCol="0" anchor="t" anchorCtr="0"/>
          <a:lstStyle>
            <a:lvl1pPr algn="r">
              <a:defRPr sz="900">
                <a:solidFill>
                  <a:schemeClr val="accent1"/>
                </a:solidFill>
              </a:defRPr>
            </a:lvl1pPr>
          </a:lstStyle>
          <a:p>
            <a:fld id="{6C61E1C2-088A-40A5-AAD2-6EBCA493D7D4}" type="datetime4">
              <a:rPr lang="en-US" smtClean="0"/>
              <a:t>June 17, 2021</a:t>
            </a:fld>
            <a:endParaRPr lang="en-US"/>
          </a:p>
        </p:txBody>
      </p:sp>
      <p:sp>
        <p:nvSpPr>
          <p:cNvPr id="5" name="Footer Placeholder 4">
            <a:extLst>
              <a:ext uri="{FF2B5EF4-FFF2-40B4-BE49-F238E27FC236}">
                <a16:creationId xmlns:a16="http://schemas.microsoft.com/office/drawing/2014/main" id="{87AEE54C-68AD-4486-8014-B28CE560FE13}"/>
              </a:ext>
            </a:extLst>
          </p:cNvPr>
          <p:cNvSpPr>
            <a:spLocks noGrp="1"/>
          </p:cNvSpPr>
          <p:nvPr>
            <p:ph type="ftr" sz="quarter" idx="3"/>
          </p:nvPr>
        </p:nvSpPr>
        <p:spPr>
          <a:xfrm>
            <a:off x="3633263" y="6400801"/>
            <a:ext cx="5842207" cy="209176"/>
          </a:xfrm>
          <a:prstGeom prst="rect">
            <a:avLst/>
          </a:prstGeom>
        </p:spPr>
        <p:txBody>
          <a:bodyPr vert="horz" lIns="0" tIns="0" rIns="0" bIns="0" rtlCol="0" anchor="t" anchorCtr="0"/>
          <a:lstStyle>
            <a:lvl1pPr algn="l">
              <a:defRPr sz="900">
                <a:solidFill>
                  <a:schemeClr val="accent1"/>
                </a:solidFill>
              </a:defRPr>
            </a:lvl1pPr>
          </a:lstStyle>
          <a:p>
            <a:endParaRPr lang="en-US"/>
          </a:p>
        </p:txBody>
      </p:sp>
      <p:sp>
        <p:nvSpPr>
          <p:cNvPr id="6" name="Slide Number Placeholder 5">
            <a:extLst>
              <a:ext uri="{FF2B5EF4-FFF2-40B4-BE49-F238E27FC236}">
                <a16:creationId xmlns:a16="http://schemas.microsoft.com/office/drawing/2014/main" id="{ADC1B2D1-9758-4DCF-A947-E6FA30020604}"/>
              </a:ext>
            </a:extLst>
          </p:cNvPr>
          <p:cNvSpPr>
            <a:spLocks noGrp="1"/>
          </p:cNvSpPr>
          <p:nvPr>
            <p:ph type="sldNum" sz="quarter" idx="4"/>
          </p:nvPr>
        </p:nvSpPr>
        <p:spPr>
          <a:xfrm>
            <a:off x="11199906" y="6400800"/>
            <a:ext cx="382493" cy="181909"/>
          </a:xfrm>
          <a:prstGeom prst="rect">
            <a:avLst/>
          </a:prstGeom>
        </p:spPr>
        <p:txBody>
          <a:bodyPr vert="horz" lIns="0" tIns="0" rIns="0" bIns="0" rtlCol="0" anchor="t" anchorCtr="0"/>
          <a:lstStyle>
            <a:lvl1pPr algn="r" fontAlgn="t">
              <a:defRPr sz="900" baseline="0">
                <a:solidFill>
                  <a:schemeClr val="accent1"/>
                </a:solidFill>
              </a:defRPr>
            </a:lvl1pPr>
          </a:lstStyle>
          <a:p>
            <a:fld id="{1C4126A1-9282-4A82-AC02-A59AF4A969C8}" type="slidenum">
              <a:rPr lang="en-US" smtClean="0"/>
              <a:pPr/>
              <a:t>‹#›</a:t>
            </a:fld>
            <a:endParaRPr lang="en-US"/>
          </a:p>
        </p:txBody>
      </p:sp>
      <p:sp>
        <p:nvSpPr>
          <p:cNvPr id="9" name="TextBox 8">
            <a:extLst>
              <a:ext uri="{FF2B5EF4-FFF2-40B4-BE49-F238E27FC236}">
                <a16:creationId xmlns:a16="http://schemas.microsoft.com/office/drawing/2014/main" id="{7E6774D7-0621-A844-AF51-9BC0AAC55D77}"/>
              </a:ext>
            </a:extLst>
          </p:cNvPr>
          <p:cNvSpPr txBox="1"/>
          <p:nvPr userDrawn="1"/>
        </p:nvSpPr>
        <p:spPr>
          <a:xfrm>
            <a:off x="604838" y="6400800"/>
            <a:ext cx="2932747" cy="138499"/>
          </a:xfrm>
          <a:prstGeom prst="rect">
            <a:avLst/>
          </a:prstGeom>
          <a:noFill/>
        </p:spPr>
        <p:txBody>
          <a:bodyPr wrap="square" lIns="0" tIns="0" rIns="0" bIns="0" rtlCol="0">
            <a:spAutoFit/>
          </a:bodyPr>
          <a:lstStyle/>
          <a:p>
            <a:r>
              <a:rPr lang="en-US" sz="900" spc="50" baseline="0">
                <a:solidFill>
                  <a:schemeClr val="accent1"/>
                </a:solidFill>
              </a:rPr>
              <a:t>California Public Utilities Commission</a:t>
            </a:r>
          </a:p>
        </p:txBody>
      </p:sp>
    </p:spTree>
    <p:extLst>
      <p:ext uri="{BB962C8B-B14F-4D97-AF65-F5344CB8AC3E}">
        <p14:creationId xmlns:p14="http://schemas.microsoft.com/office/powerpoint/2010/main" val="300079160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3"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fontAlgn="b" latinLnBrk="0" hangingPunct="1">
        <a:lnSpc>
          <a:spcPct val="90000"/>
        </a:lnSpc>
        <a:spcBef>
          <a:spcPct val="0"/>
        </a:spcBef>
        <a:buNone/>
        <a:defRPr sz="3600" b="1"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2"/>
          </a:solidFill>
          <a:latin typeface="+mn-lt"/>
          <a:ea typeface="+mn-ea"/>
          <a:cs typeface="+mn-cs"/>
        </a:defRPr>
      </a:lvl1pPr>
      <a:lvl2pPr marL="571500" indent="-231775" algn="l" defTabSz="914400" rtl="0" eaLnBrk="1" latinLnBrk="0" hangingPunct="1">
        <a:lnSpc>
          <a:spcPct val="90000"/>
        </a:lnSpc>
        <a:spcBef>
          <a:spcPts val="500"/>
        </a:spcBef>
        <a:buFont typeface="Arial" panose="020B0604020202020204" pitchFamily="34" charset="0"/>
        <a:buChar char="•"/>
        <a:tabLst/>
        <a:defRPr sz="2200" kern="1200">
          <a:solidFill>
            <a:schemeClr val="tx2"/>
          </a:solidFill>
          <a:latin typeface="+mn-lt"/>
          <a:ea typeface="+mn-ea"/>
          <a:cs typeface="+mn-cs"/>
        </a:defRPr>
      </a:lvl2pPr>
      <a:lvl3pPr marL="971550" indent="-173038" algn="l" defTabSz="914400" rtl="0" eaLnBrk="1" latinLnBrk="0" hangingPunct="1">
        <a:lnSpc>
          <a:spcPct val="90000"/>
        </a:lnSpc>
        <a:spcBef>
          <a:spcPts val="500"/>
        </a:spcBef>
        <a:buFont typeface="Arial" panose="020B0604020202020204" pitchFamily="34" charset="0"/>
        <a:buChar char="•"/>
        <a:tabLst/>
        <a:defRPr sz="2000" kern="1200">
          <a:solidFill>
            <a:schemeClr val="tx2"/>
          </a:solidFill>
          <a:latin typeface="+mn-lt"/>
          <a:ea typeface="+mn-ea"/>
          <a:cs typeface="+mn-cs"/>
        </a:defRPr>
      </a:lvl3pPr>
      <a:lvl4pPr marL="1430338" indent="-166688" algn="l" defTabSz="914400" rtl="0" eaLnBrk="1" latinLnBrk="0" hangingPunct="1">
        <a:lnSpc>
          <a:spcPct val="90000"/>
        </a:lnSpc>
        <a:spcBef>
          <a:spcPts val="500"/>
        </a:spcBef>
        <a:buFont typeface="Arial" panose="020B0604020202020204" pitchFamily="34" charset="0"/>
        <a:buChar char="•"/>
        <a:tabLst/>
        <a:defRPr sz="1800" kern="1200">
          <a:solidFill>
            <a:schemeClr val="tx2"/>
          </a:solidFill>
          <a:latin typeface="+mn-lt"/>
          <a:ea typeface="+mn-ea"/>
          <a:cs typeface="+mn-cs"/>
        </a:defRPr>
      </a:lvl4pPr>
      <a:lvl5pPr marL="1889125" indent="-173038" algn="l" defTabSz="914400" rtl="0" eaLnBrk="1" latinLnBrk="0" hangingPunct="1">
        <a:lnSpc>
          <a:spcPct val="90000"/>
        </a:lnSpc>
        <a:spcBef>
          <a:spcPts val="500"/>
        </a:spcBef>
        <a:buFont typeface="Arial" panose="020B0604020202020204" pitchFamily="34" charset="0"/>
        <a:buChar char="•"/>
        <a:tabLst/>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guide id="3" pos="384">
          <p15:clr>
            <a:srgbClr val="F26B43"/>
          </p15:clr>
        </p15:guide>
        <p15:guide id="4" pos="7296">
          <p15:clr>
            <a:srgbClr val="F26B43"/>
          </p15:clr>
        </p15:guide>
        <p15:guide id="5" orient="horz" pos="403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7BD8014-DBFA-4053-A44E-7A97B167D856}"/>
              </a:ext>
            </a:extLst>
          </p:cNvPr>
          <p:cNvSpPr>
            <a:spLocks noGrp="1"/>
          </p:cNvSpPr>
          <p:nvPr>
            <p:ph type="ctrTitle"/>
          </p:nvPr>
        </p:nvSpPr>
        <p:spPr/>
        <p:txBody>
          <a:bodyPr/>
          <a:lstStyle/>
          <a:p>
            <a:r>
              <a:rPr lang="en-US" dirty="0"/>
              <a:t>EE Goals Policy Track and Modification of Portfolio Process Decision (D.21-05-031)</a:t>
            </a:r>
          </a:p>
        </p:txBody>
      </p:sp>
      <p:sp>
        <p:nvSpPr>
          <p:cNvPr id="6" name="Subtitle 5">
            <a:extLst>
              <a:ext uri="{FF2B5EF4-FFF2-40B4-BE49-F238E27FC236}">
                <a16:creationId xmlns:a16="http://schemas.microsoft.com/office/drawing/2014/main" id="{820BA72F-46F7-4342-A90C-6D127CC83109}"/>
              </a:ext>
            </a:extLst>
          </p:cNvPr>
          <p:cNvSpPr>
            <a:spLocks noGrp="1"/>
          </p:cNvSpPr>
          <p:nvPr>
            <p:ph type="subTitle" idx="1"/>
          </p:nvPr>
        </p:nvSpPr>
        <p:spPr/>
        <p:txBody>
          <a:bodyPr vert="horz" lIns="0" tIns="0" rIns="0" bIns="0" rtlCol="0" anchor="t">
            <a:normAutofit lnSpcReduction="10000"/>
          </a:bodyPr>
          <a:lstStyle/>
          <a:p>
            <a:pPr>
              <a:lnSpc>
                <a:spcPct val="100000"/>
              </a:lnSpc>
              <a:spcBef>
                <a:spcPts val="0"/>
              </a:spcBef>
            </a:pPr>
            <a:endParaRPr lang="en-US" dirty="0"/>
          </a:p>
          <a:p>
            <a:pPr>
              <a:lnSpc>
                <a:spcPct val="100000"/>
              </a:lnSpc>
              <a:spcBef>
                <a:spcPts val="0"/>
              </a:spcBef>
            </a:pPr>
            <a:r>
              <a:rPr lang="en-US" dirty="0"/>
              <a:t>Nils B. Strindberg	</a:t>
            </a:r>
          </a:p>
          <a:p>
            <a:pPr>
              <a:lnSpc>
                <a:spcPct val="100000"/>
              </a:lnSpc>
              <a:spcBef>
                <a:spcPts val="0"/>
              </a:spcBef>
            </a:pPr>
            <a:r>
              <a:rPr lang="en-US" dirty="0"/>
              <a:t>Procurement and Portfolio Management Section</a:t>
            </a:r>
          </a:p>
          <a:p>
            <a:pPr>
              <a:lnSpc>
                <a:spcPct val="100000"/>
              </a:lnSpc>
              <a:spcBef>
                <a:spcPts val="0"/>
              </a:spcBef>
            </a:pPr>
            <a:r>
              <a:rPr lang="en-US" dirty="0"/>
              <a:t>Energy Efficiency Branch</a:t>
            </a:r>
          </a:p>
          <a:p>
            <a:pPr>
              <a:lnSpc>
                <a:spcPct val="100000"/>
              </a:lnSpc>
              <a:spcBef>
                <a:spcPts val="0"/>
              </a:spcBef>
            </a:pPr>
            <a:r>
              <a:rPr lang="en-US" dirty="0"/>
              <a:t>Energy Division, CPUC</a:t>
            </a:r>
          </a:p>
        </p:txBody>
      </p:sp>
      <p:sp>
        <p:nvSpPr>
          <p:cNvPr id="4" name="Slide Number Placeholder 3">
            <a:extLst>
              <a:ext uri="{FF2B5EF4-FFF2-40B4-BE49-F238E27FC236}">
                <a16:creationId xmlns:a16="http://schemas.microsoft.com/office/drawing/2014/main" id="{6C06B71E-D893-48F0-9065-02D5F00F5231}"/>
              </a:ext>
            </a:extLst>
          </p:cNvPr>
          <p:cNvSpPr>
            <a:spLocks noGrp="1"/>
          </p:cNvSpPr>
          <p:nvPr>
            <p:ph type="sldNum" sz="quarter" idx="12"/>
          </p:nvPr>
        </p:nvSpPr>
        <p:spPr/>
        <p:txBody>
          <a:bodyPr/>
          <a:lstStyle/>
          <a:p>
            <a:fld id="{1C4126A1-9282-4A82-AC02-A59AF4A969C8}" type="slidenum">
              <a:rPr lang="en-US" smtClean="0"/>
              <a:t>1</a:t>
            </a:fld>
            <a:endParaRPr lang="en-US" dirty="0"/>
          </a:p>
        </p:txBody>
      </p:sp>
    </p:spTree>
    <p:extLst>
      <p:ext uri="{BB962C8B-B14F-4D97-AF65-F5344CB8AC3E}">
        <p14:creationId xmlns:p14="http://schemas.microsoft.com/office/powerpoint/2010/main" val="28109949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3232F-78A7-44CC-8A31-B178299F458F}"/>
              </a:ext>
            </a:extLst>
          </p:cNvPr>
          <p:cNvSpPr>
            <a:spLocks noGrp="1"/>
          </p:cNvSpPr>
          <p:nvPr>
            <p:ph type="title"/>
          </p:nvPr>
        </p:nvSpPr>
        <p:spPr/>
        <p:txBody>
          <a:bodyPr/>
          <a:lstStyle/>
          <a:p>
            <a:r>
              <a:rPr lang="en-US"/>
              <a:t>Rationale for the Change</a:t>
            </a:r>
          </a:p>
        </p:txBody>
      </p:sp>
      <p:sp>
        <p:nvSpPr>
          <p:cNvPr id="3" name="Content Placeholder 2">
            <a:extLst>
              <a:ext uri="{FF2B5EF4-FFF2-40B4-BE49-F238E27FC236}">
                <a16:creationId xmlns:a16="http://schemas.microsoft.com/office/drawing/2014/main" id="{12D60C9C-37F4-4042-8812-237695531CF6}"/>
              </a:ext>
            </a:extLst>
          </p:cNvPr>
          <p:cNvSpPr>
            <a:spLocks noGrp="1"/>
          </p:cNvSpPr>
          <p:nvPr>
            <p:ph idx="1"/>
          </p:nvPr>
        </p:nvSpPr>
        <p:spPr/>
        <p:txBody>
          <a:bodyPr vert="horz" lIns="0" tIns="45720" rIns="91440" bIns="45720" rtlCol="0" anchor="t">
            <a:normAutofit fontScale="92500"/>
          </a:bodyPr>
          <a:lstStyle/>
          <a:p>
            <a:r>
              <a:rPr lang="en-US"/>
              <a:t>The 10-year portfolio cycle did not provide a meaningful opportunity for stakeholder and regulatory review of Energy Efficiency budgets and programs.</a:t>
            </a:r>
          </a:p>
          <a:p>
            <a:endParaRPr lang="en-US"/>
          </a:p>
          <a:p>
            <a:r>
              <a:rPr lang="en-US"/>
              <a:t>The ABALs were intended to be ministerial but became contentious.</a:t>
            </a:r>
          </a:p>
          <a:p>
            <a:endParaRPr lang="en-US"/>
          </a:p>
          <a:p>
            <a:r>
              <a:rPr lang="en-US"/>
              <a:t>Portfolio adjustments based on program cost effectiveness over only an annual horizon may cause unnecessarily adjustments with both external market factors or program fluctuations.</a:t>
            </a:r>
          </a:p>
          <a:p>
            <a:endParaRPr lang="en-US"/>
          </a:p>
          <a:p>
            <a:r>
              <a:rPr lang="en-US"/>
              <a:t>Annual spending applications resulted in de facto annual cycles which created uncertainty for program implementors.</a:t>
            </a:r>
          </a:p>
          <a:p>
            <a:endParaRPr lang="en-US"/>
          </a:p>
          <a:p>
            <a:endParaRPr lang="en-US"/>
          </a:p>
          <a:p>
            <a:endParaRPr lang="en-US"/>
          </a:p>
        </p:txBody>
      </p:sp>
      <p:sp>
        <p:nvSpPr>
          <p:cNvPr id="4" name="Slide Number Placeholder 3">
            <a:extLst>
              <a:ext uri="{FF2B5EF4-FFF2-40B4-BE49-F238E27FC236}">
                <a16:creationId xmlns:a16="http://schemas.microsoft.com/office/drawing/2014/main" id="{49ACD2FC-4604-4012-A97D-462BB36C8DEE}"/>
              </a:ext>
            </a:extLst>
          </p:cNvPr>
          <p:cNvSpPr>
            <a:spLocks noGrp="1"/>
          </p:cNvSpPr>
          <p:nvPr>
            <p:ph type="sldNum" sz="quarter" idx="12"/>
          </p:nvPr>
        </p:nvSpPr>
        <p:spPr/>
        <p:txBody>
          <a:bodyPr/>
          <a:lstStyle/>
          <a:p>
            <a:fld id="{1C4126A1-9282-4A82-AC02-A59AF4A969C8}" type="slidenum">
              <a:rPr lang="en-US" smtClean="0"/>
              <a:t>10</a:t>
            </a:fld>
            <a:endParaRPr lang="en-US"/>
          </a:p>
        </p:txBody>
      </p:sp>
    </p:spTree>
    <p:extLst>
      <p:ext uri="{BB962C8B-B14F-4D97-AF65-F5344CB8AC3E}">
        <p14:creationId xmlns:p14="http://schemas.microsoft.com/office/powerpoint/2010/main" val="2071664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12623-3AAE-4CE3-836E-70F29EDDF4E8}"/>
              </a:ext>
            </a:extLst>
          </p:cNvPr>
          <p:cNvSpPr>
            <a:spLocks noGrp="1"/>
          </p:cNvSpPr>
          <p:nvPr>
            <p:ph type="title"/>
          </p:nvPr>
        </p:nvSpPr>
        <p:spPr/>
        <p:txBody>
          <a:bodyPr/>
          <a:lstStyle/>
          <a:p>
            <a:r>
              <a:rPr lang="en-US"/>
              <a:t>Changes to the Portfolio Process</a:t>
            </a:r>
          </a:p>
        </p:txBody>
      </p:sp>
      <p:graphicFrame>
        <p:nvGraphicFramePr>
          <p:cNvPr id="5" name="Table 5">
            <a:extLst>
              <a:ext uri="{FF2B5EF4-FFF2-40B4-BE49-F238E27FC236}">
                <a16:creationId xmlns:a16="http://schemas.microsoft.com/office/drawing/2014/main" id="{462D4F85-980B-4055-8826-C0F9F9CFE2EC}"/>
              </a:ext>
            </a:extLst>
          </p:cNvPr>
          <p:cNvGraphicFramePr>
            <a:graphicFrameLocks noGrp="1"/>
          </p:cNvGraphicFramePr>
          <p:nvPr>
            <p:ph idx="1"/>
            <p:extLst>
              <p:ext uri="{D42A27DB-BD31-4B8C-83A1-F6EECF244321}">
                <p14:modId xmlns:p14="http://schemas.microsoft.com/office/powerpoint/2010/main" val="3181337911"/>
              </p:ext>
            </p:extLst>
          </p:nvPr>
        </p:nvGraphicFramePr>
        <p:xfrm>
          <a:off x="609600" y="1825625"/>
          <a:ext cx="10972801" cy="4048760"/>
        </p:xfrm>
        <a:graphic>
          <a:graphicData uri="http://schemas.openxmlformats.org/drawingml/2006/table">
            <a:tbl>
              <a:tblPr firstRow="1" bandRow="1">
                <a:tableStyleId>{5C22544A-7EE6-4342-B048-85BDC9FD1C3A}</a:tableStyleId>
              </a:tblPr>
              <a:tblGrid>
                <a:gridCol w="2364509">
                  <a:extLst>
                    <a:ext uri="{9D8B030D-6E8A-4147-A177-3AD203B41FA5}">
                      <a16:colId xmlns:a16="http://schemas.microsoft.com/office/drawing/2014/main" val="3811776999"/>
                    </a:ext>
                  </a:extLst>
                </a:gridCol>
                <a:gridCol w="4304146">
                  <a:extLst>
                    <a:ext uri="{9D8B030D-6E8A-4147-A177-3AD203B41FA5}">
                      <a16:colId xmlns:a16="http://schemas.microsoft.com/office/drawing/2014/main" val="396251605"/>
                    </a:ext>
                  </a:extLst>
                </a:gridCol>
                <a:gridCol w="4304146">
                  <a:extLst>
                    <a:ext uri="{9D8B030D-6E8A-4147-A177-3AD203B41FA5}">
                      <a16:colId xmlns:a16="http://schemas.microsoft.com/office/drawing/2014/main" val="2522299083"/>
                    </a:ext>
                  </a:extLst>
                </a:gridCol>
              </a:tblGrid>
              <a:tr h="370840">
                <a:tc>
                  <a:txBody>
                    <a:bodyPr/>
                    <a:lstStyle/>
                    <a:p>
                      <a:pPr algn="ctr"/>
                      <a:r>
                        <a:rPr lang="en-US"/>
                        <a:t>Topic</a:t>
                      </a:r>
                    </a:p>
                  </a:txBody>
                  <a:tcPr/>
                </a:tc>
                <a:tc>
                  <a:txBody>
                    <a:bodyPr/>
                    <a:lstStyle/>
                    <a:p>
                      <a:pPr algn="ctr"/>
                      <a:r>
                        <a:rPr lang="en-US"/>
                        <a:t>Status Quo</a:t>
                      </a:r>
                    </a:p>
                  </a:txBody>
                  <a:tcPr/>
                </a:tc>
                <a:tc>
                  <a:txBody>
                    <a:bodyPr/>
                    <a:lstStyle/>
                    <a:p>
                      <a:pPr algn="ctr"/>
                      <a:r>
                        <a:rPr lang="en-US"/>
                        <a:t>Adopted Process</a:t>
                      </a:r>
                    </a:p>
                  </a:txBody>
                  <a:tcPr/>
                </a:tc>
                <a:extLst>
                  <a:ext uri="{0D108BD9-81ED-4DB2-BD59-A6C34878D82A}">
                    <a16:rowId xmlns:a16="http://schemas.microsoft.com/office/drawing/2014/main" val="1970991635"/>
                  </a:ext>
                </a:extLst>
              </a:tr>
              <a:tr h="370840">
                <a:tc>
                  <a:txBody>
                    <a:bodyPr/>
                    <a:lstStyle/>
                    <a:p>
                      <a:r>
                        <a:rPr lang="en-US"/>
                        <a:t>Timeline</a:t>
                      </a:r>
                    </a:p>
                  </a:txBody>
                  <a:tcPr/>
                </a:tc>
                <a:tc>
                  <a:txBody>
                    <a:bodyPr/>
                    <a:lstStyle/>
                    <a:p>
                      <a:r>
                        <a:rPr lang="en-US"/>
                        <a:t>10-year cycles</a:t>
                      </a:r>
                    </a:p>
                  </a:txBody>
                  <a:tcPr/>
                </a:tc>
                <a:tc>
                  <a:txBody>
                    <a:bodyPr/>
                    <a:lstStyle/>
                    <a:p>
                      <a:r>
                        <a:rPr lang="en-US"/>
                        <a:t>4-year cycles</a:t>
                      </a:r>
                    </a:p>
                  </a:txBody>
                  <a:tcPr/>
                </a:tc>
                <a:extLst>
                  <a:ext uri="{0D108BD9-81ED-4DB2-BD59-A6C34878D82A}">
                    <a16:rowId xmlns:a16="http://schemas.microsoft.com/office/drawing/2014/main" val="989654094"/>
                  </a:ext>
                </a:extLst>
              </a:tr>
              <a:tr h="404692">
                <a:tc>
                  <a:txBody>
                    <a:bodyPr/>
                    <a:lstStyle/>
                    <a:p>
                      <a:r>
                        <a:rPr lang="en-US"/>
                        <a:t>Budget</a:t>
                      </a:r>
                    </a:p>
                  </a:txBody>
                  <a:tcPr/>
                </a:tc>
                <a:tc>
                  <a:txBody>
                    <a:bodyPr/>
                    <a:lstStyle/>
                    <a:p>
                      <a:r>
                        <a:rPr lang="en-US"/>
                        <a:t>Set for 10 years w/ Annual Budget Advice Letters</a:t>
                      </a:r>
                    </a:p>
                  </a:txBody>
                  <a:tcPr/>
                </a:tc>
                <a:tc>
                  <a:txBody>
                    <a:bodyPr/>
                    <a:lstStyle/>
                    <a:p>
                      <a:r>
                        <a:rPr lang="en-US">
                          <a:solidFill>
                            <a:schemeClr val="tx1"/>
                          </a:solidFill>
                        </a:rPr>
                        <a:t>Set for 4 years via application, with 8-year budget cap in business plan section</a:t>
                      </a:r>
                    </a:p>
                  </a:txBody>
                  <a:tcPr/>
                </a:tc>
                <a:extLst>
                  <a:ext uri="{0D108BD9-81ED-4DB2-BD59-A6C34878D82A}">
                    <a16:rowId xmlns:a16="http://schemas.microsoft.com/office/drawing/2014/main" val="3187979152"/>
                  </a:ext>
                </a:extLst>
              </a:tr>
              <a:tr h="370840">
                <a:tc>
                  <a:txBody>
                    <a:bodyPr/>
                    <a:lstStyle/>
                    <a:p>
                      <a:r>
                        <a:rPr lang="en-US"/>
                        <a:t>Cost Effectiveness</a:t>
                      </a:r>
                    </a:p>
                  </a:txBody>
                  <a:tcPr/>
                </a:tc>
                <a:tc>
                  <a:txBody>
                    <a:bodyPr/>
                    <a:lstStyle/>
                    <a:p>
                      <a:r>
                        <a:rPr lang="en-US"/>
                        <a:t>Annual</a:t>
                      </a:r>
                    </a:p>
                  </a:txBody>
                  <a:tcPr/>
                </a:tc>
                <a:tc>
                  <a:txBody>
                    <a:bodyPr/>
                    <a:lstStyle/>
                    <a:p>
                      <a:r>
                        <a:rPr lang="en-US">
                          <a:solidFill>
                            <a:schemeClr val="tx1"/>
                          </a:solidFill>
                        </a:rPr>
                        <a:t>Measured over 4 years</a:t>
                      </a:r>
                    </a:p>
                  </a:txBody>
                  <a:tcPr/>
                </a:tc>
                <a:extLst>
                  <a:ext uri="{0D108BD9-81ED-4DB2-BD59-A6C34878D82A}">
                    <a16:rowId xmlns:a16="http://schemas.microsoft.com/office/drawing/2014/main" val="153819805"/>
                  </a:ext>
                </a:extLst>
              </a:tr>
              <a:tr h="370840">
                <a:tc>
                  <a:txBody>
                    <a:bodyPr/>
                    <a:lstStyle/>
                    <a:p>
                      <a:r>
                        <a:rPr lang="en-US"/>
                        <a:t>Interim Filings</a:t>
                      </a:r>
                    </a:p>
                  </a:txBody>
                  <a:tcPr/>
                </a:tc>
                <a:tc>
                  <a:txBody>
                    <a:bodyPr/>
                    <a:lstStyle/>
                    <a:p>
                      <a:r>
                        <a:rPr lang="en-US"/>
                        <a:t>Annual budget advice letters</a:t>
                      </a:r>
                    </a:p>
                  </a:txBody>
                  <a:tcPr/>
                </a:tc>
                <a:tc>
                  <a:txBody>
                    <a:bodyPr/>
                    <a:lstStyle/>
                    <a:p>
                      <a:r>
                        <a:rPr lang="en-US">
                          <a:solidFill>
                            <a:schemeClr val="tx1"/>
                          </a:solidFill>
                        </a:rPr>
                        <a:t>Mid-cycle “check in” advice letters</a:t>
                      </a:r>
                    </a:p>
                  </a:txBody>
                  <a:tcPr/>
                </a:tc>
                <a:extLst>
                  <a:ext uri="{0D108BD9-81ED-4DB2-BD59-A6C34878D82A}">
                    <a16:rowId xmlns:a16="http://schemas.microsoft.com/office/drawing/2014/main" val="1382207361"/>
                  </a:ext>
                </a:extLst>
              </a:tr>
              <a:tr h="370840">
                <a:tc>
                  <a:txBody>
                    <a:bodyPr/>
                    <a:lstStyle/>
                    <a:p>
                      <a:r>
                        <a:rPr lang="en-US"/>
                        <a:t>Potential and Goals</a:t>
                      </a:r>
                    </a:p>
                  </a:txBody>
                  <a:tcPr/>
                </a:tc>
                <a:tc>
                  <a:txBody>
                    <a:bodyPr/>
                    <a:lstStyle/>
                    <a:p>
                      <a:r>
                        <a:rPr lang="en-US"/>
                        <a:t>Biennial P&amp;G update</a:t>
                      </a:r>
                    </a:p>
                  </a:txBody>
                  <a:tcPr/>
                </a:tc>
                <a:tc>
                  <a:txBody>
                    <a:bodyPr/>
                    <a:lstStyle/>
                    <a:p>
                      <a:r>
                        <a:rPr lang="en-US">
                          <a:solidFill>
                            <a:schemeClr val="tx1"/>
                          </a:solidFill>
                        </a:rPr>
                        <a:t>Biennial P&amp;G update</a:t>
                      </a:r>
                    </a:p>
                  </a:txBody>
                  <a:tcPr/>
                </a:tc>
                <a:extLst>
                  <a:ext uri="{0D108BD9-81ED-4DB2-BD59-A6C34878D82A}">
                    <a16:rowId xmlns:a16="http://schemas.microsoft.com/office/drawing/2014/main" val="3115114165"/>
                  </a:ext>
                </a:extLst>
              </a:tr>
              <a:tr h="370840">
                <a:tc>
                  <a:txBody>
                    <a:bodyPr/>
                    <a:lstStyle/>
                    <a:p>
                      <a:r>
                        <a:rPr lang="en-US"/>
                        <a:t>Avoided Costs</a:t>
                      </a:r>
                    </a:p>
                  </a:txBody>
                  <a:tcPr/>
                </a:tc>
                <a:tc>
                  <a:txBody>
                    <a:bodyPr/>
                    <a:lstStyle/>
                    <a:p>
                      <a:r>
                        <a:rPr lang="en-US"/>
                        <a:t>Yearly updates</a:t>
                      </a:r>
                    </a:p>
                  </a:txBody>
                  <a:tcPr/>
                </a:tc>
                <a:tc>
                  <a:txBody>
                    <a:bodyPr/>
                    <a:lstStyle/>
                    <a:p>
                      <a:r>
                        <a:rPr lang="en-US">
                          <a:solidFill>
                            <a:schemeClr val="tx1"/>
                          </a:solidFill>
                        </a:rPr>
                        <a:t>Update avoided costs biennially with P&amp;G study</a:t>
                      </a:r>
                    </a:p>
                  </a:txBody>
                  <a:tcPr/>
                </a:tc>
                <a:extLst>
                  <a:ext uri="{0D108BD9-81ED-4DB2-BD59-A6C34878D82A}">
                    <a16:rowId xmlns:a16="http://schemas.microsoft.com/office/drawing/2014/main" val="2278053654"/>
                  </a:ext>
                </a:extLst>
              </a:tr>
              <a:tr h="370840">
                <a:tc>
                  <a:txBody>
                    <a:bodyPr/>
                    <a:lstStyle/>
                    <a:p>
                      <a:r>
                        <a:rPr lang="en-US"/>
                        <a:t>Technical Inputs</a:t>
                      </a:r>
                    </a:p>
                  </a:txBody>
                  <a:tcPr/>
                </a:tc>
                <a:tc>
                  <a:txBody>
                    <a:bodyPr/>
                    <a:lstStyle/>
                    <a:p>
                      <a:r>
                        <a:rPr lang="en-US"/>
                        <a:t>Updated annually</a:t>
                      </a:r>
                    </a:p>
                  </a:txBody>
                  <a:tcPr/>
                </a:tc>
                <a:tc>
                  <a:txBody>
                    <a:bodyPr/>
                    <a:lstStyle/>
                    <a:p>
                      <a:r>
                        <a:rPr lang="en-US">
                          <a:solidFill>
                            <a:schemeClr val="tx1"/>
                          </a:solidFill>
                        </a:rPr>
                        <a:t>Updated biennially </a:t>
                      </a:r>
                    </a:p>
                  </a:txBody>
                  <a:tcPr/>
                </a:tc>
                <a:extLst>
                  <a:ext uri="{0D108BD9-81ED-4DB2-BD59-A6C34878D82A}">
                    <a16:rowId xmlns:a16="http://schemas.microsoft.com/office/drawing/2014/main" val="1988320148"/>
                  </a:ext>
                </a:extLst>
              </a:tr>
            </a:tbl>
          </a:graphicData>
        </a:graphic>
      </p:graphicFrame>
      <p:sp>
        <p:nvSpPr>
          <p:cNvPr id="4" name="Slide Number Placeholder 3">
            <a:extLst>
              <a:ext uri="{FF2B5EF4-FFF2-40B4-BE49-F238E27FC236}">
                <a16:creationId xmlns:a16="http://schemas.microsoft.com/office/drawing/2014/main" id="{4E121DB1-05E2-402A-993E-DC92D5FFA55D}"/>
              </a:ext>
            </a:extLst>
          </p:cNvPr>
          <p:cNvSpPr>
            <a:spLocks noGrp="1"/>
          </p:cNvSpPr>
          <p:nvPr>
            <p:ph type="sldNum" sz="quarter" idx="12"/>
          </p:nvPr>
        </p:nvSpPr>
        <p:spPr/>
        <p:txBody>
          <a:bodyPr/>
          <a:lstStyle/>
          <a:p>
            <a:fld id="{1C4126A1-9282-4A82-AC02-A59AF4A969C8}" type="slidenum">
              <a:rPr lang="en-US" smtClean="0"/>
              <a:t>11</a:t>
            </a:fld>
            <a:endParaRPr lang="en-US"/>
          </a:p>
        </p:txBody>
      </p:sp>
    </p:spTree>
    <p:extLst>
      <p:ext uri="{BB962C8B-B14F-4D97-AF65-F5344CB8AC3E}">
        <p14:creationId xmlns:p14="http://schemas.microsoft.com/office/powerpoint/2010/main" val="1967156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A579-4A06-4802-BB82-2C95DB39769D}"/>
              </a:ext>
            </a:extLst>
          </p:cNvPr>
          <p:cNvSpPr>
            <a:spLocks noGrp="1"/>
          </p:cNvSpPr>
          <p:nvPr>
            <p:ph type="title"/>
          </p:nvPr>
        </p:nvSpPr>
        <p:spPr/>
        <p:txBody>
          <a:bodyPr/>
          <a:lstStyle/>
          <a:p>
            <a:r>
              <a:rPr lang="en-US" dirty="0"/>
              <a:t>Overview</a:t>
            </a:r>
          </a:p>
        </p:txBody>
      </p:sp>
      <p:sp>
        <p:nvSpPr>
          <p:cNvPr id="4" name="Slide Number Placeholder 3">
            <a:extLst>
              <a:ext uri="{FF2B5EF4-FFF2-40B4-BE49-F238E27FC236}">
                <a16:creationId xmlns:a16="http://schemas.microsoft.com/office/drawing/2014/main" id="{4D476174-9BA9-4F33-B666-BA6E5046038B}"/>
              </a:ext>
            </a:extLst>
          </p:cNvPr>
          <p:cNvSpPr>
            <a:spLocks noGrp="1"/>
          </p:cNvSpPr>
          <p:nvPr>
            <p:ph type="sldNum" sz="quarter" idx="12"/>
          </p:nvPr>
        </p:nvSpPr>
        <p:spPr/>
        <p:txBody>
          <a:bodyPr/>
          <a:lstStyle/>
          <a:p>
            <a:fld id="{1C4126A1-9282-4A82-AC02-A59AF4A969C8}" type="slidenum">
              <a:rPr lang="en-US" smtClean="0"/>
              <a:t>2</a:t>
            </a:fld>
            <a:endParaRPr lang="en-US" dirty="0"/>
          </a:p>
        </p:txBody>
      </p:sp>
      <p:graphicFrame>
        <p:nvGraphicFramePr>
          <p:cNvPr id="9" name="Table 6">
            <a:extLst>
              <a:ext uri="{FF2B5EF4-FFF2-40B4-BE49-F238E27FC236}">
                <a16:creationId xmlns:a16="http://schemas.microsoft.com/office/drawing/2014/main" id="{4F721F5A-FB73-4909-B7FC-4F4CA0DE8BBD}"/>
              </a:ext>
            </a:extLst>
          </p:cNvPr>
          <p:cNvGraphicFramePr>
            <a:graphicFrameLocks noGrp="1"/>
          </p:cNvGraphicFramePr>
          <p:nvPr>
            <p:extLst>
              <p:ext uri="{D42A27DB-BD31-4B8C-83A1-F6EECF244321}">
                <p14:modId xmlns:p14="http://schemas.microsoft.com/office/powerpoint/2010/main" val="3624304216"/>
              </p:ext>
            </p:extLst>
          </p:nvPr>
        </p:nvGraphicFramePr>
        <p:xfrm>
          <a:off x="186304" y="2085571"/>
          <a:ext cx="11728677" cy="3348556"/>
        </p:xfrm>
        <a:graphic>
          <a:graphicData uri="http://schemas.openxmlformats.org/drawingml/2006/table">
            <a:tbl>
              <a:tblPr firstRow="1" bandRow="1">
                <a:tableStyleId>{5C22544A-7EE6-4342-B048-85BDC9FD1C3A}</a:tableStyleId>
              </a:tblPr>
              <a:tblGrid>
                <a:gridCol w="2264555">
                  <a:extLst>
                    <a:ext uri="{9D8B030D-6E8A-4147-A177-3AD203B41FA5}">
                      <a16:colId xmlns:a16="http://schemas.microsoft.com/office/drawing/2014/main" val="2865497350"/>
                    </a:ext>
                  </a:extLst>
                </a:gridCol>
                <a:gridCol w="9464122">
                  <a:extLst>
                    <a:ext uri="{9D8B030D-6E8A-4147-A177-3AD203B41FA5}">
                      <a16:colId xmlns:a16="http://schemas.microsoft.com/office/drawing/2014/main" val="11545720"/>
                    </a:ext>
                  </a:extLst>
                </a:gridCol>
              </a:tblGrid>
              <a:tr h="391996">
                <a:tc>
                  <a:txBody>
                    <a:bodyPr/>
                    <a:lstStyle/>
                    <a:p>
                      <a:r>
                        <a:rPr lang="en-US" dirty="0"/>
                        <a:t>Key Topics</a:t>
                      </a:r>
                    </a:p>
                  </a:txBody>
                  <a:tcPr/>
                </a:tc>
                <a:tc>
                  <a:txBody>
                    <a:bodyPr/>
                    <a:lstStyle/>
                    <a:p>
                      <a:r>
                        <a:rPr lang="en-US" dirty="0"/>
                        <a:t>Decision Changes</a:t>
                      </a:r>
                    </a:p>
                  </a:txBody>
                  <a:tcPr/>
                </a:tc>
                <a:extLst>
                  <a:ext uri="{0D108BD9-81ED-4DB2-BD59-A6C34878D82A}">
                    <a16:rowId xmlns:a16="http://schemas.microsoft.com/office/drawing/2014/main" val="2625765732"/>
                  </a:ext>
                </a:extLst>
              </a:tr>
              <a:tr h="488426">
                <a:tc>
                  <a:txBody>
                    <a:bodyPr/>
                    <a:lstStyle/>
                    <a:p>
                      <a:pPr lvl="0">
                        <a:buNone/>
                      </a:pPr>
                      <a:r>
                        <a:rPr lang="en-US" dirty="0"/>
                        <a:t>Total System Benefit</a:t>
                      </a:r>
                    </a:p>
                  </a:txBody>
                  <a:tcPr/>
                </a:tc>
                <a:tc>
                  <a:txBody>
                    <a:bodyPr/>
                    <a:lstStyle/>
                    <a:p>
                      <a:pPr lvl="0">
                        <a:buNone/>
                      </a:pPr>
                      <a:r>
                        <a:rPr lang="en-US" sz="1600" dirty="0"/>
                        <a:t>Changed our current kWh, kW, </a:t>
                      </a:r>
                      <a:r>
                        <a:rPr lang="en-US" sz="1600" dirty="0" err="1"/>
                        <a:t>therms</a:t>
                      </a:r>
                      <a:r>
                        <a:rPr lang="en-US" sz="1600" dirty="0"/>
                        <a:t> metrics for EE goals and accountability to a new metric:</a:t>
                      </a:r>
                      <a:endParaRPr lang="en-US" dirty="0"/>
                    </a:p>
                    <a:p>
                      <a:pPr marL="285750" lvl="0" indent="-285750">
                        <a:buFont typeface="Arial" panose="020B0604020202020204" pitchFamily="34" charset="0"/>
                        <a:buChar char="•"/>
                      </a:pPr>
                      <a:r>
                        <a:rPr lang="en-US" sz="1600" dirty="0"/>
                        <a:t>Total System Benefit ($), which would be the avoided cost.</a:t>
                      </a:r>
                    </a:p>
                  </a:txBody>
                  <a:tcPr/>
                </a:tc>
                <a:extLst>
                  <a:ext uri="{0D108BD9-81ED-4DB2-BD59-A6C34878D82A}">
                    <a16:rowId xmlns:a16="http://schemas.microsoft.com/office/drawing/2014/main" val="846166570"/>
                  </a:ext>
                </a:extLst>
              </a:tr>
              <a:tr h="488426">
                <a:tc>
                  <a:txBody>
                    <a:bodyPr/>
                    <a:lstStyle/>
                    <a:p>
                      <a:pPr lvl="0">
                        <a:buNone/>
                      </a:pPr>
                      <a:r>
                        <a:rPr lang="en-US"/>
                        <a:t>Portfolio Structure and Segmentation</a:t>
                      </a:r>
                    </a:p>
                  </a:txBody>
                  <a:tcPr/>
                </a:tc>
                <a:tc>
                  <a:txBody>
                    <a:bodyPr/>
                    <a:lstStyle/>
                    <a:p>
                      <a:pPr lvl="0">
                        <a:buNone/>
                      </a:pPr>
                      <a:r>
                        <a:rPr lang="en-US" sz="1600"/>
                        <a:t>Segment EE portfolios according to three primary objectives. </a:t>
                      </a:r>
                      <a:endParaRPr lang="en-US"/>
                    </a:p>
                    <a:p>
                      <a:pPr marL="342900" lvl="0" indent="-342900">
                        <a:buFont typeface="Arial" panose="020B0604020202020204" pitchFamily="34" charset="0"/>
                        <a:buChar char="•"/>
                      </a:pPr>
                      <a:r>
                        <a:rPr lang="en-US" sz="1600" b="0"/>
                        <a:t>Resource Acquisition</a:t>
                      </a:r>
                      <a:endParaRPr lang="en-US"/>
                    </a:p>
                    <a:p>
                      <a:pPr marL="342900" lvl="0" indent="-342900">
                        <a:buFont typeface="Arial" panose="020B0604020202020204" pitchFamily="34" charset="0"/>
                        <a:buChar char="•"/>
                      </a:pPr>
                      <a:r>
                        <a:rPr lang="en-US" sz="1600" b="0"/>
                        <a:t>Market Support</a:t>
                      </a:r>
                      <a:endParaRPr lang="en-US"/>
                    </a:p>
                    <a:p>
                      <a:pPr marL="342900" lvl="0" indent="-342900">
                        <a:buFont typeface="Arial" panose="020B0604020202020204" pitchFamily="34" charset="0"/>
                        <a:buChar char="•"/>
                      </a:pPr>
                      <a:r>
                        <a:rPr lang="en-US" sz="1600" b="0"/>
                        <a:t>Equity</a:t>
                      </a:r>
                    </a:p>
                    <a:p>
                      <a:pPr marL="342900" lvl="0" indent="-342900">
                        <a:buFont typeface="Arial" panose="020B0604020202020204" pitchFamily="34" charset="0"/>
                        <a:buChar char="•"/>
                      </a:pPr>
                      <a:r>
                        <a:rPr lang="en-US" sz="1600" b="0"/>
                        <a:t>Cost Effectiveness of Portfolio Segments</a:t>
                      </a:r>
                    </a:p>
                  </a:txBody>
                  <a:tcPr/>
                </a:tc>
                <a:extLst>
                  <a:ext uri="{0D108BD9-81ED-4DB2-BD59-A6C34878D82A}">
                    <a16:rowId xmlns:a16="http://schemas.microsoft.com/office/drawing/2014/main" val="3382856087"/>
                  </a:ext>
                </a:extLst>
              </a:tr>
              <a:tr h="0">
                <a:tc>
                  <a:txBody>
                    <a:bodyPr/>
                    <a:lstStyle/>
                    <a:p>
                      <a:r>
                        <a:rPr lang="en-US"/>
                        <a:t>Portfolio Processes</a:t>
                      </a:r>
                    </a:p>
                  </a:txBody>
                  <a:tcPr/>
                </a:tc>
                <a:tc>
                  <a:txBody>
                    <a:bodyPr/>
                    <a:lstStyle/>
                    <a:p>
                      <a:r>
                        <a:rPr lang="en-US" sz="1600"/>
                        <a:t>Adopted modified portfolio processes which included:</a:t>
                      </a:r>
                    </a:p>
                    <a:p>
                      <a:pPr marL="285750" indent="-285750">
                        <a:buFont typeface="Arial" panose="020B0604020202020204" pitchFamily="34" charset="0"/>
                        <a:buChar char="•"/>
                      </a:pPr>
                      <a:r>
                        <a:rPr lang="en-US" sz="1600"/>
                        <a:t>4-year Funding Application, with 8-year business plan section</a:t>
                      </a:r>
                    </a:p>
                    <a:p>
                      <a:pPr marL="285750" indent="-285750">
                        <a:buFont typeface="Arial" panose="020B0604020202020204" pitchFamily="34" charset="0"/>
                        <a:buChar char="•"/>
                      </a:pPr>
                      <a:r>
                        <a:rPr lang="en-US" sz="1600"/>
                        <a:t>Mid-cycle (2-year) budget refresh.</a:t>
                      </a:r>
                    </a:p>
                  </a:txBody>
                  <a:tcPr/>
                </a:tc>
                <a:extLst>
                  <a:ext uri="{0D108BD9-81ED-4DB2-BD59-A6C34878D82A}">
                    <a16:rowId xmlns:a16="http://schemas.microsoft.com/office/drawing/2014/main" val="3239796905"/>
                  </a:ext>
                </a:extLst>
              </a:tr>
            </a:tbl>
          </a:graphicData>
        </a:graphic>
      </p:graphicFrame>
    </p:spTree>
    <p:extLst>
      <p:ext uri="{BB962C8B-B14F-4D97-AF65-F5344CB8AC3E}">
        <p14:creationId xmlns:p14="http://schemas.microsoft.com/office/powerpoint/2010/main" val="4269189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7E619-53AD-47D3-987A-3B79DDA0B5B6}"/>
              </a:ext>
            </a:extLst>
          </p:cNvPr>
          <p:cNvSpPr>
            <a:spLocks noGrp="1"/>
          </p:cNvSpPr>
          <p:nvPr>
            <p:ph type="ctrTitle"/>
          </p:nvPr>
        </p:nvSpPr>
        <p:spPr/>
        <p:txBody>
          <a:bodyPr/>
          <a:lstStyle/>
          <a:p>
            <a:r>
              <a:rPr lang="en-US"/>
              <a:t>Total System Benefits</a:t>
            </a:r>
          </a:p>
        </p:txBody>
      </p:sp>
      <p:sp>
        <p:nvSpPr>
          <p:cNvPr id="3" name="Slide Number Placeholder 2">
            <a:extLst>
              <a:ext uri="{FF2B5EF4-FFF2-40B4-BE49-F238E27FC236}">
                <a16:creationId xmlns:a16="http://schemas.microsoft.com/office/drawing/2014/main" id="{2191B623-2B08-4D65-80D5-AECDD157D9B9}"/>
              </a:ext>
            </a:extLst>
          </p:cNvPr>
          <p:cNvSpPr>
            <a:spLocks noGrp="1"/>
          </p:cNvSpPr>
          <p:nvPr>
            <p:ph type="sldNum" sz="quarter" idx="12"/>
          </p:nvPr>
        </p:nvSpPr>
        <p:spPr/>
        <p:txBody>
          <a:bodyPr/>
          <a:lstStyle/>
          <a:p>
            <a:pPr marL="0" marR="0" lvl="0" indent="0" algn="r" defTabSz="914400" rtl="0" eaLnBrk="1" fontAlgn="t" latinLnBrk="0" hangingPunct="1">
              <a:lnSpc>
                <a:spcPct val="100000"/>
              </a:lnSpc>
              <a:spcBef>
                <a:spcPts val="0"/>
              </a:spcBef>
              <a:spcAft>
                <a:spcPts val="0"/>
              </a:spcAft>
              <a:buClrTx/>
              <a:buSzTx/>
              <a:buFontTx/>
              <a:buNone/>
              <a:tabLst/>
              <a:defRPr/>
            </a:pPr>
            <a:fld id="{1C4126A1-9282-4A82-AC02-A59AF4A969C8}" type="slidenum">
              <a:rPr kumimoji="0" lang="en-US" sz="900" b="0" i="0" u="none" strike="noStrike" kern="1200" cap="none" spc="0" normalizeH="0" baseline="0" noProof="0" smtClean="0">
                <a:ln>
                  <a:noFill/>
                </a:ln>
                <a:solidFill>
                  <a:srgbClr val="6996C9"/>
                </a:solidFill>
                <a:effectLst/>
                <a:uLnTx/>
                <a:uFillTx/>
                <a:latin typeface="Century Gothic" panose="020F0302020204030204"/>
                <a:ea typeface="+mn-ea"/>
                <a:cs typeface="+mn-cs"/>
              </a:rPr>
              <a:pPr marL="0" marR="0" lvl="0" indent="0" algn="r" defTabSz="914400" rtl="0" eaLnBrk="1" fontAlgn="t" latinLnBrk="0" hangingPunct="1">
                <a:lnSpc>
                  <a:spcPct val="100000"/>
                </a:lnSpc>
                <a:spcBef>
                  <a:spcPts val="0"/>
                </a:spcBef>
                <a:spcAft>
                  <a:spcPts val="0"/>
                </a:spcAft>
                <a:buClrTx/>
                <a:buSzTx/>
                <a:buFontTx/>
                <a:buNone/>
                <a:tabLst/>
                <a:defRPr/>
              </a:pPr>
              <a:t>3</a:t>
            </a:fld>
            <a:endParaRPr kumimoji="0" lang="en-US" sz="900" b="0" i="0" u="none" strike="noStrike" kern="1200" cap="none" spc="0" normalizeH="0" baseline="0" noProof="0">
              <a:ln>
                <a:noFill/>
              </a:ln>
              <a:solidFill>
                <a:srgbClr val="6996C9"/>
              </a:solidFill>
              <a:effectLst/>
              <a:uLnTx/>
              <a:uFillTx/>
              <a:latin typeface="Century Gothic" panose="020F0302020204030204"/>
              <a:ea typeface="+mn-ea"/>
              <a:cs typeface="+mn-cs"/>
            </a:endParaRPr>
          </a:p>
        </p:txBody>
      </p:sp>
    </p:spTree>
    <p:extLst>
      <p:ext uri="{BB962C8B-B14F-4D97-AF65-F5344CB8AC3E}">
        <p14:creationId xmlns:p14="http://schemas.microsoft.com/office/powerpoint/2010/main" val="1720123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2D3E6-8520-4B1B-994F-DC5EA85FA412}"/>
              </a:ext>
            </a:extLst>
          </p:cNvPr>
          <p:cNvSpPr>
            <a:spLocks noGrp="1"/>
          </p:cNvSpPr>
          <p:nvPr>
            <p:ph type="title"/>
          </p:nvPr>
        </p:nvSpPr>
        <p:spPr/>
        <p:txBody>
          <a:bodyPr>
            <a:normAutofit/>
          </a:bodyPr>
          <a:lstStyle/>
          <a:p>
            <a:r>
              <a:rPr lang="en-US"/>
              <a:t>Total System Benefit</a:t>
            </a:r>
          </a:p>
        </p:txBody>
      </p:sp>
      <p:sp>
        <p:nvSpPr>
          <p:cNvPr id="3" name="Content Placeholder 2">
            <a:extLst>
              <a:ext uri="{FF2B5EF4-FFF2-40B4-BE49-F238E27FC236}">
                <a16:creationId xmlns:a16="http://schemas.microsoft.com/office/drawing/2014/main" id="{ECC71902-5C86-4307-ADA6-82116C6B40EB}"/>
              </a:ext>
            </a:extLst>
          </p:cNvPr>
          <p:cNvSpPr>
            <a:spLocks noGrp="1"/>
          </p:cNvSpPr>
          <p:nvPr>
            <p:ph idx="1"/>
          </p:nvPr>
        </p:nvSpPr>
        <p:spPr>
          <a:xfrm>
            <a:off x="609600" y="1828800"/>
            <a:ext cx="10111409" cy="4351337"/>
          </a:xfrm>
        </p:spPr>
        <p:txBody>
          <a:bodyPr vert="horz" lIns="0" tIns="45720" rIns="91440" bIns="45720" rtlCol="0" anchor="t">
            <a:normAutofit lnSpcReduction="10000"/>
          </a:bodyPr>
          <a:lstStyle/>
          <a:p>
            <a:pPr marL="0" indent="0">
              <a:buNone/>
            </a:pPr>
            <a:r>
              <a:rPr lang="en-US" sz="2800"/>
              <a:t>Total system benefit is an expression, in dollar terms, of the lifecycle energy, capacity, and GHG benefits, expressed on an annual basis.</a:t>
            </a:r>
          </a:p>
          <a:p>
            <a:pPr marL="0" indent="0">
              <a:buNone/>
            </a:pPr>
            <a:endParaRPr lang="en-US" sz="2800"/>
          </a:p>
          <a:p>
            <a:pPr marL="0" indent="0">
              <a:buNone/>
            </a:pPr>
            <a:r>
              <a:rPr lang="en-US" sz="2800" b="1"/>
              <a:t>How it works:</a:t>
            </a:r>
          </a:p>
          <a:p>
            <a:r>
              <a:rPr lang="en-US" sz="2800"/>
              <a:t>Replace current metrics (GWh, MW, </a:t>
            </a:r>
            <a:r>
              <a:rPr lang="en-US" sz="2800" err="1"/>
              <a:t>MMTherms</a:t>
            </a:r>
            <a:r>
              <a:rPr lang="en-US" sz="2800"/>
              <a:t>) with 1 new metric for EE portfolios: Total System Benefit ($).</a:t>
            </a:r>
          </a:p>
          <a:p>
            <a:r>
              <a:rPr lang="en-US" sz="2800"/>
              <a:t>Total System Benefit = the $ avoided costs, as calculated by a cost effectiveness calculator used across all of the EE proceeding.</a:t>
            </a:r>
          </a:p>
          <a:p>
            <a:pPr marL="0" indent="0">
              <a:buNone/>
            </a:pPr>
            <a:endParaRPr lang="en-US"/>
          </a:p>
        </p:txBody>
      </p:sp>
      <p:sp>
        <p:nvSpPr>
          <p:cNvPr id="4" name="Slide Number Placeholder 3">
            <a:extLst>
              <a:ext uri="{FF2B5EF4-FFF2-40B4-BE49-F238E27FC236}">
                <a16:creationId xmlns:a16="http://schemas.microsoft.com/office/drawing/2014/main" id="{9B6A4CAE-3334-4079-8F11-D61E60F2E8A1}"/>
              </a:ext>
            </a:extLst>
          </p:cNvPr>
          <p:cNvSpPr>
            <a:spLocks noGrp="1"/>
          </p:cNvSpPr>
          <p:nvPr>
            <p:ph type="sldNum" sz="quarter" idx="12"/>
          </p:nvPr>
        </p:nvSpPr>
        <p:spPr/>
        <p:txBody>
          <a:bodyPr/>
          <a:lstStyle/>
          <a:p>
            <a:pPr marL="0" marR="0" lvl="0" indent="0" algn="r" defTabSz="914400" rtl="0" eaLnBrk="1" fontAlgn="t" latinLnBrk="0" hangingPunct="1">
              <a:lnSpc>
                <a:spcPct val="100000"/>
              </a:lnSpc>
              <a:spcBef>
                <a:spcPts val="0"/>
              </a:spcBef>
              <a:spcAft>
                <a:spcPts val="0"/>
              </a:spcAft>
              <a:buClrTx/>
              <a:buSzTx/>
              <a:buFontTx/>
              <a:buNone/>
              <a:tabLst/>
              <a:defRPr/>
            </a:pPr>
            <a:fld id="{1C4126A1-9282-4A82-AC02-A59AF4A969C8}" type="slidenum">
              <a:rPr kumimoji="0" lang="en-US" sz="900" b="0" i="0" u="none" strike="noStrike" kern="1200" cap="none" spc="0" normalizeH="0" baseline="0" noProof="0" smtClean="0">
                <a:ln>
                  <a:noFill/>
                </a:ln>
                <a:solidFill>
                  <a:srgbClr val="6996C9"/>
                </a:solidFill>
                <a:effectLst/>
                <a:uLnTx/>
                <a:uFillTx/>
                <a:latin typeface="Century Gothic" panose="020F0302020204030204"/>
                <a:ea typeface="+mn-ea"/>
                <a:cs typeface="+mn-cs"/>
              </a:rPr>
              <a:pPr marL="0" marR="0" lvl="0" indent="0" algn="r" defTabSz="914400" rtl="0" eaLnBrk="1" fontAlgn="t" latinLnBrk="0" hangingPunct="1">
                <a:lnSpc>
                  <a:spcPct val="100000"/>
                </a:lnSpc>
                <a:spcBef>
                  <a:spcPts val="0"/>
                </a:spcBef>
                <a:spcAft>
                  <a:spcPts val="0"/>
                </a:spcAft>
                <a:buClrTx/>
                <a:buSzTx/>
                <a:buFontTx/>
                <a:buNone/>
                <a:tabLst/>
                <a:defRPr/>
              </a:pPr>
              <a:t>4</a:t>
            </a:fld>
            <a:endParaRPr kumimoji="0" lang="en-US" sz="900" b="0" i="0" u="none" strike="noStrike" kern="1200" cap="none" spc="0" normalizeH="0" baseline="0" noProof="0">
              <a:ln>
                <a:noFill/>
              </a:ln>
              <a:solidFill>
                <a:srgbClr val="6996C9"/>
              </a:solidFill>
              <a:effectLst/>
              <a:uLnTx/>
              <a:uFillTx/>
              <a:latin typeface="Century Gothic" panose="020F0302020204030204"/>
              <a:ea typeface="+mn-ea"/>
              <a:cs typeface="+mn-cs"/>
            </a:endParaRPr>
          </a:p>
        </p:txBody>
      </p:sp>
    </p:spTree>
    <p:extLst>
      <p:ext uri="{BB962C8B-B14F-4D97-AF65-F5344CB8AC3E}">
        <p14:creationId xmlns:p14="http://schemas.microsoft.com/office/powerpoint/2010/main" val="761679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3D9E9-B0A2-904D-9E33-1C1DE5F4DC4E}"/>
              </a:ext>
            </a:extLst>
          </p:cNvPr>
          <p:cNvSpPr>
            <a:spLocks noGrp="1"/>
          </p:cNvSpPr>
          <p:nvPr>
            <p:ph type="ctrTitle"/>
          </p:nvPr>
        </p:nvSpPr>
        <p:spPr/>
        <p:txBody>
          <a:bodyPr/>
          <a:lstStyle/>
          <a:p>
            <a:r>
              <a:rPr lang="en-US"/>
              <a:t>Portfolio Structure and Segmentation</a:t>
            </a:r>
          </a:p>
        </p:txBody>
      </p:sp>
      <p:sp>
        <p:nvSpPr>
          <p:cNvPr id="5" name="TextBox 4">
            <a:extLst>
              <a:ext uri="{FF2B5EF4-FFF2-40B4-BE49-F238E27FC236}">
                <a16:creationId xmlns:a16="http://schemas.microsoft.com/office/drawing/2014/main" id="{C9743264-8F78-4299-8261-16226C02E7BE}"/>
              </a:ext>
            </a:extLst>
          </p:cNvPr>
          <p:cNvSpPr txBox="1"/>
          <p:nvPr/>
        </p:nvSpPr>
        <p:spPr>
          <a:xfrm>
            <a:off x="3048000" y="3246792"/>
            <a:ext cx="6096000" cy="369332"/>
          </a:xfrm>
          <a:prstGeom prst="rect">
            <a:avLst/>
          </a:prstGeom>
          <a:noFill/>
        </p:spPr>
        <p:txBody>
          <a:bodyPr wrap="square">
            <a:spAutoFit/>
          </a:bodyPr>
          <a:lstStyle/>
          <a:p>
            <a:r>
              <a:rPr lang="en-US"/>
              <a:t> </a:t>
            </a:r>
          </a:p>
        </p:txBody>
      </p:sp>
    </p:spTree>
    <p:extLst>
      <p:ext uri="{BB962C8B-B14F-4D97-AF65-F5344CB8AC3E}">
        <p14:creationId xmlns:p14="http://schemas.microsoft.com/office/powerpoint/2010/main" val="4270809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FC354-5AF8-432D-B036-86242A8CDF61}"/>
              </a:ext>
            </a:extLst>
          </p:cNvPr>
          <p:cNvSpPr>
            <a:spLocks noGrp="1"/>
          </p:cNvSpPr>
          <p:nvPr>
            <p:ph type="title"/>
          </p:nvPr>
        </p:nvSpPr>
        <p:spPr/>
        <p:txBody>
          <a:bodyPr/>
          <a:lstStyle/>
          <a:p>
            <a:r>
              <a:rPr lang="en-US"/>
              <a:t>Changes to the Portfolio Structure </a:t>
            </a:r>
          </a:p>
        </p:txBody>
      </p:sp>
      <p:sp>
        <p:nvSpPr>
          <p:cNvPr id="3" name="Content Placeholder 2">
            <a:extLst>
              <a:ext uri="{FF2B5EF4-FFF2-40B4-BE49-F238E27FC236}">
                <a16:creationId xmlns:a16="http://schemas.microsoft.com/office/drawing/2014/main" id="{1CC58DE5-7247-42C9-895C-87522A60C105}"/>
              </a:ext>
            </a:extLst>
          </p:cNvPr>
          <p:cNvSpPr>
            <a:spLocks noGrp="1"/>
          </p:cNvSpPr>
          <p:nvPr>
            <p:ph sz="half" idx="1"/>
          </p:nvPr>
        </p:nvSpPr>
        <p:spPr>
          <a:xfrm>
            <a:off x="609600" y="1825625"/>
            <a:ext cx="5181600" cy="4351338"/>
          </a:xfrm>
          <a:ln w="28575">
            <a:solidFill>
              <a:schemeClr val="accent1"/>
            </a:solidFill>
          </a:ln>
        </p:spPr>
        <p:txBody>
          <a:bodyPr vert="horz" lIns="0" tIns="45720" rIns="91440" bIns="45720" rtlCol="0" anchor="t">
            <a:normAutofit fontScale="55000" lnSpcReduction="20000"/>
          </a:bodyPr>
          <a:lstStyle/>
          <a:p>
            <a:pPr marL="0" indent="0" algn="ctr">
              <a:buNone/>
            </a:pPr>
            <a:r>
              <a:rPr lang="en-US" sz="2900" u="sng"/>
              <a:t>Status Quo</a:t>
            </a:r>
          </a:p>
          <a:p>
            <a:pPr marL="0" indent="0" algn="ctr">
              <a:buNone/>
            </a:pPr>
            <a:endParaRPr lang="en-US" sz="2900" u="sng"/>
          </a:p>
          <a:p>
            <a:r>
              <a:rPr lang="en-US" sz="2900"/>
              <a:t>All programs assessed collectively at portfolio level.</a:t>
            </a:r>
          </a:p>
          <a:p>
            <a:endParaRPr lang="en-US" sz="2900"/>
          </a:p>
          <a:p>
            <a:endParaRPr lang="en-US" sz="2900"/>
          </a:p>
          <a:p>
            <a:endParaRPr lang="en-US" sz="2900"/>
          </a:p>
          <a:p>
            <a:pPr marL="0" indent="0">
              <a:buNone/>
            </a:pPr>
            <a:endParaRPr lang="en-US" sz="2900"/>
          </a:p>
          <a:p>
            <a:r>
              <a:rPr lang="en-US" sz="2900"/>
              <a:t>All program benefits must outweigh all program costs in a ratio of 1.25 by Program Year 2023 (except for RENs).</a:t>
            </a:r>
          </a:p>
          <a:p>
            <a:endParaRPr lang="en-US"/>
          </a:p>
          <a:p>
            <a:endParaRPr lang="en-US"/>
          </a:p>
          <a:p>
            <a:endParaRPr lang="en-US"/>
          </a:p>
          <a:p>
            <a:pPr marL="0" indent="0">
              <a:buNone/>
            </a:pPr>
            <a:endParaRPr lang="en-US"/>
          </a:p>
        </p:txBody>
      </p:sp>
      <p:sp>
        <p:nvSpPr>
          <p:cNvPr id="4" name="Content Placeholder 3">
            <a:extLst>
              <a:ext uri="{FF2B5EF4-FFF2-40B4-BE49-F238E27FC236}">
                <a16:creationId xmlns:a16="http://schemas.microsoft.com/office/drawing/2014/main" id="{BFDEFD20-B0D2-40F4-BC89-684894AB7B90}"/>
              </a:ext>
            </a:extLst>
          </p:cNvPr>
          <p:cNvSpPr>
            <a:spLocks noGrp="1"/>
          </p:cNvSpPr>
          <p:nvPr>
            <p:ph sz="half" idx="2"/>
          </p:nvPr>
        </p:nvSpPr>
        <p:spPr>
          <a:ln w="28575">
            <a:solidFill>
              <a:schemeClr val="accent1"/>
            </a:solidFill>
          </a:ln>
        </p:spPr>
        <p:txBody>
          <a:bodyPr vert="horz" lIns="0" tIns="45720" rIns="91440" bIns="45720" rtlCol="0" anchor="t">
            <a:normAutofit fontScale="55000" lnSpcReduction="20000"/>
          </a:bodyPr>
          <a:lstStyle/>
          <a:p>
            <a:pPr marL="0" indent="0" algn="ctr">
              <a:buNone/>
            </a:pPr>
            <a:r>
              <a:rPr lang="en-US" sz="2900" u="sng" dirty="0"/>
              <a:t>Adopted Change</a:t>
            </a:r>
          </a:p>
          <a:p>
            <a:endParaRPr lang="en-US" dirty="0"/>
          </a:p>
          <a:p>
            <a:r>
              <a:rPr lang="en-US" sz="2900" dirty="0"/>
              <a:t>Programs segmented based on primary purpose:</a:t>
            </a:r>
          </a:p>
          <a:p>
            <a:pPr lvl="2" indent="-172720"/>
            <a:r>
              <a:rPr lang="en-US" sz="2600" dirty="0"/>
              <a:t>Resource Acquisition</a:t>
            </a:r>
          </a:p>
          <a:p>
            <a:pPr lvl="2" indent="-172720"/>
            <a:r>
              <a:rPr lang="en-US" sz="2600" dirty="0"/>
              <a:t>Market Support</a:t>
            </a:r>
          </a:p>
          <a:p>
            <a:pPr lvl="2" indent="-172720"/>
            <a:r>
              <a:rPr lang="en-US" sz="2600" dirty="0"/>
              <a:t>Equity</a:t>
            </a:r>
          </a:p>
          <a:p>
            <a:pPr marL="339725" lvl="1" indent="0">
              <a:buNone/>
            </a:pPr>
            <a:endParaRPr lang="en-US" sz="2600" dirty="0"/>
          </a:p>
          <a:p>
            <a:pPr marL="457200" lvl="1" indent="-457200">
              <a:lnSpc>
                <a:spcPct val="100000"/>
              </a:lnSpc>
              <a:spcBef>
                <a:spcPts val="1000"/>
              </a:spcBef>
            </a:pPr>
            <a:r>
              <a:rPr lang="en-US" sz="2900" dirty="0"/>
              <a:t>Resource acquisition benefits must have a 1.0 TRC (except for RENs). </a:t>
            </a:r>
          </a:p>
          <a:p>
            <a:pPr marL="457200" lvl="1" indent="-457200">
              <a:lnSpc>
                <a:spcPct val="100000"/>
              </a:lnSpc>
              <a:spcBef>
                <a:spcPts val="1000"/>
              </a:spcBef>
            </a:pPr>
            <a:endParaRPr lang="en-US" sz="2900" dirty="0"/>
          </a:p>
          <a:p>
            <a:pPr marL="457200" lvl="1" indent="-457200">
              <a:lnSpc>
                <a:spcPct val="100000"/>
              </a:lnSpc>
              <a:spcBef>
                <a:spcPts val="1000"/>
              </a:spcBef>
            </a:pPr>
            <a:r>
              <a:rPr lang="en-US" sz="2900" dirty="0"/>
              <a:t>Market support and equity program budgets must not exceed 30% (except for RENs).</a:t>
            </a:r>
          </a:p>
          <a:p>
            <a:pPr marL="0" lvl="1" indent="0">
              <a:lnSpc>
                <a:spcPct val="100000"/>
              </a:lnSpc>
              <a:spcBef>
                <a:spcPts val="1000"/>
              </a:spcBef>
              <a:buNone/>
            </a:pPr>
            <a:endParaRPr lang="en-US" sz="2900" dirty="0"/>
          </a:p>
          <a:p>
            <a:pPr marL="457200" lvl="1" indent="-457200">
              <a:lnSpc>
                <a:spcPct val="100000"/>
              </a:lnSpc>
              <a:spcBef>
                <a:spcPts val="1000"/>
              </a:spcBef>
            </a:pPr>
            <a:r>
              <a:rPr lang="en-US" sz="2900" dirty="0"/>
              <a:t>CAEECC working groups will develop quantitative assessment metrics. Process will be discussed at full committee meeting on June 24th. https://www.caeecc.org/</a:t>
            </a:r>
          </a:p>
          <a:p>
            <a:pPr marL="0" lvl="1" indent="0">
              <a:lnSpc>
                <a:spcPct val="100000"/>
              </a:lnSpc>
              <a:spcBef>
                <a:spcPts val="1000"/>
              </a:spcBef>
              <a:buNone/>
            </a:pPr>
            <a:endParaRPr lang="en-US" sz="2400" dirty="0"/>
          </a:p>
          <a:p>
            <a:pPr marL="0" lvl="1" indent="0">
              <a:lnSpc>
                <a:spcPct val="100000"/>
              </a:lnSpc>
              <a:spcBef>
                <a:spcPts val="1000"/>
              </a:spcBef>
              <a:buNone/>
            </a:pPr>
            <a:endParaRPr lang="en-US" sz="2400" dirty="0"/>
          </a:p>
          <a:p>
            <a:pPr marL="339725" lvl="1" indent="0">
              <a:buNone/>
            </a:pPr>
            <a:endParaRPr lang="en-US" dirty="0"/>
          </a:p>
          <a:p>
            <a:pPr marL="339725" lvl="1" indent="0">
              <a:buNone/>
            </a:pPr>
            <a:endParaRPr lang="en-US" dirty="0"/>
          </a:p>
        </p:txBody>
      </p:sp>
      <p:sp>
        <p:nvSpPr>
          <p:cNvPr id="5" name="Slide Number Placeholder 4">
            <a:extLst>
              <a:ext uri="{FF2B5EF4-FFF2-40B4-BE49-F238E27FC236}">
                <a16:creationId xmlns:a16="http://schemas.microsoft.com/office/drawing/2014/main" id="{58599FD9-BFED-4C4C-A708-F079359D3A01}"/>
              </a:ext>
            </a:extLst>
          </p:cNvPr>
          <p:cNvSpPr>
            <a:spLocks noGrp="1"/>
          </p:cNvSpPr>
          <p:nvPr>
            <p:ph type="sldNum" sz="quarter" idx="12"/>
          </p:nvPr>
        </p:nvSpPr>
        <p:spPr/>
        <p:txBody>
          <a:bodyPr/>
          <a:lstStyle/>
          <a:p>
            <a:fld id="{1C4126A1-9282-4A82-AC02-A59AF4A969C8}" type="slidenum">
              <a:rPr lang="en-US" smtClean="0"/>
              <a:t>6</a:t>
            </a:fld>
            <a:endParaRPr lang="en-US"/>
          </a:p>
        </p:txBody>
      </p:sp>
    </p:spTree>
    <p:extLst>
      <p:ext uri="{BB962C8B-B14F-4D97-AF65-F5344CB8AC3E}">
        <p14:creationId xmlns:p14="http://schemas.microsoft.com/office/powerpoint/2010/main" val="432233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22473-455D-40FD-8F68-9DD2B0BBFAE3}"/>
              </a:ext>
            </a:extLst>
          </p:cNvPr>
          <p:cNvSpPr>
            <a:spLocks noGrp="1"/>
          </p:cNvSpPr>
          <p:nvPr>
            <p:ph type="title"/>
          </p:nvPr>
        </p:nvSpPr>
        <p:spPr/>
        <p:txBody>
          <a:bodyPr/>
          <a:lstStyle/>
          <a:p>
            <a:r>
              <a:rPr lang="en-US"/>
              <a:t>Segment Definitions</a:t>
            </a:r>
          </a:p>
        </p:txBody>
      </p:sp>
      <p:sp>
        <p:nvSpPr>
          <p:cNvPr id="3" name="Content Placeholder 2">
            <a:extLst>
              <a:ext uri="{FF2B5EF4-FFF2-40B4-BE49-F238E27FC236}">
                <a16:creationId xmlns:a16="http://schemas.microsoft.com/office/drawing/2014/main" id="{9F07D4BA-B83B-4C57-B504-4660F7266A18}"/>
              </a:ext>
            </a:extLst>
          </p:cNvPr>
          <p:cNvSpPr>
            <a:spLocks noGrp="1"/>
          </p:cNvSpPr>
          <p:nvPr>
            <p:ph idx="1"/>
          </p:nvPr>
        </p:nvSpPr>
        <p:spPr/>
        <p:txBody>
          <a:bodyPr>
            <a:normAutofit fontScale="85000" lnSpcReduction="20000"/>
          </a:bodyPr>
          <a:lstStyle/>
          <a:p>
            <a:pPr marL="0" indent="0">
              <a:buNone/>
            </a:pPr>
            <a:r>
              <a:rPr lang="en-US"/>
              <a:t>The decision ordered program administrators to segment their portfolios based on the </a:t>
            </a:r>
            <a:r>
              <a:rPr lang="en-US" i="1"/>
              <a:t>program’s primary purpose:</a:t>
            </a:r>
          </a:p>
          <a:p>
            <a:pPr marL="0" indent="0">
              <a:buNone/>
            </a:pPr>
            <a:endParaRPr lang="en-US" i="1"/>
          </a:p>
          <a:p>
            <a:pPr lvl="1"/>
            <a:r>
              <a:rPr lang="en-US" b="1"/>
              <a:t>Primary Resource Acquisition: </a:t>
            </a:r>
            <a:r>
              <a:rPr lang="en-US"/>
              <a:t>Programs with a primary purpose of, and a short-term ability to, deliver cost-effective avoided cost benefits to the electricity and natural gas systems (D.21-05-031, 14).</a:t>
            </a:r>
          </a:p>
          <a:p>
            <a:pPr marL="339725" lvl="1" indent="0">
              <a:buNone/>
            </a:pPr>
            <a:endParaRPr lang="en-US"/>
          </a:p>
          <a:p>
            <a:pPr lvl="1"/>
            <a:r>
              <a:rPr lang="en-US" b="1"/>
              <a:t>Market Support: </a:t>
            </a:r>
            <a:r>
              <a:rPr lang="en-US"/>
              <a:t>Programs with a primary objective of supporting the long-term success of the energy efficiency market by educating customers, training contractors, building government partnerships, or moving beneficial technologies towards greater cost effectiveness (D.21-05-031, 14).</a:t>
            </a:r>
          </a:p>
          <a:p>
            <a:pPr lvl="1"/>
            <a:endParaRPr lang="en-US"/>
          </a:p>
          <a:p>
            <a:pPr lvl="1"/>
            <a:r>
              <a:rPr lang="en-US" b="1"/>
              <a:t>Equity: </a:t>
            </a:r>
            <a:r>
              <a:rPr lang="en-US"/>
              <a:t>Programs with a primary purpose of providing energy efficiency to hard-to-reach or underserved customers and disadvantaged communities in advancement of the Commission’s Environmental and Social Justice Action Plan. Improving access to energy efficiency for ESJ communities may provide corollary benefits such as increased comfort and safety, improved indoor air quality, and more affordable utility bills, consistent with Goals 1, 2 and 5 in the ESJ Action Plan (D.21-05-031, 14).</a:t>
            </a:r>
          </a:p>
        </p:txBody>
      </p:sp>
      <p:sp>
        <p:nvSpPr>
          <p:cNvPr id="4" name="Slide Number Placeholder 3">
            <a:extLst>
              <a:ext uri="{FF2B5EF4-FFF2-40B4-BE49-F238E27FC236}">
                <a16:creationId xmlns:a16="http://schemas.microsoft.com/office/drawing/2014/main" id="{09E713BB-B0B2-4F61-8026-69B86CC8A935}"/>
              </a:ext>
            </a:extLst>
          </p:cNvPr>
          <p:cNvSpPr>
            <a:spLocks noGrp="1"/>
          </p:cNvSpPr>
          <p:nvPr>
            <p:ph type="sldNum" sz="quarter" idx="12"/>
          </p:nvPr>
        </p:nvSpPr>
        <p:spPr/>
        <p:txBody>
          <a:bodyPr/>
          <a:lstStyle/>
          <a:p>
            <a:fld id="{1C4126A1-9282-4A82-AC02-A59AF4A969C8}" type="slidenum">
              <a:rPr lang="en-US" smtClean="0"/>
              <a:t>7</a:t>
            </a:fld>
            <a:endParaRPr lang="en-US"/>
          </a:p>
        </p:txBody>
      </p:sp>
    </p:spTree>
    <p:extLst>
      <p:ext uri="{BB962C8B-B14F-4D97-AF65-F5344CB8AC3E}">
        <p14:creationId xmlns:p14="http://schemas.microsoft.com/office/powerpoint/2010/main" val="4201301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CF406-1668-4ADF-9308-4384EF87C47E}"/>
              </a:ext>
            </a:extLst>
          </p:cNvPr>
          <p:cNvSpPr>
            <a:spLocks noGrp="1"/>
          </p:cNvSpPr>
          <p:nvPr>
            <p:ph type="title"/>
          </p:nvPr>
        </p:nvSpPr>
        <p:spPr/>
        <p:txBody>
          <a:bodyPr/>
          <a:lstStyle/>
          <a:p>
            <a:r>
              <a:rPr lang="en-US"/>
              <a:t>Program Segmentation Timeline</a:t>
            </a:r>
          </a:p>
        </p:txBody>
      </p:sp>
      <p:sp>
        <p:nvSpPr>
          <p:cNvPr id="3" name="Content Placeholder 2">
            <a:extLst>
              <a:ext uri="{FF2B5EF4-FFF2-40B4-BE49-F238E27FC236}">
                <a16:creationId xmlns:a16="http://schemas.microsoft.com/office/drawing/2014/main" id="{4207D52C-1CD1-4E4C-B462-15F0FB888889}"/>
              </a:ext>
            </a:extLst>
          </p:cNvPr>
          <p:cNvSpPr>
            <a:spLocks noGrp="1"/>
          </p:cNvSpPr>
          <p:nvPr>
            <p:ph idx="1"/>
          </p:nvPr>
        </p:nvSpPr>
        <p:spPr/>
        <p:txBody>
          <a:bodyPr vert="horz" lIns="0" tIns="45720" rIns="91440" bIns="45720" rtlCol="0" anchor="t">
            <a:normAutofit fontScale="92500" lnSpcReduction="10000"/>
          </a:bodyPr>
          <a:lstStyle/>
          <a:p>
            <a:pPr marL="0" indent="0">
              <a:buNone/>
            </a:pPr>
            <a:r>
              <a:rPr lang="en-US" u="sng" dirty="0"/>
              <a:t>July-September 2021:</a:t>
            </a:r>
            <a:r>
              <a:rPr lang="en-US" dirty="0"/>
              <a:t> CAEECC Metrics Working Groups </a:t>
            </a:r>
          </a:p>
          <a:p>
            <a:pPr marL="1085850" lvl="2" indent="-342900"/>
            <a:r>
              <a:rPr lang="en-US" dirty="0"/>
              <a:t>CAEECC will form two Working Groups to identify and define metrics for Equity and Market Support Segments of the EE Portfolio. </a:t>
            </a:r>
          </a:p>
          <a:p>
            <a:pPr marL="1085850" lvl="2" indent="-342900"/>
            <a:r>
              <a:rPr lang="en-US" dirty="0"/>
              <a:t>Working Groups will recommend metrics that can be used to track progress for the Equity and Market Support Segments of the EE Portfolio.</a:t>
            </a:r>
          </a:p>
          <a:p>
            <a:pPr marL="742950" lvl="2" indent="0">
              <a:buNone/>
            </a:pPr>
            <a:endParaRPr lang="en-US" dirty="0"/>
          </a:p>
          <a:p>
            <a:pPr marL="0" indent="0">
              <a:buNone/>
            </a:pPr>
            <a:r>
              <a:rPr lang="en-US" u="sng" dirty="0"/>
              <a:t>September 2021:</a:t>
            </a:r>
            <a:r>
              <a:rPr lang="en-US" dirty="0"/>
              <a:t> Informational segmentation for 2022 &amp; 2023 ABALS.</a:t>
            </a:r>
          </a:p>
          <a:p>
            <a:pPr marL="1085850" lvl="2" indent="-342900"/>
            <a:r>
              <a:rPr lang="en-US" dirty="0"/>
              <a:t>Not a criteria for ABAL approval.</a:t>
            </a:r>
          </a:p>
          <a:p>
            <a:pPr marL="1085850" lvl="2" indent="-342900"/>
            <a:r>
              <a:rPr lang="en-US" dirty="0"/>
              <a:t>No assessment of segmentation reasonableness.</a:t>
            </a:r>
          </a:p>
          <a:p>
            <a:pPr marL="742950" lvl="2" indent="0">
              <a:buNone/>
            </a:pPr>
            <a:endParaRPr lang="en-US" dirty="0">
              <a:ea typeface="+mn-lt"/>
              <a:cs typeface="+mn-lt"/>
            </a:endParaRPr>
          </a:p>
          <a:p>
            <a:pPr marL="0" indent="0">
              <a:buNone/>
            </a:pPr>
            <a:r>
              <a:rPr lang="en-US" u="sng" dirty="0">
                <a:ea typeface="+mn-lt"/>
                <a:cs typeface="+mn-lt"/>
              </a:rPr>
              <a:t>February 2022:</a:t>
            </a:r>
            <a:r>
              <a:rPr lang="en-US" dirty="0">
                <a:ea typeface="+mn-lt"/>
                <a:cs typeface="+mn-lt"/>
              </a:rPr>
              <a:t> ​PAs propose segmentation in 2024 Application</a:t>
            </a:r>
          </a:p>
          <a:p>
            <a:pPr marL="1085850" lvl="2" indent="-342900">
              <a:buFont typeface="Arial"/>
              <a:buChar char="•"/>
            </a:pPr>
            <a:r>
              <a:rPr lang="en-US" dirty="0">
                <a:ea typeface="+mn-lt"/>
                <a:cs typeface="+mn-lt"/>
              </a:rPr>
              <a:t>Reasonableness assessed in application process.</a:t>
            </a:r>
          </a:p>
          <a:p>
            <a:pPr marL="1085850" lvl="2" indent="-342900">
              <a:buFont typeface="Arial"/>
              <a:buChar char="•"/>
            </a:pPr>
            <a:r>
              <a:rPr lang="en-US" dirty="0">
                <a:ea typeface="+mn-lt"/>
                <a:cs typeface="+mn-lt"/>
              </a:rPr>
              <a:t>Encouraged to work with CAEECC working group.</a:t>
            </a:r>
          </a:p>
          <a:p>
            <a:pPr marL="1085850" lvl="2" indent="-342900">
              <a:buFont typeface="Arial"/>
              <a:buChar char="•"/>
            </a:pPr>
            <a:r>
              <a:rPr lang="en-US" dirty="0"/>
              <a:t>CPUC decision will approve final segmentation scenarios.</a:t>
            </a:r>
          </a:p>
        </p:txBody>
      </p:sp>
      <p:sp>
        <p:nvSpPr>
          <p:cNvPr id="4" name="Slide Number Placeholder 3">
            <a:extLst>
              <a:ext uri="{FF2B5EF4-FFF2-40B4-BE49-F238E27FC236}">
                <a16:creationId xmlns:a16="http://schemas.microsoft.com/office/drawing/2014/main" id="{343A25DD-BC73-4483-8F3F-52CEC05944F9}"/>
              </a:ext>
            </a:extLst>
          </p:cNvPr>
          <p:cNvSpPr>
            <a:spLocks noGrp="1"/>
          </p:cNvSpPr>
          <p:nvPr>
            <p:ph type="sldNum" sz="quarter" idx="12"/>
          </p:nvPr>
        </p:nvSpPr>
        <p:spPr/>
        <p:txBody>
          <a:bodyPr/>
          <a:lstStyle/>
          <a:p>
            <a:fld id="{1C4126A1-9282-4A82-AC02-A59AF4A969C8}" type="slidenum">
              <a:rPr lang="en-US" smtClean="0"/>
              <a:t>8</a:t>
            </a:fld>
            <a:endParaRPr lang="en-US"/>
          </a:p>
        </p:txBody>
      </p:sp>
    </p:spTree>
    <p:extLst>
      <p:ext uri="{BB962C8B-B14F-4D97-AF65-F5344CB8AC3E}">
        <p14:creationId xmlns:p14="http://schemas.microsoft.com/office/powerpoint/2010/main" val="4250869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3D9E9-B0A2-904D-9E33-1C1DE5F4DC4E}"/>
              </a:ext>
            </a:extLst>
          </p:cNvPr>
          <p:cNvSpPr>
            <a:spLocks noGrp="1"/>
          </p:cNvSpPr>
          <p:nvPr>
            <p:ph type="ctrTitle"/>
          </p:nvPr>
        </p:nvSpPr>
        <p:spPr/>
        <p:txBody>
          <a:bodyPr/>
          <a:lstStyle/>
          <a:p>
            <a:r>
              <a:rPr lang="en-US"/>
              <a:t>Portfolio Process</a:t>
            </a:r>
          </a:p>
        </p:txBody>
      </p:sp>
      <p:sp>
        <p:nvSpPr>
          <p:cNvPr id="5" name="TextBox 4">
            <a:extLst>
              <a:ext uri="{FF2B5EF4-FFF2-40B4-BE49-F238E27FC236}">
                <a16:creationId xmlns:a16="http://schemas.microsoft.com/office/drawing/2014/main" id="{C9743264-8F78-4299-8261-16226C02E7BE}"/>
              </a:ext>
            </a:extLst>
          </p:cNvPr>
          <p:cNvSpPr txBox="1"/>
          <p:nvPr/>
        </p:nvSpPr>
        <p:spPr>
          <a:xfrm>
            <a:off x="3048000" y="3246792"/>
            <a:ext cx="6096000" cy="369332"/>
          </a:xfrm>
          <a:prstGeom prst="rect">
            <a:avLst/>
          </a:prstGeom>
          <a:noFill/>
        </p:spPr>
        <p:txBody>
          <a:bodyPr wrap="square">
            <a:spAutoFit/>
          </a:bodyPr>
          <a:lstStyle/>
          <a:p>
            <a:r>
              <a:rPr lang="en-US"/>
              <a:t> </a:t>
            </a:r>
          </a:p>
        </p:txBody>
      </p:sp>
    </p:spTree>
    <p:extLst>
      <p:ext uri="{BB962C8B-B14F-4D97-AF65-F5344CB8AC3E}">
        <p14:creationId xmlns:p14="http://schemas.microsoft.com/office/powerpoint/2010/main" val="2039501015"/>
      </p:ext>
    </p:extLst>
  </p:cSld>
  <p:clrMapOvr>
    <a:masterClrMapping/>
  </p:clrMapOvr>
</p:sld>
</file>

<file path=ppt/theme/theme1.xml><?xml version="1.0" encoding="utf-8"?>
<a:theme xmlns:a="http://schemas.openxmlformats.org/drawingml/2006/main" name="CPUC White">
  <a:themeElements>
    <a:clrScheme name="CPUC Custom">
      <a:dk1>
        <a:srgbClr val="000000"/>
      </a:dk1>
      <a:lt1>
        <a:srgbClr val="FFFFFF"/>
      </a:lt1>
      <a:dk2>
        <a:srgbClr val="2A3C50"/>
      </a:dk2>
      <a:lt2>
        <a:srgbClr val="FFDAA2"/>
      </a:lt2>
      <a:accent1>
        <a:srgbClr val="6996C9"/>
      </a:accent1>
      <a:accent2>
        <a:srgbClr val="FBAD22"/>
      </a:accent2>
      <a:accent3>
        <a:srgbClr val="70AD45"/>
      </a:accent3>
      <a:accent4>
        <a:srgbClr val="E66425"/>
      </a:accent4>
      <a:accent5>
        <a:srgbClr val="403193"/>
      </a:accent5>
      <a:accent6>
        <a:srgbClr val="652B14"/>
      </a:accent6>
      <a:hlink>
        <a:srgbClr val="6996C9"/>
      </a:hlink>
      <a:folHlink>
        <a:srgbClr val="403193"/>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PUCtemplate_0920" id="{F60652B7-3B65-498F-9703-D3D478012A54}" vid="{78658463-6F27-43E1-9D9B-8696578D0E0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EDAF9F80FDE0E459E1A4ABBAD4741F7" ma:contentTypeVersion="4" ma:contentTypeDescription="Create a new document." ma:contentTypeScope="" ma:versionID="9efc0ee85d7a54671f37e2699a13360a">
  <xsd:schema xmlns:xsd="http://www.w3.org/2001/XMLSchema" xmlns:xs="http://www.w3.org/2001/XMLSchema" xmlns:p="http://schemas.microsoft.com/office/2006/metadata/properties" xmlns:ns2="1f515989-4afe-4bfb-8869-4f44a11afb39" xmlns:ns3="e5e22d63-cd76-4ad0-9cc0-8f2b2146ce9f" targetNamespace="http://schemas.microsoft.com/office/2006/metadata/properties" ma:root="true" ma:fieldsID="de16da6e60a0a9b7523ec5c501a87e60" ns2:_="" ns3:_="">
    <xsd:import namespace="1f515989-4afe-4bfb-8869-4f44a11afb39"/>
    <xsd:import namespace="e5e22d63-cd76-4ad0-9cc0-8f2b2146ce9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515989-4afe-4bfb-8869-4f44a11afb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5e22d63-cd76-4ad0-9cc0-8f2b2146ce9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B060A00-2317-4719-8810-F47BD1286A43}">
  <ds:schemaRefs>
    <ds:schemaRef ds:uri="http://schemas.microsoft.com/office/infopath/2007/PartnerControls"/>
    <ds:schemaRef ds:uri="http://purl.org/dc/elements/1.1/"/>
    <ds:schemaRef ds:uri="http://purl.org/dc/terms/"/>
    <ds:schemaRef ds:uri="1f515989-4afe-4bfb-8869-4f44a11afb39"/>
    <ds:schemaRef ds:uri="http://purl.org/dc/dcmitype/"/>
    <ds:schemaRef ds:uri="http://schemas.openxmlformats.org/package/2006/metadata/core-properties"/>
    <ds:schemaRef ds:uri="e5e22d63-cd76-4ad0-9cc0-8f2b2146ce9f"/>
    <ds:schemaRef ds:uri="http://schemas.microsoft.com/office/2006/documentManagement/types"/>
    <ds:schemaRef ds:uri="http://www.w3.org/XML/1998/namespace"/>
    <ds:schemaRef ds:uri="http://schemas.microsoft.com/office/2006/metadata/properties"/>
  </ds:schemaRefs>
</ds:datastoreItem>
</file>

<file path=customXml/itemProps2.xml><?xml version="1.0" encoding="utf-8"?>
<ds:datastoreItem xmlns:ds="http://schemas.openxmlformats.org/officeDocument/2006/customXml" ds:itemID="{22A79711-831A-4711-A311-6CE071A1C48E}">
  <ds:schemaRefs>
    <ds:schemaRef ds:uri="1f515989-4afe-4bfb-8869-4f44a11afb39"/>
    <ds:schemaRef ds:uri="e5e22d63-cd76-4ad0-9cc0-8f2b2146ce9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C695031D-93F6-427E-B467-9626DEBD6A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38</TotalTime>
  <Words>789</Words>
  <Application>Microsoft Macintosh PowerPoint</Application>
  <PresentationFormat>Widescreen</PresentationFormat>
  <Paragraphs>122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Century Gothic</vt:lpstr>
      <vt:lpstr>CPUC White</vt:lpstr>
      <vt:lpstr>EE Goals Policy Track and Modification of Portfolio Process Decision (D.21-05-031)</vt:lpstr>
      <vt:lpstr>Overview</vt:lpstr>
      <vt:lpstr>Total System Benefits</vt:lpstr>
      <vt:lpstr>Total System Benefit</vt:lpstr>
      <vt:lpstr>Portfolio Structure and Segmentation</vt:lpstr>
      <vt:lpstr>Changes to the Portfolio Structure </vt:lpstr>
      <vt:lpstr>Segment Definitions</vt:lpstr>
      <vt:lpstr>Program Segmentation Timeline</vt:lpstr>
      <vt:lpstr>Portfolio Process</vt:lpstr>
      <vt:lpstr>Rationale for the Change</vt:lpstr>
      <vt:lpstr>Changes to the Portfolio Process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Rudolph, Jacob "Coby"</dc:creator>
  <cp:lastModifiedBy>Katherine Mckeague Abrams</cp:lastModifiedBy>
  <cp:revision>4</cp:revision>
  <dcterms:created xsi:type="dcterms:W3CDTF">2020-10-14T15:48:25Z</dcterms:created>
  <dcterms:modified xsi:type="dcterms:W3CDTF">2021-06-17T15:32:07Z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0x0101006EDAF9F80FDE0E459E1A4ABBAD4741F7</vt:lpwstr>
  </property>
</Properties>
</file>