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352" r:id="rId6"/>
    <p:sldId id="35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a, Athena" initials="BA" lastIdx="7" clrIdx="0">
    <p:extLst>
      <p:ext uri="{19B8F6BF-5375-455C-9EA6-DF929625EA0E}">
        <p15:presenceInfo xmlns:p15="http://schemas.microsoft.com/office/powerpoint/2012/main" userId="S-1-5-21-1343024091-1078145449-682003330-19768" providerId="AD"/>
      </p:ext>
    </p:extLst>
  </p:cmAuthor>
  <p:cmAuthor id="2" name="Besa, Athena" initials="BA [2]" lastIdx="1" clrIdx="1">
    <p:extLst>
      <p:ext uri="{19B8F6BF-5375-455C-9EA6-DF929625EA0E}">
        <p15:presenceInfo xmlns:p15="http://schemas.microsoft.com/office/powerpoint/2012/main" userId="S::abesa@semprautilities.com::81fe32b3-2ede-4f96-a43e-684f255824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0F5E5-3F86-47BE-AB93-2005E703ACCF}" v="3" dt="2020-05-06T23:26:12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107" d="100"/>
          <a:sy n="107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EA404-9DDD-49CC-8E05-D82BC7EF69C6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A0545B-7F07-496C-A8FD-67757B91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90AB-E8D9-F446-962D-B3F459DB06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108F-E743-4FF1-A9E7-E5199B411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CF80B-B67C-4F01-9197-FAB42FE01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A1FF6-985C-4B7C-9013-BEC191B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F37E-F400-49C1-A777-8EAE7CE405C8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5C2D-83A7-46C4-B13A-6BA98CCF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A3D2E-EEA3-45CF-82AC-DF7D68B0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FA69-6AE9-4312-8C57-9353FD54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B0A14-09C8-443C-A191-3D27DB90A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84A4-9FFB-4D92-9788-F15ECD7C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584-4D83-47FC-9EE7-0F40681F0180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4B42-DB6C-4424-BA4D-79CD00A8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F54C7-43E1-4DF8-A33D-EB0A8AB5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F063B-2EA7-4685-9CC3-6B5A968B7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66040-44BC-4D11-AC97-0A451FDC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3180-B58F-454A-BCF0-D6ABF922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C17-9B42-4194-906A-05E208B13963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4242-3C67-412B-89F9-AD02A279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6AA3-3915-48B5-BB09-4D8A7472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3A38-961F-40AD-83EC-764D851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CFFC4-90DD-4672-A32E-E2485DE4A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D5ED6-4AF3-4E3A-9567-6E5B5752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4DAF-5472-4EBE-9770-87D6ECCAD19D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9CB2-8C6D-4BFF-A279-B80321C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C558-7878-4DF0-BFA5-033AFDC8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2BBB-4EB4-41E2-8D6A-08F6C6E9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E879-C5B9-483F-B1AE-FCC02F71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288A9-CD3C-49C5-8CF0-FFAEDD6A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6F9E-B89C-4CF7-B7E0-7FE7315DD49C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7DF6-03DD-4BBB-8D2C-C0FF7929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C655-2E09-4BBB-BF3E-AC0A21DC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F92B-B394-45A4-848D-B6E141BD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8C87-E4E2-464B-9C75-4E0BBB709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088B9-9AB3-410C-950D-3B5E2CF7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8061A-5625-4F33-A85B-CA7C6A5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082A-061D-4009-8187-6ED692C193EA}" type="datetime1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6BE38-9533-4524-A1A0-CD84C0F5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2258B-30E2-427C-89F5-B7D2FD95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FFF4-B90F-4CF2-ADAD-5A54A469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598CD-805E-4F6E-B9DD-0F1295E0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16F47-59A7-46A1-AF72-8042E5BEF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40CE-0443-4C62-85B0-9045EB1F9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6F987-04E0-4A70-A710-76DD19ADB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C3BA9-8B01-438D-8AE9-78CEFA69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32D5-17B6-487F-B2D0-75E186AA896E}" type="datetime1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AF13F-221E-4816-947F-885E48D8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68234-A6F3-4708-B8F5-B7294443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DEB1-F7AD-4D50-A422-18FA649D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FE5A7-B605-4848-842A-5D4C4ECE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9239-C6B8-4214-9A20-573619C6B9FA}" type="datetime1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7AD87-D622-4661-989A-8AAF71C7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E356-4E3A-42A2-957F-E4985A6E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B825F-FF9B-40C6-8CF6-F9F253DB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7F6E-3082-48FF-AF54-A5CAF8028F9A}" type="datetime1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3F951-1DE4-4732-82D1-EBD96AD8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8676-E58D-4438-B885-DDCFDA86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9785-901F-4E6C-80F9-F4722FBA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93D0-198B-4186-ACB5-52D194A4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B504B-9895-4431-BF29-1B78C050D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1F8A9-6557-4060-A1B8-D5F9CBEF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59E9-64A1-4113-95CE-8ACB4569C498}" type="datetime1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9EDDC-FE47-4A70-8FE9-A509CA11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1AC4F-8777-428D-8868-8917D6E2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C9A0-7044-43F0-B286-32217B1D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7BE0C-19AF-42E8-A5BC-C7E6ADF72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84EA3-B5EF-4484-9DE5-7E7900553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65619-43D7-4F42-BA0B-B3470C6E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5393-35DE-4375-8938-A99419E1BF08}" type="datetime1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788E-ED5C-4329-8D03-FF12C464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3D0E6-C5B1-4CFA-A58E-DB9F6D7B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6C911-F3A5-4C5F-85C8-1262070B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59CC2-5917-4F45-82F1-9AE8616E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53BE-CDA9-4ECC-B365-B31154EAF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2C5A-483D-4442-A6F3-EE5266781AF1}" type="datetime1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149D-AE6C-4E19-B4A2-6151E604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F34B-6C0B-4591-B75F-0B347EF4A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1A9A-866D-4189-9442-C143A60A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9345D4-9E7A-4C15-9ECC-BDC6CE503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3775" b="43934"/>
          <a:stretch/>
        </p:blipFill>
        <p:spPr>
          <a:xfrm>
            <a:off x="0" y="1978475"/>
            <a:ext cx="12191997" cy="2900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E7A79-F10A-47D3-919D-58A7FB9E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02507"/>
            <a:ext cx="11480800" cy="11921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933" dirty="0"/>
              <a:t>Energy Efficiency Programs Operations</a:t>
            </a:r>
            <a:br>
              <a:rPr lang="en-US" sz="4933" dirty="0"/>
            </a:br>
            <a:r>
              <a:rPr lang="en-US" sz="4933" dirty="0"/>
              <a:t>Status and Responses under COVID-19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A50A4-606B-4294-BD9C-DD2C18649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9324" y="5197684"/>
            <a:ext cx="7353348" cy="87481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r>
              <a:rPr lang="en-US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California Energy Efficiency Coordinating Committee</a:t>
            </a:r>
          </a:p>
          <a:p>
            <a:pPr algn="ctr"/>
            <a:r>
              <a:rPr lang="en-US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14, 2020</a:t>
            </a:r>
          </a:p>
          <a:p>
            <a:pPr algn="ctr"/>
            <a:r>
              <a:rPr lang="en-US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 Diego Gas &amp; Electric Company</a:t>
            </a:r>
            <a:b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6053DD3-BA58-43AD-ACFB-98F70D51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563" y="6037515"/>
            <a:ext cx="527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 defTabSz="1219170">
              <a:spcBef>
                <a:spcPct val="50000"/>
              </a:spcBef>
            </a:pPr>
            <a:endParaRPr lang="en-US" sz="800">
              <a:solidFill>
                <a:srgbClr val="B2B2B2"/>
              </a:solidFill>
              <a:latin typeface="Verdana"/>
              <a:ea typeface="Verdana"/>
              <a:cs typeface="Verdana"/>
            </a:endParaRPr>
          </a:p>
          <a:p>
            <a:pPr algn="ctr" defTabSz="1219170">
              <a:spcBef>
                <a:spcPct val="50000"/>
              </a:spcBef>
            </a:pPr>
            <a:r>
              <a:rPr lang="en-US" sz="800">
                <a:solidFill>
                  <a:srgbClr val="B2B2B2"/>
                </a:solidFill>
                <a:latin typeface="Verdana"/>
                <a:ea typeface="Verdana"/>
                <a:cs typeface="Verdana"/>
              </a:rPr>
              <a:t>© 2019 San Diego Gas &amp; Electric Company. All copyright and trademark rights reserved.</a:t>
            </a:r>
            <a:endParaRPr lang="en-US" sz="2400">
              <a:latin typeface="Verdana"/>
              <a:ea typeface="Verdana"/>
              <a:cs typeface="Verdana"/>
            </a:endParaRPr>
          </a:p>
        </p:txBody>
      </p:sp>
      <p:pic>
        <p:nvPicPr>
          <p:cNvPr id="1026" name="Picture 2" descr="https://sempra.sharepoint.com/sites/sdge-powerup/corpcomm/LogosTemplates/sd20lmh3p.png?web=1">
            <a:extLst>
              <a:ext uri="{FF2B5EF4-FFF2-40B4-BE49-F238E27FC236}">
                <a16:creationId xmlns:a16="http://schemas.microsoft.com/office/drawing/2014/main" id="{9A931816-B1D5-46DF-8D3F-169BD594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53" y="2367872"/>
            <a:ext cx="2357267" cy="4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B5B94-D998-4073-8D63-5363C486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3FF3-9C3F-407D-B974-9178654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Initial Response and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E7AF-A957-456B-BA42-B9F0FEA4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43" y="1791907"/>
            <a:ext cx="10756900" cy="479742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0"/>
            <a:r>
              <a:rPr lang="en-US" b="1" dirty="0">
                <a:latin typeface="+mj-lt"/>
              </a:rPr>
              <a:t>Pursuant to Governor Newsom’s Stay at Home order, SDG&amp;E suspended EE work requiring face-to-face interaction, until further notice</a:t>
            </a:r>
          </a:p>
          <a:p>
            <a:pPr lvl="1"/>
            <a:r>
              <a:rPr lang="en-US" dirty="0">
                <a:latin typeface="+mj-lt"/>
              </a:rPr>
              <a:t>Suspension letters were sent to contractors on March 20, 2020 </a:t>
            </a:r>
            <a:endParaRPr lang="en-US" dirty="0">
              <a:latin typeface="+mj-lt"/>
              <a:cs typeface="Calibri Light"/>
            </a:endParaRPr>
          </a:p>
          <a:p>
            <a:r>
              <a:rPr lang="en-US" b="1" dirty="0">
                <a:latin typeface="+mj-lt"/>
              </a:rPr>
              <a:t>SDG&amp;E’s suspension mainly applies to Direct Install programs and in-person Audits</a:t>
            </a:r>
            <a:endParaRPr lang="en-US" dirty="0">
              <a:latin typeface="+mj-lt"/>
              <a:cs typeface="Calibri Light"/>
            </a:endParaRPr>
          </a:p>
          <a:p>
            <a:r>
              <a:rPr lang="en-US" b="1" dirty="0">
                <a:latin typeface="+mj-lt"/>
              </a:rPr>
              <a:t>The following EE programs and activities not requiring face-to-face interaction continue to operate: </a:t>
            </a:r>
            <a:endParaRPr lang="en-US" b="1" dirty="0">
              <a:latin typeface="+mj-lt"/>
              <a:cs typeface="Calibri Light"/>
            </a:endParaRPr>
          </a:p>
          <a:p>
            <a:pPr lvl="1"/>
            <a:r>
              <a:rPr lang="en-US" dirty="0">
                <a:latin typeface="+mj-lt"/>
              </a:rPr>
              <a:t>Behavioral</a:t>
            </a:r>
            <a:endParaRPr lang="en-US" dirty="0">
              <a:latin typeface="+mj-lt"/>
              <a:cs typeface="Calibri Light"/>
            </a:endParaRPr>
          </a:p>
          <a:p>
            <a:pPr lvl="1"/>
            <a:r>
              <a:rPr lang="en-US" dirty="0">
                <a:latin typeface="+mj-lt"/>
              </a:rPr>
              <a:t>Rebate and Custom Incentive </a:t>
            </a:r>
            <a:endParaRPr lang="en-US" dirty="0">
              <a:latin typeface="+mj-lt"/>
              <a:cs typeface="Calibri Light"/>
            </a:endParaRPr>
          </a:p>
          <a:p>
            <a:pPr lvl="1"/>
            <a:r>
              <a:rPr lang="en-US" dirty="0">
                <a:latin typeface="+mj-lt"/>
              </a:rPr>
              <a:t>Workforce Education &amp; Training - Webinars</a:t>
            </a:r>
            <a:endParaRPr lang="en-US" dirty="0">
              <a:latin typeface="+mj-lt"/>
              <a:cs typeface="Calibri Light"/>
            </a:endParaRPr>
          </a:p>
          <a:p>
            <a:pPr lvl="1"/>
            <a:r>
              <a:rPr lang="en-US" dirty="0">
                <a:latin typeface="+mj-lt"/>
              </a:rPr>
              <a:t>Codes and Standards &amp; Emerging Technologies</a:t>
            </a:r>
            <a:endParaRPr lang="en-US" dirty="0">
              <a:latin typeface="+mj-lt"/>
              <a:cs typeface="Calibri Light"/>
            </a:endParaRPr>
          </a:p>
          <a:p>
            <a:pPr lvl="1"/>
            <a:r>
              <a:rPr lang="en-US" dirty="0">
                <a:latin typeface="+mj-lt"/>
              </a:rPr>
              <a:t>Local Government Partnerships</a:t>
            </a:r>
            <a:endParaRPr lang="en-US" dirty="0">
              <a:latin typeface="+mj-lt"/>
              <a:cs typeface="Calibri Light"/>
            </a:endParaRPr>
          </a:p>
          <a:p>
            <a:r>
              <a:rPr lang="en-US" b="1" dirty="0">
                <a:latin typeface="+mj-lt"/>
              </a:rPr>
              <a:t>Trainings, audits, inspections &amp; measurement and verification activities have continued remotely or virtually, when feasible</a:t>
            </a:r>
          </a:p>
          <a:p>
            <a:r>
              <a:rPr lang="en-US" b="1" dirty="0">
                <a:latin typeface="+mj-lt"/>
                <a:cs typeface="Calibri Light"/>
              </a:rPr>
              <a:t>Rebate and incentive processing continues</a:t>
            </a: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297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3FF3-9C3F-407D-B974-9178654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Ramp-Up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E7AF-A957-456B-BA42-B9F0FEA4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4"/>
            <a:ext cx="10756900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+mj-lt"/>
              </a:rPr>
              <a:t>Increased outreach to residential customers for online audits</a:t>
            </a:r>
            <a:endParaRPr lang="en-US" sz="2400" b="1" dirty="0">
              <a:latin typeface="+mj-lt"/>
              <a:cs typeface="Calibri Light"/>
            </a:endParaRPr>
          </a:p>
          <a:p>
            <a:r>
              <a:rPr lang="en-US" sz="2400" b="1" dirty="0">
                <a:latin typeface="+mj-lt"/>
              </a:rPr>
              <a:t>Temporary increase in rebates for selected measures being considered</a:t>
            </a:r>
            <a:endParaRPr lang="en-US" sz="2400" b="1" dirty="0">
              <a:latin typeface="+mj-lt"/>
              <a:cs typeface="Calibri Light"/>
            </a:endParaRPr>
          </a:p>
          <a:p>
            <a:r>
              <a:rPr lang="en-US" sz="2400" b="1" dirty="0">
                <a:latin typeface="+mj-lt"/>
                <a:cs typeface="Calibri Light"/>
              </a:rPr>
              <a:t>Planning ramp-up of virtual marketing efforts for selected programs</a:t>
            </a:r>
          </a:p>
          <a:p>
            <a:r>
              <a:rPr lang="en-US" sz="2400" b="1" dirty="0">
                <a:latin typeface="+mj-lt"/>
              </a:rPr>
              <a:t>Reviewing how best to incorporate expanding PPE and safety training measures </a:t>
            </a:r>
            <a:endParaRPr lang="en-US" sz="2400" b="1" dirty="0">
              <a:latin typeface="+mj-lt"/>
              <a:cs typeface="Calibri Light"/>
            </a:endParaRPr>
          </a:p>
          <a:p>
            <a:pPr lvl="1"/>
            <a:r>
              <a:rPr lang="en-US" sz="1800" dirty="0">
                <a:latin typeface="+mj-lt"/>
              </a:rPr>
              <a:t>Required use of PPE </a:t>
            </a:r>
          </a:p>
          <a:p>
            <a:pPr lvl="1"/>
            <a:r>
              <a:rPr lang="en-US" sz="1800" dirty="0">
                <a:latin typeface="+mj-lt"/>
              </a:rPr>
              <a:t>No face-to-face interaction</a:t>
            </a:r>
          </a:p>
          <a:p>
            <a:pPr lvl="1"/>
            <a:r>
              <a:rPr lang="en-US" sz="1800" dirty="0">
                <a:latin typeface="+mj-lt"/>
              </a:rPr>
              <a:t>Assessing feasibility of new contractor training related to COVID-19 safety measures</a:t>
            </a:r>
          </a:p>
        </p:txBody>
      </p:sp>
    </p:spTree>
    <p:extLst>
      <p:ext uri="{BB962C8B-B14F-4D97-AF65-F5344CB8AC3E}">
        <p14:creationId xmlns:p14="http://schemas.microsoft.com/office/powerpoint/2010/main" val="91364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22BF51919F14F84F3F1C9680DD17D" ma:contentTypeVersion="9" ma:contentTypeDescription="Create a new document." ma:contentTypeScope="" ma:versionID="1be54a81c8931bdb150bbc975a6e4180">
  <xsd:schema xmlns:xsd="http://www.w3.org/2001/XMLSchema" xmlns:xs="http://www.w3.org/2001/XMLSchema" xmlns:p="http://schemas.microsoft.com/office/2006/metadata/properties" xmlns:ns3="b6dfc9e5-59d7-4089-932f-2b4d1c9549c0" targetNamespace="http://schemas.microsoft.com/office/2006/metadata/properties" ma:root="true" ma:fieldsID="116cf4b2b0a2cbc8915eb232c97496d1" ns3:_="">
    <xsd:import namespace="b6dfc9e5-59d7-4089-932f-2b4d1c9549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fc9e5-59d7-4089-932f-2b4d1c954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F18093-6118-443A-84C2-65A904569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fc9e5-59d7-4089-932f-2b4d1c954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4653FF-F716-40E6-A5BD-F7415C446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C6D002-8598-4BEC-A283-245D3E9999A6}">
  <ds:schemaRefs>
    <ds:schemaRef ds:uri="http://schemas.microsoft.com/office/2006/metadata/properties"/>
    <ds:schemaRef ds:uri="b6dfc9e5-59d7-4089-932f-2b4d1c9549c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208</Words>
  <Application>Microsoft Macintosh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 Energy Efficiency Programs Operations Status and Responses under COVID-19 </vt:lpstr>
      <vt:lpstr>Initial Response and Impacts</vt:lpstr>
      <vt:lpstr>Ramp-Up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 Moorthy</dc:creator>
  <cp:lastModifiedBy>Jonathan Raab</cp:lastModifiedBy>
  <cp:revision>4</cp:revision>
  <cp:lastPrinted>2019-08-26T22:37:09Z</cp:lastPrinted>
  <dcterms:created xsi:type="dcterms:W3CDTF">2019-08-11T16:26:16Z</dcterms:created>
  <dcterms:modified xsi:type="dcterms:W3CDTF">2020-05-07T12:36:19Z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0x01010000522BF51919F14F84F3F1C9680DD17D</vt:lpwstr>
  </property>
</Properties>
</file>