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60" r:id="rId2"/>
    <p:sldMasterId id="2147483672" r:id="rId3"/>
  </p:sldMasterIdLst>
  <p:notesMasterIdLst>
    <p:notesMasterId r:id="rId14"/>
  </p:notesMasterIdLst>
  <p:sldIdLst>
    <p:sldId id="7946" r:id="rId4"/>
    <p:sldId id="7944" r:id="rId5"/>
    <p:sldId id="7972" r:id="rId6"/>
    <p:sldId id="269" r:id="rId7"/>
    <p:sldId id="7973" r:id="rId8"/>
    <p:sldId id="7974" r:id="rId9"/>
    <p:sldId id="256" r:id="rId10"/>
    <p:sldId id="257" r:id="rId11"/>
    <p:sldId id="7935" r:id="rId12"/>
    <p:sldId id="259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097"/>
    <p:restoredTop sz="94694"/>
  </p:normalViewPr>
  <p:slideViewPr>
    <p:cSldViewPr snapToGrid="0" snapToObjects="1">
      <p:cViewPr varScale="1">
        <p:scale>
          <a:sx n="117" d="100"/>
          <a:sy n="117" d="100"/>
        </p:scale>
        <p:origin x="192" y="2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presProps" Target="presProps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notesMaster" Target="notesMasters/notesMaster1.xml"/></Relationships>
</file>

<file path=ppt/diagrams/_rels/data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svg"/><Relationship Id="rId1" Type="http://schemas.openxmlformats.org/officeDocument/2006/relationships/image" Target="../media/image3.png"/><Relationship Id="rId6" Type="http://schemas.openxmlformats.org/officeDocument/2006/relationships/image" Target="../media/image8.svg"/><Relationship Id="rId5" Type="http://schemas.openxmlformats.org/officeDocument/2006/relationships/image" Target="../media/image7.png"/><Relationship Id="rId4" Type="http://schemas.openxmlformats.org/officeDocument/2006/relationships/image" Target="../media/image6.svg"/></Relationships>
</file>

<file path=ppt/diagrams/_rels/drawing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svg"/><Relationship Id="rId1" Type="http://schemas.openxmlformats.org/officeDocument/2006/relationships/image" Target="../media/image3.png"/><Relationship Id="rId6" Type="http://schemas.openxmlformats.org/officeDocument/2006/relationships/image" Target="../media/image8.svg"/><Relationship Id="rId5" Type="http://schemas.openxmlformats.org/officeDocument/2006/relationships/image" Target="../media/image7.png"/><Relationship Id="rId4" Type="http://schemas.openxmlformats.org/officeDocument/2006/relationships/image" Target="../media/image6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FAA32DC-98B0-40DA-B1BB-A871B5E491D0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001F9C27-0926-43A5-B31B-57FBD04CCCFD}">
      <dgm:prSet/>
      <dgm:spPr/>
      <dgm:t>
        <a:bodyPr/>
        <a:lstStyle/>
        <a:p>
          <a:r>
            <a:rPr lang="en-US" dirty="0"/>
            <a:t>Refine, seek consensus, and finalize Objective, Metrics, &amp; Principles</a:t>
          </a:r>
        </a:p>
      </dgm:t>
    </dgm:pt>
    <dgm:pt modelId="{241C9AC6-A83E-4243-ADAE-1BEFDC31BCFC}" type="parTrans" cxnId="{51FFE4C6-545A-4F69-9779-76F9680F80E7}">
      <dgm:prSet/>
      <dgm:spPr/>
      <dgm:t>
        <a:bodyPr/>
        <a:lstStyle/>
        <a:p>
          <a:endParaRPr lang="en-US"/>
        </a:p>
      </dgm:t>
    </dgm:pt>
    <dgm:pt modelId="{3F6C11D5-114C-4731-B56B-54E7380F8978}" type="sibTrans" cxnId="{51FFE4C6-545A-4F69-9779-76F9680F80E7}">
      <dgm:prSet/>
      <dgm:spPr/>
      <dgm:t>
        <a:bodyPr/>
        <a:lstStyle/>
        <a:p>
          <a:endParaRPr lang="en-US"/>
        </a:p>
      </dgm:t>
    </dgm:pt>
    <dgm:pt modelId="{2957F933-28A8-1E46-9AE9-AC4CE8D96D4E}">
      <dgm:prSet/>
      <dgm:spPr/>
      <dgm:t>
        <a:bodyPr/>
        <a:lstStyle/>
        <a:p>
          <a:r>
            <a:rPr lang="en-US" dirty="0">
              <a:effectLst/>
            </a:rPr>
            <a:t>Review the other sections of the draft report</a:t>
          </a:r>
        </a:p>
      </dgm:t>
    </dgm:pt>
    <dgm:pt modelId="{9442CEAA-21F8-374D-BA15-45918EADC098}" type="parTrans" cxnId="{50B9851F-56E8-F24E-B10D-C3E7BF299FB1}">
      <dgm:prSet/>
      <dgm:spPr/>
      <dgm:t>
        <a:bodyPr/>
        <a:lstStyle/>
        <a:p>
          <a:endParaRPr lang="en-US"/>
        </a:p>
      </dgm:t>
    </dgm:pt>
    <dgm:pt modelId="{874A7459-6C02-6149-BBBF-BE3EB985C9D9}" type="sibTrans" cxnId="{50B9851F-56E8-F24E-B10D-C3E7BF299FB1}">
      <dgm:prSet/>
      <dgm:spPr/>
      <dgm:t>
        <a:bodyPr/>
        <a:lstStyle/>
        <a:p>
          <a:endParaRPr lang="en-US"/>
        </a:p>
      </dgm:t>
    </dgm:pt>
    <dgm:pt modelId="{47B66AD0-5F44-1041-A4A4-0AD8782CF15C}">
      <dgm:prSet/>
      <dgm:spPr/>
      <dgm:t>
        <a:bodyPr/>
        <a:lstStyle/>
        <a:p>
          <a:r>
            <a:rPr lang="en-US" dirty="0">
              <a:effectLst/>
            </a:rPr>
            <a:t>Discuss steps to close-out the EMWG</a:t>
          </a:r>
          <a:endParaRPr lang="en-US" dirty="0">
            <a:effectLst/>
            <a:latin typeface="Calibri" panose="020F0502020204030204" pitchFamily="34" charset="0"/>
            <a:ea typeface="Calibri" panose="020F0502020204030204" pitchFamily="34" charset="0"/>
            <a:cs typeface="Arial" panose="020B0604020202020204" pitchFamily="34" charset="0"/>
          </a:endParaRPr>
        </a:p>
      </dgm:t>
    </dgm:pt>
    <dgm:pt modelId="{5E205958-6DB8-2348-9014-203BB45CEE88}" type="parTrans" cxnId="{3295813F-DCB4-7043-9575-2E7E932B0A61}">
      <dgm:prSet/>
      <dgm:spPr/>
      <dgm:t>
        <a:bodyPr/>
        <a:lstStyle/>
        <a:p>
          <a:endParaRPr lang="en-US"/>
        </a:p>
      </dgm:t>
    </dgm:pt>
    <dgm:pt modelId="{2BC8657C-7A65-9844-8832-0B5B9B17C6D1}" type="sibTrans" cxnId="{3295813F-DCB4-7043-9575-2E7E932B0A61}">
      <dgm:prSet/>
      <dgm:spPr/>
      <dgm:t>
        <a:bodyPr/>
        <a:lstStyle/>
        <a:p>
          <a:endParaRPr lang="en-US"/>
        </a:p>
      </dgm:t>
    </dgm:pt>
    <dgm:pt modelId="{F4D740F2-4CA7-6348-BA98-260462B8F46C}" type="pres">
      <dgm:prSet presAssocID="{7FAA32DC-98B0-40DA-B1BB-A871B5E491D0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811BDB37-BFBE-B946-94E3-4B0CB92A76E2}" type="pres">
      <dgm:prSet presAssocID="{001F9C27-0926-43A5-B31B-57FBD04CCCFD}" presName="hierRoot1" presStyleCnt="0"/>
      <dgm:spPr/>
    </dgm:pt>
    <dgm:pt modelId="{EA398A60-871D-1E41-B810-5EA57CD43A16}" type="pres">
      <dgm:prSet presAssocID="{001F9C27-0926-43A5-B31B-57FBD04CCCFD}" presName="composite" presStyleCnt="0"/>
      <dgm:spPr/>
    </dgm:pt>
    <dgm:pt modelId="{AFD69720-A6AB-5D4F-9E05-2C3CC9DA72A7}" type="pres">
      <dgm:prSet presAssocID="{001F9C27-0926-43A5-B31B-57FBD04CCCFD}" presName="background" presStyleLbl="node0" presStyleIdx="0" presStyleCnt="3"/>
      <dgm:spPr/>
    </dgm:pt>
    <dgm:pt modelId="{CEB5E19E-06E1-1545-A33C-966D54D273D3}" type="pres">
      <dgm:prSet presAssocID="{001F9C27-0926-43A5-B31B-57FBD04CCCFD}" presName="text" presStyleLbl="fgAcc0" presStyleIdx="0" presStyleCnt="3">
        <dgm:presLayoutVars>
          <dgm:chPref val="3"/>
        </dgm:presLayoutVars>
      </dgm:prSet>
      <dgm:spPr/>
    </dgm:pt>
    <dgm:pt modelId="{BDF820D6-1A23-864E-AF35-AB387386384E}" type="pres">
      <dgm:prSet presAssocID="{001F9C27-0926-43A5-B31B-57FBD04CCCFD}" presName="hierChild2" presStyleCnt="0"/>
      <dgm:spPr/>
    </dgm:pt>
    <dgm:pt modelId="{C3AE13BF-460E-7A42-87ED-4F92E15A94DE}" type="pres">
      <dgm:prSet presAssocID="{2957F933-28A8-1E46-9AE9-AC4CE8D96D4E}" presName="hierRoot1" presStyleCnt="0"/>
      <dgm:spPr/>
    </dgm:pt>
    <dgm:pt modelId="{A4719E27-6871-924D-9688-B9244747DE51}" type="pres">
      <dgm:prSet presAssocID="{2957F933-28A8-1E46-9AE9-AC4CE8D96D4E}" presName="composite" presStyleCnt="0"/>
      <dgm:spPr/>
    </dgm:pt>
    <dgm:pt modelId="{39F0159B-B3EA-0F4D-B8F0-862D2B35607D}" type="pres">
      <dgm:prSet presAssocID="{2957F933-28A8-1E46-9AE9-AC4CE8D96D4E}" presName="background" presStyleLbl="node0" presStyleIdx="1" presStyleCnt="3"/>
      <dgm:spPr/>
    </dgm:pt>
    <dgm:pt modelId="{F0E80CA1-E50C-214E-8E5E-E8D5AD82350F}" type="pres">
      <dgm:prSet presAssocID="{2957F933-28A8-1E46-9AE9-AC4CE8D96D4E}" presName="text" presStyleLbl="fgAcc0" presStyleIdx="1" presStyleCnt="3">
        <dgm:presLayoutVars>
          <dgm:chPref val="3"/>
        </dgm:presLayoutVars>
      </dgm:prSet>
      <dgm:spPr/>
    </dgm:pt>
    <dgm:pt modelId="{6649F710-9DF1-6D4E-8B45-BA6E955B071A}" type="pres">
      <dgm:prSet presAssocID="{2957F933-28A8-1E46-9AE9-AC4CE8D96D4E}" presName="hierChild2" presStyleCnt="0"/>
      <dgm:spPr/>
    </dgm:pt>
    <dgm:pt modelId="{F45A2134-F745-E740-84AC-8FEE5AD399EE}" type="pres">
      <dgm:prSet presAssocID="{47B66AD0-5F44-1041-A4A4-0AD8782CF15C}" presName="hierRoot1" presStyleCnt="0"/>
      <dgm:spPr/>
    </dgm:pt>
    <dgm:pt modelId="{7279C3D0-7036-664E-B3C6-1B6868783BE9}" type="pres">
      <dgm:prSet presAssocID="{47B66AD0-5F44-1041-A4A4-0AD8782CF15C}" presName="composite" presStyleCnt="0"/>
      <dgm:spPr/>
    </dgm:pt>
    <dgm:pt modelId="{C6111047-7872-3F45-9CBC-40D289AD7DEE}" type="pres">
      <dgm:prSet presAssocID="{47B66AD0-5F44-1041-A4A4-0AD8782CF15C}" presName="background" presStyleLbl="node0" presStyleIdx="2" presStyleCnt="3"/>
      <dgm:spPr/>
    </dgm:pt>
    <dgm:pt modelId="{634CEACF-4F5C-F04C-8BC9-812057C52995}" type="pres">
      <dgm:prSet presAssocID="{47B66AD0-5F44-1041-A4A4-0AD8782CF15C}" presName="text" presStyleLbl="fgAcc0" presStyleIdx="2" presStyleCnt="3">
        <dgm:presLayoutVars>
          <dgm:chPref val="3"/>
        </dgm:presLayoutVars>
      </dgm:prSet>
      <dgm:spPr/>
    </dgm:pt>
    <dgm:pt modelId="{FC7E97B2-74F4-FD44-B6A7-C6817EA63425}" type="pres">
      <dgm:prSet presAssocID="{47B66AD0-5F44-1041-A4A4-0AD8782CF15C}" presName="hierChild2" presStyleCnt="0"/>
      <dgm:spPr/>
    </dgm:pt>
  </dgm:ptLst>
  <dgm:cxnLst>
    <dgm:cxn modelId="{50B9851F-56E8-F24E-B10D-C3E7BF299FB1}" srcId="{7FAA32DC-98B0-40DA-B1BB-A871B5E491D0}" destId="{2957F933-28A8-1E46-9AE9-AC4CE8D96D4E}" srcOrd="1" destOrd="0" parTransId="{9442CEAA-21F8-374D-BA15-45918EADC098}" sibTransId="{874A7459-6C02-6149-BBBF-BE3EB985C9D9}"/>
    <dgm:cxn modelId="{3295813F-DCB4-7043-9575-2E7E932B0A61}" srcId="{7FAA32DC-98B0-40DA-B1BB-A871B5E491D0}" destId="{47B66AD0-5F44-1041-A4A4-0AD8782CF15C}" srcOrd="2" destOrd="0" parTransId="{5E205958-6DB8-2348-9014-203BB45CEE88}" sibTransId="{2BC8657C-7A65-9844-8832-0B5B9B17C6D1}"/>
    <dgm:cxn modelId="{17C31E56-A356-9E46-AD80-63173CD64B01}" type="presOf" srcId="{7FAA32DC-98B0-40DA-B1BB-A871B5E491D0}" destId="{F4D740F2-4CA7-6348-BA98-260462B8F46C}" srcOrd="0" destOrd="0" presId="urn:microsoft.com/office/officeart/2005/8/layout/hierarchy1"/>
    <dgm:cxn modelId="{C8936DAC-7FB1-A743-9E00-E2A50228B730}" type="presOf" srcId="{2957F933-28A8-1E46-9AE9-AC4CE8D96D4E}" destId="{F0E80CA1-E50C-214E-8E5E-E8D5AD82350F}" srcOrd="0" destOrd="0" presId="urn:microsoft.com/office/officeart/2005/8/layout/hierarchy1"/>
    <dgm:cxn modelId="{05E266B9-72F8-F347-9075-D549B6F47ED4}" type="presOf" srcId="{47B66AD0-5F44-1041-A4A4-0AD8782CF15C}" destId="{634CEACF-4F5C-F04C-8BC9-812057C52995}" srcOrd="0" destOrd="0" presId="urn:microsoft.com/office/officeart/2005/8/layout/hierarchy1"/>
    <dgm:cxn modelId="{51FFE4C6-545A-4F69-9779-76F9680F80E7}" srcId="{7FAA32DC-98B0-40DA-B1BB-A871B5E491D0}" destId="{001F9C27-0926-43A5-B31B-57FBD04CCCFD}" srcOrd="0" destOrd="0" parTransId="{241C9AC6-A83E-4243-ADAE-1BEFDC31BCFC}" sibTransId="{3F6C11D5-114C-4731-B56B-54E7380F8978}"/>
    <dgm:cxn modelId="{3A84AEF5-0AE5-0243-8CDB-8ED9908D928C}" type="presOf" srcId="{001F9C27-0926-43A5-B31B-57FBD04CCCFD}" destId="{CEB5E19E-06E1-1545-A33C-966D54D273D3}" srcOrd="0" destOrd="0" presId="urn:microsoft.com/office/officeart/2005/8/layout/hierarchy1"/>
    <dgm:cxn modelId="{15E842BA-4DA4-7047-A173-7B2DE4A1EB56}" type="presParOf" srcId="{F4D740F2-4CA7-6348-BA98-260462B8F46C}" destId="{811BDB37-BFBE-B946-94E3-4B0CB92A76E2}" srcOrd="0" destOrd="0" presId="urn:microsoft.com/office/officeart/2005/8/layout/hierarchy1"/>
    <dgm:cxn modelId="{AB87FD2D-CF22-984F-A19B-3A804765DC71}" type="presParOf" srcId="{811BDB37-BFBE-B946-94E3-4B0CB92A76E2}" destId="{EA398A60-871D-1E41-B810-5EA57CD43A16}" srcOrd="0" destOrd="0" presId="urn:microsoft.com/office/officeart/2005/8/layout/hierarchy1"/>
    <dgm:cxn modelId="{C7660FBB-FB0D-A14C-8470-13FF41D783E0}" type="presParOf" srcId="{EA398A60-871D-1E41-B810-5EA57CD43A16}" destId="{AFD69720-A6AB-5D4F-9E05-2C3CC9DA72A7}" srcOrd="0" destOrd="0" presId="urn:microsoft.com/office/officeart/2005/8/layout/hierarchy1"/>
    <dgm:cxn modelId="{8AE98C51-585C-1049-8159-789ECC829C83}" type="presParOf" srcId="{EA398A60-871D-1E41-B810-5EA57CD43A16}" destId="{CEB5E19E-06E1-1545-A33C-966D54D273D3}" srcOrd="1" destOrd="0" presId="urn:microsoft.com/office/officeart/2005/8/layout/hierarchy1"/>
    <dgm:cxn modelId="{C8D4A1E7-0E0C-EC4C-889C-21D25D3F6958}" type="presParOf" srcId="{811BDB37-BFBE-B946-94E3-4B0CB92A76E2}" destId="{BDF820D6-1A23-864E-AF35-AB387386384E}" srcOrd="1" destOrd="0" presId="urn:microsoft.com/office/officeart/2005/8/layout/hierarchy1"/>
    <dgm:cxn modelId="{A625DD3F-7361-E445-A39C-590ACABAE372}" type="presParOf" srcId="{F4D740F2-4CA7-6348-BA98-260462B8F46C}" destId="{C3AE13BF-460E-7A42-87ED-4F92E15A94DE}" srcOrd="1" destOrd="0" presId="urn:microsoft.com/office/officeart/2005/8/layout/hierarchy1"/>
    <dgm:cxn modelId="{76B1D969-3D47-5B46-83B7-4D8D492C2EF4}" type="presParOf" srcId="{C3AE13BF-460E-7A42-87ED-4F92E15A94DE}" destId="{A4719E27-6871-924D-9688-B9244747DE51}" srcOrd="0" destOrd="0" presId="urn:microsoft.com/office/officeart/2005/8/layout/hierarchy1"/>
    <dgm:cxn modelId="{9E19B679-6A26-5042-ACD6-A6D43D91EEC9}" type="presParOf" srcId="{A4719E27-6871-924D-9688-B9244747DE51}" destId="{39F0159B-B3EA-0F4D-B8F0-862D2B35607D}" srcOrd="0" destOrd="0" presId="urn:microsoft.com/office/officeart/2005/8/layout/hierarchy1"/>
    <dgm:cxn modelId="{1524EE63-07A9-C644-AAD7-23EACC04E70C}" type="presParOf" srcId="{A4719E27-6871-924D-9688-B9244747DE51}" destId="{F0E80CA1-E50C-214E-8E5E-E8D5AD82350F}" srcOrd="1" destOrd="0" presId="urn:microsoft.com/office/officeart/2005/8/layout/hierarchy1"/>
    <dgm:cxn modelId="{235E2121-9EC9-F449-844F-342D1B7BE7B4}" type="presParOf" srcId="{C3AE13BF-460E-7A42-87ED-4F92E15A94DE}" destId="{6649F710-9DF1-6D4E-8B45-BA6E955B071A}" srcOrd="1" destOrd="0" presId="urn:microsoft.com/office/officeart/2005/8/layout/hierarchy1"/>
    <dgm:cxn modelId="{373ED8D9-E9AA-184E-8960-4534A6E15EC8}" type="presParOf" srcId="{F4D740F2-4CA7-6348-BA98-260462B8F46C}" destId="{F45A2134-F745-E740-84AC-8FEE5AD399EE}" srcOrd="2" destOrd="0" presId="urn:microsoft.com/office/officeart/2005/8/layout/hierarchy1"/>
    <dgm:cxn modelId="{9FD84F2D-9BFD-9640-927D-B090AB441AA6}" type="presParOf" srcId="{F45A2134-F745-E740-84AC-8FEE5AD399EE}" destId="{7279C3D0-7036-664E-B3C6-1B6868783BE9}" srcOrd="0" destOrd="0" presId="urn:microsoft.com/office/officeart/2005/8/layout/hierarchy1"/>
    <dgm:cxn modelId="{B72A612F-30AB-2449-BAC2-80BECA2CACE8}" type="presParOf" srcId="{7279C3D0-7036-664E-B3C6-1B6868783BE9}" destId="{C6111047-7872-3F45-9CBC-40D289AD7DEE}" srcOrd="0" destOrd="0" presId="urn:microsoft.com/office/officeart/2005/8/layout/hierarchy1"/>
    <dgm:cxn modelId="{A9112E20-EC13-C242-8BA2-46E82BD72752}" type="presParOf" srcId="{7279C3D0-7036-664E-B3C6-1B6868783BE9}" destId="{634CEACF-4F5C-F04C-8BC9-812057C52995}" srcOrd="1" destOrd="0" presId="urn:microsoft.com/office/officeart/2005/8/layout/hierarchy1"/>
    <dgm:cxn modelId="{223EEEFA-2761-E048-8D42-A4C18F38129D}" type="presParOf" srcId="{F45A2134-F745-E740-84AC-8FEE5AD399EE}" destId="{FC7E97B2-74F4-FD44-B6A7-C6817EA63425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BA9BCE3-5D85-4870-8A9F-DC7639DE99A2}" type="doc">
      <dgm:prSet loTypeId="urn:microsoft.com/office/officeart/2018/2/layout/IconLabelList" loCatId="icon" qsTypeId="urn:microsoft.com/office/officeart/2005/8/quickstyle/simple1" qsCatId="simple" csTypeId="urn:microsoft.com/office/officeart/2018/5/colors/Iconchunking_neutralbg_colorful1" csCatId="colorful" phldr="1"/>
      <dgm:spPr/>
      <dgm:t>
        <a:bodyPr/>
        <a:lstStyle/>
        <a:p>
          <a:endParaRPr lang="en-US"/>
        </a:p>
      </dgm:t>
    </dgm:pt>
    <dgm:pt modelId="{FDEAE7BD-A8E0-486F-AFBA-866C49167070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dirty="0"/>
            <a:t>Raise hand to enter queue – then unmute when called upon</a:t>
          </a:r>
        </a:p>
      </dgm:t>
    </dgm:pt>
    <dgm:pt modelId="{6CC9FE1B-B228-47D2-9268-FDF7CD9C2C8B}" type="parTrans" cxnId="{090B71BA-2F88-48C7-B360-A078E2BEEAFB}">
      <dgm:prSet/>
      <dgm:spPr/>
      <dgm:t>
        <a:bodyPr/>
        <a:lstStyle/>
        <a:p>
          <a:endParaRPr lang="en-US"/>
        </a:p>
      </dgm:t>
    </dgm:pt>
    <dgm:pt modelId="{D6A2CD84-38E9-4C66-97B8-FFCBBAA233D4}" type="sibTrans" cxnId="{090B71BA-2F88-48C7-B360-A078E2BEEAFB}">
      <dgm:prSet/>
      <dgm:spPr/>
      <dgm:t>
        <a:bodyPr/>
        <a:lstStyle/>
        <a:p>
          <a:endParaRPr lang="en-US"/>
        </a:p>
      </dgm:t>
    </dgm:pt>
    <dgm:pt modelId="{972514A3-B0B0-4765-ACE1-40BC90805160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Mute when not speaking</a:t>
          </a:r>
        </a:p>
      </dgm:t>
    </dgm:pt>
    <dgm:pt modelId="{9B5A35C7-FEE3-4909-A1C6-1B744CC98B3A}" type="parTrans" cxnId="{590F302F-9F95-402D-B256-1F9E7F0449C6}">
      <dgm:prSet/>
      <dgm:spPr/>
      <dgm:t>
        <a:bodyPr/>
        <a:lstStyle/>
        <a:p>
          <a:endParaRPr lang="en-US"/>
        </a:p>
      </dgm:t>
    </dgm:pt>
    <dgm:pt modelId="{C3A7047D-B84B-4607-BD17-767F89FE5F60}" type="sibTrans" cxnId="{590F302F-9F95-402D-B256-1F9E7F0449C6}">
      <dgm:prSet/>
      <dgm:spPr/>
      <dgm:t>
        <a:bodyPr/>
        <a:lstStyle/>
        <a:p>
          <a:endParaRPr lang="en-US"/>
        </a:p>
      </dgm:t>
    </dgm:pt>
    <dgm:pt modelId="{31D2A422-A6EA-42BC-AE25-28AD4F03DF49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Zoom in &amp; out of documents</a:t>
          </a:r>
        </a:p>
      </dgm:t>
    </dgm:pt>
    <dgm:pt modelId="{930F7AFC-AB38-4F67-8106-DC12B6FB7AA2}" type="parTrans" cxnId="{656AEC4C-647B-4623-AE1E-5F86EB7A9EAE}">
      <dgm:prSet/>
      <dgm:spPr/>
      <dgm:t>
        <a:bodyPr/>
        <a:lstStyle/>
        <a:p>
          <a:endParaRPr lang="en-US"/>
        </a:p>
      </dgm:t>
    </dgm:pt>
    <dgm:pt modelId="{88068A44-8B80-46BC-8809-8A1BF16DE184}" type="sibTrans" cxnId="{656AEC4C-647B-4623-AE1E-5F86EB7A9EAE}">
      <dgm:prSet/>
      <dgm:spPr/>
      <dgm:t>
        <a:bodyPr/>
        <a:lstStyle/>
        <a:p>
          <a:endParaRPr lang="en-US"/>
        </a:p>
      </dgm:t>
    </dgm:pt>
    <dgm:pt modelId="{0C538F9C-1848-412F-A33F-C87EAA4F3CFB}" type="pres">
      <dgm:prSet presAssocID="{2BA9BCE3-5D85-4870-8A9F-DC7639DE99A2}" presName="root" presStyleCnt="0">
        <dgm:presLayoutVars>
          <dgm:dir/>
          <dgm:resizeHandles val="exact"/>
        </dgm:presLayoutVars>
      </dgm:prSet>
      <dgm:spPr/>
    </dgm:pt>
    <dgm:pt modelId="{3F849958-38CC-46FF-B95B-6A32EB8E0E30}" type="pres">
      <dgm:prSet presAssocID="{FDEAE7BD-A8E0-486F-AFBA-866C49167070}" presName="compNode" presStyleCnt="0"/>
      <dgm:spPr/>
    </dgm:pt>
    <dgm:pt modelId="{3FB4F020-149E-49D2-9E71-E6E7D552333E}" type="pres">
      <dgm:prSet presAssocID="{FDEAE7BD-A8E0-486F-AFBA-866C49167070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Open Hand"/>
        </a:ext>
      </dgm:extLst>
    </dgm:pt>
    <dgm:pt modelId="{623FDACC-389D-46ED-A935-1B2F1CB5115C}" type="pres">
      <dgm:prSet presAssocID="{FDEAE7BD-A8E0-486F-AFBA-866C49167070}" presName="spaceRect" presStyleCnt="0"/>
      <dgm:spPr/>
    </dgm:pt>
    <dgm:pt modelId="{2630AB69-E4D9-4326-8469-DDD46E8E94DC}" type="pres">
      <dgm:prSet presAssocID="{FDEAE7BD-A8E0-486F-AFBA-866C49167070}" presName="textRect" presStyleLbl="revTx" presStyleIdx="0" presStyleCnt="3">
        <dgm:presLayoutVars>
          <dgm:chMax val="1"/>
          <dgm:chPref val="1"/>
        </dgm:presLayoutVars>
      </dgm:prSet>
      <dgm:spPr/>
    </dgm:pt>
    <dgm:pt modelId="{57A8F07C-AA8C-437E-ADF2-6EE70319C843}" type="pres">
      <dgm:prSet presAssocID="{D6A2CD84-38E9-4C66-97B8-FFCBBAA233D4}" presName="sibTrans" presStyleCnt="0"/>
      <dgm:spPr/>
    </dgm:pt>
    <dgm:pt modelId="{709882F7-D008-488D-85EF-DD34DC8E42F9}" type="pres">
      <dgm:prSet presAssocID="{972514A3-B0B0-4765-ACE1-40BC90805160}" presName="compNode" presStyleCnt="0"/>
      <dgm:spPr/>
    </dgm:pt>
    <dgm:pt modelId="{065AE336-4380-4C84-A674-CF9EDAD8E718}" type="pres">
      <dgm:prSet presAssocID="{972514A3-B0B0-4765-ACE1-40BC90805160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ute Speaker"/>
        </a:ext>
      </dgm:extLst>
    </dgm:pt>
    <dgm:pt modelId="{19BBF517-EDA6-407E-BBB1-887AB0043ABA}" type="pres">
      <dgm:prSet presAssocID="{972514A3-B0B0-4765-ACE1-40BC90805160}" presName="spaceRect" presStyleCnt="0"/>
      <dgm:spPr/>
    </dgm:pt>
    <dgm:pt modelId="{49F0A529-CF80-42FB-8961-528866FDF05F}" type="pres">
      <dgm:prSet presAssocID="{972514A3-B0B0-4765-ACE1-40BC90805160}" presName="textRect" presStyleLbl="revTx" presStyleIdx="1" presStyleCnt="3">
        <dgm:presLayoutVars>
          <dgm:chMax val="1"/>
          <dgm:chPref val="1"/>
        </dgm:presLayoutVars>
      </dgm:prSet>
      <dgm:spPr/>
    </dgm:pt>
    <dgm:pt modelId="{14209E9E-72EB-4CED-A801-CB7522BE863C}" type="pres">
      <dgm:prSet presAssocID="{C3A7047D-B84B-4607-BD17-767F89FE5F60}" presName="sibTrans" presStyleCnt="0"/>
      <dgm:spPr/>
    </dgm:pt>
    <dgm:pt modelId="{52DEB943-7AF3-4185-B870-A2880CA770F7}" type="pres">
      <dgm:prSet presAssocID="{31D2A422-A6EA-42BC-AE25-28AD4F03DF49}" presName="compNode" presStyleCnt="0"/>
      <dgm:spPr/>
    </dgm:pt>
    <dgm:pt modelId="{4722D7C9-8B33-407F-B517-621A46DA06B6}" type="pres">
      <dgm:prSet presAssocID="{31D2A422-A6EA-42BC-AE25-28AD4F03DF49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Zoom Out"/>
        </a:ext>
      </dgm:extLst>
    </dgm:pt>
    <dgm:pt modelId="{2699B156-2206-4CC9-9DAA-071E3A7F96B5}" type="pres">
      <dgm:prSet presAssocID="{31D2A422-A6EA-42BC-AE25-28AD4F03DF49}" presName="spaceRect" presStyleCnt="0"/>
      <dgm:spPr/>
    </dgm:pt>
    <dgm:pt modelId="{997F3BA6-B38C-41CE-BA47-37792853838E}" type="pres">
      <dgm:prSet presAssocID="{31D2A422-A6EA-42BC-AE25-28AD4F03DF49}" presName="textRect" presStyleLbl="revTx" presStyleIdx="2" presStyleCnt="3">
        <dgm:presLayoutVars>
          <dgm:chMax val="1"/>
          <dgm:chPref val="1"/>
        </dgm:presLayoutVars>
      </dgm:prSet>
      <dgm:spPr/>
    </dgm:pt>
  </dgm:ptLst>
  <dgm:cxnLst>
    <dgm:cxn modelId="{2C615E2A-60CE-4388-8ABE-48CB86437289}" type="presOf" srcId="{972514A3-B0B0-4765-ACE1-40BC90805160}" destId="{49F0A529-CF80-42FB-8961-528866FDF05F}" srcOrd="0" destOrd="0" presId="urn:microsoft.com/office/officeart/2018/2/layout/IconLabelList"/>
    <dgm:cxn modelId="{590F302F-9F95-402D-B256-1F9E7F0449C6}" srcId="{2BA9BCE3-5D85-4870-8A9F-DC7639DE99A2}" destId="{972514A3-B0B0-4765-ACE1-40BC90805160}" srcOrd="1" destOrd="0" parTransId="{9B5A35C7-FEE3-4909-A1C6-1B744CC98B3A}" sibTransId="{C3A7047D-B84B-4607-BD17-767F89FE5F60}"/>
    <dgm:cxn modelId="{656AEC4C-647B-4623-AE1E-5F86EB7A9EAE}" srcId="{2BA9BCE3-5D85-4870-8A9F-DC7639DE99A2}" destId="{31D2A422-A6EA-42BC-AE25-28AD4F03DF49}" srcOrd="2" destOrd="0" parTransId="{930F7AFC-AB38-4F67-8106-DC12B6FB7AA2}" sibTransId="{88068A44-8B80-46BC-8809-8A1BF16DE184}"/>
    <dgm:cxn modelId="{090B71BA-2F88-48C7-B360-A078E2BEEAFB}" srcId="{2BA9BCE3-5D85-4870-8A9F-DC7639DE99A2}" destId="{FDEAE7BD-A8E0-486F-AFBA-866C49167070}" srcOrd="0" destOrd="0" parTransId="{6CC9FE1B-B228-47D2-9268-FDF7CD9C2C8B}" sibTransId="{D6A2CD84-38E9-4C66-97B8-FFCBBAA233D4}"/>
    <dgm:cxn modelId="{767103CD-8EF0-4C84-BAE7-B952CCFDCA96}" type="presOf" srcId="{31D2A422-A6EA-42BC-AE25-28AD4F03DF49}" destId="{997F3BA6-B38C-41CE-BA47-37792853838E}" srcOrd="0" destOrd="0" presId="urn:microsoft.com/office/officeart/2018/2/layout/IconLabelList"/>
    <dgm:cxn modelId="{92504EE3-E8C9-492B-B804-A36F9487F39C}" type="presOf" srcId="{2BA9BCE3-5D85-4870-8A9F-DC7639DE99A2}" destId="{0C538F9C-1848-412F-A33F-C87EAA4F3CFB}" srcOrd="0" destOrd="0" presId="urn:microsoft.com/office/officeart/2018/2/layout/IconLabelList"/>
    <dgm:cxn modelId="{920CCCE6-D7C5-4C2A-9F2A-EAAE8D3104F8}" type="presOf" srcId="{FDEAE7BD-A8E0-486F-AFBA-866C49167070}" destId="{2630AB69-E4D9-4326-8469-DDD46E8E94DC}" srcOrd="0" destOrd="0" presId="urn:microsoft.com/office/officeart/2018/2/layout/IconLabelList"/>
    <dgm:cxn modelId="{3027D0CC-B02E-42B9-A0A3-7E899B67830F}" type="presParOf" srcId="{0C538F9C-1848-412F-A33F-C87EAA4F3CFB}" destId="{3F849958-38CC-46FF-B95B-6A32EB8E0E30}" srcOrd="0" destOrd="0" presId="urn:microsoft.com/office/officeart/2018/2/layout/IconLabelList"/>
    <dgm:cxn modelId="{51F67F07-1240-49C9-8F55-64ADED610823}" type="presParOf" srcId="{3F849958-38CC-46FF-B95B-6A32EB8E0E30}" destId="{3FB4F020-149E-49D2-9E71-E6E7D552333E}" srcOrd="0" destOrd="0" presId="urn:microsoft.com/office/officeart/2018/2/layout/IconLabelList"/>
    <dgm:cxn modelId="{7D4ED13C-2D33-4F8D-8233-E71CCC1A0172}" type="presParOf" srcId="{3F849958-38CC-46FF-B95B-6A32EB8E0E30}" destId="{623FDACC-389D-46ED-A935-1B2F1CB5115C}" srcOrd="1" destOrd="0" presId="urn:microsoft.com/office/officeart/2018/2/layout/IconLabelList"/>
    <dgm:cxn modelId="{241E00BA-2F27-4F1B-9D75-0165DAD6EC26}" type="presParOf" srcId="{3F849958-38CC-46FF-B95B-6A32EB8E0E30}" destId="{2630AB69-E4D9-4326-8469-DDD46E8E94DC}" srcOrd="2" destOrd="0" presId="urn:microsoft.com/office/officeart/2018/2/layout/IconLabelList"/>
    <dgm:cxn modelId="{0442766B-E135-4599-B045-4E530AB793CF}" type="presParOf" srcId="{0C538F9C-1848-412F-A33F-C87EAA4F3CFB}" destId="{57A8F07C-AA8C-437E-ADF2-6EE70319C843}" srcOrd="1" destOrd="0" presId="urn:microsoft.com/office/officeart/2018/2/layout/IconLabelList"/>
    <dgm:cxn modelId="{0977717D-E34E-42A0-851D-3A9CB132E0AB}" type="presParOf" srcId="{0C538F9C-1848-412F-A33F-C87EAA4F3CFB}" destId="{709882F7-D008-488D-85EF-DD34DC8E42F9}" srcOrd="2" destOrd="0" presId="urn:microsoft.com/office/officeart/2018/2/layout/IconLabelList"/>
    <dgm:cxn modelId="{BC5F0DFE-6980-40B5-BCA4-CA3D758A8E87}" type="presParOf" srcId="{709882F7-D008-488D-85EF-DD34DC8E42F9}" destId="{065AE336-4380-4C84-A674-CF9EDAD8E718}" srcOrd="0" destOrd="0" presId="urn:microsoft.com/office/officeart/2018/2/layout/IconLabelList"/>
    <dgm:cxn modelId="{01AEF4B4-27E8-4269-B9DC-F4DBACA0133A}" type="presParOf" srcId="{709882F7-D008-488D-85EF-DD34DC8E42F9}" destId="{19BBF517-EDA6-407E-BBB1-887AB0043ABA}" srcOrd="1" destOrd="0" presId="urn:microsoft.com/office/officeart/2018/2/layout/IconLabelList"/>
    <dgm:cxn modelId="{790CC477-28D2-4051-8097-34A13990FA0B}" type="presParOf" srcId="{709882F7-D008-488D-85EF-DD34DC8E42F9}" destId="{49F0A529-CF80-42FB-8961-528866FDF05F}" srcOrd="2" destOrd="0" presId="urn:microsoft.com/office/officeart/2018/2/layout/IconLabelList"/>
    <dgm:cxn modelId="{3A717FE9-46B0-40F7-8374-5B8040933444}" type="presParOf" srcId="{0C538F9C-1848-412F-A33F-C87EAA4F3CFB}" destId="{14209E9E-72EB-4CED-A801-CB7522BE863C}" srcOrd="3" destOrd="0" presId="urn:microsoft.com/office/officeart/2018/2/layout/IconLabelList"/>
    <dgm:cxn modelId="{E1E311CF-B532-4313-B453-1A25B7672E0C}" type="presParOf" srcId="{0C538F9C-1848-412F-A33F-C87EAA4F3CFB}" destId="{52DEB943-7AF3-4185-B870-A2880CA770F7}" srcOrd="4" destOrd="0" presId="urn:microsoft.com/office/officeart/2018/2/layout/IconLabelList"/>
    <dgm:cxn modelId="{AAA78A9A-5CF7-4D25-890C-1C8CBDF607E0}" type="presParOf" srcId="{52DEB943-7AF3-4185-B870-A2880CA770F7}" destId="{4722D7C9-8B33-407F-B517-621A46DA06B6}" srcOrd="0" destOrd="0" presId="urn:microsoft.com/office/officeart/2018/2/layout/IconLabelList"/>
    <dgm:cxn modelId="{D57F7B56-3AF3-4DD4-9719-2E0CAF18A403}" type="presParOf" srcId="{52DEB943-7AF3-4185-B870-A2880CA770F7}" destId="{2699B156-2206-4CC9-9DAA-071E3A7F96B5}" srcOrd="1" destOrd="0" presId="urn:microsoft.com/office/officeart/2018/2/layout/IconLabelList"/>
    <dgm:cxn modelId="{747E0183-8A5E-4406-ABE6-F19E2090D0F4}" type="presParOf" srcId="{52DEB943-7AF3-4185-B870-A2880CA770F7}" destId="{997F3BA6-B38C-41CE-BA47-37792853838E}" srcOrd="2" destOrd="0" presId="urn:microsoft.com/office/officeart/2018/2/layout/IconLabel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DA3368EF-50DF-4977-AF12-78D6C1371701}" type="doc">
      <dgm:prSet loTypeId="urn:microsoft.com/office/officeart/2005/8/layout/vList2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0B3CCB89-6BD7-40E9-85F5-4BF5939DD160}">
      <dgm:prSet/>
      <dgm:spPr/>
      <dgm:t>
        <a:bodyPr/>
        <a:lstStyle/>
        <a:p>
          <a:r>
            <a:rPr lang="en-US"/>
            <a:t>Attendance</a:t>
          </a:r>
        </a:p>
      </dgm:t>
    </dgm:pt>
    <dgm:pt modelId="{F9814125-4443-4FA5-AC92-60CA2C7A6A80}" type="parTrans" cxnId="{4C8B61B8-224A-4653-A65D-151BCB433AB6}">
      <dgm:prSet/>
      <dgm:spPr/>
      <dgm:t>
        <a:bodyPr/>
        <a:lstStyle/>
        <a:p>
          <a:endParaRPr lang="en-US"/>
        </a:p>
      </dgm:t>
    </dgm:pt>
    <dgm:pt modelId="{D4D301DC-58B5-40D1-BE6E-3067E108B52A}" type="sibTrans" cxnId="{4C8B61B8-224A-4653-A65D-151BCB433AB6}">
      <dgm:prSet/>
      <dgm:spPr/>
      <dgm:t>
        <a:bodyPr/>
        <a:lstStyle/>
        <a:p>
          <a:endParaRPr lang="en-US"/>
        </a:p>
      </dgm:t>
    </dgm:pt>
    <dgm:pt modelId="{2816EF90-1875-4100-A79A-E2BEAEFC2BF0}">
      <dgm:prSet/>
      <dgm:spPr/>
      <dgm:t>
        <a:bodyPr/>
        <a:lstStyle/>
        <a:p>
          <a:r>
            <a:rPr lang="en-US"/>
            <a:t>Silence = implied consent</a:t>
          </a:r>
        </a:p>
      </dgm:t>
    </dgm:pt>
    <dgm:pt modelId="{45F5BA39-18AB-43BE-887A-5E13B4E87C0D}" type="parTrans" cxnId="{7A2E2E43-2F5E-4D25-BECD-7273E779DBC7}">
      <dgm:prSet/>
      <dgm:spPr/>
      <dgm:t>
        <a:bodyPr/>
        <a:lstStyle/>
        <a:p>
          <a:endParaRPr lang="en-US"/>
        </a:p>
      </dgm:t>
    </dgm:pt>
    <dgm:pt modelId="{9164E473-7BD5-42BA-B84B-2499E378A7F5}" type="sibTrans" cxnId="{7A2E2E43-2F5E-4D25-BECD-7273E779DBC7}">
      <dgm:prSet/>
      <dgm:spPr/>
      <dgm:t>
        <a:bodyPr/>
        <a:lstStyle/>
        <a:p>
          <a:endParaRPr lang="en-US"/>
        </a:p>
      </dgm:t>
    </dgm:pt>
    <dgm:pt modelId="{9FD380FB-4CB1-41E3-98C7-1E0F936C6A48}">
      <dgm:prSet/>
      <dgm:spPr/>
      <dgm:t>
        <a:bodyPr/>
        <a:lstStyle/>
        <a:p>
          <a:r>
            <a:rPr lang="en-US" dirty="0"/>
            <a:t>Today is the final opportunity to  for propose alternative options</a:t>
          </a:r>
        </a:p>
      </dgm:t>
    </dgm:pt>
    <dgm:pt modelId="{A17B1A13-4628-4185-B84C-8AA58D24F9E8}" type="parTrans" cxnId="{9416C00C-613D-4B0C-BA85-5790284CD1CB}">
      <dgm:prSet/>
      <dgm:spPr/>
      <dgm:t>
        <a:bodyPr/>
        <a:lstStyle/>
        <a:p>
          <a:endParaRPr lang="en-US"/>
        </a:p>
      </dgm:t>
    </dgm:pt>
    <dgm:pt modelId="{31DF6395-4ABF-497B-A298-4586FE5FB29C}" type="sibTrans" cxnId="{9416C00C-613D-4B0C-BA85-5790284CD1CB}">
      <dgm:prSet/>
      <dgm:spPr/>
      <dgm:t>
        <a:bodyPr/>
        <a:lstStyle/>
        <a:p>
          <a:endParaRPr lang="en-US"/>
        </a:p>
      </dgm:t>
    </dgm:pt>
    <dgm:pt modelId="{BAE837C6-DB4A-594C-AEAB-6BE2F82747C7}" type="pres">
      <dgm:prSet presAssocID="{DA3368EF-50DF-4977-AF12-78D6C1371701}" presName="linear" presStyleCnt="0">
        <dgm:presLayoutVars>
          <dgm:animLvl val="lvl"/>
          <dgm:resizeHandles val="exact"/>
        </dgm:presLayoutVars>
      </dgm:prSet>
      <dgm:spPr/>
    </dgm:pt>
    <dgm:pt modelId="{4752D04B-87CA-A64A-9A1B-D800E4F799D0}" type="pres">
      <dgm:prSet presAssocID="{0B3CCB89-6BD7-40E9-85F5-4BF5939DD160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A32FBA44-B044-FA4A-BF90-C9BE75EC54F6}" type="pres">
      <dgm:prSet presAssocID="{D4D301DC-58B5-40D1-BE6E-3067E108B52A}" presName="spacer" presStyleCnt="0"/>
      <dgm:spPr/>
    </dgm:pt>
    <dgm:pt modelId="{4EFE4EC7-8C93-B24D-B6EC-0CDE71E8D68C}" type="pres">
      <dgm:prSet presAssocID="{2816EF90-1875-4100-A79A-E2BEAEFC2BF0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1614C4CE-9621-0546-886A-0DCDB9607D3B}" type="pres">
      <dgm:prSet presAssocID="{9164E473-7BD5-42BA-B84B-2499E378A7F5}" presName="spacer" presStyleCnt="0"/>
      <dgm:spPr/>
    </dgm:pt>
    <dgm:pt modelId="{F1F0DB6E-92EF-F543-BC91-CF799BF19002}" type="pres">
      <dgm:prSet presAssocID="{9FD380FB-4CB1-41E3-98C7-1E0F936C6A48}" presName="parentText" presStyleLbl="node1" presStyleIdx="2" presStyleCnt="3">
        <dgm:presLayoutVars>
          <dgm:chMax val="0"/>
          <dgm:bulletEnabled val="1"/>
        </dgm:presLayoutVars>
      </dgm:prSet>
      <dgm:spPr/>
    </dgm:pt>
  </dgm:ptLst>
  <dgm:cxnLst>
    <dgm:cxn modelId="{76ED9805-8943-0643-83D9-0BE480AA4211}" type="presOf" srcId="{DA3368EF-50DF-4977-AF12-78D6C1371701}" destId="{BAE837C6-DB4A-594C-AEAB-6BE2F82747C7}" srcOrd="0" destOrd="0" presId="urn:microsoft.com/office/officeart/2005/8/layout/vList2"/>
    <dgm:cxn modelId="{9416C00C-613D-4B0C-BA85-5790284CD1CB}" srcId="{DA3368EF-50DF-4977-AF12-78D6C1371701}" destId="{9FD380FB-4CB1-41E3-98C7-1E0F936C6A48}" srcOrd="2" destOrd="0" parTransId="{A17B1A13-4628-4185-B84C-8AA58D24F9E8}" sibTransId="{31DF6395-4ABF-497B-A298-4586FE5FB29C}"/>
    <dgm:cxn modelId="{7A2E2E43-2F5E-4D25-BECD-7273E779DBC7}" srcId="{DA3368EF-50DF-4977-AF12-78D6C1371701}" destId="{2816EF90-1875-4100-A79A-E2BEAEFC2BF0}" srcOrd="1" destOrd="0" parTransId="{45F5BA39-18AB-43BE-887A-5E13B4E87C0D}" sibTransId="{9164E473-7BD5-42BA-B84B-2499E378A7F5}"/>
    <dgm:cxn modelId="{31A58A75-A002-5B4F-AFCB-CA2DADCF50FE}" type="presOf" srcId="{0B3CCB89-6BD7-40E9-85F5-4BF5939DD160}" destId="{4752D04B-87CA-A64A-9A1B-D800E4F799D0}" srcOrd="0" destOrd="0" presId="urn:microsoft.com/office/officeart/2005/8/layout/vList2"/>
    <dgm:cxn modelId="{4C8B61B8-224A-4653-A65D-151BCB433AB6}" srcId="{DA3368EF-50DF-4977-AF12-78D6C1371701}" destId="{0B3CCB89-6BD7-40E9-85F5-4BF5939DD160}" srcOrd="0" destOrd="0" parTransId="{F9814125-4443-4FA5-AC92-60CA2C7A6A80}" sibTransId="{D4D301DC-58B5-40D1-BE6E-3067E108B52A}"/>
    <dgm:cxn modelId="{5FE927BB-F2ED-7B43-8D62-C66C7D72BDC4}" type="presOf" srcId="{9FD380FB-4CB1-41E3-98C7-1E0F936C6A48}" destId="{F1F0DB6E-92EF-F543-BC91-CF799BF19002}" srcOrd="0" destOrd="0" presId="urn:microsoft.com/office/officeart/2005/8/layout/vList2"/>
    <dgm:cxn modelId="{0D9A24E0-83EF-2D40-B147-2FFA58C2650F}" type="presOf" srcId="{2816EF90-1875-4100-A79A-E2BEAEFC2BF0}" destId="{4EFE4EC7-8C93-B24D-B6EC-0CDE71E8D68C}" srcOrd="0" destOrd="0" presId="urn:microsoft.com/office/officeart/2005/8/layout/vList2"/>
    <dgm:cxn modelId="{5512557B-2532-6343-8343-B7CB92EF7C10}" type="presParOf" srcId="{BAE837C6-DB4A-594C-AEAB-6BE2F82747C7}" destId="{4752D04B-87CA-A64A-9A1B-D800E4F799D0}" srcOrd="0" destOrd="0" presId="urn:microsoft.com/office/officeart/2005/8/layout/vList2"/>
    <dgm:cxn modelId="{DBA76263-00BF-004F-8E96-50FCF655D9E4}" type="presParOf" srcId="{BAE837C6-DB4A-594C-AEAB-6BE2F82747C7}" destId="{A32FBA44-B044-FA4A-BF90-C9BE75EC54F6}" srcOrd="1" destOrd="0" presId="urn:microsoft.com/office/officeart/2005/8/layout/vList2"/>
    <dgm:cxn modelId="{2CB34236-99E0-3945-9F08-9AC5CAC2E031}" type="presParOf" srcId="{BAE837C6-DB4A-594C-AEAB-6BE2F82747C7}" destId="{4EFE4EC7-8C93-B24D-B6EC-0CDE71E8D68C}" srcOrd="2" destOrd="0" presId="urn:microsoft.com/office/officeart/2005/8/layout/vList2"/>
    <dgm:cxn modelId="{ECD78AAC-F35B-BD4A-8FC2-0E1FBE17589A}" type="presParOf" srcId="{BAE837C6-DB4A-594C-AEAB-6BE2F82747C7}" destId="{1614C4CE-9621-0546-886A-0DCDB9607D3B}" srcOrd="3" destOrd="0" presId="urn:microsoft.com/office/officeart/2005/8/layout/vList2"/>
    <dgm:cxn modelId="{AC257165-A852-E348-B5EF-DE9800B2615D}" type="presParOf" srcId="{BAE837C6-DB4A-594C-AEAB-6BE2F82747C7}" destId="{F1F0DB6E-92EF-F543-BC91-CF799BF19002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68DB58F7-721E-4DD2-9C86-BBDED9E85062}" type="doc">
      <dgm:prSet loTypeId="urn:microsoft.com/office/officeart/2005/8/layout/list1" loCatId="list" qsTypeId="urn:microsoft.com/office/officeart/2005/8/quickstyle/simple1" qsCatId="simple" csTypeId="urn:microsoft.com/office/officeart/2005/8/colors/accent0_3" csCatId="mainScheme" phldr="1"/>
      <dgm:spPr/>
      <dgm:t>
        <a:bodyPr/>
        <a:lstStyle/>
        <a:p>
          <a:endParaRPr lang="en-US"/>
        </a:p>
      </dgm:t>
    </dgm:pt>
    <dgm:pt modelId="{190FAE66-2FC7-4BB5-9D02-D59FD6A1011A}">
      <dgm:prSet/>
      <dgm:spPr/>
      <dgm:t>
        <a:bodyPr/>
        <a:lstStyle/>
        <a:p>
          <a:r>
            <a:rPr lang="en-US"/>
            <a:t>Today</a:t>
          </a:r>
        </a:p>
      </dgm:t>
    </dgm:pt>
    <dgm:pt modelId="{7F7AA827-D6D8-480F-9F8F-4158A61D1AAE}" type="parTrans" cxnId="{CB59C122-232E-40A7-B2CD-47F31F789001}">
      <dgm:prSet/>
      <dgm:spPr/>
      <dgm:t>
        <a:bodyPr/>
        <a:lstStyle/>
        <a:p>
          <a:endParaRPr lang="en-US"/>
        </a:p>
      </dgm:t>
    </dgm:pt>
    <dgm:pt modelId="{837C80C2-F7EC-472D-8357-816AE57E6B7E}" type="sibTrans" cxnId="{CB59C122-232E-40A7-B2CD-47F31F789001}">
      <dgm:prSet/>
      <dgm:spPr/>
      <dgm:t>
        <a:bodyPr/>
        <a:lstStyle/>
        <a:p>
          <a:endParaRPr lang="en-US"/>
        </a:p>
      </dgm:t>
    </dgm:pt>
    <dgm:pt modelId="{3E581DA2-7E7B-4AB8-B401-C863226A5AC8}">
      <dgm:prSet/>
      <dgm:spPr/>
      <dgm:t>
        <a:bodyPr/>
        <a:lstStyle/>
        <a:p>
          <a:r>
            <a:rPr lang="en-US"/>
            <a:t>Discussion</a:t>
          </a:r>
        </a:p>
      </dgm:t>
    </dgm:pt>
    <dgm:pt modelId="{C782D4AA-E517-4D57-A90C-706EC1AE7FFF}" type="parTrans" cxnId="{FFC757D4-CB3A-4039-8404-5FA0216EF05A}">
      <dgm:prSet/>
      <dgm:spPr/>
      <dgm:t>
        <a:bodyPr/>
        <a:lstStyle/>
        <a:p>
          <a:endParaRPr lang="en-US"/>
        </a:p>
      </dgm:t>
    </dgm:pt>
    <dgm:pt modelId="{BE23C6EA-60DD-4AC4-A54D-C11AABA9375F}" type="sibTrans" cxnId="{FFC757D4-CB3A-4039-8404-5FA0216EF05A}">
      <dgm:prSet/>
      <dgm:spPr/>
      <dgm:t>
        <a:bodyPr/>
        <a:lstStyle/>
        <a:p>
          <a:endParaRPr lang="en-US"/>
        </a:p>
      </dgm:t>
    </dgm:pt>
    <dgm:pt modelId="{6F1EEC58-F60B-4BA6-88F0-94AF91CBA82A}">
      <dgm:prSet/>
      <dgm:spPr/>
      <dgm:t>
        <a:bodyPr/>
        <a:lstStyle/>
        <a:p>
          <a:r>
            <a:rPr lang="en-US"/>
            <a:t>Test for agreement</a:t>
          </a:r>
        </a:p>
      </dgm:t>
    </dgm:pt>
    <dgm:pt modelId="{AC6AF915-D86A-459D-AAB9-CE898913EBEA}" type="parTrans" cxnId="{4278F5B6-266A-422F-9BC2-F26F8C835DD8}">
      <dgm:prSet/>
      <dgm:spPr/>
      <dgm:t>
        <a:bodyPr/>
        <a:lstStyle/>
        <a:p>
          <a:endParaRPr lang="en-US"/>
        </a:p>
      </dgm:t>
    </dgm:pt>
    <dgm:pt modelId="{F12A9B40-8722-4A46-88B7-20E72DC31159}" type="sibTrans" cxnId="{4278F5B6-266A-422F-9BC2-F26F8C835DD8}">
      <dgm:prSet/>
      <dgm:spPr/>
      <dgm:t>
        <a:bodyPr/>
        <a:lstStyle/>
        <a:p>
          <a:endParaRPr lang="en-US"/>
        </a:p>
      </dgm:t>
    </dgm:pt>
    <dgm:pt modelId="{2341444D-64D2-47A0-970F-582CF1DA9C32}">
      <dgm:prSet/>
      <dgm:spPr/>
      <dgm:t>
        <a:bodyPr/>
        <a:lstStyle/>
        <a:p>
          <a:r>
            <a:rPr lang="en-US" dirty="0"/>
            <a:t>If your organization cannot support text, propose a specific alternative</a:t>
          </a:r>
        </a:p>
      </dgm:t>
    </dgm:pt>
    <dgm:pt modelId="{B3814F24-0286-4306-8716-89083B0FF1E4}" type="parTrans" cxnId="{6E3B0DF7-7D43-425A-992C-120661418655}">
      <dgm:prSet/>
      <dgm:spPr/>
      <dgm:t>
        <a:bodyPr/>
        <a:lstStyle/>
        <a:p>
          <a:endParaRPr lang="en-US"/>
        </a:p>
      </dgm:t>
    </dgm:pt>
    <dgm:pt modelId="{0373A5CA-787F-45B3-8E89-7FE301DAD7A5}" type="sibTrans" cxnId="{6E3B0DF7-7D43-425A-992C-120661418655}">
      <dgm:prSet/>
      <dgm:spPr/>
      <dgm:t>
        <a:bodyPr/>
        <a:lstStyle/>
        <a:p>
          <a:endParaRPr lang="en-US"/>
        </a:p>
      </dgm:t>
    </dgm:pt>
    <dgm:pt modelId="{03ED0816-4285-4D5D-8D69-1E97FAF1869F}">
      <dgm:prSet/>
      <dgm:spPr/>
      <dgm:t>
        <a:bodyPr/>
        <a:lstStyle/>
        <a:p>
          <a:r>
            <a:rPr lang="en-US" dirty="0"/>
            <a:t>We will strive to bridge any non-consensus options</a:t>
          </a:r>
        </a:p>
      </dgm:t>
    </dgm:pt>
    <dgm:pt modelId="{8A610F92-133E-4808-8C51-4FA184D93AE0}" type="parTrans" cxnId="{92C51380-FEA3-472F-8043-3A8F88864BC7}">
      <dgm:prSet/>
      <dgm:spPr/>
      <dgm:t>
        <a:bodyPr/>
        <a:lstStyle/>
        <a:p>
          <a:endParaRPr lang="en-US"/>
        </a:p>
      </dgm:t>
    </dgm:pt>
    <dgm:pt modelId="{ABB2F7FD-FD18-4703-A5F6-BFDAF2287627}" type="sibTrans" cxnId="{92C51380-FEA3-472F-8043-3A8F88864BC7}">
      <dgm:prSet/>
      <dgm:spPr/>
      <dgm:t>
        <a:bodyPr/>
        <a:lstStyle/>
        <a:p>
          <a:endParaRPr lang="en-US"/>
        </a:p>
      </dgm:t>
    </dgm:pt>
    <dgm:pt modelId="{3BEA1544-5C5F-4458-8ACF-009FFA45714D}">
      <dgm:prSet/>
      <dgm:spPr/>
      <dgm:t>
        <a:bodyPr/>
        <a:lstStyle/>
        <a:p>
          <a:r>
            <a:rPr lang="en-US" dirty="0"/>
            <a:t>We strive to finalize text and proceed with deliberations</a:t>
          </a:r>
        </a:p>
      </dgm:t>
    </dgm:pt>
    <dgm:pt modelId="{464A2415-F42F-4FAF-88C1-2B81499E4F33}" type="parTrans" cxnId="{342461CB-6B4A-4186-ABFB-3772DBD2BF74}">
      <dgm:prSet/>
      <dgm:spPr/>
      <dgm:t>
        <a:bodyPr/>
        <a:lstStyle/>
        <a:p>
          <a:endParaRPr lang="en-US"/>
        </a:p>
      </dgm:t>
    </dgm:pt>
    <dgm:pt modelId="{14D97304-7F0F-414A-8C22-CA15516A25FA}" type="sibTrans" cxnId="{342461CB-6B4A-4186-ABFB-3772DBD2BF74}">
      <dgm:prSet/>
      <dgm:spPr/>
      <dgm:t>
        <a:bodyPr/>
        <a:lstStyle/>
        <a:p>
          <a:endParaRPr lang="en-US"/>
        </a:p>
      </dgm:t>
    </dgm:pt>
    <dgm:pt modelId="{3F729802-4B18-46B1-9BFC-DD26857023D7}">
      <dgm:prSet/>
      <dgm:spPr/>
      <dgm:t>
        <a:bodyPr/>
        <a:lstStyle/>
        <a:p>
          <a:r>
            <a:rPr lang="en-US"/>
            <a:t>After the meeting</a:t>
          </a:r>
        </a:p>
      </dgm:t>
    </dgm:pt>
    <dgm:pt modelId="{BB7BB49A-5355-4CCA-BCC8-597EA9490A69}" type="parTrans" cxnId="{E0C494C6-AD45-4A1A-B74F-E31AA1B80703}">
      <dgm:prSet/>
      <dgm:spPr/>
      <dgm:t>
        <a:bodyPr/>
        <a:lstStyle/>
        <a:p>
          <a:endParaRPr lang="en-US"/>
        </a:p>
      </dgm:t>
    </dgm:pt>
    <dgm:pt modelId="{E3193797-4146-4EC3-BF06-CC948E0EFAF1}" type="sibTrans" cxnId="{E0C494C6-AD45-4A1A-B74F-E31AA1B80703}">
      <dgm:prSet/>
      <dgm:spPr/>
      <dgm:t>
        <a:bodyPr/>
        <a:lstStyle/>
        <a:p>
          <a:endParaRPr lang="en-US"/>
        </a:p>
      </dgm:t>
    </dgm:pt>
    <dgm:pt modelId="{279F1AA0-6FB1-4E2B-802A-D86E1B18D4D6}">
      <dgm:prSet/>
      <dgm:spPr/>
      <dgm:t>
        <a:bodyPr/>
        <a:lstStyle/>
        <a:p>
          <a:r>
            <a:rPr lang="en-US" dirty="0"/>
            <a:t>WG Members will have a few days to submit alternative supporting text for any new non-Consensus items </a:t>
          </a:r>
          <a:r>
            <a:rPr lang="en-US"/>
            <a:t>(10/5)</a:t>
          </a:r>
          <a:endParaRPr lang="en-US" dirty="0"/>
        </a:p>
      </dgm:t>
    </dgm:pt>
    <dgm:pt modelId="{F47199DC-C905-4BEB-B423-E56003AA5589}" type="parTrans" cxnId="{AE955F66-4568-44B3-8D69-A6451E4969F3}">
      <dgm:prSet/>
      <dgm:spPr/>
      <dgm:t>
        <a:bodyPr/>
        <a:lstStyle/>
        <a:p>
          <a:endParaRPr lang="en-US"/>
        </a:p>
      </dgm:t>
    </dgm:pt>
    <dgm:pt modelId="{B9952C3F-C8B7-4CF5-90E7-19F81C88E399}" type="sibTrans" cxnId="{AE955F66-4568-44B3-8D69-A6451E4969F3}">
      <dgm:prSet/>
      <dgm:spPr/>
      <dgm:t>
        <a:bodyPr/>
        <a:lstStyle/>
        <a:p>
          <a:endParaRPr lang="en-US"/>
        </a:p>
      </dgm:t>
    </dgm:pt>
    <dgm:pt modelId="{9CC2C26A-48FA-4B59-9A2F-4D8F5C14615B}">
      <dgm:prSet/>
      <dgm:spPr/>
      <dgm:t>
        <a:bodyPr/>
        <a:lstStyle/>
        <a:p>
          <a:r>
            <a:rPr lang="en-US"/>
            <a:t>Facilitation Team will post an updated report with final text</a:t>
          </a:r>
        </a:p>
      </dgm:t>
    </dgm:pt>
    <dgm:pt modelId="{1BAE4B26-105E-46CB-98DF-71802BA62013}" type="parTrans" cxnId="{DE387D53-BC70-40A7-8812-9CAB2ECA94F6}">
      <dgm:prSet/>
      <dgm:spPr/>
      <dgm:t>
        <a:bodyPr/>
        <a:lstStyle/>
        <a:p>
          <a:endParaRPr lang="en-US"/>
        </a:p>
      </dgm:t>
    </dgm:pt>
    <dgm:pt modelId="{B9FD07C0-9CEA-4655-8667-C1D58079336B}" type="sibTrans" cxnId="{DE387D53-BC70-40A7-8812-9CAB2ECA94F6}">
      <dgm:prSet/>
      <dgm:spPr/>
      <dgm:t>
        <a:bodyPr/>
        <a:lstStyle/>
        <a:p>
          <a:endParaRPr lang="en-US"/>
        </a:p>
      </dgm:t>
    </dgm:pt>
    <dgm:pt modelId="{7B912942-C983-4FF2-9C36-4E743123B1E7}">
      <dgm:prSet/>
      <dgm:spPr/>
      <dgm:t>
        <a:bodyPr/>
        <a:lstStyle/>
        <a:p>
          <a:r>
            <a:rPr lang="en-US"/>
            <a:t>WG Members will have a few days to review the final report and fill out a poll indicating their preferences on non-consensus options</a:t>
          </a:r>
        </a:p>
      </dgm:t>
    </dgm:pt>
    <dgm:pt modelId="{1A788BF1-F6AF-49AE-B4C0-DF01BA040DF1}" type="parTrans" cxnId="{23DC1B55-C60D-4E88-80CB-FEFF8957E886}">
      <dgm:prSet/>
      <dgm:spPr/>
      <dgm:t>
        <a:bodyPr/>
        <a:lstStyle/>
        <a:p>
          <a:endParaRPr lang="en-US"/>
        </a:p>
      </dgm:t>
    </dgm:pt>
    <dgm:pt modelId="{FFB54E50-7485-4693-AF46-204D8EC0B249}" type="sibTrans" cxnId="{23DC1B55-C60D-4E88-80CB-FEFF8957E886}">
      <dgm:prSet/>
      <dgm:spPr/>
      <dgm:t>
        <a:bodyPr/>
        <a:lstStyle/>
        <a:p>
          <a:endParaRPr lang="en-US"/>
        </a:p>
      </dgm:t>
    </dgm:pt>
    <dgm:pt modelId="{68DC685F-EDC0-4D3C-A0D1-9E7977CDA7DC}">
      <dgm:prSet/>
      <dgm:spPr/>
      <dgm:t>
        <a:bodyPr/>
        <a:lstStyle/>
        <a:p>
          <a:r>
            <a:rPr lang="en-US" dirty="0"/>
            <a:t>Final report will be submitted 3</a:t>
          </a:r>
          <a:r>
            <a:rPr lang="en-US" baseline="30000" dirty="0"/>
            <a:t>rd</a:t>
          </a:r>
          <a:r>
            <a:rPr lang="en-US" dirty="0"/>
            <a:t> week in October</a:t>
          </a:r>
        </a:p>
      </dgm:t>
    </dgm:pt>
    <dgm:pt modelId="{F03E2B42-BEE5-4A14-8A0C-DF4ECBF1CAB3}" type="parTrans" cxnId="{3D1C17AF-F5A6-49BD-8D51-92F8244EE8CF}">
      <dgm:prSet/>
      <dgm:spPr/>
      <dgm:t>
        <a:bodyPr/>
        <a:lstStyle/>
        <a:p>
          <a:endParaRPr lang="en-US"/>
        </a:p>
      </dgm:t>
    </dgm:pt>
    <dgm:pt modelId="{2A20ECB4-A47C-4100-91A6-30A42AD2F19D}" type="sibTrans" cxnId="{3D1C17AF-F5A6-49BD-8D51-92F8244EE8CF}">
      <dgm:prSet/>
      <dgm:spPr/>
      <dgm:t>
        <a:bodyPr/>
        <a:lstStyle/>
        <a:p>
          <a:endParaRPr lang="en-US"/>
        </a:p>
      </dgm:t>
    </dgm:pt>
    <dgm:pt modelId="{2EF8FEA8-DC89-6A4A-8C29-B4C9DCEE45C6}" type="pres">
      <dgm:prSet presAssocID="{68DB58F7-721E-4DD2-9C86-BBDED9E85062}" presName="linear" presStyleCnt="0">
        <dgm:presLayoutVars>
          <dgm:dir/>
          <dgm:animLvl val="lvl"/>
          <dgm:resizeHandles val="exact"/>
        </dgm:presLayoutVars>
      </dgm:prSet>
      <dgm:spPr/>
    </dgm:pt>
    <dgm:pt modelId="{E7A5CC9E-7654-9F4C-9AFE-F9EA55BAF71D}" type="pres">
      <dgm:prSet presAssocID="{190FAE66-2FC7-4BB5-9D02-D59FD6A1011A}" presName="parentLin" presStyleCnt="0"/>
      <dgm:spPr/>
    </dgm:pt>
    <dgm:pt modelId="{CFE5BBC2-B61A-4A43-A04A-40AD82C0505A}" type="pres">
      <dgm:prSet presAssocID="{190FAE66-2FC7-4BB5-9D02-D59FD6A1011A}" presName="parentLeftMargin" presStyleLbl="node1" presStyleIdx="0" presStyleCnt="2"/>
      <dgm:spPr/>
    </dgm:pt>
    <dgm:pt modelId="{724E7CAE-6AA1-EC40-9770-8D1F25FA4554}" type="pres">
      <dgm:prSet presAssocID="{190FAE66-2FC7-4BB5-9D02-D59FD6A1011A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0AD7580E-B495-4947-B64C-A0590DB91743}" type="pres">
      <dgm:prSet presAssocID="{190FAE66-2FC7-4BB5-9D02-D59FD6A1011A}" presName="negativeSpace" presStyleCnt="0"/>
      <dgm:spPr/>
    </dgm:pt>
    <dgm:pt modelId="{7830164B-0535-C744-B1B3-2D821DE93CEF}" type="pres">
      <dgm:prSet presAssocID="{190FAE66-2FC7-4BB5-9D02-D59FD6A1011A}" presName="childText" presStyleLbl="conFgAcc1" presStyleIdx="0" presStyleCnt="2">
        <dgm:presLayoutVars>
          <dgm:bulletEnabled val="1"/>
        </dgm:presLayoutVars>
      </dgm:prSet>
      <dgm:spPr/>
    </dgm:pt>
    <dgm:pt modelId="{E0E64A8E-FC5E-204B-B1F3-B94515C3EE15}" type="pres">
      <dgm:prSet presAssocID="{837C80C2-F7EC-472D-8357-816AE57E6B7E}" presName="spaceBetweenRectangles" presStyleCnt="0"/>
      <dgm:spPr/>
    </dgm:pt>
    <dgm:pt modelId="{E9263E19-B263-B542-A8C4-FAD5D41FBE60}" type="pres">
      <dgm:prSet presAssocID="{3F729802-4B18-46B1-9BFC-DD26857023D7}" presName="parentLin" presStyleCnt="0"/>
      <dgm:spPr/>
    </dgm:pt>
    <dgm:pt modelId="{57A9BFE5-88A1-5447-935E-CE9A870F5F2F}" type="pres">
      <dgm:prSet presAssocID="{3F729802-4B18-46B1-9BFC-DD26857023D7}" presName="parentLeftMargin" presStyleLbl="node1" presStyleIdx="0" presStyleCnt="2"/>
      <dgm:spPr/>
    </dgm:pt>
    <dgm:pt modelId="{AB3B7E49-F284-9445-9F0C-717507306D3E}" type="pres">
      <dgm:prSet presAssocID="{3F729802-4B18-46B1-9BFC-DD26857023D7}" presName="parentText" presStyleLbl="node1" presStyleIdx="1" presStyleCnt="2">
        <dgm:presLayoutVars>
          <dgm:chMax val="0"/>
          <dgm:bulletEnabled val="1"/>
        </dgm:presLayoutVars>
      </dgm:prSet>
      <dgm:spPr/>
    </dgm:pt>
    <dgm:pt modelId="{3388F07F-C90F-EE49-9D11-284DCD998296}" type="pres">
      <dgm:prSet presAssocID="{3F729802-4B18-46B1-9BFC-DD26857023D7}" presName="negativeSpace" presStyleCnt="0"/>
      <dgm:spPr/>
    </dgm:pt>
    <dgm:pt modelId="{6CD4EC24-C47B-3443-B423-DBD3FE19C38F}" type="pres">
      <dgm:prSet presAssocID="{3F729802-4B18-46B1-9BFC-DD26857023D7}" presName="childText" presStyleLbl="conFgAcc1" presStyleIdx="1" presStyleCnt="2">
        <dgm:presLayoutVars>
          <dgm:bulletEnabled val="1"/>
        </dgm:presLayoutVars>
      </dgm:prSet>
      <dgm:spPr/>
    </dgm:pt>
  </dgm:ptLst>
  <dgm:cxnLst>
    <dgm:cxn modelId="{11CFE703-C43C-1A4D-A854-84B083C4AD6B}" type="presOf" srcId="{3F729802-4B18-46B1-9BFC-DD26857023D7}" destId="{57A9BFE5-88A1-5447-935E-CE9A870F5F2F}" srcOrd="0" destOrd="0" presId="urn:microsoft.com/office/officeart/2005/8/layout/list1"/>
    <dgm:cxn modelId="{0A9A4D17-15EC-2A46-B6CA-18CFA6AC4A61}" type="presOf" srcId="{9CC2C26A-48FA-4B59-9A2F-4D8F5C14615B}" destId="{6CD4EC24-C47B-3443-B423-DBD3FE19C38F}" srcOrd="0" destOrd="1" presId="urn:microsoft.com/office/officeart/2005/8/layout/list1"/>
    <dgm:cxn modelId="{6C3F221B-63FF-884A-878A-B78C0DE08BEF}" type="presOf" srcId="{3E581DA2-7E7B-4AB8-B401-C863226A5AC8}" destId="{7830164B-0535-C744-B1B3-2D821DE93CEF}" srcOrd="0" destOrd="0" presId="urn:microsoft.com/office/officeart/2005/8/layout/list1"/>
    <dgm:cxn modelId="{CB59C122-232E-40A7-B2CD-47F31F789001}" srcId="{68DB58F7-721E-4DD2-9C86-BBDED9E85062}" destId="{190FAE66-2FC7-4BB5-9D02-D59FD6A1011A}" srcOrd="0" destOrd="0" parTransId="{7F7AA827-D6D8-480F-9F8F-4158A61D1AAE}" sibTransId="{837C80C2-F7EC-472D-8357-816AE57E6B7E}"/>
    <dgm:cxn modelId="{FE98D146-A419-AD40-BDAE-FCEAFE34C3E0}" type="presOf" srcId="{6F1EEC58-F60B-4BA6-88F0-94AF91CBA82A}" destId="{7830164B-0535-C744-B1B3-2D821DE93CEF}" srcOrd="0" destOrd="1" presId="urn:microsoft.com/office/officeart/2005/8/layout/list1"/>
    <dgm:cxn modelId="{DE387D53-BC70-40A7-8812-9CAB2ECA94F6}" srcId="{3F729802-4B18-46B1-9BFC-DD26857023D7}" destId="{9CC2C26A-48FA-4B59-9A2F-4D8F5C14615B}" srcOrd="1" destOrd="0" parTransId="{1BAE4B26-105E-46CB-98DF-71802BA62013}" sibTransId="{B9FD07C0-9CEA-4655-8667-C1D58079336B}"/>
    <dgm:cxn modelId="{23DC1B55-C60D-4E88-80CB-FEFF8957E886}" srcId="{3F729802-4B18-46B1-9BFC-DD26857023D7}" destId="{7B912942-C983-4FF2-9C36-4E743123B1E7}" srcOrd="2" destOrd="0" parTransId="{1A788BF1-F6AF-49AE-B4C0-DF01BA040DF1}" sibTransId="{FFB54E50-7485-4693-AF46-204D8EC0B249}"/>
    <dgm:cxn modelId="{1F7A8B5E-7F06-644B-B373-B2978D2E54AB}" type="presOf" srcId="{3F729802-4B18-46B1-9BFC-DD26857023D7}" destId="{AB3B7E49-F284-9445-9F0C-717507306D3E}" srcOrd="1" destOrd="0" presId="urn:microsoft.com/office/officeart/2005/8/layout/list1"/>
    <dgm:cxn modelId="{AE955F66-4568-44B3-8D69-A6451E4969F3}" srcId="{3F729802-4B18-46B1-9BFC-DD26857023D7}" destId="{279F1AA0-6FB1-4E2B-802A-D86E1B18D4D6}" srcOrd="0" destOrd="0" parTransId="{F47199DC-C905-4BEB-B423-E56003AA5589}" sibTransId="{B9952C3F-C8B7-4CF5-90E7-19F81C88E399}"/>
    <dgm:cxn modelId="{5722BF68-106D-9D4E-A4EB-9D54944B0834}" type="presOf" srcId="{03ED0816-4285-4D5D-8D69-1E97FAF1869F}" destId="{7830164B-0535-C744-B1B3-2D821DE93CEF}" srcOrd="0" destOrd="3" presId="urn:microsoft.com/office/officeart/2005/8/layout/list1"/>
    <dgm:cxn modelId="{A4A5866D-E7BD-B24D-8C4F-25CE85C681EF}" type="presOf" srcId="{68DC685F-EDC0-4D3C-A0D1-9E7977CDA7DC}" destId="{6CD4EC24-C47B-3443-B423-DBD3FE19C38F}" srcOrd="0" destOrd="3" presId="urn:microsoft.com/office/officeart/2005/8/layout/list1"/>
    <dgm:cxn modelId="{2623297D-4E72-F346-8BB7-974B2EE595B5}" type="presOf" srcId="{2341444D-64D2-47A0-970F-582CF1DA9C32}" destId="{7830164B-0535-C744-B1B3-2D821DE93CEF}" srcOrd="0" destOrd="2" presId="urn:microsoft.com/office/officeart/2005/8/layout/list1"/>
    <dgm:cxn modelId="{92C51380-FEA3-472F-8043-3A8F88864BC7}" srcId="{6F1EEC58-F60B-4BA6-88F0-94AF91CBA82A}" destId="{03ED0816-4285-4D5D-8D69-1E97FAF1869F}" srcOrd="1" destOrd="0" parTransId="{8A610F92-133E-4808-8C51-4FA184D93AE0}" sibTransId="{ABB2F7FD-FD18-4703-A5F6-BFDAF2287627}"/>
    <dgm:cxn modelId="{8B2AED8E-F3EF-9743-8BAC-25B1561B6785}" type="presOf" srcId="{279F1AA0-6FB1-4E2B-802A-D86E1B18D4D6}" destId="{6CD4EC24-C47B-3443-B423-DBD3FE19C38F}" srcOrd="0" destOrd="0" presId="urn:microsoft.com/office/officeart/2005/8/layout/list1"/>
    <dgm:cxn modelId="{8D3BE596-4F9E-0548-AD6B-F389737ABFF5}" type="presOf" srcId="{68DB58F7-721E-4DD2-9C86-BBDED9E85062}" destId="{2EF8FEA8-DC89-6A4A-8C29-B4C9DCEE45C6}" srcOrd="0" destOrd="0" presId="urn:microsoft.com/office/officeart/2005/8/layout/list1"/>
    <dgm:cxn modelId="{EF2683A3-6414-E647-889B-F9DB2CA5FFAE}" type="presOf" srcId="{7B912942-C983-4FF2-9C36-4E743123B1E7}" destId="{6CD4EC24-C47B-3443-B423-DBD3FE19C38F}" srcOrd="0" destOrd="2" presId="urn:microsoft.com/office/officeart/2005/8/layout/list1"/>
    <dgm:cxn modelId="{2C2F32A5-7985-B744-ACD6-80C1495F3651}" type="presOf" srcId="{190FAE66-2FC7-4BB5-9D02-D59FD6A1011A}" destId="{CFE5BBC2-B61A-4A43-A04A-40AD82C0505A}" srcOrd="0" destOrd="0" presId="urn:microsoft.com/office/officeart/2005/8/layout/list1"/>
    <dgm:cxn modelId="{3D1C17AF-F5A6-49BD-8D51-92F8244EE8CF}" srcId="{3F729802-4B18-46B1-9BFC-DD26857023D7}" destId="{68DC685F-EDC0-4D3C-A0D1-9E7977CDA7DC}" srcOrd="3" destOrd="0" parTransId="{F03E2B42-BEE5-4A14-8A0C-DF4ECBF1CAB3}" sibTransId="{2A20ECB4-A47C-4100-91A6-30A42AD2F19D}"/>
    <dgm:cxn modelId="{4278F5B6-266A-422F-9BC2-F26F8C835DD8}" srcId="{190FAE66-2FC7-4BB5-9D02-D59FD6A1011A}" destId="{6F1EEC58-F60B-4BA6-88F0-94AF91CBA82A}" srcOrd="1" destOrd="0" parTransId="{AC6AF915-D86A-459D-AAB9-CE898913EBEA}" sibTransId="{F12A9B40-8722-4A46-88B7-20E72DC31159}"/>
    <dgm:cxn modelId="{CB56EEB8-9C4F-C441-8AEE-43E16DCCD79B}" type="presOf" srcId="{190FAE66-2FC7-4BB5-9D02-D59FD6A1011A}" destId="{724E7CAE-6AA1-EC40-9770-8D1F25FA4554}" srcOrd="1" destOrd="0" presId="urn:microsoft.com/office/officeart/2005/8/layout/list1"/>
    <dgm:cxn modelId="{E0C494C6-AD45-4A1A-B74F-E31AA1B80703}" srcId="{68DB58F7-721E-4DD2-9C86-BBDED9E85062}" destId="{3F729802-4B18-46B1-9BFC-DD26857023D7}" srcOrd="1" destOrd="0" parTransId="{BB7BB49A-5355-4CCA-BCC8-597EA9490A69}" sibTransId="{E3193797-4146-4EC3-BF06-CC948E0EFAF1}"/>
    <dgm:cxn modelId="{342461CB-6B4A-4186-ABFB-3772DBD2BF74}" srcId="{190FAE66-2FC7-4BB5-9D02-D59FD6A1011A}" destId="{3BEA1544-5C5F-4458-8ACF-009FFA45714D}" srcOrd="2" destOrd="0" parTransId="{464A2415-F42F-4FAF-88C1-2B81499E4F33}" sibTransId="{14D97304-7F0F-414A-8C22-CA15516A25FA}"/>
    <dgm:cxn modelId="{FFC757D4-CB3A-4039-8404-5FA0216EF05A}" srcId="{190FAE66-2FC7-4BB5-9D02-D59FD6A1011A}" destId="{3E581DA2-7E7B-4AB8-B401-C863226A5AC8}" srcOrd="0" destOrd="0" parTransId="{C782D4AA-E517-4D57-A90C-706EC1AE7FFF}" sibTransId="{BE23C6EA-60DD-4AC4-A54D-C11AABA9375F}"/>
    <dgm:cxn modelId="{4C3654E4-EB6C-0D45-A0F4-50AAC6376450}" type="presOf" srcId="{3BEA1544-5C5F-4458-8ACF-009FFA45714D}" destId="{7830164B-0535-C744-B1B3-2D821DE93CEF}" srcOrd="0" destOrd="4" presId="urn:microsoft.com/office/officeart/2005/8/layout/list1"/>
    <dgm:cxn modelId="{6E3B0DF7-7D43-425A-992C-120661418655}" srcId="{6F1EEC58-F60B-4BA6-88F0-94AF91CBA82A}" destId="{2341444D-64D2-47A0-970F-582CF1DA9C32}" srcOrd="0" destOrd="0" parTransId="{B3814F24-0286-4306-8716-89083B0FF1E4}" sibTransId="{0373A5CA-787F-45B3-8E89-7FE301DAD7A5}"/>
    <dgm:cxn modelId="{A0AC5C96-06F1-6B4D-A850-96195B782BAE}" type="presParOf" srcId="{2EF8FEA8-DC89-6A4A-8C29-B4C9DCEE45C6}" destId="{E7A5CC9E-7654-9F4C-9AFE-F9EA55BAF71D}" srcOrd="0" destOrd="0" presId="urn:microsoft.com/office/officeart/2005/8/layout/list1"/>
    <dgm:cxn modelId="{27D2B535-4624-BB46-857D-B4048F228D6C}" type="presParOf" srcId="{E7A5CC9E-7654-9F4C-9AFE-F9EA55BAF71D}" destId="{CFE5BBC2-B61A-4A43-A04A-40AD82C0505A}" srcOrd="0" destOrd="0" presId="urn:microsoft.com/office/officeart/2005/8/layout/list1"/>
    <dgm:cxn modelId="{7F255D11-B9F4-894A-9933-FB5873BC6C2E}" type="presParOf" srcId="{E7A5CC9E-7654-9F4C-9AFE-F9EA55BAF71D}" destId="{724E7CAE-6AA1-EC40-9770-8D1F25FA4554}" srcOrd="1" destOrd="0" presId="urn:microsoft.com/office/officeart/2005/8/layout/list1"/>
    <dgm:cxn modelId="{67FDE90A-0E0E-C745-BF56-85E5BB8EBCE6}" type="presParOf" srcId="{2EF8FEA8-DC89-6A4A-8C29-B4C9DCEE45C6}" destId="{0AD7580E-B495-4947-B64C-A0590DB91743}" srcOrd="1" destOrd="0" presId="urn:microsoft.com/office/officeart/2005/8/layout/list1"/>
    <dgm:cxn modelId="{9D568994-0B51-E14E-8ACC-01BF9401705F}" type="presParOf" srcId="{2EF8FEA8-DC89-6A4A-8C29-B4C9DCEE45C6}" destId="{7830164B-0535-C744-B1B3-2D821DE93CEF}" srcOrd="2" destOrd="0" presId="urn:microsoft.com/office/officeart/2005/8/layout/list1"/>
    <dgm:cxn modelId="{53B48223-92F1-FC4F-BE7E-02E368E7CDB4}" type="presParOf" srcId="{2EF8FEA8-DC89-6A4A-8C29-B4C9DCEE45C6}" destId="{E0E64A8E-FC5E-204B-B1F3-B94515C3EE15}" srcOrd="3" destOrd="0" presId="urn:microsoft.com/office/officeart/2005/8/layout/list1"/>
    <dgm:cxn modelId="{38D50405-8738-5840-9002-F7938A725D7A}" type="presParOf" srcId="{2EF8FEA8-DC89-6A4A-8C29-B4C9DCEE45C6}" destId="{E9263E19-B263-B542-A8C4-FAD5D41FBE60}" srcOrd="4" destOrd="0" presId="urn:microsoft.com/office/officeart/2005/8/layout/list1"/>
    <dgm:cxn modelId="{3838A7FE-AF9D-194E-A33F-D244AA5A357B}" type="presParOf" srcId="{E9263E19-B263-B542-A8C4-FAD5D41FBE60}" destId="{57A9BFE5-88A1-5447-935E-CE9A870F5F2F}" srcOrd="0" destOrd="0" presId="urn:microsoft.com/office/officeart/2005/8/layout/list1"/>
    <dgm:cxn modelId="{F47C0AD3-3A47-434E-99CF-3768A6E989E0}" type="presParOf" srcId="{E9263E19-B263-B542-A8C4-FAD5D41FBE60}" destId="{AB3B7E49-F284-9445-9F0C-717507306D3E}" srcOrd="1" destOrd="0" presId="urn:microsoft.com/office/officeart/2005/8/layout/list1"/>
    <dgm:cxn modelId="{E6E19C3D-E699-454A-A54C-528E80A5F2AB}" type="presParOf" srcId="{2EF8FEA8-DC89-6A4A-8C29-B4C9DCEE45C6}" destId="{3388F07F-C90F-EE49-9D11-284DCD998296}" srcOrd="5" destOrd="0" presId="urn:microsoft.com/office/officeart/2005/8/layout/list1"/>
    <dgm:cxn modelId="{D962763C-9DA5-824E-940F-560D1319EF86}" type="presParOf" srcId="{2EF8FEA8-DC89-6A4A-8C29-B4C9DCEE45C6}" destId="{6CD4EC24-C47B-3443-B423-DBD3FE19C38F}" srcOrd="6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FD69720-A6AB-5D4F-9E05-2C3CC9DA72A7}">
      <dsp:nvSpPr>
        <dsp:cNvPr id="0" name=""/>
        <dsp:cNvSpPr/>
      </dsp:nvSpPr>
      <dsp:spPr>
        <a:xfrm>
          <a:off x="0" y="1080567"/>
          <a:ext cx="2957512" cy="187802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EB5E19E-06E1-1545-A33C-966D54D273D3}">
      <dsp:nvSpPr>
        <dsp:cNvPr id="0" name=""/>
        <dsp:cNvSpPr/>
      </dsp:nvSpPr>
      <dsp:spPr>
        <a:xfrm>
          <a:off x="328612" y="1392749"/>
          <a:ext cx="2957512" cy="187802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Refine, seek consensus, and finalize Objective, Metrics, &amp; Principles</a:t>
          </a:r>
        </a:p>
      </dsp:txBody>
      <dsp:txXfrm>
        <a:off x="383617" y="1447754"/>
        <a:ext cx="2847502" cy="1768010"/>
      </dsp:txXfrm>
    </dsp:sp>
    <dsp:sp modelId="{39F0159B-B3EA-0F4D-B8F0-862D2B35607D}">
      <dsp:nvSpPr>
        <dsp:cNvPr id="0" name=""/>
        <dsp:cNvSpPr/>
      </dsp:nvSpPr>
      <dsp:spPr>
        <a:xfrm>
          <a:off x="3614737" y="1080567"/>
          <a:ext cx="2957512" cy="187802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0E80CA1-E50C-214E-8E5E-E8D5AD82350F}">
      <dsp:nvSpPr>
        <dsp:cNvPr id="0" name=""/>
        <dsp:cNvSpPr/>
      </dsp:nvSpPr>
      <dsp:spPr>
        <a:xfrm>
          <a:off x="3943350" y="1392749"/>
          <a:ext cx="2957512" cy="187802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>
              <a:effectLst/>
            </a:rPr>
            <a:t>Review the other sections of the draft report</a:t>
          </a:r>
        </a:p>
      </dsp:txBody>
      <dsp:txXfrm>
        <a:off x="3998355" y="1447754"/>
        <a:ext cx="2847502" cy="1768010"/>
      </dsp:txXfrm>
    </dsp:sp>
    <dsp:sp modelId="{C6111047-7872-3F45-9CBC-40D289AD7DEE}">
      <dsp:nvSpPr>
        <dsp:cNvPr id="0" name=""/>
        <dsp:cNvSpPr/>
      </dsp:nvSpPr>
      <dsp:spPr>
        <a:xfrm>
          <a:off x="7229475" y="1080567"/>
          <a:ext cx="2957512" cy="187802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34CEACF-4F5C-F04C-8BC9-812057C52995}">
      <dsp:nvSpPr>
        <dsp:cNvPr id="0" name=""/>
        <dsp:cNvSpPr/>
      </dsp:nvSpPr>
      <dsp:spPr>
        <a:xfrm>
          <a:off x="7558087" y="1392749"/>
          <a:ext cx="2957512" cy="187802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>
              <a:effectLst/>
            </a:rPr>
            <a:t>Discuss steps to close-out the EMWG</a:t>
          </a:r>
          <a:endParaRPr lang="en-US" sz="2400" kern="1200" dirty="0">
            <a:effectLst/>
            <a:latin typeface="Calibri" panose="020F0502020204030204" pitchFamily="34" charset="0"/>
            <a:ea typeface="Calibri" panose="020F0502020204030204" pitchFamily="34" charset="0"/>
            <a:cs typeface="Arial" panose="020B0604020202020204" pitchFamily="34" charset="0"/>
          </a:endParaRPr>
        </a:p>
      </dsp:txBody>
      <dsp:txXfrm>
        <a:off x="7613092" y="1447754"/>
        <a:ext cx="2847502" cy="176801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FB4F020-149E-49D2-9E71-E6E7D552333E}">
      <dsp:nvSpPr>
        <dsp:cNvPr id="0" name=""/>
        <dsp:cNvSpPr/>
      </dsp:nvSpPr>
      <dsp:spPr>
        <a:xfrm>
          <a:off x="1082105" y="878242"/>
          <a:ext cx="1485526" cy="1485526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630AB69-E4D9-4326-8469-DDD46E8E94DC}">
      <dsp:nvSpPr>
        <dsp:cNvPr id="0" name=""/>
        <dsp:cNvSpPr/>
      </dsp:nvSpPr>
      <dsp:spPr>
        <a:xfrm>
          <a:off x="174284" y="2753095"/>
          <a:ext cx="3301169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8890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/>
            <a:t>Raise hand to enter queue – then unmute when called upon</a:t>
          </a:r>
        </a:p>
      </dsp:txBody>
      <dsp:txXfrm>
        <a:off x="174284" y="2753095"/>
        <a:ext cx="3301169" cy="720000"/>
      </dsp:txXfrm>
    </dsp:sp>
    <dsp:sp modelId="{065AE336-4380-4C84-A674-CF9EDAD8E718}">
      <dsp:nvSpPr>
        <dsp:cNvPr id="0" name=""/>
        <dsp:cNvSpPr/>
      </dsp:nvSpPr>
      <dsp:spPr>
        <a:xfrm>
          <a:off x="4960980" y="878242"/>
          <a:ext cx="1485526" cy="1485526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9F0A529-CF80-42FB-8961-528866FDF05F}">
      <dsp:nvSpPr>
        <dsp:cNvPr id="0" name=""/>
        <dsp:cNvSpPr/>
      </dsp:nvSpPr>
      <dsp:spPr>
        <a:xfrm>
          <a:off x="4053158" y="2753095"/>
          <a:ext cx="3301169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8890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/>
            <a:t>Mute when not speaking</a:t>
          </a:r>
        </a:p>
      </dsp:txBody>
      <dsp:txXfrm>
        <a:off x="4053158" y="2753095"/>
        <a:ext cx="3301169" cy="720000"/>
      </dsp:txXfrm>
    </dsp:sp>
    <dsp:sp modelId="{4722D7C9-8B33-407F-B517-621A46DA06B6}">
      <dsp:nvSpPr>
        <dsp:cNvPr id="0" name=""/>
        <dsp:cNvSpPr/>
      </dsp:nvSpPr>
      <dsp:spPr>
        <a:xfrm>
          <a:off x="8839854" y="878242"/>
          <a:ext cx="1485526" cy="1485526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97F3BA6-B38C-41CE-BA47-37792853838E}">
      <dsp:nvSpPr>
        <dsp:cNvPr id="0" name=""/>
        <dsp:cNvSpPr/>
      </dsp:nvSpPr>
      <dsp:spPr>
        <a:xfrm>
          <a:off x="7932033" y="2753095"/>
          <a:ext cx="3301169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8890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/>
            <a:t>Zoom in &amp; out of documents</a:t>
          </a:r>
        </a:p>
      </dsp:txBody>
      <dsp:txXfrm>
        <a:off x="7932033" y="2753095"/>
        <a:ext cx="3301169" cy="72000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752D04B-87CA-A64A-9A1B-D800E4F799D0}">
      <dsp:nvSpPr>
        <dsp:cNvPr id="0" name=""/>
        <dsp:cNvSpPr/>
      </dsp:nvSpPr>
      <dsp:spPr>
        <a:xfrm>
          <a:off x="0" y="565973"/>
          <a:ext cx="6263640" cy="1390380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marL="0" lvl="0" indent="0" algn="l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500" kern="1200"/>
            <a:t>Attendance</a:t>
          </a:r>
        </a:p>
      </dsp:txBody>
      <dsp:txXfrm>
        <a:off x="67873" y="633846"/>
        <a:ext cx="6127894" cy="1254634"/>
      </dsp:txXfrm>
    </dsp:sp>
    <dsp:sp modelId="{4EFE4EC7-8C93-B24D-B6EC-0CDE71E8D68C}">
      <dsp:nvSpPr>
        <dsp:cNvPr id="0" name=""/>
        <dsp:cNvSpPr/>
      </dsp:nvSpPr>
      <dsp:spPr>
        <a:xfrm>
          <a:off x="0" y="2057153"/>
          <a:ext cx="6263640" cy="1390380"/>
        </a:xfrm>
        <a:prstGeom prst="roundRect">
          <a:avLst/>
        </a:prstGeom>
        <a:solidFill>
          <a:schemeClr val="accent5">
            <a:hueOff val="-3379271"/>
            <a:satOff val="-8710"/>
            <a:lumOff val="-588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marL="0" lvl="0" indent="0" algn="l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500" kern="1200"/>
            <a:t>Silence = implied consent</a:t>
          </a:r>
        </a:p>
      </dsp:txBody>
      <dsp:txXfrm>
        <a:off x="67873" y="2125026"/>
        <a:ext cx="6127894" cy="1254634"/>
      </dsp:txXfrm>
    </dsp:sp>
    <dsp:sp modelId="{F1F0DB6E-92EF-F543-BC91-CF799BF19002}">
      <dsp:nvSpPr>
        <dsp:cNvPr id="0" name=""/>
        <dsp:cNvSpPr/>
      </dsp:nvSpPr>
      <dsp:spPr>
        <a:xfrm>
          <a:off x="0" y="3548334"/>
          <a:ext cx="6263640" cy="1390380"/>
        </a:xfrm>
        <a:prstGeom prst="roundRect">
          <a:avLst/>
        </a:prstGeom>
        <a:solidFill>
          <a:schemeClr val="accent5">
            <a:hueOff val="-6758543"/>
            <a:satOff val="-17419"/>
            <a:lumOff val="-1176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marL="0" lvl="0" indent="0" algn="l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500" kern="1200" dirty="0"/>
            <a:t>Today is the final opportunity to  for propose alternative options</a:t>
          </a:r>
        </a:p>
      </dsp:txBody>
      <dsp:txXfrm>
        <a:off x="67873" y="3616207"/>
        <a:ext cx="6127894" cy="1254634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830164B-0535-C744-B1B3-2D821DE93CEF}">
      <dsp:nvSpPr>
        <dsp:cNvPr id="0" name=""/>
        <dsp:cNvSpPr/>
      </dsp:nvSpPr>
      <dsp:spPr>
        <a:xfrm>
          <a:off x="0" y="403793"/>
          <a:ext cx="6263640" cy="2088450"/>
        </a:xfrm>
        <a:prstGeom prst="rect">
          <a:avLst/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86128" tIns="354076" rIns="486128" bIns="120904" numCol="1" spcCol="1270" anchor="t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700" kern="1200"/>
            <a:t>Discussion</a:t>
          </a: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700" kern="1200"/>
            <a:t>Test for agreement</a:t>
          </a:r>
        </a:p>
        <a:p>
          <a:pPr marL="342900" lvl="2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700" kern="1200" dirty="0"/>
            <a:t>If your organization cannot support text, propose a specific alternative</a:t>
          </a:r>
        </a:p>
        <a:p>
          <a:pPr marL="342900" lvl="2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700" kern="1200" dirty="0"/>
            <a:t>We will strive to bridge any non-consensus options</a:t>
          </a: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700" kern="1200" dirty="0"/>
            <a:t>We strive to finalize text and proceed with deliberations</a:t>
          </a:r>
        </a:p>
      </dsp:txBody>
      <dsp:txXfrm>
        <a:off x="0" y="403793"/>
        <a:ext cx="6263640" cy="2088450"/>
      </dsp:txXfrm>
    </dsp:sp>
    <dsp:sp modelId="{724E7CAE-6AA1-EC40-9770-8D1F25FA4554}">
      <dsp:nvSpPr>
        <dsp:cNvPr id="0" name=""/>
        <dsp:cNvSpPr/>
      </dsp:nvSpPr>
      <dsp:spPr>
        <a:xfrm>
          <a:off x="313182" y="152873"/>
          <a:ext cx="4384548" cy="501840"/>
        </a:xfrm>
        <a:prstGeom prst="round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725" tIns="0" rIns="165725" bIns="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Today</a:t>
          </a:r>
        </a:p>
      </dsp:txBody>
      <dsp:txXfrm>
        <a:off x="337680" y="177371"/>
        <a:ext cx="4335552" cy="452844"/>
      </dsp:txXfrm>
    </dsp:sp>
    <dsp:sp modelId="{6CD4EC24-C47B-3443-B423-DBD3FE19C38F}">
      <dsp:nvSpPr>
        <dsp:cNvPr id="0" name=""/>
        <dsp:cNvSpPr/>
      </dsp:nvSpPr>
      <dsp:spPr>
        <a:xfrm>
          <a:off x="0" y="2834964"/>
          <a:ext cx="6263640" cy="2516849"/>
        </a:xfrm>
        <a:prstGeom prst="rect">
          <a:avLst/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86128" tIns="354076" rIns="486128" bIns="120904" numCol="1" spcCol="1270" anchor="t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700" kern="1200" dirty="0"/>
            <a:t>WG Members will have a few days to submit alternative supporting text for any new non-Consensus items </a:t>
          </a:r>
          <a:r>
            <a:rPr lang="en-US" sz="1700" kern="1200"/>
            <a:t>(10/5)</a:t>
          </a:r>
          <a:endParaRPr lang="en-US" sz="1700" kern="1200" dirty="0"/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700" kern="1200"/>
            <a:t>Facilitation Team will post an updated report with final text</a:t>
          </a: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700" kern="1200"/>
            <a:t>WG Members will have a few days to review the final report and fill out a poll indicating their preferences on non-consensus options</a:t>
          </a: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700" kern="1200" dirty="0"/>
            <a:t>Final report will be submitted 3</a:t>
          </a:r>
          <a:r>
            <a:rPr lang="en-US" sz="1700" kern="1200" baseline="30000" dirty="0"/>
            <a:t>rd</a:t>
          </a:r>
          <a:r>
            <a:rPr lang="en-US" sz="1700" kern="1200" dirty="0"/>
            <a:t> week in October</a:t>
          </a:r>
        </a:p>
      </dsp:txBody>
      <dsp:txXfrm>
        <a:off x="0" y="2834964"/>
        <a:ext cx="6263640" cy="2516849"/>
      </dsp:txXfrm>
    </dsp:sp>
    <dsp:sp modelId="{AB3B7E49-F284-9445-9F0C-717507306D3E}">
      <dsp:nvSpPr>
        <dsp:cNvPr id="0" name=""/>
        <dsp:cNvSpPr/>
      </dsp:nvSpPr>
      <dsp:spPr>
        <a:xfrm>
          <a:off x="313182" y="2584044"/>
          <a:ext cx="4384548" cy="501840"/>
        </a:xfrm>
        <a:prstGeom prst="round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725" tIns="0" rIns="165725" bIns="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After the meeting</a:t>
          </a:r>
        </a:p>
      </dsp:txBody>
      <dsp:txXfrm>
        <a:off x="337680" y="2608542"/>
        <a:ext cx="4335552" cy="45284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8/2/layout/IconLabelList">
  <dgm:title val="Icon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2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50"/>
          <dgm:constr type="h" for="des" forName="compNode" op="equ"/>
          <dgm:constr type="h" for="des" forName="textRect" op="equ"/>
        </dgm:constrLst>
      </dgm:if>
      <dgm:if name="Name5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6"/>
          <dgm:constr type="h" for="des" forName="compNode" op="equ"/>
          <dgm:constr type="h" for="des" forName="textRect" op="equ"/>
        </dgm:constrLst>
      </dgm:if>
      <dgm:else name="Name6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7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Rect" refType="w" fact="0.45"/>
          <dgm:constr type="h" for="ch" forName="iconRect" refType="w" refFor="ch" refForName="iconRect"/>
          <dgm:constr type="ctrX" for="ch" forName="iconRect" refType="w" fact="0.5"/>
          <dgm:constr type="t" for="ch" forName="iconRect"/>
          <dgm:constr type="h" for="ch" forName="spaceRect" refType="h" fact="0.15"/>
          <dgm:constr type="w" for="ch" forName="spaceRect" refType="w"/>
          <dgm:constr type="l" for="ch" forName="spaceRect"/>
          <dgm:constr type="t" for="ch" forName="spaceRect" refType="b" refFor="ch" refForName="icon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8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</dgm1612:lstStyle>
    </a:ext>
  </dgm:extLst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3A874D6-E31F-4041-A3CC-014949E6B074}" type="datetimeFigureOut">
              <a:rPr lang="en-US" smtClean="0"/>
              <a:t>9/26/21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96F33C-15E7-2942-A0A2-12C151A4AD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58299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85CA025-701B-304A-9115-1802E826393A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125629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91E566-D36A-AA40-BD71-3347869F036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6B50002-1763-5C4F-BD6F-22EFC0F8030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EC3CF0-DC15-7148-AD38-1B9438D9B7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3B7A8D-850E-DB46-BCA3-F492CD7FBFA1}" type="datetimeFigureOut">
              <a:rPr lang="en-US" smtClean="0"/>
              <a:t>9/26/21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F9906D9-94DB-DC4B-BE95-DE42BCD587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FCE5D3A-EBBB-B641-AFAE-B39E600D37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9333A3-A802-F54E-B788-6850AFA545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22746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A40F77-86C2-774C-9D47-C8BACA2277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787B31D-8DC4-9B4B-B1A3-C928E269A94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F79FA4A-B4F3-5341-B306-FE82F8A5B2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3B7A8D-850E-DB46-BCA3-F492CD7FBFA1}" type="datetimeFigureOut">
              <a:rPr lang="en-US" smtClean="0"/>
              <a:t>9/26/21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18DD01-2F1C-EA41-BFB1-D78CE95068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3B0A80-F442-7D44-87DD-6C0B513B8F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9333A3-A802-F54E-B788-6850AFA545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33553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32FAF90-7C58-A143-8636-30695EE464C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435162A-900E-1E44-ADCC-1DBFBC7E8BE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5A65E54-0746-BF46-8195-9A649DA2FF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3B7A8D-850E-DB46-BCA3-F492CD7FBFA1}" type="datetimeFigureOut">
              <a:rPr lang="en-US" smtClean="0"/>
              <a:t>9/26/21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5E55E84-6E83-A34D-9316-75E492CFA9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0F9DA7-12CF-4F47-98D6-A08DD6311A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9333A3-A802-F54E-B788-6850AFA545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382927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2D5AE3-9B46-7049-9953-80BDEEDF5A6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BE9281D-B587-EA45-843B-4159391C4C9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2932219-2705-5D48-BEE0-A172BCDD3F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286644-44D7-5944-B481-BE79B9912C33}" type="datetime1">
              <a:rPr lang="en-US" smtClean="0"/>
              <a:t>9/26/21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3D49B18-1E17-F149-8398-4356241B7E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7CAB59-52C7-E248-A325-FAF5BBAC38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D1F0E-ADB9-054E-881E-D5691EC4F5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036906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B07EAC-9C06-FD4B-9E9A-689088B8C3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DF108F-C169-564F-AD53-DC20E0AE49E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E0A409E-C0AF-384A-A461-9FC0316D9D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51BADF-F59A-D242-8BB9-18EE85D1301E}" type="datetime1">
              <a:rPr lang="en-US" smtClean="0"/>
              <a:t>9/26/21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C81205E-9F98-8C4E-9794-93198C85BC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04FAFB-5EC4-FA43-BCCD-F1E9126B36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D1F0E-ADB9-054E-881E-D5691EC4F5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59536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0262DF-803D-7F44-8C7F-9723240752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2D8F91F-06DF-AF4A-85DB-B19F8EB72EE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70A055-28E8-1540-B377-7D606729A9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2CC1E5-2F4E-F845-BB16-FCC02A0A48A7}" type="datetime1">
              <a:rPr lang="en-US" smtClean="0"/>
              <a:t>9/26/21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F5F65D-FC88-3F41-ADE4-1A4B277AE7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22FCFF-CE64-9940-8DF3-1712E59E04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D1F0E-ADB9-054E-881E-D5691EC4F5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032015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28869C-2ED0-B244-879A-182329DE1A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5DFF0B-6CE3-3447-88A8-213FAD7F9DF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019797D-9ADC-964E-8C55-CE6FDAF5547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6246CE5-5081-6348-A163-DF5EF5756D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6C6D68-251A-1140-8A91-F71A5AA125DF}" type="datetime1">
              <a:rPr lang="en-US" smtClean="0"/>
              <a:t>9/26/21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DD21C26-D4D1-224F-B7F8-562B16C02C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CB451BE-AEDE-D444-A2B4-ED61FA5040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D1F0E-ADB9-054E-881E-D5691EC4F5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307980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5EBFEE-1E6C-D741-9D2D-88CC62235B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F1F6784-0831-1743-B501-0EF94ABAEB5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F19D3B2-51DB-D041-BA4E-41AFFBC49E9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0332030-C82F-4E4A-B778-88ED651890F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0EB0592-7411-494A-B075-D401DA275B4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14507E6-A119-4B41-9EEB-E9B7BC9181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22D0F6-31BF-D347-AB32-8C1B9875566B}" type="datetime1">
              <a:rPr lang="en-US" smtClean="0"/>
              <a:t>9/26/21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1E9FF7E-65F9-B64E-862D-D55BE0664F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18CE1C9-01E1-1841-BD98-537E45282B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D1F0E-ADB9-054E-881E-D5691EC4F5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043769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237453-A90D-9A43-A6C2-7A30B5237C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30D7B3A-0B92-A446-9851-12872AD4DA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B69153-C616-3D46-B59C-43FE3028ECC3}" type="datetime1">
              <a:rPr lang="en-US" smtClean="0"/>
              <a:t>9/26/21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6274FCF-DE5D-FB43-BB41-E3622AF1FB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0AE2F71-D8EA-9247-86EA-1BE5C755AF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D1F0E-ADB9-054E-881E-D5691EC4F5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750308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7D741D1-AD00-B044-B732-493E3619CD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34126-09A5-614C-A9FE-46E71115408D}" type="datetime1">
              <a:rPr lang="en-US" smtClean="0"/>
              <a:t>9/26/21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07EDA9E-52AA-0646-981F-6BCEBCCC72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68B41E0-C70D-6446-A5C2-2789F696BF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D1F0E-ADB9-054E-881E-D5691EC4F5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414917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8C7C80-901D-ED4B-8A90-18DF85DB5A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05C4AF-F81A-0F45-A811-437FF943A3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EB167BD-CF1B-3248-AA99-06B085BC6ED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A99C0F4-6797-2F48-B73E-80D4BE6247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CF60C2-56DC-F14B-86E9-5A651CE641B5}" type="datetime1">
              <a:rPr lang="en-US" smtClean="0"/>
              <a:t>9/26/21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7F8453C-70BC-AB47-92ED-CA48A2782F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145EC8B-94AE-864C-BFEE-1924968CF7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D1F0E-ADB9-054E-881E-D5691EC4F5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36627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536B24-D22D-2346-8A25-6D625BC742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053ED4-EC14-BF45-9167-5D9A5DFA64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04FE06-C85A-F148-B546-685102DF87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3B7A8D-850E-DB46-BCA3-F492CD7FBFA1}" type="datetimeFigureOut">
              <a:rPr lang="en-US" smtClean="0"/>
              <a:t>9/26/21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EBF8F50-BE64-6346-9EE8-60F14ECE5C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586026-5776-F64A-9184-0E3C2B7934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9333A3-A802-F54E-B788-6850AFA545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957661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DD02A6-220C-F34D-83BD-130BCD003B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A5832E6-98E5-FA4F-8386-956208775F2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43B79F6-8ACA-5D40-9CEB-75EB9A41377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92D5F41-7149-CC48-A255-EA1610016C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51F81-4B22-1442-A204-55659899CF5B}" type="datetime1">
              <a:rPr lang="en-US" smtClean="0"/>
              <a:t>9/26/21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0D2F3F2-91E1-3B4A-8DA3-8A0B5A2CFE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C61542D-A93E-7D42-B0D3-7B13370697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D1F0E-ADB9-054E-881E-D5691EC4F5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433934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71CF39-1A52-8D4D-ABB0-05A21C1BE9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7780E06-8509-E649-AE0E-460E5BA51FF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52C5ADC-8DF4-B143-B1A6-4177A8D1E9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E1A4D3-89CC-1B45-AC54-F7B6F5D396F6}" type="datetime1">
              <a:rPr lang="en-US" smtClean="0"/>
              <a:t>9/26/21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5D3874A-2AEC-AE4B-A92B-D5986B496D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5AC5488-4341-7647-8CEB-210A4D95DC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D1F0E-ADB9-054E-881E-D5691EC4F5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66073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245C26A-D6BB-5E46-8A66-944331A768A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9A0A296-538C-1148-9B74-48C7F2F2B12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99F2CFD-3298-BE4F-8678-96702FBE38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76E133-2FD1-1844-B4C0-B50DAADB3F1C}" type="datetime1">
              <a:rPr lang="en-US" smtClean="0"/>
              <a:t>9/26/21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318D35-D854-744A-B816-AEF4BB2074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C78D06-E67F-6342-94C1-F32F3A3FFA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D1F0E-ADB9-054E-881E-D5691EC4F5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319975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2D5AE3-9B46-7049-9953-80BDEEDF5A6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BE9281D-B587-EA45-843B-4159391C4C9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2932219-2705-5D48-BEE0-A172BCDD3F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286644-44D7-5944-B481-BE79B9912C33}" type="datetime1">
              <a:rPr lang="en-US" smtClean="0"/>
              <a:t>9/26/21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3D49B18-1E17-F149-8398-4356241B7E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7CAB59-52C7-E248-A325-FAF5BBAC38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D1F0E-ADB9-054E-881E-D5691EC4F5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163659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B07EAC-9C06-FD4B-9E9A-689088B8C3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86781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DF108F-C169-564F-AD53-DC20E0AE49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46909"/>
            <a:ext cx="10515600" cy="4930054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E0A409E-C0AF-384A-A461-9FC0316D9D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51BADF-F59A-D242-8BB9-18EE85D1301E}" type="datetime1">
              <a:rPr lang="en-US" smtClean="0"/>
              <a:t>9/26/21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C81205E-9F98-8C4E-9794-93198C85BC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04FAFB-5EC4-FA43-BCCD-F1E9126B36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D1F0E-ADB9-054E-881E-D5691EC4F5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84309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0262DF-803D-7F44-8C7F-9723240752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2D8F91F-06DF-AF4A-85DB-B19F8EB72EE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70A055-28E8-1540-B377-7D606729A9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2CC1E5-2F4E-F845-BB16-FCC02A0A48A7}" type="datetime1">
              <a:rPr lang="en-US" smtClean="0"/>
              <a:t>9/26/21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F5F65D-FC88-3F41-ADE4-1A4B277AE7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22FCFF-CE64-9940-8DF3-1712E59E04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D1F0E-ADB9-054E-881E-D5691EC4F5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4693396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28869C-2ED0-B244-879A-182329DE1A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5DFF0B-6CE3-3447-88A8-213FAD7F9DF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019797D-9ADC-964E-8C55-CE6FDAF5547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6246CE5-5081-6348-A163-DF5EF5756D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6C6D68-251A-1140-8A91-F71A5AA125DF}" type="datetime1">
              <a:rPr lang="en-US" smtClean="0"/>
              <a:t>9/26/21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DD21C26-D4D1-224F-B7F8-562B16C02C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CB451BE-AEDE-D444-A2B4-ED61FA5040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D1F0E-ADB9-054E-881E-D5691EC4F5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2094803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5EBFEE-1E6C-D741-9D2D-88CC62235B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F1F6784-0831-1743-B501-0EF94ABAEB5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F19D3B2-51DB-D041-BA4E-41AFFBC49E9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0332030-C82F-4E4A-B778-88ED651890F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0EB0592-7411-494A-B075-D401DA275B4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14507E6-A119-4B41-9EEB-E9B7BC9181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22D0F6-31BF-D347-AB32-8C1B9875566B}" type="datetime1">
              <a:rPr lang="en-US" smtClean="0"/>
              <a:t>9/26/21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1E9FF7E-65F9-B64E-862D-D55BE0664F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18CE1C9-01E1-1841-BD98-537E45282B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D1F0E-ADB9-054E-881E-D5691EC4F5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33721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237453-A90D-9A43-A6C2-7A30B5237C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30D7B3A-0B92-A446-9851-12872AD4DA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B69153-C616-3D46-B59C-43FE3028ECC3}" type="datetime1">
              <a:rPr lang="en-US" smtClean="0"/>
              <a:t>9/26/21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6274FCF-DE5D-FB43-BB41-E3622AF1FB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0AE2F71-D8EA-9247-86EA-1BE5C755AF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D1F0E-ADB9-054E-881E-D5691EC4F5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6127883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7D741D1-AD00-B044-B732-493E3619CD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34126-09A5-614C-A9FE-46E71115408D}" type="datetime1">
              <a:rPr lang="en-US" smtClean="0"/>
              <a:t>9/26/21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07EDA9E-52AA-0646-981F-6BCEBCCC72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68B41E0-C70D-6446-A5C2-2789F696BF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D1F0E-ADB9-054E-881E-D5691EC4F5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5902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09915C-A803-AE4C-AB32-D0836484CB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5E0F440-CBD7-F942-A0F6-14E15071987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D3E4167-CCE0-5849-B742-833483B6AF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3B7A8D-850E-DB46-BCA3-F492CD7FBFA1}" type="datetimeFigureOut">
              <a:rPr lang="en-US" smtClean="0"/>
              <a:t>9/26/21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FE186FA-C662-4C40-A139-71B0E52F1D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9766CB-D798-FB4B-BF19-D20673A8DB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9333A3-A802-F54E-B788-6850AFA545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413878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8C7C80-901D-ED4B-8A90-18DF85DB5A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05C4AF-F81A-0F45-A811-437FF943A3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EB167BD-CF1B-3248-AA99-06B085BC6ED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A99C0F4-6797-2F48-B73E-80D4BE6247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CF60C2-56DC-F14B-86E9-5A651CE641B5}" type="datetime1">
              <a:rPr lang="en-US" smtClean="0"/>
              <a:t>9/26/21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7F8453C-70BC-AB47-92ED-CA48A2782F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145EC8B-94AE-864C-BFEE-1924968CF7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D1F0E-ADB9-054E-881E-D5691EC4F5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4988378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DD02A6-220C-F34D-83BD-130BCD003B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A5832E6-98E5-FA4F-8386-956208775F2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43B79F6-8ACA-5D40-9CEB-75EB9A41377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92D5F41-7149-CC48-A255-EA1610016C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51F81-4B22-1442-A204-55659899CF5B}" type="datetime1">
              <a:rPr lang="en-US" smtClean="0"/>
              <a:t>9/26/21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0D2F3F2-91E1-3B4A-8DA3-8A0B5A2CFE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C61542D-A93E-7D42-B0D3-7B13370697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D1F0E-ADB9-054E-881E-D5691EC4F5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1465544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71CF39-1A52-8D4D-ABB0-05A21C1BE9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7780E06-8509-E649-AE0E-460E5BA51FF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52C5ADC-8DF4-B143-B1A6-4177A8D1E9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E1A4D3-89CC-1B45-AC54-F7B6F5D396F6}" type="datetime1">
              <a:rPr lang="en-US" smtClean="0"/>
              <a:t>9/26/21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5D3874A-2AEC-AE4B-A92B-D5986B496D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5AC5488-4341-7647-8CEB-210A4D95DC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D1F0E-ADB9-054E-881E-D5691EC4F5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9867201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245C26A-D6BB-5E46-8A66-944331A768A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9A0A296-538C-1148-9B74-48C7F2F2B12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99F2CFD-3298-BE4F-8678-96702FBE38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76E133-2FD1-1844-B4C0-B50DAADB3F1C}" type="datetime1">
              <a:rPr lang="en-US" smtClean="0"/>
              <a:t>9/26/21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318D35-D854-744A-B816-AEF4BB2074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C78D06-E67F-6342-94C1-F32F3A3FFA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D1F0E-ADB9-054E-881E-D5691EC4F5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33210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BA7127-88A3-3A48-8B00-F0F541B955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EC44F3-B927-2444-8FC4-DA43804E908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E166BFC-C673-EC49-BD44-8B85C53F6F2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B023D54-4C90-1F46-800E-7D65EEE23D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3B7A8D-850E-DB46-BCA3-F492CD7FBFA1}" type="datetimeFigureOut">
              <a:rPr lang="en-US" smtClean="0"/>
              <a:t>9/26/21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3C88451-D61F-7343-9FF5-89AE6DB8A5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EE2A8B9-D34B-5E4A-AA74-D9F39E02C2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9333A3-A802-F54E-B788-6850AFA545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87957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820F30-C999-9541-9A3A-38F7C853A6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DBDB1C7-F7FD-0144-A3B6-1A2E2BC0CFB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34A496E-A25B-1F42-AB3F-219AA68508C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2F34DB2-081E-D740-993A-EC28BBBAEE8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371BDC8-B59F-6446-A209-83C720623CE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00A73D3-8A6C-D145-A1BD-BAE266CC8B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3B7A8D-850E-DB46-BCA3-F492CD7FBFA1}" type="datetimeFigureOut">
              <a:rPr lang="en-US" smtClean="0"/>
              <a:t>9/26/21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33F28F9-AD20-A94D-9EC0-83D0606C2F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3C53190-03FF-7C4C-BFCC-20798E9FEA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9333A3-A802-F54E-B788-6850AFA545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98276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23FBB7-ED9C-A447-9F17-77ECB9299D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1A0E4A5-A8C5-0E40-BD50-7FECCA38EE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3B7A8D-850E-DB46-BCA3-F492CD7FBFA1}" type="datetimeFigureOut">
              <a:rPr lang="en-US" smtClean="0"/>
              <a:t>9/26/21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AF2D6BF-161A-C942-88CD-11CA112016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0154CB1-CE28-B044-BC59-5452CFD4A1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9333A3-A802-F54E-B788-6850AFA545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40936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C877F50-50E4-B548-932E-6997EE9C0F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3B7A8D-850E-DB46-BCA3-F492CD7FBFA1}" type="datetimeFigureOut">
              <a:rPr lang="en-US" smtClean="0"/>
              <a:t>9/26/21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E3976EA-191B-B742-AE72-BA31F7371B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EEF2E19-421F-0348-BF53-BE1D876A47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9333A3-A802-F54E-B788-6850AFA545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1230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E94171-C93A-FD47-A7BA-61FE61F41D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280B97-0C70-BC48-9E0D-60AAFBABD2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04BE0B2-A361-4046-80B0-6BD1F4B15FF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00218D4-BD0B-3B49-A423-2F6187A722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3B7A8D-850E-DB46-BCA3-F492CD7FBFA1}" type="datetimeFigureOut">
              <a:rPr lang="en-US" smtClean="0"/>
              <a:t>9/26/21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09A1395-B0A9-2549-AF3E-C7634AA162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98026C4-9A9C-2844-9AD4-E94758C47F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9333A3-A802-F54E-B788-6850AFA545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52363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84B7B9-43A0-1A44-B42C-F25A51F889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2C5D689-849B-9145-99DA-6AEA5128491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C936CC6-CFDF-684B-BFBE-8AC3760BCB7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79109E0-29AB-8F49-AC5B-A81CC20235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3B7A8D-850E-DB46-BCA3-F492CD7FBFA1}" type="datetimeFigureOut">
              <a:rPr lang="en-US" smtClean="0"/>
              <a:t>9/26/21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CD13FEF-8750-7D40-8EA6-CFB8FAA834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2066479-6A42-1642-BFA8-B06DF20CC3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9333A3-A802-F54E-B788-6850AFA545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78993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658C6E6-643F-3F49-BBA6-150458F0CF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601E579-8A6C-BB48-8B7C-A5F908A211C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2AA6370-B9E3-C14A-ADA1-9FE5BB5DBAE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3B7A8D-850E-DB46-BCA3-F492CD7FBFA1}" type="datetimeFigureOut">
              <a:rPr lang="en-US" smtClean="0"/>
              <a:t>9/26/21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DE1809-0845-D64F-B55F-34ADA45D350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DC43D3A-6B17-2D41-9524-434EF070CC2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9333A3-A802-F54E-B788-6850AFA545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17757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3F2F6AA-29BB-8E48-88DB-42B4E2E71F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5C527A3-2C3B-EB45-9B34-0F76C4B924C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741F083-5269-EE4B-A0F7-07C27D392CF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AAED54-885A-6E44-98E3-36681998F8D4}" type="datetime1">
              <a:rPr lang="en-US" smtClean="0"/>
              <a:t>9/26/21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B98B883-C060-184F-AD15-5CA3C1CEC64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2ADB94C-BF95-AA46-878A-FAEBF41366E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2D1F0E-ADB9-054E-881E-D5691EC4F5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14826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3F2F6AA-29BB-8E48-88DB-42B4E2E71F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5C527A3-2C3B-EB45-9B34-0F76C4B924C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741F083-5269-EE4B-A0F7-07C27D392CF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AAED54-885A-6E44-98E3-36681998F8D4}" type="datetime1">
              <a:rPr lang="en-US" smtClean="0"/>
              <a:t>9/26/21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B98B883-C060-184F-AD15-5CA3C1CEC64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2ADB94C-BF95-AA46-878A-FAEBF41366E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2D1F0E-ADB9-054E-881E-D5691EC4F5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67123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caeecc.org/equity-metrics-working-group-meeting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jpeg"/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Relationship Id="rId9" Type="http://schemas.openxmlformats.org/officeDocument/2006/relationships/hyperlink" Target="http://smartygal87.blogspot.com/2017/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3E443FD7-A66B-4AA0-872D-B088B9BC5F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6215CE9-6F0E-A042-B1FF-574746BEBC0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94095" y="851517"/>
            <a:ext cx="5238466" cy="2991416"/>
          </a:xfrm>
        </p:spPr>
        <p:txBody>
          <a:bodyPr anchor="b">
            <a:normAutofit/>
          </a:bodyPr>
          <a:lstStyle/>
          <a:p>
            <a:pPr algn="l"/>
            <a:r>
              <a:rPr lang="en-US" dirty="0"/>
              <a:t>Equity Metrics WG Fourth &amp; Final Mtg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84E2DDE-CBC2-8148-8446-B1DD30D9030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94096" y="3842932"/>
            <a:ext cx="4167115" cy="2163551"/>
          </a:xfrm>
        </p:spPr>
        <p:txBody>
          <a:bodyPr anchor="t">
            <a:normAutofit/>
          </a:bodyPr>
          <a:lstStyle/>
          <a:p>
            <a:pPr algn="l"/>
            <a:r>
              <a:rPr lang="en-US" dirty="0"/>
              <a:t>September 29, 2021</a:t>
            </a:r>
          </a:p>
          <a:p>
            <a:pPr algn="l"/>
            <a:r>
              <a:rPr lang="en-US" dirty="0"/>
              <a:t>California Energy Efficiency Coordinating Committee</a:t>
            </a:r>
          </a:p>
          <a:p>
            <a:pPr algn="l"/>
            <a:endParaRPr lang="en-US" dirty="0"/>
          </a:p>
        </p:txBody>
      </p:sp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C04BE0EF-3561-49B4-9A29-F283168A91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510370" y="851518"/>
            <a:ext cx="6184806" cy="5154967"/>
          </a:xfrm>
          <a:custGeom>
            <a:avLst/>
            <a:gdLst>
              <a:gd name="connsiteX0" fmla="*/ 363179 w 6184806"/>
              <a:gd name="connsiteY0" fmla="*/ 3125191 h 5154967"/>
              <a:gd name="connsiteX1" fmla="*/ 898270 w 6184806"/>
              <a:gd name="connsiteY1" fmla="*/ 3125191 h 5154967"/>
              <a:gd name="connsiteX2" fmla="*/ 980326 w 6184806"/>
              <a:gd name="connsiteY2" fmla="*/ 3173551 h 5154967"/>
              <a:gd name="connsiteX3" fmla="*/ 1248448 w 6184806"/>
              <a:gd name="connsiteY3" fmla="*/ 3635277 h 5154967"/>
              <a:gd name="connsiteX4" fmla="*/ 1248448 w 6184806"/>
              <a:gd name="connsiteY4" fmla="*/ 3729695 h 5154967"/>
              <a:gd name="connsiteX5" fmla="*/ 980326 w 6184806"/>
              <a:gd name="connsiteY5" fmla="*/ 4191421 h 5154967"/>
              <a:gd name="connsiteX6" fmla="*/ 898270 w 6184806"/>
              <a:gd name="connsiteY6" fmla="*/ 4239781 h 5154967"/>
              <a:gd name="connsiteX7" fmla="*/ 363179 w 6184806"/>
              <a:gd name="connsiteY7" fmla="*/ 4239781 h 5154967"/>
              <a:gd name="connsiteX8" fmla="*/ 279969 w 6184806"/>
              <a:gd name="connsiteY8" fmla="*/ 4191421 h 5154967"/>
              <a:gd name="connsiteX9" fmla="*/ 13002 w 6184806"/>
              <a:gd name="connsiteY9" fmla="*/ 3729695 h 5154967"/>
              <a:gd name="connsiteX10" fmla="*/ 13002 w 6184806"/>
              <a:gd name="connsiteY10" fmla="*/ 3635277 h 5154967"/>
              <a:gd name="connsiteX11" fmla="*/ 279969 w 6184806"/>
              <a:gd name="connsiteY11" fmla="*/ 3173551 h 5154967"/>
              <a:gd name="connsiteX12" fmla="*/ 363179 w 6184806"/>
              <a:gd name="connsiteY12" fmla="*/ 3125191 h 5154967"/>
              <a:gd name="connsiteX13" fmla="*/ 2489721 w 6184806"/>
              <a:gd name="connsiteY13" fmla="*/ 570035 h 5154967"/>
              <a:gd name="connsiteX14" fmla="*/ 2764862 w 6184806"/>
              <a:gd name="connsiteY14" fmla="*/ 570035 h 5154967"/>
              <a:gd name="connsiteX15" fmla="*/ 2796959 w 6184806"/>
              <a:gd name="connsiteY15" fmla="*/ 570035 h 5154967"/>
              <a:gd name="connsiteX16" fmla="*/ 2827587 w 6184806"/>
              <a:gd name="connsiteY16" fmla="*/ 622777 h 5154967"/>
              <a:gd name="connsiteX17" fmla="*/ 2977604 w 6184806"/>
              <a:gd name="connsiteY17" fmla="*/ 881117 h 5154967"/>
              <a:gd name="connsiteX18" fmla="*/ 2977604 w 6184806"/>
              <a:gd name="connsiteY18" fmla="*/ 1025720 h 5154967"/>
              <a:gd name="connsiteX19" fmla="*/ 2566968 w 6184806"/>
              <a:gd name="connsiteY19" fmla="*/ 1732863 h 5154967"/>
              <a:gd name="connsiteX20" fmla="*/ 2441299 w 6184806"/>
              <a:gd name="connsiteY20" fmla="*/ 1806927 h 5154967"/>
              <a:gd name="connsiteX21" fmla="*/ 1621798 w 6184806"/>
              <a:gd name="connsiteY21" fmla="*/ 1806927 h 5154967"/>
              <a:gd name="connsiteX22" fmla="*/ 1583218 w 6184806"/>
              <a:gd name="connsiteY22" fmla="*/ 1801802 h 5154967"/>
              <a:gd name="connsiteX23" fmla="*/ 1556683 w 6184806"/>
              <a:gd name="connsiteY23" fmla="*/ 1790677 h 5154967"/>
              <a:gd name="connsiteX24" fmla="*/ 1572899 w 6184806"/>
              <a:gd name="connsiteY24" fmla="*/ 1762630 h 5154967"/>
              <a:gd name="connsiteX25" fmla="*/ 2147429 w 6184806"/>
              <a:gd name="connsiteY25" fmla="*/ 768968 h 5154967"/>
              <a:gd name="connsiteX26" fmla="*/ 2489721 w 6184806"/>
              <a:gd name="connsiteY26" fmla="*/ 570035 h 5154967"/>
              <a:gd name="connsiteX27" fmla="*/ 1573268 w 6184806"/>
              <a:gd name="connsiteY27" fmla="*/ 0 h 5154967"/>
              <a:gd name="connsiteX28" fmla="*/ 2497662 w 6184806"/>
              <a:gd name="connsiteY28" fmla="*/ 0 h 5154967"/>
              <a:gd name="connsiteX29" fmla="*/ 2639415 w 6184806"/>
              <a:gd name="connsiteY29" fmla="*/ 83546 h 5154967"/>
              <a:gd name="connsiteX30" fmla="*/ 2887862 w 6184806"/>
              <a:gd name="connsiteY30" fmla="*/ 511387 h 5154967"/>
              <a:gd name="connsiteX31" fmla="*/ 2915928 w 6184806"/>
              <a:gd name="connsiteY31" fmla="*/ 559720 h 5154967"/>
              <a:gd name="connsiteX32" fmla="*/ 2893844 w 6184806"/>
              <a:gd name="connsiteY32" fmla="*/ 559720 h 5154967"/>
              <a:gd name="connsiteX33" fmla="*/ 2789466 w 6184806"/>
              <a:gd name="connsiteY33" fmla="*/ 559720 h 5154967"/>
              <a:gd name="connsiteX34" fmla="*/ 2744122 w 6184806"/>
              <a:gd name="connsiteY34" fmla="*/ 481634 h 5154967"/>
              <a:gd name="connsiteX35" fmla="*/ 2570885 w 6184806"/>
              <a:gd name="connsiteY35" fmla="*/ 183309 h 5154967"/>
              <a:gd name="connsiteX36" fmla="*/ 2445216 w 6184806"/>
              <a:gd name="connsiteY36" fmla="*/ 109243 h 5154967"/>
              <a:gd name="connsiteX37" fmla="*/ 1625714 w 6184806"/>
              <a:gd name="connsiteY37" fmla="*/ 109243 h 5154967"/>
              <a:gd name="connsiteX38" fmla="*/ 1498276 w 6184806"/>
              <a:gd name="connsiteY38" fmla="*/ 183309 h 5154967"/>
              <a:gd name="connsiteX39" fmla="*/ 1089410 w 6184806"/>
              <a:gd name="connsiteY39" fmla="*/ 890450 h 5154967"/>
              <a:gd name="connsiteX40" fmla="*/ 1089410 w 6184806"/>
              <a:gd name="connsiteY40" fmla="*/ 1035054 h 5154967"/>
              <a:gd name="connsiteX41" fmla="*/ 1498276 w 6184806"/>
              <a:gd name="connsiteY41" fmla="*/ 1742196 h 5154967"/>
              <a:gd name="connsiteX42" fmla="*/ 1552039 w 6184806"/>
              <a:gd name="connsiteY42" fmla="*/ 1796422 h 5154967"/>
              <a:gd name="connsiteX43" fmla="*/ 1558260 w 6184806"/>
              <a:gd name="connsiteY43" fmla="*/ 1799029 h 5154967"/>
              <a:gd name="connsiteX44" fmla="*/ 1524911 w 6184806"/>
              <a:gd name="connsiteY44" fmla="*/ 1856707 h 5154967"/>
              <a:gd name="connsiteX45" fmla="*/ 1500108 w 6184806"/>
              <a:gd name="connsiteY45" fmla="*/ 1899604 h 5154967"/>
              <a:gd name="connsiteX46" fmla="*/ 1525834 w 6184806"/>
              <a:gd name="connsiteY46" fmla="*/ 1910390 h 5154967"/>
              <a:gd name="connsiteX47" fmla="*/ 1569352 w 6184806"/>
              <a:gd name="connsiteY47" fmla="*/ 1916170 h 5154967"/>
              <a:gd name="connsiteX48" fmla="*/ 2493745 w 6184806"/>
              <a:gd name="connsiteY48" fmla="*/ 1916170 h 5154967"/>
              <a:gd name="connsiteX49" fmla="*/ 2635498 w 6184806"/>
              <a:gd name="connsiteY49" fmla="*/ 1832627 h 5154967"/>
              <a:gd name="connsiteX50" fmla="*/ 3098693 w 6184806"/>
              <a:gd name="connsiteY50" fmla="*/ 1034974 h 5154967"/>
              <a:gd name="connsiteX51" fmla="*/ 3098693 w 6184806"/>
              <a:gd name="connsiteY51" fmla="*/ 871863 h 5154967"/>
              <a:gd name="connsiteX52" fmla="*/ 2945803 w 6184806"/>
              <a:gd name="connsiteY52" fmla="*/ 608576 h 5154967"/>
              <a:gd name="connsiteX53" fmla="*/ 2923422 w 6184806"/>
              <a:gd name="connsiteY53" fmla="*/ 570035 h 5154967"/>
              <a:gd name="connsiteX54" fmla="*/ 3027104 w 6184806"/>
              <a:gd name="connsiteY54" fmla="*/ 570035 h 5154967"/>
              <a:gd name="connsiteX55" fmla="*/ 4690846 w 6184806"/>
              <a:gd name="connsiteY55" fmla="*/ 570035 h 5154967"/>
              <a:gd name="connsiteX56" fmla="*/ 5028384 w 6184806"/>
              <a:gd name="connsiteY56" fmla="*/ 768968 h 5154967"/>
              <a:gd name="connsiteX57" fmla="*/ 6131323 w 6184806"/>
              <a:gd name="connsiteY57" fmla="*/ 2668304 h 5154967"/>
              <a:gd name="connsiteX58" fmla="*/ 6131323 w 6184806"/>
              <a:gd name="connsiteY58" fmla="*/ 3056698 h 5154967"/>
              <a:gd name="connsiteX59" fmla="*/ 5028384 w 6184806"/>
              <a:gd name="connsiteY59" fmla="*/ 4956035 h 5154967"/>
              <a:gd name="connsiteX60" fmla="*/ 4690846 w 6184806"/>
              <a:gd name="connsiteY60" fmla="*/ 5154967 h 5154967"/>
              <a:gd name="connsiteX61" fmla="*/ 2489721 w 6184806"/>
              <a:gd name="connsiteY61" fmla="*/ 5154967 h 5154967"/>
              <a:gd name="connsiteX62" fmla="*/ 2147429 w 6184806"/>
              <a:gd name="connsiteY62" fmla="*/ 4956035 h 5154967"/>
              <a:gd name="connsiteX63" fmla="*/ 1049243 w 6184806"/>
              <a:gd name="connsiteY63" fmla="*/ 3056698 h 5154967"/>
              <a:gd name="connsiteX64" fmla="*/ 1049243 w 6184806"/>
              <a:gd name="connsiteY64" fmla="*/ 2668304 h 5154967"/>
              <a:gd name="connsiteX65" fmla="*/ 1457007 w 6184806"/>
              <a:gd name="connsiteY65" fmla="*/ 1963067 h 5154967"/>
              <a:gd name="connsiteX66" fmla="*/ 1491373 w 6184806"/>
              <a:gd name="connsiteY66" fmla="*/ 1903634 h 5154967"/>
              <a:gd name="connsiteX67" fmla="*/ 1490164 w 6184806"/>
              <a:gd name="connsiteY67" fmla="*/ 1903127 h 5154967"/>
              <a:gd name="connsiteX68" fmla="*/ 1429519 w 6184806"/>
              <a:gd name="connsiteY68" fmla="*/ 1841960 h 5154967"/>
              <a:gd name="connsiteX69" fmla="*/ 968320 w 6184806"/>
              <a:gd name="connsiteY69" fmla="*/ 1044307 h 5154967"/>
              <a:gd name="connsiteX70" fmla="*/ 968320 w 6184806"/>
              <a:gd name="connsiteY70" fmla="*/ 881196 h 5154967"/>
              <a:gd name="connsiteX71" fmla="*/ 1429519 w 6184806"/>
              <a:gd name="connsiteY71" fmla="*/ 83546 h 5154967"/>
              <a:gd name="connsiteX72" fmla="*/ 1573268 w 6184806"/>
              <a:gd name="connsiteY72" fmla="*/ 0 h 51549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</a:cxnLst>
            <a:rect l="l" t="t" r="r" b="b"/>
            <a:pathLst>
              <a:path w="6184806" h="5154967">
                <a:moveTo>
                  <a:pt x="363179" y="3125191"/>
                </a:moveTo>
                <a:cubicBezTo>
                  <a:pt x="363179" y="3125191"/>
                  <a:pt x="363179" y="3125191"/>
                  <a:pt x="898270" y="3125191"/>
                </a:cubicBezTo>
                <a:cubicBezTo>
                  <a:pt x="931786" y="3125191"/>
                  <a:pt x="964145" y="3143614"/>
                  <a:pt x="980326" y="3173551"/>
                </a:cubicBezTo>
                <a:cubicBezTo>
                  <a:pt x="980326" y="3173551"/>
                  <a:pt x="980326" y="3173551"/>
                  <a:pt x="1248448" y="3635277"/>
                </a:cubicBezTo>
                <a:cubicBezTo>
                  <a:pt x="1265784" y="3664063"/>
                  <a:pt x="1265784" y="3700909"/>
                  <a:pt x="1248448" y="3729695"/>
                </a:cubicBezTo>
                <a:cubicBezTo>
                  <a:pt x="1248448" y="3729695"/>
                  <a:pt x="1248448" y="3729695"/>
                  <a:pt x="980326" y="4191421"/>
                </a:cubicBezTo>
                <a:cubicBezTo>
                  <a:pt x="964145" y="4221358"/>
                  <a:pt x="931786" y="4239781"/>
                  <a:pt x="898270" y="4239781"/>
                </a:cubicBezTo>
                <a:cubicBezTo>
                  <a:pt x="898270" y="4239781"/>
                  <a:pt x="898270" y="4239781"/>
                  <a:pt x="363179" y="4239781"/>
                </a:cubicBezTo>
                <a:cubicBezTo>
                  <a:pt x="328508" y="4239781"/>
                  <a:pt x="297305" y="4221358"/>
                  <a:pt x="279969" y="4191421"/>
                </a:cubicBezTo>
                <a:cubicBezTo>
                  <a:pt x="279969" y="4191421"/>
                  <a:pt x="279969" y="4191421"/>
                  <a:pt x="13002" y="3729695"/>
                </a:cubicBezTo>
                <a:cubicBezTo>
                  <a:pt x="-4334" y="3700909"/>
                  <a:pt x="-4334" y="3664063"/>
                  <a:pt x="13002" y="3635277"/>
                </a:cubicBezTo>
                <a:cubicBezTo>
                  <a:pt x="13002" y="3635277"/>
                  <a:pt x="13002" y="3635277"/>
                  <a:pt x="279969" y="3173551"/>
                </a:cubicBezTo>
                <a:cubicBezTo>
                  <a:pt x="297305" y="3143614"/>
                  <a:pt x="328508" y="3125191"/>
                  <a:pt x="363179" y="3125191"/>
                </a:cubicBezTo>
                <a:close/>
                <a:moveTo>
                  <a:pt x="2489721" y="570035"/>
                </a:moveTo>
                <a:cubicBezTo>
                  <a:pt x="2489721" y="570035"/>
                  <a:pt x="2489721" y="570035"/>
                  <a:pt x="2764862" y="570035"/>
                </a:cubicBezTo>
                <a:lnTo>
                  <a:pt x="2796959" y="570035"/>
                </a:lnTo>
                <a:lnTo>
                  <a:pt x="2827587" y="622777"/>
                </a:lnTo>
                <a:cubicBezTo>
                  <a:pt x="2870233" y="696217"/>
                  <a:pt x="2919858" y="781675"/>
                  <a:pt x="2977604" y="881117"/>
                </a:cubicBezTo>
                <a:cubicBezTo>
                  <a:pt x="3004153" y="925204"/>
                  <a:pt x="3004153" y="981634"/>
                  <a:pt x="2977604" y="1025720"/>
                </a:cubicBezTo>
                <a:cubicBezTo>
                  <a:pt x="2977604" y="1025720"/>
                  <a:pt x="2977604" y="1025720"/>
                  <a:pt x="2566968" y="1732863"/>
                </a:cubicBezTo>
                <a:cubicBezTo>
                  <a:pt x="2542188" y="1778712"/>
                  <a:pt x="2492629" y="1806927"/>
                  <a:pt x="2441299" y="1806927"/>
                </a:cubicBezTo>
                <a:cubicBezTo>
                  <a:pt x="2441299" y="1806927"/>
                  <a:pt x="2441299" y="1806927"/>
                  <a:pt x="1621798" y="1806927"/>
                </a:cubicBezTo>
                <a:cubicBezTo>
                  <a:pt x="1608523" y="1806927"/>
                  <a:pt x="1595580" y="1805163"/>
                  <a:pt x="1583218" y="1801802"/>
                </a:cubicBezTo>
                <a:lnTo>
                  <a:pt x="1556683" y="1790677"/>
                </a:lnTo>
                <a:lnTo>
                  <a:pt x="1572899" y="1762630"/>
                </a:lnTo>
                <a:cubicBezTo>
                  <a:pt x="1719523" y="1509042"/>
                  <a:pt x="1907201" y="1184448"/>
                  <a:pt x="2147429" y="768968"/>
                </a:cubicBezTo>
                <a:cubicBezTo>
                  <a:pt x="2218739" y="645819"/>
                  <a:pt x="2347099" y="570035"/>
                  <a:pt x="2489721" y="570035"/>
                </a:cubicBezTo>
                <a:close/>
                <a:moveTo>
                  <a:pt x="1573268" y="0"/>
                </a:moveTo>
                <a:cubicBezTo>
                  <a:pt x="1573268" y="0"/>
                  <a:pt x="1573268" y="0"/>
                  <a:pt x="2497662" y="0"/>
                </a:cubicBezTo>
                <a:cubicBezTo>
                  <a:pt x="2555561" y="0"/>
                  <a:pt x="2611463" y="31828"/>
                  <a:pt x="2639415" y="83546"/>
                </a:cubicBezTo>
                <a:cubicBezTo>
                  <a:pt x="2639415" y="83546"/>
                  <a:pt x="2639415" y="83546"/>
                  <a:pt x="2887862" y="511387"/>
                </a:cubicBezTo>
                <a:lnTo>
                  <a:pt x="2915928" y="559720"/>
                </a:lnTo>
                <a:lnTo>
                  <a:pt x="2893844" y="559720"/>
                </a:lnTo>
                <a:lnTo>
                  <a:pt x="2789466" y="559720"/>
                </a:lnTo>
                <a:lnTo>
                  <a:pt x="2744122" y="481634"/>
                </a:lnTo>
                <a:cubicBezTo>
                  <a:pt x="2570885" y="183309"/>
                  <a:pt x="2570885" y="183309"/>
                  <a:pt x="2570885" y="183309"/>
                </a:cubicBezTo>
                <a:cubicBezTo>
                  <a:pt x="2546104" y="137459"/>
                  <a:pt x="2496545" y="109243"/>
                  <a:pt x="2445216" y="109243"/>
                </a:cubicBezTo>
                <a:cubicBezTo>
                  <a:pt x="1625714" y="109243"/>
                  <a:pt x="1625714" y="109243"/>
                  <a:pt x="1625714" y="109243"/>
                </a:cubicBezTo>
                <a:cubicBezTo>
                  <a:pt x="1572615" y="109243"/>
                  <a:pt x="1524825" y="137459"/>
                  <a:pt x="1498276" y="183309"/>
                </a:cubicBezTo>
                <a:cubicBezTo>
                  <a:pt x="1089410" y="890450"/>
                  <a:pt x="1089410" y="890450"/>
                  <a:pt x="1089410" y="890450"/>
                </a:cubicBezTo>
                <a:cubicBezTo>
                  <a:pt x="1062860" y="934537"/>
                  <a:pt x="1062860" y="990967"/>
                  <a:pt x="1089410" y="1035054"/>
                </a:cubicBezTo>
                <a:cubicBezTo>
                  <a:pt x="1498276" y="1742196"/>
                  <a:pt x="1498276" y="1742196"/>
                  <a:pt x="1498276" y="1742196"/>
                </a:cubicBezTo>
                <a:cubicBezTo>
                  <a:pt x="1511551" y="1765121"/>
                  <a:pt x="1530135" y="1783637"/>
                  <a:pt x="1552039" y="1796422"/>
                </a:cubicBezTo>
                <a:lnTo>
                  <a:pt x="1558260" y="1799029"/>
                </a:lnTo>
                <a:lnTo>
                  <a:pt x="1524911" y="1856707"/>
                </a:lnTo>
                <a:lnTo>
                  <a:pt x="1500108" y="1899604"/>
                </a:lnTo>
                <a:lnTo>
                  <a:pt x="1525834" y="1910390"/>
                </a:lnTo>
                <a:cubicBezTo>
                  <a:pt x="1539779" y="1914181"/>
                  <a:pt x="1554378" y="1916170"/>
                  <a:pt x="1569352" y="1916170"/>
                </a:cubicBezTo>
                <a:cubicBezTo>
                  <a:pt x="2493745" y="1916170"/>
                  <a:pt x="2493745" y="1916170"/>
                  <a:pt x="2493745" y="1916170"/>
                </a:cubicBezTo>
                <a:cubicBezTo>
                  <a:pt x="2551645" y="1916170"/>
                  <a:pt x="2607546" y="1884345"/>
                  <a:pt x="2635498" y="1832627"/>
                </a:cubicBezTo>
                <a:cubicBezTo>
                  <a:pt x="3098693" y="1034974"/>
                  <a:pt x="3098693" y="1034974"/>
                  <a:pt x="3098693" y="1034974"/>
                </a:cubicBezTo>
                <a:cubicBezTo>
                  <a:pt x="3128641" y="985246"/>
                  <a:pt x="3128641" y="921593"/>
                  <a:pt x="3098693" y="871863"/>
                </a:cubicBezTo>
                <a:cubicBezTo>
                  <a:pt x="3040794" y="772157"/>
                  <a:pt x="2990132" y="684914"/>
                  <a:pt x="2945803" y="608576"/>
                </a:cubicBezTo>
                <a:lnTo>
                  <a:pt x="2923422" y="570035"/>
                </a:lnTo>
                <a:lnTo>
                  <a:pt x="3027104" y="570035"/>
                </a:lnTo>
                <a:cubicBezTo>
                  <a:pt x="3349535" y="570035"/>
                  <a:pt x="3865424" y="570035"/>
                  <a:pt x="4690846" y="570035"/>
                </a:cubicBezTo>
                <a:cubicBezTo>
                  <a:pt x="4828714" y="570035"/>
                  <a:pt x="4961827" y="645819"/>
                  <a:pt x="5028384" y="768968"/>
                </a:cubicBezTo>
                <a:cubicBezTo>
                  <a:pt x="5028384" y="768968"/>
                  <a:pt x="5028384" y="768968"/>
                  <a:pt x="6131323" y="2668304"/>
                </a:cubicBezTo>
                <a:cubicBezTo>
                  <a:pt x="6202634" y="2786717"/>
                  <a:pt x="6202634" y="2938285"/>
                  <a:pt x="6131323" y="3056698"/>
                </a:cubicBezTo>
                <a:cubicBezTo>
                  <a:pt x="6131323" y="3056698"/>
                  <a:pt x="6131323" y="3056698"/>
                  <a:pt x="5028384" y="4956035"/>
                </a:cubicBezTo>
                <a:cubicBezTo>
                  <a:pt x="4961827" y="5079184"/>
                  <a:pt x="4828714" y="5154967"/>
                  <a:pt x="4690846" y="5154967"/>
                </a:cubicBezTo>
                <a:cubicBezTo>
                  <a:pt x="4690846" y="5154967"/>
                  <a:pt x="4690846" y="5154967"/>
                  <a:pt x="2489721" y="5154967"/>
                </a:cubicBezTo>
                <a:cubicBezTo>
                  <a:pt x="2347099" y="5154967"/>
                  <a:pt x="2218739" y="5079184"/>
                  <a:pt x="2147429" y="4956035"/>
                </a:cubicBezTo>
                <a:cubicBezTo>
                  <a:pt x="2147429" y="4956035"/>
                  <a:pt x="2147429" y="4956035"/>
                  <a:pt x="1049243" y="3056698"/>
                </a:cubicBezTo>
                <a:cubicBezTo>
                  <a:pt x="977932" y="2938285"/>
                  <a:pt x="977932" y="2786717"/>
                  <a:pt x="1049243" y="2668304"/>
                </a:cubicBezTo>
                <a:cubicBezTo>
                  <a:pt x="1049243" y="2668304"/>
                  <a:pt x="1049243" y="2668304"/>
                  <a:pt x="1457007" y="1963067"/>
                </a:cubicBezTo>
                <a:lnTo>
                  <a:pt x="1491373" y="1903634"/>
                </a:lnTo>
                <a:lnTo>
                  <a:pt x="1490164" y="1903127"/>
                </a:lnTo>
                <a:cubicBezTo>
                  <a:pt x="1465456" y="1888705"/>
                  <a:pt x="1444493" y="1867820"/>
                  <a:pt x="1429519" y="1841960"/>
                </a:cubicBezTo>
                <a:cubicBezTo>
                  <a:pt x="1429519" y="1841960"/>
                  <a:pt x="1429519" y="1841960"/>
                  <a:pt x="968320" y="1044307"/>
                </a:cubicBezTo>
                <a:cubicBezTo>
                  <a:pt x="938371" y="994579"/>
                  <a:pt x="938371" y="930926"/>
                  <a:pt x="968320" y="881196"/>
                </a:cubicBezTo>
                <a:cubicBezTo>
                  <a:pt x="968320" y="881196"/>
                  <a:pt x="968320" y="881196"/>
                  <a:pt x="1429519" y="83546"/>
                </a:cubicBezTo>
                <a:cubicBezTo>
                  <a:pt x="1459466" y="31828"/>
                  <a:pt x="1513373" y="0"/>
                  <a:pt x="1573268" y="0"/>
                </a:cubicBezTo>
                <a:close/>
              </a:path>
            </a:pathLst>
          </a:custGeom>
          <a:solidFill>
            <a:schemeClr val="tx1">
              <a:lumMod val="50000"/>
              <a:lumOff val="50000"/>
              <a:alpha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7" name="Graphic 6" descr="Upward trend">
            <a:extLst>
              <a:ext uri="{FF2B5EF4-FFF2-40B4-BE49-F238E27FC236}">
                <a16:creationId xmlns:a16="http://schemas.microsoft.com/office/drawing/2014/main" id="{D5EF40D5-817E-4E50-816B-C9E9DE36AE1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531503" y="2129307"/>
            <a:ext cx="3217333" cy="32173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930112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7BC209-AAB4-2C44-9A61-B09DB5F0AE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Next Steps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B09E03-E6FB-CF4C-8922-61264611B2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/>
            <a:r>
              <a:rPr lang="en-US" dirty="0"/>
              <a:t>Facilitation team to post redline document to be generated based on today’s meeting (9/30)</a:t>
            </a:r>
          </a:p>
          <a:p>
            <a:pPr lvl="0"/>
            <a:r>
              <a:rPr lang="en-US" dirty="0"/>
              <a:t>WG Members to submit alternative supporting text for any new non-Consensus items (10/5)</a:t>
            </a:r>
          </a:p>
          <a:p>
            <a:pPr lvl="0"/>
            <a:r>
              <a:rPr lang="en-US" dirty="0"/>
              <a:t>Facilitation Team to circulate Final Draft Report and sign-up process poll (10/7)</a:t>
            </a:r>
          </a:p>
          <a:p>
            <a:pPr lvl="0"/>
            <a:r>
              <a:rPr lang="en-US" dirty="0"/>
              <a:t>Due date for sign up process for non-consensus items, if any (10/12)</a:t>
            </a:r>
          </a:p>
          <a:p>
            <a:pPr lvl="0"/>
            <a:r>
              <a:rPr lang="en-US" dirty="0"/>
              <a:t>Final Report produced, posted, and noticed (10/15)</a:t>
            </a:r>
          </a:p>
          <a:p>
            <a:pPr lvl="0"/>
            <a:r>
              <a:rPr lang="en-US" dirty="0"/>
              <a:t>NRDC to submit motion to CPUC with EMWG report, 3rd week in October </a:t>
            </a:r>
          </a:p>
          <a:p>
            <a:pPr lvl="0"/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5282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9548A3-34CA-8B40-922F-6CF3F5C99B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27421"/>
            <a:ext cx="10515599" cy="932688"/>
          </a:xfrm>
        </p:spPr>
        <p:txBody>
          <a:bodyPr vert="horz" lIns="91440" tIns="45720" rIns="91440" bIns="45720" rtlCol="0" anchor="b">
            <a:normAutofit fontScale="90000"/>
          </a:bodyPr>
          <a:lstStyle/>
          <a:p>
            <a:r>
              <a:rPr lang="en-US" sz="54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Agenda </a:t>
            </a:r>
            <a:r>
              <a:rPr lang="en-US" sz="29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– see detailed version posted to meeting page </a:t>
            </a:r>
            <a:r>
              <a:rPr lang="en-US" sz="2900" dirty="0"/>
              <a:t>for details: </a:t>
            </a:r>
            <a:r>
              <a:rPr lang="en-US" sz="2900" dirty="0">
                <a:hlinkClick r:id="rId2"/>
              </a:rPr>
              <a:t>https://www.caeecc.org/equity-metrics-working-group-meeting</a:t>
            </a:r>
            <a:r>
              <a:rPr lang="en-US" sz="2900" dirty="0"/>
              <a:t>   </a:t>
            </a:r>
            <a:endParaRPr lang="en-US" sz="2900" kern="12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A91042DF-2053-4C4B-A950-B71F65DE60C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23914036"/>
              </p:ext>
            </p:extLst>
          </p:nvPr>
        </p:nvGraphicFramePr>
        <p:xfrm>
          <a:off x="838200" y="2254212"/>
          <a:ext cx="10515600" cy="36599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02616">
                  <a:extLst>
                    <a:ext uri="{9D8B030D-6E8A-4147-A177-3AD203B41FA5}">
                      <a16:colId xmlns:a16="http://schemas.microsoft.com/office/drawing/2014/main" val="1773343218"/>
                    </a:ext>
                  </a:extLst>
                </a:gridCol>
                <a:gridCol w="9712984">
                  <a:extLst>
                    <a:ext uri="{9D8B030D-6E8A-4147-A177-3AD203B41FA5}">
                      <a16:colId xmlns:a16="http://schemas.microsoft.com/office/drawing/2014/main" val="707989641"/>
                    </a:ext>
                  </a:extLst>
                </a:gridCol>
              </a:tblGrid>
              <a:tr h="385588">
                <a:tc>
                  <a:txBody>
                    <a:bodyPr/>
                    <a:lstStyle/>
                    <a:p>
                      <a:r>
                        <a:rPr lang="en-US" sz="1800" dirty="0"/>
                        <a:t>Time</a:t>
                      </a:r>
                    </a:p>
                  </a:txBody>
                  <a:tcPr marL="94817" marR="94817" marT="47408" marB="47408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Topic</a:t>
                      </a:r>
                    </a:p>
                  </a:txBody>
                  <a:tcPr marL="94817" marR="94817" marT="47408" marB="47408"/>
                </a:tc>
                <a:extLst>
                  <a:ext uri="{0D108BD9-81ED-4DB2-BD59-A6C34878D82A}">
                    <a16:rowId xmlns:a16="http://schemas.microsoft.com/office/drawing/2014/main" val="3365210988"/>
                  </a:ext>
                </a:extLst>
              </a:tr>
              <a:tr h="417194">
                <a:tc>
                  <a:txBody>
                    <a:bodyPr/>
                    <a:lstStyle/>
                    <a:p>
                      <a:r>
                        <a:rPr lang="en-US" sz="1800" dirty="0"/>
                        <a:t>9:00</a:t>
                      </a:r>
                    </a:p>
                  </a:txBody>
                  <a:tcPr marL="94817" marR="94817" marT="47408" marB="47408"/>
                </a:tc>
                <a:tc>
                  <a:txBody>
                    <a:bodyPr/>
                    <a:lstStyle/>
                    <a:p>
                      <a:r>
                        <a:rPr lang="en-US" sz="18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Agenda/Goals for Today’s Meeting/WG Close Out Process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4817" marR="94817" marT="47408" marB="47408"/>
                </a:tc>
                <a:extLst>
                  <a:ext uri="{0D108BD9-81ED-4DB2-BD59-A6C34878D82A}">
                    <a16:rowId xmlns:a16="http://schemas.microsoft.com/office/drawing/2014/main" val="2062219895"/>
                  </a:ext>
                </a:extLst>
              </a:tr>
              <a:tr h="417194">
                <a:tc>
                  <a:txBody>
                    <a:bodyPr/>
                    <a:lstStyle/>
                    <a:p>
                      <a:r>
                        <a:rPr lang="en-US" sz="1800"/>
                        <a:t>9:10</a:t>
                      </a:r>
                    </a:p>
                  </a:txBody>
                  <a:tcPr marL="94817" marR="94817" marT="47408" marB="47408"/>
                </a:tc>
                <a:tc>
                  <a:txBody>
                    <a:bodyPr/>
                    <a:lstStyle/>
                    <a:p>
                      <a:pPr marL="0" lvl="0" indent="0">
                        <a:buFontTx/>
                        <a:buNone/>
                      </a:pPr>
                      <a:r>
                        <a:rPr lang="en-US" sz="18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Report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Section 3: Objective </a:t>
                      </a:r>
                    </a:p>
                  </a:txBody>
                  <a:tcPr marL="94817" marR="94817" marT="47408" marB="47408"/>
                </a:tc>
                <a:extLst>
                  <a:ext uri="{0D108BD9-81ED-4DB2-BD59-A6C34878D82A}">
                    <a16:rowId xmlns:a16="http://schemas.microsoft.com/office/drawing/2014/main" val="1019331910"/>
                  </a:ext>
                </a:extLst>
              </a:tr>
              <a:tr h="417194">
                <a:tc>
                  <a:txBody>
                    <a:bodyPr/>
                    <a:lstStyle/>
                    <a:p>
                      <a:r>
                        <a:rPr lang="en-US" sz="1800"/>
                        <a:t>9:25</a:t>
                      </a:r>
                    </a:p>
                  </a:txBody>
                  <a:tcPr marL="94817" marR="94817" marT="47408" marB="47408"/>
                </a:tc>
                <a:tc>
                  <a:txBody>
                    <a:bodyPr/>
                    <a:lstStyle/>
                    <a:p>
                      <a:pPr marL="0" lvl="0" indent="0">
                        <a:buFontTx/>
                        <a:buNone/>
                      </a:pPr>
                      <a:r>
                        <a:rPr lang="en-US" sz="18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Report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Section 2: Principles </a:t>
                      </a: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4817" marR="94817" marT="47408" marB="47408"/>
                </a:tc>
                <a:extLst>
                  <a:ext uri="{0D108BD9-81ED-4DB2-BD59-A6C34878D82A}">
                    <a16:rowId xmlns:a16="http://schemas.microsoft.com/office/drawing/2014/main" val="2112022980"/>
                  </a:ext>
                </a:extLst>
              </a:tr>
              <a:tr h="385588">
                <a:tc>
                  <a:txBody>
                    <a:bodyPr/>
                    <a:lstStyle/>
                    <a:p>
                      <a:r>
                        <a:rPr lang="en-US" sz="1800"/>
                        <a:t>10:20</a:t>
                      </a:r>
                    </a:p>
                  </a:txBody>
                  <a:tcPr marL="94817" marR="94817" marT="47408" marB="47408"/>
                </a:tc>
                <a:tc>
                  <a:txBody>
                    <a:bodyPr/>
                    <a:lstStyle/>
                    <a:p>
                      <a:pPr lvl="0"/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Break</a:t>
                      </a:r>
                    </a:p>
                  </a:txBody>
                  <a:tcPr marL="94817" marR="94817" marT="47408" marB="47408"/>
                </a:tc>
                <a:extLst>
                  <a:ext uri="{0D108BD9-81ED-4DB2-BD59-A6C34878D82A}">
                    <a16:rowId xmlns:a16="http://schemas.microsoft.com/office/drawing/2014/main" val="3174497767"/>
                  </a:ext>
                </a:extLst>
              </a:tr>
              <a:tr h="417194">
                <a:tc>
                  <a:txBody>
                    <a:bodyPr/>
                    <a:lstStyle/>
                    <a:p>
                      <a:r>
                        <a:rPr lang="en-US" sz="1800"/>
                        <a:t>10:30</a:t>
                      </a:r>
                    </a:p>
                  </a:txBody>
                  <a:tcPr marL="94817" marR="94817" marT="47408" marB="47408"/>
                </a:tc>
                <a:tc>
                  <a:txBody>
                    <a:bodyPr/>
                    <a:lstStyle/>
                    <a:p>
                      <a:pPr lvl="0"/>
                      <a:r>
                        <a:rPr lang="en-US" sz="1800" b="1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Report Section 2: Metrics and Indicators </a:t>
                      </a:r>
                      <a:endParaRPr lang="en-US" sz="1800" kern="120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4817" marR="94817" marT="47408" marB="47408"/>
                </a:tc>
                <a:extLst>
                  <a:ext uri="{0D108BD9-81ED-4DB2-BD59-A6C34878D82A}">
                    <a16:rowId xmlns:a16="http://schemas.microsoft.com/office/drawing/2014/main" val="3468301556"/>
                  </a:ext>
                </a:extLst>
              </a:tr>
              <a:tr h="417194">
                <a:tc>
                  <a:txBody>
                    <a:bodyPr/>
                    <a:lstStyle/>
                    <a:p>
                      <a:r>
                        <a:rPr lang="en-US" sz="1800"/>
                        <a:t>12:30</a:t>
                      </a:r>
                    </a:p>
                  </a:txBody>
                  <a:tcPr marL="94817" marR="94817" marT="47408" marB="47408"/>
                </a:tc>
                <a:tc>
                  <a:txBody>
                    <a:bodyPr/>
                    <a:lstStyle/>
                    <a:p>
                      <a:pPr marL="0" lvl="0" indent="0">
                        <a:buFontTx/>
                        <a:buNone/>
                      </a:pPr>
                      <a:r>
                        <a:rPr lang="en-US" sz="18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Remainder of the Report </a:t>
                      </a: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4817" marR="94817" marT="47408" marB="47408"/>
                </a:tc>
                <a:extLst>
                  <a:ext uri="{0D108BD9-81ED-4DB2-BD59-A6C34878D82A}">
                    <a16:rowId xmlns:a16="http://schemas.microsoft.com/office/drawing/2014/main" val="3812638282"/>
                  </a:ext>
                </a:extLst>
              </a:tr>
              <a:tr h="417194">
                <a:tc>
                  <a:txBody>
                    <a:bodyPr/>
                    <a:lstStyle/>
                    <a:p>
                      <a:r>
                        <a:rPr lang="en-US" sz="1800"/>
                        <a:t>12:45</a:t>
                      </a:r>
                    </a:p>
                  </a:txBody>
                  <a:tcPr marL="94817" marR="94817" marT="47408" marB="47408"/>
                </a:tc>
                <a:tc>
                  <a:txBody>
                    <a:bodyPr/>
                    <a:lstStyle/>
                    <a:p>
                      <a:r>
                        <a:rPr lang="en-US" sz="18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Wrap-Up and Next Steps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endParaRPr lang="en-US" sz="1800" i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4817" marR="94817" marT="47408" marB="47408"/>
                </a:tc>
                <a:extLst>
                  <a:ext uri="{0D108BD9-81ED-4DB2-BD59-A6C34878D82A}">
                    <a16:rowId xmlns:a16="http://schemas.microsoft.com/office/drawing/2014/main" val="2871068015"/>
                  </a:ext>
                </a:extLst>
              </a:tr>
              <a:tr h="385588">
                <a:tc>
                  <a:txBody>
                    <a:bodyPr/>
                    <a:lstStyle/>
                    <a:p>
                      <a:r>
                        <a:rPr lang="en-US" sz="1800"/>
                        <a:t>1:00</a:t>
                      </a:r>
                    </a:p>
                  </a:txBody>
                  <a:tcPr marL="94817" marR="94817" marT="47408" marB="47408"/>
                </a:tc>
                <a:tc>
                  <a:txBody>
                    <a:bodyPr/>
                    <a:lstStyle/>
                    <a:p>
                      <a:r>
                        <a:rPr lang="en-US" sz="1800" b="1" dirty="0"/>
                        <a:t>Adjourn</a:t>
                      </a:r>
                    </a:p>
                  </a:txBody>
                  <a:tcPr marL="94817" marR="94817" marT="47408" marB="47408"/>
                </a:tc>
                <a:extLst>
                  <a:ext uri="{0D108BD9-81ED-4DB2-BD59-A6C34878D82A}">
                    <a16:rowId xmlns:a16="http://schemas.microsoft.com/office/drawing/2014/main" val="367920522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83756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B80374-68DD-FB48-950F-65700F3076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Primary Meeting Goals</a:t>
            </a:r>
            <a:endParaRPr lang="en-US" dirty="0">
              <a:solidFill>
                <a:srgbClr val="FF0000"/>
              </a:solidFill>
            </a:endParaRP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39DFBC25-8588-4794-93AA-C27E91EC477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25719871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718734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07E773EB-1EC1-4E49-9DE2-E6F46049724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0391"/>
            <a:ext cx="12192000" cy="194309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1EF9468-6834-2C46-9CF3-EDF8E3C7E4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1378" y="320675"/>
            <a:ext cx="11407487" cy="1325563"/>
          </a:xfrm>
        </p:spPr>
        <p:txBody>
          <a:bodyPr>
            <a:normAutofit/>
          </a:bodyPr>
          <a:lstStyle/>
          <a:p>
            <a:r>
              <a:rPr lang="en-US" sz="5400">
                <a:solidFill>
                  <a:schemeClr val="bg1"/>
                </a:solidFill>
              </a:rPr>
              <a:t>WebEx Technical Reminders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86A66418-6223-4001-AD7F-C87BB3772AAE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391379" y="1976293"/>
          <a:ext cx="11407487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1026" name="Picture 2">
            <a:extLst>
              <a:ext uri="{FF2B5EF4-FFF2-40B4-BE49-F238E27FC236}">
                <a16:creationId xmlns:a16="http://schemas.microsoft.com/office/drawing/2014/main" id="{AB616397-E0D5-7F48-87F6-5D49C0454F4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1378" y="2255083"/>
            <a:ext cx="3794080" cy="2276449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CB352B4E-D5A8-BF43-B14C-E1CFC460F146}"/>
              </a:ext>
            </a:extLst>
          </p:cNvPr>
          <p:cNvSpPr txBox="1"/>
          <p:nvPr/>
        </p:nvSpPr>
        <p:spPr>
          <a:xfrm>
            <a:off x="8778008" y="6398825"/>
            <a:ext cx="227917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Image courtesy: 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  <a:hlinkClick r:id="rId9"/>
              </a:rPr>
              <a:t>Blended Learning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3199AFB3-9975-4949-940E-B5EE27D149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52D1F0E-ADB9-054E-881E-D5691EC4F52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92D1892-A2F4-B94B-A387-F2640625D0EC}"/>
              </a:ext>
            </a:extLst>
          </p:cNvPr>
          <p:cNvSpPr txBox="1"/>
          <p:nvPr/>
        </p:nvSpPr>
        <p:spPr>
          <a:xfrm>
            <a:off x="228600" y="6325656"/>
            <a:ext cx="85494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Members of the Public can provide feedback when invited via Q&amp;A; they will be muted </a:t>
            </a:r>
          </a:p>
        </p:txBody>
      </p:sp>
    </p:spTree>
    <p:extLst>
      <p:ext uri="{BB962C8B-B14F-4D97-AF65-F5344CB8AC3E}">
        <p14:creationId xmlns:p14="http://schemas.microsoft.com/office/powerpoint/2010/main" val="10609823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15D7F5-016F-2742-B38E-5B3DC9538A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4741" y="620392"/>
            <a:ext cx="3808268" cy="5504688"/>
          </a:xfrm>
        </p:spPr>
        <p:txBody>
          <a:bodyPr>
            <a:normAutofit/>
          </a:bodyPr>
          <a:lstStyle/>
          <a:p>
            <a:r>
              <a:rPr lang="en-US" sz="6000">
                <a:solidFill>
                  <a:schemeClr val="accent5"/>
                </a:solidFill>
              </a:rPr>
              <a:t>Groundrule Reminders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F8DE76C-2CA9-4E4E-B1C6-F0083559C3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B52D1F0E-ADB9-054E-881E-D5691EC4F528}" type="slidenum">
              <a:rPr lang="en-US" smtClean="0"/>
              <a:pPr>
                <a:spcAft>
                  <a:spcPts val="600"/>
                </a:spcAft>
              </a:pPr>
              <a:t>5</a:t>
            </a:fld>
            <a:endParaRPr lang="en-US"/>
          </a:p>
        </p:txBody>
      </p:sp>
      <p:graphicFrame>
        <p:nvGraphicFramePr>
          <p:cNvPr id="6" name="Content Placeholder 2">
            <a:extLst>
              <a:ext uri="{FF2B5EF4-FFF2-40B4-BE49-F238E27FC236}">
                <a16:creationId xmlns:a16="http://schemas.microsoft.com/office/drawing/2014/main" id="{0D764DAD-EC05-4204-8C3E-02C8C991EE5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6868365"/>
              </p:ext>
            </p:extLst>
          </p:nvPr>
        </p:nvGraphicFramePr>
        <p:xfrm>
          <a:off x="5093208" y="620392"/>
          <a:ext cx="6263640" cy="55046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409377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8C90B2-4BB2-A647-AB06-1B3592F6DC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4741" y="620392"/>
            <a:ext cx="3808268" cy="5504688"/>
          </a:xfrm>
        </p:spPr>
        <p:txBody>
          <a:bodyPr>
            <a:normAutofit/>
          </a:bodyPr>
          <a:lstStyle/>
          <a:p>
            <a:r>
              <a:rPr lang="en-US" sz="3800">
                <a:solidFill>
                  <a:schemeClr val="accent5"/>
                </a:solidFill>
              </a:rPr>
              <a:t>Approach/Process to Finalizing Report &amp; Recommendations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5020EFD-9478-4241-82C1-AB0DFB0792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B52D1F0E-ADB9-054E-881E-D5691EC4F528}" type="slidenum">
              <a:rPr lang="en-US" smtClean="0"/>
              <a:pPr>
                <a:spcAft>
                  <a:spcPts val="600"/>
                </a:spcAft>
              </a:pPr>
              <a:t>6</a:t>
            </a:fld>
            <a:endParaRPr lang="en-US"/>
          </a:p>
        </p:txBody>
      </p:sp>
      <p:graphicFrame>
        <p:nvGraphicFramePr>
          <p:cNvPr id="6" name="Content Placeholder 2">
            <a:extLst>
              <a:ext uri="{FF2B5EF4-FFF2-40B4-BE49-F238E27FC236}">
                <a16:creationId xmlns:a16="http://schemas.microsoft.com/office/drawing/2014/main" id="{D5616584-A221-481A-96DC-28D31D4F526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06505710"/>
              </p:ext>
            </p:extLst>
          </p:nvPr>
        </p:nvGraphicFramePr>
        <p:xfrm>
          <a:off x="5093208" y="620392"/>
          <a:ext cx="6263640" cy="55046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3020049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AAB57DF3-71CB-2C4D-A698-8D660A0CF4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Sign up process for non-consensus items</a:t>
            </a:r>
            <a:r>
              <a:rPr lang="en-US" dirty="0">
                <a:effectLst/>
              </a:rPr>
              <a:t> </a:t>
            </a:r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CF2ECDE8-2DE9-A14F-9293-3361063AA5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lvl="0" indent="-514350">
              <a:buFont typeface="+mj-lt"/>
              <a:buAutoNum type="arabicPeriod"/>
            </a:pPr>
            <a:r>
              <a:rPr lang="en-US" b="1" dirty="0"/>
              <a:t>Which is your organizations 1</a:t>
            </a:r>
            <a:r>
              <a:rPr lang="en-US" b="1" baseline="30000" dirty="0"/>
              <a:t>st</a:t>
            </a:r>
            <a:r>
              <a:rPr lang="en-US" b="1" dirty="0"/>
              <a:t> choice? </a:t>
            </a:r>
            <a:r>
              <a:rPr lang="en-US" dirty="0"/>
              <a:t>(Select 1)</a:t>
            </a:r>
          </a:p>
          <a:p>
            <a:pPr lvl="1"/>
            <a:r>
              <a:rPr lang="en-US" dirty="0"/>
              <a:t>Option A; or</a:t>
            </a:r>
          </a:p>
          <a:p>
            <a:pPr lvl="1"/>
            <a:r>
              <a:rPr lang="en-US" dirty="0"/>
              <a:t>Option B</a:t>
            </a:r>
          </a:p>
          <a:p>
            <a:pPr marL="457200" lvl="1" indent="0">
              <a:buNone/>
            </a:pPr>
            <a:endParaRPr lang="en-US" dirty="0"/>
          </a:p>
          <a:p>
            <a:pPr marL="514350" lvl="0" indent="-514350">
              <a:buFont typeface="+mj-lt"/>
              <a:buAutoNum type="arabicPeriod"/>
            </a:pPr>
            <a:r>
              <a:rPr lang="en-US" b="1" dirty="0"/>
              <a:t>Regardless of your 1</a:t>
            </a:r>
            <a:r>
              <a:rPr lang="en-US" b="1" baseline="30000" dirty="0"/>
              <a:t>st</a:t>
            </a:r>
            <a:r>
              <a:rPr lang="en-US" b="1" dirty="0"/>
              <a:t> choice, please indicates specifically whether both options are acceptable to your organization? </a:t>
            </a:r>
            <a:r>
              <a:rPr lang="en-US" dirty="0"/>
              <a:t>(Select 1)</a:t>
            </a:r>
          </a:p>
          <a:p>
            <a:pPr lvl="1"/>
            <a:r>
              <a:rPr lang="en-US" dirty="0"/>
              <a:t>Yes, both options are acceptable to my organization</a:t>
            </a:r>
          </a:p>
          <a:p>
            <a:pPr lvl="1"/>
            <a:r>
              <a:rPr lang="en-US" dirty="0"/>
              <a:t>No, only my 1</a:t>
            </a:r>
            <a:r>
              <a:rPr lang="en-US" baseline="30000" dirty="0"/>
              <a:t>st</a:t>
            </a:r>
            <a:r>
              <a:rPr lang="en-US" dirty="0"/>
              <a:t> choice is acceptable to my organization</a:t>
            </a:r>
          </a:p>
        </p:txBody>
      </p:sp>
    </p:spTree>
    <p:extLst>
      <p:ext uri="{BB962C8B-B14F-4D97-AF65-F5344CB8AC3E}">
        <p14:creationId xmlns:p14="http://schemas.microsoft.com/office/powerpoint/2010/main" val="4751589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F352A8-C118-9447-B734-76BD694408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0204" y="606564"/>
            <a:ext cx="10451592" cy="1325563"/>
          </a:xfrm>
        </p:spPr>
        <p:txBody>
          <a:bodyPr anchor="ctr">
            <a:normAutofit/>
          </a:bodyPr>
          <a:lstStyle/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Report out on Non-Consensus Issues</a:t>
            </a:r>
            <a:endParaRPr kumimoji="0" lang="en-US" altLang="en-US" b="0" i="0" u="none" strike="noStrike" cap="none" normalizeH="0" baseline="0" dirty="0">
              <a:ln>
                <a:noFill/>
              </a:ln>
              <a:effectLst/>
              <a:latin typeface="Arial" panose="020B0604020202020204" pitchFamily="34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5711A0E-A428-4ED1-96CB-33D69FD842E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00874" y="2043803"/>
            <a:ext cx="10190252" cy="80683"/>
          </a:xfrm>
          <a:prstGeom prst="rect">
            <a:avLst/>
          </a:prstGeom>
          <a:solidFill>
            <a:schemeClr val="tx1">
              <a:lumMod val="50000"/>
              <a:lumOff val="50000"/>
              <a:alpha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C3086DC5-6C58-B94B-AA91-3F1D59D7E35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90411741"/>
              </p:ext>
            </p:extLst>
          </p:nvPr>
        </p:nvGraphicFramePr>
        <p:xfrm>
          <a:off x="1000874" y="2487039"/>
          <a:ext cx="10052118" cy="3416500"/>
        </p:xfrm>
        <a:graphic>
          <a:graphicData uri="http://schemas.openxmlformats.org/drawingml/2006/table">
            <a:tbl>
              <a:tblPr firstRow="1" firstCol="1" bandRow="1"/>
              <a:tblGrid>
                <a:gridCol w="4571335">
                  <a:extLst>
                    <a:ext uri="{9D8B030D-6E8A-4147-A177-3AD203B41FA5}">
                      <a16:colId xmlns:a16="http://schemas.microsoft.com/office/drawing/2014/main" val="4021861179"/>
                    </a:ext>
                  </a:extLst>
                </a:gridCol>
                <a:gridCol w="2784920">
                  <a:extLst>
                    <a:ext uri="{9D8B030D-6E8A-4147-A177-3AD203B41FA5}">
                      <a16:colId xmlns:a16="http://schemas.microsoft.com/office/drawing/2014/main" val="3578025304"/>
                    </a:ext>
                  </a:extLst>
                </a:gridCol>
                <a:gridCol w="2695863">
                  <a:extLst>
                    <a:ext uri="{9D8B030D-6E8A-4147-A177-3AD203B41FA5}">
                      <a16:colId xmlns:a16="http://schemas.microsoft.com/office/drawing/2014/main" val="1104665715"/>
                    </a:ext>
                  </a:extLst>
                </a:gridCol>
              </a:tblGrid>
              <a:tr h="1218954">
                <a:tc>
                  <a:txBody>
                    <a:bodyPr/>
                    <a:lstStyle/>
                    <a:p>
                      <a:pPr marL="0" marR="0" algn="l" fontAlgn="b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3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Target-Setting Option</a:t>
                      </a:r>
                      <a:endParaRPr lang="en-US" sz="5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26314" marR="226314" marT="3143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 fontAlgn="b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3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First Choice Option</a:t>
                      </a:r>
                      <a:endParaRPr lang="en-US" sz="5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26314" marR="226314" marT="3143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 fontAlgn="b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3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Acceptable Option</a:t>
                      </a:r>
                      <a:endParaRPr lang="en-US" sz="5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26314" marR="226314" marT="3143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05823875"/>
                  </a:ext>
                </a:extLst>
              </a:tr>
              <a:tr h="640596">
                <a:tc>
                  <a:txBody>
                    <a:bodyPr/>
                    <a:lstStyle/>
                    <a:p>
                      <a:pPr marL="0" marR="0" algn="l" fontAlgn="b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Option 1</a:t>
                      </a:r>
                      <a:endParaRPr lang="en-US" sz="5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26314" marR="226314" marT="3143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 fontAlgn="b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Members A, B, and C</a:t>
                      </a:r>
                      <a:endParaRPr lang="en-US" sz="59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26314" marR="226314" marT="3143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 fontAlgn="b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Members A,B,C, and E</a:t>
                      </a:r>
                      <a:endParaRPr lang="en-US" sz="59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26314" marR="226314" marT="3143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40891189"/>
                  </a:ext>
                </a:extLst>
              </a:tr>
              <a:tr h="640596">
                <a:tc>
                  <a:txBody>
                    <a:bodyPr/>
                    <a:lstStyle/>
                    <a:p>
                      <a:pPr marL="0" marR="0" algn="l" fontAlgn="b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Option 2</a:t>
                      </a:r>
                      <a:endParaRPr lang="en-US" sz="5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26314" marR="226314" marT="3143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 fontAlgn="b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Members D, E, and F</a:t>
                      </a:r>
                    </a:p>
                  </a:txBody>
                  <a:tcPr marL="226314" marR="226314" marT="3143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 defTabSz="914400" rtl="0" eaLnBrk="1" fontAlgn="b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3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Members D,E,F, and B</a:t>
                      </a:r>
                      <a:endParaRPr lang="en-US" sz="33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26314" marR="226314" marT="3143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4540306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7685725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>
            <a:extLst>
              <a:ext uri="{FF2B5EF4-FFF2-40B4-BE49-F238E27FC236}">
                <a16:creationId xmlns:a16="http://schemas.microsoft.com/office/drawing/2014/main" id="{43D3243C-F70A-43BF-A9E8-3D282AB65FF3}"/>
              </a:ext>
            </a:extLst>
          </p:cNvPr>
          <p:cNvGrpSpPr/>
          <p:nvPr/>
        </p:nvGrpSpPr>
        <p:grpSpPr>
          <a:xfrm>
            <a:off x="3614565" y="432069"/>
            <a:ext cx="4962869" cy="5993861"/>
            <a:chOff x="1846252" y="548655"/>
            <a:chExt cx="4962869" cy="5993861"/>
          </a:xfrm>
        </p:grpSpPr>
        <p:sp>
          <p:nvSpPr>
            <p:cNvPr id="13" name="Freeform 12">
              <a:extLst>
                <a:ext uri="{FF2B5EF4-FFF2-40B4-BE49-F238E27FC236}">
                  <a16:creationId xmlns:a16="http://schemas.microsoft.com/office/drawing/2014/main" id="{49E8760C-D145-CC4D-8032-777953910043}"/>
                </a:ext>
              </a:extLst>
            </p:cNvPr>
            <p:cNvSpPr/>
            <p:nvPr/>
          </p:nvSpPr>
          <p:spPr>
            <a:xfrm>
              <a:off x="4410949" y="5748345"/>
              <a:ext cx="2382939" cy="794171"/>
            </a:xfrm>
            <a:custGeom>
              <a:avLst/>
              <a:gdLst>
                <a:gd name="connsiteX0" fmla="*/ 0 w 2033289"/>
                <a:gd name="connsiteY0" fmla="*/ 101664 h 1016644"/>
                <a:gd name="connsiteX1" fmla="*/ 101664 w 2033289"/>
                <a:gd name="connsiteY1" fmla="*/ 0 h 1016644"/>
                <a:gd name="connsiteX2" fmla="*/ 1931625 w 2033289"/>
                <a:gd name="connsiteY2" fmla="*/ 0 h 1016644"/>
                <a:gd name="connsiteX3" fmla="*/ 2033289 w 2033289"/>
                <a:gd name="connsiteY3" fmla="*/ 101664 h 1016644"/>
                <a:gd name="connsiteX4" fmla="*/ 2033289 w 2033289"/>
                <a:gd name="connsiteY4" fmla="*/ 914980 h 1016644"/>
                <a:gd name="connsiteX5" fmla="*/ 1931625 w 2033289"/>
                <a:gd name="connsiteY5" fmla="*/ 1016644 h 1016644"/>
                <a:gd name="connsiteX6" fmla="*/ 101664 w 2033289"/>
                <a:gd name="connsiteY6" fmla="*/ 1016644 h 1016644"/>
                <a:gd name="connsiteX7" fmla="*/ 0 w 2033289"/>
                <a:gd name="connsiteY7" fmla="*/ 914980 h 1016644"/>
                <a:gd name="connsiteX8" fmla="*/ 0 w 2033289"/>
                <a:gd name="connsiteY8" fmla="*/ 101664 h 10166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033289" h="1016644">
                  <a:moveTo>
                    <a:pt x="0" y="101664"/>
                  </a:moveTo>
                  <a:cubicBezTo>
                    <a:pt x="0" y="45517"/>
                    <a:pt x="45517" y="0"/>
                    <a:pt x="101664" y="0"/>
                  </a:cubicBezTo>
                  <a:lnTo>
                    <a:pt x="1931625" y="0"/>
                  </a:lnTo>
                  <a:cubicBezTo>
                    <a:pt x="1987772" y="0"/>
                    <a:pt x="2033289" y="45517"/>
                    <a:pt x="2033289" y="101664"/>
                  </a:cubicBezTo>
                  <a:lnTo>
                    <a:pt x="2033289" y="914980"/>
                  </a:lnTo>
                  <a:cubicBezTo>
                    <a:pt x="2033289" y="971127"/>
                    <a:pt x="1987772" y="1016644"/>
                    <a:pt x="1931625" y="1016644"/>
                  </a:cubicBezTo>
                  <a:lnTo>
                    <a:pt x="101664" y="1016644"/>
                  </a:lnTo>
                  <a:cubicBezTo>
                    <a:pt x="45517" y="1016644"/>
                    <a:pt x="0" y="971127"/>
                    <a:pt x="0" y="914980"/>
                  </a:cubicBezTo>
                  <a:lnTo>
                    <a:pt x="0" y="101664"/>
                  </a:lnTo>
                  <a:close/>
                </a:path>
              </a:pathLst>
            </a:custGeom>
            <a:solidFill>
              <a:schemeClr val="accent6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79306" tIns="79306" rIns="79306" bIns="79306" numCol="1" spcCol="1270" anchor="ctr" anchorCtr="0">
              <a:noAutofit/>
            </a:bodyPr>
            <a:lstStyle/>
            <a:p>
              <a:pPr marL="0" marR="0" lvl="0" indent="0" algn="ctr" defTabSz="577850" rtl="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3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TARGETS</a:t>
              </a:r>
            </a:p>
            <a:p>
              <a:pPr marL="0" marR="0" lvl="0" indent="0" algn="ctr" defTabSz="577850" rtl="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3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Quantitative and/or qualitative goal for each Metric</a:t>
              </a:r>
            </a:p>
          </p:txBody>
        </p:sp>
        <p:sp>
          <p:nvSpPr>
            <p:cNvPr id="15" name="Freeform 14">
              <a:extLst>
                <a:ext uri="{FF2B5EF4-FFF2-40B4-BE49-F238E27FC236}">
                  <a16:creationId xmlns:a16="http://schemas.microsoft.com/office/drawing/2014/main" id="{7A1770BF-12CC-9E46-8891-D8C3366F83D9}"/>
                </a:ext>
              </a:extLst>
            </p:cNvPr>
            <p:cNvSpPr/>
            <p:nvPr/>
          </p:nvSpPr>
          <p:spPr>
            <a:xfrm>
              <a:off x="4410949" y="4007609"/>
              <a:ext cx="2398172" cy="1164754"/>
            </a:xfrm>
            <a:custGeom>
              <a:avLst/>
              <a:gdLst>
                <a:gd name="connsiteX0" fmla="*/ 0 w 2033289"/>
                <a:gd name="connsiteY0" fmla="*/ 101664 h 1016644"/>
                <a:gd name="connsiteX1" fmla="*/ 101664 w 2033289"/>
                <a:gd name="connsiteY1" fmla="*/ 0 h 1016644"/>
                <a:gd name="connsiteX2" fmla="*/ 1931625 w 2033289"/>
                <a:gd name="connsiteY2" fmla="*/ 0 h 1016644"/>
                <a:gd name="connsiteX3" fmla="*/ 2033289 w 2033289"/>
                <a:gd name="connsiteY3" fmla="*/ 101664 h 1016644"/>
                <a:gd name="connsiteX4" fmla="*/ 2033289 w 2033289"/>
                <a:gd name="connsiteY4" fmla="*/ 914980 h 1016644"/>
                <a:gd name="connsiteX5" fmla="*/ 1931625 w 2033289"/>
                <a:gd name="connsiteY5" fmla="*/ 1016644 h 1016644"/>
                <a:gd name="connsiteX6" fmla="*/ 101664 w 2033289"/>
                <a:gd name="connsiteY6" fmla="*/ 1016644 h 1016644"/>
                <a:gd name="connsiteX7" fmla="*/ 0 w 2033289"/>
                <a:gd name="connsiteY7" fmla="*/ 914980 h 1016644"/>
                <a:gd name="connsiteX8" fmla="*/ 0 w 2033289"/>
                <a:gd name="connsiteY8" fmla="*/ 101664 h 10166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033289" h="1016644">
                  <a:moveTo>
                    <a:pt x="0" y="101664"/>
                  </a:moveTo>
                  <a:cubicBezTo>
                    <a:pt x="0" y="45517"/>
                    <a:pt x="45517" y="0"/>
                    <a:pt x="101664" y="0"/>
                  </a:cubicBezTo>
                  <a:lnTo>
                    <a:pt x="1931625" y="0"/>
                  </a:lnTo>
                  <a:cubicBezTo>
                    <a:pt x="1987772" y="0"/>
                    <a:pt x="2033289" y="45517"/>
                    <a:pt x="2033289" y="101664"/>
                  </a:cubicBezTo>
                  <a:lnTo>
                    <a:pt x="2033289" y="914980"/>
                  </a:lnTo>
                  <a:cubicBezTo>
                    <a:pt x="2033289" y="971127"/>
                    <a:pt x="1987772" y="1016644"/>
                    <a:pt x="1931625" y="1016644"/>
                  </a:cubicBezTo>
                  <a:lnTo>
                    <a:pt x="101664" y="1016644"/>
                  </a:lnTo>
                  <a:cubicBezTo>
                    <a:pt x="45517" y="1016644"/>
                    <a:pt x="0" y="971127"/>
                    <a:pt x="0" y="914980"/>
                  </a:cubicBezTo>
                  <a:lnTo>
                    <a:pt x="0" y="101664"/>
                  </a:lnTo>
                  <a:close/>
                </a:path>
              </a:pathLst>
            </a:custGeom>
            <a:solidFill>
              <a:schemeClr val="accent2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79306" tIns="79306" rIns="79306" bIns="79306" numCol="1" spcCol="1270" anchor="ctr" anchorCtr="0">
              <a:noAutofit/>
            </a:bodyPr>
            <a:lstStyle/>
            <a:p>
              <a:pPr marL="0" marR="0" lvl="0" indent="0" algn="ctr" defTabSz="577850" rtl="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3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METRICS</a:t>
              </a:r>
            </a:p>
            <a:p>
              <a:pPr marL="0" marR="0" lvl="0" indent="0" algn="ctr" defTabSz="577850" rtl="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3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The most important yardsticks by which progress in the Equity segment is tracked, measured, and reported.</a:t>
              </a:r>
            </a:p>
          </p:txBody>
        </p:sp>
        <p:sp>
          <p:nvSpPr>
            <p:cNvPr id="22" name="Down Arrow 21">
              <a:extLst>
                <a:ext uri="{FF2B5EF4-FFF2-40B4-BE49-F238E27FC236}">
                  <a16:creationId xmlns:a16="http://schemas.microsoft.com/office/drawing/2014/main" id="{26A41ACC-4267-AA4D-98F7-B6D2C418E23F}"/>
                </a:ext>
              </a:extLst>
            </p:cNvPr>
            <p:cNvSpPr/>
            <p:nvPr/>
          </p:nvSpPr>
          <p:spPr>
            <a:xfrm rot="10800000">
              <a:off x="5494618" y="5247861"/>
              <a:ext cx="215600" cy="500484"/>
            </a:xfrm>
            <a:prstGeom prst="downArrow">
              <a:avLst>
                <a:gd name="adj1" fmla="val 50000"/>
                <a:gd name="adj2" fmla="val 46149"/>
              </a:avLst>
            </a:prstGeom>
            <a:solidFill>
              <a:schemeClr val="accent6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4" name="Freeform 13">
              <a:extLst>
                <a:ext uri="{FF2B5EF4-FFF2-40B4-BE49-F238E27FC236}">
                  <a16:creationId xmlns:a16="http://schemas.microsoft.com/office/drawing/2014/main" id="{D2EFCD7A-829C-894F-B568-1AE3AC0FDFE3}"/>
                </a:ext>
              </a:extLst>
            </p:cNvPr>
            <p:cNvSpPr/>
            <p:nvPr/>
          </p:nvSpPr>
          <p:spPr>
            <a:xfrm>
              <a:off x="1846252" y="4007608"/>
              <a:ext cx="2398172" cy="1164755"/>
            </a:xfrm>
            <a:custGeom>
              <a:avLst/>
              <a:gdLst>
                <a:gd name="connsiteX0" fmla="*/ 0 w 2033289"/>
                <a:gd name="connsiteY0" fmla="*/ 101664 h 1016644"/>
                <a:gd name="connsiteX1" fmla="*/ 101664 w 2033289"/>
                <a:gd name="connsiteY1" fmla="*/ 0 h 1016644"/>
                <a:gd name="connsiteX2" fmla="*/ 1931625 w 2033289"/>
                <a:gd name="connsiteY2" fmla="*/ 0 h 1016644"/>
                <a:gd name="connsiteX3" fmla="*/ 2033289 w 2033289"/>
                <a:gd name="connsiteY3" fmla="*/ 101664 h 1016644"/>
                <a:gd name="connsiteX4" fmla="*/ 2033289 w 2033289"/>
                <a:gd name="connsiteY4" fmla="*/ 914980 h 1016644"/>
                <a:gd name="connsiteX5" fmla="*/ 1931625 w 2033289"/>
                <a:gd name="connsiteY5" fmla="*/ 1016644 h 1016644"/>
                <a:gd name="connsiteX6" fmla="*/ 101664 w 2033289"/>
                <a:gd name="connsiteY6" fmla="*/ 1016644 h 1016644"/>
                <a:gd name="connsiteX7" fmla="*/ 0 w 2033289"/>
                <a:gd name="connsiteY7" fmla="*/ 914980 h 1016644"/>
                <a:gd name="connsiteX8" fmla="*/ 0 w 2033289"/>
                <a:gd name="connsiteY8" fmla="*/ 101664 h 10166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033289" h="1016644">
                  <a:moveTo>
                    <a:pt x="0" y="101664"/>
                  </a:moveTo>
                  <a:cubicBezTo>
                    <a:pt x="0" y="45517"/>
                    <a:pt x="45517" y="0"/>
                    <a:pt x="101664" y="0"/>
                  </a:cubicBezTo>
                  <a:lnTo>
                    <a:pt x="1931625" y="0"/>
                  </a:lnTo>
                  <a:cubicBezTo>
                    <a:pt x="1987772" y="0"/>
                    <a:pt x="2033289" y="45517"/>
                    <a:pt x="2033289" y="101664"/>
                  </a:cubicBezTo>
                  <a:lnTo>
                    <a:pt x="2033289" y="914980"/>
                  </a:lnTo>
                  <a:cubicBezTo>
                    <a:pt x="2033289" y="971127"/>
                    <a:pt x="1987772" y="1016644"/>
                    <a:pt x="1931625" y="1016644"/>
                  </a:cubicBezTo>
                  <a:lnTo>
                    <a:pt x="101664" y="1016644"/>
                  </a:lnTo>
                  <a:cubicBezTo>
                    <a:pt x="45517" y="1016644"/>
                    <a:pt x="0" y="971127"/>
                    <a:pt x="0" y="914980"/>
                  </a:cubicBezTo>
                  <a:lnTo>
                    <a:pt x="0" y="101664"/>
                  </a:lnTo>
                  <a:close/>
                </a:path>
              </a:pathLst>
            </a:custGeom>
            <a:solidFill>
              <a:srgbClr val="7030A0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79306" tIns="79306" rIns="79306" bIns="79306" numCol="1" spcCol="1270" anchor="ctr" anchorCtr="0">
              <a:noAutofit/>
            </a:bodyPr>
            <a:lstStyle/>
            <a:p>
              <a:pPr marL="0" marR="0" lvl="0" indent="0" algn="ctr" defTabSz="577850" rtl="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3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INDICATORS</a:t>
              </a:r>
            </a:p>
            <a:p>
              <a:pPr marL="0" marR="0" lvl="0" indent="0" algn="ctr" defTabSz="577850" rtl="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3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Important measures of progress that are tracked, measured, and reported – but do NOT have associated Targets.</a:t>
              </a:r>
            </a:p>
          </p:txBody>
        </p:sp>
        <p:sp>
          <p:nvSpPr>
            <p:cNvPr id="46" name="Freeform 45">
              <a:extLst>
                <a:ext uri="{FF2B5EF4-FFF2-40B4-BE49-F238E27FC236}">
                  <a16:creationId xmlns:a16="http://schemas.microsoft.com/office/drawing/2014/main" id="{BC966D34-98A2-1740-97FA-311DAE4415F9}"/>
                </a:ext>
              </a:extLst>
            </p:cNvPr>
            <p:cNvSpPr/>
            <p:nvPr/>
          </p:nvSpPr>
          <p:spPr>
            <a:xfrm>
              <a:off x="2638471" y="548655"/>
              <a:ext cx="3465816" cy="931554"/>
            </a:xfrm>
            <a:custGeom>
              <a:avLst/>
              <a:gdLst>
                <a:gd name="connsiteX0" fmla="*/ 0 w 2033289"/>
                <a:gd name="connsiteY0" fmla="*/ 101664 h 1016644"/>
                <a:gd name="connsiteX1" fmla="*/ 101664 w 2033289"/>
                <a:gd name="connsiteY1" fmla="*/ 0 h 1016644"/>
                <a:gd name="connsiteX2" fmla="*/ 1931625 w 2033289"/>
                <a:gd name="connsiteY2" fmla="*/ 0 h 1016644"/>
                <a:gd name="connsiteX3" fmla="*/ 2033289 w 2033289"/>
                <a:gd name="connsiteY3" fmla="*/ 101664 h 1016644"/>
                <a:gd name="connsiteX4" fmla="*/ 2033289 w 2033289"/>
                <a:gd name="connsiteY4" fmla="*/ 914980 h 1016644"/>
                <a:gd name="connsiteX5" fmla="*/ 1931625 w 2033289"/>
                <a:gd name="connsiteY5" fmla="*/ 1016644 h 1016644"/>
                <a:gd name="connsiteX6" fmla="*/ 101664 w 2033289"/>
                <a:gd name="connsiteY6" fmla="*/ 1016644 h 1016644"/>
                <a:gd name="connsiteX7" fmla="*/ 0 w 2033289"/>
                <a:gd name="connsiteY7" fmla="*/ 914980 h 1016644"/>
                <a:gd name="connsiteX8" fmla="*/ 0 w 2033289"/>
                <a:gd name="connsiteY8" fmla="*/ 101664 h 10166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033289" h="1016644">
                  <a:moveTo>
                    <a:pt x="0" y="101664"/>
                  </a:moveTo>
                  <a:cubicBezTo>
                    <a:pt x="0" y="45517"/>
                    <a:pt x="45517" y="0"/>
                    <a:pt x="101664" y="0"/>
                  </a:cubicBezTo>
                  <a:lnTo>
                    <a:pt x="1931625" y="0"/>
                  </a:lnTo>
                  <a:cubicBezTo>
                    <a:pt x="1987772" y="0"/>
                    <a:pt x="2033289" y="45517"/>
                    <a:pt x="2033289" y="101664"/>
                  </a:cubicBezTo>
                  <a:lnTo>
                    <a:pt x="2033289" y="914980"/>
                  </a:lnTo>
                  <a:cubicBezTo>
                    <a:pt x="2033289" y="971127"/>
                    <a:pt x="1987772" y="1016644"/>
                    <a:pt x="1931625" y="1016644"/>
                  </a:cubicBezTo>
                  <a:lnTo>
                    <a:pt x="101664" y="1016644"/>
                  </a:lnTo>
                  <a:cubicBezTo>
                    <a:pt x="45517" y="1016644"/>
                    <a:pt x="0" y="971127"/>
                    <a:pt x="0" y="914980"/>
                  </a:cubicBezTo>
                  <a:lnTo>
                    <a:pt x="0" y="101664"/>
                  </a:lnTo>
                  <a:close/>
                </a:path>
              </a:pathLst>
            </a:custGeom>
            <a:noFill/>
            <a:ln>
              <a:solidFill>
                <a:schemeClr val="tx1"/>
              </a:solidFill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79306" tIns="79306" rIns="79306" bIns="79306" numCol="1" spcCol="1270" anchor="ctr" anchorCtr="0">
              <a:noAutofit/>
            </a:bodyPr>
            <a:lstStyle/>
            <a:p>
              <a:pPr marL="0" marR="0" lvl="0" indent="0" algn="ctr" defTabSz="577850" rtl="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300" b="1" i="0" u="none" strike="noStrike" kern="120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PRINCIPLES</a:t>
              </a:r>
            </a:p>
            <a:p>
              <a:pPr marL="0" marR="0" lvl="0" indent="0" algn="ctr" defTabSz="577850" rtl="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300" b="0" i="0" u="none" strike="noStrike" kern="120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The WG’s recommendations for how to operationalize the Objectives &amp; Metrics, and best practices for program development</a:t>
              </a:r>
            </a:p>
          </p:txBody>
        </p:sp>
        <p:sp>
          <p:nvSpPr>
            <p:cNvPr id="2" name="Right Brace 1">
              <a:extLst>
                <a:ext uri="{FF2B5EF4-FFF2-40B4-BE49-F238E27FC236}">
                  <a16:creationId xmlns:a16="http://schemas.microsoft.com/office/drawing/2014/main" id="{9AE9ED40-33D0-CA44-89E1-E019FC3DE2F4}"/>
                </a:ext>
              </a:extLst>
            </p:cNvPr>
            <p:cNvSpPr/>
            <p:nvPr/>
          </p:nvSpPr>
          <p:spPr>
            <a:xfrm rot="5400000">
              <a:off x="4236317" y="-752120"/>
              <a:ext cx="270125" cy="4845015"/>
            </a:xfrm>
            <a:prstGeom prst="rightBrac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2" name="Down Arrow 20">
              <a:extLst>
                <a:ext uri="{FF2B5EF4-FFF2-40B4-BE49-F238E27FC236}">
                  <a16:creationId xmlns:a16="http://schemas.microsoft.com/office/drawing/2014/main" id="{FEFAA5A4-514D-4BD4-9CFC-87DB268CBAFE}"/>
                </a:ext>
              </a:extLst>
            </p:cNvPr>
            <p:cNvSpPr/>
            <p:nvPr/>
          </p:nvSpPr>
          <p:spPr>
            <a:xfrm rot="2365888" flipH="1">
              <a:off x="3735546" y="3013170"/>
              <a:ext cx="193553" cy="1062271"/>
            </a:xfrm>
            <a:prstGeom prst="downArrow">
              <a:avLst>
                <a:gd name="adj1" fmla="val 50000"/>
                <a:gd name="adj2" fmla="val 46149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6" name="Down Arrow 20">
              <a:extLst>
                <a:ext uri="{FF2B5EF4-FFF2-40B4-BE49-F238E27FC236}">
                  <a16:creationId xmlns:a16="http://schemas.microsoft.com/office/drawing/2014/main" id="{FD662C41-7A15-4BB3-B74A-D7E1DBB8000C}"/>
                </a:ext>
              </a:extLst>
            </p:cNvPr>
            <p:cNvSpPr/>
            <p:nvPr/>
          </p:nvSpPr>
          <p:spPr>
            <a:xfrm rot="19354713" flipH="1">
              <a:off x="4883381" y="2965787"/>
              <a:ext cx="187502" cy="1111278"/>
            </a:xfrm>
            <a:prstGeom prst="downArrow">
              <a:avLst>
                <a:gd name="adj1" fmla="val 50000"/>
                <a:gd name="adj2" fmla="val 46149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7" name="Freeform 6">
              <a:extLst>
                <a:ext uri="{FF2B5EF4-FFF2-40B4-BE49-F238E27FC236}">
                  <a16:creationId xmlns:a16="http://schemas.microsoft.com/office/drawing/2014/main" id="{252B6554-5E91-0C46-AAE3-D47B1D1E1D38}"/>
                </a:ext>
              </a:extLst>
            </p:cNvPr>
            <p:cNvSpPr/>
            <p:nvPr/>
          </p:nvSpPr>
          <p:spPr>
            <a:xfrm>
              <a:off x="3018296" y="2128988"/>
              <a:ext cx="2618782" cy="1016644"/>
            </a:xfrm>
            <a:custGeom>
              <a:avLst/>
              <a:gdLst>
                <a:gd name="connsiteX0" fmla="*/ 0 w 2033289"/>
                <a:gd name="connsiteY0" fmla="*/ 101664 h 1016644"/>
                <a:gd name="connsiteX1" fmla="*/ 101664 w 2033289"/>
                <a:gd name="connsiteY1" fmla="*/ 0 h 1016644"/>
                <a:gd name="connsiteX2" fmla="*/ 1931625 w 2033289"/>
                <a:gd name="connsiteY2" fmla="*/ 0 h 1016644"/>
                <a:gd name="connsiteX3" fmla="*/ 2033289 w 2033289"/>
                <a:gd name="connsiteY3" fmla="*/ 101664 h 1016644"/>
                <a:gd name="connsiteX4" fmla="*/ 2033289 w 2033289"/>
                <a:gd name="connsiteY4" fmla="*/ 914980 h 1016644"/>
                <a:gd name="connsiteX5" fmla="*/ 1931625 w 2033289"/>
                <a:gd name="connsiteY5" fmla="*/ 1016644 h 1016644"/>
                <a:gd name="connsiteX6" fmla="*/ 101664 w 2033289"/>
                <a:gd name="connsiteY6" fmla="*/ 1016644 h 1016644"/>
                <a:gd name="connsiteX7" fmla="*/ 0 w 2033289"/>
                <a:gd name="connsiteY7" fmla="*/ 914980 h 1016644"/>
                <a:gd name="connsiteX8" fmla="*/ 0 w 2033289"/>
                <a:gd name="connsiteY8" fmla="*/ 101664 h 10166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033289" h="1016644">
                  <a:moveTo>
                    <a:pt x="0" y="101664"/>
                  </a:moveTo>
                  <a:cubicBezTo>
                    <a:pt x="0" y="45517"/>
                    <a:pt x="45517" y="0"/>
                    <a:pt x="101664" y="0"/>
                  </a:cubicBezTo>
                  <a:lnTo>
                    <a:pt x="1931625" y="0"/>
                  </a:lnTo>
                  <a:cubicBezTo>
                    <a:pt x="1987772" y="0"/>
                    <a:pt x="2033289" y="45517"/>
                    <a:pt x="2033289" y="101664"/>
                  </a:cubicBezTo>
                  <a:lnTo>
                    <a:pt x="2033289" y="914980"/>
                  </a:lnTo>
                  <a:cubicBezTo>
                    <a:pt x="2033289" y="971127"/>
                    <a:pt x="1987772" y="1016644"/>
                    <a:pt x="1931625" y="1016644"/>
                  </a:cubicBezTo>
                  <a:lnTo>
                    <a:pt x="101664" y="1016644"/>
                  </a:lnTo>
                  <a:cubicBezTo>
                    <a:pt x="45517" y="1016644"/>
                    <a:pt x="0" y="971127"/>
                    <a:pt x="0" y="914980"/>
                  </a:cubicBezTo>
                  <a:lnTo>
                    <a:pt x="0" y="101664"/>
                  </a:lnTo>
                  <a:close/>
                </a:path>
              </a:pathLst>
            </a:custGeom>
            <a:solidFill>
              <a:schemeClr val="accent1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79306" tIns="79306" rIns="79306" bIns="79306" numCol="1" spcCol="1270" anchor="ctr" anchorCtr="0">
              <a:noAutofit/>
            </a:bodyPr>
            <a:lstStyle/>
            <a:p>
              <a:pPr marL="0" marR="0" lvl="0" indent="0" algn="ctr" defTabSz="577850" rtl="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3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PRIMARY OBJECTIVE</a:t>
              </a:r>
            </a:p>
            <a:p>
              <a:pPr marL="0" marR="0" lvl="0" indent="0" algn="ctr" defTabSz="577850" rtl="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3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The primary purpose of the Equity segment portfolio of programs.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5038976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1157</TotalTime>
  <Words>572</Words>
  <Application>Microsoft Macintosh PowerPoint</Application>
  <PresentationFormat>Widescreen</PresentationFormat>
  <Paragraphs>87</Paragraphs>
  <Slides>10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Arial</vt:lpstr>
      <vt:lpstr>Calibri</vt:lpstr>
      <vt:lpstr>Calibri Light</vt:lpstr>
      <vt:lpstr>Office Theme</vt:lpstr>
      <vt:lpstr>2_Office Theme</vt:lpstr>
      <vt:lpstr>1_Office Theme</vt:lpstr>
      <vt:lpstr>Equity Metrics WG Fourth &amp; Final Mtg</vt:lpstr>
      <vt:lpstr>Agenda – see detailed version posted to meeting page for details: https://www.caeecc.org/equity-metrics-working-group-meeting   </vt:lpstr>
      <vt:lpstr>Primary Meeting Goals</vt:lpstr>
      <vt:lpstr>WebEx Technical Reminders</vt:lpstr>
      <vt:lpstr>Groundrule Reminders</vt:lpstr>
      <vt:lpstr>Approach/Process to Finalizing Report &amp; Recommendations</vt:lpstr>
      <vt:lpstr>Sign up process for non-consensus items </vt:lpstr>
      <vt:lpstr>Report out on Non-Consensus Issues</vt:lpstr>
      <vt:lpstr>PowerPoint Presentation</vt:lpstr>
      <vt:lpstr>Next Steps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Sign up process for non-consensus items </dc:title>
  <dc:creator>Katherine Mckeague Abrams</dc:creator>
  <cp:lastModifiedBy>Katherine Mckeague Abrams</cp:lastModifiedBy>
  <cp:revision>14</cp:revision>
  <dcterms:created xsi:type="dcterms:W3CDTF">2021-09-20T17:15:26Z</dcterms:created>
  <dcterms:modified xsi:type="dcterms:W3CDTF">2021-09-27T02:36:25Z</dcterms:modified>
</cp:coreProperties>
</file>