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0" r:id="rId4"/>
    <p:sldId id="269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7C735-F405-486C-BE4B-4401196C871A}" type="datetimeFigureOut">
              <a:rPr lang="en-US" smtClean="0"/>
              <a:t>7/30/2018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C19B-7B26-4938-ADD6-197ECA8B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154D5-B816-44CA-8C0E-A3EC80EBE2A2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EBEF3-1EB7-4373-91B5-70F427B4C9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1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BEF3-1EB7-4373-91B5-70F427B4C9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3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BEF3-1EB7-4373-91B5-70F427B4C9F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3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2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7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6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6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7/30/2018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5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223" y="2407139"/>
            <a:ext cx="6177138" cy="877790"/>
          </a:xfrm>
        </p:spPr>
        <p:txBody>
          <a:bodyPr/>
          <a:lstStyle/>
          <a:p>
            <a:r>
              <a:rPr lang="en-US" sz="4800" dirty="0">
                <a:latin typeface="+mn-lt"/>
              </a:rPr>
              <a:t>2019 ABAL Overview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20714"/>
            <a:ext cx="1271171" cy="4555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68539" y="3244334"/>
            <a:ext cx="280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[Southern California Edison]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9742"/>
            <a:ext cx="7886700" cy="89290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2019 Budget &amp; Cost-Effectiveness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67" y="1062650"/>
            <a:ext cx="7542804" cy="5426871"/>
          </a:xfrm>
          <a:prstGeom prst="rect">
            <a:avLst/>
          </a:prstGeom>
        </p:spPr>
      </p:pic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489040"/>
            <a:ext cx="6347713" cy="56477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Proposed Portfolio Level Changes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88" y="1290917"/>
            <a:ext cx="6739468" cy="510988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SCE </a:t>
            </a:r>
            <a:r>
              <a:rPr lang="en-US" dirty="0"/>
              <a:t>is proposing significant modifications to its energy efficiency portfolio for </a:t>
            </a:r>
            <a:r>
              <a:rPr lang="en-US" dirty="0" smtClean="0"/>
              <a:t>2019. SCE is optimizing </a:t>
            </a:r>
            <a:r>
              <a:rPr lang="en-US" dirty="0"/>
              <a:t>its portfolio </a:t>
            </a:r>
            <a:r>
              <a:rPr lang="en-US" dirty="0" smtClean="0"/>
              <a:t>through </a:t>
            </a:r>
            <a:r>
              <a:rPr lang="en-US" dirty="0"/>
              <a:t>a three-step approach: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 smtClean="0"/>
              <a:t>Shift</a:t>
            </a:r>
            <a:r>
              <a:rPr lang="en-US" dirty="0" smtClean="0"/>
              <a:t> – Increase </a:t>
            </a:r>
            <a:r>
              <a:rPr lang="en-US" dirty="0"/>
              <a:t>the quantity of high cost-effective </a:t>
            </a:r>
            <a:r>
              <a:rPr lang="en-US" dirty="0" smtClean="0"/>
              <a:t>measures and </a:t>
            </a:r>
            <a:r>
              <a:rPr lang="en-US" dirty="0"/>
              <a:t>decrease the quantity of low cost-effective </a:t>
            </a:r>
            <a:r>
              <a:rPr lang="en-US" dirty="0" smtClean="0"/>
              <a:t>measures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b="1" dirty="0" smtClean="0"/>
              <a:t>Invest</a:t>
            </a:r>
            <a:r>
              <a:rPr lang="en-US" dirty="0" smtClean="0"/>
              <a:t> </a:t>
            </a:r>
            <a:r>
              <a:rPr lang="en-US" dirty="0"/>
              <a:t>– Add budget to support the transition to new third-party programs and to support high-TRC </a:t>
            </a:r>
            <a:r>
              <a:rPr lang="en-US" dirty="0" smtClean="0"/>
              <a:t>measures. </a:t>
            </a:r>
            <a:r>
              <a:rPr lang="en-US" dirty="0"/>
              <a:t>(</a:t>
            </a:r>
            <a:r>
              <a:rPr lang="en-US" i="1" dirty="0"/>
              <a:t>Example</a:t>
            </a:r>
            <a:r>
              <a:rPr lang="en-US" dirty="0"/>
              <a:t>) </a:t>
            </a:r>
            <a:r>
              <a:rPr lang="en-US" dirty="0" smtClean="0"/>
              <a:t>– SCE has included $4.3 </a:t>
            </a:r>
            <a:r>
              <a:rPr lang="en-US" dirty="0"/>
              <a:t>million </a:t>
            </a:r>
            <a:r>
              <a:rPr lang="en-US" dirty="0" smtClean="0"/>
              <a:t>in the budget for transition costs associated with the ramp up of new third party programs.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Reduce</a:t>
            </a:r>
            <a:r>
              <a:rPr lang="en-US" dirty="0" smtClean="0"/>
              <a:t> – Reduce overhead costs, non-resource related costs, and the number of cost-ineffective programs. (</a:t>
            </a:r>
            <a:r>
              <a:rPr lang="en-US" i="1" dirty="0" smtClean="0"/>
              <a:t>Example)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- </a:t>
            </a:r>
            <a:r>
              <a:rPr lang="en-US" dirty="0" smtClean="0"/>
              <a:t>SCE has reduced its administrative costs by 44% relative to its 2018 budget and is requesting to discontinue programs that are not cost-effective.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437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513021"/>
            <a:ext cx="6347713" cy="56477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Proposed </a:t>
            </a:r>
            <a:r>
              <a:rPr lang="en-US" sz="3200" b="1" dirty="0">
                <a:latin typeface="+mn-lt"/>
              </a:rPr>
              <a:t>Program Level Changes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869756"/>
            <a:ext cx="3657602" cy="36077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300" b="1" u="sng" dirty="0" smtClean="0">
                <a:solidFill>
                  <a:schemeClr val="bg2">
                    <a:lumMod val="25000"/>
                  </a:schemeClr>
                </a:solidFill>
              </a:rPr>
              <a:t>Proposed Programs to Close: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Energy Upgrade California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Sustainable Communities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Cool Planet 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Cool Schools 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Commercial Utility Building Efficiency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IDEEA365 Program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School Energy Efficiency Program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Non-Residential Direct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Installation</a:t>
            </a:r>
          </a:p>
          <a:p>
            <a:pPr lvl="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Commercial and Agriculture-Continuous Energy Improvement (CEM)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9" y="1174376"/>
            <a:ext cx="6347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SCE’s proposed portfolio is designed to maximize cost-effectiveness while also managing towards budget and energy savings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is proposing to close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 number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low-performing or legacy programs in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its energy efficiency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portfolio as we enter the Business Plan era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1" y="2874537"/>
            <a:ext cx="3334870" cy="37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</a:pPr>
            <a:r>
              <a:rPr lang="en-US" sz="2000" b="1" u="sng" dirty="0" smtClean="0">
                <a:solidFill>
                  <a:schemeClr val="bg2">
                    <a:lumMod val="25000"/>
                  </a:schemeClr>
                </a:solidFill>
              </a:rPr>
              <a:t>Proposed Sub-programs to Close: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American Reinvestment Recovery Act (ARRA)-Originated Financing. 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WE&amp;T  Planning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WE&amp;T – Mobile Energy Unit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WE&amp;T – Community Language Efficiency </a:t>
            </a:r>
            <a:r>
              <a:rPr lang="en-US" sz="1700" dirty="0" smtClean="0">
                <a:solidFill>
                  <a:schemeClr val="bg2">
                    <a:lumMod val="25000"/>
                  </a:schemeClr>
                </a:solidFill>
              </a:rPr>
              <a:t>Outreach</a:t>
            </a:r>
          </a:p>
          <a:p>
            <a:pPr marL="285750" lvl="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Lighting Innovation</a:t>
            </a:r>
          </a:p>
          <a:p>
            <a:pPr marL="285750" lvl="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</a:rPr>
              <a:t>Lighting Market Transformation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16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598025" cy="56477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Proposed </a:t>
            </a:r>
            <a:r>
              <a:rPr lang="en-US" sz="3200" b="1" dirty="0">
                <a:latin typeface="+mn-lt"/>
              </a:rPr>
              <a:t>Program Level Changes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67" y="3259472"/>
            <a:ext cx="3316942" cy="2924976"/>
          </a:xfrm>
        </p:spPr>
        <p:txBody>
          <a:bodyPr>
            <a:normAutofit fontScale="92500" lnSpcReduction="20000"/>
          </a:bodyPr>
          <a:lstStyle/>
          <a:p>
            <a:pPr marL="0" lvl="0" indent="0" hangingPunct="0">
              <a:buClr>
                <a:schemeClr val="accent2"/>
              </a:buClr>
              <a:buNone/>
            </a:pPr>
            <a:r>
              <a:rPr lang="en-US" sz="1800" b="1" u="sng" dirty="0" smtClean="0">
                <a:solidFill>
                  <a:schemeClr val="bg2">
                    <a:lumMod val="25000"/>
                  </a:schemeClr>
                </a:solidFill>
              </a:rPr>
              <a:t>Programs </a:t>
            </a:r>
            <a:r>
              <a:rPr lang="en-US" sz="1800" b="1" u="sng" dirty="0">
                <a:solidFill>
                  <a:schemeClr val="bg2">
                    <a:lumMod val="25000"/>
                  </a:schemeClr>
                </a:solidFill>
              </a:rPr>
              <a:t>Ramping Down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hangingPunct="0">
              <a:buClr>
                <a:schemeClr val="accent2"/>
              </a:buClr>
            </a:pPr>
            <a:endParaRPr 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Healthcare EE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Data Center EE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Lodging EE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Food &amp; Kindred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Primary and Fabricated Metals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Non-Metallic Minerals &amp; </a:t>
            </a: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Products</a:t>
            </a:r>
          </a:p>
          <a:p>
            <a:pPr marL="285750" indent="-285750" hangingPunct="0"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chemeClr val="bg2">
                    <a:lumMod val="25000"/>
                  </a:schemeClr>
                </a:solidFill>
              </a:rPr>
              <a:t>Residential HVAC</a:t>
            </a:r>
          </a:p>
          <a:p>
            <a:pPr marL="0" indent="0" hangingPunct="0">
              <a:buClr>
                <a:schemeClr val="accent2"/>
              </a:buClr>
              <a:buSzPct val="100000"/>
              <a:buNone/>
            </a:pP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9" y="1532964"/>
            <a:ext cx="65980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bg2">
                    <a:lumMod val="25000"/>
                  </a:schemeClr>
                </a:solidFill>
              </a:rPr>
              <a:t>SCE will also begin to ramp down existing third party programs and transition to new, third-party program designs as part of our third party solicitation effort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bg2">
                    <a:lumMod val="25000"/>
                  </a:schemeClr>
                </a:solidFill>
              </a:rPr>
              <a:t>The programs listed below will stop accepting new enrollments for 2019 but will continue to have funding for committed projects in the current pipeline  </a:t>
            </a:r>
            <a:endParaRPr lang="en-US" sz="17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6073" y="3716011"/>
            <a:ext cx="2967318" cy="2378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Comprehensive Chemical Products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Comprehensive Petroleum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Oil Production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Enhanced Retro-Commissioning</a:t>
            </a:r>
          </a:p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Midsized Industrial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Customer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454589" cy="564776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Proposed </a:t>
            </a:r>
            <a:r>
              <a:rPr lang="en-US" sz="3200" b="1" dirty="0">
                <a:latin typeface="+mn-lt"/>
              </a:rPr>
              <a:t>Program Level Changes </a:t>
            </a:r>
            <a:r>
              <a:rPr lang="en-US" sz="1800" dirty="0" smtClean="0"/>
              <a:t>(cont.)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423679"/>
            <a:ext cx="6347713" cy="3504980"/>
          </a:xfrm>
        </p:spPr>
        <p:txBody>
          <a:bodyPr>
            <a:normAutofit/>
          </a:bodyPr>
          <a:lstStyle/>
          <a:p>
            <a:pPr marL="0" lvl="0" indent="0" hangingPunct="0">
              <a:buClr>
                <a:schemeClr val="accent2"/>
              </a:buClr>
              <a:buNone/>
            </a:pPr>
            <a:r>
              <a:rPr lang="en-US" sz="1800" b="1" u="sng" dirty="0" smtClean="0">
                <a:solidFill>
                  <a:schemeClr val="bg2">
                    <a:lumMod val="25000"/>
                  </a:schemeClr>
                </a:solidFill>
              </a:rPr>
              <a:t>Proposed New Programs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en-US" sz="1800" b="1" dirty="0">
              <a:solidFill>
                <a:schemeClr val="bg2">
                  <a:lumMod val="25000"/>
                </a:schemeClr>
              </a:solidFill>
            </a:endParaRPr>
          </a:p>
          <a:p>
            <a:pPr hangingPunct="0">
              <a:buClr>
                <a:schemeClr val="accent2"/>
              </a:buClr>
            </a:pPr>
            <a:endParaRPr lang="en-US" sz="7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2" indent="-342900" fontAlgn="base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Facilities Assessment </a:t>
            </a:r>
          </a:p>
          <a:p>
            <a:pPr marL="342900" lvl="2" indent="-342900" fontAlgn="base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Midstream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Point of Purchase </a:t>
            </a:r>
          </a:p>
          <a:p>
            <a:pPr marL="342900" lvl="2" indent="-342900" fontAlgn="base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Strategic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Energy Management </a:t>
            </a:r>
          </a:p>
          <a:p>
            <a:pPr marL="342900" lvl="2" indent="-342900" fontAlgn="base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Medium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Size Industrial Customer Energy Efficiency Program (MICE)  </a:t>
            </a:r>
          </a:p>
          <a:p>
            <a:pPr marL="342900" lvl="2" indent="-342900" fontAlgn="base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Water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Infrastructure and System Efficiency Program (WISE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8" y="1453776"/>
            <a:ext cx="6598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addition to new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third party proposed, designed, and delivered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programs, SCE is also proposing the following new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programs for 2019, several of which began as pilots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0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4A970-C16F-4364-9476-CB7D93D4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Cost-effectiveness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7C2336-1455-4208-A86B-6A34B769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31985"/>
            <a:ext cx="6757360" cy="494536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sz="2100" dirty="0" smtClean="0"/>
              <a:t>Energy Efficiency savings and value have declined, creating an urgency to improve portfolio cost-effectiveness while at the same time addressing long-term planning and near-term impacts.  This is due to multiple reasons, some of which are highlighted below: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900" dirty="0" smtClean="0"/>
              <a:t>Updates </a:t>
            </a:r>
            <a:r>
              <a:rPr lang="en-US" sz="1900" dirty="0"/>
              <a:t>to the avoided cost since 2017 have reduced energy efficiency benefits by nearly 25%.  SCE estimates that the portfolio proposed in this </a:t>
            </a:r>
            <a:r>
              <a:rPr lang="en-US" sz="1900" dirty="0" smtClean="0"/>
              <a:t>DRAFT Advice </a:t>
            </a:r>
            <a:r>
              <a:rPr lang="en-US" sz="1900" dirty="0"/>
              <a:t>Letter would achieve a TRC of </a:t>
            </a:r>
            <a:r>
              <a:rPr lang="en-US" sz="1900" dirty="0" smtClean="0"/>
              <a:t>approximately 1.58 </a:t>
            </a:r>
            <a:r>
              <a:rPr lang="en-US" sz="1900" dirty="0"/>
              <a:t>using the 2017 avoided costs.  These updates include decreasing natural gas prices, market peak shifting from daytime to evening, and a nearly carbon-free grid </a:t>
            </a:r>
            <a:r>
              <a:rPr lang="en-US" sz="1900" dirty="0" smtClean="0"/>
              <a:t>mid-day; significant </a:t>
            </a:r>
            <a:r>
              <a:rPr lang="en-US" sz="1900" dirty="0"/>
              <a:t>shifts in the last few years since EE rules were created 20-30 years ago. </a:t>
            </a:r>
            <a:r>
              <a:rPr lang="en-US" sz="1900" dirty="0" smtClean="0"/>
              <a:t> 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900" dirty="0" smtClean="0"/>
              <a:t>Successful </a:t>
            </a:r>
            <a:r>
              <a:rPr lang="en-US" sz="1900" dirty="0"/>
              <a:t>market transformation </a:t>
            </a:r>
            <a:r>
              <a:rPr lang="en-US" sz="1900" dirty="0" smtClean="0"/>
              <a:t>has occurred (e.g. transitioning </a:t>
            </a:r>
            <a:r>
              <a:rPr lang="en-US" sz="1900" dirty="0"/>
              <a:t>cost-effective savings from incentive programs to building and appliance </a:t>
            </a:r>
            <a:r>
              <a:rPr lang="en-US" sz="1900" dirty="0" smtClean="0"/>
              <a:t>codes and standards </a:t>
            </a:r>
            <a:r>
              <a:rPr lang="en-US" sz="1900" dirty="0"/>
              <a:t>(CEC Title 20 and Title 24</a:t>
            </a:r>
            <a:r>
              <a:rPr lang="en-US" sz="1900" dirty="0" smtClean="0"/>
              <a:t>)).</a:t>
            </a:r>
            <a:r>
              <a:rPr lang="en-US" sz="1900" dirty="0"/>
              <a:t> 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sz="1900" dirty="0"/>
              <a:t>Goals are created </a:t>
            </a:r>
            <a:r>
              <a:rPr lang="en-US" sz="1900" dirty="0" smtClean="0"/>
              <a:t>in</a:t>
            </a:r>
            <a:r>
              <a:rPr lang="en-US" sz="1900" dirty="0"/>
              <a:t> </a:t>
            </a:r>
            <a:r>
              <a:rPr lang="en-US" sz="1900" dirty="0" smtClean="0"/>
              <a:t>two-year</a:t>
            </a:r>
            <a:r>
              <a:rPr lang="en-US" sz="1900" dirty="0"/>
              <a:t> cycles based upon estimates of the cost-effective potential of </a:t>
            </a:r>
            <a:r>
              <a:rPr lang="en-US" sz="1900" dirty="0" smtClean="0"/>
              <a:t>measures; however, estimates are </a:t>
            </a:r>
            <a:r>
              <a:rPr lang="en-US" sz="1900" dirty="0"/>
              <a:t>not updated when significant measure dispositions or avoided cost updates occur within </a:t>
            </a:r>
            <a:r>
              <a:rPr lang="en-US" sz="1900" dirty="0" smtClean="0"/>
              <a:t>the two-year cycle</a:t>
            </a:r>
            <a:r>
              <a:rPr lang="en-US" sz="1900" dirty="0"/>
              <a:t>. </a:t>
            </a:r>
            <a:r>
              <a:rPr lang="en-US" sz="1900" dirty="0" smtClean="0"/>
              <a:t>For example, 2018 </a:t>
            </a:r>
            <a:r>
              <a:rPr lang="en-US" sz="1900" dirty="0"/>
              <a:t>has seen two significant </a:t>
            </a:r>
            <a:r>
              <a:rPr lang="en-US" sz="1900" dirty="0" smtClean="0"/>
              <a:t>lighting </a:t>
            </a:r>
            <a:r>
              <a:rPr lang="en-US" sz="1900" dirty="0"/>
              <a:t>measure </a:t>
            </a:r>
            <a:r>
              <a:rPr lang="en-US" sz="1900" dirty="0" smtClean="0"/>
              <a:t>dispositions, </a:t>
            </a:r>
            <a:r>
              <a:rPr lang="en-US" sz="1900" dirty="0"/>
              <a:t>and 2019 has </a:t>
            </a:r>
            <a:r>
              <a:rPr lang="en-US" sz="1900" dirty="0" smtClean="0"/>
              <a:t>a new </a:t>
            </a:r>
            <a:r>
              <a:rPr lang="en-US" sz="1900" dirty="0"/>
              <a:t>updated avoided </a:t>
            </a:r>
            <a:r>
              <a:rPr lang="en-US" sz="1900" dirty="0" smtClean="0"/>
              <a:t>cost </a:t>
            </a:r>
            <a:r>
              <a:rPr lang="en-US" sz="1900" dirty="0"/>
              <a:t>that </a:t>
            </a:r>
            <a:r>
              <a:rPr lang="en-US" sz="1900" dirty="0" smtClean="0"/>
              <a:t>shows </a:t>
            </a:r>
            <a:r>
              <a:rPr lang="en-US" sz="1900" dirty="0"/>
              <a:t>a further </a:t>
            </a:r>
            <a:r>
              <a:rPr lang="en-US" sz="1900" dirty="0" smtClean="0"/>
              <a:t>12% </a:t>
            </a:r>
            <a:r>
              <a:rPr lang="en-US" sz="1900" dirty="0"/>
              <a:t>reduction in </a:t>
            </a:r>
            <a:r>
              <a:rPr lang="en-US" sz="1900" dirty="0" smtClean="0"/>
              <a:t>SCE’s portfolio TRC. </a:t>
            </a:r>
            <a:endParaRPr lang="en-US" sz="19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lang="en-US" sz="12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43" y="2242294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Questions?</a:t>
            </a:r>
            <a:endParaRPr lang="en-US" b="1" dirty="0">
              <a:latin typeface="+mn-lt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9646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524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Wingdings</vt:lpstr>
      <vt:lpstr>Office Theme</vt:lpstr>
      <vt:lpstr>2019 ABAL Overview</vt:lpstr>
      <vt:lpstr>2019 Budget &amp; Cost-Effectiveness</vt:lpstr>
      <vt:lpstr>Proposed Portfolio Level Changes</vt:lpstr>
      <vt:lpstr>Proposed Program Level Changes</vt:lpstr>
      <vt:lpstr>Proposed Program Level Changes (cont.)</vt:lpstr>
      <vt:lpstr>Proposed Program Level Changes (cont.)</vt:lpstr>
      <vt:lpstr>Cost-effectiveness Challenges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Robert F Brunn</cp:lastModifiedBy>
  <cp:revision>43</cp:revision>
  <dcterms:created xsi:type="dcterms:W3CDTF">2018-07-06T21:46:25Z</dcterms:created>
  <dcterms:modified xsi:type="dcterms:W3CDTF">2018-07-31T00:22:53Z</dcterms:modified>
</cp:coreProperties>
</file>