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5" r:id="rId6"/>
    <p:sldMasterId id="2147483726" r:id="rId7"/>
    <p:sldMasterId id="2147483730" r:id="rId8"/>
    <p:sldMasterId id="2147483745" r:id="rId9"/>
  </p:sldMasterIdLst>
  <p:notesMasterIdLst>
    <p:notesMasterId r:id="rId39"/>
  </p:notesMasterIdLst>
  <p:sldIdLst>
    <p:sldId id="256" r:id="rId10"/>
    <p:sldId id="354" r:id="rId11"/>
    <p:sldId id="368" r:id="rId12"/>
    <p:sldId id="382" r:id="rId13"/>
    <p:sldId id="383" r:id="rId14"/>
    <p:sldId id="377" r:id="rId15"/>
    <p:sldId id="396" r:id="rId16"/>
    <p:sldId id="388" r:id="rId17"/>
    <p:sldId id="405" r:id="rId18"/>
    <p:sldId id="395" r:id="rId19"/>
    <p:sldId id="397" r:id="rId20"/>
    <p:sldId id="406" r:id="rId21"/>
    <p:sldId id="381" r:id="rId22"/>
    <p:sldId id="384" r:id="rId23"/>
    <p:sldId id="387" r:id="rId24"/>
    <p:sldId id="386" r:id="rId25"/>
    <p:sldId id="407" r:id="rId26"/>
    <p:sldId id="408" r:id="rId27"/>
    <p:sldId id="352" r:id="rId28"/>
    <p:sldId id="365" r:id="rId29"/>
    <p:sldId id="316" r:id="rId30"/>
    <p:sldId id="355" r:id="rId31"/>
    <p:sldId id="398" r:id="rId32"/>
    <p:sldId id="399" r:id="rId33"/>
    <p:sldId id="400" r:id="rId34"/>
    <p:sldId id="401" r:id="rId35"/>
    <p:sldId id="402" r:id="rId36"/>
    <p:sldId id="403" r:id="rId37"/>
    <p:sldId id="404"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B4ECD-5E58-460F-8390-EFAD63B26803}">
          <p14:sldIdLst>
            <p14:sldId id="256"/>
            <p14:sldId id="354"/>
            <p14:sldId id="368"/>
            <p14:sldId id="382"/>
            <p14:sldId id="383"/>
            <p14:sldId id="377"/>
            <p14:sldId id="396"/>
            <p14:sldId id="388"/>
            <p14:sldId id="405"/>
            <p14:sldId id="395"/>
            <p14:sldId id="397"/>
            <p14:sldId id="406"/>
            <p14:sldId id="381"/>
            <p14:sldId id="384"/>
            <p14:sldId id="387"/>
            <p14:sldId id="386"/>
            <p14:sldId id="407"/>
            <p14:sldId id="408"/>
            <p14:sldId id="352"/>
            <p14:sldId id="365"/>
            <p14:sldId id="316"/>
            <p14:sldId id="355"/>
            <p14:sldId id="398"/>
            <p14:sldId id="399"/>
            <p14:sldId id="400"/>
            <p14:sldId id="401"/>
            <p14:sldId id="402"/>
            <p14:sldId id="403"/>
            <p14:sldId id="404"/>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ersereau" initials="VM" lastIdx="37" clrIdx="0">
    <p:extLst/>
  </p:cmAuthor>
  <p:cmAuthor id="2" name="Rachel Good" initials="RG"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5CD3FF"/>
    <a:srgbClr val="F6B93C"/>
    <a:srgbClr val="000000"/>
    <a:srgbClr val="FDE514"/>
    <a:srgbClr val="8CC541"/>
    <a:srgbClr val="F37121"/>
    <a:srgbClr val="F78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83929" autoAdjust="0"/>
  </p:normalViewPr>
  <p:slideViewPr>
    <p:cSldViewPr snapToGrid="0">
      <p:cViewPr varScale="1">
        <p:scale>
          <a:sx n="91" d="100"/>
          <a:sy n="91" d="100"/>
        </p:scale>
        <p:origin x="-2520" y="-11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5.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0002278646823"/>
          <c:y val="0.0664876513848268"/>
          <c:w val="0.755532719304155"/>
          <c:h val="0.776346785422441"/>
        </c:manualLayout>
      </c:layout>
      <c:areaChart>
        <c:grouping val="standard"/>
        <c:varyColors val="0"/>
        <c:ser>
          <c:idx val="0"/>
          <c:order val="0"/>
          <c:tx>
            <c:strRef>
              <c:f>Market!$B$38</c:f>
              <c:strCache>
                <c:ptCount val="1"/>
                <c:pt idx="0">
                  <c:v>Model Market Penetration</c:v>
                </c:pt>
              </c:strCache>
            </c:strRef>
          </c:tx>
          <c:spPr>
            <a:solidFill>
              <a:schemeClr val="bg1">
                <a:alpha val="20000"/>
              </a:schemeClr>
            </a:solidFill>
            <a:ln>
              <a:noFill/>
            </a:ln>
            <a:effectLst/>
          </c:spPr>
          <c:cat>
            <c:numRef>
              <c:f>Market!$A$46:$A$78</c:f>
              <c:numCache>
                <c:formatCode>General</c:formatCode>
                <c:ptCount val="33"/>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pt idx="18">
                  <c:v>2026.0</c:v>
                </c:pt>
                <c:pt idx="19">
                  <c:v>2027.0</c:v>
                </c:pt>
                <c:pt idx="20">
                  <c:v>2028.0</c:v>
                </c:pt>
                <c:pt idx="21">
                  <c:v>2029.0</c:v>
                </c:pt>
                <c:pt idx="22">
                  <c:v>2030.0</c:v>
                </c:pt>
                <c:pt idx="23">
                  <c:v>2031.0</c:v>
                </c:pt>
                <c:pt idx="24">
                  <c:v>2032.0</c:v>
                </c:pt>
                <c:pt idx="25">
                  <c:v>2033.0</c:v>
                </c:pt>
                <c:pt idx="26">
                  <c:v>2034.0</c:v>
                </c:pt>
                <c:pt idx="27">
                  <c:v>2035.0</c:v>
                </c:pt>
                <c:pt idx="28">
                  <c:v>2036.0</c:v>
                </c:pt>
                <c:pt idx="29">
                  <c:v>2037.0</c:v>
                </c:pt>
                <c:pt idx="30">
                  <c:v>2038.0</c:v>
                </c:pt>
                <c:pt idx="31">
                  <c:v>2039.0</c:v>
                </c:pt>
                <c:pt idx="32">
                  <c:v>2040.0</c:v>
                </c:pt>
              </c:numCache>
            </c:numRef>
          </c:cat>
          <c:val>
            <c:numRef>
              <c:f>Market!$B$46:$B$78</c:f>
              <c:numCache>
                <c:formatCode>0%</c:formatCode>
                <c:ptCount val="33"/>
                <c:pt idx="0">
                  <c:v>0.0119633641158099</c:v>
                </c:pt>
                <c:pt idx="1">
                  <c:v>0.0164272973687326</c:v>
                </c:pt>
                <c:pt idx="2">
                  <c:v>0.0226618211619767</c:v>
                </c:pt>
                <c:pt idx="3">
                  <c:v>0.0313242022820574</c:v>
                </c:pt>
                <c:pt idx="4">
                  <c:v>0.0432736002181528</c:v>
                </c:pt>
                <c:pt idx="5">
                  <c:v>0.0595947010903555</c:v>
                </c:pt>
                <c:pt idx="6" formatCode="0.00%">
                  <c:v>0.0815876295155227</c:v>
                </c:pt>
                <c:pt idx="7" formatCode="0.00%">
                  <c:v>0.110689804420047</c:v>
                </c:pt>
                <c:pt idx="8">
                  <c:v>0.148287057746407</c:v>
                </c:pt>
                <c:pt idx="9">
                  <c:v>0.195382873109336</c:v>
                </c:pt>
                <c:pt idx="10">
                  <c:v>0.252148052559491</c:v>
                </c:pt>
                <c:pt idx="11">
                  <c:v>0.317476047849503</c:v>
                </c:pt>
                <c:pt idx="12">
                  <c:v>0.388775129197416</c:v>
                </c:pt>
                <c:pt idx="13">
                  <c:v>0.462224870802584</c:v>
                </c:pt>
                <c:pt idx="14">
                  <c:v>0.533523952150498</c:v>
                </c:pt>
                <c:pt idx="15">
                  <c:v>0.598851947440509</c:v>
                </c:pt>
                <c:pt idx="16">
                  <c:v>0.655617126890663</c:v>
                </c:pt>
                <c:pt idx="17">
                  <c:v>0.702712942253593</c:v>
                </c:pt>
                <c:pt idx="18">
                  <c:v>0.740310195579953</c:v>
                </c:pt>
                <c:pt idx="19">
                  <c:v>0.769412370484477</c:v>
                </c:pt>
                <c:pt idx="20">
                  <c:v>0.791405298909644</c:v>
                </c:pt>
                <c:pt idx="21">
                  <c:v>0.807726399781847</c:v>
                </c:pt>
                <c:pt idx="22">
                  <c:v>0.819675797717942</c:v>
                </c:pt>
                <c:pt idx="23">
                  <c:v>0.828338178838023</c:v>
                </c:pt>
                <c:pt idx="24">
                  <c:v>0.834572702631267</c:v>
                </c:pt>
                <c:pt idx="25">
                  <c:v>0.83903663588419</c:v>
                </c:pt>
                <c:pt idx="26">
                  <c:v>0.842220970995154</c:v>
                </c:pt>
                <c:pt idx="27">
                  <c:v>0.844486493392397</c:v>
                </c:pt>
                <c:pt idx="28">
                  <c:v>0.846095279887603</c:v>
                </c:pt>
                <c:pt idx="29">
                  <c:v>0.847236176612486</c:v>
                </c:pt>
                <c:pt idx="30">
                  <c:v>0.848044492932366</c:v>
                </c:pt>
                <c:pt idx="31">
                  <c:v>0.848616792975736</c:v>
                </c:pt>
                <c:pt idx="32">
                  <c:v>0.849021796719109</c:v>
                </c:pt>
              </c:numCache>
            </c:numRef>
          </c:val>
          <c:extLst xmlns:c16r2="http://schemas.microsoft.com/office/drawing/2015/06/chart">
            <c:ext xmlns:c16="http://schemas.microsoft.com/office/drawing/2014/chart" uri="{C3380CC4-5D6E-409C-BE32-E72D297353CC}">
              <c16:uniqueId val="{00000000-C639-40F9-A069-C3540B081724}"/>
            </c:ext>
          </c:extLst>
        </c:ser>
        <c:ser>
          <c:idx val="2"/>
          <c:order val="1"/>
          <c:tx>
            <c:strRef>
              <c:f>Baseline!$A$30</c:f>
              <c:strCache>
                <c:ptCount val="1"/>
                <c:pt idx="0">
                  <c:v>Baseline</c:v>
                </c:pt>
              </c:strCache>
            </c:strRef>
          </c:tx>
          <c:spPr>
            <a:solidFill>
              <a:schemeClr val="bg1">
                <a:alpha val="57000"/>
              </a:schemeClr>
            </a:solidFill>
            <a:ln>
              <a:noFill/>
            </a:ln>
            <a:effectLst/>
          </c:spPr>
          <c:cat>
            <c:numRef>
              <c:f>Market!$A$46:$A$78</c:f>
              <c:numCache>
                <c:formatCode>General</c:formatCode>
                <c:ptCount val="33"/>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pt idx="18">
                  <c:v>2026.0</c:v>
                </c:pt>
                <c:pt idx="19">
                  <c:v>2027.0</c:v>
                </c:pt>
                <c:pt idx="20">
                  <c:v>2028.0</c:v>
                </c:pt>
                <c:pt idx="21">
                  <c:v>2029.0</c:v>
                </c:pt>
                <c:pt idx="22">
                  <c:v>2030.0</c:v>
                </c:pt>
                <c:pt idx="23">
                  <c:v>2031.0</c:v>
                </c:pt>
                <c:pt idx="24">
                  <c:v>2032.0</c:v>
                </c:pt>
                <c:pt idx="25">
                  <c:v>2033.0</c:v>
                </c:pt>
                <c:pt idx="26">
                  <c:v>2034.0</c:v>
                </c:pt>
                <c:pt idx="27">
                  <c:v>2035.0</c:v>
                </c:pt>
                <c:pt idx="28">
                  <c:v>2036.0</c:v>
                </c:pt>
                <c:pt idx="29">
                  <c:v>2037.0</c:v>
                </c:pt>
                <c:pt idx="30">
                  <c:v>2038.0</c:v>
                </c:pt>
                <c:pt idx="31">
                  <c:v>2039.0</c:v>
                </c:pt>
                <c:pt idx="32">
                  <c:v>2040.0</c:v>
                </c:pt>
              </c:numCache>
            </c:numRef>
          </c:cat>
          <c:val>
            <c:numRef>
              <c:f>Baseline!$B$40:$B$72</c:f>
              <c:numCache>
                <c:formatCode>0.00%</c:formatCode>
                <c:ptCount val="33"/>
                <c:pt idx="0">
                  <c:v>0.00707148709542319</c:v>
                </c:pt>
                <c:pt idx="1">
                  <c:v>0.00888641790573474</c:v>
                </c:pt>
                <c:pt idx="2">
                  <c:v>0.0111590744399817</c:v>
                </c:pt>
                <c:pt idx="3">
                  <c:v>0.0140002590658821</c:v>
                </c:pt>
                <c:pt idx="4">
                  <c:v>0.0175449638368792</c:v>
                </c:pt>
                <c:pt idx="5">
                  <c:v>0.021956164127684</c:v>
                </c:pt>
                <c:pt idx="6">
                  <c:v>0.027428341393512</c:v>
                </c:pt>
                <c:pt idx="7">
                  <c:v>0.0341901137519132</c:v>
                </c:pt>
                <c:pt idx="8">
                  <c:v>0.0425050242483353</c:v>
                </c:pt>
                <c:pt idx="9">
                  <c:v>0.0526691391001385</c:v>
                </c:pt>
                <c:pt idx="10">
                  <c:v>0.0650036996634964</c:v>
                </c:pt>
                <c:pt idx="11">
                  <c:v>0.0798407840307629</c:v>
                </c:pt>
                <c:pt idx="12">
                  <c:v>0.0975</c:v>
                </c:pt>
                <c:pt idx="13">
                  <c:v>0.118254983232436</c:v>
                </c:pt>
                <c:pt idx="14">
                  <c:v>0.142290268509651</c:v>
                </c:pt>
                <c:pt idx="15">
                  <c:v>0.169652116326152</c:v>
                </c:pt>
                <c:pt idx="16">
                  <c:v>0.200200786916931</c:v>
                </c:pt>
                <c:pt idx="17">
                  <c:v>0.233575418528522</c:v>
                </c:pt>
                <c:pt idx="18">
                  <c:v>0.269184149368045</c:v>
                </c:pt>
                <c:pt idx="19">
                  <c:v>0.306229401588537</c:v>
                </c:pt>
                <c:pt idx="20">
                  <c:v>0.343770598411463</c:v>
                </c:pt>
                <c:pt idx="21">
                  <c:v>0.380815850631955</c:v>
                </c:pt>
                <c:pt idx="22">
                  <c:v>0.416424581471478</c:v>
                </c:pt>
                <c:pt idx="23">
                  <c:v>0.449799213083069</c:v>
                </c:pt>
                <c:pt idx="24">
                  <c:v>0.480347883673848</c:v>
                </c:pt>
                <c:pt idx="25">
                  <c:v>0.507709731490349</c:v>
                </c:pt>
                <c:pt idx="26">
                  <c:v>0.531745016767564</c:v>
                </c:pt>
                <c:pt idx="27">
                  <c:v>0.5525</c:v>
                </c:pt>
                <c:pt idx="28">
                  <c:v>0.570159215969237</c:v>
                </c:pt>
                <c:pt idx="29">
                  <c:v>0.584996300336504</c:v>
                </c:pt>
                <c:pt idx="30">
                  <c:v>0.597330860899862</c:v>
                </c:pt>
                <c:pt idx="31">
                  <c:v>0.607494975751664</c:v>
                </c:pt>
                <c:pt idx="32">
                  <c:v>0.615809886248087</c:v>
                </c:pt>
              </c:numCache>
            </c:numRef>
          </c:val>
          <c:extLst xmlns:c16r2="http://schemas.microsoft.com/office/drawing/2015/06/chart">
            <c:ext xmlns:c16="http://schemas.microsoft.com/office/drawing/2014/chart" uri="{C3380CC4-5D6E-409C-BE32-E72D297353CC}">
              <c16:uniqueId val="{00000001-C639-40F9-A069-C3540B081724}"/>
            </c:ext>
          </c:extLst>
        </c:ser>
        <c:dLbls>
          <c:showLegendKey val="0"/>
          <c:showVal val="0"/>
          <c:showCatName val="0"/>
          <c:showSerName val="0"/>
          <c:showPercent val="0"/>
          <c:showBubbleSize val="0"/>
        </c:dLbls>
        <c:axId val="-2091764360"/>
        <c:axId val="-2091767944"/>
      </c:areaChart>
      <c:catAx>
        <c:axId val="-2091764360"/>
        <c:scaling>
          <c:orientation val="minMax"/>
        </c:scaling>
        <c:delete val="0"/>
        <c:axPos val="b"/>
        <c:numFmt formatCode="General" sourceLinked="1"/>
        <c:majorTickMark val="out"/>
        <c:minorTickMark val="none"/>
        <c:tickLblPos val="nextTo"/>
        <c:spPr>
          <a:noFill/>
          <a:ln w="9525" cap="flat" cmpd="sng" algn="ctr">
            <a:solidFill>
              <a:schemeClr val="bg1"/>
            </a:solidFill>
            <a:prstDash val="solid"/>
            <a:round/>
          </a:ln>
          <a:effectLst/>
        </c:spPr>
        <c:txPr>
          <a:bodyPr rot="-1320000" spcFirstLastPara="1" vertOverflow="ellipsis" wrap="square" anchor="ctr" anchorCtr="1"/>
          <a:lstStyle/>
          <a:p>
            <a:pPr>
              <a:defRPr sz="1200" b="0" i="0" u="none" strike="noStrike" kern="1200" baseline="0">
                <a:solidFill>
                  <a:schemeClr val="bg1"/>
                </a:solidFill>
                <a:latin typeface="Arial" pitchFamily="34" charset="0"/>
                <a:ea typeface="+mn-ea"/>
                <a:cs typeface="Arial" pitchFamily="34" charset="0"/>
              </a:defRPr>
            </a:pPr>
            <a:endParaRPr lang="en-US"/>
          </a:p>
        </c:txPr>
        <c:crossAx val="-2091767944"/>
        <c:crossesAt val="0.0"/>
        <c:auto val="1"/>
        <c:lblAlgn val="ctr"/>
        <c:lblOffset val="100"/>
        <c:tickLblSkip val="10"/>
        <c:tickMarkSkip val="10"/>
        <c:noMultiLvlLbl val="0"/>
      </c:catAx>
      <c:valAx>
        <c:axId val="-2091767944"/>
        <c:scaling>
          <c:orientation val="minMax"/>
          <c:max val="1.0"/>
        </c:scaling>
        <c:delete val="0"/>
        <c:axPos val="l"/>
        <c:title>
          <c:tx>
            <c:rich>
              <a:bodyPr rot="-5400000" spcFirstLastPara="1" vertOverflow="ellipsis" vert="horz" wrap="square" anchor="ctr" anchorCtr="1"/>
              <a:lstStyle/>
              <a:p>
                <a:pPr>
                  <a:defRPr sz="1100" b="1" i="0" u="none" strike="noStrike" kern="1200" baseline="0">
                    <a:solidFill>
                      <a:schemeClr val="bg1"/>
                    </a:solidFill>
                    <a:latin typeface="+mn-lt"/>
                    <a:ea typeface="+mn-ea"/>
                    <a:cs typeface="+mn-cs"/>
                  </a:defRPr>
                </a:pPr>
                <a:r>
                  <a:rPr lang="en-US" sz="1400" dirty="0">
                    <a:solidFill>
                      <a:schemeClr val="bg1"/>
                    </a:solidFill>
                    <a:latin typeface="Arial" pitchFamily="34" charset="0"/>
                    <a:cs typeface="Arial" pitchFamily="34" charset="0"/>
                  </a:rPr>
                  <a:t>% of Target Market</a:t>
                </a:r>
              </a:p>
            </c:rich>
          </c:tx>
          <c:layout>
            <c:manualLayout>
              <c:xMode val="edge"/>
              <c:yMode val="edge"/>
              <c:x val="0.124451292690347"/>
              <c:y val="0.247988608228007"/>
            </c:manualLayout>
          </c:layout>
          <c:overlay val="0"/>
          <c:spPr>
            <a:noFill/>
            <a:ln>
              <a:noFill/>
            </a:ln>
            <a:effectLst/>
          </c:spPr>
        </c:title>
        <c:numFmt formatCode="0%" sourceLinked="0"/>
        <c:majorTickMark val="none"/>
        <c:minorTickMark val="none"/>
        <c:tickLblPos val="nextTo"/>
        <c:spPr>
          <a:noFill/>
          <a:ln w="9525" cap="flat" cmpd="sng" algn="ctr">
            <a:solidFill>
              <a:schemeClr val="bg1">
                <a:lumMod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bg1"/>
                </a:solidFill>
                <a:latin typeface="Arial" pitchFamily="34" charset="0"/>
                <a:ea typeface="+mn-ea"/>
                <a:cs typeface="Arial" pitchFamily="34" charset="0"/>
              </a:defRPr>
            </a:pPr>
            <a:endParaRPr lang="en-US"/>
          </a:p>
        </c:txPr>
        <c:crossAx val="-2091764360"/>
        <c:crosses val="autoZero"/>
        <c:crossBetween val="midCat"/>
      </c:valAx>
      <c:spPr>
        <a:noFill/>
        <a:ln w="25400">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17FAFAB-87C7-40D8-B3A4-99CBDFB51EE1}" type="datetimeFigureOut">
              <a:rPr lang="en-US" smtClean="0"/>
              <a:t>11/14/18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E48B47F-1799-4EE2-951B-ABFCD8D65023}" type="slidenum">
              <a:rPr lang="en-US" smtClean="0"/>
              <a:t>‹#›</a:t>
            </a:fld>
            <a:endParaRPr lang="en-US"/>
          </a:p>
        </p:txBody>
      </p:sp>
    </p:spTree>
    <p:extLst>
      <p:ext uri="{BB962C8B-B14F-4D97-AF65-F5344CB8AC3E}">
        <p14:creationId xmlns:p14="http://schemas.microsoft.com/office/powerpoint/2010/main" val="347778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merican_Council_for_an_Energy-Efficient_Economy" TargetMode="External"/><Relationship Id="rId4" Type="http://schemas.openxmlformats.org/officeDocument/2006/relationships/hyperlink" Target="http://en.wikipedia.org/wiki/Market_transformation" TargetMode="External"/><Relationship Id="rId5" Type="http://schemas.openxmlformats.org/officeDocument/2006/relationships/hyperlink" Target="http://en.wikipedia.org/wiki/Economics" TargetMode="External"/><Relationship Id="rId6" Type="http://schemas.openxmlformats.org/officeDocument/2006/relationships/hyperlink" Target="http://en.wikipedia.org/wiki/Barriers_to_entry" TargetMode="External"/><Relationship Id="rId7" Type="http://schemas.openxmlformats.org/officeDocument/2006/relationships/hyperlink" Target="http://en.wikipedia.org/wiki/Marketing_strategy" TargetMode="External"/><Relationship Id="rId8" Type="http://schemas.openxmlformats.org/officeDocument/2006/relationships/hyperlink" Target="http://en.wikipedia.org/wiki/Diffusion_of_innovation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48B47F-1799-4EE2-951B-ABFCD8D65023}" type="slidenum">
              <a:rPr lang="en-US" smtClean="0"/>
              <a:t>1</a:t>
            </a:fld>
            <a:endParaRPr lang="en-US"/>
          </a:p>
        </p:txBody>
      </p:sp>
    </p:spTree>
    <p:extLst>
      <p:ext uri="{BB962C8B-B14F-4D97-AF65-F5344CB8AC3E}">
        <p14:creationId xmlns:p14="http://schemas.microsoft.com/office/powerpoint/2010/main" val="247277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Change to click appear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540323-1609-41F8-A53B-3C3131990F9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5291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Change to click appear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540323-1609-41F8-A53B-3C3131990F9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0876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Make this scale long and huge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540323-1609-41F8-A53B-3C3131990F9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68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98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mainstream economics, the concept of a market is any structure that allows buyers and sellers to exchange any type of goods, services and information. [Wikipedia]</a:t>
            </a:r>
          </a:p>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7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33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Availability has a lot packed into it:</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Could mean there are issues with the manufacturer getting channel access</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Could mean only available in limited channels</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Could mean that product has low shelf/floor space because of lack of demand</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Could mean that there isn’t enough competition—too few offering a product</a:t>
            </a:r>
          </a:p>
          <a:p>
            <a:pPr marL="0" marR="0" lvl="0" indent="0" algn="l" defTabSz="455277" rtl="0" eaLnBrk="1" fontAlgn="base" latinLnBrk="0" hangingPunct="1">
              <a:lnSpc>
                <a:spcPct val="8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endParaRPr>
          </a:p>
          <a:p>
            <a:pPr marL="0" marR="0" lvl="0" indent="0" algn="l" defTabSz="455277" rtl="0" eaLnBrk="1" fontAlgn="base" latinLnBrk="0" hangingPunct="1">
              <a:lnSpc>
                <a:spcPct val="8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endParaRP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I don’t have a slide specifically on points of leverage/opportunities.  But some examples: </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self-referencing groups (industrial); </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Professional/industry association (BOMA, NWFPA, SHAs, builder associations)</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Other strategic partners;</a:t>
            </a:r>
          </a:p>
          <a:p>
            <a:pPr marL="0" marR="0" lvl="0" indent="0" algn="l" defTabSz="455277" rtl="0" eaLnBrk="1" fontAlgn="base" latinLnBrk="0" hangingPunct="1">
              <a:lnSpc>
                <a:spcPct val="8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endParaRP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Manufacturers;</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Retailers;</a:t>
            </a:r>
          </a:p>
          <a:p>
            <a:pPr marL="0" marR="0" lvl="0" indent="0" algn="l" defTabSz="455277" rtl="0" eaLnBrk="1" fontAlgn="base" latinLnBrk="0" hangingPunct="1">
              <a:lnSpc>
                <a:spcPct val="8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endParaRP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us—our alliance/ability to coordinate with utility incentive programs; </a:t>
            </a:r>
          </a:p>
          <a:p>
            <a:pPr marL="0" marR="0" lvl="0" indent="0" algn="l" defTabSz="455277" rtl="0" eaLnBrk="1" fontAlgn="base" latinLnBrk="0" hangingPunct="1">
              <a:lnSpc>
                <a:spcPct val="8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endParaRP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National Orgs</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CEE;</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EPA &amp; DOE;</a:t>
            </a:r>
          </a:p>
          <a:p>
            <a:pPr marL="0" marR="0" lvl="0" indent="0" algn="l" defTabSz="455277" rtl="0" eaLnBrk="1" fontAlgn="base" latinLnBrk="0" hangingPunct="1">
              <a:lnSpc>
                <a:spcPct val="8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endParaRP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Opportunities</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codes; </a:t>
            </a:r>
          </a:p>
          <a:p>
            <a:pPr marL="0" marR="0" lvl="0" indent="0" algn="l" defTabSz="455277"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ＭＳ Ｐゴシック" charset="0"/>
              </a:rPr>
              <a:t>upcoming federal standards revisions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52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Professional/industry orgs—demand side:   BOMA, NWFPA, SHA’s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Regional/National market actors—supply side (manufacturers, distributors, retailers, designers, builders,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National Orgs—could include standards-setting organizations: e.g. DOE, ASHRAE, ISO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Prominent orgs with “green efforts”:  USGBC, AIA, BOMA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also CEE,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ＭＳ Ｐゴシック" charset="0"/>
              </a:rPr>
              <a:t>those who influence building energy codes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ce</a:t>
            </a:r>
            <a:r>
              <a:rPr kumimoji="0" lang="en-US" sz="1200" b="0" i="0" u="none" strike="noStrike" kern="1200" cap="none" spc="0" normalizeH="0" baseline="0" noProof="0" dirty="0">
                <a:ln>
                  <a:noFill/>
                </a:ln>
                <a:solidFill>
                  <a:prstClr val="black"/>
                </a:solidFill>
                <a:effectLst/>
                <a:uLnTx/>
                <a:uFillTx/>
                <a:latin typeface="+mn-lt"/>
                <a:ea typeface="+mn-ea"/>
                <a:cs typeface="+mn-cs"/>
              </a:rPr>
              <a:t> building energy codes</a:t>
            </a:r>
          </a:p>
          <a:p>
            <a:pPr marL="0" marR="0" lvl="0" indent="0">
              <a:lnSpc>
                <a:spcPct val="107000"/>
              </a:lnSpc>
              <a:spcBef>
                <a:spcPts val="0"/>
              </a:spcBef>
              <a:spcAft>
                <a:spcPts val="800"/>
              </a:spcAft>
              <a:buFont typeface="Symbol" panose="05050102010706020507" pitchFamily="18" charset="2"/>
              <a:buNone/>
            </a:pPr>
            <a:endParaRPr lang="en-US" sz="1200" baseline="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70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Build knowledge—there’s a lot in here.  It can be training.  And  it can be knowledge of how to get to increased energy efficiency/best practices (e.g., CEI)</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One obvious one not on here is partnering with utilities—coordinated strategy.</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So we looked at the S-curve—focused on market adoption—the long-term objective.</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And we looked at some common market barriers &amp; opportunities, and some MT strategies for addressing them.</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second part of this agenda is going to dig deeper into MT theory and strategy development.</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Now I want to take a few minutes and look at the language that goes along with each of these.</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Develop &amp; Implement Strategic Market Interventions</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Develop market intelligence</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Build &amp; leverage relationships</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Develop strategic partnerships</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Deliver education &amp; training</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Align messaging with </a:t>
            </a:r>
            <a:br>
              <a:rPr lang="en-US" sz="1200" b="0" dirty="0">
                <a:effectLst/>
                <a:latin typeface="Calibri" panose="020F0502020204030204" pitchFamily="34" charset="0"/>
                <a:ea typeface="Calibri" panose="020F0502020204030204" pitchFamily="34" charset="0"/>
                <a:cs typeface="Times New Roman" panose="02020603050405020304" pitchFamily="18" charset="0"/>
              </a:rPr>
            </a:br>
            <a:r>
              <a:rPr lang="en-US" sz="1200" b="0" dirty="0">
                <a:effectLst/>
                <a:latin typeface="Calibri" panose="020F0502020204030204" pitchFamily="34" charset="0"/>
                <a:ea typeface="Calibri" panose="020F0502020204030204" pitchFamily="34" charset="0"/>
                <a:cs typeface="Times New Roman" panose="02020603050405020304" pitchFamily="18" charset="0"/>
              </a:rPr>
              <a:t>end-user needs</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Provide credible information</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Identify the barriers, </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Intervention indicators, </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Develop &amp; Implement Strategic Market Interventions, </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3rd party evaluation </a:t>
            </a:r>
          </a:p>
          <a:p>
            <a:pPr marL="0" marR="0" lvl="0" indent="0">
              <a:lnSpc>
                <a:spcPct val="107000"/>
              </a:lnSpc>
              <a:spcBef>
                <a:spcPts val="0"/>
              </a:spcBef>
              <a:spcAft>
                <a:spcPts val="0"/>
              </a:spcAft>
              <a:buFont typeface="Symbol" panose="05050102010706020507" pitchFamily="18" charset="2"/>
              <a:buNone/>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Professional/industry orgs—demand side:   BOMA, NWFPA, SHA’s</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Regional/National market actors—supply side (manufacturers, distributors, retailers, designers, builders, service providers</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National Orgs—could include standards-setting organizations: e.g. DOE, ASHRAE, ISO</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Prominent orgs with “green efforts”:  USGBC, AIA, BOMA</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also CEE, </a:t>
            </a:r>
          </a:p>
          <a:p>
            <a:pPr marL="0" marR="0" lvl="0" indent="0">
              <a:lnSpc>
                <a:spcPct val="107000"/>
              </a:lnSpc>
              <a:spcBef>
                <a:spcPts val="0"/>
              </a:spcBef>
              <a:spcAft>
                <a:spcPts val="0"/>
              </a:spcAft>
              <a:buFont typeface="Symbol" panose="05050102010706020507" pitchFamily="18" charset="2"/>
              <a:buNone/>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those who influence building energy codes</a:t>
            </a:r>
          </a:p>
          <a:p>
            <a:pPr marL="0" marR="0" lvl="0" indent="0">
              <a:lnSpc>
                <a:spcPct val="107000"/>
              </a:lnSpc>
              <a:spcBef>
                <a:spcPts val="0"/>
              </a:spcBef>
              <a:spcAft>
                <a:spcPts val="0"/>
              </a:spcAft>
              <a:buFont typeface="Symbol" panose="05050102010706020507" pitchFamily="18" charset="2"/>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065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About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Before we talk about actual markets, I’d like to make one stop to talk about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 brain represents the theory of your MT initiative and your hands represent your implementation – Data is really the life blood of your project.  With out it the project will certainly die.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Since these projects are almost always long in nature and based on theory and assumption you MUST have a method to assess your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data to validate your theory or progress needs to be designed in up front, along with answers on exactly how and who is going to capture it. It is critical to assure the continuous flow.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Finally your analysis of the information can help you adapt the project design to better pursue your objective.</a:t>
            </a:r>
          </a:p>
          <a:p>
            <a:pPr marL="0" marR="0" lvl="0" indent="0">
              <a:lnSpc>
                <a:spcPct val="107000"/>
              </a:lnSpc>
              <a:spcBef>
                <a:spcPts val="0"/>
              </a:spcBef>
              <a:spcAft>
                <a:spcPts val="0"/>
              </a:spcAft>
              <a:buFont typeface="Symbol" panose="05050102010706020507" pitchFamily="18" charset="2"/>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06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pitchFamily="1" charset="-128"/>
                <a:cs typeface="Arial" charset="0"/>
              </a:rPr>
              <a:t>The main purpose of this presentation will be to present some practical examples of Market Transformation and how the NEEA ILC plays out over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321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HelveticaNeueLT Std"/>
              </a:defRPr>
            </a:lvl1pPr>
            <a:lvl2pPr marL="743778" indent="-286068" eaLnBrk="0" hangingPunct="0">
              <a:defRPr b="1">
                <a:solidFill>
                  <a:schemeClr val="tx1"/>
                </a:solidFill>
                <a:latin typeface="HelveticaNeueLT Std"/>
              </a:defRPr>
            </a:lvl2pPr>
            <a:lvl3pPr marL="1144273" indent="-228854" eaLnBrk="0" hangingPunct="0">
              <a:defRPr b="1">
                <a:solidFill>
                  <a:schemeClr val="tx1"/>
                </a:solidFill>
                <a:latin typeface="HelveticaNeueLT Std"/>
              </a:defRPr>
            </a:lvl3pPr>
            <a:lvl4pPr marL="1601983" indent="-228854" eaLnBrk="0" hangingPunct="0">
              <a:defRPr b="1">
                <a:solidFill>
                  <a:schemeClr val="tx1"/>
                </a:solidFill>
                <a:latin typeface="HelveticaNeueLT Std"/>
              </a:defRPr>
            </a:lvl4pPr>
            <a:lvl5pPr marL="2059693" indent="-228854" eaLnBrk="0" hangingPunct="0">
              <a:defRPr b="1">
                <a:solidFill>
                  <a:schemeClr val="tx1"/>
                </a:solidFill>
                <a:latin typeface="HelveticaNeueLT Std"/>
              </a:defRPr>
            </a:lvl5pPr>
            <a:lvl6pPr marL="2517402" indent="-228854" eaLnBrk="0" fontAlgn="base" hangingPunct="0">
              <a:spcBef>
                <a:spcPct val="0"/>
              </a:spcBef>
              <a:spcAft>
                <a:spcPct val="0"/>
              </a:spcAft>
              <a:defRPr b="1">
                <a:solidFill>
                  <a:schemeClr val="tx1"/>
                </a:solidFill>
                <a:latin typeface="HelveticaNeueLT Std"/>
              </a:defRPr>
            </a:lvl6pPr>
            <a:lvl7pPr marL="2975110" indent="-228854" eaLnBrk="0" fontAlgn="base" hangingPunct="0">
              <a:spcBef>
                <a:spcPct val="0"/>
              </a:spcBef>
              <a:spcAft>
                <a:spcPct val="0"/>
              </a:spcAft>
              <a:defRPr b="1">
                <a:solidFill>
                  <a:schemeClr val="tx1"/>
                </a:solidFill>
                <a:latin typeface="HelveticaNeueLT Std"/>
              </a:defRPr>
            </a:lvl7pPr>
            <a:lvl8pPr marL="3432820" indent="-228854" eaLnBrk="0" fontAlgn="base" hangingPunct="0">
              <a:spcBef>
                <a:spcPct val="0"/>
              </a:spcBef>
              <a:spcAft>
                <a:spcPct val="0"/>
              </a:spcAft>
              <a:defRPr b="1">
                <a:solidFill>
                  <a:schemeClr val="tx1"/>
                </a:solidFill>
                <a:latin typeface="HelveticaNeueLT Std"/>
              </a:defRPr>
            </a:lvl8pPr>
            <a:lvl9pPr marL="3890530" indent="-228854" eaLnBrk="0" fontAlgn="base" hangingPunct="0">
              <a:spcBef>
                <a:spcPct val="0"/>
              </a:spcBef>
              <a:spcAft>
                <a:spcPct val="0"/>
              </a:spcAft>
              <a:defRPr b="1">
                <a:solidFill>
                  <a:schemeClr val="tx1"/>
                </a:solidFill>
                <a:latin typeface="HelveticaNeueLT Std"/>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73AF1E-4CB2-4D44-99C6-47C8D79B082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1747" name="Rectangle 2"/>
          <p:cNvSpPr>
            <a:spLocks noGrp="1" noRot="1" noChangeAspect="1" noChangeArrowheads="1" noTextEdit="1"/>
          </p:cNvSpPr>
          <p:nvPr>
            <p:ph type="sldImg"/>
          </p:nvPr>
        </p:nvSpPr>
        <p:spPr>
          <a:xfrm>
            <a:off x="1185863" y="698500"/>
            <a:ext cx="4651375" cy="3489325"/>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2" tIns="46637" rIns="93272" bIns="46637"/>
          <a:lstStyle/>
          <a:p>
            <a:pPr eaLnBrk="1" hangingPunct="1"/>
            <a:r>
              <a:rPr lang="en-US" dirty="0">
                <a:latin typeface="Arial" pitchFamily="34" charset="0"/>
              </a:rPr>
              <a:t>Source: Stephen Doyle, "If A, Then B Poster," AIGA Los Angeles, 1995</a:t>
            </a:r>
            <a:br>
              <a:rPr lang="en-US" dirty="0">
                <a:latin typeface="Arial" pitchFamily="34" charset="0"/>
              </a:rPr>
            </a:br>
            <a:endParaRPr lang="en-US" dirty="0">
              <a:latin typeface="Arial" pitchFamily="34" charset="0"/>
            </a:endParaRPr>
          </a:p>
          <a:p>
            <a:pPr eaLnBrk="1" hangingPunct="1"/>
            <a:r>
              <a:rPr lang="en-US" dirty="0">
                <a:latin typeface="Arial" pitchFamily="34" charset="0"/>
              </a:rPr>
              <a:t>The</a:t>
            </a:r>
            <a:r>
              <a:rPr lang="en-US" baseline="0" dirty="0">
                <a:latin typeface="Arial" pitchFamily="34" charset="0"/>
              </a:rPr>
              <a:t> logic is in the linkages….  Not the boxes.</a:t>
            </a:r>
            <a:r>
              <a:rPr lang="en-US" dirty="0">
                <a:latin typeface="Arial" pitchFamily="34" charset="0"/>
              </a:rPr>
              <a:t/>
            </a:r>
            <a:br>
              <a:rPr lang="en-US" dirty="0">
                <a:latin typeface="Arial" pitchFamily="34" charset="0"/>
              </a:rPr>
            </a:br>
            <a:endParaRPr lang="en-US" dirty="0">
              <a:latin typeface="Arial" pitchFamily="34" charset="0"/>
            </a:endParaRPr>
          </a:p>
        </p:txBody>
      </p:sp>
    </p:spTree>
    <p:extLst>
      <p:ext uri="{BB962C8B-B14F-4D97-AF65-F5344CB8AC3E}">
        <p14:creationId xmlns:p14="http://schemas.microsoft.com/office/powerpoint/2010/main" val="233401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said it was a “strategic process”.  Here’s that process:  it’s a continuous cycle with entry and exit points.</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Start with an objective in mind.  Generally, it’s to increase energy efficiency in a targeted market.  Can be focused on a product, a business practice, or a combination of things.</a:t>
            </a: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Before doing anything, we assess the market.  Before we can develop a theory of change or strategy, need to understand what is keeping the market from naturally becoming more energy efficient.  We also need to understand potential points of leverage (since we can’t change things one building or person at a time), and any other potential opportunities.  We’ll talk more about this later</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we know the objective and know our market, we need to develop a theory of change and a strategy.  Which market barriers will be go after?  What points of leverage and opportunities will we use?  How will we tackle those barriers &amp; </a:t>
            </a:r>
            <a:r>
              <a:rPr kumimoji="0" lang="en-US" sz="1200" b="0" i="0" u="none" strike="noStrike" kern="1200" cap="none" spc="0" normalizeH="0" baseline="0" noProof="0" dirty="0" err="1">
                <a:ln>
                  <a:noFill/>
                </a:ln>
                <a:solidFill>
                  <a:prstClr val="black"/>
                </a:solidFill>
                <a:effectLst/>
                <a:uLnTx/>
                <a:uFillTx/>
                <a:latin typeface="+mn-lt"/>
                <a:ea typeface="+mn-ea"/>
                <a:cs typeface="+mn-cs"/>
              </a:rPr>
              <a:t>oppts</a:t>
            </a:r>
            <a:r>
              <a:rPr kumimoji="0" lang="en-US" sz="1200" b="0" i="0" u="none" strike="noStrike" kern="1200" cap="none" spc="0" normalizeH="0" baseline="0" noProof="0" dirty="0">
                <a:ln>
                  <a:noFill/>
                </a:ln>
                <a:solidFill>
                  <a:prstClr val="black"/>
                </a:solidFill>
                <a:effectLst/>
                <a:uLnTx/>
                <a:uFillTx/>
                <a:latin typeface="+mn-lt"/>
                <a:ea typeface="+mn-ea"/>
                <a:cs typeface="+mn-cs"/>
              </a:rPr>
              <a:t>?  What do we expect to see happen that will tell us whether our strategy is working or needs adjustment?</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we have our strategy, need to develop an implementation plan (operational) with specific tactics, resources, etc.</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Implement</a:t>
            </a: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Evaluate (based on MT theory and logic model)</a:t>
            </a: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Adjust as needed</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let’s talk about the long-term objective.</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Strategic—the strategy development occurs here, and it is an area where NEEA has been an innovator.  </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31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Milestone Documents</a:t>
            </a:r>
            <a:r>
              <a:rPr lang="en-US" baseline="0" dirty="0"/>
              <a:t> are prepared to summarize the initiative progress to date, vet the go/no-go decisions through formal engagement with NEEA’s management, and seek approval to begin the core phase activities of the next phase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4002E7-82D1-5142-B6F9-63D8FE3F3E04}"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6757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First, a word about the Northwest Energy Efficiency Alliance…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81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coined in a paper presented at the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tooltip="American Council for an Energy-Efficient Economy"/>
              </a:rPr>
              <a:t>ACEEE</a:t>
            </a:r>
            <a:r>
              <a:rPr kumimoji="0" lang="en-US" sz="1200" b="0" i="0" u="none" strike="noStrike" kern="1200" cap="none" spc="0" normalizeH="0" baseline="0" noProof="0" dirty="0">
                <a:ln>
                  <a:noFill/>
                </a:ln>
                <a:solidFill>
                  <a:prstClr val="black"/>
                </a:solidFill>
                <a:effectLst/>
                <a:uLnTx/>
                <a:uFillTx/>
                <a:latin typeface="+mn-lt"/>
                <a:ea typeface="+mn-ea"/>
                <a:cs typeface="+mn-cs"/>
              </a:rPr>
              <a:t> Summer Study in 1992,</a:t>
            </a:r>
            <a:r>
              <a:rPr kumimoji="0" lang="en-US" sz="1200" b="0" i="0" u="none" strike="noStrike" kern="1200" cap="none" spc="0" normalizeH="0" baseline="30000" noProof="0" dirty="0">
                <a:ln>
                  <a:noFill/>
                </a:ln>
                <a:solidFill>
                  <a:prstClr val="black"/>
                </a:solidFill>
                <a:effectLst/>
                <a:uLnTx/>
                <a:uFillTx/>
                <a:latin typeface="+mn-lt"/>
                <a:ea typeface="+mn-ea"/>
                <a:cs typeface="+mn-cs"/>
                <a:hlinkClick r:id="rId4"/>
              </a:rPr>
              <a:t>[5]</a:t>
            </a:r>
            <a:r>
              <a:rPr kumimoji="0" lang="en-US" sz="1200" b="0" i="0" u="none" strike="noStrike" kern="1200" cap="none" spc="0" normalizeH="0" baseline="0" noProof="0" dirty="0">
                <a:ln>
                  <a:noFill/>
                </a:ln>
                <a:solidFill>
                  <a:prstClr val="black"/>
                </a:solidFill>
                <a:effectLst/>
                <a:uLnTx/>
                <a:uFillTx/>
                <a:latin typeface="+mn-lt"/>
                <a:ea typeface="+mn-ea"/>
                <a:cs typeface="+mn-cs"/>
              </a:rPr>
              <a:t> the term "market transformation" is underpinned by the classic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tooltip="Economics"/>
              </a:rPr>
              <a:t>microeconomic model of markets</a:t>
            </a:r>
            <a:r>
              <a:rPr kumimoji="0" lang="en-US" sz="1200" b="0" i="0" u="none" strike="noStrike" kern="1200" cap="none" spc="0" normalizeH="0" baseline="0" noProof="0" dirty="0">
                <a:ln>
                  <a:noFill/>
                </a:ln>
                <a:solidFill>
                  <a:prstClr val="black"/>
                </a:solidFill>
                <a:effectLst/>
                <a:uLnTx/>
                <a:uFillTx/>
                <a:latin typeface="+mn-lt"/>
                <a:ea typeface="+mn-ea"/>
                <a:cs typeface="+mn-cs"/>
              </a:rPr>
              <a:t>, which describes a downward-sloping demand curve and an upward-sloping, presumably short-run supply curve.</a:t>
            </a:r>
            <a:r>
              <a:rPr kumimoji="0" lang="en-US" sz="1200" b="0" i="0" u="none" strike="noStrike" kern="1200" cap="none" spc="0" normalizeH="0" baseline="30000" noProof="0" dirty="0">
                <a:ln>
                  <a:noFill/>
                </a:ln>
                <a:solidFill>
                  <a:prstClr val="black"/>
                </a:solidFill>
                <a:effectLst/>
                <a:uLnTx/>
                <a:uFillTx/>
                <a:latin typeface="+mn-lt"/>
                <a:ea typeface="+mn-ea"/>
                <a:cs typeface="+mn-cs"/>
                <a:hlinkClick r:id="rId4"/>
              </a:rPr>
              <a:t>[6]</a:t>
            </a:r>
            <a:r>
              <a:rPr kumimoji="0" lang="en-US" sz="1200" b="0" i="0" u="none" strike="noStrike" kern="1200" cap="none" spc="0" normalizeH="0" baseline="0" noProof="0" dirty="0">
                <a:ln>
                  <a:noFill/>
                </a:ln>
                <a:solidFill>
                  <a:prstClr val="black"/>
                </a:solidFill>
                <a:effectLst/>
                <a:uLnTx/>
                <a:uFillTx/>
                <a:latin typeface="+mn-lt"/>
                <a:ea typeface="+mn-ea"/>
                <a:cs typeface="+mn-cs"/>
              </a:rPr>
              <a:t> In the energy efficiency market, however, standard price and quantity equilibria are often rendered inefficient because of structural market</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tooltip="Barriers to entry"/>
              </a:rPr>
              <a:t> barriers</a:t>
            </a:r>
            <a:r>
              <a:rPr kumimoji="0" lang="en-US" sz="1200" b="0" i="0" u="none" strike="noStrike" kern="1200" cap="none" spc="0" normalizeH="0" baseline="0" noProof="0" dirty="0">
                <a:ln>
                  <a:noFill/>
                </a:ln>
                <a:solidFill>
                  <a:prstClr val="black"/>
                </a:solidFill>
                <a:effectLst/>
                <a:uLnTx/>
                <a:uFillTx/>
                <a:latin typeface="+mn-lt"/>
                <a:ea typeface="+mn-ea"/>
                <a:cs typeface="+mn-cs"/>
              </a:rPr>
              <a:t> like split incentives, asymmetric information, distorted market power, and hassle costs. </a:t>
            </a:r>
            <a:r>
              <a:rPr kumimoji="0" lang="en-US" sz="1200" b="0" i="0" u="none" strike="noStrike" kern="1200" cap="none" spc="0" normalizeH="0" baseline="30000" noProof="0" dirty="0">
                <a:ln>
                  <a:noFill/>
                </a:ln>
                <a:solidFill>
                  <a:prstClr val="black"/>
                </a:solidFill>
                <a:effectLst/>
                <a:uLnTx/>
                <a:uFillTx/>
                <a:latin typeface="+mn-lt"/>
                <a:ea typeface="+mn-ea"/>
                <a:cs typeface="+mn-cs"/>
                <a:hlinkClick r:id="rId4"/>
              </a:rPr>
              <a:t>[5][6]</a:t>
            </a:r>
            <a:r>
              <a:rPr kumimoji="0" lang="en-US" sz="1200" b="0" i="0" u="none" strike="noStrike" kern="1200" cap="none" spc="0" normalizeH="0" baseline="0" noProof="0" dirty="0">
                <a:ln>
                  <a:noFill/>
                </a:ln>
                <a:solidFill>
                  <a:prstClr val="black"/>
                </a:solidFill>
                <a:effectLst/>
                <a:uLnTx/>
                <a:uFillTx/>
                <a:latin typeface="+mn-lt"/>
                <a:ea typeface="+mn-ea"/>
                <a:cs typeface="+mn-cs"/>
              </a:rPr>
              <a:t> Market transformation targets these barriers to optimal efficiency with strategies to shift entire market sectors into a more efficient product mix.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While it recognizes and harnesses the power of market forces and players, market transformation has also been conceptualized as a holistic, market-based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tooltip="Marketing strategy"/>
              </a:rPr>
              <a:t>marketing strategy</a:t>
            </a:r>
            <a:r>
              <a:rPr kumimoji="0" lang="en-US" sz="1200" b="0" i="0" u="none" strike="noStrike" kern="1200" cap="none" spc="0" normalizeH="0" baseline="0" noProof="0" dirty="0">
                <a:ln>
                  <a:noFill/>
                </a:ln>
                <a:solidFill>
                  <a:prstClr val="black"/>
                </a:solidFill>
                <a:effectLst/>
                <a:uLnTx/>
                <a:uFillTx/>
                <a:latin typeface="+mn-lt"/>
                <a:ea typeface="+mn-ea"/>
                <a:cs typeface="+mn-cs"/>
              </a:rPr>
              <a:t>, building on the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8" tooltip="Diffusion of innovations"/>
              </a:rPr>
              <a:t>diffusion of innovations</a:t>
            </a:r>
            <a:r>
              <a:rPr kumimoji="0" lang="en-US" sz="1200" b="0" i="0" u="none" strike="noStrike" kern="1200" cap="none" spc="0" normalizeH="0" baseline="0" noProof="0" dirty="0">
                <a:ln>
                  <a:noFill/>
                </a:ln>
                <a:solidFill>
                  <a:prstClr val="black"/>
                </a:solidFill>
                <a:effectLst/>
                <a:uLnTx/>
                <a:uFillTx/>
                <a:latin typeface="+mn-lt"/>
                <a:ea typeface="+mn-ea"/>
                <a:cs typeface="+mn-cs"/>
              </a:rPr>
              <a:t> theory through a strategic framework for justifying market intervention.</a:t>
            </a:r>
            <a:r>
              <a:rPr kumimoji="0" lang="en-US" sz="1200" b="0" i="0" u="none" strike="noStrike" kern="1200" cap="none" spc="0" normalizeH="0" baseline="30000" noProof="0" dirty="0">
                <a:ln>
                  <a:noFill/>
                </a:ln>
                <a:solidFill>
                  <a:prstClr val="black"/>
                </a:solidFill>
                <a:effectLst/>
                <a:uLnTx/>
                <a:uFillTx/>
                <a:latin typeface="+mn-lt"/>
                <a:ea typeface="+mn-ea"/>
                <a:cs typeface="+mn-cs"/>
                <a:hlinkClick r:id="rId4"/>
              </a:rPr>
              <a:t>[1]</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332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NEEA’s  definition states the objective: create lasting change in market behavior to accelerate market adoption of  all cost-effective energy efficiency as a matter of standard practice</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what:  a strategic process of intervention</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is summarized as well: “by removing identified barriers and/or exploiting opportunities”</a:t>
            </a:r>
          </a:p>
          <a:p>
            <a:pPr marL="228573" marR="0" lvl="0" indent="-22857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573" marR="0" lvl="0" indent="-22857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There’s a lot in here.  Let’s start with the process.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B47F-1799-4EE2-951B-ABFCD8D650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60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This graph shows the impact of market transformation over time on market share.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As you can see from the graph, as market share increases NEEA’s investment decreases.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In fact, the majority of savings from NEEA market transformation program come years after we’ve stopped paying for it. </a:t>
            </a:r>
          </a:p>
          <a:p>
            <a:pPr marL="174961" marR="0" lvl="0" indent="-174961" algn="l" defTabSz="46656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Arial" charset="0"/>
              </a:rPr>
              <a:t>The investments we make today deliver savings far into the future. As a result, our programs are extremely cost-effective. </a:t>
            </a:r>
            <a:endParaRPr kumimoji="0" lang="en-US" sz="1200" b="1" i="1" u="none" strike="noStrike" kern="1200" cap="none" spc="0" normalizeH="0" baseline="0" noProof="0" dirty="0">
              <a:ln>
                <a:noFill/>
              </a:ln>
              <a:solidFill>
                <a:prstClr val="black"/>
              </a:solidFill>
              <a:effectLst/>
              <a:uLnTx/>
              <a:uFillTx/>
              <a:latin typeface="+mn-lt"/>
              <a:ea typeface="ＭＳ Ｐゴシック" charset="0"/>
              <a:cs typeface="Arial" charset="0"/>
            </a:endParaRPr>
          </a:p>
          <a:p>
            <a:pPr marL="0" indent="0">
              <a:buNone/>
            </a:pPr>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Northwest Energy Efficiency Alliance</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Innovation to Action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5FC1A-BFA1-D44F-81EE-F591FA2E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70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NEEA has a robust stage-gate process for managing its programs called the ‘initiative lifecycle’ (ILC)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ILC provides a set of core business processes &amp; tools that ensure standardized management of investment, risk and best practices.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Initiatives move through this graphic (from left to right) as we learn more about their promise and potential for the region, the barriers preventing that promise from being achieved, and ways to leverage the power of the region to remove those barriers.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end of each ILC Phase is marked by a formal management review called a milestone.</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NEEA formally solicits approval from the Regiona</a:t>
            </a:r>
            <a:r>
              <a:rPr lang="en-US" sz="1200" baseline="0" dirty="0">
                <a:effectLst/>
                <a:latin typeface="Calibri" panose="020F0502020204030204" pitchFamily="34" charset="0"/>
                <a:ea typeface="Times New Roman" panose="02020603050405020304" pitchFamily="18" charset="0"/>
                <a:cs typeface="Times New Roman" panose="02020603050405020304" pitchFamily="18" charset="0"/>
              </a:rPr>
              <a:t>l Portfolio Advisory Committee</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key program milestones</a:t>
            </a:r>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Northwest Energy Efficiency Alliance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Innovation to Action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5FC1A-BFA1-D44F-81EE-F591FA2E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63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4002E7-82D1-5142-B6F9-63D8FE3F3E0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6259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4002E7-82D1-5142-B6F9-63D8FE3F3E0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0339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2B426-2501-4CCA-B4C5-3870B91F7E91}"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5190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themeOverride" Target="../theme/themeOverride1.xml"/><Relationship Id="rId2"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vert="horz"/>
          <a:lstStyle>
            <a:lvl1pPr algn="l">
              <a:defRPr/>
            </a:lvl1pPr>
          </a:lstStyle>
          <a:p>
            <a:r>
              <a:rPr lang="en-US" dirty="0"/>
              <a:t>Click to edit Master title style</a:t>
            </a:r>
          </a:p>
        </p:txBody>
      </p:sp>
      <p:sp>
        <p:nvSpPr>
          <p:cNvPr id="4" name="Text Placeholder 3"/>
          <p:cNvSpPr>
            <a:spLocks noGrp="1"/>
          </p:cNvSpPr>
          <p:nvPr>
            <p:ph type="body" sz="quarter" idx="10"/>
          </p:nvPr>
        </p:nvSpPr>
        <p:spPr>
          <a:xfrm>
            <a:off x="628650" y="1473200"/>
            <a:ext cx="78867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420101" y="6525703"/>
            <a:ext cx="587829" cy="219291"/>
          </a:xfrm>
          <a:prstGeom prst="rect">
            <a:avLst/>
          </a:prstGeom>
          <a:noFill/>
        </p:spPr>
        <p:txBody>
          <a:bodyPr wrap="square" rtlCol="0">
            <a:spAutoFit/>
          </a:bodyPr>
          <a:lstStyle/>
          <a:p>
            <a:pPr algn="ctr"/>
            <a:fld id="{26C1AF9D-0CC5-4AB0-A894-A8698CCF14A2}" type="slidenum">
              <a:rPr lang="en-US" sz="825" smtClean="0">
                <a:solidFill>
                  <a:schemeClr val="bg1"/>
                </a:solidFill>
              </a:rPr>
              <a:pPr algn="ctr"/>
              <a:t>‹#›</a:t>
            </a:fld>
            <a:endParaRPr lang="en-US" sz="825" dirty="0">
              <a:solidFill>
                <a:schemeClr val="bg1"/>
              </a:solidFill>
            </a:endParaRPr>
          </a:p>
        </p:txBody>
      </p:sp>
      <p:sp>
        <p:nvSpPr>
          <p:cNvPr id="8" name="Oval 7">
            <a:extLst>
              <a:ext uri="{FF2B5EF4-FFF2-40B4-BE49-F238E27FC236}">
                <a16:creationId xmlns:a16="http://schemas.microsoft.com/office/drawing/2014/main" xmlns="" id="{3EF62945-3524-4309-B608-C6042B547A6E}"/>
              </a:ext>
            </a:extLst>
          </p:cNvPr>
          <p:cNvSpPr/>
          <p:nvPr userDrawn="1"/>
        </p:nvSpPr>
        <p:spPr>
          <a:xfrm>
            <a:off x="7791609" y="5567368"/>
            <a:ext cx="2294626" cy="2355251"/>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12" name="Picture 11" descr="neea-logo.png">
            <a:extLst>
              <a:ext uri="{FF2B5EF4-FFF2-40B4-BE49-F238E27FC236}">
                <a16:creationId xmlns:a16="http://schemas.microsoft.com/office/drawing/2014/main" xmlns="" id="{8DD10461-0E72-4705-A6CB-915DFD7FA44F}"/>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2286" y="6061002"/>
            <a:ext cx="486636" cy="341092"/>
          </a:xfrm>
          <a:prstGeom prst="rect">
            <a:avLst/>
          </a:prstGeom>
        </p:spPr>
      </p:pic>
    </p:spTree>
    <p:extLst>
      <p:ext uri="{BB962C8B-B14F-4D97-AF65-F5344CB8AC3E}">
        <p14:creationId xmlns:p14="http://schemas.microsoft.com/office/powerpoint/2010/main" val="329037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DD67E566-52E8-4295-954D-523EC5C6F2F6}" type="slidenum">
              <a:rPr lang="en-US"/>
              <a:pPr/>
              <a:t>‹#›</a:t>
            </a:fld>
            <a:endParaRPr lang="en-US" dirty="0"/>
          </a:p>
        </p:txBody>
      </p:sp>
    </p:spTree>
    <p:extLst>
      <p:ext uri="{BB962C8B-B14F-4D97-AF65-F5344CB8AC3E}">
        <p14:creationId xmlns:p14="http://schemas.microsoft.com/office/powerpoint/2010/main" val="29887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0C49F23-15DB-4E9B-A791-0982CD4CA656}" type="slidenum">
              <a:rPr lang="en-US"/>
              <a:pPr/>
              <a:t>‹#›</a:t>
            </a:fld>
            <a:endParaRPr lang="en-US" dirty="0"/>
          </a:p>
        </p:txBody>
      </p:sp>
    </p:spTree>
    <p:extLst>
      <p:ext uri="{BB962C8B-B14F-4D97-AF65-F5344CB8AC3E}">
        <p14:creationId xmlns:p14="http://schemas.microsoft.com/office/powerpoint/2010/main" val="369287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39624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39624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F719DE3-248C-4A39-83C8-703306C44806}" type="slidenum">
              <a:rPr lang="en-US"/>
              <a:pPr/>
              <a:t>‹#›</a:t>
            </a:fld>
            <a:endParaRPr lang="en-US" dirty="0"/>
          </a:p>
        </p:txBody>
      </p:sp>
    </p:spTree>
    <p:extLst>
      <p:ext uri="{BB962C8B-B14F-4D97-AF65-F5344CB8AC3E}">
        <p14:creationId xmlns:p14="http://schemas.microsoft.com/office/powerpoint/2010/main" val="316516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8559B9B-710E-40F5-B7D1-B4927EE2C058}" type="slidenum">
              <a:rPr lang="en-US"/>
              <a:pPr/>
              <a:t>‹#›</a:t>
            </a:fld>
            <a:endParaRPr lang="en-US" dirty="0"/>
          </a:p>
        </p:txBody>
      </p:sp>
    </p:spTree>
    <p:extLst>
      <p:ext uri="{BB962C8B-B14F-4D97-AF65-F5344CB8AC3E}">
        <p14:creationId xmlns:p14="http://schemas.microsoft.com/office/powerpoint/2010/main" val="22230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B173735-A028-4286-ADEA-8B4DECEB9F00}" type="slidenum">
              <a:rPr lang="en-US"/>
              <a:pPr/>
              <a:t>‹#›</a:t>
            </a:fld>
            <a:endParaRPr lang="en-US" dirty="0"/>
          </a:p>
        </p:txBody>
      </p:sp>
    </p:spTree>
    <p:extLst>
      <p:ext uri="{BB962C8B-B14F-4D97-AF65-F5344CB8AC3E}">
        <p14:creationId xmlns:p14="http://schemas.microsoft.com/office/powerpoint/2010/main" val="9848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8056837-0D4E-4D06-B7B0-CA383C227B90}" type="slidenum">
              <a:rPr lang="en-US"/>
              <a:pPr/>
              <a:t>‹#›</a:t>
            </a:fld>
            <a:endParaRPr lang="en-US" dirty="0"/>
          </a:p>
        </p:txBody>
      </p:sp>
    </p:spTree>
    <p:extLst>
      <p:ext uri="{BB962C8B-B14F-4D97-AF65-F5344CB8AC3E}">
        <p14:creationId xmlns:p14="http://schemas.microsoft.com/office/powerpoint/2010/main" val="179069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21B0E05-6901-4B75-83B2-75A836364298}" type="slidenum">
              <a:rPr lang="en-US"/>
              <a:pPr/>
              <a:t>‹#›</a:t>
            </a:fld>
            <a:endParaRPr lang="en-US" dirty="0"/>
          </a:p>
        </p:txBody>
      </p:sp>
    </p:spTree>
    <p:extLst>
      <p:ext uri="{BB962C8B-B14F-4D97-AF65-F5344CB8AC3E}">
        <p14:creationId xmlns:p14="http://schemas.microsoft.com/office/powerpoint/2010/main" val="64224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4F9818D-3F31-4DD6-AD19-BE8CC01F5634}" type="slidenum">
              <a:rPr lang="en-US"/>
              <a:pPr/>
              <a:t>‹#›</a:t>
            </a:fld>
            <a:endParaRPr lang="en-US" dirty="0"/>
          </a:p>
        </p:txBody>
      </p:sp>
    </p:spTree>
    <p:extLst>
      <p:ext uri="{BB962C8B-B14F-4D97-AF65-F5344CB8AC3E}">
        <p14:creationId xmlns:p14="http://schemas.microsoft.com/office/powerpoint/2010/main" val="312388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09184FD-CF0E-4D59-ABEC-8A09ECFB4FC4}" type="slidenum">
              <a:rPr lang="en-US"/>
              <a:pPr/>
              <a:t>‹#›</a:t>
            </a:fld>
            <a:endParaRPr lang="en-US" dirty="0"/>
          </a:p>
        </p:txBody>
      </p:sp>
    </p:spTree>
    <p:extLst>
      <p:ext uri="{BB962C8B-B14F-4D97-AF65-F5344CB8AC3E}">
        <p14:creationId xmlns:p14="http://schemas.microsoft.com/office/powerpoint/2010/main" val="29997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28251E4-2A3A-441F-84AF-9172164815E3}" type="slidenum">
              <a:rPr lang="en-US"/>
              <a:pPr/>
              <a:t>‹#›</a:t>
            </a:fld>
            <a:endParaRPr lang="en-US" dirty="0"/>
          </a:p>
        </p:txBody>
      </p:sp>
    </p:spTree>
    <p:extLst>
      <p:ext uri="{BB962C8B-B14F-4D97-AF65-F5344CB8AC3E}">
        <p14:creationId xmlns:p14="http://schemas.microsoft.com/office/powerpoint/2010/main" val="355488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vert="horz"/>
          <a:lstStyle>
            <a:lvl1pPr algn="l">
              <a:defRPr/>
            </a:lvl1pPr>
          </a:lstStyle>
          <a:p>
            <a:r>
              <a:rPr lang="en-US" dirty="0"/>
              <a:t>Click to edit Master title style</a:t>
            </a:r>
          </a:p>
        </p:txBody>
      </p:sp>
      <p:sp>
        <p:nvSpPr>
          <p:cNvPr id="9" name="TextBox 8"/>
          <p:cNvSpPr txBox="1"/>
          <p:nvPr userDrawn="1"/>
        </p:nvSpPr>
        <p:spPr>
          <a:xfrm>
            <a:off x="8420101" y="6525703"/>
            <a:ext cx="587829" cy="219291"/>
          </a:xfrm>
          <a:prstGeom prst="rect">
            <a:avLst/>
          </a:prstGeom>
          <a:noFill/>
        </p:spPr>
        <p:txBody>
          <a:bodyPr wrap="square" rtlCol="0">
            <a:spAutoFit/>
          </a:bodyPr>
          <a:lstStyle/>
          <a:p>
            <a:pPr algn="ctr"/>
            <a:fld id="{26C1AF9D-0CC5-4AB0-A894-A8698CCF14A2}" type="slidenum">
              <a:rPr lang="en-US" sz="825" smtClean="0">
                <a:solidFill>
                  <a:schemeClr val="bg1"/>
                </a:solidFill>
              </a:rPr>
              <a:pPr algn="ctr"/>
              <a:t>‹#›</a:t>
            </a:fld>
            <a:endParaRPr lang="en-US" sz="825" dirty="0">
              <a:solidFill>
                <a:schemeClr val="bg1"/>
              </a:solidFill>
            </a:endParaRPr>
          </a:p>
        </p:txBody>
      </p:sp>
      <p:sp>
        <p:nvSpPr>
          <p:cNvPr id="7" name="Oval 6">
            <a:extLst>
              <a:ext uri="{FF2B5EF4-FFF2-40B4-BE49-F238E27FC236}">
                <a16:creationId xmlns:a16="http://schemas.microsoft.com/office/drawing/2014/main" xmlns="" id="{BC51FB98-1EB4-4C19-A71F-B97A6515B344}"/>
              </a:ext>
            </a:extLst>
          </p:cNvPr>
          <p:cNvSpPr/>
          <p:nvPr userDrawn="1"/>
        </p:nvSpPr>
        <p:spPr>
          <a:xfrm>
            <a:off x="7791609" y="5567368"/>
            <a:ext cx="2294626" cy="2355251"/>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8" name="Picture 7" descr="neea-logo.png">
            <a:extLst>
              <a:ext uri="{FF2B5EF4-FFF2-40B4-BE49-F238E27FC236}">
                <a16:creationId xmlns:a16="http://schemas.microsoft.com/office/drawing/2014/main" xmlns="" id="{04BD8D5D-159A-4E9F-9795-1004AC53A783}"/>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2286" y="6061002"/>
            <a:ext cx="486636" cy="341092"/>
          </a:xfrm>
          <a:prstGeom prst="rect">
            <a:avLst/>
          </a:prstGeom>
        </p:spPr>
      </p:pic>
    </p:spTree>
    <p:extLst>
      <p:ext uri="{BB962C8B-B14F-4D97-AF65-F5344CB8AC3E}">
        <p14:creationId xmlns:p14="http://schemas.microsoft.com/office/powerpoint/2010/main" val="242080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9132083"/>
      </p:ext>
    </p:extLst>
  </p:cSld>
  <p:clrMapOvr>
    <a:masterClrMapping/>
  </p:clrMapOvr>
  <p:transition xmlns:p14="http://schemas.microsoft.com/office/powerpoint/2010/mai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 Vert 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0"/>
          </p:nvPr>
        </p:nvSpPr>
        <p:spPr>
          <a:xfrm>
            <a:off x="3576638" y="1371600"/>
            <a:ext cx="4937442"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1"/>
          </p:nvPr>
        </p:nvSpPr>
        <p:spPr>
          <a:xfrm>
            <a:off x="853758" y="1783080"/>
            <a:ext cx="2549842" cy="3342005"/>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6000000" algn="tl" rotWithShape="0">
              <a:srgbClr val="000000">
                <a:alpha val="25000"/>
              </a:srgbClr>
            </a:outerShdw>
          </a:effectLst>
        </p:spPr>
        <p:txBody>
          <a:bodyPr/>
          <a:lstStyle/>
          <a:p>
            <a:r>
              <a:rPr lang="en-US" dirty="0"/>
              <a:t>Click icon to add picture</a:t>
            </a:r>
          </a:p>
        </p:txBody>
      </p:sp>
      <p:cxnSp>
        <p:nvCxnSpPr>
          <p:cNvPr id="12" name="Straight Connector 11"/>
          <p:cNvCxnSpPr/>
          <p:nvPr/>
        </p:nvCxnSpPr>
        <p:spPr>
          <a:xfrm>
            <a:off x="3403600" y="1371600"/>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772833"/>
      </p:ext>
    </p:extLst>
  </p:cSld>
  <p:clrMapOvr>
    <a:masterClrMapping/>
  </p:clrMapOvr>
  <p:transition xmlns:p14="http://schemas.microsoft.com/office/powerpoint/2010/main" spd="slow">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 No Logo">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10" descr="foto_footer.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7493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ead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242888" y="6324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000"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F298CC-E979-B446-BB27-29E4A3C38408}" type="slidenum">
              <a:rPr lang="en-US" sz="1200" smtClean="0"/>
              <a:pPr/>
              <a:t>‹#›</a:t>
            </a:fld>
            <a:endParaRPr lang="en-US" sz="1200" dirty="0"/>
          </a:p>
        </p:txBody>
      </p:sp>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457200" y="1316736"/>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70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Arial"/>
            </a:endParaRPr>
          </a:p>
        </p:txBody>
      </p:sp>
      <p:sp>
        <p:nvSpPr>
          <p:cNvPr id="2" name="Title 1"/>
          <p:cNvSpPr>
            <a:spLocks noGrp="1"/>
          </p:cNvSpPr>
          <p:nvPr>
            <p:ph type="title"/>
          </p:nvPr>
        </p:nvSpPr>
        <p:spPr/>
        <p:txBody>
          <a:bodyPr vert="horz"/>
          <a:lstStyle>
            <a:lvl1pPr algn="l">
              <a:defRPr/>
            </a:lvl1pPr>
          </a:lstStyle>
          <a:p>
            <a:r>
              <a:rPr lang="en-US" dirty="0"/>
              <a:t>Click to edit Master title style</a:t>
            </a:r>
          </a:p>
        </p:txBody>
      </p:sp>
      <p:sp>
        <p:nvSpPr>
          <p:cNvPr id="4" name="Text Placeholder 3"/>
          <p:cNvSpPr>
            <a:spLocks noGrp="1"/>
          </p:cNvSpPr>
          <p:nvPr>
            <p:ph type="body" sz="quarter" idx="10"/>
          </p:nvPr>
        </p:nvSpPr>
        <p:spPr>
          <a:xfrm>
            <a:off x="628650" y="1473200"/>
            <a:ext cx="78867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420101" y="6525703"/>
            <a:ext cx="587829" cy="219291"/>
          </a:xfrm>
          <a:prstGeom prst="rect">
            <a:avLst/>
          </a:prstGeom>
          <a:noFill/>
        </p:spPr>
        <p:txBody>
          <a:bodyPr wrap="square" rtlCol="0">
            <a:spAutoFit/>
          </a:bodyPr>
          <a:lstStyle/>
          <a:p>
            <a:pPr algn="ctr"/>
            <a:fld id="{26C1AF9D-0CC5-4AB0-A894-A8698CCF14A2}" type="slidenum">
              <a:rPr lang="en-US" sz="825" smtClean="0">
                <a:solidFill>
                  <a:prstClr val="white"/>
                </a:solidFill>
                <a:latin typeface="Arial"/>
              </a:rPr>
              <a:pPr algn="ctr"/>
              <a:t>‹#›</a:t>
            </a:fld>
            <a:endParaRPr lang="en-US" sz="825" dirty="0">
              <a:solidFill>
                <a:prstClr val="white"/>
              </a:solidFill>
              <a:latin typeface="Arial"/>
            </a:endParaRPr>
          </a:p>
        </p:txBody>
      </p:sp>
      <p:sp>
        <p:nvSpPr>
          <p:cNvPr id="14" name="Oval 13">
            <a:extLst>
              <a:ext uri="{FF2B5EF4-FFF2-40B4-BE49-F238E27FC236}">
                <a16:creationId xmlns:a16="http://schemas.microsoft.com/office/drawing/2014/main" xmlns="" id="{A5DA26E8-1E75-449F-BB47-E7EDB6E6C825}"/>
              </a:ext>
            </a:extLst>
          </p:cNvPr>
          <p:cNvSpPr/>
          <p:nvPr userDrawn="1"/>
        </p:nvSpPr>
        <p:spPr>
          <a:xfrm>
            <a:off x="7791609" y="5567368"/>
            <a:ext cx="2294626" cy="2355251"/>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15" name="Picture 14" descr="neea-logo.png">
            <a:extLst>
              <a:ext uri="{FF2B5EF4-FFF2-40B4-BE49-F238E27FC236}">
                <a16:creationId xmlns:a16="http://schemas.microsoft.com/office/drawing/2014/main" xmlns="" id="{B2233789-DCD6-4D55-94D2-9A04BE57E07D}"/>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2286" y="6061002"/>
            <a:ext cx="486636" cy="341092"/>
          </a:xfrm>
          <a:prstGeom prst="rect">
            <a:avLst/>
          </a:prstGeom>
        </p:spPr>
      </p:pic>
    </p:spTree>
    <p:extLst>
      <p:ext uri="{BB962C8B-B14F-4D97-AF65-F5344CB8AC3E}">
        <p14:creationId xmlns:p14="http://schemas.microsoft.com/office/powerpoint/2010/main" val="95227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Arial"/>
            </a:endParaRPr>
          </a:p>
        </p:txBody>
      </p:sp>
      <p:sp>
        <p:nvSpPr>
          <p:cNvPr id="2" name="Title 1"/>
          <p:cNvSpPr>
            <a:spLocks noGrp="1"/>
          </p:cNvSpPr>
          <p:nvPr>
            <p:ph type="title"/>
          </p:nvPr>
        </p:nvSpPr>
        <p:spPr/>
        <p:txBody>
          <a:bodyPr vert="horz"/>
          <a:lstStyle>
            <a:lvl1pPr algn="l">
              <a:defRPr/>
            </a:lvl1pPr>
          </a:lstStyle>
          <a:p>
            <a:r>
              <a:rPr lang="en-US" dirty="0"/>
              <a:t>Click to edit Master title style</a:t>
            </a:r>
          </a:p>
        </p:txBody>
      </p:sp>
      <p:sp>
        <p:nvSpPr>
          <p:cNvPr id="9" name="TextBox 8"/>
          <p:cNvSpPr txBox="1"/>
          <p:nvPr userDrawn="1"/>
        </p:nvSpPr>
        <p:spPr>
          <a:xfrm>
            <a:off x="8420101" y="6525703"/>
            <a:ext cx="587829" cy="219291"/>
          </a:xfrm>
          <a:prstGeom prst="rect">
            <a:avLst/>
          </a:prstGeom>
          <a:noFill/>
        </p:spPr>
        <p:txBody>
          <a:bodyPr wrap="square" rtlCol="0">
            <a:spAutoFit/>
          </a:bodyPr>
          <a:lstStyle/>
          <a:p>
            <a:pPr algn="ctr"/>
            <a:fld id="{26C1AF9D-0CC5-4AB0-A894-A8698CCF14A2}" type="slidenum">
              <a:rPr lang="en-US" sz="825" smtClean="0">
                <a:solidFill>
                  <a:prstClr val="white"/>
                </a:solidFill>
                <a:latin typeface="Arial"/>
              </a:rPr>
              <a:pPr algn="ctr"/>
              <a:t>‹#›</a:t>
            </a:fld>
            <a:endParaRPr lang="en-US" sz="825" dirty="0">
              <a:solidFill>
                <a:prstClr val="white"/>
              </a:solidFill>
              <a:latin typeface="Arial"/>
            </a:endParaRPr>
          </a:p>
        </p:txBody>
      </p:sp>
      <p:sp>
        <p:nvSpPr>
          <p:cNvPr id="12" name="Oval 11">
            <a:extLst>
              <a:ext uri="{FF2B5EF4-FFF2-40B4-BE49-F238E27FC236}">
                <a16:creationId xmlns:a16="http://schemas.microsoft.com/office/drawing/2014/main" xmlns="" id="{BD91AD19-FCA4-4349-81CC-F448D222EEB8}"/>
              </a:ext>
            </a:extLst>
          </p:cNvPr>
          <p:cNvSpPr/>
          <p:nvPr userDrawn="1"/>
        </p:nvSpPr>
        <p:spPr>
          <a:xfrm>
            <a:off x="7791609" y="5567368"/>
            <a:ext cx="2294626" cy="2355251"/>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14" name="Picture 13" descr="neea-logo.png">
            <a:extLst>
              <a:ext uri="{FF2B5EF4-FFF2-40B4-BE49-F238E27FC236}">
                <a16:creationId xmlns:a16="http://schemas.microsoft.com/office/drawing/2014/main" xmlns="" id="{EFB18D90-9899-4B6D-B001-720C61620321}"/>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2286" y="6061002"/>
            <a:ext cx="486636" cy="341092"/>
          </a:xfrm>
          <a:prstGeom prst="rect">
            <a:avLst/>
          </a:prstGeom>
        </p:spPr>
      </p:pic>
    </p:spTree>
    <p:extLst>
      <p:ext uri="{BB962C8B-B14F-4D97-AF65-F5344CB8AC3E}">
        <p14:creationId xmlns:p14="http://schemas.microsoft.com/office/powerpoint/2010/main" val="3931590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28650" y="3640669"/>
            <a:ext cx="7886700" cy="1371600"/>
          </a:xfrm>
        </p:spPr>
        <p:txBody>
          <a:bodyPr vert="horz" lIns="0" rIns="0" anchor="b" anchorCtr="0">
            <a:normAutofit/>
          </a:bodyPr>
          <a:lstStyle>
            <a:lvl1pPr>
              <a:lnSpc>
                <a:spcPts val="3750"/>
              </a:lnSpc>
              <a:defRPr lang="en-US" sz="3825"/>
            </a:lvl1pPr>
          </a:lstStyle>
          <a:p>
            <a:pPr lvl="0" algn="l"/>
            <a:r>
              <a:rPr lang="en-US" dirty="0"/>
              <a:t>Insert Title Here</a:t>
            </a:r>
          </a:p>
        </p:txBody>
      </p:sp>
      <p:sp>
        <p:nvSpPr>
          <p:cNvPr id="11" name="Text Placeholder 10"/>
          <p:cNvSpPr>
            <a:spLocks noGrp="1"/>
          </p:cNvSpPr>
          <p:nvPr>
            <p:ph type="body" sz="quarter" idx="10" hasCustomPrompt="1"/>
          </p:nvPr>
        </p:nvSpPr>
        <p:spPr>
          <a:xfrm>
            <a:off x="609600" y="5199066"/>
            <a:ext cx="7886700" cy="795337"/>
          </a:xfrm>
        </p:spPr>
        <p:txBody>
          <a:bodyPr/>
          <a:lstStyle/>
          <a:p>
            <a:pPr lvl="0"/>
            <a:r>
              <a:rPr lang="en-US" dirty="0"/>
              <a:t>Subtitle Goes Here</a:t>
            </a:r>
          </a:p>
        </p:txBody>
      </p:sp>
    </p:spTree>
    <p:extLst>
      <p:ext uri="{BB962C8B-B14F-4D97-AF65-F5344CB8AC3E}">
        <p14:creationId xmlns:p14="http://schemas.microsoft.com/office/powerpoint/2010/main" val="100935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28650" y="3640669"/>
            <a:ext cx="7886700" cy="1371600"/>
          </a:xfrm>
        </p:spPr>
        <p:txBody>
          <a:bodyPr vert="horz" lIns="0" rIns="0" anchor="b" anchorCtr="0">
            <a:normAutofit/>
          </a:bodyPr>
          <a:lstStyle>
            <a:lvl1pPr>
              <a:lnSpc>
                <a:spcPts val="3750"/>
              </a:lnSpc>
              <a:defRPr lang="en-US" sz="3825"/>
            </a:lvl1pPr>
          </a:lstStyle>
          <a:p>
            <a:pPr lvl="0" algn="l"/>
            <a:r>
              <a:rPr lang="en-US" dirty="0"/>
              <a:t>Insert Title Here</a:t>
            </a:r>
          </a:p>
        </p:txBody>
      </p:sp>
      <p:sp>
        <p:nvSpPr>
          <p:cNvPr id="11" name="Text Placeholder 10"/>
          <p:cNvSpPr>
            <a:spLocks noGrp="1"/>
          </p:cNvSpPr>
          <p:nvPr>
            <p:ph type="body" sz="quarter" idx="10" hasCustomPrompt="1"/>
          </p:nvPr>
        </p:nvSpPr>
        <p:spPr>
          <a:xfrm>
            <a:off x="609600" y="5199066"/>
            <a:ext cx="7886700" cy="795337"/>
          </a:xfrm>
        </p:spPr>
        <p:txBody>
          <a:bodyPr/>
          <a:lstStyle/>
          <a:p>
            <a:pPr lvl="0"/>
            <a:r>
              <a:rPr lang="en-US" dirty="0"/>
              <a:t>Subtitle Goes Here</a:t>
            </a:r>
          </a:p>
        </p:txBody>
      </p:sp>
    </p:spTree>
    <p:extLst>
      <p:ext uri="{BB962C8B-B14F-4D97-AF65-F5344CB8AC3E}">
        <p14:creationId xmlns:p14="http://schemas.microsoft.com/office/powerpoint/2010/main" val="275383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vert="horz"/>
          <a:lstStyle>
            <a:lvl1pPr algn="l">
              <a:defRPr/>
            </a:lvl1pPr>
          </a:lstStyle>
          <a:p>
            <a:r>
              <a:rPr lang="en-US" dirty="0"/>
              <a:t>Click to edit Master title style</a:t>
            </a:r>
          </a:p>
        </p:txBody>
      </p:sp>
      <p:sp>
        <p:nvSpPr>
          <p:cNvPr id="4" name="Text Placeholder 3"/>
          <p:cNvSpPr>
            <a:spLocks noGrp="1"/>
          </p:cNvSpPr>
          <p:nvPr>
            <p:ph type="body" sz="quarter" idx="10"/>
          </p:nvPr>
        </p:nvSpPr>
        <p:spPr>
          <a:xfrm>
            <a:off x="628650" y="1473200"/>
            <a:ext cx="78867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420101" y="6525703"/>
            <a:ext cx="587829" cy="219291"/>
          </a:xfrm>
          <a:prstGeom prst="rect">
            <a:avLst/>
          </a:prstGeom>
          <a:noFill/>
        </p:spPr>
        <p:txBody>
          <a:bodyPr wrap="square" rtlCol="0">
            <a:spAutoFit/>
          </a:bodyPr>
          <a:lstStyle/>
          <a:p>
            <a:pPr algn="ctr"/>
            <a:fld id="{26C1AF9D-0CC5-4AB0-A894-A8698CCF14A2}" type="slidenum">
              <a:rPr lang="en-US" sz="825" smtClean="0">
                <a:solidFill>
                  <a:schemeClr val="bg1"/>
                </a:solidFill>
              </a:rPr>
              <a:pPr algn="ctr"/>
              <a:t>‹#›</a:t>
            </a:fld>
            <a:endParaRPr lang="en-US" sz="825" dirty="0">
              <a:solidFill>
                <a:schemeClr val="bg1"/>
              </a:solidFill>
            </a:endParaRPr>
          </a:p>
        </p:txBody>
      </p:sp>
      <p:sp>
        <p:nvSpPr>
          <p:cNvPr id="14" name="Oval 13">
            <a:extLst>
              <a:ext uri="{FF2B5EF4-FFF2-40B4-BE49-F238E27FC236}">
                <a16:creationId xmlns:a16="http://schemas.microsoft.com/office/drawing/2014/main" xmlns="" id="{5C8C628F-874C-43FB-BD3E-4E3E7B83857A}"/>
              </a:ext>
            </a:extLst>
          </p:cNvPr>
          <p:cNvSpPr/>
          <p:nvPr userDrawn="1"/>
        </p:nvSpPr>
        <p:spPr>
          <a:xfrm>
            <a:off x="7791609" y="5567368"/>
            <a:ext cx="2294626" cy="2355251"/>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15" name="Picture 14" descr="neea-logo.png">
            <a:extLst>
              <a:ext uri="{FF2B5EF4-FFF2-40B4-BE49-F238E27FC236}">
                <a16:creationId xmlns:a16="http://schemas.microsoft.com/office/drawing/2014/main" xmlns="" id="{B2153081-9833-41AE-AB18-C1636B16C53A}"/>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2286" y="6061002"/>
            <a:ext cx="486636" cy="341092"/>
          </a:xfrm>
          <a:prstGeom prst="rect">
            <a:avLst/>
          </a:prstGeom>
        </p:spPr>
      </p:pic>
    </p:spTree>
    <p:extLst>
      <p:ext uri="{BB962C8B-B14F-4D97-AF65-F5344CB8AC3E}">
        <p14:creationId xmlns:p14="http://schemas.microsoft.com/office/powerpoint/2010/main" val="12499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vert="horz"/>
          <a:lstStyle>
            <a:lvl1pPr algn="l">
              <a:defRPr/>
            </a:lvl1pPr>
          </a:lstStyle>
          <a:p>
            <a:r>
              <a:rPr lang="en-US" dirty="0"/>
              <a:t>Click to edit Master title style</a:t>
            </a:r>
          </a:p>
        </p:txBody>
      </p:sp>
      <p:sp>
        <p:nvSpPr>
          <p:cNvPr id="9" name="TextBox 8"/>
          <p:cNvSpPr txBox="1"/>
          <p:nvPr userDrawn="1"/>
        </p:nvSpPr>
        <p:spPr>
          <a:xfrm>
            <a:off x="8420101" y="6525703"/>
            <a:ext cx="587829" cy="219291"/>
          </a:xfrm>
          <a:prstGeom prst="rect">
            <a:avLst/>
          </a:prstGeom>
          <a:noFill/>
        </p:spPr>
        <p:txBody>
          <a:bodyPr wrap="square" rtlCol="0">
            <a:spAutoFit/>
          </a:bodyPr>
          <a:lstStyle/>
          <a:p>
            <a:pPr algn="ctr"/>
            <a:fld id="{26C1AF9D-0CC5-4AB0-A894-A8698CCF14A2}" type="slidenum">
              <a:rPr lang="en-US" sz="825" smtClean="0">
                <a:solidFill>
                  <a:schemeClr val="bg1"/>
                </a:solidFill>
              </a:rPr>
              <a:pPr algn="ctr"/>
              <a:t>‹#›</a:t>
            </a:fld>
            <a:endParaRPr lang="en-US" sz="825" dirty="0">
              <a:solidFill>
                <a:schemeClr val="bg1"/>
              </a:solidFill>
            </a:endParaRPr>
          </a:p>
        </p:txBody>
      </p:sp>
      <p:sp>
        <p:nvSpPr>
          <p:cNvPr id="12" name="Oval 11">
            <a:extLst>
              <a:ext uri="{FF2B5EF4-FFF2-40B4-BE49-F238E27FC236}">
                <a16:creationId xmlns:a16="http://schemas.microsoft.com/office/drawing/2014/main" xmlns="" id="{AB85DD2E-F435-4567-B5A8-E2C07612C744}"/>
              </a:ext>
            </a:extLst>
          </p:cNvPr>
          <p:cNvSpPr/>
          <p:nvPr userDrawn="1"/>
        </p:nvSpPr>
        <p:spPr>
          <a:xfrm>
            <a:off x="7791609" y="5567368"/>
            <a:ext cx="2294626" cy="2355251"/>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pic>
        <p:nvPicPr>
          <p:cNvPr id="14" name="Picture 13" descr="neea-logo.png">
            <a:extLst>
              <a:ext uri="{FF2B5EF4-FFF2-40B4-BE49-F238E27FC236}">
                <a16:creationId xmlns:a16="http://schemas.microsoft.com/office/drawing/2014/main" xmlns="" id="{FBF4AF50-049D-4B18-A1AE-72A3EC6CAED9}"/>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52286" y="6061002"/>
            <a:ext cx="486636" cy="341092"/>
          </a:xfrm>
          <a:prstGeom prst="rect">
            <a:avLst/>
          </a:prstGeom>
        </p:spPr>
      </p:pic>
    </p:spTree>
    <p:extLst>
      <p:ext uri="{BB962C8B-B14F-4D97-AF65-F5344CB8AC3E}">
        <p14:creationId xmlns:p14="http://schemas.microsoft.com/office/powerpoint/2010/main" val="294111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28650" y="3640669"/>
            <a:ext cx="7886700" cy="1371600"/>
          </a:xfrm>
        </p:spPr>
        <p:txBody>
          <a:bodyPr vert="horz" lIns="0" rIns="0" anchor="b" anchorCtr="0">
            <a:normAutofit/>
          </a:bodyPr>
          <a:lstStyle>
            <a:lvl1pPr>
              <a:lnSpc>
                <a:spcPts val="3750"/>
              </a:lnSpc>
              <a:defRPr lang="en-US" sz="3825"/>
            </a:lvl1pPr>
          </a:lstStyle>
          <a:p>
            <a:pPr lvl="0" algn="l"/>
            <a:r>
              <a:rPr lang="en-US" dirty="0"/>
              <a:t>Insert Title Here</a:t>
            </a:r>
          </a:p>
        </p:txBody>
      </p:sp>
      <p:sp>
        <p:nvSpPr>
          <p:cNvPr id="11" name="Text Placeholder 10"/>
          <p:cNvSpPr>
            <a:spLocks noGrp="1"/>
          </p:cNvSpPr>
          <p:nvPr>
            <p:ph type="body" sz="quarter" idx="10" hasCustomPrompt="1"/>
          </p:nvPr>
        </p:nvSpPr>
        <p:spPr>
          <a:xfrm>
            <a:off x="609600" y="5199066"/>
            <a:ext cx="7886700" cy="795337"/>
          </a:xfrm>
        </p:spPr>
        <p:txBody>
          <a:bodyPr/>
          <a:lstStyle/>
          <a:p>
            <a:pPr lvl="0"/>
            <a:r>
              <a:rPr lang="en-US" dirty="0"/>
              <a:t>Subtitle Goes Here</a:t>
            </a:r>
          </a:p>
        </p:txBody>
      </p:sp>
    </p:spTree>
    <p:extLst>
      <p:ext uri="{BB962C8B-B14F-4D97-AF65-F5344CB8AC3E}">
        <p14:creationId xmlns:p14="http://schemas.microsoft.com/office/powerpoint/2010/main" val="194827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28907"/>
            <a:ext cx="8229600" cy="1143000"/>
          </a:xfrm>
        </p:spPr>
        <p:txBody>
          <a:bodyPr>
            <a:normAutofit/>
          </a:bodyPr>
          <a:lstStyle>
            <a:lvl1pPr algn="ctr">
              <a:defRPr sz="4000"/>
            </a:lvl1pPr>
          </a:lstStyle>
          <a:p>
            <a:r>
              <a:rPr lang="en-US" dirty="0"/>
              <a:t>Click to edit title</a:t>
            </a:r>
          </a:p>
        </p:txBody>
      </p:sp>
      <p:sp>
        <p:nvSpPr>
          <p:cNvPr id="3" name="Content Placeholder 2"/>
          <p:cNvSpPr>
            <a:spLocks noGrp="1"/>
          </p:cNvSpPr>
          <p:nvPr>
            <p:ph idx="1"/>
          </p:nvPr>
        </p:nvSpPr>
        <p:spPr>
          <a:xfrm>
            <a:off x="801077" y="2200682"/>
            <a:ext cx="7541846" cy="3662159"/>
          </a:xfrm>
        </p:spPr>
        <p:txBody>
          <a:bodyPr/>
          <a:lstStyle>
            <a:lvl1pPr marL="342900" indent="-342900" algn="l">
              <a:buClr>
                <a:schemeClr val="accent1"/>
              </a:buClr>
              <a:buFont typeface="Helvetica" pitchFamily="34" charset="0"/>
              <a:buChar char="−"/>
              <a:defRPr/>
            </a:lvl1pPr>
            <a:lvl2pPr marL="914400" indent="-457200" algn="l">
              <a:buClr>
                <a:schemeClr val="bg1">
                  <a:lumMod val="50000"/>
                </a:schemeClr>
              </a:buClr>
              <a:buFont typeface="Arial" panose="020B0604020202020204" pitchFamily="34" charset="0"/>
              <a:buChar char="•"/>
              <a:defRPr/>
            </a:lvl2pPr>
            <a:lvl3pPr marL="1143000" indent="-228600" algn="l">
              <a:buClr>
                <a:schemeClr val="bg1">
                  <a:lumMod val="50000"/>
                </a:schemeClr>
              </a:buClr>
              <a:buFont typeface="Helvetica" pitchFamily="34" charset="0"/>
              <a:buChar char="»"/>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a:xfrm>
            <a:off x="-1" y="6515100"/>
            <a:ext cx="9156702" cy="342900"/>
          </a:xfrm>
          <a:prstGeom prst="rect">
            <a:avLst/>
          </a:prstGeom>
          <a:gradFill flip="none" rotWithShape="1">
            <a:gsLst>
              <a:gs pos="0">
                <a:srgbClr val="C0D025"/>
              </a:gs>
              <a:gs pos="100000">
                <a:srgbClr val="6FB43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8850" y="6533864"/>
            <a:ext cx="488680" cy="323845"/>
          </a:xfrm>
          <a:prstGeom prst="rect">
            <a:avLst/>
          </a:prstGeom>
        </p:spPr>
      </p:pic>
      <p:sp>
        <p:nvSpPr>
          <p:cNvPr id="5" name="TextBox 4"/>
          <p:cNvSpPr txBox="1"/>
          <p:nvPr userDrawn="1"/>
        </p:nvSpPr>
        <p:spPr>
          <a:xfrm>
            <a:off x="0" y="6525701"/>
            <a:ext cx="587829" cy="307777"/>
          </a:xfrm>
          <a:prstGeom prst="rect">
            <a:avLst/>
          </a:prstGeom>
          <a:noFill/>
        </p:spPr>
        <p:txBody>
          <a:bodyPr wrap="square" rtlCol="0">
            <a:spAutoFit/>
          </a:bodyPr>
          <a:lstStyle/>
          <a:p>
            <a:pPr defTabSz="914400"/>
            <a:fld id="{26C1AF9D-0CC5-4AB0-A894-A8698CCF14A2}" type="slidenum">
              <a:rPr lang="en-US" sz="1400" smtClean="0">
                <a:solidFill>
                  <a:prstClr val="white"/>
                </a:solidFill>
              </a:rPr>
              <a:pPr defTabSz="914400"/>
              <a:t>‹#›</a:t>
            </a:fld>
            <a:endParaRPr lang="en-US" sz="1400" dirty="0">
              <a:solidFill>
                <a:prstClr val="white"/>
              </a:solidFill>
            </a:endParaRPr>
          </a:p>
        </p:txBody>
      </p:sp>
    </p:spTree>
    <p:extLst>
      <p:ext uri="{BB962C8B-B14F-4D97-AF65-F5344CB8AC3E}">
        <p14:creationId xmlns:p14="http://schemas.microsoft.com/office/powerpoint/2010/main" val="9550104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198" y="128016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9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4" name="Text Box 11"/>
          <p:cNvSpPr txBox="1">
            <a:spLocks noChangeArrowheads="1"/>
          </p:cNvSpPr>
          <p:nvPr/>
        </p:nvSpPr>
        <p:spPr bwMode="auto">
          <a:xfrm>
            <a:off x="336550" y="6308725"/>
            <a:ext cx="32004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sz="1000" dirty="0">
                <a:solidFill>
                  <a:srgbClr val="28A8E0"/>
                </a:solidFill>
                <a:ea typeface="ＭＳ Ｐゴシック"/>
                <a:cs typeface="ＭＳ Ｐゴシック"/>
              </a:rPr>
              <a:t>NORTHWEST ENERGY EFFICIENCY ALLIANCE </a:t>
            </a:r>
          </a:p>
        </p:txBody>
      </p:sp>
      <p:pic>
        <p:nvPicPr>
          <p:cNvPr id="4105" name="Picture 7" descr="strip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 descr="100708_NEEA_logo_final_0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
            <a:ext cx="2201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ctrTitle"/>
          </p:nvPr>
        </p:nvSpPr>
        <p:spPr>
          <a:xfrm>
            <a:off x="381000" y="4267200"/>
            <a:ext cx="7543800" cy="914400"/>
          </a:xfrm>
        </p:spPr>
        <p:txBody>
          <a:bodyPr/>
          <a:lstStyle>
            <a:lvl1pPr>
              <a:defRPr sz="2400"/>
            </a:lvl1pPr>
          </a:lstStyle>
          <a:p>
            <a:pPr lvl="0"/>
            <a:r>
              <a:rPr lang="en-US" noProof="0"/>
              <a:t>Click to edit Master title style</a:t>
            </a:r>
          </a:p>
        </p:txBody>
      </p:sp>
      <p:sp>
        <p:nvSpPr>
          <p:cNvPr id="4102" name="Rectangle 6"/>
          <p:cNvSpPr>
            <a:spLocks noGrp="1" noChangeArrowheads="1"/>
          </p:cNvSpPr>
          <p:nvPr>
            <p:ph type="subTitle" idx="1"/>
          </p:nvPr>
        </p:nvSpPr>
        <p:spPr>
          <a:xfrm>
            <a:off x="381000" y="5181600"/>
            <a:ext cx="6172200" cy="1066800"/>
          </a:xfrm>
        </p:spPr>
        <p:txBody>
          <a:bodyPr/>
          <a:lstStyle>
            <a:lvl1pPr>
              <a:buFont typeface="Arial" pitchFamily="34" charset="0"/>
              <a:buNone/>
              <a:defRPr sz="1800"/>
            </a:lvl1pPr>
          </a:lstStyle>
          <a:p>
            <a:pPr lvl="0"/>
            <a:r>
              <a:rPr lang="en-US" noProof="0"/>
              <a:t>Click to edit Master subtitle style</a:t>
            </a:r>
          </a:p>
        </p:txBody>
      </p:sp>
    </p:spTree>
    <p:extLst>
      <p:ext uri="{BB962C8B-B14F-4D97-AF65-F5344CB8AC3E}">
        <p14:creationId xmlns:p14="http://schemas.microsoft.com/office/powerpoint/2010/main" val="3552965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theme" Target="../theme/theme4.xml"/><Relationship Id="rId16" Type="http://schemas.openxmlformats.org/officeDocument/2006/relationships/image" Target="../media/image3.png"/><Relationship Id="rId17" Type="http://schemas.openxmlformats.org/officeDocument/2006/relationships/image" Target="../media/image4.png"/><Relationship Id="rId18"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theme" Target="../theme/theme5.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28650" y="0"/>
            <a:ext cx="7886700" cy="1143000"/>
          </a:xfrm>
          <a:prstGeom prst="rect">
            <a:avLst/>
          </a:prstGeom>
        </p:spPr>
        <p:txBody>
          <a:bodyPr lIns="0" rIns="0" anchor="b" anchorCtr="0">
            <a:normAutofit/>
          </a:bodyPr>
          <a:lstStyle/>
          <a:p>
            <a:pPr marL="0" lvl="0" algn="l">
              <a:lnSpc>
                <a:spcPts val="4275"/>
              </a:lnSpc>
            </a:pPr>
            <a:r>
              <a:rPr lang="en-US" dirty="0"/>
              <a:t>Click to edit title</a:t>
            </a:r>
          </a:p>
        </p:txBody>
      </p:sp>
      <p:sp>
        <p:nvSpPr>
          <p:cNvPr id="3" name="Text Placeholder 2"/>
          <p:cNvSpPr>
            <a:spLocks noGrp="1"/>
          </p:cNvSpPr>
          <p:nvPr>
            <p:ph type="body" idx="1"/>
          </p:nvPr>
        </p:nvSpPr>
        <p:spPr>
          <a:xfrm>
            <a:off x="628650" y="1473200"/>
            <a:ext cx="7886700" cy="43434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43328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2" r:id="rId3"/>
  </p:sldLayoutIdLst>
  <p:txStyles>
    <p:titleStyle>
      <a:lvl1pPr algn="ctr" defTabSz="342900" rtl="0" eaLnBrk="1" latinLnBrk="0" hangingPunct="1">
        <a:spcBef>
          <a:spcPct val="0"/>
        </a:spcBef>
        <a:buNone/>
        <a:defRPr lang="en-US" sz="2775" b="1" i="0" kern="1200" spc="-38" dirty="0">
          <a:solidFill>
            <a:schemeClr val="bg1"/>
          </a:solidFill>
          <a:latin typeface="Arial"/>
          <a:ea typeface="+mj-ea"/>
          <a:cs typeface="Arial"/>
        </a:defRPr>
      </a:lvl1pPr>
    </p:titleStyle>
    <p:bodyStyle>
      <a:lvl1pPr marL="0" indent="0" algn="l" defTabSz="342900" rtl="0" eaLnBrk="1" latinLnBrk="0" hangingPunct="1">
        <a:lnSpc>
          <a:spcPct val="100000"/>
        </a:lnSpc>
        <a:spcBef>
          <a:spcPct val="20000"/>
        </a:spcBef>
        <a:buFont typeface="Arial"/>
        <a:buNone/>
        <a:defRPr sz="1575" b="1" kern="1200">
          <a:solidFill>
            <a:schemeClr val="accent3"/>
          </a:solidFill>
          <a:latin typeface="Helvetica"/>
          <a:ea typeface="+mn-ea"/>
          <a:cs typeface="Helvetica"/>
        </a:defRPr>
      </a:lvl1pPr>
      <a:lvl2pPr marL="0" indent="0" algn="l" defTabSz="342900" rtl="0" eaLnBrk="1" latinLnBrk="0" hangingPunct="1">
        <a:lnSpc>
          <a:spcPct val="100000"/>
        </a:lnSpc>
        <a:spcBef>
          <a:spcPct val="20000"/>
        </a:spcBef>
        <a:buFont typeface="Arial"/>
        <a:buNone/>
        <a:defRPr sz="1575" kern="1200">
          <a:solidFill>
            <a:schemeClr val="bg1"/>
          </a:solidFill>
          <a:latin typeface="Helvetica"/>
          <a:ea typeface="+mn-ea"/>
          <a:cs typeface="Helvetica"/>
        </a:defRPr>
      </a:lvl2pPr>
      <a:lvl3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3pPr>
      <a:lvl4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4pPr>
      <a:lvl5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flip="none" rotWithShape="1">
            <a:gsLst>
              <a:gs pos="0">
                <a:srgbClr val="71356C"/>
              </a:gs>
              <a:gs pos="100000">
                <a:srgbClr val="2F29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28650" y="0"/>
            <a:ext cx="7886700" cy="1143000"/>
          </a:xfrm>
          <a:prstGeom prst="rect">
            <a:avLst/>
          </a:prstGeom>
        </p:spPr>
        <p:txBody>
          <a:bodyPr lIns="0" rIns="0" anchor="b" anchorCtr="0">
            <a:normAutofit/>
          </a:bodyPr>
          <a:lstStyle/>
          <a:p>
            <a:pPr marL="0" lvl="0" algn="l">
              <a:lnSpc>
                <a:spcPts val="4275"/>
              </a:lnSpc>
            </a:pPr>
            <a:r>
              <a:rPr lang="en-US" dirty="0"/>
              <a:t>Click to edit title</a:t>
            </a:r>
          </a:p>
        </p:txBody>
      </p:sp>
      <p:sp>
        <p:nvSpPr>
          <p:cNvPr id="3" name="Text Placeholder 2"/>
          <p:cNvSpPr>
            <a:spLocks noGrp="1"/>
          </p:cNvSpPr>
          <p:nvPr>
            <p:ph type="body" idx="1"/>
          </p:nvPr>
        </p:nvSpPr>
        <p:spPr>
          <a:xfrm>
            <a:off x="628650" y="1473200"/>
            <a:ext cx="7886700" cy="43434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36884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342900" rtl="0" eaLnBrk="1" latinLnBrk="0" hangingPunct="1">
        <a:spcBef>
          <a:spcPct val="0"/>
        </a:spcBef>
        <a:buNone/>
        <a:defRPr lang="en-US" sz="2775" b="1" i="0" kern="1200" spc="-38" dirty="0">
          <a:solidFill>
            <a:schemeClr val="bg1"/>
          </a:solidFill>
          <a:latin typeface="Arial"/>
          <a:ea typeface="+mj-ea"/>
          <a:cs typeface="Arial"/>
        </a:defRPr>
      </a:lvl1pPr>
    </p:titleStyle>
    <p:bodyStyle>
      <a:lvl1pPr marL="0" indent="0" algn="l" defTabSz="342900" rtl="0" eaLnBrk="1" latinLnBrk="0" hangingPunct="1">
        <a:lnSpc>
          <a:spcPct val="100000"/>
        </a:lnSpc>
        <a:spcBef>
          <a:spcPct val="20000"/>
        </a:spcBef>
        <a:buFont typeface="Arial"/>
        <a:buNone/>
        <a:defRPr sz="1575" b="1" kern="1200">
          <a:solidFill>
            <a:schemeClr val="accent4">
              <a:lumMod val="60000"/>
              <a:lumOff val="40000"/>
            </a:schemeClr>
          </a:solidFill>
          <a:latin typeface="Helvetica"/>
          <a:ea typeface="+mn-ea"/>
          <a:cs typeface="Helvetica"/>
        </a:defRPr>
      </a:lvl1pPr>
      <a:lvl2pPr marL="0" indent="0" algn="l" defTabSz="342900" rtl="0" eaLnBrk="1" latinLnBrk="0" hangingPunct="1">
        <a:lnSpc>
          <a:spcPct val="100000"/>
        </a:lnSpc>
        <a:spcBef>
          <a:spcPct val="20000"/>
        </a:spcBef>
        <a:buFont typeface="Arial"/>
        <a:buNone/>
        <a:defRPr sz="1575" kern="1200">
          <a:solidFill>
            <a:schemeClr val="bg1"/>
          </a:solidFill>
          <a:latin typeface="Helvetica"/>
          <a:ea typeface="+mn-ea"/>
          <a:cs typeface="Helvetica"/>
        </a:defRPr>
      </a:lvl2pPr>
      <a:lvl3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3pPr>
      <a:lvl4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4pPr>
      <a:lvl5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0054770"/>
      </p:ext>
    </p:extLst>
  </p:cSld>
  <p:clrMap bg1="lt1" tx1="dk1" bg2="lt2" tx2="dk2" accent1="accent1" accent2="accent2" accent3="accent3" accent4="accent4" accent5="accent5" accent6="accent6" hlink="hlink" folHlink="folHlink"/>
  <p:sldLayoutIdLst>
    <p:sldLayoutId id="2147483727" r:id="rId1"/>
    <p:sldLayoutId id="2147483729" r:id="rId2"/>
  </p:sldLayoutIdLst>
  <p:hf hdr="0" ftr="0" dt="0"/>
  <p:txStyles>
    <p:titleStyle>
      <a:lvl1pPr algn="ctr" defTabSz="457200" rtl="0" eaLnBrk="1" latinLnBrk="0" hangingPunct="1">
        <a:spcBef>
          <a:spcPct val="0"/>
        </a:spcBef>
        <a:buNone/>
        <a:defRPr sz="4400" b="1" i="1" kern="1200">
          <a:solidFill>
            <a:schemeClr val="tx1"/>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600" kern="1200">
          <a:solidFill>
            <a:srgbClr val="5C5C5C"/>
          </a:solidFill>
          <a:latin typeface="Helvetica"/>
          <a:ea typeface="+mn-ea"/>
          <a:cs typeface="Helvetica"/>
        </a:defRPr>
      </a:lvl1pPr>
      <a:lvl2pPr marL="742950" indent="-285750" algn="l" defTabSz="457200" rtl="0" eaLnBrk="1" latinLnBrk="0" hangingPunct="1">
        <a:lnSpc>
          <a:spcPct val="100000"/>
        </a:lnSpc>
        <a:spcBef>
          <a:spcPct val="20000"/>
        </a:spcBef>
        <a:buFont typeface="Arial"/>
        <a:buChar char="–"/>
        <a:defRPr sz="2400" kern="1200">
          <a:solidFill>
            <a:srgbClr val="5C5C5C"/>
          </a:solidFill>
          <a:latin typeface="Helvetica"/>
          <a:ea typeface="+mn-ea"/>
          <a:cs typeface="Helvetica"/>
        </a:defRPr>
      </a:lvl2pPr>
      <a:lvl3pPr marL="1143000" indent="-228600" algn="l" defTabSz="457200" rtl="0" eaLnBrk="1" latinLnBrk="0" hangingPunct="1">
        <a:lnSpc>
          <a:spcPct val="100000"/>
        </a:lnSpc>
        <a:spcBef>
          <a:spcPct val="20000"/>
        </a:spcBef>
        <a:buFont typeface="Arial"/>
        <a:buChar char="•"/>
        <a:defRPr sz="2200" kern="1200">
          <a:solidFill>
            <a:srgbClr val="5C5C5C"/>
          </a:solidFill>
          <a:latin typeface="Helvetica"/>
          <a:ea typeface="+mn-ea"/>
          <a:cs typeface="Helvetica"/>
        </a:defRPr>
      </a:lvl3pPr>
      <a:lvl4pPr marL="16002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4pPr>
      <a:lvl5pPr marL="2057400" indent="-228600" algn="l" defTabSz="457200" rtl="0" eaLnBrk="1" latinLnBrk="0" hangingPunct="1">
        <a:lnSpc>
          <a:spcPct val="100000"/>
        </a:lnSpc>
        <a:spcBef>
          <a:spcPct val="20000"/>
        </a:spcBef>
        <a:buFont typeface="Arial"/>
        <a:buChar char="»"/>
        <a:defRPr sz="2000" kern="1200">
          <a:solidFill>
            <a:srgbClr val="5C5C5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6" descr="100708_NEEA_logo_final_01.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6096000"/>
            <a:ext cx="6778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foto_footer.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7493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ead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0"/>
            <a:ext cx="8305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0"/>
            <a:ext cx="8077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42888" y="6324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808080"/>
                </a:solidFill>
              </a:defRPr>
            </a:lvl1pPr>
          </a:lstStyle>
          <a:p>
            <a:fld id="{CC80FFCC-A71F-41EF-A788-74424A77D4B8}" type="slidenum">
              <a:rPr lang="en-US"/>
              <a:pPr/>
              <a:t>‹#›</a:t>
            </a:fld>
            <a:endParaRPr lang="en-US" dirty="0"/>
          </a:p>
        </p:txBody>
      </p:sp>
    </p:spTree>
    <p:extLst>
      <p:ext uri="{BB962C8B-B14F-4D97-AF65-F5344CB8AC3E}">
        <p14:creationId xmlns:p14="http://schemas.microsoft.com/office/powerpoint/2010/main" val="242262515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3600">
          <a:solidFill>
            <a:srgbClr val="262262"/>
          </a:solidFill>
          <a:latin typeface="+mj-lt"/>
          <a:ea typeface="+mj-ea"/>
          <a:cs typeface="+mj-cs"/>
        </a:defRPr>
      </a:lvl1pPr>
      <a:lvl2pPr algn="l" rtl="0" eaLnBrk="1" fontAlgn="base" hangingPunct="1">
        <a:spcBef>
          <a:spcPct val="0"/>
        </a:spcBef>
        <a:spcAft>
          <a:spcPct val="0"/>
        </a:spcAft>
        <a:defRPr sz="3600">
          <a:solidFill>
            <a:srgbClr val="262262"/>
          </a:solidFill>
          <a:latin typeface="Arial" pitchFamily="34" charset="0"/>
        </a:defRPr>
      </a:lvl2pPr>
      <a:lvl3pPr algn="l" rtl="0" eaLnBrk="1" fontAlgn="base" hangingPunct="1">
        <a:spcBef>
          <a:spcPct val="0"/>
        </a:spcBef>
        <a:spcAft>
          <a:spcPct val="0"/>
        </a:spcAft>
        <a:defRPr sz="3600">
          <a:solidFill>
            <a:srgbClr val="262262"/>
          </a:solidFill>
          <a:latin typeface="Arial" pitchFamily="34" charset="0"/>
        </a:defRPr>
      </a:lvl3pPr>
      <a:lvl4pPr algn="l" rtl="0" eaLnBrk="1" fontAlgn="base" hangingPunct="1">
        <a:spcBef>
          <a:spcPct val="0"/>
        </a:spcBef>
        <a:spcAft>
          <a:spcPct val="0"/>
        </a:spcAft>
        <a:defRPr sz="3600">
          <a:solidFill>
            <a:srgbClr val="262262"/>
          </a:solidFill>
          <a:latin typeface="Arial" pitchFamily="34" charset="0"/>
        </a:defRPr>
      </a:lvl4pPr>
      <a:lvl5pPr algn="l" rtl="0" eaLnBrk="1" fontAlgn="base" hangingPunct="1">
        <a:spcBef>
          <a:spcPct val="0"/>
        </a:spcBef>
        <a:spcAft>
          <a:spcPct val="0"/>
        </a:spcAft>
        <a:defRPr sz="3600">
          <a:solidFill>
            <a:srgbClr val="262262"/>
          </a:solidFill>
          <a:latin typeface="Arial" pitchFamily="34" charset="0"/>
        </a:defRPr>
      </a:lvl5pPr>
      <a:lvl6pPr marL="457200" algn="l" rtl="0" eaLnBrk="1" fontAlgn="base" hangingPunct="1">
        <a:spcBef>
          <a:spcPct val="0"/>
        </a:spcBef>
        <a:spcAft>
          <a:spcPct val="0"/>
        </a:spcAft>
        <a:defRPr sz="3600">
          <a:solidFill>
            <a:srgbClr val="262262"/>
          </a:solidFill>
          <a:latin typeface="Arial" pitchFamily="34" charset="0"/>
        </a:defRPr>
      </a:lvl6pPr>
      <a:lvl7pPr marL="914400" algn="l" rtl="0" eaLnBrk="1" fontAlgn="base" hangingPunct="1">
        <a:spcBef>
          <a:spcPct val="0"/>
        </a:spcBef>
        <a:spcAft>
          <a:spcPct val="0"/>
        </a:spcAft>
        <a:defRPr sz="3600">
          <a:solidFill>
            <a:srgbClr val="262262"/>
          </a:solidFill>
          <a:latin typeface="Arial" pitchFamily="34" charset="0"/>
        </a:defRPr>
      </a:lvl7pPr>
      <a:lvl8pPr marL="1371600" algn="l" rtl="0" eaLnBrk="1" fontAlgn="base" hangingPunct="1">
        <a:spcBef>
          <a:spcPct val="0"/>
        </a:spcBef>
        <a:spcAft>
          <a:spcPct val="0"/>
        </a:spcAft>
        <a:defRPr sz="3600">
          <a:solidFill>
            <a:srgbClr val="262262"/>
          </a:solidFill>
          <a:latin typeface="Arial" pitchFamily="34" charset="0"/>
        </a:defRPr>
      </a:lvl8pPr>
      <a:lvl9pPr marL="1828800" algn="l" rtl="0" eaLnBrk="1" fontAlgn="base" hangingPunct="1">
        <a:spcBef>
          <a:spcPct val="0"/>
        </a:spcBef>
        <a:spcAft>
          <a:spcPct val="0"/>
        </a:spcAft>
        <a:defRPr sz="3600">
          <a:solidFill>
            <a:srgbClr val="262262"/>
          </a:solidFill>
          <a:latin typeface="Arial" pitchFamily="34" charset="0"/>
        </a:defRPr>
      </a:lvl9pPr>
    </p:titleStyle>
    <p:bodyStyle>
      <a:lvl1pPr algn="l" rtl="0" eaLnBrk="1" fontAlgn="base" hangingPunct="1">
        <a:spcBef>
          <a:spcPct val="20000"/>
        </a:spcBef>
        <a:spcAft>
          <a:spcPct val="0"/>
        </a:spcAft>
        <a:buClr>
          <a:schemeClr val="bg1"/>
        </a:buClr>
        <a:buFont typeface="Arial" pitchFamily="34" charset="0"/>
        <a:buChar char="‎"/>
        <a:defRPr sz="3200">
          <a:solidFill>
            <a:srgbClr val="0083CA"/>
          </a:solidFill>
          <a:latin typeface="+mn-lt"/>
          <a:ea typeface="+mn-ea"/>
          <a:cs typeface="+mn-cs"/>
        </a:defRPr>
      </a:lvl1pPr>
      <a:lvl2pPr marL="342900" indent="-228600" algn="l" rtl="0" eaLnBrk="1" fontAlgn="base" hangingPunct="1">
        <a:spcBef>
          <a:spcPct val="20000"/>
        </a:spcBef>
        <a:spcAft>
          <a:spcPct val="0"/>
        </a:spcAft>
        <a:buClr>
          <a:srgbClr val="8CC64F"/>
        </a:buClr>
        <a:buFont typeface="Wingdings" pitchFamily="2" charset="2"/>
        <a:buChar char="§"/>
        <a:defRPr sz="2800">
          <a:solidFill>
            <a:srgbClr val="262262"/>
          </a:solidFill>
          <a:latin typeface="+mn-lt"/>
        </a:defRPr>
      </a:lvl2pPr>
      <a:lvl3pPr marL="685800" indent="-228600" algn="l" rtl="0" eaLnBrk="1" fontAlgn="base" hangingPunct="1">
        <a:spcBef>
          <a:spcPct val="20000"/>
        </a:spcBef>
        <a:spcAft>
          <a:spcPct val="0"/>
        </a:spcAft>
        <a:buClr>
          <a:srgbClr val="8CC64F"/>
        </a:buClr>
        <a:buFont typeface="Wingdings" pitchFamily="2" charset="2"/>
        <a:buChar char="§"/>
        <a:defRPr sz="2400">
          <a:solidFill>
            <a:srgbClr val="262262"/>
          </a:solidFill>
          <a:latin typeface="+mn-lt"/>
        </a:defRPr>
      </a:lvl3pPr>
      <a:lvl4pPr marL="1028700" indent="-228600" algn="l" rtl="0" eaLnBrk="1" fontAlgn="base" hangingPunct="1">
        <a:spcBef>
          <a:spcPct val="20000"/>
        </a:spcBef>
        <a:spcAft>
          <a:spcPct val="0"/>
        </a:spcAft>
        <a:buClr>
          <a:srgbClr val="8CC64F"/>
        </a:buClr>
        <a:buFont typeface="Wingdings" pitchFamily="2" charset="2"/>
        <a:buChar char="§"/>
        <a:defRPr sz="2000">
          <a:solidFill>
            <a:srgbClr val="262262"/>
          </a:solidFill>
          <a:latin typeface="+mn-lt"/>
        </a:defRPr>
      </a:lvl4pPr>
      <a:lvl5pPr marL="1371600" indent="-228600" algn="l" rtl="0" eaLnBrk="1" fontAlgn="base" hangingPunct="1">
        <a:spcBef>
          <a:spcPct val="20000"/>
        </a:spcBef>
        <a:spcAft>
          <a:spcPct val="0"/>
        </a:spcAft>
        <a:buClr>
          <a:srgbClr val="8CC64F"/>
        </a:buClr>
        <a:buFont typeface="Wingdings" pitchFamily="2" charset="2"/>
        <a:buChar char="§"/>
        <a:defRPr sz="2000">
          <a:solidFill>
            <a:srgbClr val="262262"/>
          </a:solidFill>
          <a:latin typeface="+mn-lt"/>
        </a:defRPr>
      </a:lvl5pPr>
      <a:lvl6pPr marL="1828800" indent="-228600" algn="l" rtl="0" eaLnBrk="1" fontAlgn="base" hangingPunct="1">
        <a:spcBef>
          <a:spcPct val="20000"/>
        </a:spcBef>
        <a:spcAft>
          <a:spcPct val="0"/>
        </a:spcAft>
        <a:buClr>
          <a:srgbClr val="8CC64F"/>
        </a:buClr>
        <a:buFont typeface="Wingdings" pitchFamily="2" charset="2"/>
        <a:buChar char="§"/>
        <a:defRPr sz="2000">
          <a:solidFill>
            <a:srgbClr val="262262"/>
          </a:solidFill>
          <a:latin typeface="+mn-lt"/>
        </a:defRPr>
      </a:lvl6pPr>
      <a:lvl7pPr marL="2286000" indent="-228600" algn="l" rtl="0" eaLnBrk="1" fontAlgn="base" hangingPunct="1">
        <a:spcBef>
          <a:spcPct val="20000"/>
        </a:spcBef>
        <a:spcAft>
          <a:spcPct val="0"/>
        </a:spcAft>
        <a:buClr>
          <a:srgbClr val="8CC64F"/>
        </a:buClr>
        <a:buFont typeface="Wingdings" pitchFamily="2" charset="2"/>
        <a:buChar char="§"/>
        <a:defRPr sz="2000">
          <a:solidFill>
            <a:srgbClr val="262262"/>
          </a:solidFill>
          <a:latin typeface="+mn-lt"/>
        </a:defRPr>
      </a:lvl7pPr>
      <a:lvl8pPr marL="2743200" indent="-228600" algn="l" rtl="0" eaLnBrk="1" fontAlgn="base" hangingPunct="1">
        <a:spcBef>
          <a:spcPct val="20000"/>
        </a:spcBef>
        <a:spcAft>
          <a:spcPct val="0"/>
        </a:spcAft>
        <a:buClr>
          <a:srgbClr val="8CC64F"/>
        </a:buClr>
        <a:buFont typeface="Wingdings" pitchFamily="2" charset="2"/>
        <a:buChar char="§"/>
        <a:defRPr sz="2000">
          <a:solidFill>
            <a:srgbClr val="262262"/>
          </a:solidFill>
          <a:latin typeface="+mn-lt"/>
        </a:defRPr>
      </a:lvl8pPr>
      <a:lvl9pPr marL="3200400" indent="-228600" algn="l" rtl="0" eaLnBrk="1" fontAlgn="base" hangingPunct="1">
        <a:spcBef>
          <a:spcPct val="20000"/>
        </a:spcBef>
        <a:spcAft>
          <a:spcPct val="0"/>
        </a:spcAft>
        <a:buClr>
          <a:srgbClr val="8CC64F"/>
        </a:buClr>
        <a:buFont typeface="Wingdings" pitchFamily="2" charset="2"/>
        <a:buChar char="§"/>
        <a:defRPr sz="2000">
          <a:solidFill>
            <a:srgbClr val="2622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latin typeface="Arial"/>
            </a:endParaRPr>
          </a:p>
        </p:txBody>
      </p:sp>
      <p:sp>
        <p:nvSpPr>
          <p:cNvPr id="2" name="Title Placeholder 1"/>
          <p:cNvSpPr>
            <a:spLocks noGrp="1"/>
          </p:cNvSpPr>
          <p:nvPr>
            <p:ph type="title"/>
          </p:nvPr>
        </p:nvSpPr>
        <p:spPr>
          <a:xfrm>
            <a:off x="628650" y="0"/>
            <a:ext cx="7886700" cy="1143000"/>
          </a:xfrm>
          <a:prstGeom prst="rect">
            <a:avLst/>
          </a:prstGeom>
        </p:spPr>
        <p:txBody>
          <a:bodyPr lIns="0" rIns="0" anchor="b" anchorCtr="0">
            <a:normAutofit/>
          </a:bodyPr>
          <a:lstStyle/>
          <a:p>
            <a:pPr marL="0" lvl="0" algn="l">
              <a:lnSpc>
                <a:spcPts val="4275"/>
              </a:lnSpc>
            </a:pPr>
            <a:r>
              <a:rPr lang="en-US" dirty="0"/>
              <a:t>Click to edit title</a:t>
            </a:r>
          </a:p>
        </p:txBody>
      </p:sp>
      <p:sp>
        <p:nvSpPr>
          <p:cNvPr id="3" name="Text Placeholder 2"/>
          <p:cNvSpPr>
            <a:spLocks noGrp="1"/>
          </p:cNvSpPr>
          <p:nvPr>
            <p:ph type="body" idx="1"/>
          </p:nvPr>
        </p:nvSpPr>
        <p:spPr>
          <a:xfrm>
            <a:off x="628650" y="1473200"/>
            <a:ext cx="7886700" cy="43434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06634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txStyles>
    <p:titleStyle>
      <a:lvl1pPr algn="ctr" defTabSz="342900" rtl="0" eaLnBrk="1" latinLnBrk="0" hangingPunct="1">
        <a:spcBef>
          <a:spcPct val="0"/>
        </a:spcBef>
        <a:buNone/>
        <a:defRPr lang="en-US" sz="2775" b="1" i="0" kern="1200" spc="-38" dirty="0">
          <a:solidFill>
            <a:schemeClr val="bg1"/>
          </a:solidFill>
          <a:latin typeface="Arial"/>
          <a:ea typeface="+mj-ea"/>
          <a:cs typeface="Arial"/>
        </a:defRPr>
      </a:lvl1pPr>
    </p:titleStyle>
    <p:bodyStyle>
      <a:lvl1pPr marL="0" indent="0" algn="l" defTabSz="342900" rtl="0" eaLnBrk="1" latinLnBrk="0" hangingPunct="1">
        <a:lnSpc>
          <a:spcPct val="100000"/>
        </a:lnSpc>
        <a:spcBef>
          <a:spcPct val="20000"/>
        </a:spcBef>
        <a:buFont typeface="Arial"/>
        <a:buNone/>
        <a:defRPr sz="1575" b="1" kern="1200">
          <a:solidFill>
            <a:schemeClr val="accent3"/>
          </a:solidFill>
          <a:latin typeface="Helvetica"/>
          <a:ea typeface="+mn-ea"/>
          <a:cs typeface="Helvetica"/>
        </a:defRPr>
      </a:lvl1pPr>
      <a:lvl2pPr marL="0" indent="0" algn="l" defTabSz="342900" rtl="0" eaLnBrk="1" latinLnBrk="0" hangingPunct="1">
        <a:lnSpc>
          <a:spcPct val="100000"/>
        </a:lnSpc>
        <a:spcBef>
          <a:spcPct val="20000"/>
        </a:spcBef>
        <a:buFont typeface="Arial"/>
        <a:buNone/>
        <a:defRPr sz="1575" kern="1200">
          <a:solidFill>
            <a:schemeClr val="bg1"/>
          </a:solidFill>
          <a:latin typeface="Helvetica"/>
          <a:ea typeface="+mn-ea"/>
          <a:cs typeface="Helvetica"/>
        </a:defRPr>
      </a:lvl2pPr>
      <a:lvl3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3pPr>
      <a:lvl4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4pPr>
      <a:lvl5pPr marL="0" indent="171450" algn="l" defTabSz="342900" rtl="0" eaLnBrk="1" latinLnBrk="0" hangingPunct="1">
        <a:lnSpc>
          <a:spcPct val="100000"/>
        </a:lnSpc>
        <a:spcBef>
          <a:spcPts val="525"/>
        </a:spcBef>
        <a:buSzPct val="80000"/>
        <a:buFont typeface="Arial"/>
        <a:buChar char="•"/>
        <a:defRPr sz="1275" kern="1200">
          <a:solidFill>
            <a:srgbClr val="FFFFFF"/>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png"/><Relationship Id="rId9"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1" Type="http://schemas.openxmlformats.org/officeDocument/2006/relationships/image" Target="../media/image77.tmp"/><Relationship Id="rId12"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rgbClr val="005581"/>
              </a:gs>
              <a:gs pos="100000">
                <a:srgbClr val="132036"/>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019664" y="1279682"/>
            <a:ext cx="3001407" cy="2619220"/>
          </a:xfrm>
        </p:spPr>
        <p:txBody>
          <a:bodyPr vert="horz" lIns="0" rIns="0" anchor="b" anchorCtr="0">
            <a:normAutofit fontScale="90000"/>
          </a:bodyPr>
          <a:lstStyle/>
          <a:p>
            <a:pPr algn="l">
              <a:lnSpc>
                <a:spcPts val="4275"/>
              </a:lnSpc>
            </a:pPr>
            <a:r>
              <a:rPr lang="en-US" spc="-113" dirty="0"/>
              <a:t> </a:t>
            </a:r>
            <a:br>
              <a:rPr lang="en-US" spc="-113" dirty="0"/>
            </a:br>
            <a:r>
              <a:rPr lang="en-US" sz="3600" spc="-113" dirty="0"/>
              <a:t>Northwest Perspectives on Market Transformation: Additional Thoughts</a:t>
            </a:r>
          </a:p>
        </p:txBody>
      </p:sp>
      <p:sp>
        <p:nvSpPr>
          <p:cNvPr id="25" name="Text Placeholder 24"/>
          <p:cNvSpPr>
            <a:spLocks noGrp="1"/>
          </p:cNvSpPr>
          <p:nvPr>
            <p:ph type="body" sz="quarter" idx="10"/>
          </p:nvPr>
        </p:nvSpPr>
        <p:spPr>
          <a:xfrm>
            <a:off x="6019664" y="4038998"/>
            <a:ext cx="2982357" cy="688550"/>
          </a:xfrm>
        </p:spPr>
        <p:txBody>
          <a:bodyPr>
            <a:normAutofit lnSpcReduction="10000"/>
          </a:bodyPr>
          <a:lstStyle/>
          <a:p>
            <a:r>
              <a:rPr lang="en-US" dirty="0">
                <a:solidFill>
                  <a:schemeClr val="accent3">
                    <a:lumMod val="60000"/>
                    <a:lumOff val="40000"/>
                  </a:schemeClr>
                </a:solidFill>
              </a:rPr>
              <a:t>Presentation to the CPUC Market Transformation Workshop 9-25-2018</a:t>
            </a:r>
          </a:p>
        </p:txBody>
      </p:sp>
      <p:grpSp>
        <p:nvGrpSpPr>
          <p:cNvPr id="5" name="Group 4"/>
          <p:cNvGrpSpPr/>
          <p:nvPr/>
        </p:nvGrpSpPr>
        <p:grpSpPr>
          <a:xfrm>
            <a:off x="-6569317" y="-2514600"/>
            <a:ext cx="11887202" cy="11887200"/>
            <a:chOff x="-8759090" y="-4495800"/>
            <a:chExt cx="15849603" cy="15849600"/>
          </a:xfrm>
        </p:grpSpPr>
        <p:sp>
          <p:nvSpPr>
            <p:cNvPr id="154" name="Arc 153"/>
            <p:cNvSpPr/>
            <p:nvPr/>
          </p:nvSpPr>
          <p:spPr>
            <a:xfrm>
              <a:off x="-7942378" y="-3679089"/>
              <a:ext cx="14216178" cy="14216178"/>
            </a:xfrm>
            <a:prstGeom prst="arc">
              <a:avLst>
                <a:gd name="adj1" fmla="val 19714640"/>
                <a:gd name="adj2" fmla="val 2031512"/>
              </a:avLst>
            </a:prstGeom>
            <a:ln w="38100" cap="rnd" cmpd="sng">
              <a:solidFill>
                <a:schemeClr val="accent3">
                  <a:lumMod val="75000"/>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4" name="Group 3"/>
            <p:cNvGrpSpPr/>
            <p:nvPr/>
          </p:nvGrpSpPr>
          <p:grpSpPr>
            <a:xfrm>
              <a:off x="-8759090" y="-4495800"/>
              <a:ext cx="15849603" cy="15849600"/>
              <a:chOff x="-8759090" y="-4495800"/>
              <a:chExt cx="15849603" cy="15849600"/>
            </a:xfrm>
          </p:grpSpPr>
          <p:sp>
            <p:nvSpPr>
              <p:cNvPr id="13" name="Chord 12"/>
              <p:cNvSpPr/>
              <p:nvPr/>
            </p:nvSpPr>
            <p:spPr>
              <a:xfrm flipH="1">
                <a:off x="-8759090" y="-4495800"/>
                <a:ext cx="15849603" cy="15849600"/>
              </a:xfrm>
              <a:prstGeom prst="chord">
                <a:avLst>
                  <a:gd name="adj1" fmla="val 5442705"/>
                  <a:gd name="adj2" fmla="val 16196376"/>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165150" y="-2901860"/>
                <a:ext cx="12661723" cy="12661720"/>
                <a:chOff x="-7165150" y="-2901860"/>
                <a:chExt cx="12661723" cy="12661720"/>
              </a:xfrm>
            </p:grpSpPr>
            <p:sp>
              <p:nvSpPr>
                <p:cNvPr id="37" name="Chord 36"/>
                <p:cNvSpPr/>
                <p:nvPr/>
              </p:nvSpPr>
              <p:spPr>
                <a:xfrm flipH="1">
                  <a:off x="-7165150" y="-2901860"/>
                  <a:ext cx="12661723" cy="12661720"/>
                </a:xfrm>
                <a:prstGeom prst="chord">
                  <a:avLst>
                    <a:gd name="adj1" fmla="val 5392369"/>
                    <a:gd name="adj2" fmla="val 16217083"/>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CD3FF"/>
                    </a:solidFill>
                  </a:endParaRPr>
                </a:p>
              </p:txBody>
            </p:sp>
            <p:sp>
              <p:nvSpPr>
                <p:cNvPr id="38" name="Chord 37"/>
                <p:cNvSpPr/>
                <p:nvPr/>
              </p:nvSpPr>
              <p:spPr>
                <a:xfrm flipH="1">
                  <a:off x="-5683459" y="-1420169"/>
                  <a:ext cx="9698340" cy="9698339"/>
                </a:xfrm>
                <a:prstGeom prst="chord">
                  <a:avLst>
                    <a:gd name="adj1" fmla="val 5412097"/>
                    <a:gd name="adj2" fmla="val 16251980"/>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CD3FF"/>
                    </a:solidFill>
                  </a:endParaRPr>
                </a:p>
              </p:txBody>
            </p:sp>
            <p:sp>
              <p:nvSpPr>
                <p:cNvPr id="155" name="Arc 154"/>
                <p:cNvSpPr/>
                <p:nvPr/>
              </p:nvSpPr>
              <p:spPr>
                <a:xfrm>
                  <a:off x="-6415473" y="-2152184"/>
                  <a:ext cx="11162368" cy="11162368"/>
                </a:xfrm>
                <a:prstGeom prst="arc">
                  <a:avLst>
                    <a:gd name="adj1" fmla="val 19046433"/>
                    <a:gd name="adj2" fmla="val 2752726"/>
                  </a:avLst>
                </a:prstGeom>
                <a:ln w="38100" cap="rnd" cmpd="sng">
                  <a:solidFill>
                    <a:schemeClr val="tx1">
                      <a:lumMod val="50000"/>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5CD3FF"/>
                    </a:solidFill>
                  </a:endParaRPr>
                </a:p>
              </p:txBody>
            </p:sp>
            <p:sp>
              <p:nvSpPr>
                <p:cNvPr id="39" name="Chord 38"/>
                <p:cNvSpPr/>
                <p:nvPr/>
              </p:nvSpPr>
              <p:spPr>
                <a:xfrm flipH="1">
                  <a:off x="-4128519" y="83971"/>
                  <a:ext cx="6690060" cy="6690058"/>
                </a:xfrm>
                <a:prstGeom prst="chord">
                  <a:avLst>
                    <a:gd name="adj1" fmla="val 5482538"/>
                    <a:gd name="adj2" fmla="val 16160321"/>
                  </a:avLst>
                </a:prstGeom>
                <a:solidFill>
                  <a:srgbClr val="00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CD3FF"/>
                    </a:solidFill>
                  </a:endParaRPr>
                </a:p>
              </p:txBody>
            </p:sp>
            <p:sp>
              <p:nvSpPr>
                <p:cNvPr id="40" name="Chord 39"/>
                <p:cNvSpPr/>
                <p:nvPr/>
              </p:nvSpPr>
              <p:spPr>
                <a:xfrm flipH="1">
                  <a:off x="-2759077" y="1453413"/>
                  <a:ext cx="3951176" cy="3951175"/>
                </a:xfrm>
                <a:prstGeom prst="chord">
                  <a:avLst>
                    <a:gd name="adj1" fmla="val 6067537"/>
                    <a:gd name="adj2" fmla="val 15421382"/>
                  </a:avLst>
                </a:prstGeom>
                <a:solidFill>
                  <a:srgbClr val="000000">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CD3FF"/>
                    </a:solidFill>
                  </a:endParaRPr>
                </a:p>
              </p:txBody>
            </p:sp>
            <p:sp>
              <p:nvSpPr>
                <p:cNvPr id="156" name="Arc 155"/>
                <p:cNvSpPr/>
                <p:nvPr/>
              </p:nvSpPr>
              <p:spPr>
                <a:xfrm>
                  <a:off x="-4882772" y="-670283"/>
                  <a:ext cx="8198567" cy="8198567"/>
                </a:xfrm>
                <a:prstGeom prst="arc">
                  <a:avLst>
                    <a:gd name="adj1" fmla="val 17467309"/>
                    <a:gd name="adj2" fmla="val 3836305"/>
                  </a:avLst>
                </a:prstGeom>
                <a:ln w="38100" cap="rnd" cmpd="sng">
                  <a:solidFill>
                    <a:schemeClr val="accent6">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5CD3FF"/>
                    </a:solidFill>
                  </a:endParaRPr>
                </a:p>
              </p:txBody>
            </p:sp>
            <p:sp>
              <p:nvSpPr>
                <p:cNvPr id="157" name="Arc 156"/>
                <p:cNvSpPr/>
                <p:nvPr/>
              </p:nvSpPr>
              <p:spPr>
                <a:xfrm>
                  <a:off x="-3362380" y="850109"/>
                  <a:ext cx="5157783" cy="5157783"/>
                </a:xfrm>
                <a:prstGeom prst="arc">
                  <a:avLst>
                    <a:gd name="adj1" fmla="val 16366223"/>
                    <a:gd name="adj2" fmla="val 6189262"/>
                  </a:avLst>
                </a:prstGeom>
                <a:ln w="38100" cap="rnd" cmpd="sng">
                  <a:solidFill>
                    <a:srgbClr val="00345B">
                      <a:alpha val="50000"/>
                    </a:srgb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5CD3FF"/>
                    </a:solidFill>
                  </a:endParaRPr>
                </a:p>
              </p:txBody>
            </p:sp>
            <p:sp>
              <p:nvSpPr>
                <p:cNvPr id="158" name="Arc 157"/>
                <p:cNvSpPr/>
                <p:nvPr/>
              </p:nvSpPr>
              <p:spPr>
                <a:xfrm>
                  <a:off x="-2024177" y="2188313"/>
                  <a:ext cx="2481378" cy="2481376"/>
                </a:xfrm>
                <a:prstGeom prst="arc">
                  <a:avLst>
                    <a:gd name="adj1" fmla="val 15376378"/>
                    <a:gd name="adj2" fmla="val 6189262"/>
                  </a:avLst>
                </a:prstGeom>
                <a:ln w="38100" cap="rnd" cmpd="sng">
                  <a:solidFill>
                    <a:srgbClr val="00345B">
                      <a:alpha val="50000"/>
                    </a:srgb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5CD3FF"/>
                    </a:solidFill>
                  </a:endParaRPr>
                </a:p>
              </p:txBody>
            </p:sp>
          </p:grpSp>
        </p:grpSp>
      </p:grpSp>
      <p:sp>
        <p:nvSpPr>
          <p:cNvPr id="8" name="TextBox 7"/>
          <p:cNvSpPr txBox="1"/>
          <p:nvPr/>
        </p:nvSpPr>
        <p:spPr>
          <a:xfrm>
            <a:off x="6011293" y="4981576"/>
            <a:ext cx="2063961" cy="646331"/>
          </a:xfrm>
          <a:prstGeom prst="rect">
            <a:avLst/>
          </a:prstGeom>
          <a:noFill/>
        </p:spPr>
        <p:txBody>
          <a:bodyPr wrap="square" rtlCol="0">
            <a:spAutoFit/>
          </a:bodyPr>
          <a:lstStyle/>
          <a:p>
            <a:r>
              <a:rPr lang="en-US" sz="1200" b="1" dirty="0">
                <a:solidFill>
                  <a:schemeClr val="bg2"/>
                </a:solidFill>
                <a:latin typeface="Helvetica"/>
                <a:cs typeface="Helvetica"/>
              </a:rPr>
              <a:t>Jeff Harris</a:t>
            </a:r>
            <a:r>
              <a:rPr lang="en-US" sz="1200" b="1" dirty="0">
                <a:solidFill>
                  <a:schemeClr val="accent3">
                    <a:lumMod val="60000"/>
                    <a:lumOff val="40000"/>
                  </a:schemeClr>
                </a:solidFill>
                <a:latin typeface="Helvetica"/>
                <a:cs typeface="Helvetica"/>
              </a:rPr>
              <a:t/>
            </a:r>
            <a:br>
              <a:rPr lang="en-US" sz="1200" b="1" dirty="0">
                <a:solidFill>
                  <a:schemeClr val="accent3">
                    <a:lumMod val="60000"/>
                    <a:lumOff val="40000"/>
                  </a:schemeClr>
                </a:solidFill>
                <a:latin typeface="Helvetica"/>
                <a:cs typeface="Helvetica"/>
              </a:rPr>
            </a:br>
            <a:r>
              <a:rPr lang="en-US" sz="1200" b="1" dirty="0">
                <a:solidFill>
                  <a:schemeClr val="accent3">
                    <a:lumMod val="60000"/>
                    <a:lumOff val="40000"/>
                  </a:schemeClr>
                </a:solidFill>
                <a:latin typeface="Helvetica"/>
                <a:cs typeface="Helvetica"/>
              </a:rPr>
              <a:t>Northwest Energy Efficiency Alliance</a:t>
            </a:r>
          </a:p>
        </p:txBody>
      </p:sp>
      <p:pic>
        <p:nvPicPr>
          <p:cNvPr id="27" name="Picture 26">
            <a:extLst>
              <a:ext uri="{FF2B5EF4-FFF2-40B4-BE49-F238E27FC236}">
                <a16:creationId xmlns:a16="http://schemas.microsoft.com/office/drawing/2014/main" xmlns="" id="{CEE286F4-91A4-C546-9BBB-C8498A9B3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07" y="2933644"/>
            <a:ext cx="727394" cy="686983"/>
          </a:xfrm>
          <a:prstGeom prst="rect">
            <a:avLst/>
          </a:prstGeom>
        </p:spPr>
      </p:pic>
      <p:pic>
        <p:nvPicPr>
          <p:cNvPr id="28" name="Picture 27">
            <a:extLst>
              <a:ext uri="{FF2B5EF4-FFF2-40B4-BE49-F238E27FC236}">
                <a16:creationId xmlns:a16="http://schemas.microsoft.com/office/drawing/2014/main" xmlns="" id="{13BF4742-A53A-EB45-A51B-E5F3BB7A2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882" y="3039334"/>
            <a:ext cx="727394" cy="475603"/>
          </a:xfrm>
          <a:prstGeom prst="rect">
            <a:avLst/>
          </a:prstGeom>
        </p:spPr>
      </p:pic>
      <p:pic>
        <p:nvPicPr>
          <p:cNvPr id="30" name="Picture 29">
            <a:extLst>
              <a:ext uri="{FF2B5EF4-FFF2-40B4-BE49-F238E27FC236}">
                <a16:creationId xmlns:a16="http://schemas.microsoft.com/office/drawing/2014/main" xmlns="" id="{1834A720-F98B-4F42-9F09-40B85147E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560" y="2865968"/>
            <a:ext cx="773960" cy="822333"/>
          </a:xfrm>
          <a:prstGeom prst="rect">
            <a:avLst/>
          </a:prstGeom>
        </p:spPr>
      </p:pic>
      <p:pic>
        <p:nvPicPr>
          <p:cNvPr id="31" name="Picture 30">
            <a:extLst>
              <a:ext uri="{FF2B5EF4-FFF2-40B4-BE49-F238E27FC236}">
                <a16:creationId xmlns:a16="http://schemas.microsoft.com/office/drawing/2014/main" xmlns="" id="{0942BFAD-6F7D-8E4E-92CF-5C53F1DB7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8199" y="2949466"/>
            <a:ext cx="655340" cy="655340"/>
          </a:xfrm>
          <a:prstGeom prst="rect">
            <a:avLst/>
          </a:prstGeom>
        </p:spPr>
      </p:pic>
      <p:pic>
        <p:nvPicPr>
          <p:cNvPr id="32" name="Picture 31">
            <a:extLst>
              <a:ext uri="{FF2B5EF4-FFF2-40B4-BE49-F238E27FC236}">
                <a16:creationId xmlns:a16="http://schemas.microsoft.com/office/drawing/2014/main" xmlns="" id="{E0E999C0-9E1E-C246-ACBB-29DE7C864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8038" y="2949466"/>
            <a:ext cx="539692" cy="655340"/>
          </a:xfrm>
          <a:prstGeom prst="rect">
            <a:avLst/>
          </a:prstGeom>
        </p:spPr>
      </p:pic>
      <p:sp>
        <p:nvSpPr>
          <p:cNvPr id="6" name="TextBox 5">
            <a:extLst>
              <a:ext uri="{FF2B5EF4-FFF2-40B4-BE49-F238E27FC236}">
                <a16:creationId xmlns:a16="http://schemas.microsoft.com/office/drawing/2014/main" xmlns="" id="{E8507D0C-AFE0-4B54-A7DF-B652ADB5692B}"/>
              </a:ext>
            </a:extLst>
          </p:cNvPr>
          <p:cNvSpPr txBox="1"/>
          <p:nvPr/>
        </p:nvSpPr>
        <p:spPr>
          <a:xfrm>
            <a:off x="40072" y="5450516"/>
            <a:ext cx="2792548" cy="484748"/>
          </a:xfrm>
          <a:prstGeom prst="rect">
            <a:avLst/>
          </a:prstGeom>
          <a:noFill/>
        </p:spPr>
        <p:txBody>
          <a:bodyPr wrap="square" rtlCol="0">
            <a:spAutoFit/>
          </a:bodyPr>
          <a:lstStyle/>
          <a:p>
            <a:r>
              <a:rPr lang="en-US" sz="1200" b="1" dirty="0">
                <a:solidFill>
                  <a:schemeClr val="bg1"/>
                </a:solidFill>
                <a:latin typeface="Helvetica" panose="020B0604020202020204" pitchFamily="2" charset="0"/>
              </a:rPr>
              <a:t>©2018 Copyright NEEA</a:t>
            </a:r>
          </a:p>
          <a:p>
            <a:endParaRPr lang="en-US" sz="1350" dirty="0"/>
          </a:p>
        </p:txBody>
      </p:sp>
      <p:sp>
        <p:nvSpPr>
          <p:cNvPr id="35" name="Oval 34">
            <a:extLst>
              <a:ext uri="{FF2B5EF4-FFF2-40B4-BE49-F238E27FC236}">
                <a16:creationId xmlns:a16="http://schemas.microsoft.com/office/drawing/2014/main" xmlns="" id="{8BC598BA-3CFE-4262-8B14-EBB9A32C9BB5}"/>
              </a:ext>
            </a:extLst>
          </p:cNvPr>
          <p:cNvSpPr/>
          <p:nvPr/>
        </p:nvSpPr>
        <p:spPr>
          <a:xfrm>
            <a:off x="7387192" y="5580281"/>
            <a:ext cx="2260600" cy="2260600"/>
          </a:xfrm>
          <a:prstGeom prst="ellipse">
            <a:avLst/>
          </a:prstGeom>
          <a:solidFill>
            <a:srgbClr val="00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p>
        </p:txBody>
      </p:sp>
      <p:pic>
        <p:nvPicPr>
          <p:cNvPr id="36" name="Picture 35" descr="neea-logo.png">
            <a:extLst>
              <a:ext uri="{FF2B5EF4-FFF2-40B4-BE49-F238E27FC236}">
                <a16:creationId xmlns:a16="http://schemas.microsoft.com/office/drawing/2014/main" xmlns="" id="{51292677-00DA-47D0-BB7E-7E6881EFB054}"/>
              </a:ext>
            </a:extLst>
          </p:cNvPr>
          <p:cNvPicPr>
            <a:picLocks noChangeAspect="1"/>
          </p:cNvPicPr>
          <p:nvPr/>
        </p:nvPicPr>
        <p:blipFill>
          <a:blip r:embed="rId8">
            <a:biLevel thresh="25000"/>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69791" y="5911861"/>
            <a:ext cx="929216" cy="595520"/>
          </a:xfrm>
          <a:prstGeom prst="rect">
            <a:avLst/>
          </a:prstGeom>
        </p:spPr>
      </p:pic>
    </p:spTree>
    <p:extLst>
      <p:ext uri="{BB962C8B-B14F-4D97-AF65-F5344CB8AC3E}">
        <p14:creationId xmlns:p14="http://schemas.microsoft.com/office/powerpoint/2010/main" val="2425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4905"/>
            <a:ext cx="7886700" cy="699595"/>
          </a:xfrm>
        </p:spPr>
        <p:txBody>
          <a:bodyPr anchor="t">
            <a:normAutofit/>
          </a:bodyPr>
          <a:lstStyle/>
          <a:p>
            <a:r>
              <a:rPr lang="en-US" dirty="0"/>
              <a:t>NEEA Logic Model – Ductless Heat Pumps</a:t>
            </a:r>
          </a:p>
        </p:txBody>
      </p:sp>
      <p:pic>
        <p:nvPicPr>
          <p:cNvPr id="6" name="Picture 5" descr="Macintosh HD:Users:meganbillingsley:Library:Containers:com.apple.mail:Data:Library:Mail Downloads:E0800CD1-3CB6-41A0-BE2F-B00A4918F1E3:DHP IR5_Logic Model.pdf"/>
          <p:cNvPicPr/>
          <p:nvPr/>
        </p:nvPicPr>
        <p:blipFill rotWithShape="1">
          <a:blip r:embed="rId3">
            <a:extLst>
              <a:ext uri="{28A0092B-C50C-407E-A947-70E740481C1C}">
                <a14:useLocalDpi xmlns:a14="http://schemas.microsoft.com/office/drawing/2010/main" val="0"/>
              </a:ext>
            </a:extLst>
          </a:blip>
          <a:srcRect b="3807"/>
          <a:stretch/>
        </p:blipFill>
        <p:spPr bwMode="auto">
          <a:xfrm>
            <a:off x="628651" y="1575461"/>
            <a:ext cx="7451177" cy="4019547"/>
          </a:xfrm>
          <a:prstGeom prst="rect">
            <a:avLst/>
          </a:prstGeom>
          <a:noFill/>
          <a:ln>
            <a:noFill/>
          </a:ln>
        </p:spPr>
      </p:pic>
    </p:spTree>
    <p:extLst>
      <p:ext uri="{BB962C8B-B14F-4D97-AF65-F5344CB8AC3E}">
        <p14:creationId xmlns:p14="http://schemas.microsoft.com/office/powerpoint/2010/main" val="302549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72C23-6942-4D6D-AD3B-69A58BF5E88F}"/>
              </a:ext>
            </a:extLst>
          </p:cNvPr>
          <p:cNvSpPr>
            <a:spLocks noGrp="1"/>
          </p:cNvSpPr>
          <p:nvPr>
            <p:ph type="title"/>
          </p:nvPr>
        </p:nvSpPr>
        <p:spPr/>
        <p:txBody>
          <a:bodyPr/>
          <a:lstStyle/>
          <a:p>
            <a:r>
              <a:rPr lang="en-US" dirty="0"/>
              <a:t>Key Role of Market Research &amp; Evaluation</a:t>
            </a:r>
          </a:p>
        </p:txBody>
      </p:sp>
      <p:graphicFrame>
        <p:nvGraphicFramePr>
          <p:cNvPr id="4" name="Table 3">
            <a:extLst>
              <a:ext uri="{FF2B5EF4-FFF2-40B4-BE49-F238E27FC236}">
                <a16:creationId xmlns:a16="http://schemas.microsoft.com/office/drawing/2014/main" xmlns="" id="{C6FFD10D-461E-4C90-AD3C-A4C874C0B0FB}"/>
              </a:ext>
            </a:extLst>
          </p:cNvPr>
          <p:cNvGraphicFramePr>
            <a:graphicFrameLocks noGrp="1"/>
          </p:cNvGraphicFramePr>
          <p:nvPr>
            <p:extLst/>
          </p:nvPr>
        </p:nvGraphicFramePr>
        <p:xfrm>
          <a:off x="628650" y="1397000"/>
          <a:ext cx="7886700" cy="4614818"/>
        </p:xfrm>
        <a:graphic>
          <a:graphicData uri="http://schemas.openxmlformats.org/drawingml/2006/table">
            <a:tbl>
              <a:tblPr firstRow="1" bandRow="1">
                <a:tableStyleId>{2D5ABB26-0587-4C30-8999-92F81FD0307C}</a:tableStyleId>
              </a:tblPr>
              <a:tblGrid>
                <a:gridCol w="2114581">
                  <a:extLst>
                    <a:ext uri="{9D8B030D-6E8A-4147-A177-3AD203B41FA5}">
                      <a16:colId xmlns:a16="http://schemas.microsoft.com/office/drawing/2014/main" xmlns="" val="3829246538"/>
                    </a:ext>
                  </a:extLst>
                </a:gridCol>
                <a:gridCol w="5772119">
                  <a:extLst>
                    <a:ext uri="{9D8B030D-6E8A-4147-A177-3AD203B41FA5}">
                      <a16:colId xmlns:a16="http://schemas.microsoft.com/office/drawing/2014/main" xmlns="" val="1177057452"/>
                    </a:ext>
                  </a:extLst>
                </a:gridCol>
              </a:tblGrid>
              <a:tr h="371929">
                <a:tc>
                  <a:txBody>
                    <a:bodyPr/>
                    <a:lstStyle/>
                    <a:p>
                      <a:r>
                        <a:rPr lang="en-US" sz="1600" dirty="0">
                          <a:solidFill>
                            <a:schemeClr val="bg1"/>
                          </a:solidFill>
                        </a:rPr>
                        <a:t>Product Testing</a:t>
                      </a:r>
                    </a:p>
                  </a:txBody>
                  <a:tcPr/>
                </a:tc>
                <a:tc>
                  <a:txBody>
                    <a:bodyPr/>
                    <a:lstStyle/>
                    <a:p>
                      <a:r>
                        <a:rPr lang="en-US" sz="1600" dirty="0">
                          <a:solidFill>
                            <a:schemeClr val="bg1"/>
                          </a:solidFill>
                        </a:rPr>
                        <a:t>Confirm performance and customer acceptance</a:t>
                      </a:r>
                    </a:p>
                  </a:txBody>
                  <a:tcPr/>
                </a:tc>
                <a:extLst>
                  <a:ext uri="{0D108BD9-81ED-4DB2-BD59-A6C34878D82A}">
                    <a16:rowId xmlns:a16="http://schemas.microsoft.com/office/drawing/2014/main" xmlns="" val="2473348916"/>
                  </a:ext>
                </a:extLst>
              </a:tr>
              <a:tr h="371929">
                <a:tc>
                  <a:txBody>
                    <a:bodyPr/>
                    <a:lstStyle/>
                    <a:p>
                      <a:r>
                        <a:rPr lang="en-US" sz="1600" dirty="0">
                          <a:solidFill>
                            <a:schemeClr val="bg1"/>
                          </a:solidFill>
                        </a:rPr>
                        <a:t>Baseline</a:t>
                      </a:r>
                    </a:p>
                  </a:txBody>
                  <a:tcPr/>
                </a:tc>
                <a:tc>
                  <a:txBody>
                    <a:bodyPr/>
                    <a:lstStyle/>
                    <a:p>
                      <a:r>
                        <a:rPr lang="en-US" sz="1600" dirty="0">
                          <a:solidFill>
                            <a:schemeClr val="bg1"/>
                          </a:solidFill>
                        </a:rPr>
                        <a:t>Forecast the expected counterfactual adoption</a:t>
                      </a:r>
                    </a:p>
                  </a:txBody>
                  <a:tcPr/>
                </a:tc>
                <a:extLst>
                  <a:ext uri="{0D108BD9-81ED-4DB2-BD59-A6C34878D82A}">
                    <a16:rowId xmlns:a16="http://schemas.microsoft.com/office/drawing/2014/main" xmlns="" val="2594404793"/>
                  </a:ext>
                </a:extLst>
              </a:tr>
              <a:tr h="371929">
                <a:tc>
                  <a:txBody>
                    <a:bodyPr/>
                    <a:lstStyle/>
                    <a:p>
                      <a:r>
                        <a:rPr lang="en-US" sz="1600" dirty="0">
                          <a:solidFill>
                            <a:schemeClr val="bg1"/>
                          </a:solidFill>
                        </a:rPr>
                        <a:t>Market Characterization</a:t>
                      </a:r>
                    </a:p>
                  </a:txBody>
                  <a:tcPr/>
                </a:tc>
                <a:tc>
                  <a:txBody>
                    <a:bodyPr/>
                    <a:lstStyle/>
                    <a:p>
                      <a:r>
                        <a:rPr lang="en-US" sz="1600" dirty="0">
                          <a:solidFill>
                            <a:schemeClr val="bg1"/>
                          </a:solidFill>
                        </a:rPr>
                        <a:t>Confirm/refine understanding of market structure, barriers, opportunities, and key leverage points</a:t>
                      </a:r>
                    </a:p>
                    <a:p>
                      <a:r>
                        <a:rPr lang="en-US" sz="1600" dirty="0">
                          <a:solidFill>
                            <a:schemeClr val="bg1"/>
                          </a:solidFill>
                        </a:rPr>
                        <a:t>Identify competing products or solutions</a:t>
                      </a:r>
                    </a:p>
                    <a:p>
                      <a:r>
                        <a:rPr lang="en-US" sz="1600" dirty="0">
                          <a:solidFill>
                            <a:schemeClr val="bg1"/>
                          </a:solidFill>
                        </a:rPr>
                        <a:t>Estimate market size and confirm energy savings potential</a:t>
                      </a:r>
                    </a:p>
                  </a:txBody>
                  <a:tcPr/>
                </a:tc>
                <a:extLst>
                  <a:ext uri="{0D108BD9-81ED-4DB2-BD59-A6C34878D82A}">
                    <a16:rowId xmlns:a16="http://schemas.microsoft.com/office/drawing/2014/main" xmlns="" val="762882197"/>
                  </a:ext>
                </a:extLst>
              </a:tr>
              <a:tr h="371929">
                <a:tc>
                  <a:txBody>
                    <a:bodyPr/>
                    <a:lstStyle/>
                    <a:p>
                      <a:r>
                        <a:rPr lang="en-US" sz="1600" dirty="0">
                          <a:solidFill>
                            <a:schemeClr val="bg1"/>
                          </a:solidFill>
                        </a:rPr>
                        <a:t>Develop MPIs</a:t>
                      </a:r>
                    </a:p>
                  </a:txBody>
                  <a:tcPr/>
                </a:tc>
                <a:tc>
                  <a:txBody>
                    <a:bodyPr/>
                    <a:lstStyle/>
                    <a:p>
                      <a:r>
                        <a:rPr lang="en-US" sz="1600" dirty="0">
                          <a:solidFill>
                            <a:schemeClr val="bg1"/>
                          </a:solidFill>
                        </a:rPr>
                        <a:t>Refine expected market progress indicators and how to measure them</a:t>
                      </a:r>
                    </a:p>
                  </a:txBody>
                  <a:tcPr/>
                </a:tc>
                <a:extLst>
                  <a:ext uri="{0D108BD9-81ED-4DB2-BD59-A6C34878D82A}">
                    <a16:rowId xmlns:a16="http://schemas.microsoft.com/office/drawing/2014/main" xmlns="" val="371098312"/>
                  </a:ext>
                </a:extLst>
              </a:tr>
              <a:tr h="371929">
                <a:tc>
                  <a:txBody>
                    <a:bodyPr/>
                    <a:lstStyle/>
                    <a:p>
                      <a:r>
                        <a:rPr lang="en-US" sz="1600" dirty="0">
                          <a:solidFill>
                            <a:schemeClr val="bg1"/>
                          </a:solidFill>
                        </a:rPr>
                        <a:t>Measure progress</a:t>
                      </a:r>
                    </a:p>
                  </a:txBody>
                  <a:tcPr/>
                </a:tc>
                <a:tc>
                  <a:txBody>
                    <a:bodyPr/>
                    <a:lstStyle/>
                    <a:p>
                      <a:r>
                        <a:rPr lang="en-US" sz="1600" dirty="0">
                          <a:solidFill>
                            <a:schemeClr val="bg1"/>
                          </a:solidFill>
                        </a:rPr>
                        <a:t>Repeat assessments of progress on MPIs, market development, and programmatic adaptation</a:t>
                      </a:r>
                    </a:p>
                  </a:txBody>
                  <a:tcPr/>
                </a:tc>
                <a:extLst>
                  <a:ext uri="{0D108BD9-81ED-4DB2-BD59-A6C34878D82A}">
                    <a16:rowId xmlns:a16="http://schemas.microsoft.com/office/drawing/2014/main" xmlns="" val="4193100297"/>
                  </a:ext>
                </a:extLst>
              </a:tr>
              <a:tr h="371929">
                <a:tc>
                  <a:txBody>
                    <a:bodyPr/>
                    <a:lstStyle/>
                    <a:p>
                      <a:r>
                        <a:rPr lang="en-US" sz="1600" dirty="0">
                          <a:solidFill>
                            <a:schemeClr val="bg1"/>
                          </a:solidFill>
                        </a:rPr>
                        <a:t>Build and disseminate market intelligence</a:t>
                      </a:r>
                    </a:p>
                  </a:txBody>
                  <a:tcPr/>
                </a:tc>
                <a:tc>
                  <a:txBody>
                    <a:bodyPr/>
                    <a:lstStyle/>
                    <a:p>
                      <a:r>
                        <a:rPr lang="en-US" sz="1600" dirty="0">
                          <a:solidFill>
                            <a:schemeClr val="bg1"/>
                          </a:solidFill>
                        </a:rPr>
                        <a:t>Integrate other market data into evaluation findings; socialize insights and support market partners (including supply chain, utility programs, national organizations)</a:t>
                      </a:r>
                    </a:p>
                  </a:txBody>
                  <a:tcPr/>
                </a:tc>
                <a:extLst>
                  <a:ext uri="{0D108BD9-81ED-4DB2-BD59-A6C34878D82A}">
                    <a16:rowId xmlns:a16="http://schemas.microsoft.com/office/drawing/2014/main" xmlns="" val="546538903"/>
                  </a:ext>
                </a:extLst>
              </a:tr>
              <a:tr h="371929">
                <a:tc>
                  <a:txBody>
                    <a:bodyPr/>
                    <a:lstStyle/>
                    <a:p>
                      <a:r>
                        <a:rPr lang="en-US" sz="1600" dirty="0">
                          <a:solidFill>
                            <a:schemeClr val="bg1"/>
                          </a:solidFill>
                        </a:rPr>
                        <a:t>Document progress</a:t>
                      </a:r>
                    </a:p>
                  </a:txBody>
                  <a:tcPr/>
                </a:tc>
                <a:tc>
                  <a:txBody>
                    <a:bodyPr/>
                    <a:lstStyle/>
                    <a:p>
                      <a:r>
                        <a:rPr lang="en-US" sz="1600" dirty="0">
                          <a:solidFill>
                            <a:schemeClr val="bg1"/>
                          </a:solidFill>
                        </a:rPr>
                        <a:t>Ensure progress through short- and mid-term outcomes is documented and vetted; monitor for signs of market stabilization</a:t>
                      </a:r>
                    </a:p>
                  </a:txBody>
                  <a:tcPr/>
                </a:tc>
                <a:extLst>
                  <a:ext uri="{0D108BD9-81ED-4DB2-BD59-A6C34878D82A}">
                    <a16:rowId xmlns:a16="http://schemas.microsoft.com/office/drawing/2014/main" xmlns="" val="2260228698"/>
                  </a:ext>
                </a:extLst>
              </a:tr>
            </a:tbl>
          </a:graphicData>
        </a:graphic>
      </p:graphicFrame>
    </p:spTree>
    <p:extLst>
      <p:ext uri="{BB962C8B-B14F-4D97-AF65-F5344CB8AC3E}">
        <p14:creationId xmlns:p14="http://schemas.microsoft.com/office/powerpoint/2010/main" val="176876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BEC8A-2BD2-4BEB-A7A8-C4592F180C5D}"/>
              </a:ext>
            </a:extLst>
          </p:cNvPr>
          <p:cNvSpPr>
            <a:spLocks noGrp="1"/>
          </p:cNvSpPr>
          <p:nvPr>
            <p:ph type="title"/>
          </p:nvPr>
        </p:nvSpPr>
        <p:spPr>
          <a:xfrm>
            <a:off x="600513" y="239151"/>
            <a:ext cx="7938575" cy="678766"/>
          </a:xfrm>
        </p:spPr>
        <p:txBody>
          <a:bodyPr/>
          <a:lstStyle/>
          <a:p>
            <a:r>
              <a:rPr lang="en-US" dirty="0"/>
              <a:t>Real world MT Examples:  Ductless Heat Pumps</a:t>
            </a:r>
          </a:p>
        </p:txBody>
      </p:sp>
      <p:pic>
        <p:nvPicPr>
          <p:cNvPr id="3" name="Picture 2">
            <a:extLst>
              <a:ext uri="{FF2B5EF4-FFF2-40B4-BE49-F238E27FC236}">
                <a16:creationId xmlns:a16="http://schemas.microsoft.com/office/drawing/2014/main" xmlns="" id="{5A4DA475-B0A6-4A2F-A3C5-80435C815826}"/>
              </a:ext>
            </a:extLst>
          </p:cNvPr>
          <p:cNvPicPr>
            <a:picLocks noChangeAspect="1"/>
          </p:cNvPicPr>
          <p:nvPr/>
        </p:nvPicPr>
        <p:blipFill>
          <a:blip r:embed="rId2"/>
          <a:stretch>
            <a:fillRect/>
          </a:stretch>
        </p:blipFill>
        <p:spPr>
          <a:xfrm>
            <a:off x="600513" y="1044526"/>
            <a:ext cx="7712108" cy="5236918"/>
          </a:xfrm>
          <a:prstGeom prst="rect">
            <a:avLst/>
          </a:prstGeom>
        </p:spPr>
      </p:pic>
    </p:spTree>
    <p:extLst>
      <p:ext uri="{BB962C8B-B14F-4D97-AF65-F5344CB8AC3E}">
        <p14:creationId xmlns:p14="http://schemas.microsoft.com/office/powerpoint/2010/main" val="153757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CAD72A6-EAA6-7D4D-8BFA-9D5555161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63" y="2439432"/>
            <a:ext cx="6771452" cy="2282091"/>
          </a:xfrm>
          <a:prstGeom prst="rect">
            <a:avLst/>
          </a:prstGeom>
        </p:spPr>
      </p:pic>
      <p:sp>
        <p:nvSpPr>
          <p:cNvPr id="23" name="Title 1">
            <a:extLst>
              <a:ext uri="{FF2B5EF4-FFF2-40B4-BE49-F238E27FC236}">
                <a16:creationId xmlns:a16="http://schemas.microsoft.com/office/drawing/2014/main" xmlns="" id="{495652AE-33FC-436E-A39C-A70F8E919DDA}"/>
              </a:ext>
            </a:extLst>
          </p:cNvPr>
          <p:cNvSpPr txBox="1">
            <a:spLocks/>
          </p:cNvSpPr>
          <p:nvPr/>
        </p:nvSpPr>
        <p:spPr>
          <a:xfrm>
            <a:off x="614987" y="682137"/>
            <a:ext cx="4555408" cy="995516"/>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t>Ductless Heat Pumps</a:t>
            </a:r>
            <a:br>
              <a:rPr kumimoji="0" lang="en-US" sz="30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br>
            <a:r>
              <a:rPr kumimoji="0" lang="en-US" sz="2400" b="1" i="0" u="none" strike="noStrike" kern="1200" cap="none" spc="-38" normalizeH="0" baseline="0" noProof="0" dirty="0">
                <a:ln>
                  <a:noFill/>
                </a:ln>
                <a:solidFill>
                  <a:prstClr val="white"/>
                </a:solidFill>
                <a:effectLst/>
                <a:uLnTx/>
                <a:uFillTx/>
                <a:latin typeface="Arial"/>
                <a:ea typeface="+mj-ea"/>
                <a:cs typeface="Arial"/>
              </a:rPr>
              <a:t>MT in Action</a:t>
            </a:r>
          </a:p>
        </p:txBody>
      </p:sp>
      <p:sp>
        <p:nvSpPr>
          <p:cNvPr id="5" name="Text Placeholder 2">
            <a:extLst>
              <a:ext uri="{FF2B5EF4-FFF2-40B4-BE49-F238E27FC236}">
                <a16:creationId xmlns:a16="http://schemas.microsoft.com/office/drawing/2014/main" xmlns="" id="{85C8DB52-97DE-7C41-8698-DC0724843BEB}"/>
              </a:ext>
            </a:extLst>
          </p:cNvPr>
          <p:cNvSpPr txBox="1">
            <a:spLocks/>
          </p:cNvSpPr>
          <p:nvPr/>
        </p:nvSpPr>
        <p:spPr>
          <a:xfrm>
            <a:off x="590413" y="48676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2006-2007</a:t>
            </a:r>
          </a:p>
        </p:txBody>
      </p:sp>
      <p:sp>
        <p:nvSpPr>
          <p:cNvPr id="6" name="Text Placeholder 2">
            <a:extLst>
              <a:ext uri="{FF2B5EF4-FFF2-40B4-BE49-F238E27FC236}">
                <a16:creationId xmlns:a16="http://schemas.microsoft.com/office/drawing/2014/main" xmlns="" id="{8183CA22-8775-BC4E-A56B-DC681E5024AD}"/>
              </a:ext>
            </a:extLst>
          </p:cNvPr>
          <p:cNvSpPr txBox="1">
            <a:spLocks/>
          </p:cNvSpPr>
          <p:nvPr/>
        </p:nvSpPr>
        <p:spPr>
          <a:xfrm>
            <a:off x="1805207" y="48676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2008</a:t>
            </a:r>
          </a:p>
        </p:txBody>
      </p:sp>
      <p:sp>
        <p:nvSpPr>
          <p:cNvPr id="7" name="Text Placeholder 2">
            <a:extLst>
              <a:ext uri="{FF2B5EF4-FFF2-40B4-BE49-F238E27FC236}">
                <a16:creationId xmlns:a16="http://schemas.microsoft.com/office/drawing/2014/main" xmlns="" id="{450BCF55-0D60-664E-AF21-0E809DAE48D3}"/>
              </a:ext>
            </a:extLst>
          </p:cNvPr>
          <p:cNvSpPr txBox="1">
            <a:spLocks/>
          </p:cNvSpPr>
          <p:nvPr/>
        </p:nvSpPr>
        <p:spPr>
          <a:xfrm>
            <a:off x="3100759" y="48676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2009</a:t>
            </a:r>
          </a:p>
        </p:txBody>
      </p:sp>
      <p:sp>
        <p:nvSpPr>
          <p:cNvPr id="9" name="Text Placeholder 2">
            <a:extLst>
              <a:ext uri="{FF2B5EF4-FFF2-40B4-BE49-F238E27FC236}">
                <a16:creationId xmlns:a16="http://schemas.microsoft.com/office/drawing/2014/main" xmlns="" id="{A3603389-1B2A-7749-96BA-C785098A9F49}"/>
              </a:ext>
            </a:extLst>
          </p:cNvPr>
          <p:cNvSpPr txBox="1">
            <a:spLocks/>
          </p:cNvSpPr>
          <p:nvPr/>
        </p:nvSpPr>
        <p:spPr>
          <a:xfrm>
            <a:off x="4422355" y="48676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2011</a:t>
            </a:r>
          </a:p>
        </p:txBody>
      </p:sp>
      <p:sp>
        <p:nvSpPr>
          <p:cNvPr id="10" name="Text Placeholder 2">
            <a:extLst>
              <a:ext uri="{FF2B5EF4-FFF2-40B4-BE49-F238E27FC236}">
                <a16:creationId xmlns:a16="http://schemas.microsoft.com/office/drawing/2014/main" xmlns="" id="{35F9C17B-1FB2-9B47-9DE0-858A3EB6B8E1}"/>
              </a:ext>
            </a:extLst>
          </p:cNvPr>
          <p:cNvSpPr txBox="1">
            <a:spLocks/>
          </p:cNvSpPr>
          <p:nvPr/>
        </p:nvSpPr>
        <p:spPr>
          <a:xfrm>
            <a:off x="5771599" y="48676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2012</a:t>
            </a:r>
          </a:p>
        </p:txBody>
      </p:sp>
      <p:sp>
        <p:nvSpPr>
          <p:cNvPr id="11" name="Text Placeholder 2">
            <a:extLst>
              <a:ext uri="{FF2B5EF4-FFF2-40B4-BE49-F238E27FC236}">
                <a16:creationId xmlns:a16="http://schemas.microsoft.com/office/drawing/2014/main" xmlns="" id="{DEBFBBAE-2EE6-164E-98B9-124083D7C681}"/>
              </a:ext>
            </a:extLst>
          </p:cNvPr>
          <p:cNvSpPr txBox="1">
            <a:spLocks/>
          </p:cNvSpPr>
          <p:nvPr/>
        </p:nvSpPr>
        <p:spPr>
          <a:xfrm>
            <a:off x="7081589" y="48676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2013-2018</a:t>
            </a:r>
          </a:p>
        </p:txBody>
      </p:sp>
      <p:sp>
        <p:nvSpPr>
          <p:cNvPr id="12" name="TextBox 11">
            <a:extLst>
              <a:ext uri="{FF2B5EF4-FFF2-40B4-BE49-F238E27FC236}">
                <a16:creationId xmlns:a16="http://schemas.microsoft.com/office/drawing/2014/main" xmlns="" id="{00C5777B-2234-C449-823A-160C8A35B53B}"/>
              </a:ext>
            </a:extLst>
          </p:cNvPr>
          <p:cNvSpPr txBox="1"/>
          <p:nvPr/>
        </p:nvSpPr>
        <p:spPr>
          <a:xfrm>
            <a:off x="429502" y="2483731"/>
            <a:ext cx="138649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Demonstration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projects </a:t>
            </a:r>
          </a:p>
        </p:txBody>
      </p:sp>
      <p:sp>
        <p:nvSpPr>
          <p:cNvPr id="13" name="TextBox 12">
            <a:extLst>
              <a:ext uri="{FF2B5EF4-FFF2-40B4-BE49-F238E27FC236}">
                <a16:creationId xmlns:a16="http://schemas.microsoft.com/office/drawing/2014/main" xmlns="" id="{CFE9FB9D-0722-A947-946F-1A5E8F27572E}"/>
              </a:ext>
            </a:extLst>
          </p:cNvPr>
          <p:cNvSpPr txBox="1"/>
          <p:nvPr/>
        </p:nvSpPr>
        <p:spPr>
          <a:xfrm>
            <a:off x="1537690" y="2768913"/>
            <a:ext cx="1758536"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Field testing and regional technical trainings </a:t>
            </a:r>
          </a:p>
        </p:txBody>
      </p:sp>
      <p:sp>
        <p:nvSpPr>
          <p:cNvPr id="14" name="TextBox 13">
            <a:extLst>
              <a:ext uri="{FF2B5EF4-FFF2-40B4-BE49-F238E27FC236}">
                <a16:creationId xmlns:a16="http://schemas.microsoft.com/office/drawing/2014/main" xmlns="" id="{C641431B-9F2D-694F-9B9D-BBD6F20A43AD}"/>
              </a:ext>
            </a:extLst>
          </p:cNvPr>
          <p:cNvSpPr txBox="1"/>
          <p:nvPr/>
        </p:nvSpPr>
        <p:spPr>
          <a:xfrm>
            <a:off x="2945678" y="1820244"/>
            <a:ext cx="158184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Pilot Program Utility Incentives and Contractor Marketing Tools</a:t>
            </a:r>
          </a:p>
        </p:txBody>
      </p:sp>
      <p:sp>
        <p:nvSpPr>
          <p:cNvPr id="15" name="TextBox 14">
            <a:extLst>
              <a:ext uri="{FF2B5EF4-FFF2-40B4-BE49-F238E27FC236}">
                <a16:creationId xmlns:a16="http://schemas.microsoft.com/office/drawing/2014/main" xmlns="" id="{B025AC55-BF6F-5946-A7EB-323ED0EA8877}"/>
              </a:ext>
            </a:extLst>
          </p:cNvPr>
          <p:cNvSpPr txBox="1"/>
          <p:nvPr/>
        </p:nvSpPr>
        <p:spPr>
          <a:xfrm>
            <a:off x="4346998" y="1653289"/>
            <a:ext cx="1415899"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“Master Installer” </a:t>
            </a:r>
            <a:br>
              <a:rPr kumimoji="0" lang="en-US" sz="1300" b="0" i="0" u="none" strike="noStrike" kern="1200" cap="none" spc="0" normalizeH="0" baseline="0" noProof="0" dirty="0">
                <a:ln>
                  <a:noFill/>
                </a:ln>
                <a:solidFill>
                  <a:prstClr val="white"/>
                </a:solidFill>
                <a:effectLst/>
                <a:uLnTx/>
                <a:uFillTx/>
                <a:latin typeface="Arial"/>
                <a:ea typeface="+mn-ea"/>
                <a:cs typeface="+mn-cs"/>
              </a:rPr>
            </a:br>
            <a:r>
              <a:rPr kumimoji="0" lang="en-US" sz="1300" b="0" i="0" u="none" strike="noStrike" kern="1200" cap="none" spc="0" normalizeH="0" baseline="0" noProof="0" dirty="0">
                <a:ln>
                  <a:noFill/>
                </a:ln>
                <a:solidFill>
                  <a:prstClr val="white"/>
                </a:solidFill>
                <a:effectLst/>
                <a:uLnTx/>
                <a:uFillTx/>
                <a:latin typeface="Arial"/>
                <a:ea typeface="+mn-ea"/>
                <a:cs typeface="+mn-cs"/>
              </a:rPr>
              <a:t>Training and Recruiting </a:t>
            </a:r>
          </a:p>
        </p:txBody>
      </p:sp>
      <p:sp>
        <p:nvSpPr>
          <p:cNvPr id="16" name="TextBox 15">
            <a:extLst>
              <a:ext uri="{FF2B5EF4-FFF2-40B4-BE49-F238E27FC236}">
                <a16:creationId xmlns:a16="http://schemas.microsoft.com/office/drawing/2014/main" xmlns="" id="{99BBB6C4-AC0E-044D-A924-2457BA6C63AC}"/>
              </a:ext>
            </a:extLst>
          </p:cNvPr>
          <p:cNvSpPr txBox="1"/>
          <p:nvPr/>
        </p:nvSpPr>
        <p:spPr>
          <a:xfrm>
            <a:off x="5751904" y="2197300"/>
            <a:ext cx="1223908"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Retail partnership launch </a:t>
            </a:r>
          </a:p>
        </p:txBody>
      </p:sp>
      <p:sp>
        <p:nvSpPr>
          <p:cNvPr id="17" name="TextBox 16">
            <a:extLst>
              <a:ext uri="{FF2B5EF4-FFF2-40B4-BE49-F238E27FC236}">
                <a16:creationId xmlns:a16="http://schemas.microsoft.com/office/drawing/2014/main" xmlns="" id="{301E3803-D663-6E46-ABC5-B46B9B39B094}"/>
              </a:ext>
            </a:extLst>
          </p:cNvPr>
          <p:cNvSpPr txBox="1"/>
          <p:nvPr/>
        </p:nvSpPr>
        <p:spPr>
          <a:xfrm>
            <a:off x="6859083" y="1324916"/>
            <a:ext cx="153225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Full-Scale Market Transformation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Implementation</a:t>
            </a:r>
          </a:p>
        </p:txBody>
      </p:sp>
      <p:pic>
        <p:nvPicPr>
          <p:cNvPr id="18" name="Picture 17">
            <a:extLst>
              <a:ext uri="{FF2B5EF4-FFF2-40B4-BE49-F238E27FC236}">
                <a16:creationId xmlns:a16="http://schemas.microsoft.com/office/drawing/2014/main" xmlns="" id="{EED38970-D831-4A38-A2C5-46DDED6C7EDE}"/>
              </a:ext>
            </a:extLst>
          </p:cNvPr>
          <p:cNvPicPr>
            <a:picLocks noChangeAspect="1"/>
          </p:cNvPicPr>
          <p:nvPr/>
        </p:nvPicPr>
        <p:blipFill rotWithShape="1">
          <a:blip r:embed="rId4">
            <a:extLst>
              <a:ext uri="{28A0092B-C50C-407E-A947-70E740481C1C}">
                <a14:useLocalDpi xmlns:a14="http://schemas.microsoft.com/office/drawing/2010/main" val="0"/>
              </a:ext>
            </a:extLst>
          </a:blip>
          <a:srcRect l="1" r="44411"/>
          <a:stretch/>
        </p:blipFill>
        <p:spPr>
          <a:xfrm>
            <a:off x="-23854" y="5445407"/>
            <a:ext cx="5345506" cy="1330588"/>
          </a:xfrm>
          <a:prstGeom prst="rect">
            <a:avLst/>
          </a:prstGeom>
        </p:spPr>
      </p:pic>
      <p:pic>
        <p:nvPicPr>
          <p:cNvPr id="19" name="Picture 18">
            <a:extLst>
              <a:ext uri="{FF2B5EF4-FFF2-40B4-BE49-F238E27FC236}">
                <a16:creationId xmlns:a16="http://schemas.microsoft.com/office/drawing/2014/main" xmlns="" id="{25AF588A-057E-4E83-986B-6368520B35E9}"/>
              </a:ext>
            </a:extLst>
          </p:cNvPr>
          <p:cNvPicPr>
            <a:picLocks noChangeAspect="1"/>
          </p:cNvPicPr>
          <p:nvPr/>
        </p:nvPicPr>
        <p:blipFill rotWithShape="1">
          <a:blip r:embed="rId4">
            <a:extLst>
              <a:ext uri="{28A0092B-C50C-407E-A947-70E740481C1C}">
                <a14:useLocalDpi xmlns:a14="http://schemas.microsoft.com/office/drawing/2010/main" val="0"/>
              </a:ext>
            </a:extLst>
          </a:blip>
          <a:srcRect l="44452" r="15904"/>
          <a:stretch/>
        </p:blipFill>
        <p:spPr>
          <a:xfrm>
            <a:off x="5321652" y="5445407"/>
            <a:ext cx="3822348" cy="1330588"/>
          </a:xfrm>
          <a:prstGeom prst="rect">
            <a:avLst/>
          </a:prstGeom>
        </p:spPr>
      </p:pic>
    </p:spTree>
    <p:extLst>
      <p:ext uri="{BB962C8B-B14F-4D97-AF65-F5344CB8AC3E}">
        <p14:creationId xmlns:p14="http://schemas.microsoft.com/office/powerpoint/2010/main" val="816673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CAD72A6-EAA6-7D4D-8BFA-9D5555161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01" y="1477055"/>
            <a:ext cx="6771452" cy="2282091"/>
          </a:xfrm>
          <a:prstGeom prst="rect">
            <a:avLst/>
          </a:prstGeom>
        </p:spPr>
      </p:pic>
      <p:sp>
        <p:nvSpPr>
          <p:cNvPr id="23" name="Title 1">
            <a:extLst>
              <a:ext uri="{FF2B5EF4-FFF2-40B4-BE49-F238E27FC236}">
                <a16:creationId xmlns:a16="http://schemas.microsoft.com/office/drawing/2014/main" xmlns="" id="{495652AE-33FC-436E-A39C-A70F8E919DDA}"/>
              </a:ext>
            </a:extLst>
          </p:cNvPr>
          <p:cNvSpPr txBox="1">
            <a:spLocks/>
          </p:cNvSpPr>
          <p:nvPr/>
        </p:nvSpPr>
        <p:spPr>
          <a:xfrm>
            <a:off x="606528" y="312462"/>
            <a:ext cx="4555408" cy="995516"/>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defTabSz="342900">
              <a:defRPr/>
            </a:pPr>
            <a:r>
              <a:rPr lang="en-US" sz="3000" spc="-38" dirty="0">
                <a:solidFill>
                  <a:srgbClr val="00AEEF">
                    <a:lumMod val="60000"/>
                    <a:lumOff val="40000"/>
                  </a:srgbClr>
                </a:solidFill>
              </a:rPr>
              <a:t>Ductless Heat Pumps</a:t>
            </a:r>
            <a:br>
              <a:rPr lang="en-US" sz="3000" spc="-38" dirty="0">
                <a:solidFill>
                  <a:srgbClr val="00AEEF">
                    <a:lumMod val="60000"/>
                    <a:lumOff val="40000"/>
                  </a:srgbClr>
                </a:solidFill>
              </a:rPr>
            </a:br>
            <a:endParaRPr lang="en-US" sz="2400" spc="-38" dirty="0">
              <a:solidFill>
                <a:prstClr val="white"/>
              </a:solidFill>
            </a:endParaRPr>
          </a:p>
        </p:txBody>
      </p:sp>
      <p:sp>
        <p:nvSpPr>
          <p:cNvPr id="5" name="Text Placeholder 2">
            <a:extLst>
              <a:ext uri="{FF2B5EF4-FFF2-40B4-BE49-F238E27FC236}">
                <a16:creationId xmlns:a16="http://schemas.microsoft.com/office/drawing/2014/main" xmlns="" id="{85C8DB52-97DE-7C41-8698-DC0724843BEB}"/>
              </a:ext>
            </a:extLst>
          </p:cNvPr>
          <p:cNvSpPr txBox="1">
            <a:spLocks/>
          </p:cNvSpPr>
          <p:nvPr/>
        </p:nvSpPr>
        <p:spPr>
          <a:xfrm>
            <a:off x="590413" y="38640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US" sz="1200" b="1" dirty="0"/>
              <a:t>2006-2007</a:t>
            </a:r>
          </a:p>
        </p:txBody>
      </p:sp>
      <p:sp>
        <p:nvSpPr>
          <p:cNvPr id="6" name="Text Placeholder 2">
            <a:extLst>
              <a:ext uri="{FF2B5EF4-FFF2-40B4-BE49-F238E27FC236}">
                <a16:creationId xmlns:a16="http://schemas.microsoft.com/office/drawing/2014/main" xmlns="" id="{8183CA22-8775-BC4E-A56B-DC681E5024AD}"/>
              </a:ext>
            </a:extLst>
          </p:cNvPr>
          <p:cNvSpPr txBox="1">
            <a:spLocks/>
          </p:cNvSpPr>
          <p:nvPr/>
        </p:nvSpPr>
        <p:spPr>
          <a:xfrm>
            <a:off x="1805207" y="38640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US" sz="1200" b="1" dirty="0"/>
              <a:t>2008</a:t>
            </a:r>
          </a:p>
        </p:txBody>
      </p:sp>
      <p:sp>
        <p:nvSpPr>
          <p:cNvPr id="7" name="Text Placeholder 2">
            <a:extLst>
              <a:ext uri="{FF2B5EF4-FFF2-40B4-BE49-F238E27FC236}">
                <a16:creationId xmlns:a16="http://schemas.microsoft.com/office/drawing/2014/main" xmlns="" id="{450BCF55-0D60-664E-AF21-0E809DAE48D3}"/>
              </a:ext>
            </a:extLst>
          </p:cNvPr>
          <p:cNvSpPr txBox="1">
            <a:spLocks/>
          </p:cNvSpPr>
          <p:nvPr/>
        </p:nvSpPr>
        <p:spPr>
          <a:xfrm>
            <a:off x="3100759" y="38640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US" sz="1200" b="1" dirty="0"/>
              <a:t>2009</a:t>
            </a:r>
          </a:p>
        </p:txBody>
      </p:sp>
      <p:sp>
        <p:nvSpPr>
          <p:cNvPr id="9" name="Text Placeholder 2">
            <a:extLst>
              <a:ext uri="{FF2B5EF4-FFF2-40B4-BE49-F238E27FC236}">
                <a16:creationId xmlns:a16="http://schemas.microsoft.com/office/drawing/2014/main" xmlns="" id="{A3603389-1B2A-7749-96BA-C785098A9F49}"/>
              </a:ext>
            </a:extLst>
          </p:cNvPr>
          <p:cNvSpPr txBox="1">
            <a:spLocks/>
          </p:cNvSpPr>
          <p:nvPr/>
        </p:nvSpPr>
        <p:spPr>
          <a:xfrm>
            <a:off x="4422355" y="38640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US" sz="1200" b="1" dirty="0"/>
              <a:t>2011</a:t>
            </a:r>
          </a:p>
        </p:txBody>
      </p:sp>
      <p:sp>
        <p:nvSpPr>
          <p:cNvPr id="10" name="Text Placeholder 2">
            <a:extLst>
              <a:ext uri="{FF2B5EF4-FFF2-40B4-BE49-F238E27FC236}">
                <a16:creationId xmlns:a16="http://schemas.microsoft.com/office/drawing/2014/main" xmlns="" id="{35F9C17B-1FB2-9B47-9DE0-858A3EB6B8E1}"/>
              </a:ext>
            </a:extLst>
          </p:cNvPr>
          <p:cNvSpPr txBox="1">
            <a:spLocks/>
          </p:cNvSpPr>
          <p:nvPr/>
        </p:nvSpPr>
        <p:spPr>
          <a:xfrm>
            <a:off x="5771599" y="38640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US" sz="1200" b="1" dirty="0"/>
              <a:t>2012</a:t>
            </a:r>
          </a:p>
        </p:txBody>
      </p:sp>
      <p:sp>
        <p:nvSpPr>
          <p:cNvPr id="11" name="Text Placeholder 2">
            <a:extLst>
              <a:ext uri="{FF2B5EF4-FFF2-40B4-BE49-F238E27FC236}">
                <a16:creationId xmlns:a16="http://schemas.microsoft.com/office/drawing/2014/main" xmlns="" id="{DEBFBBAE-2EE6-164E-98B9-124083D7C681}"/>
              </a:ext>
            </a:extLst>
          </p:cNvPr>
          <p:cNvSpPr txBox="1">
            <a:spLocks/>
          </p:cNvSpPr>
          <p:nvPr/>
        </p:nvSpPr>
        <p:spPr>
          <a:xfrm>
            <a:off x="7081589" y="3864058"/>
            <a:ext cx="1087484" cy="21843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US" sz="1200" b="1" dirty="0"/>
              <a:t>2013-2018</a:t>
            </a:r>
          </a:p>
        </p:txBody>
      </p:sp>
      <p:sp>
        <p:nvSpPr>
          <p:cNvPr id="12" name="TextBox 11">
            <a:extLst>
              <a:ext uri="{FF2B5EF4-FFF2-40B4-BE49-F238E27FC236}">
                <a16:creationId xmlns:a16="http://schemas.microsoft.com/office/drawing/2014/main" xmlns="" id="{00C5777B-2234-C449-823A-160C8A35B53B}"/>
              </a:ext>
            </a:extLst>
          </p:cNvPr>
          <p:cNvSpPr txBox="1"/>
          <p:nvPr/>
        </p:nvSpPr>
        <p:spPr>
          <a:xfrm>
            <a:off x="367990" y="1477055"/>
            <a:ext cx="1298869" cy="461665"/>
          </a:xfrm>
          <a:prstGeom prst="rect">
            <a:avLst/>
          </a:prstGeom>
          <a:noFill/>
        </p:spPr>
        <p:txBody>
          <a:bodyPr wrap="square" rtlCol="0">
            <a:spAutoFit/>
          </a:bodyPr>
          <a:lstStyle/>
          <a:p>
            <a:pPr algn="ctr"/>
            <a:r>
              <a:rPr lang="en-US" sz="1200" dirty="0">
                <a:solidFill>
                  <a:schemeClr val="bg1"/>
                </a:solidFill>
              </a:rPr>
              <a:t>Demonstration </a:t>
            </a:r>
          </a:p>
          <a:p>
            <a:pPr algn="ctr"/>
            <a:r>
              <a:rPr lang="en-US" sz="1200" dirty="0">
                <a:solidFill>
                  <a:schemeClr val="bg1"/>
                </a:solidFill>
              </a:rPr>
              <a:t>projects </a:t>
            </a:r>
          </a:p>
        </p:txBody>
      </p:sp>
      <p:sp>
        <p:nvSpPr>
          <p:cNvPr id="13" name="TextBox 12">
            <a:extLst>
              <a:ext uri="{FF2B5EF4-FFF2-40B4-BE49-F238E27FC236}">
                <a16:creationId xmlns:a16="http://schemas.microsoft.com/office/drawing/2014/main" xmlns="" id="{CFE9FB9D-0722-A947-946F-1A5E8F27572E}"/>
              </a:ext>
            </a:extLst>
          </p:cNvPr>
          <p:cNvSpPr txBox="1"/>
          <p:nvPr/>
        </p:nvSpPr>
        <p:spPr>
          <a:xfrm>
            <a:off x="1460809" y="1964834"/>
            <a:ext cx="1871781" cy="646331"/>
          </a:xfrm>
          <a:prstGeom prst="rect">
            <a:avLst/>
          </a:prstGeom>
          <a:noFill/>
        </p:spPr>
        <p:txBody>
          <a:bodyPr wrap="square" rtlCol="0">
            <a:spAutoFit/>
          </a:bodyPr>
          <a:lstStyle/>
          <a:p>
            <a:pPr algn="ctr"/>
            <a:r>
              <a:rPr lang="en-US" sz="1200" dirty="0">
                <a:solidFill>
                  <a:schemeClr val="bg1"/>
                </a:solidFill>
              </a:rPr>
              <a:t>Field testing and regional technical trainings </a:t>
            </a:r>
          </a:p>
        </p:txBody>
      </p:sp>
      <p:sp>
        <p:nvSpPr>
          <p:cNvPr id="14" name="TextBox 13">
            <a:extLst>
              <a:ext uri="{FF2B5EF4-FFF2-40B4-BE49-F238E27FC236}">
                <a16:creationId xmlns:a16="http://schemas.microsoft.com/office/drawing/2014/main" xmlns="" id="{C641431B-9F2D-694F-9B9D-BBD6F20A43AD}"/>
              </a:ext>
            </a:extLst>
          </p:cNvPr>
          <p:cNvSpPr txBox="1"/>
          <p:nvPr/>
        </p:nvSpPr>
        <p:spPr>
          <a:xfrm>
            <a:off x="3063579" y="1490947"/>
            <a:ext cx="1288829" cy="461665"/>
          </a:xfrm>
          <a:prstGeom prst="rect">
            <a:avLst/>
          </a:prstGeom>
          <a:noFill/>
        </p:spPr>
        <p:txBody>
          <a:bodyPr wrap="square" rtlCol="0">
            <a:spAutoFit/>
          </a:bodyPr>
          <a:lstStyle/>
          <a:p>
            <a:pPr algn="ctr"/>
            <a:r>
              <a:rPr lang="en-US" sz="1200" dirty="0">
                <a:solidFill>
                  <a:schemeClr val="bg1"/>
                </a:solidFill>
              </a:rPr>
              <a:t>Master Installer </a:t>
            </a:r>
            <a:br>
              <a:rPr lang="en-US" sz="1200" dirty="0">
                <a:solidFill>
                  <a:schemeClr val="bg1"/>
                </a:solidFill>
              </a:rPr>
            </a:br>
            <a:r>
              <a:rPr lang="en-US" sz="1200" dirty="0">
                <a:solidFill>
                  <a:schemeClr val="bg1"/>
                </a:solidFill>
              </a:rPr>
              <a:t>Program </a:t>
            </a:r>
          </a:p>
        </p:txBody>
      </p:sp>
      <p:sp>
        <p:nvSpPr>
          <p:cNvPr id="15" name="TextBox 14">
            <a:extLst>
              <a:ext uri="{FF2B5EF4-FFF2-40B4-BE49-F238E27FC236}">
                <a16:creationId xmlns:a16="http://schemas.microsoft.com/office/drawing/2014/main" xmlns="" id="{B025AC55-BF6F-5946-A7EB-323ED0EA8877}"/>
              </a:ext>
            </a:extLst>
          </p:cNvPr>
          <p:cNvSpPr txBox="1"/>
          <p:nvPr/>
        </p:nvSpPr>
        <p:spPr>
          <a:xfrm>
            <a:off x="4416189" y="970156"/>
            <a:ext cx="1187226" cy="646331"/>
          </a:xfrm>
          <a:prstGeom prst="rect">
            <a:avLst/>
          </a:prstGeom>
          <a:noFill/>
        </p:spPr>
        <p:txBody>
          <a:bodyPr wrap="square" rtlCol="0">
            <a:spAutoFit/>
          </a:bodyPr>
          <a:lstStyle/>
          <a:p>
            <a:pPr algn="ctr"/>
            <a:r>
              <a:rPr lang="en-US" sz="1200" dirty="0">
                <a:solidFill>
                  <a:schemeClr val="bg1"/>
                </a:solidFill>
              </a:rPr>
              <a:t>Utility programs and incentives </a:t>
            </a:r>
          </a:p>
        </p:txBody>
      </p:sp>
      <p:sp>
        <p:nvSpPr>
          <p:cNvPr id="16" name="TextBox 15">
            <a:extLst>
              <a:ext uri="{FF2B5EF4-FFF2-40B4-BE49-F238E27FC236}">
                <a16:creationId xmlns:a16="http://schemas.microsoft.com/office/drawing/2014/main" xmlns="" id="{99BBB6C4-AC0E-044D-A924-2457BA6C63AC}"/>
              </a:ext>
            </a:extLst>
          </p:cNvPr>
          <p:cNvSpPr txBox="1"/>
          <p:nvPr/>
        </p:nvSpPr>
        <p:spPr>
          <a:xfrm>
            <a:off x="5697258" y="1387753"/>
            <a:ext cx="1223908" cy="646331"/>
          </a:xfrm>
          <a:prstGeom prst="rect">
            <a:avLst/>
          </a:prstGeom>
          <a:noFill/>
        </p:spPr>
        <p:txBody>
          <a:bodyPr wrap="square" rtlCol="0">
            <a:spAutoFit/>
          </a:bodyPr>
          <a:lstStyle/>
          <a:p>
            <a:pPr algn="ctr"/>
            <a:r>
              <a:rPr lang="en-US" sz="1200" dirty="0">
                <a:solidFill>
                  <a:schemeClr val="bg1"/>
                </a:solidFill>
              </a:rPr>
              <a:t>Retail partnership launch </a:t>
            </a:r>
          </a:p>
        </p:txBody>
      </p:sp>
      <p:sp>
        <p:nvSpPr>
          <p:cNvPr id="17" name="TextBox 16">
            <a:extLst>
              <a:ext uri="{FF2B5EF4-FFF2-40B4-BE49-F238E27FC236}">
                <a16:creationId xmlns:a16="http://schemas.microsoft.com/office/drawing/2014/main" xmlns="" id="{301E3803-D663-6E46-ABC5-B46B9B39B094}"/>
              </a:ext>
            </a:extLst>
          </p:cNvPr>
          <p:cNvSpPr txBox="1"/>
          <p:nvPr/>
        </p:nvSpPr>
        <p:spPr>
          <a:xfrm>
            <a:off x="7015009" y="858751"/>
            <a:ext cx="1223908" cy="461665"/>
          </a:xfrm>
          <a:prstGeom prst="rect">
            <a:avLst/>
          </a:prstGeom>
          <a:noFill/>
        </p:spPr>
        <p:txBody>
          <a:bodyPr wrap="square" rtlCol="0">
            <a:spAutoFit/>
          </a:bodyPr>
          <a:lstStyle/>
          <a:p>
            <a:pPr algn="ctr"/>
            <a:r>
              <a:rPr lang="en-US" sz="1200" dirty="0">
                <a:solidFill>
                  <a:schemeClr val="bg1"/>
                </a:solidFill>
              </a:rPr>
              <a:t>Mature intervention </a:t>
            </a:r>
          </a:p>
        </p:txBody>
      </p:sp>
      <p:sp>
        <p:nvSpPr>
          <p:cNvPr id="2" name="TextBox 1">
            <a:extLst>
              <a:ext uri="{FF2B5EF4-FFF2-40B4-BE49-F238E27FC236}">
                <a16:creationId xmlns:a16="http://schemas.microsoft.com/office/drawing/2014/main" xmlns="" id="{91A272C3-1A1F-4009-B8F4-9B6D70C1165D}"/>
              </a:ext>
            </a:extLst>
          </p:cNvPr>
          <p:cNvSpPr txBox="1"/>
          <p:nvPr/>
        </p:nvSpPr>
        <p:spPr>
          <a:xfrm>
            <a:off x="144965" y="5910145"/>
            <a:ext cx="3568391" cy="369332"/>
          </a:xfrm>
          <a:prstGeom prst="rect">
            <a:avLst/>
          </a:prstGeom>
          <a:noFill/>
        </p:spPr>
        <p:txBody>
          <a:bodyPr wrap="square" rtlCol="0">
            <a:spAutoFit/>
          </a:bodyPr>
          <a:lstStyle/>
          <a:p>
            <a:r>
              <a:rPr lang="en-US" spc="-38" dirty="0">
                <a:solidFill>
                  <a:prstClr val="white"/>
                </a:solidFill>
              </a:rPr>
              <a:t>Market Research &amp; Evaluation</a:t>
            </a:r>
            <a:endParaRPr lang="en-US" dirty="0"/>
          </a:p>
        </p:txBody>
      </p:sp>
      <p:sp>
        <p:nvSpPr>
          <p:cNvPr id="18" name="TextBox 17">
            <a:extLst>
              <a:ext uri="{FF2B5EF4-FFF2-40B4-BE49-F238E27FC236}">
                <a16:creationId xmlns:a16="http://schemas.microsoft.com/office/drawing/2014/main" xmlns="" id="{EE1197B3-0A19-409F-812D-9E2E7B3B2D20}"/>
              </a:ext>
            </a:extLst>
          </p:cNvPr>
          <p:cNvSpPr txBox="1"/>
          <p:nvPr/>
        </p:nvSpPr>
        <p:spPr>
          <a:xfrm>
            <a:off x="81533" y="4524776"/>
            <a:ext cx="2267416"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Product testing</a:t>
            </a:r>
          </a:p>
          <a:p>
            <a:pPr marL="171450" indent="-171450">
              <a:buFont typeface="Arial" panose="020B0604020202020204" pitchFamily="34" charset="0"/>
              <a:buChar char="•"/>
            </a:pPr>
            <a:r>
              <a:rPr lang="en-US" sz="1400" dirty="0">
                <a:solidFill>
                  <a:schemeClr val="bg1"/>
                </a:solidFill>
              </a:rPr>
              <a:t>Counterfactual baseline</a:t>
            </a:r>
          </a:p>
        </p:txBody>
      </p:sp>
      <p:sp>
        <p:nvSpPr>
          <p:cNvPr id="3" name="TextBox 2">
            <a:extLst>
              <a:ext uri="{FF2B5EF4-FFF2-40B4-BE49-F238E27FC236}">
                <a16:creationId xmlns:a16="http://schemas.microsoft.com/office/drawing/2014/main" xmlns="" id="{A6904FFB-B70D-4590-A301-887DAD0AFC0F}"/>
              </a:ext>
            </a:extLst>
          </p:cNvPr>
          <p:cNvSpPr txBox="1"/>
          <p:nvPr/>
        </p:nvSpPr>
        <p:spPr>
          <a:xfrm>
            <a:off x="2348948" y="4524776"/>
            <a:ext cx="2223051"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Market characterization</a:t>
            </a:r>
          </a:p>
          <a:p>
            <a:pPr marL="171450" indent="-171450">
              <a:buFont typeface="Arial" panose="020B0604020202020204" pitchFamily="34" charset="0"/>
              <a:buChar char="•"/>
            </a:pPr>
            <a:r>
              <a:rPr lang="en-US" sz="1400" dirty="0">
                <a:solidFill>
                  <a:schemeClr val="bg1"/>
                </a:solidFill>
              </a:rPr>
              <a:t>Refine MPIs</a:t>
            </a:r>
          </a:p>
        </p:txBody>
      </p:sp>
      <p:sp>
        <p:nvSpPr>
          <p:cNvPr id="8" name="TextBox 7">
            <a:extLst>
              <a:ext uri="{FF2B5EF4-FFF2-40B4-BE49-F238E27FC236}">
                <a16:creationId xmlns:a16="http://schemas.microsoft.com/office/drawing/2014/main" xmlns="" id="{7DFAA334-ED79-4C06-8328-693C5B13015F}"/>
              </a:ext>
            </a:extLst>
          </p:cNvPr>
          <p:cNvSpPr txBox="1"/>
          <p:nvPr/>
        </p:nvSpPr>
        <p:spPr>
          <a:xfrm>
            <a:off x="4571999" y="4522156"/>
            <a:ext cx="2509589"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Measure progress</a:t>
            </a:r>
          </a:p>
          <a:p>
            <a:pPr marL="171450" indent="-171450">
              <a:buFont typeface="Arial" panose="020B0604020202020204" pitchFamily="34" charset="0"/>
              <a:buChar char="•"/>
            </a:pPr>
            <a:r>
              <a:rPr lang="en-US" sz="1400" dirty="0">
                <a:solidFill>
                  <a:schemeClr val="bg1"/>
                </a:solidFill>
              </a:rPr>
              <a:t>Build market intelligence</a:t>
            </a:r>
          </a:p>
          <a:p>
            <a:pPr marL="171450" indent="-171450">
              <a:buFont typeface="Arial" panose="020B0604020202020204" pitchFamily="34" charset="0"/>
              <a:buChar char="•"/>
            </a:pPr>
            <a:r>
              <a:rPr lang="en-US" sz="1400" dirty="0">
                <a:solidFill>
                  <a:schemeClr val="bg1"/>
                </a:solidFill>
              </a:rPr>
              <a:t>Disseminate findings</a:t>
            </a:r>
          </a:p>
        </p:txBody>
      </p:sp>
      <p:sp>
        <p:nvSpPr>
          <p:cNvPr id="19" name="TextBox 18">
            <a:extLst>
              <a:ext uri="{FF2B5EF4-FFF2-40B4-BE49-F238E27FC236}">
                <a16:creationId xmlns:a16="http://schemas.microsoft.com/office/drawing/2014/main" xmlns="" id="{9444675F-A95D-431B-B11B-0DB6A00D099B}"/>
              </a:ext>
            </a:extLst>
          </p:cNvPr>
          <p:cNvSpPr txBox="1"/>
          <p:nvPr/>
        </p:nvSpPr>
        <p:spPr>
          <a:xfrm>
            <a:off x="6981874" y="4522156"/>
            <a:ext cx="2050613"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Refine market assumptions</a:t>
            </a:r>
          </a:p>
          <a:p>
            <a:pPr marL="171450" indent="-171450">
              <a:buFont typeface="Arial" panose="020B0604020202020204" pitchFamily="34" charset="0"/>
              <a:buChar char="•"/>
            </a:pPr>
            <a:r>
              <a:rPr lang="en-US" sz="1400" dirty="0">
                <a:solidFill>
                  <a:schemeClr val="bg1"/>
                </a:solidFill>
              </a:rPr>
              <a:t>Document progress </a:t>
            </a:r>
          </a:p>
        </p:txBody>
      </p:sp>
    </p:spTree>
    <p:extLst>
      <p:ext uri="{BB962C8B-B14F-4D97-AF65-F5344CB8AC3E}">
        <p14:creationId xmlns:p14="http://schemas.microsoft.com/office/powerpoint/2010/main" val="3050994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 grpId="0"/>
      <p:bldP spid="18" grpId="0"/>
      <p:bldP spid="3" grpId="0"/>
      <p:bldP spid="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D75B57-6015-4777-B69C-2120BC572FFA}"/>
              </a:ext>
            </a:extLst>
          </p:cNvPr>
          <p:cNvPicPr>
            <a:picLocks noChangeAspect="1"/>
          </p:cNvPicPr>
          <p:nvPr/>
        </p:nvPicPr>
        <p:blipFill>
          <a:blip r:embed="rId2"/>
          <a:stretch>
            <a:fillRect/>
          </a:stretch>
        </p:blipFill>
        <p:spPr>
          <a:xfrm>
            <a:off x="0" y="1160220"/>
            <a:ext cx="9144000" cy="4537560"/>
          </a:xfrm>
          <a:prstGeom prst="rect">
            <a:avLst/>
          </a:prstGeom>
        </p:spPr>
      </p:pic>
      <p:sp>
        <p:nvSpPr>
          <p:cNvPr id="4" name="Title 3">
            <a:extLst>
              <a:ext uri="{FF2B5EF4-FFF2-40B4-BE49-F238E27FC236}">
                <a16:creationId xmlns:a16="http://schemas.microsoft.com/office/drawing/2014/main" xmlns="" id="{1ABA3C0C-0F35-49E1-AE90-53F4E9268616}"/>
              </a:ext>
            </a:extLst>
          </p:cNvPr>
          <p:cNvSpPr>
            <a:spLocks noGrp="1"/>
          </p:cNvSpPr>
          <p:nvPr>
            <p:ph type="title"/>
          </p:nvPr>
        </p:nvSpPr>
        <p:spPr/>
        <p:txBody>
          <a:bodyPr/>
          <a:lstStyle/>
          <a:p>
            <a:r>
              <a:rPr lang="en-US" dirty="0"/>
              <a:t>DHP Logic Model:  Ready to Transition….</a:t>
            </a:r>
          </a:p>
        </p:txBody>
      </p:sp>
    </p:spTree>
    <p:extLst>
      <p:ext uri="{BB962C8B-B14F-4D97-AF65-F5344CB8AC3E}">
        <p14:creationId xmlns:p14="http://schemas.microsoft.com/office/powerpoint/2010/main" val="160670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3D311-61AD-4B0E-959B-149E3515DE90}"/>
              </a:ext>
            </a:extLst>
          </p:cNvPr>
          <p:cNvSpPr>
            <a:spLocks noGrp="1"/>
          </p:cNvSpPr>
          <p:nvPr>
            <p:ph type="title"/>
          </p:nvPr>
        </p:nvSpPr>
        <p:spPr>
          <a:xfrm>
            <a:off x="628650" y="0"/>
            <a:ext cx="7854168" cy="787791"/>
          </a:xfrm>
        </p:spPr>
        <p:txBody>
          <a:bodyPr>
            <a:normAutofit fontScale="90000"/>
          </a:bodyPr>
          <a:lstStyle/>
          <a:p>
            <a:r>
              <a:rPr lang="en-US" dirty="0"/>
              <a:t>DHP Market Transformation and Local Programs</a:t>
            </a:r>
          </a:p>
        </p:txBody>
      </p:sp>
      <p:pic>
        <p:nvPicPr>
          <p:cNvPr id="3" name="Picture 2">
            <a:extLst>
              <a:ext uri="{FF2B5EF4-FFF2-40B4-BE49-F238E27FC236}">
                <a16:creationId xmlns:a16="http://schemas.microsoft.com/office/drawing/2014/main" xmlns="" id="{FD09FAFA-91E6-4B03-9103-B400BCAA5CC0}"/>
              </a:ext>
            </a:extLst>
          </p:cNvPr>
          <p:cNvPicPr>
            <a:picLocks noChangeAspect="1"/>
          </p:cNvPicPr>
          <p:nvPr/>
        </p:nvPicPr>
        <p:blipFill>
          <a:blip r:embed="rId2"/>
          <a:stretch>
            <a:fillRect/>
          </a:stretch>
        </p:blipFill>
        <p:spPr>
          <a:xfrm>
            <a:off x="0" y="875712"/>
            <a:ext cx="9144000" cy="5460086"/>
          </a:xfrm>
          <a:prstGeom prst="rect">
            <a:avLst/>
          </a:prstGeom>
        </p:spPr>
      </p:pic>
      <p:sp>
        <p:nvSpPr>
          <p:cNvPr id="4" name="TextBox 3">
            <a:extLst>
              <a:ext uri="{FF2B5EF4-FFF2-40B4-BE49-F238E27FC236}">
                <a16:creationId xmlns:a16="http://schemas.microsoft.com/office/drawing/2014/main" xmlns="" id="{4E57E8EB-975F-4870-9863-574622DD971B}"/>
              </a:ext>
            </a:extLst>
          </p:cNvPr>
          <p:cNvSpPr txBox="1"/>
          <p:nvPr/>
        </p:nvSpPr>
        <p:spPr>
          <a:xfrm>
            <a:off x="239151" y="6581001"/>
            <a:ext cx="5439310" cy="276999"/>
          </a:xfrm>
          <a:prstGeom prst="rect">
            <a:avLst/>
          </a:prstGeom>
          <a:noFill/>
        </p:spPr>
        <p:txBody>
          <a:bodyPr wrap="none" rtlCol="0">
            <a:spAutoFit/>
          </a:bodyPr>
          <a:lstStyle/>
          <a:p>
            <a:r>
              <a:rPr lang="en-US" sz="1200" dirty="0"/>
              <a:t>Source:  NEEA DHP Market Progress Evaluation Report #7, September 2018</a:t>
            </a:r>
          </a:p>
        </p:txBody>
      </p:sp>
    </p:spTree>
    <p:extLst>
      <p:ext uri="{BB962C8B-B14F-4D97-AF65-F5344CB8AC3E}">
        <p14:creationId xmlns:p14="http://schemas.microsoft.com/office/powerpoint/2010/main" val="50224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2187-3B43-4857-8814-D256815E26A0}"/>
              </a:ext>
            </a:extLst>
          </p:cNvPr>
          <p:cNvSpPr>
            <a:spLocks noGrp="1"/>
          </p:cNvSpPr>
          <p:nvPr>
            <p:ph type="title"/>
          </p:nvPr>
        </p:nvSpPr>
        <p:spPr>
          <a:xfrm>
            <a:off x="628650" y="0"/>
            <a:ext cx="7783830" cy="633046"/>
          </a:xfrm>
        </p:spPr>
        <p:txBody>
          <a:bodyPr/>
          <a:lstStyle/>
          <a:p>
            <a:r>
              <a:rPr lang="en-US" dirty="0"/>
              <a:t>DHP Savings:  Local Programs View</a:t>
            </a:r>
          </a:p>
        </p:txBody>
      </p:sp>
      <p:pic>
        <p:nvPicPr>
          <p:cNvPr id="3" name="Picture 2">
            <a:extLst>
              <a:ext uri="{FF2B5EF4-FFF2-40B4-BE49-F238E27FC236}">
                <a16:creationId xmlns:a16="http://schemas.microsoft.com/office/drawing/2014/main" xmlns="" id="{2EBD7A36-642C-4E37-BF0D-12846877547C}"/>
              </a:ext>
            </a:extLst>
          </p:cNvPr>
          <p:cNvPicPr>
            <a:picLocks noChangeAspect="1"/>
          </p:cNvPicPr>
          <p:nvPr/>
        </p:nvPicPr>
        <p:blipFill>
          <a:blip r:embed="rId2"/>
          <a:stretch>
            <a:fillRect/>
          </a:stretch>
        </p:blipFill>
        <p:spPr>
          <a:xfrm>
            <a:off x="249270" y="1041009"/>
            <a:ext cx="8632761" cy="4783016"/>
          </a:xfrm>
          <a:prstGeom prst="rect">
            <a:avLst/>
          </a:prstGeom>
        </p:spPr>
      </p:pic>
    </p:spTree>
    <p:extLst>
      <p:ext uri="{BB962C8B-B14F-4D97-AF65-F5344CB8AC3E}">
        <p14:creationId xmlns:p14="http://schemas.microsoft.com/office/powerpoint/2010/main" val="35961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F6D04-B795-4542-9D26-355EA6E8BA6F}"/>
              </a:ext>
            </a:extLst>
          </p:cNvPr>
          <p:cNvSpPr>
            <a:spLocks noGrp="1"/>
          </p:cNvSpPr>
          <p:nvPr>
            <p:ph type="title"/>
          </p:nvPr>
        </p:nvSpPr>
        <p:spPr/>
        <p:txBody>
          <a:bodyPr/>
          <a:lstStyle/>
          <a:p>
            <a:r>
              <a:rPr lang="en-US" dirty="0"/>
              <a:t>DHP Example:  Costs</a:t>
            </a:r>
          </a:p>
        </p:txBody>
      </p:sp>
      <p:pic>
        <p:nvPicPr>
          <p:cNvPr id="3" name="Picture 2">
            <a:extLst>
              <a:ext uri="{FF2B5EF4-FFF2-40B4-BE49-F238E27FC236}">
                <a16:creationId xmlns:a16="http://schemas.microsoft.com/office/drawing/2014/main" xmlns="" id="{B487E1E2-D973-4BFA-B218-56CE11566274}"/>
              </a:ext>
            </a:extLst>
          </p:cNvPr>
          <p:cNvPicPr>
            <a:picLocks noChangeAspect="1"/>
          </p:cNvPicPr>
          <p:nvPr/>
        </p:nvPicPr>
        <p:blipFill>
          <a:blip r:embed="rId2"/>
          <a:stretch>
            <a:fillRect/>
          </a:stretch>
        </p:blipFill>
        <p:spPr>
          <a:xfrm>
            <a:off x="319636" y="1090246"/>
            <a:ext cx="8504728" cy="5111885"/>
          </a:xfrm>
          <a:prstGeom prst="rect">
            <a:avLst/>
          </a:prstGeom>
        </p:spPr>
      </p:pic>
    </p:spTree>
    <p:extLst>
      <p:ext uri="{BB962C8B-B14F-4D97-AF65-F5344CB8AC3E}">
        <p14:creationId xmlns:p14="http://schemas.microsoft.com/office/powerpoint/2010/main" val="320522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863984294"/>
              </p:ext>
            </p:extLst>
          </p:nvPr>
        </p:nvGraphicFramePr>
        <p:xfrm>
          <a:off x="-768699" y="2042073"/>
          <a:ext cx="9779633" cy="3219692"/>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3021077" y="2615365"/>
            <a:ext cx="960767" cy="507831"/>
          </a:xfrm>
          <a:prstGeom prst="rect">
            <a:avLst/>
          </a:prstGeom>
          <a:noFill/>
        </p:spPr>
        <p:txBody>
          <a:bodyPr wrap="square" rtlCol="0">
            <a:spAutoFit/>
          </a:bodyPr>
          <a:lstStyle/>
          <a:p>
            <a:pPr algn="ctr" fontAlgn="base">
              <a:spcBef>
                <a:spcPct val="0"/>
              </a:spcBef>
              <a:spcAft>
                <a:spcPct val="0"/>
              </a:spcAft>
            </a:pPr>
            <a:r>
              <a:rPr lang="en-US" sz="1350" b="1" dirty="0">
                <a:solidFill>
                  <a:schemeClr val="accent1"/>
                </a:solidFill>
                <a:latin typeface="Arial" pitchFamily="34" charset="0"/>
              </a:rPr>
              <a:t>We are here</a:t>
            </a:r>
          </a:p>
        </p:txBody>
      </p:sp>
      <p:grpSp>
        <p:nvGrpSpPr>
          <p:cNvPr id="22" name="Group 21"/>
          <p:cNvGrpSpPr/>
          <p:nvPr/>
        </p:nvGrpSpPr>
        <p:grpSpPr>
          <a:xfrm>
            <a:off x="2468242" y="5268743"/>
            <a:ext cx="5807114" cy="283351"/>
            <a:chOff x="2020315" y="2091388"/>
            <a:chExt cx="5351798" cy="470310"/>
          </a:xfrm>
        </p:grpSpPr>
        <p:sp>
          <p:nvSpPr>
            <p:cNvPr id="29" name="TextBox 28"/>
            <p:cNvSpPr txBox="1"/>
            <p:nvPr/>
          </p:nvSpPr>
          <p:spPr>
            <a:xfrm>
              <a:off x="2269701" y="2101931"/>
              <a:ext cx="3580552" cy="459767"/>
            </a:xfrm>
            <a:prstGeom prst="rect">
              <a:avLst/>
            </a:prstGeom>
            <a:noFill/>
          </p:spPr>
          <p:txBody>
            <a:bodyPr wrap="square" rtlCol="0">
              <a:spAutoFit/>
            </a:bodyPr>
            <a:lstStyle/>
            <a:p>
              <a:r>
                <a:rPr lang="en-US" sz="1200" dirty="0">
                  <a:solidFill>
                    <a:schemeClr val="bg1"/>
                  </a:solidFill>
                  <a:latin typeface="Arial" pitchFamily="34" charset="0"/>
                </a:rPr>
                <a:t>Total Market Share</a:t>
              </a:r>
            </a:p>
          </p:txBody>
        </p:sp>
        <p:sp>
          <p:nvSpPr>
            <p:cNvPr id="30" name="TextBox 29"/>
            <p:cNvSpPr txBox="1"/>
            <p:nvPr/>
          </p:nvSpPr>
          <p:spPr>
            <a:xfrm>
              <a:off x="4083352" y="2091388"/>
              <a:ext cx="3288761" cy="459767"/>
            </a:xfrm>
            <a:prstGeom prst="rect">
              <a:avLst/>
            </a:prstGeom>
            <a:noFill/>
          </p:spPr>
          <p:txBody>
            <a:bodyPr wrap="square" rtlCol="0">
              <a:spAutoFit/>
            </a:bodyPr>
            <a:lstStyle/>
            <a:p>
              <a:r>
                <a:rPr lang="en-US" sz="1200" dirty="0">
                  <a:solidFill>
                    <a:schemeClr val="bg1"/>
                  </a:solidFill>
                  <a:latin typeface="Arial" pitchFamily="34" charset="0"/>
                </a:rPr>
                <a:t>Baseline Market Share</a:t>
              </a:r>
            </a:p>
          </p:txBody>
        </p:sp>
        <p:sp>
          <p:nvSpPr>
            <p:cNvPr id="31" name="Rectangle 30"/>
            <p:cNvSpPr/>
            <p:nvPr/>
          </p:nvSpPr>
          <p:spPr>
            <a:xfrm>
              <a:off x="2020315" y="2177296"/>
              <a:ext cx="249382" cy="24938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50" dirty="0">
                <a:solidFill>
                  <a:schemeClr val="bg1"/>
                </a:solidFill>
                <a:latin typeface="Arial"/>
              </a:endParaRPr>
            </a:p>
          </p:txBody>
        </p:sp>
        <p:sp>
          <p:nvSpPr>
            <p:cNvPr id="32" name="Rectangle 31"/>
            <p:cNvSpPr/>
            <p:nvPr/>
          </p:nvSpPr>
          <p:spPr>
            <a:xfrm>
              <a:off x="3813179" y="2168231"/>
              <a:ext cx="249382" cy="249382"/>
            </a:xfrm>
            <a:prstGeom prst="rect">
              <a:avLst/>
            </a:prstGeom>
            <a:solidFill>
              <a:schemeClr val="bg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50" dirty="0">
                <a:solidFill>
                  <a:schemeClr val="bg1"/>
                </a:solidFill>
                <a:latin typeface="Arial"/>
              </a:endParaRPr>
            </a:p>
          </p:txBody>
        </p:sp>
      </p:grpSp>
      <p:sp>
        <p:nvSpPr>
          <p:cNvPr id="33" name="TextBox 32"/>
          <p:cNvSpPr txBox="1"/>
          <p:nvPr/>
        </p:nvSpPr>
        <p:spPr>
          <a:xfrm>
            <a:off x="3279227" y="4131978"/>
            <a:ext cx="587463" cy="323165"/>
          </a:xfrm>
          <a:prstGeom prst="rect">
            <a:avLst/>
          </a:prstGeom>
          <a:noFill/>
        </p:spPr>
        <p:txBody>
          <a:bodyPr wrap="square" rtlCol="0">
            <a:spAutoFit/>
          </a:bodyPr>
          <a:lstStyle/>
          <a:p>
            <a:pPr fontAlgn="base">
              <a:spcBef>
                <a:spcPct val="0"/>
              </a:spcBef>
              <a:spcAft>
                <a:spcPct val="0"/>
              </a:spcAft>
            </a:pPr>
            <a:r>
              <a:rPr lang="en-US" sz="1500" b="1" dirty="0">
                <a:solidFill>
                  <a:schemeClr val="accent1"/>
                </a:solidFill>
                <a:latin typeface="Arial" pitchFamily="34" charset="0"/>
              </a:rPr>
              <a:t>17%</a:t>
            </a:r>
          </a:p>
        </p:txBody>
      </p:sp>
      <p:sp>
        <p:nvSpPr>
          <p:cNvPr id="34" name="TextBox 33"/>
          <p:cNvSpPr txBox="1"/>
          <p:nvPr/>
        </p:nvSpPr>
        <p:spPr>
          <a:xfrm>
            <a:off x="6240780" y="2647000"/>
            <a:ext cx="584357" cy="276999"/>
          </a:xfrm>
          <a:prstGeom prst="rect">
            <a:avLst/>
          </a:prstGeom>
          <a:noFill/>
        </p:spPr>
        <p:txBody>
          <a:bodyPr wrap="square" rtlCol="0">
            <a:spAutoFit/>
          </a:bodyPr>
          <a:lstStyle/>
          <a:p>
            <a:pPr fontAlgn="base">
              <a:spcBef>
                <a:spcPct val="0"/>
              </a:spcBef>
              <a:spcAft>
                <a:spcPct val="0"/>
              </a:spcAft>
            </a:pPr>
            <a:r>
              <a:rPr lang="en-US" sz="1200" dirty="0">
                <a:solidFill>
                  <a:schemeClr val="bg1"/>
                </a:solidFill>
                <a:latin typeface="Arial" pitchFamily="34" charset="0"/>
              </a:rPr>
              <a:t>80%</a:t>
            </a:r>
          </a:p>
        </p:txBody>
      </p:sp>
      <p:grpSp>
        <p:nvGrpSpPr>
          <p:cNvPr id="35" name="Group 60"/>
          <p:cNvGrpSpPr>
            <a:grpSpLocks/>
          </p:cNvGrpSpPr>
          <p:nvPr/>
        </p:nvGrpSpPr>
        <p:grpSpPr bwMode="auto">
          <a:xfrm>
            <a:off x="4107760" y="2615365"/>
            <a:ext cx="2356430" cy="1210217"/>
            <a:chOff x="3008382" y="2548217"/>
            <a:chExt cx="3503314" cy="1658863"/>
          </a:xfrm>
        </p:grpSpPr>
        <p:sp>
          <p:nvSpPr>
            <p:cNvPr id="36" name="Line 10"/>
            <p:cNvSpPr>
              <a:spLocks noChangeShapeType="1"/>
            </p:cNvSpPr>
            <p:nvPr/>
          </p:nvSpPr>
          <p:spPr bwMode="auto">
            <a:xfrm flipH="1">
              <a:off x="3008382" y="4016290"/>
              <a:ext cx="3170900" cy="0"/>
            </a:xfrm>
            <a:prstGeom prst="line">
              <a:avLst/>
            </a:prstGeom>
            <a:noFill/>
            <a:ln w="22225"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z="1350" dirty="0">
                <a:solidFill>
                  <a:schemeClr val="bg1"/>
                </a:solidFill>
                <a:latin typeface="Arial"/>
              </a:endParaRPr>
            </a:p>
          </p:txBody>
        </p:sp>
        <p:sp>
          <p:nvSpPr>
            <p:cNvPr id="37" name="Line 11"/>
            <p:cNvSpPr>
              <a:spLocks noChangeShapeType="1"/>
            </p:cNvSpPr>
            <p:nvPr/>
          </p:nvSpPr>
          <p:spPr bwMode="auto">
            <a:xfrm flipV="1">
              <a:off x="6179545" y="2700311"/>
              <a:ext cx="0" cy="1316052"/>
            </a:xfrm>
            <a:prstGeom prst="line">
              <a:avLst/>
            </a:prstGeom>
            <a:noFill/>
            <a:ln w="22225"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350" dirty="0">
                <a:solidFill>
                  <a:schemeClr val="bg1"/>
                </a:solidFill>
                <a:latin typeface="Arial"/>
              </a:endParaRPr>
            </a:p>
          </p:txBody>
        </p:sp>
        <p:sp>
          <p:nvSpPr>
            <p:cNvPr id="38" name="TextBox 45"/>
            <p:cNvSpPr txBox="1">
              <a:spLocks noChangeArrowheads="1"/>
            </p:cNvSpPr>
            <p:nvPr/>
          </p:nvSpPr>
          <p:spPr bwMode="auto">
            <a:xfrm>
              <a:off x="3718587" y="3721958"/>
              <a:ext cx="1659259" cy="3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00" b="1" dirty="0">
                  <a:solidFill>
                    <a:schemeClr val="bg1"/>
                  </a:solidFill>
                </a:rPr>
                <a:t>Transformation</a:t>
              </a:r>
            </a:p>
          </p:txBody>
        </p:sp>
        <p:sp>
          <p:nvSpPr>
            <p:cNvPr id="39" name="TextBox 45"/>
            <p:cNvSpPr txBox="1">
              <a:spLocks noChangeArrowheads="1"/>
            </p:cNvSpPr>
            <p:nvPr/>
          </p:nvSpPr>
          <p:spPr bwMode="auto">
            <a:xfrm rot="5400000">
              <a:off x="5510675" y="3206059"/>
              <a:ext cx="1658863" cy="34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00" b="1" dirty="0">
                  <a:solidFill>
                    <a:schemeClr val="bg1"/>
                  </a:solidFill>
                </a:rPr>
                <a:t>Market</a:t>
              </a:r>
            </a:p>
          </p:txBody>
        </p:sp>
      </p:grpSp>
      <p:sp>
        <p:nvSpPr>
          <p:cNvPr id="2" name="Down Arrow 1"/>
          <p:cNvSpPr/>
          <p:nvPr/>
        </p:nvSpPr>
        <p:spPr>
          <a:xfrm>
            <a:off x="3467170" y="3171858"/>
            <a:ext cx="68580" cy="96012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chemeClr val="accent1"/>
              </a:solidFill>
              <a:latin typeface="Arial"/>
            </a:endParaRPr>
          </a:p>
        </p:txBody>
      </p:sp>
      <p:sp>
        <p:nvSpPr>
          <p:cNvPr id="23" name="Title 1">
            <a:extLst>
              <a:ext uri="{FF2B5EF4-FFF2-40B4-BE49-F238E27FC236}">
                <a16:creationId xmlns:a16="http://schemas.microsoft.com/office/drawing/2014/main" xmlns="" id="{495652AE-33FC-436E-A39C-A70F8E919DDA}"/>
              </a:ext>
            </a:extLst>
          </p:cNvPr>
          <p:cNvSpPr txBox="1">
            <a:spLocks/>
          </p:cNvSpPr>
          <p:nvPr/>
        </p:nvSpPr>
        <p:spPr>
          <a:xfrm>
            <a:off x="490963" y="514243"/>
            <a:ext cx="4844115" cy="924218"/>
          </a:xfrm>
          <a:prstGeom prst="rect">
            <a:avLst/>
          </a:prstGeom>
        </p:spPr>
        <p:txBody>
          <a:bodyPr vert="horz" lIns="0" rIns="0" anchor="ctr"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defTabSz="342900">
              <a:defRPr/>
            </a:pPr>
            <a:r>
              <a:rPr lang="en-US" sz="3000" spc="-38" dirty="0">
                <a:solidFill>
                  <a:srgbClr val="00AEEF">
                    <a:lumMod val="60000"/>
                    <a:lumOff val="40000"/>
                  </a:srgbClr>
                </a:solidFill>
              </a:rPr>
              <a:t>Ductless Heat </a:t>
            </a:r>
            <a:r>
              <a:rPr lang="en-US" sz="3000" dirty="0">
                <a:solidFill>
                  <a:srgbClr val="00AEEF">
                    <a:lumMod val="60000"/>
                    <a:lumOff val="40000"/>
                  </a:srgbClr>
                </a:solidFill>
              </a:rPr>
              <a:t>Pumps</a:t>
            </a:r>
            <a:r>
              <a:rPr lang="en-US" sz="3000" spc="-38" dirty="0">
                <a:solidFill>
                  <a:srgbClr val="00AEEF">
                    <a:lumMod val="60000"/>
                    <a:lumOff val="40000"/>
                  </a:srgbClr>
                </a:solidFill>
              </a:rPr>
              <a:t/>
            </a:r>
            <a:br>
              <a:rPr lang="en-US" sz="3000" spc="-38" dirty="0">
                <a:solidFill>
                  <a:srgbClr val="00AEEF">
                    <a:lumMod val="60000"/>
                    <a:lumOff val="40000"/>
                  </a:srgbClr>
                </a:solidFill>
              </a:rPr>
            </a:br>
            <a:r>
              <a:rPr lang="en-US" sz="2400" spc="-38" dirty="0">
                <a:solidFill>
                  <a:prstClr val="white"/>
                </a:solidFill>
              </a:rPr>
              <a:t>Market Transformation in Action</a:t>
            </a:r>
          </a:p>
        </p:txBody>
      </p:sp>
    </p:spTree>
    <p:extLst>
      <p:ext uri="{BB962C8B-B14F-4D97-AF65-F5344CB8AC3E}">
        <p14:creationId xmlns:p14="http://schemas.microsoft.com/office/powerpoint/2010/main" val="3196837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1" grpId="0"/>
      <p:bldP spid="33" grpId="0"/>
      <p:bldP spid="34"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58217" y="762461"/>
            <a:ext cx="8622415" cy="5327196"/>
          </a:xfrm>
          <a:prstGeom prst="rect">
            <a:avLst/>
          </a:prstGeom>
        </p:spPr>
        <p:txBody>
          <a:bodyPr vert="horz" lIns="0" rIns="0" anchor="ctr"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defTabSz="342900">
              <a:lnSpc>
                <a:spcPct val="200000"/>
              </a:lnSpc>
              <a:spcBef>
                <a:spcPts val="900"/>
              </a:spcBef>
              <a:defRPr/>
            </a:pPr>
            <a:r>
              <a:rPr lang="en-US" sz="2400" spc="-38" dirty="0">
                <a:solidFill>
                  <a:srgbClr val="00AEEF">
                    <a:lumMod val="60000"/>
                    <a:lumOff val="40000"/>
                  </a:srgbClr>
                </a:solidFill>
              </a:rPr>
              <a:t>MT as a Paradigm for EE</a:t>
            </a:r>
          </a:p>
          <a:p>
            <a:pPr defTabSz="342900">
              <a:lnSpc>
                <a:spcPct val="200000"/>
              </a:lnSpc>
              <a:spcBef>
                <a:spcPts val="900"/>
              </a:spcBef>
              <a:defRPr/>
            </a:pPr>
            <a:r>
              <a:rPr lang="en-US" sz="2400" spc="-38" dirty="0">
                <a:solidFill>
                  <a:srgbClr val="00AEEF">
                    <a:lumMod val="60000"/>
                    <a:lumOff val="40000"/>
                  </a:srgbClr>
                </a:solidFill>
              </a:rPr>
              <a:t>Managing MT throughout EE life-cycle: DHPs</a:t>
            </a:r>
          </a:p>
          <a:p>
            <a:pPr defTabSz="342900">
              <a:lnSpc>
                <a:spcPct val="200000"/>
              </a:lnSpc>
              <a:spcBef>
                <a:spcPts val="900"/>
              </a:spcBef>
              <a:defRPr/>
            </a:pPr>
            <a:r>
              <a:rPr lang="en-US" sz="2400" spc="-38" dirty="0">
                <a:solidFill>
                  <a:srgbClr val="00AEEF">
                    <a:lumMod val="60000"/>
                    <a:lumOff val="40000"/>
                  </a:srgbClr>
                </a:solidFill>
              </a:rPr>
              <a:t>Integrating existing EE programs into MT </a:t>
            </a:r>
          </a:p>
          <a:p>
            <a:pPr defTabSz="342900">
              <a:lnSpc>
                <a:spcPct val="200000"/>
              </a:lnSpc>
              <a:spcBef>
                <a:spcPts val="900"/>
              </a:spcBef>
              <a:defRPr/>
            </a:pPr>
            <a:r>
              <a:rPr lang="en-US" sz="2400" spc="-38" dirty="0">
                <a:solidFill>
                  <a:srgbClr val="00AEEF">
                    <a:lumMod val="60000"/>
                    <a:lumOff val="40000"/>
                  </a:srgbClr>
                </a:solidFill>
              </a:rPr>
              <a:t>Evaluation and Market Research</a:t>
            </a:r>
          </a:p>
          <a:p>
            <a:pPr defTabSz="342900">
              <a:spcBef>
                <a:spcPts val="900"/>
              </a:spcBef>
              <a:defRPr/>
            </a:pPr>
            <a:endParaRPr lang="en-US" sz="2100" spc="-38" dirty="0">
              <a:solidFill>
                <a:prstClr val="white"/>
              </a:solidFill>
            </a:endParaRPr>
          </a:p>
        </p:txBody>
      </p:sp>
      <p:sp>
        <p:nvSpPr>
          <p:cNvPr id="7" name="Title 1"/>
          <p:cNvSpPr>
            <a:spLocks noGrp="1"/>
          </p:cNvSpPr>
          <p:nvPr>
            <p:ph type="title"/>
          </p:nvPr>
        </p:nvSpPr>
        <p:spPr>
          <a:xfrm>
            <a:off x="405936" y="1426638"/>
            <a:ext cx="2259443" cy="2985197"/>
          </a:xfrm>
        </p:spPr>
        <p:txBody>
          <a:bodyPr vert="horz" lIns="0" rIns="0" anchor="b" anchorCtr="0">
            <a:normAutofit/>
          </a:bodyPr>
          <a:lstStyle/>
          <a:p>
            <a:pPr>
              <a:lnSpc>
                <a:spcPts val="4275"/>
              </a:lnSpc>
            </a:pPr>
            <a:r>
              <a:rPr lang="en-US" sz="3825" spc="-113" dirty="0"/>
              <a:t>Today’s Talk</a:t>
            </a:r>
            <a:br>
              <a:rPr lang="en-US" sz="3825" spc="-113" dirty="0"/>
            </a:br>
            <a:r>
              <a:rPr lang="en-US" sz="3825" spc="-113" dirty="0"/>
              <a:t/>
            </a:r>
            <a:br>
              <a:rPr lang="en-US" sz="3825" spc="-113" dirty="0"/>
            </a:br>
            <a:endParaRPr lang="en-US" sz="2400" dirty="0">
              <a:solidFill>
                <a:srgbClr val="00AEEF">
                  <a:lumMod val="60000"/>
                  <a:lumOff val="40000"/>
                </a:srgbClr>
              </a:solidFill>
            </a:endParaRPr>
          </a:p>
        </p:txBody>
      </p:sp>
      <p:grpSp>
        <p:nvGrpSpPr>
          <p:cNvPr id="9" name="Group 8"/>
          <p:cNvGrpSpPr/>
          <p:nvPr/>
        </p:nvGrpSpPr>
        <p:grpSpPr>
          <a:xfrm>
            <a:off x="1762198" y="2066925"/>
            <a:ext cx="642449" cy="2358739"/>
            <a:chOff x="6108660" y="1625600"/>
            <a:chExt cx="1406773" cy="3308272"/>
          </a:xfrm>
        </p:grpSpPr>
        <p:cxnSp>
          <p:nvCxnSpPr>
            <p:cNvPr id="10" name="Straight Connector 9"/>
            <p:cNvCxnSpPr/>
            <p:nvPr/>
          </p:nvCxnSpPr>
          <p:spPr>
            <a:xfrm flipH="1">
              <a:off x="7332553" y="2726522"/>
              <a:ext cx="18288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6108660" y="1625600"/>
              <a:ext cx="1406773" cy="3308272"/>
              <a:chOff x="6108660" y="1625600"/>
              <a:chExt cx="1406773" cy="3308272"/>
            </a:xfrm>
          </p:grpSpPr>
          <p:grpSp>
            <p:nvGrpSpPr>
              <p:cNvPr id="12" name="Group 11"/>
              <p:cNvGrpSpPr/>
              <p:nvPr/>
            </p:nvGrpSpPr>
            <p:grpSpPr>
              <a:xfrm>
                <a:off x="7317843" y="1625600"/>
                <a:ext cx="197590" cy="3308272"/>
                <a:chOff x="7317843" y="1625600"/>
                <a:chExt cx="197590" cy="3308272"/>
              </a:xfrm>
            </p:grpSpPr>
            <p:cxnSp>
              <p:nvCxnSpPr>
                <p:cNvPr id="14" name="Straight Connector 13"/>
                <p:cNvCxnSpPr/>
                <p:nvPr/>
              </p:nvCxnSpPr>
              <p:spPr>
                <a:xfrm flipH="1">
                  <a:off x="7317843" y="1625600"/>
                  <a:ext cx="14710" cy="3308272"/>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332553" y="3820500"/>
                  <a:ext cx="18288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332553" y="4914478"/>
                  <a:ext cx="18288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332553" y="1644650"/>
                  <a:ext cx="18288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flipH="1">
                <a:off x="6108660" y="3304372"/>
                <a:ext cx="1228975" cy="2165"/>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345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569317" y="-2514600"/>
            <a:ext cx="11887202" cy="11887200"/>
            <a:chOff x="-8759090" y="-4495800"/>
            <a:chExt cx="15849603" cy="15849600"/>
          </a:xfrm>
        </p:grpSpPr>
        <p:sp>
          <p:nvSpPr>
            <p:cNvPr id="26" name="Arc 25"/>
            <p:cNvSpPr/>
            <p:nvPr/>
          </p:nvSpPr>
          <p:spPr>
            <a:xfrm>
              <a:off x="-7942378" y="-3679089"/>
              <a:ext cx="14216178" cy="14216178"/>
            </a:xfrm>
            <a:prstGeom prst="arc">
              <a:avLst>
                <a:gd name="adj1" fmla="val 19714640"/>
                <a:gd name="adj2" fmla="val 2031512"/>
              </a:avLst>
            </a:prstGeom>
            <a:ln w="38100" cap="rnd" cmpd="sng">
              <a:solidFill>
                <a:schemeClr val="accent3">
                  <a:lumMod val="75000"/>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0083CA"/>
                </a:solidFill>
                <a:latin typeface="Arial"/>
              </a:endParaRPr>
            </a:p>
          </p:txBody>
        </p:sp>
        <p:grpSp>
          <p:nvGrpSpPr>
            <p:cNvPr id="27" name="Group 26"/>
            <p:cNvGrpSpPr/>
            <p:nvPr/>
          </p:nvGrpSpPr>
          <p:grpSpPr>
            <a:xfrm>
              <a:off x="-8759090" y="-4495800"/>
              <a:ext cx="15849603" cy="15849600"/>
              <a:chOff x="-8759090" y="-4495800"/>
              <a:chExt cx="15849603" cy="15849600"/>
            </a:xfrm>
          </p:grpSpPr>
          <p:sp>
            <p:nvSpPr>
              <p:cNvPr id="28" name="Chord 27"/>
              <p:cNvSpPr/>
              <p:nvPr/>
            </p:nvSpPr>
            <p:spPr>
              <a:xfrm flipH="1">
                <a:off x="-8759090" y="-4495800"/>
                <a:ext cx="15849603" cy="15849600"/>
              </a:xfrm>
              <a:prstGeom prst="chord">
                <a:avLst>
                  <a:gd name="adj1" fmla="val 5442705"/>
                  <a:gd name="adj2" fmla="val 16196376"/>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dirty="0">
                  <a:solidFill>
                    <a:prstClr val="white"/>
                  </a:solidFill>
                  <a:latin typeface="Arial"/>
                </a:endParaRPr>
              </a:p>
            </p:txBody>
          </p:sp>
          <p:grpSp>
            <p:nvGrpSpPr>
              <p:cNvPr id="29" name="Group 28"/>
              <p:cNvGrpSpPr/>
              <p:nvPr/>
            </p:nvGrpSpPr>
            <p:grpSpPr>
              <a:xfrm>
                <a:off x="-7165150" y="-2901860"/>
                <a:ext cx="12661723" cy="12661720"/>
                <a:chOff x="-7165150" y="-2901860"/>
                <a:chExt cx="12661723" cy="12661720"/>
              </a:xfrm>
            </p:grpSpPr>
            <p:sp>
              <p:nvSpPr>
                <p:cNvPr id="30" name="Chord 29"/>
                <p:cNvSpPr/>
                <p:nvPr/>
              </p:nvSpPr>
              <p:spPr>
                <a:xfrm flipH="1">
                  <a:off x="-7165150" y="-2901860"/>
                  <a:ext cx="12661723" cy="12661720"/>
                </a:xfrm>
                <a:prstGeom prst="chord">
                  <a:avLst>
                    <a:gd name="adj1" fmla="val 5392369"/>
                    <a:gd name="adj2" fmla="val 16217083"/>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a:solidFill>
                      <a:srgbClr val="5CD3FF"/>
                    </a:solidFill>
                    <a:latin typeface="Arial"/>
                  </a:endParaRPr>
                </a:p>
              </p:txBody>
            </p:sp>
            <p:sp>
              <p:nvSpPr>
                <p:cNvPr id="31" name="Chord 30"/>
                <p:cNvSpPr/>
                <p:nvPr/>
              </p:nvSpPr>
              <p:spPr>
                <a:xfrm flipH="1">
                  <a:off x="-5683459" y="-1420169"/>
                  <a:ext cx="9698340" cy="9698339"/>
                </a:xfrm>
                <a:prstGeom prst="chord">
                  <a:avLst>
                    <a:gd name="adj1" fmla="val 5412097"/>
                    <a:gd name="adj2" fmla="val 16251980"/>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a:solidFill>
                      <a:srgbClr val="5CD3FF"/>
                    </a:solidFill>
                    <a:latin typeface="Arial"/>
                  </a:endParaRPr>
                </a:p>
              </p:txBody>
            </p:sp>
            <p:sp>
              <p:nvSpPr>
                <p:cNvPr id="32" name="Arc 31"/>
                <p:cNvSpPr/>
                <p:nvPr/>
              </p:nvSpPr>
              <p:spPr>
                <a:xfrm>
                  <a:off x="-6415473" y="-2152184"/>
                  <a:ext cx="11162368" cy="11162368"/>
                </a:xfrm>
                <a:prstGeom prst="arc">
                  <a:avLst>
                    <a:gd name="adj1" fmla="val 19046433"/>
                    <a:gd name="adj2" fmla="val 2752726"/>
                  </a:avLst>
                </a:prstGeom>
                <a:ln w="38100" cap="rnd" cmpd="sng">
                  <a:solidFill>
                    <a:schemeClr val="tx1">
                      <a:lumMod val="50000"/>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sp>
              <p:nvSpPr>
                <p:cNvPr id="33" name="Chord 32"/>
                <p:cNvSpPr/>
                <p:nvPr/>
              </p:nvSpPr>
              <p:spPr>
                <a:xfrm flipH="1">
                  <a:off x="-4128519" y="83971"/>
                  <a:ext cx="6690060" cy="6690058"/>
                </a:xfrm>
                <a:prstGeom prst="chord">
                  <a:avLst>
                    <a:gd name="adj1" fmla="val 5482538"/>
                    <a:gd name="adj2" fmla="val 16160321"/>
                  </a:avLst>
                </a:prstGeom>
                <a:solidFill>
                  <a:srgbClr val="00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a:solidFill>
                      <a:srgbClr val="5CD3FF"/>
                    </a:solidFill>
                    <a:latin typeface="Arial"/>
                  </a:endParaRPr>
                </a:p>
              </p:txBody>
            </p:sp>
            <p:sp>
              <p:nvSpPr>
                <p:cNvPr id="34" name="Chord 33"/>
                <p:cNvSpPr/>
                <p:nvPr/>
              </p:nvSpPr>
              <p:spPr>
                <a:xfrm flipH="1">
                  <a:off x="-2759077" y="1453413"/>
                  <a:ext cx="3951176" cy="3951175"/>
                </a:xfrm>
                <a:prstGeom prst="chord">
                  <a:avLst>
                    <a:gd name="adj1" fmla="val 6067537"/>
                    <a:gd name="adj2" fmla="val 15421382"/>
                  </a:avLst>
                </a:prstGeom>
                <a:solidFill>
                  <a:srgbClr val="000000">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a:solidFill>
                      <a:srgbClr val="5CD3FF"/>
                    </a:solidFill>
                    <a:latin typeface="Arial"/>
                  </a:endParaRPr>
                </a:p>
              </p:txBody>
            </p:sp>
            <p:sp>
              <p:nvSpPr>
                <p:cNvPr id="35" name="Arc 34"/>
                <p:cNvSpPr/>
                <p:nvPr/>
              </p:nvSpPr>
              <p:spPr>
                <a:xfrm>
                  <a:off x="-4882772" y="-670283"/>
                  <a:ext cx="8198567" cy="8198567"/>
                </a:xfrm>
                <a:prstGeom prst="arc">
                  <a:avLst>
                    <a:gd name="adj1" fmla="val 17467309"/>
                    <a:gd name="adj2" fmla="val 3836305"/>
                  </a:avLst>
                </a:prstGeom>
                <a:ln w="38100" cap="rnd" cmpd="sng">
                  <a:solidFill>
                    <a:schemeClr val="accent6">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sp>
              <p:nvSpPr>
                <p:cNvPr id="41" name="Arc 40"/>
                <p:cNvSpPr/>
                <p:nvPr/>
              </p:nvSpPr>
              <p:spPr>
                <a:xfrm>
                  <a:off x="-3362380" y="850109"/>
                  <a:ext cx="5157783" cy="5157783"/>
                </a:xfrm>
                <a:prstGeom prst="arc">
                  <a:avLst>
                    <a:gd name="adj1" fmla="val 16366223"/>
                    <a:gd name="adj2" fmla="val 6189262"/>
                  </a:avLst>
                </a:prstGeom>
                <a:ln w="38100" cap="rnd" cmpd="sng">
                  <a:solidFill>
                    <a:srgbClr val="00345B">
                      <a:alpha val="50000"/>
                    </a:srgb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sp>
              <p:nvSpPr>
                <p:cNvPr id="42" name="Arc 41"/>
                <p:cNvSpPr/>
                <p:nvPr/>
              </p:nvSpPr>
              <p:spPr>
                <a:xfrm>
                  <a:off x="-2024177" y="2188313"/>
                  <a:ext cx="2481378" cy="2481376"/>
                </a:xfrm>
                <a:prstGeom prst="arc">
                  <a:avLst>
                    <a:gd name="adj1" fmla="val 15376378"/>
                    <a:gd name="adj2" fmla="val 6189262"/>
                  </a:avLst>
                </a:prstGeom>
                <a:ln w="38100" cap="rnd" cmpd="sng">
                  <a:solidFill>
                    <a:srgbClr val="00345B">
                      <a:alpha val="50000"/>
                    </a:srgb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grpSp>
        </p:grpSp>
      </p:grpSp>
      <p:sp>
        <p:nvSpPr>
          <p:cNvPr id="3" name="Title 2"/>
          <p:cNvSpPr>
            <a:spLocks noGrp="1"/>
          </p:cNvSpPr>
          <p:nvPr>
            <p:ph type="title"/>
          </p:nvPr>
        </p:nvSpPr>
        <p:spPr>
          <a:xfrm>
            <a:off x="6230507" y="1205068"/>
            <a:ext cx="2514600" cy="4548032"/>
          </a:xfrm>
        </p:spPr>
        <p:txBody>
          <a:bodyPr anchor="ctr" anchorCtr="0"/>
          <a:lstStyle/>
          <a:p>
            <a:r>
              <a:rPr lang="en-US" dirty="0"/>
              <a:t>Questions?</a:t>
            </a:r>
            <a:br>
              <a:rPr lang="en-US" dirty="0"/>
            </a:br>
            <a:endParaRPr lang="en-US" dirty="0"/>
          </a:p>
        </p:txBody>
      </p:sp>
      <p:sp>
        <p:nvSpPr>
          <p:cNvPr id="2" name="TextBox 1"/>
          <p:cNvSpPr txBox="1"/>
          <p:nvPr/>
        </p:nvSpPr>
        <p:spPr>
          <a:xfrm>
            <a:off x="5918200" y="-444501"/>
            <a:ext cx="184731" cy="300082"/>
          </a:xfrm>
          <a:prstGeom prst="rect">
            <a:avLst/>
          </a:prstGeom>
          <a:noFill/>
        </p:spPr>
        <p:txBody>
          <a:bodyPr wrap="none" rtlCol="0">
            <a:spAutoFit/>
          </a:bodyPr>
          <a:lstStyle/>
          <a:p>
            <a:pPr defTabSz="685800">
              <a:defRPr/>
            </a:pPr>
            <a:endParaRPr lang="en-US" sz="1350" dirty="0">
              <a:solidFill>
                <a:srgbClr val="0083CA"/>
              </a:solidFill>
              <a:latin typeface="Arial"/>
            </a:endParaRPr>
          </a:p>
        </p:txBody>
      </p:sp>
      <p:pic>
        <p:nvPicPr>
          <p:cNvPr id="5" name="Picture 4" descr="Question.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17744" y="1205068"/>
            <a:ext cx="3218042" cy="4531724"/>
          </a:xfrm>
          <a:prstGeom prst="rect">
            <a:avLst/>
          </a:prstGeom>
        </p:spPr>
      </p:pic>
      <p:pic>
        <p:nvPicPr>
          <p:cNvPr id="55" name="Picture 54">
            <a:extLst>
              <a:ext uri="{FF2B5EF4-FFF2-40B4-BE49-F238E27FC236}">
                <a16:creationId xmlns:a16="http://schemas.microsoft.com/office/drawing/2014/main" xmlns="" id="{0AF0112A-2AB5-6B41-9513-2491B3D99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07" y="2933644"/>
            <a:ext cx="727394" cy="686983"/>
          </a:xfrm>
          <a:prstGeom prst="rect">
            <a:avLst/>
          </a:prstGeom>
        </p:spPr>
      </p:pic>
      <p:pic>
        <p:nvPicPr>
          <p:cNvPr id="56" name="Picture 55">
            <a:extLst>
              <a:ext uri="{FF2B5EF4-FFF2-40B4-BE49-F238E27FC236}">
                <a16:creationId xmlns:a16="http://schemas.microsoft.com/office/drawing/2014/main" xmlns="" id="{D68BBC6D-71C5-6D46-99B2-26A24A1FD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882" y="3039334"/>
            <a:ext cx="727394" cy="475603"/>
          </a:xfrm>
          <a:prstGeom prst="rect">
            <a:avLst/>
          </a:prstGeom>
        </p:spPr>
      </p:pic>
      <p:pic>
        <p:nvPicPr>
          <p:cNvPr id="57" name="Picture 56">
            <a:extLst>
              <a:ext uri="{FF2B5EF4-FFF2-40B4-BE49-F238E27FC236}">
                <a16:creationId xmlns:a16="http://schemas.microsoft.com/office/drawing/2014/main" xmlns="" id="{9696F834-ED88-F641-A6FA-B60A87470A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8560" y="2865968"/>
            <a:ext cx="773960" cy="822333"/>
          </a:xfrm>
          <a:prstGeom prst="rect">
            <a:avLst/>
          </a:prstGeom>
        </p:spPr>
      </p:pic>
      <p:pic>
        <p:nvPicPr>
          <p:cNvPr id="58" name="Picture 57">
            <a:extLst>
              <a:ext uri="{FF2B5EF4-FFF2-40B4-BE49-F238E27FC236}">
                <a16:creationId xmlns:a16="http://schemas.microsoft.com/office/drawing/2014/main" xmlns="" id="{31EF17A9-05C5-F243-9F13-38288102A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8199" y="2949466"/>
            <a:ext cx="655340" cy="655340"/>
          </a:xfrm>
          <a:prstGeom prst="rect">
            <a:avLst/>
          </a:prstGeom>
        </p:spPr>
      </p:pic>
      <p:pic>
        <p:nvPicPr>
          <p:cNvPr id="59" name="Picture 58">
            <a:extLst>
              <a:ext uri="{FF2B5EF4-FFF2-40B4-BE49-F238E27FC236}">
                <a16:creationId xmlns:a16="http://schemas.microsoft.com/office/drawing/2014/main" xmlns="" id="{897156D9-D608-4547-BB7E-980B0152CF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8038" y="2949466"/>
            <a:ext cx="539692" cy="655340"/>
          </a:xfrm>
          <a:prstGeom prst="rect">
            <a:avLst/>
          </a:prstGeom>
        </p:spPr>
      </p:pic>
    </p:spTree>
    <p:extLst>
      <p:ext uri="{BB962C8B-B14F-4D97-AF65-F5344CB8AC3E}">
        <p14:creationId xmlns:p14="http://schemas.microsoft.com/office/powerpoint/2010/main" val="207504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33B3A32-0CFC-BA4E-8B37-0FD9F947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08" y="1976228"/>
            <a:ext cx="7525485" cy="3722283"/>
          </a:xfrm>
          <a:prstGeom prst="rect">
            <a:avLst/>
          </a:prstGeom>
        </p:spPr>
      </p:pic>
      <p:sp>
        <p:nvSpPr>
          <p:cNvPr id="4" name="Title 3"/>
          <p:cNvSpPr>
            <a:spLocks noGrp="1"/>
          </p:cNvSpPr>
          <p:nvPr>
            <p:ph type="title"/>
          </p:nvPr>
        </p:nvSpPr>
        <p:spPr>
          <a:xfrm>
            <a:off x="1" y="857251"/>
            <a:ext cx="9144000" cy="1159625"/>
          </a:xfrm>
        </p:spPr>
        <p:txBody>
          <a:bodyPr anchor="t">
            <a:normAutofit/>
          </a:bodyPr>
          <a:lstStyle/>
          <a:p>
            <a:pPr algn="ctr">
              <a:spcAft>
                <a:spcPts val="975"/>
              </a:spcAft>
            </a:pPr>
            <a:r>
              <a:rPr lang="en-US" sz="3600" dirty="0">
                <a:solidFill>
                  <a:srgbClr val="5CD3FF"/>
                </a:solidFill>
              </a:rPr>
              <a:t>LET’S TALK ABOUT MARKETS</a:t>
            </a:r>
            <a:r>
              <a:rPr lang="en-US" sz="3825" dirty="0"/>
              <a:t/>
            </a:r>
            <a:br>
              <a:rPr lang="en-US" sz="3825" dirty="0"/>
            </a:br>
            <a:r>
              <a:rPr lang="en-US" dirty="0"/>
              <a:t>Buyers, Sellers Supply and Demand</a:t>
            </a:r>
            <a:endParaRPr lang="en-US" sz="3825" dirty="0"/>
          </a:p>
        </p:txBody>
      </p:sp>
      <p:grpSp>
        <p:nvGrpSpPr>
          <p:cNvPr id="15" name="Group 14">
            <a:extLst>
              <a:ext uri="{FF2B5EF4-FFF2-40B4-BE49-F238E27FC236}">
                <a16:creationId xmlns:a16="http://schemas.microsoft.com/office/drawing/2014/main" xmlns="" id="{47371152-8A5E-4384-9465-696175EB3E5F}"/>
              </a:ext>
            </a:extLst>
          </p:cNvPr>
          <p:cNvGrpSpPr/>
          <p:nvPr/>
        </p:nvGrpSpPr>
        <p:grpSpPr>
          <a:xfrm>
            <a:off x="321229" y="2070517"/>
            <a:ext cx="1859615" cy="373552"/>
            <a:chOff x="428305" y="1617689"/>
            <a:chExt cx="2479487" cy="498069"/>
          </a:xfrm>
        </p:grpSpPr>
        <p:grpSp>
          <p:nvGrpSpPr>
            <p:cNvPr id="24" name="Group 23">
              <a:extLst>
                <a:ext uri="{FF2B5EF4-FFF2-40B4-BE49-F238E27FC236}">
                  <a16:creationId xmlns:a16="http://schemas.microsoft.com/office/drawing/2014/main" xmlns="" id="{88C53984-D39A-6A42-94A8-BE47752DAE77}"/>
                </a:ext>
              </a:extLst>
            </p:cNvPr>
            <p:cNvGrpSpPr/>
            <p:nvPr/>
          </p:nvGrpSpPr>
          <p:grpSpPr>
            <a:xfrm>
              <a:off x="428305" y="1623634"/>
              <a:ext cx="2479487" cy="492124"/>
              <a:chOff x="428305" y="1624832"/>
              <a:chExt cx="2479487" cy="492124"/>
            </a:xfrm>
          </p:grpSpPr>
          <p:cxnSp>
            <p:nvCxnSpPr>
              <p:cNvPr id="19" name="Straight Connector 18">
                <a:extLst>
                  <a:ext uri="{FF2B5EF4-FFF2-40B4-BE49-F238E27FC236}">
                    <a16:creationId xmlns:a16="http://schemas.microsoft.com/office/drawing/2014/main" xmlns="" id="{B638B2F5-6F38-584B-9B0E-91DB08A065D1}"/>
                  </a:ext>
                </a:extLst>
              </p:cNvPr>
              <p:cNvCxnSpPr>
                <a:cxnSpLocks/>
              </p:cNvCxnSpPr>
              <p:nvPr/>
            </p:nvCxnSpPr>
            <p:spPr>
              <a:xfrm flipH="1">
                <a:off x="428305" y="2004843"/>
                <a:ext cx="2444103"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xmlns="" id="{592B1266-2553-4E45-B9D1-8A219622B9CB}"/>
                  </a:ext>
                </a:extLst>
              </p:cNvPr>
              <p:cNvSpPr/>
              <p:nvPr/>
            </p:nvSpPr>
            <p:spPr>
              <a:xfrm>
                <a:off x="2683565" y="1892729"/>
                <a:ext cx="224227" cy="22422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xmlns="" id="{31967895-0666-7247-83F8-DC01F5BAEF4B}"/>
                  </a:ext>
                </a:extLst>
              </p:cNvPr>
              <p:cNvSpPr/>
              <p:nvPr/>
            </p:nvSpPr>
            <p:spPr>
              <a:xfrm>
                <a:off x="428305" y="1624832"/>
                <a:ext cx="1561605" cy="3800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54" name="Title 3">
              <a:extLst>
                <a:ext uri="{FF2B5EF4-FFF2-40B4-BE49-F238E27FC236}">
                  <a16:creationId xmlns:a16="http://schemas.microsoft.com/office/drawing/2014/main" xmlns="" id="{BCDABF0C-AECA-F847-A9F4-04AB27EC1A63}"/>
                </a:ext>
              </a:extLst>
            </p:cNvPr>
            <p:cNvSpPr txBox="1">
              <a:spLocks/>
            </p:cNvSpPr>
            <p:nvPr/>
          </p:nvSpPr>
          <p:spPr>
            <a:xfrm>
              <a:off x="428305" y="1617689"/>
              <a:ext cx="1561605" cy="420082"/>
            </a:xfrm>
            <a:prstGeom prst="rect">
              <a:avLst/>
            </a:prstGeom>
          </p:spPr>
          <p:txBody>
            <a:bodyPr vert="horz" lIns="0" rIns="0" anchor="t" anchorCtr="0">
              <a:normAutofit lnSpcReduction="10000"/>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algn="ctr">
                <a:spcAft>
                  <a:spcPts val="975"/>
                </a:spcAft>
              </a:pPr>
              <a:r>
                <a:rPr lang="en-US" sz="1500" dirty="0"/>
                <a:t>Supplier</a:t>
              </a:r>
            </a:p>
          </p:txBody>
        </p:sp>
      </p:grpSp>
      <p:grpSp>
        <p:nvGrpSpPr>
          <p:cNvPr id="10" name="Group 9">
            <a:extLst>
              <a:ext uri="{FF2B5EF4-FFF2-40B4-BE49-F238E27FC236}">
                <a16:creationId xmlns:a16="http://schemas.microsoft.com/office/drawing/2014/main" xmlns="" id="{B05314E6-222C-41B1-9631-2125FB341ABE}"/>
              </a:ext>
            </a:extLst>
          </p:cNvPr>
          <p:cNvGrpSpPr/>
          <p:nvPr/>
        </p:nvGrpSpPr>
        <p:grpSpPr>
          <a:xfrm>
            <a:off x="1492433" y="3511132"/>
            <a:ext cx="2741185" cy="369093"/>
            <a:chOff x="1989910" y="3538509"/>
            <a:chExt cx="3654913" cy="492124"/>
          </a:xfrm>
        </p:grpSpPr>
        <p:sp>
          <p:nvSpPr>
            <p:cNvPr id="35" name="Oval 34">
              <a:extLst>
                <a:ext uri="{FF2B5EF4-FFF2-40B4-BE49-F238E27FC236}">
                  <a16:creationId xmlns:a16="http://schemas.microsoft.com/office/drawing/2014/main" xmlns="" id="{3C099EC7-3AE0-304A-B67A-9927782E7296}"/>
                </a:ext>
              </a:extLst>
            </p:cNvPr>
            <p:cNvSpPr/>
            <p:nvPr/>
          </p:nvSpPr>
          <p:spPr>
            <a:xfrm>
              <a:off x="5420596" y="3806406"/>
              <a:ext cx="224227" cy="22422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2" name="Group 1">
              <a:extLst>
                <a:ext uri="{FF2B5EF4-FFF2-40B4-BE49-F238E27FC236}">
                  <a16:creationId xmlns:a16="http://schemas.microsoft.com/office/drawing/2014/main" xmlns="" id="{C87076F6-2C90-413C-A3FC-CDC4E31B36DC}"/>
                </a:ext>
              </a:extLst>
            </p:cNvPr>
            <p:cNvGrpSpPr/>
            <p:nvPr/>
          </p:nvGrpSpPr>
          <p:grpSpPr>
            <a:xfrm>
              <a:off x="1989910" y="3538509"/>
              <a:ext cx="3542801" cy="442784"/>
              <a:chOff x="1989910" y="3538509"/>
              <a:chExt cx="3542801" cy="442784"/>
            </a:xfrm>
          </p:grpSpPr>
          <p:cxnSp>
            <p:nvCxnSpPr>
              <p:cNvPr id="34" name="Straight Connector 33">
                <a:extLst>
                  <a:ext uri="{FF2B5EF4-FFF2-40B4-BE49-F238E27FC236}">
                    <a16:creationId xmlns:a16="http://schemas.microsoft.com/office/drawing/2014/main" xmlns="" id="{F9B4C058-C3AA-354C-9876-2B8AF55B0E53}"/>
                  </a:ext>
                </a:extLst>
              </p:cNvPr>
              <p:cNvCxnSpPr>
                <a:cxnSpLocks/>
              </p:cNvCxnSpPr>
              <p:nvPr/>
            </p:nvCxnSpPr>
            <p:spPr>
              <a:xfrm flipH="1">
                <a:off x="1989910" y="3918520"/>
                <a:ext cx="3542801"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xmlns="" id="{BE1CA709-1935-834F-8A2B-E1B3583BA3D9}"/>
                  </a:ext>
                </a:extLst>
              </p:cNvPr>
              <p:cNvSpPr/>
              <p:nvPr/>
            </p:nvSpPr>
            <p:spPr>
              <a:xfrm>
                <a:off x="1989910" y="3538509"/>
                <a:ext cx="2031033" cy="3800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Title 3">
                <a:extLst>
                  <a:ext uri="{FF2B5EF4-FFF2-40B4-BE49-F238E27FC236}">
                    <a16:creationId xmlns:a16="http://schemas.microsoft.com/office/drawing/2014/main" xmlns="" id="{7C763481-0C6E-2D4E-9DE8-1626A1850FCC}"/>
                  </a:ext>
                </a:extLst>
              </p:cNvPr>
              <p:cNvSpPr txBox="1">
                <a:spLocks/>
              </p:cNvSpPr>
              <p:nvPr/>
            </p:nvSpPr>
            <p:spPr>
              <a:xfrm>
                <a:off x="2224623" y="3561211"/>
                <a:ext cx="1561605" cy="420082"/>
              </a:xfrm>
              <a:prstGeom prst="rect">
                <a:avLst/>
              </a:prstGeom>
            </p:spPr>
            <p:txBody>
              <a:bodyPr vert="horz" lIns="0" rIns="0" anchor="t" anchorCtr="0">
                <a:normAutofit lnSpcReduction="10000"/>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algn="ctr">
                  <a:spcAft>
                    <a:spcPts val="975"/>
                  </a:spcAft>
                </a:pPr>
                <a:r>
                  <a:rPr lang="en-US" sz="1500" dirty="0"/>
                  <a:t>Manufacturer</a:t>
                </a:r>
              </a:p>
            </p:txBody>
          </p:sp>
        </p:grpSp>
      </p:grpSp>
      <p:grpSp>
        <p:nvGrpSpPr>
          <p:cNvPr id="9" name="Group 8">
            <a:extLst>
              <a:ext uri="{FF2B5EF4-FFF2-40B4-BE49-F238E27FC236}">
                <a16:creationId xmlns:a16="http://schemas.microsoft.com/office/drawing/2014/main" xmlns="" id="{1CE448DA-CAD8-4784-8D12-C93671AC5569}"/>
              </a:ext>
            </a:extLst>
          </p:cNvPr>
          <p:cNvGrpSpPr/>
          <p:nvPr/>
        </p:nvGrpSpPr>
        <p:grpSpPr>
          <a:xfrm>
            <a:off x="2012674" y="4426013"/>
            <a:ext cx="2389114" cy="369093"/>
            <a:chOff x="2683565" y="4758351"/>
            <a:chExt cx="3185485" cy="492124"/>
          </a:xfrm>
        </p:grpSpPr>
        <p:grpSp>
          <p:nvGrpSpPr>
            <p:cNvPr id="37" name="Group 36">
              <a:extLst>
                <a:ext uri="{FF2B5EF4-FFF2-40B4-BE49-F238E27FC236}">
                  <a16:creationId xmlns:a16="http://schemas.microsoft.com/office/drawing/2014/main" xmlns="" id="{55527DFB-FE2A-DE4C-B27C-956EE38FC40A}"/>
                </a:ext>
              </a:extLst>
            </p:cNvPr>
            <p:cNvGrpSpPr/>
            <p:nvPr/>
          </p:nvGrpSpPr>
          <p:grpSpPr>
            <a:xfrm>
              <a:off x="2683565" y="4758351"/>
              <a:ext cx="3185485" cy="492124"/>
              <a:chOff x="2430841" y="3538509"/>
              <a:chExt cx="3185485" cy="492124"/>
            </a:xfrm>
          </p:grpSpPr>
          <p:cxnSp>
            <p:nvCxnSpPr>
              <p:cNvPr id="38" name="Straight Connector 37">
                <a:extLst>
                  <a:ext uri="{FF2B5EF4-FFF2-40B4-BE49-F238E27FC236}">
                    <a16:creationId xmlns:a16="http://schemas.microsoft.com/office/drawing/2014/main" xmlns="" id="{14EFA20D-7E4A-B141-9BC0-192B12627F2E}"/>
                  </a:ext>
                </a:extLst>
              </p:cNvPr>
              <p:cNvCxnSpPr>
                <a:cxnSpLocks/>
              </p:cNvCxnSpPr>
              <p:nvPr/>
            </p:nvCxnSpPr>
            <p:spPr>
              <a:xfrm flipH="1">
                <a:off x="2430842" y="3918520"/>
                <a:ext cx="3073371"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xmlns="" id="{7B3683D5-C432-F34A-B0BE-A8545EC8539E}"/>
                  </a:ext>
                </a:extLst>
              </p:cNvPr>
              <p:cNvSpPr/>
              <p:nvPr/>
            </p:nvSpPr>
            <p:spPr>
              <a:xfrm>
                <a:off x="5392099" y="3806406"/>
                <a:ext cx="224227" cy="22422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xmlns="" id="{2E95E92F-2313-9B4E-A21E-2B014ABD3B0D}"/>
                  </a:ext>
                </a:extLst>
              </p:cNvPr>
              <p:cNvSpPr/>
              <p:nvPr/>
            </p:nvSpPr>
            <p:spPr>
              <a:xfrm>
                <a:off x="2430841" y="3538509"/>
                <a:ext cx="1561605" cy="3800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57" name="Title 3">
              <a:extLst>
                <a:ext uri="{FF2B5EF4-FFF2-40B4-BE49-F238E27FC236}">
                  <a16:creationId xmlns:a16="http://schemas.microsoft.com/office/drawing/2014/main" xmlns="" id="{7CEEFD0F-7EA0-E047-89F7-CD3F22A74C62}"/>
                </a:ext>
              </a:extLst>
            </p:cNvPr>
            <p:cNvSpPr txBox="1">
              <a:spLocks/>
            </p:cNvSpPr>
            <p:nvPr/>
          </p:nvSpPr>
          <p:spPr>
            <a:xfrm>
              <a:off x="2683565" y="4762050"/>
              <a:ext cx="1561605" cy="420082"/>
            </a:xfrm>
            <a:prstGeom prst="rect">
              <a:avLst/>
            </a:prstGeom>
          </p:spPr>
          <p:txBody>
            <a:bodyPr vert="horz" lIns="0" rIns="0" anchor="t" anchorCtr="0">
              <a:normAutofit lnSpcReduction="10000"/>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algn="ctr">
                <a:spcAft>
                  <a:spcPts val="975"/>
                </a:spcAft>
              </a:pPr>
              <a:r>
                <a:rPr lang="en-US" sz="1500" dirty="0"/>
                <a:t>Distributor</a:t>
              </a:r>
            </a:p>
          </p:txBody>
        </p:sp>
      </p:grpSp>
      <p:grpSp>
        <p:nvGrpSpPr>
          <p:cNvPr id="12" name="Group 11">
            <a:extLst>
              <a:ext uri="{FF2B5EF4-FFF2-40B4-BE49-F238E27FC236}">
                <a16:creationId xmlns:a16="http://schemas.microsoft.com/office/drawing/2014/main" xmlns="" id="{91AD5FFF-25AF-43A6-84BA-E7AE5479498D}"/>
              </a:ext>
            </a:extLst>
          </p:cNvPr>
          <p:cNvGrpSpPr/>
          <p:nvPr/>
        </p:nvGrpSpPr>
        <p:grpSpPr>
          <a:xfrm>
            <a:off x="5290795" y="4705282"/>
            <a:ext cx="1760579" cy="369638"/>
            <a:chOff x="7054394" y="5130710"/>
            <a:chExt cx="2347438" cy="492850"/>
          </a:xfrm>
        </p:grpSpPr>
        <p:sp>
          <p:nvSpPr>
            <p:cNvPr id="44" name="Rectangle 43">
              <a:extLst>
                <a:ext uri="{FF2B5EF4-FFF2-40B4-BE49-F238E27FC236}">
                  <a16:creationId xmlns:a16="http://schemas.microsoft.com/office/drawing/2014/main" xmlns="" id="{376CE8C9-2403-C244-861C-08E9FBFE7B38}"/>
                </a:ext>
              </a:extLst>
            </p:cNvPr>
            <p:cNvSpPr/>
            <p:nvPr/>
          </p:nvSpPr>
          <p:spPr>
            <a:xfrm flipH="1">
              <a:off x="7840227" y="5130710"/>
              <a:ext cx="1561605" cy="3800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xmlns="" id="{6F974C12-A634-445C-976B-C71F1A4DD4AC}"/>
                </a:ext>
              </a:extLst>
            </p:cNvPr>
            <p:cNvGrpSpPr/>
            <p:nvPr/>
          </p:nvGrpSpPr>
          <p:grpSpPr>
            <a:xfrm>
              <a:off x="7054394" y="5168348"/>
              <a:ext cx="2347438" cy="455212"/>
              <a:chOff x="7054394" y="5168348"/>
              <a:chExt cx="2347438" cy="455212"/>
            </a:xfrm>
          </p:grpSpPr>
          <p:cxnSp>
            <p:nvCxnSpPr>
              <p:cNvPr id="42" name="Straight Connector 41">
                <a:extLst>
                  <a:ext uri="{FF2B5EF4-FFF2-40B4-BE49-F238E27FC236}">
                    <a16:creationId xmlns:a16="http://schemas.microsoft.com/office/drawing/2014/main" xmlns="" id="{AF841074-1273-5C4D-A086-A87EBF921E4A}"/>
                  </a:ext>
                </a:extLst>
              </p:cNvPr>
              <p:cNvCxnSpPr>
                <a:cxnSpLocks/>
              </p:cNvCxnSpPr>
              <p:nvPr/>
            </p:nvCxnSpPr>
            <p:spPr>
              <a:xfrm>
                <a:off x="7166510" y="5510721"/>
                <a:ext cx="2235322"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xmlns="" id="{1D1F2057-EBA7-814C-945C-A36843AD18D3}"/>
                  </a:ext>
                </a:extLst>
              </p:cNvPr>
              <p:cNvSpPr/>
              <p:nvPr/>
            </p:nvSpPr>
            <p:spPr>
              <a:xfrm flipH="1">
                <a:off x="7054394" y="5394960"/>
                <a:ext cx="228600" cy="2286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8" name="Title 3">
                <a:extLst>
                  <a:ext uri="{FF2B5EF4-FFF2-40B4-BE49-F238E27FC236}">
                    <a16:creationId xmlns:a16="http://schemas.microsoft.com/office/drawing/2014/main" xmlns="" id="{FD6D4123-1CEB-C149-AFF9-C97C5761B574}"/>
                  </a:ext>
                </a:extLst>
              </p:cNvPr>
              <p:cNvSpPr txBox="1">
                <a:spLocks/>
              </p:cNvSpPr>
              <p:nvPr/>
            </p:nvSpPr>
            <p:spPr>
              <a:xfrm>
                <a:off x="7840226" y="5168348"/>
                <a:ext cx="1561605" cy="362408"/>
              </a:xfrm>
              <a:prstGeom prst="rect">
                <a:avLst/>
              </a:prstGeom>
            </p:spPr>
            <p:txBody>
              <a:bodyPr vert="horz" lIns="0" rIns="0" anchor="t" anchorCtr="0">
                <a:normAutofit fontScale="92500" lnSpcReduction="20000"/>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algn="ctr">
                  <a:spcAft>
                    <a:spcPts val="975"/>
                  </a:spcAft>
                </a:pPr>
                <a:r>
                  <a:rPr lang="en-US" sz="1500" dirty="0"/>
                  <a:t>Retailer</a:t>
                </a:r>
              </a:p>
            </p:txBody>
          </p:sp>
        </p:grpSp>
      </p:grpSp>
      <p:grpSp>
        <p:nvGrpSpPr>
          <p:cNvPr id="14" name="Group 13">
            <a:extLst>
              <a:ext uri="{FF2B5EF4-FFF2-40B4-BE49-F238E27FC236}">
                <a16:creationId xmlns:a16="http://schemas.microsoft.com/office/drawing/2014/main" xmlns="" id="{455822F8-55EA-4BB5-AFA6-A233176CEC40}"/>
              </a:ext>
            </a:extLst>
          </p:cNvPr>
          <p:cNvGrpSpPr/>
          <p:nvPr/>
        </p:nvGrpSpPr>
        <p:grpSpPr>
          <a:xfrm>
            <a:off x="7245127" y="2921280"/>
            <a:ext cx="1468889" cy="1317781"/>
            <a:chOff x="9660169" y="2752040"/>
            <a:chExt cx="1958518" cy="1757041"/>
          </a:xfrm>
        </p:grpSpPr>
        <p:cxnSp>
          <p:nvCxnSpPr>
            <p:cNvPr id="46" name="Straight Connector 45">
              <a:extLst>
                <a:ext uri="{FF2B5EF4-FFF2-40B4-BE49-F238E27FC236}">
                  <a16:creationId xmlns:a16="http://schemas.microsoft.com/office/drawing/2014/main" xmlns="" id="{E3447796-E2B4-574B-BA05-D8B6140D17F0}"/>
                </a:ext>
              </a:extLst>
            </p:cNvPr>
            <p:cNvCxnSpPr>
              <a:cxnSpLocks/>
            </p:cNvCxnSpPr>
            <p:nvPr/>
          </p:nvCxnSpPr>
          <p:spPr>
            <a:xfrm>
              <a:off x="9754085" y="3156340"/>
              <a:ext cx="1864602"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3EF5FD94-DE8C-4546-8C83-6AAC1DD1322C}"/>
                </a:ext>
              </a:extLst>
            </p:cNvPr>
            <p:cNvSpPr/>
            <p:nvPr/>
          </p:nvSpPr>
          <p:spPr>
            <a:xfrm flipH="1">
              <a:off x="10057082" y="2771013"/>
              <a:ext cx="1561605" cy="3800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xmlns="" id="{20ACB28F-EDDA-4040-807B-835DECDECB05}"/>
                </a:ext>
              </a:extLst>
            </p:cNvPr>
            <p:cNvGrpSpPr/>
            <p:nvPr/>
          </p:nvGrpSpPr>
          <p:grpSpPr>
            <a:xfrm>
              <a:off x="9660169" y="2752040"/>
              <a:ext cx="1958518" cy="1757041"/>
              <a:chOff x="9660168" y="2730942"/>
              <a:chExt cx="1958518" cy="1757041"/>
            </a:xfrm>
          </p:grpSpPr>
          <p:sp>
            <p:nvSpPr>
              <p:cNvPr id="47" name="Oval 46">
                <a:extLst>
                  <a:ext uri="{FF2B5EF4-FFF2-40B4-BE49-F238E27FC236}">
                    <a16:creationId xmlns:a16="http://schemas.microsoft.com/office/drawing/2014/main" xmlns="" id="{33253776-1279-264B-9251-8359837A8C53}"/>
                  </a:ext>
                </a:extLst>
              </p:cNvPr>
              <p:cNvSpPr/>
              <p:nvPr/>
            </p:nvSpPr>
            <p:spPr>
              <a:xfrm flipH="1">
                <a:off x="9660168" y="4263756"/>
                <a:ext cx="224227" cy="22422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50" name="Straight Connector 49">
                <a:extLst>
                  <a:ext uri="{FF2B5EF4-FFF2-40B4-BE49-F238E27FC236}">
                    <a16:creationId xmlns:a16="http://schemas.microsoft.com/office/drawing/2014/main" xmlns="" id="{155A07B1-FD37-EF44-AF51-B63EE1DB02C4}"/>
                  </a:ext>
                </a:extLst>
              </p:cNvPr>
              <p:cNvCxnSpPr>
                <a:cxnSpLocks/>
                <a:endCxn id="47" idx="0"/>
              </p:cNvCxnSpPr>
              <p:nvPr/>
            </p:nvCxnSpPr>
            <p:spPr>
              <a:xfrm>
                <a:off x="9772281" y="3151024"/>
                <a:ext cx="0" cy="1112732"/>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9" name="Title 3">
                <a:extLst>
                  <a:ext uri="{FF2B5EF4-FFF2-40B4-BE49-F238E27FC236}">
                    <a16:creationId xmlns:a16="http://schemas.microsoft.com/office/drawing/2014/main" xmlns="" id="{730C6554-78CA-EB4A-BA53-00F379B69863}"/>
                  </a:ext>
                </a:extLst>
              </p:cNvPr>
              <p:cNvSpPr txBox="1">
                <a:spLocks/>
              </p:cNvSpPr>
              <p:nvPr/>
            </p:nvSpPr>
            <p:spPr>
              <a:xfrm>
                <a:off x="10057081" y="2730942"/>
                <a:ext cx="1561605" cy="420082"/>
              </a:xfrm>
              <a:prstGeom prst="rect">
                <a:avLst/>
              </a:prstGeom>
            </p:spPr>
            <p:txBody>
              <a:bodyPr vert="horz" lIns="0" rIns="0" anchor="t" anchorCtr="0">
                <a:normAutofit lnSpcReduction="10000"/>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algn="ctr">
                  <a:spcAft>
                    <a:spcPts val="975"/>
                  </a:spcAft>
                </a:pPr>
                <a:r>
                  <a:rPr lang="en-US" sz="1500" dirty="0"/>
                  <a:t>Consumer</a:t>
                </a:r>
              </a:p>
            </p:txBody>
          </p:sp>
        </p:grpSp>
      </p:grpSp>
    </p:spTree>
    <p:extLst>
      <p:ext uri="{BB962C8B-B14F-4D97-AF65-F5344CB8AC3E}">
        <p14:creationId xmlns:p14="http://schemas.microsoft.com/office/powerpoint/2010/main" val="10815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589990" y="-2504210"/>
            <a:ext cx="11887202" cy="11887200"/>
            <a:chOff x="-8759090" y="-4495800"/>
            <a:chExt cx="15849603" cy="15849600"/>
          </a:xfrm>
        </p:grpSpPr>
        <p:sp>
          <p:nvSpPr>
            <p:cNvPr id="26" name="Arc 25"/>
            <p:cNvSpPr/>
            <p:nvPr/>
          </p:nvSpPr>
          <p:spPr>
            <a:xfrm>
              <a:off x="-7942378" y="-3679089"/>
              <a:ext cx="14216178" cy="14216178"/>
            </a:xfrm>
            <a:prstGeom prst="arc">
              <a:avLst>
                <a:gd name="adj1" fmla="val 19714640"/>
                <a:gd name="adj2" fmla="val 2031512"/>
              </a:avLst>
            </a:prstGeom>
            <a:ln w="38100" cap="rnd" cmpd="sng">
              <a:solidFill>
                <a:schemeClr val="accent3">
                  <a:lumMod val="75000"/>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0083CA"/>
                </a:solidFill>
                <a:latin typeface="Arial"/>
              </a:endParaRPr>
            </a:p>
          </p:txBody>
        </p:sp>
        <p:grpSp>
          <p:nvGrpSpPr>
            <p:cNvPr id="27" name="Group 26"/>
            <p:cNvGrpSpPr/>
            <p:nvPr/>
          </p:nvGrpSpPr>
          <p:grpSpPr>
            <a:xfrm>
              <a:off x="-8759090" y="-4495800"/>
              <a:ext cx="15849603" cy="15849600"/>
              <a:chOff x="-8759090" y="-4495800"/>
              <a:chExt cx="15849603" cy="15849600"/>
            </a:xfrm>
          </p:grpSpPr>
          <p:sp>
            <p:nvSpPr>
              <p:cNvPr id="28" name="Chord 27"/>
              <p:cNvSpPr/>
              <p:nvPr/>
            </p:nvSpPr>
            <p:spPr>
              <a:xfrm flipH="1">
                <a:off x="-8759090" y="-4495800"/>
                <a:ext cx="15849603" cy="15849600"/>
              </a:xfrm>
              <a:prstGeom prst="chord">
                <a:avLst>
                  <a:gd name="adj1" fmla="val 5442705"/>
                  <a:gd name="adj2" fmla="val 16196376"/>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dirty="0">
                  <a:solidFill>
                    <a:prstClr val="white"/>
                  </a:solidFill>
                  <a:latin typeface="Arial"/>
                </a:endParaRPr>
              </a:p>
            </p:txBody>
          </p:sp>
          <p:grpSp>
            <p:nvGrpSpPr>
              <p:cNvPr id="29" name="Group 28"/>
              <p:cNvGrpSpPr/>
              <p:nvPr/>
            </p:nvGrpSpPr>
            <p:grpSpPr>
              <a:xfrm>
                <a:off x="-7165150" y="-2901860"/>
                <a:ext cx="12661723" cy="12661720"/>
                <a:chOff x="-7165150" y="-2901860"/>
                <a:chExt cx="12661723" cy="12661720"/>
              </a:xfrm>
            </p:grpSpPr>
            <p:sp>
              <p:nvSpPr>
                <p:cNvPr id="30" name="Chord 29"/>
                <p:cNvSpPr/>
                <p:nvPr/>
              </p:nvSpPr>
              <p:spPr>
                <a:xfrm flipH="1">
                  <a:off x="-7165150" y="-2901860"/>
                  <a:ext cx="12661723" cy="12661720"/>
                </a:xfrm>
                <a:prstGeom prst="chord">
                  <a:avLst>
                    <a:gd name="adj1" fmla="val 5392369"/>
                    <a:gd name="adj2" fmla="val 16217083"/>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a:solidFill>
                      <a:srgbClr val="5CD3FF"/>
                    </a:solidFill>
                    <a:latin typeface="Arial"/>
                  </a:endParaRPr>
                </a:p>
              </p:txBody>
            </p:sp>
            <p:sp>
              <p:nvSpPr>
                <p:cNvPr id="31" name="Chord 30"/>
                <p:cNvSpPr/>
                <p:nvPr/>
              </p:nvSpPr>
              <p:spPr>
                <a:xfrm flipH="1">
                  <a:off x="-5683459" y="-1420169"/>
                  <a:ext cx="9698340" cy="9698339"/>
                </a:xfrm>
                <a:prstGeom prst="chord">
                  <a:avLst>
                    <a:gd name="adj1" fmla="val 5412097"/>
                    <a:gd name="adj2" fmla="val 16251980"/>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dirty="0">
                    <a:solidFill>
                      <a:srgbClr val="5CD3FF"/>
                    </a:solidFill>
                    <a:latin typeface="Arial"/>
                  </a:endParaRPr>
                </a:p>
              </p:txBody>
            </p:sp>
            <p:sp>
              <p:nvSpPr>
                <p:cNvPr id="32" name="Arc 31"/>
                <p:cNvSpPr/>
                <p:nvPr/>
              </p:nvSpPr>
              <p:spPr>
                <a:xfrm>
                  <a:off x="-6415473" y="-2152184"/>
                  <a:ext cx="11162368" cy="11162368"/>
                </a:xfrm>
                <a:prstGeom prst="arc">
                  <a:avLst>
                    <a:gd name="adj1" fmla="val 19046433"/>
                    <a:gd name="adj2" fmla="val 2752726"/>
                  </a:avLst>
                </a:prstGeom>
                <a:ln w="38100" cap="rnd" cmpd="sng">
                  <a:solidFill>
                    <a:schemeClr val="tx1">
                      <a:lumMod val="50000"/>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sp>
              <p:nvSpPr>
                <p:cNvPr id="33" name="Chord 32"/>
                <p:cNvSpPr/>
                <p:nvPr/>
              </p:nvSpPr>
              <p:spPr>
                <a:xfrm flipH="1">
                  <a:off x="-4128519" y="83971"/>
                  <a:ext cx="6690060" cy="6690058"/>
                </a:xfrm>
                <a:prstGeom prst="chord">
                  <a:avLst>
                    <a:gd name="adj1" fmla="val 5482538"/>
                    <a:gd name="adj2" fmla="val 16160321"/>
                  </a:avLst>
                </a:prstGeom>
                <a:solidFill>
                  <a:srgbClr val="00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dirty="0">
                    <a:solidFill>
                      <a:srgbClr val="5CD3FF"/>
                    </a:solidFill>
                    <a:latin typeface="Arial"/>
                  </a:endParaRPr>
                </a:p>
              </p:txBody>
            </p:sp>
            <p:sp>
              <p:nvSpPr>
                <p:cNvPr id="34" name="Chord 33"/>
                <p:cNvSpPr/>
                <p:nvPr/>
              </p:nvSpPr>
              <p:spPr>
                <a:xfrm flipH="1">
                  <a:off x="-2759077" y="1453413"/>
                  <a:ext cx="3951176" cy="3951175"/>
                </a:xfrm>
                <a:prstGeom prst="chord">
                  <a:avLst>
                    <a:gd name="adj1" fmla="val 6067537"/>
                    <a:gd name="adj2" fmla="val 15421382"/>
                  </a:avLst>
                </a:prstGeom>
                <a:solidFill>
                  <a:srgbClr val="000000">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a:solidFill>
                      <a:srgbClr val="5CD3FF"/>
                    </a:solidFill>
                    <a:latin typeface="Arial"/>
                  </a:endParaRPr>
                </a:p>
              </p:txBody>
            </p:sp>
            <p:sp>
              <p:nvSpPr>
                <p:cNvPr id="35" name="Arc 34"/>
                <p:cNvSpPr/>
                <p:nvPr/>
              </p:nvSpPr>
              <p:spPr>
                <a:xfrm>
                  <a:off x="-4882772" y="-670283"/>
                  <a:ext cx="8198567" cy="8198567"/>
                </a:xfrm>
                <a:prstGeom prst="arc">
                  <a:avLst>
                    <a:gd name="adj1" fmla="val 17467309"/>
                    <a:gd name="adj2" fmla="val 3836305"/>
                  </a:avLst>
                </a:prstGeom>
                <a:ln w="38100" cap="rnd" cmpd="sng">
                  <a:solidFill>
                    <a:schemeClr val="accent6">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sp>
              <p:nvSpPr>
                <p:cNvPr id="41" name="Arc 40"/>
                <p:cNvSpPr/>
                <p:nvPr/>
              </p:nvSpPr>
              <p:spPr>
                <a:xfrm>
                  <a:off x="-3362380" y="850109"/>
                  <a:ext cx="5157783" cy="5157783"/>
                </a:xfrm>
                <a:prstGeom prst="arc">
                  <a:avLst>
                    <a:gd name="adj1" fmla="val 16366223"/>
                    <a:gd name="adj2" fmla="val 6189262"/>
                  </a:avLst>
                </a:prstGeom>
                <a:ln w="38100" cap="rnd" cmpd="sng">
                  <a:solidFill>
                    <a:srgbClr val="00345B">
                      <a:alpha val="50000"/>
                    </a:srgb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sp>
              <p:nvSpPr>
                <p:cNvPr id="42" name="Arc 41"/>
                <p:cNvSpPr/>
                <p:nvPr/>
              </p:nvSpPr>
              <p:spPr>
                <a:xfrm>
                  <a:off x="-2024177" y="2188313"/>
                  <a:ext cx="2481378" cy="2481376"/>
                </a:xfrm>
                <a:prstGeom prst="arc">
                  <a:avLst>
                    <a:gd name="adj1" fmla="val 15376378"/>
                    <a:gd name="adj2" fmla="val 6189262"/>
                  </a:avLst>
                </a:prstGeom>
                <a:ln w="38100" cap="rnd" cmpd="sng">
                  <a:solidFill>
                    <a:srgbClr val="00345B">
                      <a:alpha val="50000"/>
                    </a:srgb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srgbClr val="5CD3FF"/>
                    </a:solidFill>
                    <a:latin typeface="Arial"/>
                  </a:endParaRPr>
                </a:p>
              </p:txBody>
            </p:sp>
          </p:grpSp>
        </p:grpSp>
      </p:grpSp>
      <p:sp>
        <p:nvSpPr>
          <p:cNvPr id="3" name="Title 2"/>
          <p:cNvSpPr>
            <a:spLocks noGrp="1"/>
          </p:cNvSpPr>
          <p:nvPr>
            <p:ph type="title"/>
          </p:nvPr>
        </p:nvSpPr>
        <p:spPr>
          <a:xfrm>
            <a:off x="6481489" y="857250"/>
            <a:ext cx="2170820" cy="5143500"/>
          </a:xfrm>
        </p:spPr>
        <p:txBody>
          <a:bodyPr anchor="ctr" anchorCtr="0">
            <a:normAutofit/>
          </a:bodyPr>
          <a:lstStyle/>
          <a:p>
            <a:pPr>
              <a:spcBef>
                <a:spcPts val="900"/>
              </a:spcBef>
            </a:pPr>
            <a:r>
              <a:rPr lang="en-US" sz="2700" dirty="0">
                <a:solidFill>
                  <a:srgbClr val="00AEEF">
                    <a:lumMod val="60000"/>
                    <a:lumOff val="40000"/>
                  </a:srgbClr>
                </a:solidFill>
                <a:latin typeface="+mn-lt"/>
              </a:rPr>
              <a:t>Knowing Your Market: </a:t>
            </a:r>
            <a:br>
              <a:rPr lang="en-US" sz="2700" dirty="0">
                <a:solidFill>
                  <a:srgbClr val="00AEEF">
                    <a:lumMod val="60000"/>
                    <a:lumOff val="40000"/>
                  </a:srgbClr>
                </a:solidFill>
                <a:latin typeface="+mn-lt"/>
              </a:rPr>
            </a:br>
            <a:r>
              <a:rPr lang="en-US" sz="2100" dirty="0"/>
              <a:t>Market Baseline </a:t>
            </a:r>
            <a:br>
              <a:rPr lang="en-US" sz="2100" dirty="0"/>
            </a:br>
            <a:r>
              <a:rPr lang="en-US" sz="2100" dirty="0"/>
              <a:t>and Market Characterization</a:t>
            </a:r>
            <a:endParaRPr lang="en-US" sz="2400" dirty="0"/>
          </a:p>
        </p:txBody>
      </p:sp>
      <p:sp>
        <p:nvSpPr>
          <p:cNvPr id="36" name="TextBox 35"/>
          <p:cNvSpPr txBox="1"/>
          <p:nvPr/>
        </p:nvSpPr>
        <p:spPr>
          <a:xfrm>
            <a:off x="389037" y="3864399"/>
            <a:ext cx="1162051" cy="634789"/>
          </a:xfrm>
          <a:prstGeom prst="rect">
            <a:avLst/>
          </a:prstGeom>
          <a:noFill/>
        </p:spPr>
        <p:txBody>
          <a:bodyPr wrap="square" lIns="0" tIns="0" rIns="0" rtlCol="0" anchor="t" anchorCtr="0">
            <a:spAutoFit/>
          </a:bodyPr>
          <a:lstStyle/>
          <a:p>
            <a:pPr defTabSz="685800">
              <a:defRPr/>
            </a:pPr>
            <a:r>
              <a:rPr lang="en-US" sz="1275" b="1" dirty="0">
                <a:solidFill>
                  <a:srgbClr val="FFE11B"/>
                </a:solidFill>
                <a:latin typeface="Arial"/>
              </a:rPr>
              <a:t>Suppliers:</a:t>
            </a:r>
            <a:br>
              <a:rPr lang="en-US" sz="1275" b="1" dirty="0">
                <a:solidFill>
                  <a:srgbClr val="FFE11B"/>
                </a:solidFill>
                <a:latin typeface="Arial"/>
              </a:rPr>
            </a:br>
            <a:r>
              <a:rPr lang="en-US" sz="1275" b="1" dirty="0">
                <a:solidFill>
                  <a:srgbClr val="FFE11B"/>
                </a:solidFill>
                <a:latin typeface="Arial"/>
              </a:rPr>
              <a:t>Who has the influence?</a:t>
            </a:r>
          </a:p>
        </p:txBody>
      </p:sp>
      <p:sp>
        <p:nvSpPr>
          <p:cNvPr id="37" name="TextBox 36"/>
          <p:cNvSpPr txBox="1"/>
          <p:nvPr/>
        </p:nvSpPr>
        <p:spPr>
          <a:xfrm>
            <a:off x="1485733" y="3864399"/>
            <a:ext cx="1285876" cy="438582"/>
          </a:xfrm>
          <a:prstGeom prst="rect">
            <a:avLst/>
          </a:prstGeom>
          <a:noFill/>
        </p:spPr>
        <p:txBody>
          <a:bodyPr wrap="square" lIns="0" tIns="0" rIns="0" rtlCol="0" anchor="t" anchorCtr="0">
            <a:spAutoFit/>
          </a:bodyPr>
          <a:lstStyle/>
          <a:p>
            <a:pPr defTabSz="685800">
              <a:defRPr/>
            </a:pPr>
            <a:r>
              <a:rPr lang="en-US" sz="1275" b="1" dirty="0">
                <a:solidFill>
                  <a:srgbClr val="F37121"/>
                </a:solidFill>
                <a:latin typeface="Arial"/>
              </a:rPr>
              <a:t>Manufacturers:</a:t>
            </a:r>
            <a:br>
              <a:rPr lang="en-US" sz="1275" b="1" dirty="0">
                <a:solidFill>
                  <a:srgbClr val="F37121"/>
                </a:solidFill>
                <a:latin typeface="Arial"/>
              </a:rPr>
            </a:br>
            <a:r>
              <a:rPr lang="en-US" sz="1275" b="1" dirty="0">
                <a:solidFill>
                  <a:srgbClr val="F37121"/>
                </a:solidFill>
                <a:latin typeface="Arial"/>
              </a:rPr>
              <a:t>Who makes it?</a:t>
            </a:r>
          </a:p>
        </p:txBody>
      </p:sp>
      <p:sp>
        <p:nvSpPr>
          <p:cNvPr id="38" name="TextBox 37"/>
          <p:cNvSpPr txBox="1"/>
          <p:nvPr/>
        </p:nvSpPr>
        <p:spPr>
          <a:xfrm>
            <a:off x="2782694" y="3864399"/>
            <a:ext cx="1020786" cy="634789"/>
          </a:xfrm>
          <a:prstGeom prst="rect">
            <a:avLst/>
          </a:prstGeom>
          <a:noFill/>
        </p:spPr>
        <p:txBody>
          <a:bodyPr wrap="square" lIns="0" tIns="0" rIns="0" rtlCol="0" anchor="t" anchorCtr="0">
            <a:spAutoFit/>
          </a:bodyPr>
          <a:lstStyle/>
          <a:p>
            <a:pPr defTabSz="685800">
              <a:defRPr/>
            </a:pPr>
            <a:r>
              <a:rPr lang="en-US" sz="1275" b="1" dirty="0">
                <a:solidFill>
                  <a:srgbClr val="8F4F8E">
                    <a:lumMod val="60000"/>
                    <a:lumOff val="40000"/>
                  </a:srgbClr>
                </a:solidFill>
                <a:latin typeface="Arial"/>
              </a:rPr>
              <a:t>Distributors:</a:t>
            </a:r>
            <a:br>
              <a:rPr lang="en-US" sz="1275" b="1" dirty="0">
                <a:solidFill>
                  <a:srgbClr val="8F4F8E">
                    <a:lumMod val="60000"/>
                    <a:lumOff val="40000"/>
                  </a:srgbClr>
                </a:solidFill>
                <a:latin typeface="Arial"/>
              </a:rPr>
            </a:br>
            <a:r>
              <a:rPr lang="en-US" sz="1275" b="1" dirty="0">
                <a:solidFill>
                  <a:srgbClr val="8F4F8E">
                    <a:lumMod val="60000"/>
                    <a:lumOff val="40000"/>
                  </a:srgbClr>
                </a:solidFill>
                <a:latin typeface="Arial"/>
              </a:rPr>
              <a:t>How does it get here? </a:t>
            </a:r>
          </a:p>
        </p:txBody>
      </p:sp>
      <p:sp>
        <p:nvSpPr>
          <p:cNvPr id="39" name="TextBox 38"/>
          <p:cNvSpPr txBox="1"/>
          <p:nvPr/>
        </p:nvSpPr>
        <p:spPr>
          <a:xfrm>
            <a:off x="4006305" y="3864399"/>
            <a:ext cx="1162051" cy="438582"/>
          </a:xfrm>
          <a:prstGeom prst="rect">
            <a:avLst/>
          </a:prstGeom>
          <a:noFill/>
        </p:spPr>
        <p:txBody>
          <a:bodyPr wrap="square" lIns="0" tIns="0" rIns="0" rtlCol="0" anchor="t" anchorCtr="0">
            <a:spAutoFit/>
          </a:bodyPr>
          <a:lstStyle/>
          <a:p>
            <a:pPr defTabSz="685800">
              <a:defRPr/>
            </a:pPr>
            <a:r>
              <a:rPr lang="en-US" sz="1275" b="1" dirty="0">
                <a:solidFill>
                  <a:srgbClr val="8DC63F"/>
                </a:solidFill>
                <a:latin typeface="Arial"/>
              </a:rPr>
              <a:t>Retailers:</a:t>
            </a:r>
          </a:p>
          <a:p>
            <a:pPr defTabSz="685800">
              <a:defRPr/>
            </a:pPr>
            <a:r>
              <a:rPr lang="en-US" sz="1275" b="1" dirty="0">
                <a:solidFill>
                  <a:srgbClr val="8DC63F"/>
                </a:solidFill>
                <a:latin typeface="Arial"/>
              </a:rPr>
              <a:t>Who sells it?</a:t>
            </a:r>
          </a:p>
        </p:txBody>
      </p:sp>
      <p:sp>
        <p:nvSpPr>
          <p:cNvPr id="40" name="TextBox 39"/>
          <p:cNvSpPr txBox="1"/>
          <p:nvPr/>
        </p:nvSpPr>
        <p:spPr>
          <a:xfrm>
            <a:off x="5103081" y="3864399"/>
            <a:ext cx="1114426" cy="438582"/>
          </a:xfrm>
          <a:prstGeom prst="rect">
            <a:avLst/>
          </a:prstGeom>
          <a:noFill/>
        </p:spPr>
        <p:txBody>
          <a:bodyPr wrap="square" lIns="0" tIns="0" rIns="0" rtlCol="0" anchor="t" anchorCtr="0">
            <a:spAutoFit/>
          </a:bodyPr>
          <a:lstStyle/>
          <a:p>
            <a:pPr defTabSz="685800">
              <a:defRPr/>
            </a:pPr>
            <a:r>
              <a:rPr lang="en-US" sz="1275" b="1" dirty="0">
                <a:solidFill>
                  <a:srgbClr val="F6B93C"/>
                </a:solidFill>
                <a:latin typeface="Arial"/>
              </a:rPr>
              <a:t>Customers:</a:t>
            </a:r>
          </a:p>
          <a:p>
            <a:pPr defTabSz="685800">
              <a:defRPr/>
            </a:pPr>
            <a:r>
              <a:rPr lang="en-US" sz="1275" b="1" dirty="0">
                <a:solidFill>
                  <a:srgbClr val="F6B93C"/>
                </a:solidFill>
                <a:latin typeface="Arial"/>
              </a:rPr>
              <a:t>Who buys it?</a:t>
            </a:r>
          </a:p>
        </p:txBody>
      </p:sp>
      <p:pic>
        <p:nvPicPr>
          <p:cNvPr id="4" name="Picture 3">
            <a:extLst>
              <a:ext uri="{FF2B5EF4-FFF2-40B4-BE49-F238E27FC236}">
                <a16:creationId xmlns:a16="http://schemas.microsoft.com/office/drawing/2014/main" xmlns="" id="{FF122CF8-0264-2C49-92E1-AA78A73A1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13" y="2954280"/>
            <a:ext cx="727394" cy="686983"/>
          </a:xfrm>
          <a:prstGeom prst="rect">
            <a:avLst/>
          </a:prstGeom>
        </p:spPr>
      </p:pic>
      <p:pic>
        <p:nvPicPr>
          <p:cNvPr id="49" name="Picture 48">
            <a:extLst>
              <a:ext uri="{FF2B5EF4-FFF2-40B4-BE49-F238E27FC236}">
                <a16:creationId xmlns:a16="http://schemas.microsoft.com/office/drawing/2014/main" xmlns="" id="{C4A84CE3-E39B-964A-AECF-56B1DE034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300" y="3059970"/>
            <a:ext cx="727394" cy="475603"/>
          </a:xfrm>
          <a:prstGeom prst="rect">
            <a:avLst/>
          </a:prstGeom>
        </p:spPr>
      </p:pic>
      <p:pic>
        <p:nvPicPr>
          <p:cNvPr id="50" name="Picture 49">
            <a:extLst>
              <a:ext uri="{FF2B5EF4-FFF2-40B4-BE49-F238E27FC236}">
                <a16:creationId xmlns:a16="http://schemas.microsoft.com/office/drawing/2014/main" xmlns="" id="{8AEDEE94-1E5A-DC43-8B9D-D49D4CEB0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087" y="2886605"/>
            <a:ext cx="773960" cy="822333"/>
          </a:xfrm>
          <a:prstGeom prst="rect">
            <a:avLst/>
          </a:prstGeom>
        </p:spPr>
      </p:pic>
      <p:pic>
        <p:nvPicPr>
          <p:cNvPr id="51" name="Picture 50">
            <a:extLst>
              <a:ext uri="{FF2B5EF4-FFF2-40B4-BE49-F238E27FC236}">
                <a16:creationId xmlns:a16="http://schemas.microsoft.com/office/drawing/2014/main" xmlns="" id="{0EDF724F-8E86-B846-8FF9-B9103580C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389" y="2970102"/>
            <a:ext cx="655340" cy="655340"/>
          </a:xfrm>
          <a:prstGeom prst="rect">
            <a:avLst/>
          </a:prstGeom>
        </p:spPr>
      </p:pic>
      <p:pic>
        <p:nvPicPr>
          <p:cNvPr id="52" name="Picture 51">
            <a:extLst>
              <a:ext uri="{FF2B5EF4-FFF2-40B4-BE49-F238E27FC236}">
                <a16:creationId xmlns:a16="http://schemas.microsoft.com/office/drawing/2014/main" xmlns="" id="{A53C785F-8485-1A47-A115-C18674ABC8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966" y="2970102"/>
            <a:ext cx="539692" cy="655340"/>
          </a:xfrm>
          <a:prstGeom prst="rect">
            <a:avLst/>
          </a:prstGeom>
        </p:spPr>
      </p:pic>
    </p:spTree>
    <p:extLst>
      <p:ext uri="{BB962C8B-B14F-4D97-AF65-F5344CB8AC3E}">
        <p14:creationId xmlns:p14="http://schemas.microsoft.com/office/powerpoint/2010/main" val="35312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D85B1951-CE3E-9C44-AA87-40C65BD610E2}"/>
              </a:ext>
            </a:extLst>
          </p:cNvPr>
          <p:cNvSpPr/>
          <p:nvPr/>
        </p:nvSpPr>
        <p:spPr>
          <a:xfrm>
            <a:off x="5040238" y="893853"/>
            <a:ext cx="3485525" cy="4726112"/>
          </a:xfrm>
          <a:prstGeom prst="rect">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xmlns="" id="{ADD0BEA0-B4EE-E44D-999C-D1AA9578CB48}"/>
              </a:ext>
            </a:extLst>
          </p:cNvPr>
          <p:cNvGrpSpPr/>
          <p:nvPr/>
        </p:nvGrpSpPr>
        <p:grpSpPr>
          <a:xfrm>
            <a:off x="5221492" y="4549716"/>
            <a:ext cx="962201" cy="962202"/>
            <a:chOff x="6961988" y="5046576"/>
            <a:chExt cx="1282935" cy="1282936"/>
          </a:xfrm>
        </p:grpSpPr>
        <p:sp>
          <p:nvSpPr>
            <p:cNvPr id="26" name="Oval 25">
              <a:extLst>
                <a:ext uri="{FF2B5EF4-FFF2-40B4-BE49-F238E27FC236}">
                  <a16:creationId xmlns:a16="http://schemas.microsoft.com/office/drawing/2014/main" xmlns="" id="{803C3094-FF54-E645-A7F0-971C2F6D9E45}"/>
                </a:ext>
              </a:extLst>
            </p:cNvPr>
            <p:cNvSpPr/>
            <p:nvPr/>
          </p:nvSpPr>
          <p:spPr>
            <a:xfrm rot="5400000">
              <a:off x="6961988" y="5046576"/>
              <a:ext cx="1282936" cy="128293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33" name="Picture 32">
              <a:extLst>
                <a:ext uri="{FF2B5EF4-FFF2-40B4-BE49-F238E27FC236}">
                  <a16:creationId xmlns:a16="http://schemas.microsoft.com/office/drawing/2014/main" xmlns="" id="{EF13E5A3-3175-8F4C-9311-A0524D74C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784" y="5185436"/>
              <a:ext cx="1011889" cy="1011889"/>
            </a:xfrm>
            <a:prstGeom prst="rect">
              <a:avLst/>
            </a:prstGeom>
          </p:spPr>
        </p:pic>
      </p:grpSp>
      <p:sp>
        <p:nvSpPr>
          <p:cNvPr id="2" name="Title 1"/>
          <p:cNvSpPr>
            <a:spLocks noGrp="1"/>
          </p:cNvSpPr>
          <p:nvPr>
            <p:ph type="title"/>
          </p:nvPr>
        </p:nvSpPr>
        <p:spPr>
          <a:xfrm>
            <a:off x="628650" y="764784"/>
            <a:ext cx="2818760" cy="5143500"/>
          </a:xfrm>
        </p:spPr>
        <p:txBody>
          <a:bodyPr anchor="ctr" anchorCtr="0">
            <a:normAutofit/>
          </a:bodyPr>
          <a:lstStyle/>
          <a:p>
            <a:r>
              <a:rPr lang="en-US" sz="2400" dirty="0"/>
              <a:t>Step One (Part 1): </a:t>
            </a:r>
            <a:r>
              <a:rPr lang="en-US" sz="2700" dirty="0"/>
              <a:t/>
            </a:r>
            <a:br>
              <a:rPr lang="en-US" sz="2700" dirty="0"/>
            </a:br>
            <a:r>
              <a:rPr lang="en-US" sz="3300" dirty="0">
                <a:solidFill>
                  <a:srgbClr val="00AEEF">
                    <a:lumMod val="60000"/>
                    <a:lumOff val="40000"/>
                  </a:srgbClr>
                </a:solidFill>
              </a:rPr>
              <a:t>Identify Barriers and Opportunities</a:t>
            </a:r>
            <a:endParaRPr lang="en-US" sz="2700" dirty="0"/>
          </a:p>
        </p:txBody>
      </p:sp>
      <p:sp>
        <p:nvSpPr>
          <p:cNvPr id="28" name="TextBox 27">
            <a:extLst>
              <a:ext uri="{FF2B5EF4-FFF2-40B4-BE49-F238E27FC236}">
                <a16:creationId xmlns:a16="http://schemas.microsoft.com/office/drawing/2014/main" xmlns="" id="{635A9C29-33B8-40E4-91DA-2D206DAD1F40}"/>
              </a:ext>
            </a:extLst>
          </p:cNvPr>
          <p:cNvSpPr txBox="1"/>
          <p:nvPr/>
        </p:nvSpPr>
        <p:spPr>
          <a:xfrm>
            <a:off x="6334008" y="1281298"/>
            <a:ext cx="1875543" cy="39241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a:ea typeface="+mn-ea"/>
                <a:cs typeface="+mn-cs"/>
              </a:rPr>
              <a:t>Lack of Awareness/ Information</a:t>
            </a:r>
          </a:p>
        </p:txBody>
      </p:sp>
      <p:sp>
        <p:nvSpPr>
          <p:cNvPr id="30" name="TextBox 29">
            <a:extLst>
              <a:ext uri="{FF2B5EF4-FFF2-40B4-BE49-F238E27FC236}">
                <a16:creationId xmlns:a16="http://schemas.microsoft.com/office/drawing/2014/main" xmlns="" id="{612DE1CB-BE88-42EB-91BA-CDE30F4853E3}"/>
              </a:ext>
            </a:extLst>
          </p:cNvPr>
          <p:cNvSpPr txBox="1"/>
          <p:nvPr/>
        </p:nvSpPr>
        <p:spPr>
          <a:xfrm>
            <a:off x="6338056" y="2125114"/>
            <a:ext cx="1960421" cy="39241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a:ea typeface="+mn-ea"/>
                <a:cs typeface="+mn-cs"/>
              </a:rPr>
              <a:t>Lack of Knowledge/ Capability</a:t>
            </a:r>
          </a:p>
        </p:txBody>
      </p:sp>
      <p:sp>
        <p:nvSpPr>
          <p:cNvPr id="40" name="TextBox 39">
            <a:extLst>
              <a:ext uri="{FF2B5EF4-FFF2-40B4-BE49-F238E27FC236}">
                <a16:creationId xmlns:a16="http://schemas.microsoft.com/office/drawing/2014/main" xmlns="" id="{4F820095-E02D-44B9-8B5D-CBB43676B3D2}"/>
              </a:ext>
            </a:extLst>
          </p:cNvPr>
          <p:cNvSpPr txBox="1"/>
          <p:nvPr/>
        </p:nvSpPr>
        <p:spPr>
          <a:xfrm>
            <a:off x="6338056" y="4000192"/>
            <a:ext cx="1481843" cy="19620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a:ea typeface="+mn-ea"/>
                <a:cs typeface="+mn-cs"/>
              </a:rPr>
              <a:t>Product Quality</a:t>
            </a:r>
          </a:p>
        </p:txBody>
      </p:sp>
      <p:sp>
        <p:nvSpPr>
          <p:cNvPr id="57" name="TextBox 56">
            <a:extLst>
              <a:ext uri="{FF2B5EF4-FFF2-40B4-BE49-F238E27FC236}">
                <a16:creationId xmlns:a16="http://schemas.microsoft.com/office/drawing/2014/main" xmlns="" id="{A7A8CD9D-0E91-4A42-B3A4-890DEBDDEC1C}"/>
              </a:ext>
            </a:extLst>
          </p:cNvPr>
          <p:cNvSpPr txBox="1"/>
          <p:nvPr/>
        </p:nvSpPr>
        <p:spPr>
          <a:xfrm>
            <a:off x="6334008" y="3133841"/>
            <a:ext cx="1532643" cy="19620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a:ea typeface="+mn-ea"/>
                <a:cs typeface="+mn-cs"/>
              </a:rPr>
              <a:t>High First Cost</a:t>
            </a:r>
          </a:p>
        </p:txBody>
      </p:sp>
      <p:sp>
        <p:nvSpPr>
          <p:cNvPr id="59" name="TextBox 58">
            <a:extLst>
              <a:ext uri="{FF2B5EF4-FFF2-40B4-BE49-F238E27FC236}">
                <a16:creationId xmlns:a16="http://schemas.microsoft.com/office/drawing/2014/main" xmlns="" id="{BB843364-DF28-401E-8FF3-EA07CB39CB81}"/>
              </a:ext>
            </a:extLst>
          </p:cNvPr>
          <p:cNvSpPr txBox="1"/>
          <p:nvPr/>
        </p:nvSpPr>
        <p:spPr>
          <a:xfrm>
            <a:off x="6347146" y="4943682"/>
            <a:ext cx="1481843" cy="19620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white"/>
                </a:solidFill>
                <a:effectLst/>
                <a:uLnTx/>
                <a:uFillTx/>
                <a:latin typeface="Arial"/>
                <a:ea typeface="+mn-ea"/>
                <a:cs typeface="+mn-cs"/>
              </a:rPr>
              <a:t>Lack of Availability</a:t>
            </a:r>
          </a:p>
        </p:txBody>
      </p:sp>
      <p:grpSp>
        <p:nvGrpSpPr>
          <p:cNvPr id="20" name="Group 19">
            <a:extLst>
              <a:ext uri="{FF2B5EF4-FFF2-40B4-BE49-F238E27FC236}">
                <a16:creationId xmlns:a16="http://schemas.microsoft.com/office/drawing/2014/main" xmlns="" id="{B214E9B9-746F-DB4B-A718-388637ACC38F}"/>
              </a:ext>
            </a:extLst>
          </p:cNvPr>
          <p:cNvGrpSpPr/>
          <p:nvPr/>
        </p:nvGrpSpPr>
        <p:grpSpPr>
          <a:xfrm>
            <a:off x="5191822" y="3651062"/>
            <a:ext cx="962202" cy="962203"/>
            <a:chOff x="6922429" y="3848370"/>
            <a:chExt cx="1282936" cy="1282937"/>
          </a:xfrm>
        </p:grpSpPr>
        <p:sp>
          <p:nvSpPr>
            <p:cNvPr id="27" name="Oval 26">
              <a:extLst>
                <a:ext uri="{FF2B5EF4-FFF2-40B4-BE49-F238E27FC236}">
                  <a16:creationId xmlns:a16="http://schemas.microsoft.com/office/drawing/2014/main" xmlns="" id="{E0C94276-435C-4942-AD72-CFDA744DA336}"/>
                </a:ext>
              </a:extLst>
            </p:cNvPr>
            <p:cNvSpPr/>
            <p:nvPr/>
          </p:nvSpPr>
          <p:spPr>
            <a:xfrm rot="5400000">
              <a:off x="6922428" y="3848371"/>
              <a:ext cx="1282937" cy="128293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32" name="Picture 31">
              <a:extLst>
                <a:ext uri="{FF2B5EF4-FFF2-40B4-BE49-F238E27FC236}">
                  <a16:creationId xmlns:a16="http://schemas.microsoft.com/office/drawing/2014/main" xmlns="" id="{00F2B566-CBF7-E74D-934F-D4C2D794F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163" y="4016493"/>
              <a:ext cx="1011889" cy="1011889"/>
            </a:xfrm>
            <a:prstGeom prst="rect">
              <a:avLst/>
            </a:prstGeom>
          </p:spPr>
        </p:pic>
      </p:grpSp>
      <p:grpSp>
        <p:nvGrpSpPr>
          <p:cNvPr id="3" name="Group 2">
            <a:extLst>
              <a:ext uri="{FF2B5EF4-FFF2-40B4-BE49-F238E27FC236}">
                <a16:creationId xmlns:a16="http://schemas.microsoft.com/office/drawing/2014/main" xmlns="" id="{BF0B1089-6EEE-AD48-952F-EAA5EB14CFBE}"/>
              </a:ext>
            </a:extLst>
          </p:cNvPr>
          <p:cNvGrpSpPr/>
          <p:nvPr/>
        </p:nvGrpSpPr>
        <p:grpSpPr>
          <a:xfrm>
            <a:off x="3298965" y="1117642"/>
            <a:ext cx="1654783" cy="4296156"/>
            <a:chOff x="4398619" y="536579"/>
            <a:chExt cx="2206377" cy="5728208"/>
          </a:xfrm>
        </p:grpSpPr>
        <p:grpSp>
          <p:nvGrpSpPr>
            <p:cNvPr id="8" name="Group 7">
              <a:extLst>
                <a:ext uri="{FF2B5EF4-FFF2-40B4-BE49-F238E27FC236}">
                  <a16:creationId xmlns:a16="http://schemas.microsoft.com/office/drawing/2014/main" xmlns="" id="{DB1740BA-A54D-2A4B-B98A-EAA9C8F36FA2}"/>
                </a:ext>
              </a:extLst>
            </p:cNvPr>
            <p:cNvGrpSpPr/>
            <p:nvPr/>
          </p:nvGrpSpPr>
          <p:grpSpPr>
            <a:xfrm>
              <a:off x="4398619" y="536579"/>
              <a:ext cx="2194803" cy="5728208"/>
              <a:chOff x="4215739" y="398747"/>
              <a:chExt cx="2194803" cy="5728208"/>
            </a:xfrm>
          </p:grpSpPr>
          <p:cxnSp>
            <p:nvCxnSpPr>
              <p:cNvPr id="47" name="Straight Connector 46">
                <a:extLst>
                  <a:ext uri="{FF2B5EF4-FFF2-40B4-BE49-F238E27FC236}">
                    <a16:creationId xmlns:a16="http://schemas.microsoft.com/office/drawing/2014/main" xmlns="" id="{58FED29C-160B-4C0C-A24B-34115B326F65}"/>
                  </a:ext>
                </a:extLst>
              </p:cNvPr>
              <p:cNvCxnSpPr>
                <a:cxnSpLocks/>
              </p:cNvCxnSpPr>
              <p:nvPr/>
            </p:nvCxnSpPr>
            <p:spPr>
              <a:xfrm>
                <a:off x="6321675" y="398747"/>
                <a:ext cx="0" cy="5728208"/>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0D2FA7A6-2BA8-4B8A-A4FB-BDF6DA2B23EE}"/>
                  </a:ext>
                </a:extLst>
              </p:cNvPr>
              <p:cNvCxnSpPr>
                <a:cxnSpLocks/>
              </p:cNvCxnSpPr>
              <p:nvPr/>
            </p:nvCxnSpPr>
            <p:spPr>
              <a:xfrm flipH="1">
                <a:off x="6310100" y="410102"/>
                <a:ext cx="100442"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12423AA3-3CB7-4103-9FE7-41DCAF438B2D}"/>
                  </a:ext>
                </a:extLst>
              </p:cNvPr>
              <p:cNvCxnSpPr/>
              <p:nvPr/>
            </p:nvCxnSpPr>
            <p:spPr>
              <a:xfrm flipH="1">
                <a:off x="4215739" y="3262851"/>
                <a:ext cx="2115996"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xmlns="" id="{2DEB7458-C600-6045-9111-10A2BDC0EDFE}"/>
                </a:ext>
              </a:extLst>
            </p:cNvPr>
            <p:cNvCxnSpPr/>
            <p:nvPr/>
          </p:nvCxnSpPr>
          <p:spPr>
            <a:xfrm flipH="1">
              <a:off x="6512033" y="6251704"/>
              <a:ext cx="92963"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xmlns="" id="{54827E1E-6763-DD4C-86B6-BD7C4C073E5C}"/>
              </a:ext>
            </a:extLst>
          </p:cNvPr>
          <p:cNvGrpSpPr/>
          <p:nvPr/>
        </p:nvGrpSpPr>
        <p:grpSpPr>
          <a:xfrm>
            <a:off x="5196229" y="2757001"/>
            <a:ext cx="962202" cy="962203"/>
            <a:chOff x="6928305" y="2656289"/>
            <a:chExt cx="1282936" cy="1282937"/>
          </a:xfrm>
        </p:grpSpPr>
        <p:sp>
          <p:nvSpPr>
            <p:cNvPr id="34" name="Oval 33">
              <a:extLst>
                <a:ext uri="{FF2B5EF4-FFF2-40B4-BE49-F238E27FC236}">
                  <a16:creationId xmlns:a16="http://schemas.microsoft.com/office/drawing/2014/main" xmlns="" id="{A64393EA-98EE-6345-AAD4-6D8E483662EA}"/>
                </a:ext>
              </a:extLst>
            </p:cNvPr>
            <p:cNvSpPr/>
            <p:nvPr/>
          </p:nvSpPr>
          <p:spPr>
            <a:xfrm rot="5400000">
              <a:off x="6928304" y="2656290"/>
              <a:ext cx="1282937" cy="1282936"/>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31" name="Picture 30">
              <a:extLst>
                <a:ext uri="{FF2B5EF4-FFF2-40B4-BE49-F238E27FC236}">
                  <a16:creationId xmlns:a16="http://schemas.microsoft.com/office/drawing/2014/main" xmlns="" id="{DEB10E6B-B6A6-AD4B-AEE7-6796C11BB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286" y="2795059"/>
              <a:ext cx="1011889" cy="1020183"/>
            </a:xfrm>
            <a:prstGeom prst="rect">
              <a:avLst/>
            </a:prstGeom>
          </p:spPr>
        </p:pic>
      </p:grpSp>
      <p:grpSp>
        <p:nvGrpSpPr>
          <p:cNvPr id="18" name="Group 17">
            <a:extLst>
              <a:ext uri="{FF2B5EF4-FFF2-40B4-BE49-F238E27FC236}">
                <a16:creationId xmlns:a16="http://schemas.microsoft.com/office/drawing/2014/main" xmlns="" id="{9885CF1D-BE08-2948-985B-B341BDE9037B}"/>
              </a:ext>
            </a:extLst>
          </p:cNvPr>
          <p:cNvGrpSpPr/>
          <p:nvPr/>
        </p:nvGrpSpPr>
        <p:grpSpPr>
          <a:xfrm>
            <a:off x="5191823" y="1843128"/>
            <a:ext cx="962202" cy="962203"/>
            <a:chOff x="6922430" y="1437792"/>
            <a:chExt cx="1282936" cy="1282937"/>
          </a:xfrm>
        </p:grpSpPr>
        <p:sp>
          <p:nvSpPr>
            <p:cNvPr id="35" name="Oval 34">
              <a:extLst>
                <a:ext uri="{FF2B5EF4-FFF2-40B4-BE49-F238E27FC236}">
                  <a16:creationId xmlns:a16="http://schemas.microsoft.com/office/drawing/2014/main" xmlns="" id="{C4C374AB-17A3-4348-810D-0B760D457C0A}"/>
                </a:ext>
              </a:extLst>
            </p:cNvPr>
            <p:cNvSpPr/>
            <p:nvPr/>
          </p:nvSpPr>
          <p:spPr>
            <a:xfrm rot="5400000">
              <a:off x="6922429" y="1437793"/>
              <a:ext cx="1282937" cy="128293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29" name="Picture 28">
              <a:extLst>
                <a:ext uri="{FF2B5EF4-FFF2-40B4-BE49-F238E27FC236}">
                  <a16:creationId xmlns:a16="http://schemas.microsoft.com/office/drawing/2014/main" xmlns="" id="{4EA48A24-E64F-3C4C-AD2D-948D4C98D1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289" y="1565246"/>
              <a:ext cx="1008963" cy="1016846"/>
            </a:xfrm>
            <a:prstGeom prst="rect">
              <a:avLst/>
            </a:prstGeom>
          </p:spPr>
        </p:pic>
      </p:grpSp>
      <p:grpSp>
        <p:nvGrpSpPr>
          <p:cNvPr id="16" name="Group 15">
            <a:extLst>
              <a:ext uri="{FF2B5EF4-FFF2-40B4-BE49-F238E27FC236}">
                <a16:creationId xmlns:a16="http://schemas.microsoft.com/office/drawing/2014/main" xmlns="" id="{8F4ECA22-B17E-9841-BC6F-ECB7CB008A1C}"/>
              </a:ext>
            </a:extLst>
          </p:cNvPr>
          <p:cNvGrpSpPr/>
          <p:nvPr/>
        </p:nvGrpSpPr>
        <p:grpSpPr>
          <a:xfrm>
            <a:off x="5191822" y="976516"/>
            <a:ext cx="962202" cy="962203"/>
            <a:chOff x="6939510" y="254864"/>
            <a:chExt cx="1282936" cy="1282937"/>
          </a:xfrm>
        </p:grpSpPr>
        <p:sp>
          <p:nvSpPr>
            <p:cNvPr id="36" name="Oval 35">
              <a:extLst>
                <a:ext uri="{FF2B5EF4-FFF2-40B4-BE49-F238E27FC236}">
                  <a16:creationId xmlns:a16="http://schemas.microsoft.com/office/drawing/2014/main" xmlns="" id="{650C0970-9893-314A-AB32-AF84818AC058}"/>
                </a:ext>
              </a:extLst>
            </p:cNvPr>
            <p:cNvSpPr/>
            <p:nvPr/>
          </p:nvSpPr>
          <p:spPr>
            <a:xfrm rot="5400000">
              <a:off x="6939509" y="254865"/>
              <a:ext cx="1282937" cy="128293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xmlns="" id="{321C3E69-2F5C-C347-9F27-4CE93F0DDD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0307" y="386650"/>
              <a:ext cx="1016845" cy="1016845"/>
            </a:xfrm>
            <a:prstGeom prst="rect">
              <a:avLst/>
            </a:prstGeom>
          </p:spPr>
        </p:pic>
      </p:grpSp>
    </p:spTree>
    <p:extLst>
      <p:ext uri="{BB962C8B-B14F-4D97-AF65-F5344CB8AC3E}">
        <p14:creationId xmlns:p14="http://schemas.microsoft.com/office/powerpoint/2010/main" val="12746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000"/>
                                        <p:tgtEl>
                                          <p:spTgt spid="3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8" grpId="0"/>
      <p:bldP spid="30" grpId="0"/>
      <p:bldP spid="40" grpId="0"/>
      <p:bldP spid="57" grpId="0"/>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a:xfrm>
            <a:off x="0" y="949326"/>
            <a:ext cx="9144000" cy="996640"/>
          </a:xfrm>
        </p:spPr>
        <p:txBody>
          <a:bodyPr>
            <a:normAutofit fontScale="90000"/>
          </a:bodyPr>
          <a:lstStyle/>
          <a:p>
            <a:pPr algn="ctr">
              <a:spcAft>
                <a:spcPts val="975"/>
              </a:spcAft>
            </a:pPr>
            <a:r>
              <a:rPr lang="en-US" sz="2700" dirty="0"/>
              <a:t>Step One (Part 2):</a:t>
            </a:r>
            <a:r>
              <a:rPr lang="en-US" sz="3300" dirty="0"/>
              <a:t/>
            </a:r>
            <a:br>
              <a:rPr lang="en-US" sz="3300" dirty="0"/>
            </a:br>
            <a:r>
              <a:rPr lang="en-US" sz="3300" dirty="0">
                <a:solidFill>
                  <a:srgbClr val="5CD3FF"/>
                </a:solidFill>
              </a:rPr>
              <a:t>Identify Opportunities </a:t>
            </a:r>
          </a:p>
        </p:txBody>
      </p:sp>
      <p:pic>
        <p:nvPicPr>
          <p:cNvPr id="3" name="Picture 2">
            <a:extLst>
              <a:ext uri="{FF2B5EF4-FFF2-40B4-BE49-F238E27FC236}">
                <a16:creationId xmlns:a16="http://schemas.microsoft.com/office/drawing/2014/main" xmlns="" id="{5A3561B5-AA1F-954C-9F2E-C8EDA6F87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493" y="2344510"/>
            <a:ext cx="917316" cy="795377"/>
          </a:xfrm>
          <a:prstGeom prst="rect">
            <a:avLst/>
          </a:prstGeom>
        </p:spPr>
      </p:pic>
      <p:sp>
        <p:nvSpPr>
          <p:cNvPr id="9" name="TextBox 8">
            <a:extLst>
              <a:ext uri="{FF2B5EF4-FFF2-40B4-BE49-F238E27FC236}">
                <a16:creationId xmlns:a16="http://schemas.microsoft.com/office/drawing/2014/main" xmlns="" id="{0BA96DCD-DC61-2C4D-B15C-0C6D2F16AE0F}"/>
              </a:ext>
            </a:extLst>
          </p:cNvPr>
          <p:cNvSpPr txBox="1"/>
          <p:nvPr/>
        </p:nvSpPr>
        <p:spPr>
          <a:xfrm>
            <a:off x="773936" y="3376122"/>
            <a:ext cx="167153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Professional &amp; Industry Associations</a:t>
            </a:r>
          </a:p>
        </p:txBody>
      </p:sp>
      <p:sp>
        <p:nvSpPr>
          <p:cNvPr id="23" name="TextBox 22">
            <a:extLst>
              <a:ext uri="{FF2B5EF4-FFF2-40B4-BE49-F238E27FC236}">
                <a16:creationId xmlns:a16="http://schemas.microsoft.com/office/drawing/2014/main" xmlns="" id="{647391B3-59BC-7544-88E0-29DBE3DFA489}"/>
              </a:ext>
            </a:extLst>
          </p:cNvPr>
          <p:cNvSpPr txBox="1"/>
          <p:nvPr/>
        </p:nvSpPr>
        <p:spPr>
          <a:xfrm>
            <a:off x="2807006" y="3376122"/>
            <a:ext cx="167153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Technology Changes</a:t>
            </a:r>
          </a:p>
        </p:txBody>
      </p:sp>
      <p:pic>
        <p:nvPicPr>
          <p:cNvPr id="24" name="Picture 23">
            <a:extLst>
              <a:ext uri="{FF2B5EF4-FFF2-40B4-BE49-F238E27FC236}">
                <a16:creationId xmlns:a16="http://schemas.microsoft.com/office/drawing/2014/main" xmlns="" id="{8FFE39C4-7ACB-7542-B60A-B786C9D14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678" y="2233817"/>
            <a:ext cx="749133" cy="963172"/>
          </a:xfrm>
          <a:prstGeom prst="rect">
            <a:avLst/>
          </a:prstGeom>
        </p:spPr>
      </p:pic>
      <p:pic>
        <p:nvPicPr>
          <p:cNvPr id="25" name="Picture 24">
            <a:extLst>
              <a:ext uri="{FF2B5EF4-FFF2-40B4-BE49-F238E27FC236}">
                <a16:creationId xmlns:a16="http://schemas.microsoft.com/office/drawing/2014/main" xmlns="" id="{47EC2311-A745-0347-BF2F-7DF86F247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279" y="2304448"/>
            <a:ext cx="671986" cy="884679"/>
          </a:xfrm>
          <a:prstGeom prst="rect">
            <a:avLst/>
          </a:prstGeom>
        </p:spPr>
      </p:pic>
      <p:pic>
        <p:nvPicPr>
          <p:cNvPr id="26" name="Picture 25">
            <a:extLst>
              <a:ext uri="{FF2B5EF4-FFF2-40B4-BE49-F238E27FC236}">
                <a16:creationId xmlns:a16="http://schemas.microsoft.com/office/drawing/2014/main" xmlns="" id="{7C260E38-8C98-E24F-96B1-D4113A24F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4650" y="2178147"/>
            <a:ext cx="1120364" cy="1120364"/>
          </a:xfrm>
          <a:prstGeom prst="rect">
            <a:avLst/>
          </a:prstGeom>
        </p:spPr>
      </p:pic>
      <p:pic>
        <p:nvPicPr>
          <p:cNvPr id="32" name="Picture 31">
            <a:extLst>
              <a:ext uri="{FF2B5EF4-FFF2-40B4-BE49-F238E27FC236}">
                <a16:creationId xmlns:a16="http://schemas.microsoft.com/office/drawing/2014/main" xmlns="" id="{C2F6E845-9ACC-D74F-8632-B7281959E3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1220" y="4129243"/>
            <a:ext cx="1028431" cy="667090"/>
          </a:xfrm>
          <a:prstGeom prst="rect">
            <a:avLst/>
          </a:prstGeom>
        </p:spPr>
      </p:pic>
      <p:sp>
        <p:nvSpPr>
          <p:cNvPr id="33" name="TextBox 32">
            <a:extLst>
              <a:ext uri="{FF2B5EF4-FFF2-40B4-BE49-F238E27FC236}">
                <a16:creationId xmlns:a16="http://schemas.microsoft.com/office/drawing/2014/main" xmlns="" id="{E6ED0DD1-7012-EF4D-827E-B9061E6DAFCE}"/>
              </a:ext>
            </a:extLst>
          </p:cNvPr>
          <p:cNvSpPr txBox="1"/>
          <p:nvPr/>
        </p:nvSpPr>
        <p:spPr>
          <a:xfrm>
            <a:off x="4840076" y="3376122"/>
            <a:ext cx="146839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State and Federal </a:t>
            </a:r>
            <a:br>
              <a:rPr kumimoji="0" lang="en-US" sz="1050" b="1" i="0" u="none" strike="noStrike" kern="1200" cap="none" spc="0" normalizeH="0" baseline="0" noProof="0" dirty="0">
                <a:ln>
                  <a:noFill/>
                </a:ln>
                <a:solidFill>
                  <a:prstClr val="white"/>
                </a:solidFill>
                <a:effectLst/>
                <a:uLnTx/>
                <a:uFillTx/>
                <a:latin typeface="Arial"/>
                <a:ea typeface="+mn-ea"/>
                <a:cs typeface="+mn-cs"/>
              </a:rPr>
            </a:br>
            <a:r>
              <a:rPr kumimoji="0" lang="en-US" sz="1050" b="1" i="0" u="none" strike="noStrike" kern="1200" cap="none" spc="0" normalizeH="0" baseline="0" noProof="0" dirty="0">
                <a:ln>
                  <a:noFill/>
                </a:ln>
                <a:solidFill>
                  <a:prstClr val="white"/>
                </a:solidFill>
                <a:effectLst/>
                <a:uLnTx/>
                <a:uFillTx/>
                <a:latin typeface="Arial"/>
                <a:ea typeface="+mn-ea"/>
                <a:cs typeface="+mn-cs"/>
              </a:rPr>
              <a:t>Legislation</a:t>
            </a:r>
          </a:p>
        </p:txBody>
      </p:sp>
      <p:sp>
        <p:nvSpPr>
          <p:cNvPr id="34" name="TextBox 33">
            <a:extLst>
              <a:ext uri="{FF2B5EF4-FFF2-40B4-BE49-F238E27FC236}">
                <a16:creationId xmlns:a16="http://schemas.microsoft.com/office/drawing/2014/main" xmlns="" id="{500E6918-80A9-5949-9024-DD4BF0406542}"/>
              </a:ext>
            </a:extLst>
          </p:cNvPr>
          <p:cNvSpPr txBox="1"/>
          <p:nvPr/>
        </p:nvSpPr>
        <p:spPr>
          <a:xfrm>
            <a:off x="6883824" y="3376122"/>
            <a:ext cx="146839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Codes &amp; Standards Spec Revisions</a:t>
            </a:r>
          </a:p>
        </p:txBody>
      </p:sp>
      <p:sp>
        <p:nvSpPr>
          <p:cNvPr id="35" name="TextBox 34">
            <a:extLst>
              <a:ext uri="{FF2B5EF4-FFF2-40B4-BE49-F238E27FC236}">
                <a16:creationId xmlns:a16="http://schemas.microsoft.com/office/drawing/2014/main" xmlns="" id="{AEA798B0-E869-1A48-9181-1A6633428552}"/>
              </a:ext>
            </a:extLst>
          </p:cNvPr>
          <p:cNvSpPr txBox="1"/>
          <p:nvPr/>
        </p:nvSpPr>
        <p:spPr>
          <a:xfrm>
            <a:off x="1951606" y="5044125"/>
            <a:ext cx="146839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National </a:t>
            </a:r>
            <a:br>
              <a:rPr kumimoji="0" lang="en-US" sz="1050" b="1" i="0" u="none" strike="noStrike" kern="1200" cap="none" spc="0" normalizeH="0" baseline="0" noProof="0" dirty="0">
                <a:ln>
                  <a:noFill/>
                </a:ln>
                <a:solidFill>
                  <a:prstClr val="white"/>
                </a:solidFill>
                <a:effectLst/>
                <a:uLnTx/>
                <a:uFillTx/>
                <a:latin typeface="Arial"/>
                <a:ea typeface="+mn-ea"/>
                <a:cs typeface="+mn-cs"/>
              </a:rPr>
            </a:br>
            <a:r>
              <a:rPr kumimoji="0" lang="en-US" sz="1050" b="1" i="0" u="none" strike="noStrike" kern="1200" cap="none" spc="0" normalizeH="0" baseline="0" noProof="0" dirty="0">
                <a:ln>
                  <a:noFill/>
                </a:ln>
                <a:solidFill>
                  <a:prstClr val="white"/>
                </a:solidFill>
                <a:effectLst/>
                <a:uLnTx/>
                <a:uFillTx/>
                <a:latin typeface="Arial"/>
                <a:ea typeface="+mn-ea"/>
                <a:cs typeface="+mn-cs"/>
              </a:rPr>
              <a:t>Organizations</a:t>
            </a:r>
          </a:p>
        </p:txBody>
      </p:sp>
      <p:pic>
        <p:nvPicPr>
          <p:cNvPr id="36" name="Picture 35">
            <a:extLst>
              <a:ext uri="{FF2B5EF4-FFF2-40B4-BE49-F238E27FC236}">
                <a16:creationId xmlns:a16="http://schemas.microsoft.com/office/drawing/2014/main" xmlns="" id="{6E16611F-401F-8C4A-AA5F-F4D225A95B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0219" y="4038364"/>
            <a:ext cx="959158" cy="664032"/>
          </a:xfrm>
          <a:prstGeom prst="rect">
            <a:avLst/>
          </a:prstGeom>
        </p:spPr>
      </p:pic>
      <p:pic>
        <p:nvPicPr>
          <p:cNvPr id="37" name="Picture 36">
            <a:extLst>
              <a:ext uri="{FF2B5EF4-FFF2-40B4-BE49-F238E27FC236}">
                <a16:creationId xmlns:a16="http://schemas.microsoft.com/office/drawing/2014/main" xmlns="" id="{398E824F-CD82-CC4D-8280-840683881F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7555" y="4032190"/>
            <a:ext cx="754370" cy="754370"/>
          </a:xfrm>
          <a:prstGeom prst="rect">
            <a:avLst/>
          </a:prstGeom>
        </p:spPr>
      </p:pic>
      <p:sp>
        <p:nvSpPr>
          <p:cNvPr id="38" name="TextBox 37">
            <a:extLst>
              <a:ext uri="{FF2B5EF4-FFF2-40B4-BE49-F238E27FC236}">
                <a16:creationId xmlns:a16="http://schemas.microsoft.com/office/drawing/2014/main" xmlns="" id="{2F697664-3AB4-3240-94E5-529FFA54D2F0}"/>
              </a:ext>
            </a:extLst>
          </p:cNvPr>
          <p:cNvSpPr txBox="1"/>
          <p:nvPr/>
        </p:nvSpPr>
        <p:spPr>
          <a:xfrm>
            <a:off x="3622808" y="5044126"/>
            <a:ext cx="211397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Regional/National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Supply-Side Market Actors</a:t>
            </a:r>
          </a:p>
        </p:txBody>
      </p:sp>
      <p:sp>
        <p:nvSpPr>
          <p:cNvPr id="39" name="TextBox 38">
            <a:extLst>
              <a:ext uri="{FF2B5EF4-FFF2-40B4-BE49-F238E27FC236}">
                <a16:creationId xmlns:a16="http://schemas.microsoft.com/office/drawing/2014/main" xmlns="" id="{1A8F6AEA-4CF7-6D4A-AA01-00BCECD69CDA}"/>
              </a:ext>
            </a:extLst>
          </p:cNvPr>
          <p:cNvSpPr txBox="1"/>
          <p:nvPr/>
        </p:nvSpPr>
        <p:spPr>
          <a:xfrm>
            <a:off x="5938551" y="5044125"/>
            <a:ext cx="143417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a:ea typeface="+mn-ea"/>
                <a:cs typeface="+mn-cs"/>
              </a:rPr>
              <a:t>Economic Changes</a:t>
            </a:r>
          </a:p>
        </p:txBody>
      </p:sp>
    </p:spTree>
    <p:extLst>
      <p:ext uri="{BB962C8B-B14F-4D97-AF65-F5344CB8AC3E}">
        <p14:creationId xmlns:p14="http://schemas.microsoft.com/office/powerpoint/2010/main" val="2661635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33" grpId="0"/>
      <p:bldP spid="34" grpId="0"/>
      <p:bldP spid="35"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1B82F95D-8134-154A-9021-9DD8BD9D2DF9}"/>
              </a:ext>
            </a:extLst>
          </p:cNvPr>
          <p:cNvSpPr/>
          <p:nvPr/>
        </p:nvSpPr>
        <p:spPr>
          <a:xfrm>
            <a:off x="4663508" y="986319"/>
            <a:ext cx="3861368" cy="4633645"/>
          </a:xfrm>
          <a:prstGeom prst="rect">
            <a:avLst/>
          </a:prstGeom>
          <a:solidFill>
            <a:srgbClr val="000000">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Half Frame 39">
            <a:extLst>
              <a:ext uri="{FF2B5EF4-FFF2-40B4-BE49-F238E27FC236}">
                <a16:creationId xmlns:a16="http://schemas.microsoft.com/office/drawing/2014/main" xmlns="" id="{19649E76-4A49-8742-A095-7C79B07A1EC6}"/>
              </a:ext>
            </a:extLst>
          </p:cNvPr>
          <p:cNvSpPr/>
          <p:nvPr/>
        </p:nvSpPr>
        <p:spPr>
          <a:xfrm rot="13429852">
            <a:off x="5446182" y="4513640"/>
            <a:ext cx="109115" cy="109115"/>
          </a:xfrm>
          <a:prstGeom prst="halfFrame">
            <a:avLst>
              <a:gd name="adj1" fmla="val 8490"/>
              <a:gd name="adj2" fmla="val 943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83CA"/>
              </a:solidFill>
              <a:effectLst/>
              <a:uLnTx/>
              <a:uFillTx/>
              <a:latin typeface="Arial"/>
              <a:ea typeface="+mn-ea"/>
              <a:cs typeface="+mn-cs"/>
            </a:endParaRPr>
          </a:p>
        </p:txBody>
      </p:sp>
      <p:sp>
        <p:nvSpPr>
          <p:cNvPr id="37" name="Half Frame 36">
            <a:extLst>
              <a:ext uri="{FF2B5EF4-FFF2-40B4-BE49-F238E27FC236}">
                <a16:creationId xmlns:a16="http://schemas.microsoft.com/office/drawing/2014/main" xmlns="" id="{28C95060-A824-984A-B853-19FE90C1CCC2}"/>
              </a:ext>
            </a:extLst>
          </p:cNvPr>
          <p:cNvSpPr/>
          <p:nvPr/>
        </p:nvSpPr>
        <p:spPr>
          <a:xfrm rot="13429852">
            <a:off x="5437275" y="3576094"/>
            <a:ext cx="109115" cy="109115"/>
          </a:xfrm>
          <a:prstGeom prst="halfFrame">
            <a:avLst>
              <a:gd name="adj1" fmla="val 8490"/>
              <a:gd name="adj2" fmla="val 943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E11B"/>
              </a:solidFill>
              <a:effectLst/>
              <a:uLnTx/>
              <a:uFillTx/>
              <a:latin typeface="Arial"/>
              <a:ea typeface="+mn-ea"/>
              <a:cs typeface="+mn-cs"/>
            </a:endParaRPr>
          </a:p>
        </p:txBody>
      </p:sp>
      <p:sp>
        <p:nvSpPr>
          <p:cNvPr id="34" name="Half Frame 33">
            <a:extLst>
              <a:ext uri="{FF2B5EF4-FFF2-40B4-BE49-F238E27FC236}">
                <a16:creationId xmlns:a16="http://schemas.microsoft.com/office/drawing/2014/main" xmlns="" id="{FED8D616-2E11-FE4A-97F5-2ED569A49CEE}"/>
              </a:ext>
            </a:extLst>
          </p:cNvPr>
          <p:cNvSpPr/>
          <p:nvPr/>
        </p:nvSpPr>
        <p:spPr>
          <a:xfrm rot="13429852">
            <a:off x="5434992" y="2713114"/>
            <a:ext cx="109115" cy="109115"/>
          </a:xfrm>
          <a:prstGeom prst="halfFrame">
            <a:avLst>
              <a:gd name="adj1" fmla="val 8490"/>
              <a:gd name="adj2" fmla="val 943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83CA"/>
              </a:solidFill>
              <a:effectLst/>
              <a:uLnTx/>
              <a:uFillTx/>
              <a:latin typeface="Arial"/>
              <a:ea typeface="+mn-ea"/>
              <a:cs typeface="+mn-cs"/>
            </a:endParaRPr>
          </a:p>
        </p:txBody>
      </p:sp>
      <p:sp>
        <p:nvSpPr>
          <p:cNvPr id="31" name="Half Frame 30">
            <a:extLst>
              <a:ext uri="{FF2B5EF4-FFF2-40B4-BE49-F238E27FC236}">
                <a16:creationId xmlns:a16="http://schemas.microsoft.com/office/drawing/2014/main" xmlns="" id="{93FCCA11-C3ED-0C4C-A774-8221EAA27BE9}"/>
              </a:ext>
            </a:extLst>
          </p:cNvPr>
          <p:cNvSpPr/>
          <p:nvPr/>
        </p:nvSpPr>
        <p:spPr>
          <a:xfrm rot="13429852">
            <a:off x="5434992" y="1809634"/>
            <a:ext cx="109115" cy="109115"/>
          </a:xfrm>
          <a:prstGeom prst="halfFrame">
            <a:avLst>
              <a:gd name="adj1" fmla="val 8490"/>
              <a:gd name="adj2" fmla="val 943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83CA"/>
              </a:solidFill>
              <a:effectLst/>
              <a:uLnTx/>
              <a:uFillTx/>
              <a:latin typeface="Arial"/>
              <a:ea typeface="+mn-ea"/>
              <a:cs typeface="+mn-cs"/>
            </a:endParaRPr>
          </a:p>
        </p:txBody>
      </p:sp>
      <p:sp>
        <p:nvSpPr>
          <p:cNvPr id="28" name="Title 1"/>
          <p:cNvSpPr txBox="1">
            <a:spLocks/>
          </p:cNvSpPr>
          <p:nvPr/>
        </p:nvSpPr>
        <p:spPr>
          <a:xfrm>
            <a:off x="628650" y="857250"/>
            <a:ext cx="4003781" cy="5143500"/>
          </a:xfrm>
          <a:prstGeom prst="rect">
            <a:avLst/>
          </a:prstGeom>
        </p:spPr>
        <p:txBody>
          <a:bodyPr vert="horz" lIns="0" rIns="0" anchor="ctr"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775" b="1" i="0" u="none" strike="noStrike" kern="1200" cap="none" spc="-38" normalizeH="0" baseline="0" noProof="0" dirty="0">
                <a:ln>
                  <a:noFill/>
                </a:ln>
                <a:solidFill>
                  <a:prstClr val="white"/>
                </a:solidFill>
                <a:effectLst/>
                <a:uLnTx/>
                <a:uFillTx/>
                <a:latin typeface="Arial"/>
                <a:ea typeface="+mj-ea"/>
                <a:cs typeface="Arial"/>
              </a:rPr>
              <a:t>Step Two:</a:t>
            </a:r>
          </a:p>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t>Develop Strategies for Intervention</a:t>
            </a:r>
            <a:r>
              <a:rPr kumimoji="0" lang="en-US" sz="2400" b="1" i="0" u="none" strike="noStrike" kern="1200" cap="none" spc="-38" normalizeH="0" baseline="0" noProof="0" dirty="0">
                <a:ln>
                  <a:noFill/>
                </a:ln>
                <a:solidFill>
                  <a:prstClr val="white"/>
                </a:solidFill>
                <a:effectLst/>
                <a:uLnTx/>
                <a:uFillTx/>
                <a:latin typeface="Arial"/>
                <a:ea typeface="+mj-ea"/>
                <a:cs typeface="Arial"/>
              </a:rPr>
              <a:t> </a:t>
            </a:r>
            <a:r>
              <a:rPr kumimoji="0" lang="en-US" sz="2775" b="1" i="0" u="none" strike="noStrike" kern="1200" cap="none" spc="-38" normalizeH="0" baseline="0" noProof="0" dirty="0">
                <a:ln>
                  <a:noFill/>
                </a:ln>
                <a:solidFill>
                  <a:prstClr val="white"/>
                </a:solidFill>
                <a:effectLst/>
                <a:uLnTx/>
                <a:uFillTx/>
                <a:latin typeface="Arial"/>
                <a:ea typeface="+mj-ea"/>
                <a:cs typeface="Arial"/>
              </a:rPr>
              <a:t/>
            </a:r>
            <a:br>
              <a:rPr kumimoji="0" lang="en-US" sz="2775" b="1" i="0" u="none" strike="noStrike" kern="1200" cap="none" spc="-38" normalizeH="0" baseline="0" noProof="0" dirty="0">
                <a:ln>
                  <a:noFill/>
                </a:ln>
                <a:solidFill>
                  <a:prstClr val="white"/>
                </a:solidFill>
                <a:effectLst/>
                <a:uLnTx/>
                <a:uFillTx/>
                <a:latin typeface="Arial"/>
                <a:ea typeface="+mj-ea"/>
                <a:cs typeface="Arial"/>
              </a:rPr>
            </a:br>
            <a:endParaRPr kumimoji="0" lang="en-US" sz="2775" b="1" i="0" u="none" strike="noStrike" kern="1200" cap="none" spc="-38" normalizeH="0" baseline="0" noProof="0" dirty="0">
              <a:ln>
                <a:noFill/>
              </a:ln>
              <a:solidFill>
                <a:prstClr val="white"/>
              </a:solidFill>
              <a:effectLst/>
              <a:uLnTx/>
              <a:uFillTx/>
              <a:latin typeface="Arial"/>
              <a:ea typeface="+mj-ea"/>
              <a:cs typeface="Arial"/>
            </a:endParaRPr>
          </a:p>
        </p:txBody>
      </p:sp>
      <p:pic>
        <p:nvPicPr>
          <p:cNvPr id="3" name="Picture 2">
            <a:extLst>
              <a:ext uri="{FF2B5EF4-FFF2-40B4-BE49-F238E27FC236}">
                <a16:creationId xmlns:a16="http://schemas.microsoft.com/office/drawing/2014/main" xmlns="" id="{FFF3B293-02D6-5146-BA02-833ED5F85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014" y="1110247"/>
            <a:ext cx="660359" cy="543380"/>
          </a:xfrm>
          <a:prstGeom prst="rect">
            <a:avLst/>
          </a:prstGeom>
        </p:spPr>
      </p:pic>
      <p:sp>
        <p:nvSpPr>
          <p:cNvPr id="14" name="TextBox 13">
            <a:extLst>
              <a:ext uri="{FF2B5EF4-FFF2-40B4-BE49-F238E27FC236}">
                <a16:creationId xmlns:a16="http://schemas.microsoft.com/office/drawing/2014/main" xmlns="" id="{0AF27102-5873-4A4B-BA66-03B78866C211}"/>
              </a:ext>
            </a:extLst>
          </p:cNvPr>
          <p:cNvSpPr txBox="1"/>
          <p:nvPr/>
        </p:nvSpPr>
        <p:spPr>
          <a:xfrm>
            <a:off x="6285834" y="1381938"/>
            <a:ext cx="21366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Provide credible information</a:t>
            </a:r>
          </a:p>
        </p:txBody>
      </p:sp>
      <p:pic>
        <p:nvPicPr>
          <p:cNvPr id="16" name="Picture 15">
            <a:extLst>
              <a:ext uri="{FF2B5EF4-FFF2-40B4-BE49-F238E27FC236}">
                <a16:creationId xmlns:a16="http://schemas.microsoft.com/office/drawing/2014/main" xmlns="" id="{B3DA0779-484E-CB4C-A2ED-FE30D0E78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616" y="2953859"/>
            <a:ext cx="565052" cy="598289"/>
          </a:xfrm>
          <a:prstGeom prst="rect">
            <a:avLst/>
          </a:prstGeom>
        </p:spPr>
      </p:pic>
      <p:pic>
        <p:nvPicPr>
          <p:cNvPr id="17" name="Picture 16">
            <a:extLst>
              <a:ext uri="{FF2B5EF4-FFF2-40B4-BE49-F238E27FC236}">
                <a16:creationId xmlns:a16="http://schemas.microsoft.com/office/drawing/2014/main" xmlns="" id="{8BD9B46A-28EF-D54A-A0B7-8AB7978D0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014" y="3872443"/>
            <a:ext cx="528287" cy="528287"/>
          </a:xfrm>
          <a:prstGeom prst="rect">
            <a:avLst/>
          </a:prstGeom>
        </p:spPr>
      </p:pic>
      <p:pic>
        <p:nvPicPr>
          <p:cNvPr id="18" name="Picture 17">
            <a:extLst>
              <a:ext uri="{FF2B5EF4-FFF2-40B4-BE49-F238E27FC236}">
                <a16:creationId xmlns:a16="http://schemas.microsoft.com/office/drawing/2014/main" xmlns="" id="{7B690016-BD9A-304F-8F45-47E98A968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615" y="4813318"/>
            <a:ext cx="976254" cy="515138"/>
          </a:xfrm>
          <a:prstGeom prst="rect">
            <a:avLst/>
          </a:prstGeom>
        </p:spPr>
      </p:pic>
      <p:sp>
        <p:nvSpPr>
          <p:cNvPr id="19" name="TextBox 18">
            <a:extLst>
              <a:ext uri="{FF2B5EF4-FFF2-40B4-BE49-F238E27FC236}">
                <a16:creationId xmlns:a16="http://schemas.microsoft.com/office/drawing/2014/main" xmlns="" id="{65C19981-DA91-6445-A969-A5C96C6410FD}"/>
              </a:ext>
            </a:extLst>
          </p:cNvPr>
          <p:cNvSpPr txBox="1"/>
          <p:nvPr/>
        </p:nvSpPr>
        <p:spPr>
          <a:xfrm>
            <a:off x="6285834" y="2150034"/>
            <a:ext cx="21366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Build market capability,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knowledge and experience</a:t>
            </a:r>
          </a:p>
        </p:txBody>
      </p:sp>
      <p:sp>
        <p:nvSpPr>
          <p:cNvPr id="25" name="TextBox 24">
            <a:extLst>
              <a:ext uri="{FF2B5EF4-FFF2-40B4-BE49-F238E27FC236}">
                <a16:creationId xmlns:a16="http://schemas.microsoft.com/office/drawing/2014/main" xmlns="" id="{BA90F5E9-AAAF-F445-9C57-72815129AC70}"/>
              </a:ext>
            </a:extLst>
          </p:cNvPr>
          <p:cNvSpPr txBox="1"/>
          <p:nvPr/>
        </p:nvSpPr>
        <p:spPr>
          <a:xfrm>
            <a:off x="6285834" y="3034716"/>
            <a:ext cx="21366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Redefine the value proposition</a:t>
            </a:r>
          </a:p>
        </p:txBody>
      </p:sp>
      <p:sp>
        <p:nvSpPr>
          <p:cNvPr id="26" name="TextBox 25">
            <a:extLst>
              <a:ext uri="{FF2B5EF4-FFF2-40B4-BE49-F238E27FC236}">
                <a16:creationId xmlns:a16="http://schemas.microsoft.com/office/drawing/2014/main" xmlns="" id="{22857327-F267-9840-A9D6-51B0451F59D7}"/>
              </a:ext>
            </a:extLst>
          </p:cNvPr>
          <p:cNvSpPr txBox="1"/>
          <p:nvPr/>
        </p:nvSpPr>
        <p:spPr>
          <a:xfrm>
            <a:off x="6285834" y="3988762"/>
            <a:ext cx="21366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Align EE product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with consumer needs</a:t>
            </a:r>
          </a:p>
        </p:txBody>
      </p:sp>
      <p:sp>
        <p:nvSpPr>
          <p:cNvPr id="27" name="TextBox 26">
            <a:extLst>
              <a:ext uri="{FF2B5EF4-FFF2-40B4-BE49-F238E27FC236}">
                <a16:creationId xmlns:a16="http://schemas.microsoft.com/office/drawing/2014/main" xmlns="" id="{1BA6216D-2252-4548-818A-E6F631FD411E}"/>
              </a:ext>
            </a:extLst>
          </p:cNvPr>
          <p:cNvSpPr txBox="1"/>
          <p:nvPr/>
        </p:nvSpPr>
        <p:spPr>
          <a:xfrm>
            <a:off x="6285834" y="4872660"/>
            <a:ext cx="21366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Influence energy codes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and standards</a:t>
            </a:r>
          </a:p>
        </p:txBody>
      </p:sp>
      <p:pic>
        <p:nvPicPr>
          <p:cNvPr id="15" name="Picture 14">
            <a:extLst>
              <a:ext uri="{FF2B5EF4-FFF2-40B4-BE49-F238E27FC236}">
                <a16:creationId xmlns:a16="http://schemas.microsoft.com/office/drawing/2014/main" xmlns="" id="{4CBB8D35-1CF8-054B-9748-FADBD316F5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0664" y="2080995"/>
            <a:ext cx="513509" cy="528287"/>
          </a:xfrm>
          <a:prstGeom prst="rect">
            <a:avLst/>
          </a:prstGeom>
        </p:spPr>
      </p:pic>
    </p:spTree>
    <p:extLst>
      <p:ext uri="{BB962C8B-B14F-4D97-AF65-F5344CB8AC3E}">
        <p14:creationId xmlns:p14="http://schemas.microsoft.com/office/powerpoint/2010/main" val="4165957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0" grpId="0" animBg="1"/>
      <p:bldP spid="37" grpId="0" animBg="1"/>
      <p:bldP spid="34" grpId="0" animBg="1"/>
      <p:bldP spid="31" grpId="0" animBg="1"/>
      <p:bldP spid="14" grpId="0"/>
      <p:bldP spid="19"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628650" y="857250"/>
            <a:ext cx="4003781" cy="5143500"/>
          </a:xfrm>
          <a:prstGeom prst="rect">
            <a:avLst/>
          </a:prstGeom>
        </p:spPr>
        <p:txBody>
          <a:bodyPr vert="horz" lIns="0" rIns="0" anchor="ctr"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775" b="1" i="0" u="none" strike="noStrike" kern="1200" cap="none" spc="-38" normalizeH="0" baseline="0" noProof="0" dirty="0">
                <a:ln>
                  <a:noFill/>
                </a:ln>
                <a:solidFill>
                  <a:prstClr val="white"/>
                </a:solidFill>
                <a:effectLst/>
                <a:uLnTx/>
                <a:uFillTx/>
                <a:latin typeface="Arial"/>
                <a:ea typeface="+mj-ea"/>
                <a:cs typeface="Arial"/>
              </a:rPr>
              <a:t>Step Three:</a:t>
            </a:r>
          </a:p>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t>Define Key Metrics </a:t>
            </a:r>
            <a:r>
              <a:rPr kumimoji="0" lang="en-US" sz="3300" b="1" i="0" u="none" strike="noStrike" kern="1200" cap="none" spc="-50" normalizeH="0" baseline="0" noProof="0" dirty="0">
                <a:ln>
                  <a:noFill/>
                </a:ln>
                <a:solidFill>
                  <a:srgbClr val="00AEEF">
                    <a:lumMod val="60000"/>
                    <a:lumOff val="40000"/>
                  </a:srgbClr>
                </a:solidFill>
                <a:effectLst/>
                <a:uLnTx/>
                <a:uFillTx/>
                <a:latin typeface="Arial"/>
                <a:ea typeface="+mj-ea"/>
                <a:cs typeface="Arial"/>
              </a:rPr>
              <a:t>&amp; </a:t>
            </a:r>
            <a:r>
              <a:rPr kumimoji="0" lang="en-US" sz="33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t>Progress </a:t>
            </a:r>
            <a:r>
              <a:rPr kumimoji="0" lang="en-US" sz="3300" b="1" i="0" u="none" strike="noStrike" kern="1200" cap="none" spc="-50" normalizeH="0" baseline="0" noProof="0" dirty="0">
                <a:ln>
                  <a:noFill/>
                </a:ln>
                <a:solidFill>
                  <a:srgbClr val="00AEEF">
                    <a:lumMod val="60000"/>
                    <a:lumOff val="40000"/>
                  </a:srgbClr>
                </a:solidFill>
                <a:effectLst/>
                <a:uLnTx/>
                <a:uFillTx/>
                <a:latin typeface="Arial"/>
                <a:ea typeface="+mj-ea"/>
                <a:cs typeface="Arial"/>
              </a:rPr>
              <a:t>Indicators</a:t>
            </a:r>
            <a:r>
              <a:rPr kumimoji="0" lang="en-US" sz="2400" b="1" i="0" u="none" strike="noStrike" kern="1200" cap="none" spc="-38" normalizeH="0" baseline="0" noProof="0" dirty="0">
                <a:ln>
                  <a:noFill/>
                </a:ln>
                <a:solidFill>
                  <a:prstClr val="white"/>
                </a:solidFill>
                <a:effectLst/>
                <a:uLnTx/>
                <a:uFillTx/>
                <a:latin typeface="Arial"/>
                <a:ea typeface="+mj-ea"/>
                <a:cs typeface="Arial"/>
              </a:rPr>
              <a:t> </a:t>
            </a:r>
            <a:r>
              <a:rPr kumimoji="0" lang="en-US" sz="2775" b="1" i="0" u="none" strike="noStrike" kern="1200" cap="none" spc="-38" normalizeH="0" baseline="0" noProof="0" dirty="0">
                <a:ln>
                  <a:noFill/>
                </a:ln>
                <a:solidFill>
                  <a:prstClr val="white"/>
                </a:solidFill>
                <a:effectLst/>
                <a:uLnTx/>
                <a:uFillTx/>
                <a:latin typeface="Arial"/>
                <a:ea typeface="+mj-ea"/>
                <a:cs typeface="Arial"/>
              </a:rPr>
              <a:t/>
            </a:r>
            <a:br>
              <a:rPr kumimoji="0" lang="en-US" sz="2775" b="1" i="0" u="none" strike="noStrike" kern="1200" cap="none" spc="-38" normalizeH="0" baseline="0" noProof="0" dirty="0">
                <a:ln>
                  <a:noFill/>
                </a:ln>
                <a:solidFill>
                  <a:prstClr val="white"/>
                </a:solidFill>
                <a:effectLst/>
                <a:uLnTx/>
                <a:uFillTx/>
                <a:latin typeface="Arial"/>
                <a:ea typeface="+mj-ea"/>
                <a:cs typeface="Arial"/>
              </a:rPr>
            </a:br>
            <a:endParaRPr kumimoji="0" lang="en-US" sz="2775" b="1" i="0" u="none" strike="noStrike" kern="1200" cap="none" spc="-38" normalizeH="0" baseline="0" noProof="0" dirty="0">
              <a:ln>
                <a:noFill/>
              </a:ln>
              <a:solidFill>
                <a:prstClr val="white"/>
              </a:solidFill>
              <a:effectLst/>
              <a:uLnTx/>
              <a:uFillTx/>
              <a:latin typeface="Arial"/>
              <a:ea typeface="+mj-ea"/>
              <a:cs typeface="Arial"/>
            </a:endParaRPr>
          </a:p>
        </p:txBody>
      </p:sp>
      <p:grpSp>
        <p:nvGrpSpPr>
          <p:cNvPr id="26" name="Group 25">
            <a:extLst>
              <a:ext uri="{FF2B5EF4-FFF2-40B4-BE49-F238E27FC236}">
                <a16:creationId xmlns:a16="http://schemas.microsoft.com/office/drawing/2014/main" xmlns="" id="{33FEE9B1-49E1-4B46-A96B-78DEDC98E40D}"/>
              </a:ext>
            </a:extLst>
          </p:cNvPr>
          <p:cNvGrpSpPr/>
          <p:nvPr/>
        </p:nvGrpSpPr>
        <p:grpSpPr>
          <a:xfrm>
            <a:off x="4468048" y="2781886"/>
            <a:ext cx="4105796" cy="1199855"/>
            <a:chOff x="5957397" y="2566182"/>
            <a:chExt cx="5474395" cy="1599806"/>
          </a:xfrm>
        </p:grpSpPr>
        <p:pic>
          <p:nvPicPr>
            <p:cNvPr id="56" name="Picture 55">
              <a:extLst>
                <a:ext uri="{FF2B5EF4-FFF2-40B4-BE49-F238E27FC236}">
                  <a16:creationId xmlns:a16="http://schemas.microsoft.com/office/drawing/2014/main" xmlns="" id="{C2797BEF-4E09-B24F-A280-B6FD4CB11D76}"/>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9298820" y="2608977"/>
              <a:ext cx="788325" cy="788325"/>
            </a:xfrm>
            <a:prstGeom prst="rect">
              <a:avLst/>
            </a:prstGeom>
          </p:spPr>
        </p:pic>
        <p:grpSp>
          <p:nvGrpSpPr>
            <p:cNvPr id="24" name="Group 23">
              <a:extLst>
                <a:ext uri="{FF2B5EF4-FFF2-40B4-BE49-F238E27FC236}">
                  <a16:creationId xmlns:a16="http://schemas.microsoft.com/office/drawing/2014/main" xmlns="" id="{6D7F8F3F-1700-45D1-9115-3E4C95E7F281}"/>
                </a:ext>
              </a:extLst>
            </p:cNvPr>
            <p:cNvGrpSpPr/>
            <p:nvPr/>
          </p:nvGrpSpPr>
          <p:grpSpPr>
            <a:xfrm>
              <a:off x="5957397" y="2566182"/>
              <a:ext cx="5474395" cy="1599806"/>
              <a:chOff x="5957397" y="2566182"/>
              <a:chExt cx="5474395" cy="1599806"/>
            </a:xfrm>
          </p:grpSpPr>
          <p:grpSp>
            <p:nvGrpSpPr>
              <p:cNvPr id="22" name="Group 21">
                <a:extLst>
                  <a:ext uri="{FF2B5EF4-FFF2-40B4-BE49-F238E27FC236}">
                    <a16:creationId xmlns:a16="http://schemas.microsoft.com/office/drawing/2014/main" xmlns="" id="{EADE1530-B81F-4BEE-A119-5E47E964F567}"/>
                  </a:ext>
                </a:extLst>
              </p:cNvPr>
              <p:cNvGrpSpPr/>
              <p:nvPr/>
            </p:nvGrpSpPr>
            <p:grpSpPr>
              <a:xfrm>
                <a:off x="5957397" y="2607542"/>
                <a:ext cx="5474394" cy="1558446"/>
                <a:chOff x="5957397" y="2607542"/>
                <a:chExt cx="5474394" cy="1558446"/>
              </a:xfrm>
            </p:grpSpPr>
            <p:pic>
              <p:nvPicPr>
                <p:cNvPr id="60" name="Picture 59">
                  <a:extLst>
                    <a:ext uri="{FF2B5EF4-FFF2-40B4-BE49-F238E27FC236}">
                      <a16:creationId xmlns:a16="http://schemas.microsoft.com/office/drawing/2014/main" xmlns="" id="{9EA41EA4-6B35-C24E-92EF-2A284FFD511F}"/>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6609528" y="2608977"/>
                  <a:ext cx="788325" cy="788325"/>
                </a:xfrm>
                <a:prstGeom prst="rect">
                  <a:avLst/>
                </a:prstGeom>
              </p:spPr>
            </p:pic>
            <p:grpSp>
              <p:nvGrpSpPr>
                <p:cNvPr id="11" name="Group 10">
                  <a:extLst>
                    <a:ext uri="{FF2B5EF4-FFF2-40B4-BE49-F238E27FC236}">
                      <a16:creationId xmlns:a16="http://schemas.microsoft.com/office/drawing/2014/main" xmlns="" id="{CC9AF013-76E2-4A4A-83B6-FD9131A8C8E0}"/>
                    </a:ext>
                  </a:extLst>
                </p:cNvPr>
                <p:cNvGrpSpPr/>
                <p:nvPr/>
              </p:nvGrpSpPr>
              <p:grpSpPr>
                <a:xfrm>
                  <a:off x="5957397" y="2607542"/>
                  <a:ext cx="5474394" cy="1558446"/>
                  <a:chOff x="5957397" y="2607542"/>
                  <a:chExt cx="5474394" cy="1558446"/>
                </a:xfrm>
              </p:grpSpPr>
              <p:pic>
                <p:nvPicPr>
                  <p:cNvPr id="58" name="Picture 57">
                    <a:extLst>
                      <a:ext uri="{FF2B5EF4-FFF2-40B4-BE49-F238E27FC236}">
                        <a16:creationId xmlns:a16="http://schemas.microsoft.com/office/drawing/2014/main" xmlns="" id="{235B6306-6921-704D-B905-2E35A1E0C5F5}"/>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7954174" y="2608977"/>
                    <a:ext cx="788325" cy="788325"/>
                  </a:xfrm>
                  <a:prstGeom prst="rect">
                    <a:avLst/>
                  </a:prstGeom>
                </p:spPr>
              </p:pic>
              <p:grpSp>
                <p:nvGrpSpPr>
                  <p:cNvPr id="3" name="Group 2">
                    <a:extLst>
                      <a:ext uri="{FF2B5EF4-FFF2-40B4-BE49-F238E27FC236}">
                        <a16:creationId xmlns:a16="http://schemas.microsoft.com/office/drawing/2014/main" xmlns="" id="{43F12B34-3763-4338-A18C-BF1E2AAAEFEE}"/>
                      </a:ext>
                    </a:extLst>
                  </p:cNvPr>
                  <p:cNvGrpSpPr/>
                  <p:nvPr/>
                </p:nvGrpSpPr>
                <p:grpSpPr>
                  <a:xfrm>
                    <a:off x="5957397" y="2607542"/>
                    <a:ext cx="5474394" cy="1558446"/>
                    <a:chOff x="5957397" y="2607542"/>
                    <a:chExt cx="5474394" cy="1558446"/>
                  </a:xfrm>
                </p:grpSpPr>
                <p:pic>
                  <p:nvPicPr>
                    <p:cNvPr id="54" name="Picture 53">
                      <a:extLst>
                        <a:ext uri="{FF2B5EF4-FFF2-40B4-BE49-F238E27FC236}">
                          <a16:creationId xmlns:a16="http://schemas.microsoft.com/office/drawing/2014/main" xmlns="" id="{FFD5783C-019B-0244-A709-F0CBEE47D44C}"/>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10643466" y="2607542"/>
                      <a:ext cx="788325" cy="788325"/>
                    </a:xfrm>
                    <a:prstGeom prst="rect">
                      <a:avLst/>
                    </a:prstGeom>
                  </p:spPr>
                </p:pic>
                <p:pic>
                  <p:nvPicPr>
                    <p:cNvPr id="57" name="Picture 56">
                      <a:extLst>
                        <a:ext uri="{FF2B5EF4-FFF2-40B4-BE49-F238E27FC236}">
                          <a16:creationId xmlns:a16="http://schemas.microsoft.com/office/drawing/2014/main" xmlns="" id="{B33F0A1B-5F13-D447-A648-1395E88216DC}"/>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462658" y="3155817"/>
                      <a:ext cx="693045" cy="891058"/>
                    </a:xfrm>
                    <a:prstGeom prst="rect">
                      <a:avLst/>
                    </a:prstGeom>
                  </p:spPr>
                </p:pic>
                <p:pic>
                  <p:nvPicPr>
                    <p:cNvPr id="78" name="Picture 77">
                      <a:extLst>
                        <a:ext uri="{FF2B5EF4-FFF2-40B4-BE49-F238E27FC236}">
                          <a16:creationId xmlns:a16="http://schemas.microsoft.com/office/drawing/2014/main" xmlns="" id="{2751E97C-C549-8340-ADD5-D1D9C7265182}"/>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500349" y="2702028"/>
                      <a:ext cx="441951" cy="375658"/>
                    </a:xfrm>
                    <a:prstGeom prst="rect">
                      <a:avLst/>
                    </a:prstGeom>
                  </p:spPr>
                </p:pic>
                <p:pic>
                  <p:nvPicPr>
                    <p:cNvPr id="80" name="Picture 79">
                      <a:extLst>
                        <a:ext uri="{FF2B5EF4-FFF2-40B4-BE49-F238E27FC236}">
                          <a16:creationId xmlns:a16="http://schemas.microsoft.com/office/drawing/2014/main" xmlns="" id="{5AF65A80-0CEA-6E40-B62D-F4FA23B39E52}"/>
                        </a:ext>
                      </a:extLst>
                    </p:cNvPr>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91281" y="2697966"/>
                      <a:ext cx="336723" cy="357769"/>
                    </a:xfrm>
                    <a:prstGeom prst="rect">
                      <a:avLst/>
                    </a:prstGeom>
                  </p:spPr>
                </p:pic>
                <p:pic>
                  <p:nvPicPr>
                    <p:cNvPr id="81" name="Picture 80">
                      <a:extLst>
                        <a:ext uri="{FF2B5EF4-FFF2-40B4-BE49-F238E27FC236}">
                          <a16:creationId xmlns:a16="http://schemas.microsoft.com/office/drawing/2014/main" xmlns="" id="{8258BF66-BEEF-5044-A56F-81A07E701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5538" y="2747299"/>
                      <a:ext cx="486375" cy="285116"/>
                    </a:xfrm>
                    <a:prstGeom prst="rect">
                      <a:avLst/>
                    </a:prstGeom>
                  </p:spPr>
                </p:pic>
                <p:pic>
                  <p:nvPicPr>
                    <p:cNvPr id="14" name="Picture 13">
                      <a:extLst>
                        <a:ext uri="{FF2B5EF4-FFF2-40B4-BE49-F238E27FC236}">
                          <a16:creationId xmlns:a16="http://schemas.microsoft.com/office/drawing/2014/main" xmlns="" id="{1CC723FC-260B-C94E-87AF-5802813D07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7397" y="3109093"/>
                      <a:ext cx="995545" cy="1056895"/>
                    </a:xfrm>
                    <a:prstGeom prst="rect">
                      <a:avLst/>
                    </a:prstGeom>
                  </p:spPr>
                </p:pic>
                <p:pic>
                  <p:nvPicPr>
                    <p:cNvPr id="86" name="Picture 85">
                      <a:extLst>
                        <a:ext uri="{FF2B5EF4-FFF2-40B4-BE49-F238E27FC236}">
                          <a16:creationId xmlns:a16="http://schemas.microsoft.com/office/drawing/2014/main" xmlns="" id="{4FD8E682-DF70-6A42-8A87-D37153B1AB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7522" y="3057480"/>
                      <a:ext cx="997458" cy="1058926"/>
                    </a:xfrm>
                    <a:prstGeom prst="rect">
                      <a:avLst/>
                    </a:prstGeom>
                  </p:spPr>
                </p:pic>
                <p:pic>
                  <p:nvPicPr>
                    <p:cNvPr id="88" name="Picture 87">
                      <a:extLst>
                        <a:ext uri="{FF2B5EF4-FFF2-40B4-BE49-F238E27FC236}">
                          <a16:creationId xmlns:a16="http://schemas.microsoft.com/office/drawing/2014/main" xmlns="" id="{0DCA0D6F-D950-3643-AE2F-54CF2FD17375}"/>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0157125" y="3154187"/>
                      <a:ext cx="693045" cy="891058"/>
                    </a:xfrm>
                    <a:prstGeom prst="rect">
                      <a:avLst/>
                    </a:prstGeom>
                  </p:spPr>
                </p:pic>
              </p:grpSp>
            </p:grpSp>
          </p:grpSp>
          <p:sp>
            <p:nvSpPr>
              <p:cNvPr id="76" name="Title 1">
                <a:extLst>
                  <a:ext uri="{FF2B5EF4-FFF2-40B4-BE49-F238E27FC236}">
                    <a16:creationId xmlns:a16="http://schemas.microsoft.com/office/drawing/2014/main" xmlns="" id="{4D87DC10-21AE-1C49-B0D7-AABD745B3D63}"/>
                  </a:ext>
                </a:extLst>
              </p:cNvPr>
              <p:cNvSpPr txBox="1">
                <a:spLocks/>
              </p:cNvSpPr>
              <p:nvPr/>
            </p:nvSpPr>
            <p:spPr>
              <a:xfrm>
                <a:off x="10678936" y="2566182"/>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75" b="1" i="0" u="none" strike="noStrike" kern="1200" cap="none" spc="-38" normalizeH="0" baseline="0" noProof="0" dirty="0">
                    <a:ln>
                      <a:noFill/>
                    </a:ln>
                    <a:solidFill>
                      <a:srgbClr val="8DC63F"/>
                    </a:solidFill>
                    <a:effectLst/>
                    <a:uLnTx/>
                    <a:uFillTx/>
                    <a:latin typeface="Arial"/>
                    <a:ea typeface="+mj-ea"/>
                    <a:cs typeface="Arial"/>
                  </a:rPr>
                  <a:t>#</a:t>
                </a:r>
              </a:p>
            </p:txBody>
          </p:sp>
        </p:grpSp>
      </p:grpSp>
      <p:grpSp>
        <p:nvGrpSpPr>
          <p:cNvPr id="17" name="Group 16">
            <a:extLst>
              <a:ext uri="{FF2B5EF4-FFF2-40B4-BE49-F238E27FC236}">
                <a16:creationId xmlns:a16="http://schemas.microsoft.com/office/drawing/2014/main" xmlns="" id="{8AEAA8A1-067E-4E93-808F-697B36FFB080}"/>
              </a:ext>
            </a:extLst>
          </p:cNvPr>
          <p:cNvGrpSpPr/>
          <p:nvPr/>
        </p:nvGrpSpPr>
        <p:grpSpPr>
          <a:xfrm>
            <a:off x="4593366" y="1475732"/>
            <a:ext cx="4003079" cy="1164737"/>
            <a:chOff x="6124488" y="824642"/>
            <a:chExt cx="5337438" cy="1552983"/>
          </a:xfrm>
        </p:grpSpPr>
        <p:pic>
          <p:nvPicPr>
            <p:cNvPr id="71" name="Picture 70">
              <a:extLst>
                <a:ext uri="{FF2B5EF4-FFF2-40B4-BE49-F238E27FC236}">
                  <a16:creationId xmlns:a16="http://schemas.microsoft.com/office/drawing/2014/main" xmlns="" id="{99FA3641-2C6E-3943-8F3A-003AAA34B6E6}"/>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7954173" y="858515"/>
              <a:ext cx="788325" cy="788325"/>
            </a:xfrm>
            <a:prstGeom prst="rect">
              <a:avLst/>
            </a:prstGeom>
          </p:spPr>
        </p:pic>
        <p:pic>
          <p:nvPicPr>
            <p:cNvPr id="73" name="Picture 72">
              <a:extLst>
                <a:ext uri="{FF2B5EF4-FFF2-40B4-BE49-F238E27FC236}">
                  <a16:creationId xmlns:a16="http://schemas.microsoft.com/office/drawing/2014/main" xmlns="" id="{FF812C70-1E2F-B447-B4F3-968148E79BE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6625453" y="862807"/>
              <a:ext cx="788325" cy="788325"/>
            </a:xfrm>
            <a:prstGeom prst="rect">
              <a:avLst/>
            </a:prstGeom>
          </p:spPr>
        </p:pic>
        <p:grpSp>
          <p:nvGrpSpPr>
            <p:cNvPr id="2" name="Group 1">
              <a:extLst>
                <a:ext uri="{FF2B5EF4-FFF2-40B4-BE49-F238E27FC236}">
                  <a16:creationId xmlns:a16="http://schemas.microsoft.com/office/drawing/2014/main" xmlns="" id="{BF920C2D-3DD8-46B3-9FE8-44E6369D38D5}"/>
                </a:ext>
              </a:extLst>
            </p:cNvPr>
            <p:cNvGrpSpPr/>
            <p:nvPr/>
          </p:nvGrpSpPr>
          <p:grpSpPr>
            <a:xfrm>
              <a:off x="6124488" y="827309"/>
              <a:ext cx="5337438" cy="1550316"/>
              <a:chOff x="6124488" y="827309"/>
              <a:chExt cx="5337438" cy="1550316"/>
            </a:xfrm>
          </p:grpSpPr>
          <p:pic>
            <p:nvPicPr>
              <p:cNvPr id="70" name="Picture 69">
                <a:extLst>
                  <a:ext uri="{FF2B5EF4-FFF2-40B4-BE49-F238E27FC236}">
                    <a16:creationId xmlns:a16="http://schemas.microsoft.com/office/drawing/2014/main" xmlns="" id="{81A31EFA-5725-6047-9BF5-FCCEC707728B}"/>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124488" y="1404316"/>
                <a:ext cx="693045" cy="891058"/>
              </a:xfrm>
              <a:prstGeom prst="rect">
                <a:avLst/>
              </a:prstGeom>
            </p:spPr>
          </p:pic>
          <p:grpSp>
            <p:nvGrpSpPr>
              <p:cNvPr id="64" name="Group 63">
                <a:extLst>
                  <a:ext uri="{FF2B5EF4-FFF2-40B4-BE49-F238E27FC236}">
                    <a16:creationId xmlns:a16="http://schemas.microsoft.com/office/drawing/2014/main" xmlns="" id="{0EE25A4A-398A-E54D-ADF9-1476096A2901}"/>
                  </a:ext>
                </a:extLst>
              </p:cNvPr>
              <p:cNvGrpSpPr/>
              <p:nvPr/>
            </p:nvGrpSpPr>
            <p:grpSpPr>
              <a:xfrm>
                <a:off x="8807304" y="852709"/>
                <a:ext cx="1288393" cy="1447662"/>
                <a:chOff x="5262706" y="4120694"/>
                <a:chExt cx="1288393" cy="1447662"/>
              </a:xfrm>
            </p:grpSpPr>
            <p:pic>
              <p:nvPicPr>
                <p:cNvPr id="68" name="Picture 67">
                  <a:extLst>
                    <a:ext uri="{FF2B5EF4-FFF2-40B4-BE49-F238E27FC236}">
                      <a16:creationId xmlns:a16="http://schemas.microsoft.com/office/drawing/2014/main" xmlns="" id="{D7076B95-546E-5F42-9E70-166BAFECB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706" y="4677298"/>
                  <a:ext cx="693045" cy="891058"/>
                </a:xfrm>
                <a:prstGeom prst="rect">
                  <a:avLst/>
                </a:prstGeom>
              </p:spPr>
            </p:pic>
            <p:pic>
              <p:nvPicPr>
                <p:cNvPr id="69" name="Picture 68">
                  <a:extLst>
                    <a:ext uri="{FF2B5EF4-FFF2-40B4-BE49-F238E27FC236}">
                      <a16:creationId xmlns:a16="http://schemas.microsoft.com/office/drawing/2014/main" xmlns="" id="{A6D752B3-437C-CF4F-89C3-D62DC4A5891E}"/>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5762774" y="4120694"/>
                  <a:ext cx="788325" cy="788325"/>
                </a:xfrm>
                <a:prstGeom prst="rect">
                  <a:avLst/>
                </a:prstGeom>
              </p:spPr>
            </p:pic>
          </p:grpSp>
          <p:pic>
            <p:nvPicPr>
              <p:cNvPr id="67" name="Picture 66">
                <a:extLst>
                  <a:ext uri="{FF2B5EF4-FFF2-40B4-BE49-F238E27FC236}">
                    <a16:creationId xmlns:a16="http://schemas.microsoft.com/office/drawing/2014/main" xmlns="" id="{1A7C6D4D-4517-194A-B099-0A21CD5F8E12}"/>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10673601" y="869629"/>
                <a:ext cx="788325" cy="788325"/>
              </a:xfrm>
              <a:prstGeom prst="rect">
                <a:avLst/>
              </a:prstGeom>
            </p:spPr>
          </p:pic>
          <p:pic>
            <p:nvPicPr>
              <p:cNvPr id="18" name="Picture 17">
                <a:extLst>
                  <a:ext uri="{FF2B5EF4-FFF2-40B4-BE49-F238E27FC236}">
                    <a16:creationId xmlns:a16="http://schemas.microsoft.com/office/drawing/2014/main" xmlns="" id="{B80259F7-9B62-294B-B148-1C4094B7F3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5332" y="1320237"/>
                <a:ext cx="996009" cy="1057388"/>
              </a:xfrm>
              <a:prstGeom prst="rect">
                <a:avLst/>
              </a:prstGeom>
            </p:spPr>
          </p:pic>
          <p:pic>
            <p:nvPicPr>
              <p:cNvPr id="20" name="Picture 19">
                <a:extLst>
                  <a:ext uri="{FF2B5EF4-FFF2-40B4-BE49-F238E27FC236}">
                    <a16:creationId xmlns:a16="http://schemas.microsoft.com/office/drawing/2014/main" xmlns="" id="{C6B31BBE-1711-0B4A-930E-3867AC6D36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75311" y="1320955"/>
                <a:ext cx="986835" cy="1047648"/>
              </a:xfrm>
              <a:prstGeom prst="rect">
                <a:avLst/>
              </a:prstGeom>
            </p:spPr>
          </p:pic>
          <p:sp>
            <p:nvSpPr>
              <p:cNvPr id="74" name="Title 1">
                <a:extLst>
                  <a:ext uri="{FF2B5EF4-FFF2-40B4-BE49-F238E27FC236}">
                    <a16:creationId xmlns:a16="http://schemas.microsoft.com/office/drawing/2014/main" xmlns="" id="{8B4A5BAC-7129-3747-8EB2-A78350C3AE42}"/>
                  </a:ext>
                </a:extLst>
              </p:cNvPr>
              <p:cNvSpPr txBox="1">
                <a:spLocks/>
              </p:cNvSpPr>
              <p:nvPr/>
            </p:nvSpPr>
            <p:spPr>
              <a:xfrm>
                <a:off x="6644996" y="827309"/>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75" b="1" i="0" u="none" strike="noStrike" kern="1200" cap="none" spc="-38" normalizeH="0" baseline="0" noProof="0" dirty="0">
                    <a:ln>
                      <a:noFill/>
                    </a:ln>
                    <a:solidFill>
                      <a:srgbClr val="8DC63F"/>
                    </a:solidFill>
                    <a:effectLst/>
                    <a:uLnTx/>
                    <a:uFillTx/>
                    <a:latin typeface="Arial"/>
                    <a:ea typeface="+mj-ea"/>
                    <a:cs typeface="Arial"/>
                  </a:rPr>
                  <a:t>$</a:t>
                </a:r>
              </a:p>
            </p:txBody>
          </p:sp>
          <p:pic>
            <p:nvPicPr>
              <p:cNvPr id="79" name="Picture 78">
                <a:extLst>
                  <a:ext uri="{FF2B5EF4-FFF2-40B4-BE49-F238E27FC236}">
                    <a16:creationId xmlns:a16="http://schemas.microsoft.com/office/drawing/2014/main" xmlns="" id="{6235D902-6B68-FC4D-BFBC-D5EC4FCE2023}"/>
                  </a:ext>
                </a:extLst>
              </p:cNvPr>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38667" y="960606"/>
                <a:ext cx="441951" cy="357769"/>
              </a:xfrm>
              <a:prstGeom prst="rect">
                <a:avLst/>
              </a:prstGeom>
            </p:spPr>
          </p:pic>
        </p:grpSp>
        <p:sp>
          <p:nvSpPr>
            <p:cNvPr id="82" name="Title 1">
              <a:extLst>
                <a:ext uri="{FF2B5EF4-FFF2-40B4-BE49-F238E27FC236}">
                  <a16:creationId xmlns:a16="http://schemas.microsoft.com/office/drawing/2014/main" xmlns="" id="{24FB9C10-F3FD-454A-8A4C-AAB1702A71A6}"/>
                </a:ext>
              </a:extLst>
            </p:cNvPr>
            <p:cNvSpPr txBox="1">
              <a:spLocks/>
            </p:cNvSpPr>
            <p:nvPr/>
          </p:nvSpPr>
          <p:spPr>
            <a:xfrm>
              <a:off x="9345306" y="824642"/>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75" b="1" i="0" u="none" strike="noStrike" kern="1200" cap="none" spc="-38" normalizeH="0" baseline="0" noProof="0" dirty="0">
                  <a:ln>
                    <a:noFill/>
                  </a:ln>
                  <a:solidFill>
                    <a:srgbClr val="8CC541"/>
                  </a:solidFill>
                  <a:effectLst/>
                  <a:uLnTx/>
                  <a:uFillTx/>
                  <a:latin typeface="Arial"/>
                  <a:ea typeface="+mj-ea"/>
                  <a:cs typeface="Arial"/>
                </a:rPr>
                <a:t>%</a:t>
              </a:r>
            </a:p>
          </p:txBody>
        </p:sp>
        <p:sp>
          <p:nvSpPr>
            <p:cNvPr id="77" name="Title 1">
              <a:extLst>
                <a:ext uri="{FF2B5EF4-FFF2-40B4-BE49-F238E27FC236}">
                  <a16:creationId xmlns:a16="http://schemas.microsoft.com/office/drawing/2014/main" xmlns="" id="{64C1A3C3-BBEF-E746-AFEE-8BB44198A7AE}"/>
                </a:ext>
              </a:extLst>
            </p:cNvPr>
            <p:cNvSpPr txBox="1">
              <a:spLocks/>
            </p:cNvSpPr>
            <p:nvPr/>
          </p:nvSpPr>
          <p:spPr>
            <a:xfrm>
              <a:off x="10678936" y="946609"/>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38" normalizeH="0" baseline="0" noProof="0" dirty="0" err="1">
                  <a:ln>
                    <a:noFill/>
                  </a:ln>
                  <a:solidFill>
                    <a:srgbClr val="8DC63F"/>
                  </a:solidFill>
                  <a:effectLst/>
                  <a:uLnTx/>
                  <a:uFillTx/>
                  <a:latin typeface="Arial"/>
                  <a:ea typeface="+mj-ea"/>
                  <a:cs typeface="Arial"/>
                </a:rPr>
                <a:t>aMW</a:t>
              </a:r>
              <a:endParaRPr kumimoji="0" lang="en-US" sz="1200" b="1" i="0" u="none" strike="noStrike" kern="1200" cap="none" spc="-38" normalizeH="0" baseline="0" noProof="0" dirty="0">
                <a:ln>
                  <a:noFill/>
                </a:ln>
                <a:solidFill>
                  <a:srgbClr val="8DC63F"/>
                </a:solidFill>
                <a:effectLst/>
                <a:uLnTx/>
                <a:uFillTx/>
                <a:latin typeface="Arial"/>
                <a:ea typeface="+mj-ea"/>
                <a:cs typeface="Arial"/>
              </a:endParaRPr>
            </a:p>
          </p:txBody>
        </p:sp>
      </p:grpSp>
      <p:grpSp>
        <p:nvGrpSpPr>
          <p:cNvPr id="30" name="Group 29">
            <a:extLst>
              <a:ext uri="{FF2B5EF4-FFF2-40B4-BE49-F238E27FC236}">
                <a16:creationId xmlns:a16="http://schemas.microsoft.com/office/drawing/2014/main" xmlns="" id="{D5664BC4-CE57-4B83-825A-E22596F545B1}"/>
              </a:ext>
            </a:extLst>
          </p:cNvPr>
          <p:cNvGrpSpPr/>
          <p:nvPr/>
        </p:nvGrpSpPr>
        <p:grpSpPr>
          <a:xfrm>
            <a:off x="4464353" y="4090894"/>
            <a:ext cx="4105807" cy="1169124"/>
            <a:chOff x="5952470" y="4311525"/>
            <a:chExt cx="5474409" cy="1558832"/>
          </a:xfrm>
        </p:grpSpPr>
        <p:grpSp>
          <p:nvGrpSpPr>
            <p:cNvPr id="29" name="Group 28">
              <a:extLst>
                <a:ext uri="{FF2B5EF4-FFF2-40B4-BE49-F238E27FC236}">
                  <a16:creationId xmlns:a16="http://schemas.microsoft.com/office/drawing/2014/main" xmlns="" id="{A864AA58-F302-4697-A108-8C522BA854A1}"/>
                </a:ext>
              </a:extLst>
            </p:cNvPr>
            <p:cNvGrpSpPr/>
            <p:nvPr/>
          </p:nvGrpSpPr>
          <p:grpSpPr>
            <a:xfrm>
              <a:off x="5952470" y="4311525"/>
              <a:ext cx="5474409" cy="1558832"/>
              <a:chOff x="5952470" y="4311525"/>
              <a:chExt cx="5474409" cy="1558832"/>
            </a:xfrm>
          </p:grpSpPr>
          <p:pic>
            <p:nvPicPr>
              <p:cNvPr id="41" name="Picture 40">
                <a:extLst>
                  <a:ext uri="{FF2B5EF4-FFF2-40B4-BE49-F238E27FC236}">
                    <a16:creationId xmlns:a16="http://schemas.microsoft.com/office/drawing/2014/main" xmlns="" id="{69989D47-C4BD-EF42-821B-C2682928154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7954174" y="4355481"/>
                <a:ext cx="788325" cy="788325"/>
              </a:xfrm>
              <a:prstGeom prst="rect">
                <a:avLst/>
              </a:prstGeom>
            </p:spPr>
          </p:pic>
          <p:grpSp>
            <p:nvGrpSpPr>
              <p:cNvPr id="27" name="Group 26">
                <a:extLst>
                  <a:ext uri="{FF2B5EF4-FFF2-40B4-BE49-F238E27FC236}">
                    <a16:creationId xmlns:a16="http://schemas.microsoft.com/office/drawing/2014/main" xmlns="" id="{821DBB2B-E187-4293-BC9B-EC5C04A7AEE0}"/>
                  </a:ext>
                </a:extLst>
              </p:cNvPr>
              <p:cNvGrpSpPr/>
              <p:nvPr/>
            </p:nvGrpSpPr>
            <p:grpSpPr>
              <a:xfrm>
                <a:off x="5952470" y="4311525"/>
                <a:ext cx="5474409" cy="1558832"/>
                <a:chOff x="5952470" y="4311525"/>
                <a:chExt cx="5474409" cy="1558832"/>
              </a:xfrm>
            </p:grpSpPr>
            <p:pic>
              <p:nvPicPr>
                <p:cNvPr id="9" name="Picture 8">
                  <a:extLst>
                    <a:ext uri="{FF2B5EF4-FFF2-40B4-BE49-F238E27FC236}">
                      <a16:creationId xmlns:a16="http://schemas.microsoft.com/office/drawing/2014/main" xmlns="" id="{EE27307A-8E85-8C43-8278-D28183E77AA7}"/>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6611998" y="4355481"/>
                  <a:ext cx="788325" cy="788325"/>
                </a:xfrm>
                <a:prstGeom prst="rect">
                  <a:avLst/>
                </a:prstGeom>
              </p:spPr>
            </p:pic>
            <p:grpSp>
              <p:nvGrpSpPr>
                <p:cNvPr id="21" name="Group 20">
                  <a:extLst>
                    <a:ext uri="{FF2B5EF4-FFF2-40B4-BE49-F238E27FC236}">
                      <a16:creationId xmlns:a16="http://schemas.microsoft.com/office/drawing/2014/main" xmlns="" id="{DD220BFB-0E12-4F78-9C44-F97597DD0E3D}"/>
                    </a:ext>
                  </a:extLst>
                </p:cNvPr>
                <p:cNvGrpSpPr/>
                <p:nvPr/>
              </p:nvGrpSpPr>
              <p:grpSpPr>
                <a:xfrm>
                  <a:off x="5952470" y="4311525"/>
                  <a:ext cx="5474409" cy="1558832"/>
                  <a:chOff x="5952470" y="4311525"/>
                  <a:chExt cx="5474409" cy="1558832"/>
                </a:xfrm>
              </p:grpSpPr>
              <p:grpSp>
                <p:nvGrpSpPr>
                  <p:cNvPr id="19" name="Group 18">
                    <a:extLst>
                      <a:ext uri="{FF2B5EF4-FFF2-40B4-BE49-F238E27FC236}">
                        <a16:creationId xmlns:a16="http://schemas.microsoft.com/office/drawing/2014/main" xmlns="" id="{EBE995DB-8322-46CE-91E9-C20C77FDD622}"/>
                      </a:ext>
                    </a:extLst>
                  </p:cNvPr>
                  <p:cNvGrpSpPr/>
                  <p:nvPr/>
                </p:nvGrpSpPr>
                <p:grpSpPr>
                  <a:xfrm>
                    <a:off x="5952470" y="4313750"/>
                    <a:ext cx="5474409" cy="1556607"/>
                    <a:chOff x="5952470" y="4313750"/>
                    <a:chExt cx="5474409" cy="1556607"/>
                  </a:xfrm>
                </p:grpSpPr>
                <p:pic>
                  <p:nvPicPr>
                    <p:cNvPr id="47" name="Picture 46">
                      <a:extLst>
                        <a:ext uri="{FF2B5EF4-FFF2-40B4-BE49-F238E27FC236}">
                          <a16:creationId xmlns:a16="http://schemas.microsoft.com/office/drawing/2014/main" xmlns="" id="{5B9234B9-B87A-CF4C-8FD0-4288108BB11B}"/>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10638554" y="4344080"/>
                      <a:ext cx="788325" cy="788325"/>
                    </a:xfrm>
                    <a:prstGeom prst="rect">
                      <a:avLst/>
                    </a:prstGeom>
                  </p:spPr>
                </p:pic>
                <p:pic>
                  <p:nvPicPr>
                    <p:cNvPr id="40" name="Picture 39">
                      <a:extLst>
                        <a:ext uri="{FF2B5EF4-FFF2-40B4-BE49-F238E27FC236}">
                          <a16:creationId xmlns:a16="http://schemas.microsoft.com/office/drawing/2014/main" xmlns="" id="{C82ECF3E-C91C-B145-A761-EAB301DB39A3}"/>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465128" y="4902321"/>
                      <a:ext cx="693045" cy="891058"/>
                    </a:xfrm>
                    <a:prstGeom prst="rect">
                      <a:avLst/>
                    </a:prstGeom>
                  </p:spPr>
                </p:pic>
                <p:pic>
                  <p:nvPicPr>
                    <p:cNvPr id="44" name="Picture 43">
                      <a:extLst>
                        <a:ext uri="{FF2B5EF4-FFF2-40B4-BE49-F238E27FC236}">
                          <a16:creationId xmlns:a16="http://schemas.microsoft.com/office/drawing/2014/main" xmlns="" id="{828D8D07-93F1-1D44-B2B5-8BDF34D16416}"/>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flipH="1">
                      <a:off x="9307372" y="4343185"/>
                      <a:ext cx="788325" cy="788325"/>
                    </a:xfrm>
                    <a:prstGeom prst="rect">
                      <a:avLst/>
                    </a:prstGeom>
                  </p:spPr>
                </p:pic>
                <p:sp>
                  <p:nvSpPr>
                    <p:cNvPr id="75" name="Title 1">
                      <a:extLst>
                        <a:ext uri="{FF2B5EF4-FFF2-40B4-BE49-F238E27FC236}">
                          <a16:creationId xmlns:a16="http://schemas.microsoft.com/office/drawing/2014/main" xmlns="" id="{E3756143-6EE6-AE40-9863-ED2DC74FF7BA}"/>
                        </a:ext>
                      </a:extLst>
                    </p:cNvPr>
                    <p:cNvSpPr txBox="1">
                      <a:spLocks/>
                    </p:cNvSpPr>
                    <p:nvPr/>
                  </p:nvSpPr>
                  <p:spPr>
                    <a:xfrm>
                      <a:off x="8003164" y="4313750"/>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75" b="1" i="0" u="none" strike="noStrike" kern="1200" cap="none" spc="-38" normalizeH="0" baseline="0" noProof="0" dirty="0">
                          <a:ln>
                            <a:noFill/>
                          </a:ln>
                          <a:solidFill>
                            <a:srgbClr val="8DC63F"/>
                          </a:solidFill>
                          <a:effectLst/>
                          <a:uLnTx/>
                          <a:uFillTx/>
                          <a:latin typeface="Arial"/>
                          <a:ea typeface="+mj-ea"/>
                          <a:cs typeface="Arial"/>
                        </a:rPr>
                        <a:t>%</a:t>
                      </a:r>
                    </a:p>
                  </p:txBody>
                </p:sp>
                <p:sp>
                  <p:nvSpPr>
                    <p:cNvPr id="84" name="Title 1">
                      <a:extLst>
                        <a:ext uri="{FF2B5EF4-FFF2-40B4-BE49-F238E27FC236}">
                          <a16:creationId xmlns:a16="http://schemas.microsoft.com/office/drawing/2014/main" xmlns="" id="{D5F7F322-A410-9A41-AEB7-2B97203D2E55}"/>
                        </a:ext>
                      </a:extLst>
                    </p:cNvPr>
                    <p:cNvSpPr txBox="1">
                      <a:spLocks/>
                    </p:cNvSpPr>
                    <p:nvPr/>
                  </p:nvSpPr>
                  <p:spPr>
                    <a:xfrm>
                      <a:off x="6635228" y="4448374"/>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38" normalizeH="0" baseline="0" noProof="0" dirty="0" err="1">
                          <a:ln>
                            <a:noFill/>
                          </a:ln>
                          <a:solidFill>
                            <a:srgbClr val="8DC63F"/>
                          </a:solidFill>
                          <a:effectLst/>
                          <a:uLnTx/>
                          <a:uFillTx/>
                          <a:latin typeface="Arial"/>
                          <a:ea typeface="+mj-ea"/>
                          <a:cs typeface="Arial"/>
                        </a:rPr>
                        <a:t>aMW</a:t>
                      </a:r>
                      <a:endParaRPr kumimoji="0" lang="en-US" sz="1200" b="1" i="0" u="none" strike="noStrike" kern="1200" cap="none" spc="-38" normalizeH="0" baseline="0" noProof="0" dirty="0">
                        <a:ln>
                          <a:noFill/>
                        </a:ln>
                        <a:solidFill>
                          <a:srgbClr val="8DC63F"/>
                        </a:solidFill>
                        <a:effectLst/>
                        <a:uLnTx/>
                        <a:uFillTx/>
                        <a:latin typeface="Arial"/>
                        <a:ea typeface="+mj-ea"/>
                        <a:cs typeface="Arial"/>
                      </a:endParaRPr>
                    </a:p>
                  </p:txBody>
                </p:sp>
                <p:pic>
                  <p:nvPicPr>
                    <p:cNvPr id="4" name="Picture 3">
                      <a:extLst>
                        <a:ext uri="{FF2B5EF4-FFF2-40B4-BE49-F238E27FC236}">
                          <a16:creationId xmlns:a16="http://schemas.microsoft.com/office/drawing/2014/main" xmlns="" id="{802E1067-F1AC-3E41-BC83-E21649F2EF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2470" y="4810731"/>
                      <a:ext cx="997458" cy="1058926"/>
                    </a:xfrm>
                    <a:prstGeom prst="rect">
                      <a:avLst/>
                    </a:prstGeom>
                  </p:spPr>
                </p:pic>
                <p:pic>
                  <p:nvPicPr>
                    <p:cNvPr id="16" name="Picture 15">
                      <a:extLst>
                        <a:ext uri="{FF2B5EF4-FFF2-40B4-BE49-F238E27FC236}">
                          <a16:creationId xmlns:a16="http://schemas.microsoft.com/office/drawing/2014/main" xmlns="" id="{27061942-493E-5745-ACE0-B62D44D7716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6322" y="4811431"/>
                      <a:ext cx="997458" cy="1058926"/>
                    </a:xfrm>
                    <a:prstGeom prst="rect">
                      <a:avLst/>
                    </a:prstGeom>
                  </p:spPr>
                </p:pic>
                <p:pic>
                  <p:nvPicPr>
                    <p:cNvPr id="87" name="Picture 86">
                      <a:extLst>
                        <a:ext uri="{FF2B5EF4-FFF2-40B4-BE49-F238E27FC236}">
                          <a16:creationId xmlns:a16="http://schemas.microsoft.com/office/drawing/2014/main" xmlns="" id="{8B641A65-9FAE-FC44-937E-E368B596A0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75564" y="4802264"/>
                      <a:ext cx="996009" cy="1057388"/>
                    </a:xfrm>
                    <a:prstGeom prst="rect">
                      <a:avLst/>
                    </a:prstGeom>
                  </p:spPr>
                </p:pic>
              </p:grpSp>
              <p:sp>
                <p:nvSpPr>
                  <p:cNvPr id="83" name="Title 1">
                    <a:extLst>
                      <a:ext uri="{FF2B5EF4-FFF2-40B4-BE49-F238E27FC236}">
                        <a16:creationId xmlns:a16="http://schemas.microsoft.com/office/drawing/2014/main" xmlns="" id="{49B0C817-8D1B-E74E-9848-0660B67D6062}"/>
                      </a:ext>
                    </a:extLst>
                  </p:cNvPr>
                  <p:cNvSpPr txBox="1">
                    <a:spLocks/>
                  </p:cNvSpPr>
                  <p:nvPr/>
                </p:nvSpPr>
                <p:spPr>
                  <a:xfrm>
                    <a:off x="9344896" y="4311525"/>
                    <a:ext cx="752856" cy="77724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2475" b="1" i="0" u="none" strike="noStrike" kern="1200" cap="none" spc="-38" normalizeH="0" baseline="0" noProof="0" dirty="0">
                        <a:ln>
                          <a:noFill/>
                        </a:ln>
                        <a:solidFill>
                          <a:srgbClr val="8CC541"/>
                        </a:solidFill>
                        <a:effectLst/>
                        <a:uLnTx/>
                        <a:uFillTx/>
                        <a:latin typeface="Arial"/>
                        <a:ea typeface="+mj-ea"/>
                        <a:cs typeface="Arial"/>
                      </a:rPr>
                      <a:t>$</a:t>
                    </a:r>
                  </a:p>
                </p:txBody>
              </p:sp>
            </p:grpSp>
          </p:grpSp>
        </p:grpSp>
        <p:pic>
          <p:nvPicPr>
            <p:cNvPr id="13" name="Picture 12">
              <a:extLst>
                <a:ext uri="{FF2B5EF4-FFF2-40B4-BE49-F238E27FC236}">
                  <a16:creationId xmlns:a16="http://schemas.microsoft.com/office/drawing/2014/main" xmlns="" id="{03BCAD6C-CB39-BB4E-8E89-FC11AC7D2A38}"/>
                </a:ext>
              </a:extLst>
            </p:cNvPr>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27670" y="4407926"/>
              <a:ext cx="441951" cy="441951"/>
            </a:xfrm>
            <a:prstGeom prst="rect">
              <a:avLst/>
            </a:prstGeom>
          </p:spPr>
        </p:pic>
      </p:grpSp>
    </p:spTree>
    <p:extLst>
      <p:ext uri="{BB962C8B-B14F-4D97-AF65-F5344CB8AC3E}">
        <p14:creationId xmlns:p14="http://schemas.microsoft.com/office/powerpoint/2010/main" val="1431792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b">
            <a:normAutofit/>
          </a:bodyPr>
          <a:lstStyle/>
          <a:p>
            <a:pPr eaLnBrk="1" hangingPunct="1"/>
            <a:r>
              <a:rPr lang="en-US" sz="2100" dirty="0"/>
              <a:t>MT Logic:  The Core of the MT Program</a:t>
            </a:r>
          </a:p>
        </p:txBody>
      </p:sp>
      <p:pic>
        <p:nvPicPr>
          <p:cNvPr id="9" name="Picture 8">
            <a:extLst>
              <a:ext uri="{FF2B5EF4-FFF2-40B4-BE49-F238E27FC236}">
                <a16:creationId xmlns:a16="http://schemas.microsoft.com/office/drawing/2014/main" xmlns="" id="{945EB821-08BE-7342-9DCC-C49911113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997" y="2571750"/>
            <a:ext cx="1885950" cy="1714500"/>
          </a:xfrm>
          <a:prstGeom prst="rect">
            <a:avLst/>
          </a:prstGeom>
        </p:spPr>
      </p:pic>
      <p:pic>
        <p:nvPicPr>
          <p:cNvPr id="8" name="Picture 7">
            <a:extLst>
              <a:ext uri="{FF2B5EF4-FFF2-40B4-BE49-F238E27FC236}">
                <a16:creationId xmlns:a16="http://schemas.microsoft.com/office/drawing/2014/main" xmlns="" id="{5B10F308-170B-4F4C-BE6A-E73B72172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847" y="2571750"/>
            <a:ext cx="1885950" cy="1714500"/>
          </a:xfrm>
          <a:prstGeom prst="rect">
            <a:avLst/>
          </a:prstGeom>
        </p:spPr>
      </p:pic>
      <p:pic>
        <p:nvPicPr>
          <p:cNvPr id="7" name="Picture 6">
            <a:extLst>
              <a:ext uri="{FF2B5EF4-FFF2-40B4-BE49-F238E27FC236}">
                <a16:creationId xmlns:a16="http://schemas.microsoft.com/office/drawing/2014/main" xmlns="" id="{7CC152FE-23F3-3444-83B8-B62A07342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8728" y="2571750"/>
            <a:ext cx="1885950" cy="1714500"/>
          </a:xfrm>
          <a:prstGeom prst="rect">
            <a:avLst/>
          </a:prstGeom>
        </p:spPr>
      </p:pic>
      <p:pic>
        <p:nvPicPr>
          <p:cNvPr id="6" name="Picture 5">
            <a:extLst>
              <a:ext uri="{FF2B5EF4-FFF2-40B4-BE49-F238E27FC236}">
                <a16:creationId xmlns:a16="http://schemas.microsoft.com/office/drawing/2014/main" xmlns="" id="{94035F8E-F6D3-5847-9C7D-7B5B7FE11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609" y="2571750"/>
            <a:ext cx="1885950" cy="1714500"/>
          </a:xfrm>
          <a:prstGeom prst="rect">
            <a:avLst/>
          </a:prstGeom>
        </p:spPr>
      </p:pic>
      <p:pic>
        <p:nvPicPr>
          <p:cNvPr id="4" name="Picture 3">
            <a:extLst>
              <a:ext uri="{FF2B5EF4-FFF2-40B4-BE49-F238E27FC236}">
                <a16:creationId xmlns:a16="http://schemas.microsoft.com/office/drawing/2014/main" xmlns="" id="{9CFFC5EF-75A0-4545-8FE3-F21F056CDD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490" y="2571750"/>
            <a:ext cx="1885950" cy="1714500"/>
          </a:xfrm>
          <a:prstGeom prst="rect">
            <a:avLst/>
          </a:prstGeom>
        </p:spPr>
      </p:pic>
      <p:sp>
        <p:nvSpPr>
          <p:cNvPr id="10" name="TextBox 9">
            <a:extLst>
              <a:ext uri="{FF2B5EF4-FFF2-40B4-BE49-F238E27FC236}">
                <a16:creationId xmlns:a16="http://schemas.microsoft.com/office/drawing/2014/main" xmlns="" id="{BA40935B-8B8F-4245-86F3-739B60A2D188}"/>
              </a:ext>
            </a:extLst>
          </p:cNvPr>
          <p:cNvSpPr txBox="1"/>
          <p:nvPr/>
        </p:nvSpPr>
        <p:spPr>
          <a:xfrm>
            <a:off x="494420" y="3198407"/>
            <a:ext cx="1769298" cy="553998"/>
          </a:xfrm>
          <a:prstGeom prst="rect">
            <a:avLst/>
          </a:prstGeom>
          <a:noFill/>
          <a:effectLst>
            <a:outerShdw blurRad="50800" dist="12700" dir="9300000" algn="t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BARRIERS &amp; OPPORTUNITIES</a:t>
            </a:r>
          </a:p>
        </p:txBody>
      </p:sp>
      <p:sp>
        <p:nvSpPr>
          <p:cNvPr id="11" name="TextBox 10">
            <a:extLst>
              <a:ext uri="{FF2B5EF4-FFF2-40B4-BE49-F238E27FC236}">
                <a16:creationId xmlns:a16="http://schemas.microsoft.com/office/drawing/2014/main" xmlns="" id="{AAB54A53-F42C-F94D-B8AF-CDC1C1E2D828}"/>
              </a:ext>
            </a:extLst>
          </p:cNvPr>
          <p:cNvSpPr txBox="1"/>
          <p:nvPr/>
        </p:nvSpPr>
        <p:spPr>
          <a:xfrm>
            <a:off x="2220856" y="3198407"/>
            <a:ext cx="1743686" cy="553998"/>
          </a:xfrm>
          <a:prstGeom prst="rect">
            <a:avLst/>
          </a:prstGeom>
          <a:noFill/>
          <a:effectLst>
            <a:outerShdw blurRad="50800" dist="12700" dir="93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INTERVENTION STRATEGIES</a:t>
            </a:r>
          </a:p>
        </p:txBody>
      </p:sp>
      <p:sp>
        <p:nvSpPr>
          <p:cNvPr id="12" name="TextBox 11">
            <a:extLst>
              <a:ext uri="{FF2B5EF4-FFF2-40B4-BE49-F238E27FC236}">
                <a16:creationId xmlns:a16="http://schemas.microsoft.com/office/drawing/2014/main" xmlns="" id="{76500101-0458-1647-9D4B-FB6618C9756C}"/>
              </a:ext>
            </a:extLst>
          </p:cNvPr>
          <p:cNvSpPr txBox="1"/>
          <p:nvPr/>
        </p:nvSpPr>
        <p:spPr>
          <a:xfrm>
            <a:off x="3713160" y="3198408"/>
            <a:ext cx="1768897" cy="323165"/>
          </a:xfrm>
          <a:prstGeom prst="rect">
            <a:avLst/>
          </a:prstGeom>
          <a:noFill/>
          <a:effectLst>
            <a:outerShdw blurRad="50800" dist="12700" dir="93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OUTPUTS</a:t>
            </a:r>
          </a:p>
        </p:txBody>
      </p:sp>
      <p:sp>
        <p:nvSpPr>
          <p:cNvPr id="13" name="TextBox 12">
            <a:extLst>
              <a:ext uri="{FF2B5EF4-FFF2-40B4-BE49-F238E27FC236}">
                <a16:creationId xmlns:a16="http://schemas.microsoft.com/office/drawing/2014/main" xmlns="" id="{06C6E0F4-FEDE-5A4B-A4B5-87E1471EF66F}"/>
              </a:ext>
            </a:extLst>
          </p:cNvPr>
          <p:cNvSpPr txBox="1"/>
          <p:nvPr/>
        </p:nvSpPr>
        <p:spPr>
          <a:xfrm>
            <a:off x="5318878" y="3198408"/>
            <a:ext cx="1763578" cy="323165"/>
          </a:xfrm>
          <a:prstGeom prst="rect">
            <a:avLst/>
          </a:prstGeom>
          <a:noFill/>
          <a:effectLst>
            <a:outerShdw blurRad="50800" dist="12700" dir="93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OUTCOMES</a:t>
            </a:r>
          </a:p>
        </p:txBody>
      </p:sp>
      <p:sp>
        <p:nvSpPr>
          <p:cNvPr id="14" name="TextBox 13">
            <a:extLst>
              <a:ext uri="{FF2B5EF4-FFF2-40B4-BE49-F238E27FC236}">
                <a16:creationId xmlns:a16="http://schemas.microsoft.com/office/drawing/2014/main" xmlns="" id="{484E8CC9-1748-7144-8796-CF737DAFC410}"/>
              </a:ext>
            </a:extLst>
          </p:cNvPr>
          <p:cNvSpPr txBox="1"/>
          <p:nvPr/>
        </p:nvSpPr>
        <p:spPr>
          <a:xfrm>
            <a:off x="6984505" y="3198408"/>
            <a:ext cx="1765358" cy="323165"/>
          </a:xfrm>
          <a:prstGeom prst="rect">
            <a:avLst/>
          </a:prstGeom>
          <a:noFill/>
          <a:effectLst>
            <a:outerShdw blurRad="50800" dist="12700" dir="93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a:ea typeface="+mn-ea"/>
                <a:cs typeface="+mn-cs"/>
              </a:rPr>
              <a:t>IMPACT</a:t>
            </a:r>
          </a:p>
        </p:txBody>
      </p:sp>
      <p:sp>
        <p:nvSpPr>
          <p:cNvPr id="15" name="TextBox 14">
            <a:extLst>
              <a:ext uri="{FF2B5EF4-FFF2-40B4-BE49-F238E27FC236}">
                <a16:creationId xmlns:a16="http://schemas.microsoft.com/office/drawing/2014/main" xmlns="" id="{41D24DC9-DD18-F445-A031-D37316358D5D}"/>
              </a:ext>
            </a:extLst>
          </p:cNvPr>
          <p:cNvSpPr txBox="1"/>
          <p:nvPr/>
        </p:nvSpPr>
        <p:spPr>
          <a:xfrm>
            <a:off x="611294" y="4600803"/>
            <a:ext cx="26482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Your Planned Work</a:t>
            </a:r>
          </a:p>
        </p:txBody>
      </p:sp>
      <p:cxnSp>
        <p:nvCxnSpPr>
          <p:cNvPr id="16" name="Straight Connector 15">
            <a:extLst>
              <a:ext uri="{FF2B5EF4-FFF2-40B4-BE49-F238E27FC236}">
                <a16:creationId xmlns:a16="http://schemas.microsoft.com/office/drawing/2014/main" xmlns="" id="{49351D31-A9ED-5A41-A401-F37C212B50B8}"/>
              </a:ext>
            </a:extLst>
          </p:cNvPr>
          <p:cNvCxnSpPr>
            <a:cxnSpLocks/>
          </p:cNvCxnSpPr>
          <p:nvPr/>
        </p:nvCxnSpPr>
        <p:spPr>
          <a:xfrm>
            <a:off x="489112" y="4530089"/>
            <a:ext cx="2892592"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xmlns="" id="{8BBAF6B2-C9C2-3643-A70E-29322BF633BC}"/>
              </a:ext>
            </a:extLst>
          </p:cNvPr>
          <p:cNvSpPr txBox="1"/>
          <p:nvPr/>
        </p:nvSpPr>
        <p:spPr>
          <a:xfrm>
            <a:off x="4330968" y="4600803"/>
            <a:ext cx="33754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Your Intended Results</a:t>
            </a:r>
          </a:p>
        </p:txBody>
      </p:sp>
      <p:cxnSp>
        <p:nvCxnSpPr>
          <p:cNvPr id="21" name="Straight Connector 20">
            <a:extLst>
              <a:ext uri="{FF2B5EF4-FFF2-40B4-BE49-F238E27FC236}">
                <a16:creationId xmlns:a16="http://schemas.microsoft.com/office/drawing/2014/main" xmlns="" id="{98E8AAB3-E705-8D42-AD8E-C06BFDAE4D27}"/>
              </a:ext>
            </a:extLst>
          </p:cNvPr>
          <p:cNvCxnSpPr>
            <a:cxnSpLocks/>
          </p:cNvCxnSpPr>
          <p:nvPr/>
        </p:nvCxnSpPr>
        <p:spPr>
          <a:xfrm>
            <a:off x="3728926" y="4530089"/>
            <a:ext cx="45795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64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xmlns="" id="{2134F5B1-FDA5-C043-B204-AFF6C924E46A}"/>
              </a:ext>
            </a:extLst>
          </p:cNvPr>
          <p:cNvSpPr/>
          <p:nvPr/>
        </p:nvSpPr>
        <p:spPr>
          <a:xfrm flipH="1">
            <a:off x="3004885" y="1930037"/>
            <a:ext cx="2894076" cy="2729484"/>
          </a:xfrm>
          <a:prstGeom prst="arc">
            <a:avLst>
              <a:gd name="adj1" fmla="val 16200000"/>
              <a:gd name="adj2" fmla="val 5434177"/>
            </a:avLst>
          </a:prstGeom>
          <a:noFill/>
          <a:ln w="50800">
            <a:solidFill>
              <a:srgbClr val="999999">
                <a:alpha val="25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83CA"/>
              </a:solidFill>
              <a:effectLst/>
              <a:uLnTx/>
              <a:uFillTx/>
              <a:latin typeface="Arial"/>
              <a:ea typeface="+mn-ea"/>
              <a:cs typeface="+mn-cs"/>
            </a:endParaRPr>
          </a:p>
        </p:txBody>
      </p:sp>
      <p:sp>
        <p:nvSpPr>
          <p:cNvPr id="9" name="Title 1"/>
          <p:cNvSpPr txBox="1">
            <a:spLocks/>
          </p:cNvSpPr>
          <p:nvPr/>
        </p:nvSpPr>
        <p:spPr>
          <a:xfrm>
            <a:off x="628650" y="1381685"/>
            <a:ext cx="4019761" cy="4619065"/>
          </a:xfrm>
          <a:prstGeom prst="rect">
            <a:avLst/>
          </a:prstGeom>
        </p:spPr>
        <p:txBody>
          <a:bodyPr vert="horz" lIns="0" rIns="0" anchor="ctr"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50" normalizeH="0" baseline="0" noProof="0" dirty="0">
                <a:ln>
                  <a:noFill/>
                </a:ln>
                <a:solidFill>
                  <a:srgbClr val="00AEEF">
                    <a:lumMod val="60000"/>
                    <a:lumOff val="40000"/>
                  </a:srgbClr>
                </a:solidFill>
                <a:effectLst/>
                <a:uLnTx/>
                <a:uFillTx/>
                <a:latin typeface="Arial"/>
                <a:ea typeface="+mj-ea"/>
                <a:cs typeface="Arial"/>
              </a:rPr>
              <a:t>MT</a:t>
            </a:r>
            <a:r>
              <a:rPr kumimoji="0" lang="en-US" sz="36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t> IMPLEMENTATION</a:t>
            </a:r>
            <a:br>
              <a:rPr kumimoji="0" lang="en-US" sz="36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br>
            <a:r>
              <a:rPr kumimoji="0" lang="en-US" sz="2775" b="1" i="0" u="none" strike="noStrike" kern="1200" cap="none" spc="-50" normalizeH="0" baseline="0" noProof="0" dirty="0">
                <a:ln>
                  <a:noFill/>
                </a:ln>
                <a:solidFill>
                  <a:prstClr val="white"/>
                </a:solidFill>
                <a:effectLst/>
                <a:uLnTx/>
                <a:uFillTx/>
                <a:latin typeface="Arial"/>
                <a:ea typeface="+mj-ea"/>
                <a:cs typeface="Arial"/>
              </a:rPr>
              <a:t>An Adaptive Process</a:t>
            </a:r>
            <a:r>
              <a:rPr kumimoji="0" lang="en-US" sz="2775" b="1" i="0" u="none" strike="noStrike" kern="1200" cap="none" spc="-38" normalizeH="0" baseline="0" noProof="0" dirty="0">
                <a:ln>
                  <a:noFill/>
                </a:ln>
                <a:solidFill>
                  <a:prstClr val="white"/>
                </a:solidFill>
                <a:effectLst/>
                <a:uLnTx/>
                <a:uFillTx/>
                <a:latin typeface="Arial"/>
                <a:ea typeface="+mj-ea"/>
                <a:cs typeface="Arial"/>
              </a:rPr>
              <a:t/>
            </a:r>
            <a:br>
              <a:rPr kumimoji="0" lang="en-US" sz="2775" b="1" i="0" u="none" strike="noStrike" kern="1200" cap="none" spc="-38" normalizeH="0" baseline="0" noProof="0" dirty="0">
                <a:ln>
                  <a:noFill/>
                </a:ln>
                <a:solidFill>
                  <a:prstClr val="white"/>
                </a:solidFill>
                <a:effectLst/>
                <a:uLnTx/>
                <a:uFillTx/>
                <a:latin typeface="Arial"/>
                <a:ea typeface="+mj-ea"/>
                <a:cs typeface="Arial"/>
              </a:rPr>
            </a:br>
            <a:endParaRPr kumimoji="0" lang="en-US" sz="2775" b="1" i="0" u="none" strike="noStrike" kern="1200" cap="none" spc="-38" normalizeH="0" baseline="0" noProof="0" dirty="0">
              <a:ln>
                <a:noFill/>
              </a:ln>
              <a:solidFill>
                <a:prstClr val="white"/>
              </a:solidFill>
              <a:effectLst/>
              <a:uLnTx/>
              <a:uFillTx/>
              <a:latin typeface="Arial"/>
              <a:ea typeface="+mj-ea"/>
              <a:cs typeface="Arial"/>
            </a:endParaRPr>
          </a:p>
        </p:txBody>
      </p:sp>
      <p:grpSp>
        <p:nvGrpSpPr>
          <p:cNvPr id="40" name="Group 39">
            <a:extLst>
              <a:ext uri="{FF2B5EF4-FFF2-40B4-BE49-F238E27FC236}">
                <a16:creationId xmlns:a16="http://schemas.microsoft.com/office/drawing/2014/main" xmlns="" id="{32C6F12E-16DB-E747-ADDC-0097F7EDC67F}"/>
              </a:ext>
            </a:extLst>
          </p:cNvPr>
          <p:cNvGrpSpPr/>
          <p:nvPr/>
        </p:nvGrpSpPr>
        <p:grpSpPr>
          <a:xfrm>
            <a:off x="5016916" y="1042254"/>
            <a:ext cx="2367374" cy="853177"/>
            <a:chOff x="6689222" y="246671"/>
            <a:chExt cx="3156498" cy="1137569"/>
          </a:xfrm>
        </p:grpSpPr>
        <p:pic>
          <p:nvPicPr>
            <p:cNvPr id="31" name="Picture 30">
              <a:extLst>
                <a:ext uri="{FF2B5EF4-FFF2-40B4-BE49-F238E27FC236}">
                  <a16:creationId xmlns:a16="http://schemas.microsoft.com/office/drawing/2014/main" xmlns="" id="{150BF773-DCE8-944D-A336-A4849C4E3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222" y="246671"/>
              <a:ext cx="3156498" cy="1137569"/>
            </a:xfrm>
            <a:prstGeom prst="rect">
              <a:avLst/>
            </a:prstGeom>
          </p:spPr>
        </p:pic>
        <p:sp>
          <p:nvSpPr>
            <p:cNvPr id="21" name="TextBox 20">
              <a:extLst>
                <a:ext uri="{FF2B5EF4-FFF2-40B4-BE49-F238E27FC236}">
                  <a16:creationId xmlns:a16="http://schemas.microsoft.com/office/drawing/2014/main" xmlns="" id="{CE591408-366F-E247-A4AD-15155FB84DE2}"/>
                </a:ext>
              </a:extLst>
            </p:cNvPr>
            <p:cNvSpPr txBox="1"/>
            <p:nvPr/>
          </p:nvSpPr>
          <p:spPr>
            <a:xfrm>
              <a:off x="7569190" y="412256"/>
              <a:ext cx="20786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Objective</a:t>
              </a:r>
            </a:p>
          </p:txBody>
        </p:sp>
      </p:grpSp>
      <p:grpSp>
        <p:nvGrpSpPr>
          <p:cNvPr id="41" name="Group 40">
            <a:extLst>
              <a:ext uri="{FF2B5EF4-FFF2-40B4-BE49-F238E27FC236}">
                <a16:creationId xmlns:a16="http://schemas.microsoft.com/office/drawing/2014/main" xmlns="" id="{A788BBAC-C9C9-C648-95DD-D8FE8BF6A5B3}"/>
              </a:ext>
            </a:extLst>
          </p:cNvPr>
          <p:cNvGrpSpPr/>
          <p:nvPr/>
        </p:nvGrpSpPr>
        <p:grpSpPr>
          <a:xfrm>
            <a:off x="5552340" y="1710541"/>
            <a:ext cx="2474980" cy="530353"/>
            <a:chOff x="7403120" y="1137721"/>
            <a:chExt cx="3299973" cy="707137"/>
          </a:xfrm>
        </p:grpSpPr>
        <p:pic>
          <p:nvPicPr>
            <p:cNvPr id="32" name="Picture 31">
              <a:extLst>
                <a:ext uri="{FF2B5EF4-FFF2-40B4-BE49-F238E27FC236}">
                  <a16:creationId xmlns:a16="http://schemas.microsoft.com/office/drawing/2014/main" xmlns="" id="{CDDF38A3-3364-864C-BEAA-E1FBA6106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120" y="1137721"/>
              <a:ext cx="3299973" cy="707137"/>
            </a:xfrm>
            <a:prstGeom prst="rect">
              <a:avLst/>
            </a:prstGeom>
          </p:spPr>
        </p:pic>
        <p:sp>
          <p:nvSpPr>
            <p:cNvPr id="22" name="TextBox 21">
              <a:extLst>
                <a:ext uri="{FF2B5EF4-FFF2-40B4-BE49-F238E27FC236}">
                  <a16:creationId xmlns:a16="http://schemas.microsoft.com/office/drawing/2014/main" xmlns="" id="{ECEF1354-B583-F946-8216-26669468F951}"/>
                </a:ext>
              </a:extLst>
            </p:cNvPr>
            <p:cNvSpPr txBox="1"/>
            <p:nvPr/>
          </p:nvSpPr>
          <p:spPr>
            <a:xfrm>
              <a:off x="8498559" y="1183586"/>
              <a:ext cx="219062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Market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Assessment</a:t>
              </a:r>
            </a:p>
          </p:txBody>
        </p:sp>
      </p:grpSp>
      <p:grpSp>
        <p:nvGrpSpPr>
          <p:cNvPr id="42" name="Group 41">
            <a:extLst>
              <a:ext uri="{FF2B5EF4-FFF2-40B4-BE49-F238E27FC236}">
                <a16:creationId xmlns:a16="http://schemas.microsoft.com/office/drawing/2014/main" xmlns="" id="{D1461C95-5DA3-8247-88B2-5AFC792A0493}"/>
              </a:ext>
            </a:extLst>
          </p:cNvPr>
          <p:cNvGrpSpPr/>
          <p:nvPr/>
        </p:nvGrpSpPr>
        <p:grpSpPr>
          <a:xfrm>
            <a:off x="5859256" y="2369141"/>
            <a:ext cx="2498041" cy="514981"/>
            <a:chOff x="7812341" y="2015854"/>
            <a:chExt cx="3330721" cy="686641"/>
          </a:xfrm>
        </p:grpSpPr>
        <p:pic>
          <p:nvPicPr>
            <p:cNvPr id="33" name="Picture 32">
              <a:extLst>
                <a:ext uri="{FF2B5EF4-FFF2-40B4-BE49-F238E27FC236}">
                  <a16:creationId xmlns:a16="http://schemas.microsoft.com/office/drawing/2014/main" xmlns="" id="{68A71D18-60A2-3644-804C-80AC4CD54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41" y="2015854"/>
              <a:ext cx="3330721" cy="686641"/>
            </a:xfrm>
            <a:prstGeom prst="rect">
              <a:avLst/>
            </a:prstGeom>
          </p:spPr>
        </p:pic>
        <p:sp>
          <p:nvSpPr>
            <p:cNvPr id="23" name="TextBox 22">
              <a:extLst>
                <a:ext uri="{FF2B5EF4-FFF2-40B4-BE49-F238E27FC236}">
                  <a16:creationId xmlns:a16="http://schemas.microsoft.com/office/drawing/2014/main" xmlns="" id="{E2C40183-A691-C741-90B7-DD6EE5A0F8C9}"/>
                </a:ext>
              </a:extLst>
            </p:cNvPr>
            <p:cNvSpPr txBox="1"/>
            <p:nvPr/>
          </p:nvSpPr>
          <p:spPr>
            <a:xfrm>
              <a:off x="9005134" y="2081929"/>
              <a:ext cx="211760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MT Theory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&amp; Strategy</a:t>
              </a:r>
            </a:p>
          </p:txBody>
        </p:sp>
      </p:grpSp>
      <p:grpSp>
        <p:nvGrpSpPr>
          <p:cNvPr id="43" name="Group 42">
            <a:extLst>
              <a:ext uri="{FF2B5EF4-FFF2-40B4-BE49-F238E27FC236}">
                <a16:creationId xmlns:a16="http://schemas.microsoft.com/office/drawing/2014/main" xmlns="" id="{31D1EA9C-95ED-C345-B70C-36CFE7E6C978}"/>
              </a:ext>
            </a:extLst>
          </p:cNvPr>
          <p:cNvGrpSpPr/>
          <p:nvPr/>
        </p:nvGrpSpPr>
        <p:grpSpPr>
          <a:xfrm>
            <a:off x="6005167" y="3019816"/>
            <a:ext cx="2490355" cy="521909"/>
            <a:chOff x="8006889" y="2883420"/>
            <a:chExt cx="3320473" cy="695878"/>
          </a:xfrm>
        </p:grpSpPr>
        <p:pic>
          <p:nvPicPr>
            <p:cNvPr id="34" name="Picture 33">
              <a:extLst>
                <a:ext uri="{FF2B5EF4-FFF2-40B4-BE49-F238E27FC236}">
                  <a16:creationId xmlns:a16="http://schemas.microsoft.com/office/drawing/2014/main" xmlns="" id="{70C845D6-E44F-D44C-AC15-A17BE94569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889" y="2883420"/>
              <a:ext cx="3320473" cy="686641"/>
            </a:xfrm>
            <a:prstGeom prst="rect">
              <a:avLst/>
            </a:prstGeom>
          </p:spPr>
        </p:pic>
        <p:sp>
          <p:nvSpPr>
            <p:cNvPr id="24" name="TextBox 23">
              <a:extLst>
                <a:ext uri="{FF2B5EF4-FFF2-40B4-BE49-F238E27FC236}">
                  <a16:creationId xmlns:a16="http://schemas.microsoft.com/office/drawing/2014/main" xmlns="" id="{FC2DA8D9-6ADE-CA47-B38D-27E9D300D72C}"/>
                </a:ext>
              </a:extLst>
            </p:cNvPr>
            <p:cNvSpPr txBox="1"/>
            <p:nvPr/>
          </p:nvSpPr>
          <p:spPr>
            <a:xfrm>
              <a:off x="9150508" y="2963745"/>
              <a:ext cx="212309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Implementation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Plan</a:t>
              </a:r>
            </a:p>
          </p:txBody>
        </p:sp>
      </p:grpSp>
      <p:grpSp>
        <p:nvGrpSpPr>
          <p:cNvPr id="44" name="Group 43">
            <a:extLst>
              <a:ext uri="{FF2B5EF4-FFF2-40B4-BE49-F238E27FC236}">
                <a16:creationId xmlns:a16="http://schemas.microsoft.com/office/drawing/2014/main" xmlns="" id="{6909549F-1217-8249-94EA-D167995E0E24}"/>
              </a:ext>
            </a:extLst>
          </p:cNvPr>
          <p:cNvGrpSpPr/>
          <p:nvPr/>
        </p:nvGrpSpPr>
        <p:grpSpPr>
          <a:xfrm>
            <a:off x="5896155" y="3689529"/>
            <a:ext cx="2498041" cy="514981"/>
            <a:chOff x="7861540" y="3776371"/>
            <a:chExt cx="3330721" cy="686641"/>
          </a:xfrm>
        </p:grpSpPr>
        <p:pic>
          <p:nvPicPr>
            <p:cNvPr id="35" name="Picture 34">
              <a:extLst>
                <a:ext uri="{FF2B5EF4-FFF2-40B4-BE49-F238E27FC236}">
                  <a16:creationId xmlns:a16="http://schemas.microsoft.com/office/drawing/2014/main" xmlns="" id="{5C772D6C-A3C4-3641-AC60-EA00853E1F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1540" y="3776371"/>
              <a:ext cx="3330721" cy="686641"/>
            </a:xfrm>
            <a:prstGeom prst="rect">
              <a:avLst/>
            </a:prstGeom>
          </p:spPr>
        </p:pic>
        <p:sp>
          <p:nvSpPr>
            <p:cNvPr id="25" name="TextBox 24">
              <a:extLst>
                <a:ext uri="{FF2B5EF4-FFF2-40B4-BE49-F238E27FC236}">
                  <a16:creationId xmlns:a16="http://schemas.microsoft.com/office/drawing/2014/main" xmlns="" id="{61E37CF9-1208-E94A-88D6-F302D8837D6F}"/>
                </a:ext>
              </a:extLst>
            </p:cNvPr>
            <p:cNvSpPr txBox="1"/>
            <p:nvPr/>
          </p:nvSpPr>
          <p:spPr>
            <a:xfrm>
              <a:off x="9043635" y="3944394"/>
              <a:ext cx="21176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Implement</a:t>
              </a:r>
            </a:p>
          </p:txBody>
        </p:sp>
      </p:grpSp>
      <p:grpSp>
        <p:nvGrpSpPr>
          <p:cNvPr id="45" name="Group 44">
            <a:extLst>
              <a:ext uri="{FF2B5EF4-FFF2-40B4-BE49-F238E27FC236}">
                <a16:creationId xmlns:a16="http://schemas.microsoft.com/office/drawing/2014/main" xmlns="" id="{672E07B3-E1F2-F44F-B612-EAAC215E77C7}"/>
              </a:ext>
            </a:extLst>
          </p:cNvPr>
          <p:cNvGrpSpPr/>
          <p:nvPr/>
        </p:nvGrpSpPr>
        <p:grpSpPr>
          <a:xfrm>
            <a:off x="5565428" y="4328477"/>
            <a:ext cx="2474981" cy="545726"/>
            <a:chOff x="7420571" y="4628303"/>
            <a:chExt cx="3299974" cy="727634"/>
          </a:xfrm>
        </p:grpSpPr>
        <p:pic>
          <p:nvPicPr>
            <p:cNvPr id="36" name="Picture 35">
              <a:extLst>
                <a:ext uri="{FF2B5EF4-FFF2-40B4-BE49-F238E27FC236}">
                  <a16:creationId xmlns:a16="http://schemas.microsoft.com/office/drawing/2014/main" xmlns="" id="{2A20FA5B-B514-D242-A329-243CD998CD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0571" y="4628303"/>
              <a:ext cx="3299974" cy="727634"/>
            </a:xfrm>
            <a:prstGeom prst="rect">
              <a:avLst/>
            </a:prstGeom>
          </p:spPr>
        </p:pic>
        <p:sp>
          <p:nvSpPr>
            <p:cNvPr id="26" name="TextBox 25">
              <a:extLst>
                <a:ext uri="{FF2B5EF4-FFF2-40B4-BE49-F238E27FC236}">
                  <a16:creationId xmlns:a16="http://schemas.microsoft.com/office/drawing/2014/main" xmlns="" id="{9FC52DEB-DFC1-B743-B3A1-91E6F7515CC0}"/>
                </a:ext>
              </a:extLst>
            </p:cNvPr>
            <p:cNvSpPr txBox="1"/>
            <p:nvPr/>
          </p:nvSpPr>
          <p:spPr>
            <a:xfrm>
              <a:off x="8498557" y="4840829"/>
              <a:ext cx="21906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Evaluate</a:t>
              </a:r>
            </a:p>
          </p:txBody>
        </p:sp>
      </p:grpSp>
      <p:grpSp>
        <p:nvGrpSpPr>
          <p:cNvPr id="46" name="Group 45">
            <a:extLst>
              <a:ext uri="{FF2B5EF4-FFF2-40B4-BE49-F238E27FC236}">
                <a16:creationId xmlns:a16="http://schemas.microsoft.com/office/drawing/2014/main" xmlns="" id="{BCD67083-0279-EB44-BA29-A8B20E7BB197}"/>
              </a:ext>
            </a:extLst>
          </p:cNvPr>
          <p:cNvGrpSpPr/>
          <p:nvPr/>
        </p:nvGrpSpPr>
        <p:grpSpPr>
          <a:xfrm flipH="1">
            <a:off x="2641889" y="4624107"/>
            <a:ext cx="2314538" cy="876236"/>
            <a:chOff x="6693440" y="5087525"/>
            <a:chExt cx="3156497" cy="1168314"/>
          </a:xfrm>
        </p:grpSpPr>
        <p:pic>
          <p:nvPicPr>
            <p:cNvPr id="37" name="Picture 36">
              <a:extLst>
                <a:ext uri="{FF2B5EF4-FFF2-40B4-BE49-F238E27FC236}">
                  <a16:creationId xmlns:a16="http://schemas.microsoft.com/office/drawing/2014/main" xmlns="" id="{F9E5503F-2F9D-6545-A864-201E555A01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3440" y="5087525"/>
              <a:ext cx="3156497" cy="1168314"/>
            </a:xfrm>
            <a:prstGeom prst="rect">
              <a:avLst/>
            </a:prstGeom>
          </p:spPr>
        </p:pic>
        <p:sp>
          <p:nvSpPr>
            <p:cNvPr id="27" name="TextBox 26">
              <a:extLst>
                <a:ext uri="{FF2B5EF4-FFF2-40B4-BE49-F238E27FC236}">
                  <a16:creationId xmlns:a16="http://schemas.microsoft.com/office/drawing/2014/main" xmlns="" id="{CAF60DC7-20B2-D045-9AA5-58A401F93A21}"/>
                </a:ext>
              </a:extLst>
            </p:cNvPr>
            <p:cNvSpPr txBox="1"/>
            <p:nvPr/>
          </p:nvSpPr>
          <p:spPr>
            <a:xfrm>
              <a:off x="7656174" y="5623471"/>
              <a:ext cx="191588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Are we there yet? </a:t>
              </a:r>
            </a:p>
          </p:txBody>
        </p:sp>
      </p:grpSp>
      <p:pic>
        <p:nvPicPr>
          <p:cNvPr id="38" name="Picture 37">
            <a:extLst>
              <a:ext uri="{FF2B5EF4-FFF2-40B4-BE49-F238E27FC236}">
                <a16:creationId xmlns:a16="http://schemas.microsoft.com/office/drawing/2014/main" xmlns="" id="{B58430DE-3455-3E4A-A4E4-027AFBFC62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2207" y="1876535"/>
            <a:ext cx="1555210" cy="2864049"/>
          </a:xfrm>
          <a:prstGeom prst="rect">
            <a:avLst/>
          </a:prstGeom>
        </p:spPr>
      </p:pic>
    </p:spTree>
    <p:extLst>
      <p:ext uri="{BB962C8B-B14F-4D97-AF65-F5344CB8AC3E}">
        <p14:creationId xmlns:p14="http://schemas.microsoft.com/office/powerpoint/2010/main" val="3324938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DCCEB03-16C4-A240-BFD7-C5567162A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016" y="2037851"/>
            <a:ext cx="1971294" cy="842010"/>
          </a:xfrm>
          <a:prstGeom prst="rect">
            <a:avLst/>
          </a:prstGeom>
        </p:spPr>
      </p:pic>
      <p:pic>
        <p:nvPicPr>
          <p:cNvPr id="16" name="Picture 15">
            <a:extLst>
              <a:ext uri="{FF2B5EF4-FFF2-40B4-BE49-F238E27FC236}">
                <a16:creationId xmlns:a16="http://schemas.microsoft.com/office/drawing/2014/main" xmlns="" id="{C94ADEC3-C26A-7C4E-93A6-249795C8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886" y="2942114"/>
            <a:ext cx="2095119" cy="822198"/>
          </a:xfrm>
          <a:prstGeom prst="rect">
            <a:avLst/>
          </a:prstGeom>
        </p:spPr>
      </p:pic>
      <p:pic>
        <p:nvPicPr>
          <p:cNvPr id="18" name="Picture 17">
            <a:extLst>
              <a:ext uri="{FF2B5EF4-FFF2-40B4-BE49-F238E27FC236}">
                <a16:creationId xmlns:a16="http://schemas.microsoft.com/office/drawing/2014/main" xmlns="" id="{8CE5C3E7-72ED-5B4E-8C39-ED3CF82F8A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477" y="3872761"/>
            <a:ext cx="2095119" cy="822198"/>
          </a:xfrm>
          <a:prstGeom prst="rect">
            <a:avLst/>
          </a:prstGeom>
        </p:spPr>
      </p:pic>
      <p:pic>
        <p:nvPicPr>
          <p:cNvPr id="20" name="Picture 19">
            <a:extLst>
              <a:ext uri="{FF2B5EF4-FFF2-40B4-BE49-F238E27FC236}">
                <a16:creationId xmlns:a16="http://schemas.microsoft.com/office/drawing/2014/main" xmlns="" id="{C187A456-B0CA-AB48-B46A-E40BAAE3B8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7991" y="4748804"/>
            <a:ext cx="1971294" cy="842010"/>
          </a:xfrm>
          <a:prstGeom prst="rect">
            <a:avLst/>
          </a:prstGeom>
        </p:spPr>
      </p:pic>
      <p:pic>
        <p:nvPicPr>
          <p:cNvPr id="22" name="Picture 21">
            <a:extLst>
              <a:ext uri="{FF2B5EF4-FFF2-40B4-BE49-F238E27FC236}">
                <a16:creationId xmlns:a16="http://schemas.microsoft.com/office/drawing/2014/main" xmlns="" id="{7726F830-7491-3E4D-A115-C41D52D8EC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4294" y="2026948"/>
            <a:ext cx="1971294" cy="842010"/>
          </a:xfrm>
          <a:prstGeom prst="rect">
            <a:avLst/>
          </a:prstGeom>
        </p:spPr>
      </p:pic>
      <p:pic>
        <p:nvPicPr>
          <p:cNvPr id="24" name="Picture 23">
            <a:extLst>
              <a:ext uri="{FF2B5EF4-FFF2-40B4-BE49-F238E27FC236}">
                <a16:creationId xmlns:a16="http://schemas.microsoft.com/office/drawing/2014/main" xmlns="" id="{5D06392D-6C32-EB44-802E-2D72B5E608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650" y="2950039"/>
            <a:ext cx="2095119" cy="822198"/>
          </a:xfrm>
          <a:prstGeom prst="rect">
            <a:avLst/>
          </a:prstGeom>
        </p:spPr>
      </p:pic>
      <p:pic>
        <p:nvPicPr>
          <p:cNvPr id="26" name="Picture 25">
            <a:extLst>
              <a:ext uri="{FF2B5EF4-FFF2-40B4-BE49-F238E27FC236}">
                <a16:creationId xmlns:a16="http://schemas.microsoft.com/office/drawing/2014/main" xmlns="" id="{0F3BAEEC-DB1E-7D48-A16C-C165F533BA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5165" y="3853208"/>
            <a:ext cx="2095119" cy="822198"/>
          </a:xfrm>
          <a:prstGeom prst="rect">
            <a:avLst/>
          </a:prstGeom>
        </p:spPr>
      </p:pic>
      <p:pic>
        <p:nvPicPr>
          <p:cNvPr id="28" name="Picture 27">
            <a:extLst>
              <a:ext uri="{FF2B5EF4-FFF2-40B4-BE49-F238E27FC236}">
                <a16:creationId xmlns:a16="http://schemas.microsoft.com/office/drawing/2014/main" xmlns="" id="{05055EFD-C726-8D4F-B88D-656C7D2B19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2417" y="4748804"/>
            <a:ext cx="1989014" cy="849579"/>
          </a:xfrm>
          <a:prstGeom prst="rect">
            <a:avLst/>
          </a:prstGeom>
        </p:spPr>
      </p:pic>
      <p:sp>
        <p:nvSpPr>
          <p:cNvPr id="3" name="Text Placeholder 2"/>
          <p:cNvSpPr>
            <a:spLocks noGrp="1"/>
          </p:cNvSpPr>
          <p:nvPr>
            <p:ph idx="4294967295"/>
          </p:nvPr>
        </p:nvSpPr>
        <p:spPr>
          <a:xfrm>
            <a:off x="1817949" y="3171731"/>
            <a:ext cx="712654" cy="547181"/>
          </a:xfrm>
        </p:spPr>
        <p:txBody>
          <a:bodyPr>
            <a:normAutofit/>
          </a:bodyPr>
          <a:lstStyle/>
          <a:p>
            <a:pPr lvl="1" algn="ctr"/>
            <a:r>
              <a:rPr lang="en-US" sz="1200" b="1" dirty="0"/>
              <a:t>Energy </a:t>
            </a:r>
          </a:p>
          <a:p>
            <a:pPr lvl="1" algn="ctr"/>
            <a:r>
              <a:rPr lang="en-US" sz="1200" b="1" dirty="0"/>
              <a:t>Savings</a:t>
            </a:r>
          </a:p>
        </p:txBody>
      </p:sp>
      <p:sp>
        <p:nvSpPr>
          <p:cNvPr id="5" name="Title 1">
            <a:extLst>
              <a:ext uri="{FF2B5EF4-FFF2-40B4-BE49-F238E27FC236}">
                <a16:creationId xmlns:a16="http://schemas.microsoft.com/office/drawing/2014/main" xmlns="" id="{D14D3E39-4CCA-41A2-850F-5D07C2505E9C}"/>
              </a:ext>
            </a:extLst>
          </p:cNvPr>
          <p:cNvSpPr txBox="1">
            <a:spLocks/>
          </p:cNvSpPr>
          <p:nvPr/>
        </p:nvSpPr>
        <p:spPr>
          <a:xfrm>
            <a:off x="628650" y="1097098"/>
            <a:ext cx="7652905" cy="1371600"/>
          </a:xfrm>
          <a:prstGeom prst="rect">
            <a:avLst/>
          </a:prstGeom>
        </p:spPr>
        <p:txBody>
          <a:bodyPr vert="horz" lIns="0" rIns="0" anchor="t" anchorCtr="0">
            <a:normAutofit/>
          </a:bodyPr>
          <a:lstStyle>
            <a:lvl1pPr algn="l" defTabSz="457200" rtl="0" eaLnBrk="1" latinLnBrk="0" hangingPunct="1">
              <a:spcBef>
                <a:spcPct val="0"/>
              </a:spcBef>
              <a:buNone/>
              <a:defRPr lang="en-US" sz="3700" b="1" i="0" kern="1200" spc="-50">
                <a:solidFill>
                  <a:schemeClr val="bg1"/>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38" normalizeH="0" baseline="0" noProof="0" dirty="0">
                <a:ln>
                  <a:noFill/>
                </a:ln>
                <a:solidFill>
                  <a:prstClr val="white"/>
                </a:solidFill>
                <a:effectLst/>
                <a:uLnTx/>
                <a:uFillTx/>
                <a:latin typeface="Arial"/>
                <a:ea typeface="+mj-ea"/>
                <a:cs typeface="Arial"/>
              </a:rPr>
              <a:t>MT Initiative Life Cycle </a:t>
            </a:r>
            <a:r>
              <a:rPr kumimoji="0" lang="en-US" sz="30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t>Documentation</a:t>
            </a:r>
            <a:br>
              <a:rPr kumimoji="0" lang="en-US" sz="3000" b="1" i="0" u="none" strike="noStrike" kern="1200" cap="none" spc="-38" normalizeH="0" baseline="0" noProof="0" dirty="0">
                <a:ln>
                  <a:noFill/>
                </a:ln>
                <a:solidFill>
                  <a:srgbClr val="00AEEF">
                    <a:lumMod val="60000"/>
                    <a:lumOff val="40000"/>
                  </a:srgbClr>
                </a:solidFill>
                <a:effectLst/>
                <a:uLnTx/>
                <a:uFillTx/>
                <a:latin typeface="Arial"/>
                <a:ea typeface="+mj-ea"/>
                <a:cs typeface="Arial"/>
              </a:rPr>
            </a:br>
            <a:r>
              <a:rPr kumimoji="0" lang="en-US" sz="1500" b="1" i="0" u="none" strike="noStrike" kern="1200" cap="none" spc="-38" normalizeH="0" baseline="0" noProof="0" dirty="0">
                <a:ln>
                  <a:noFill/>
                </a:ln>
                <a:solidFill>
                  <a:prstClr val="white"/>
                </a:solidFill>
                <a:effectLst/>
                <a:uLnTx/>
                <a:uFillTx/>
                <a:latin typeface="Arial"/>
                <a:ea typeface="+mj-ea"/>
                <a:cs typeface="Arial"/>
              </a:rPr>
              <a:t>Wraps a business plan around the MT Logic Model</a:t>
            </a:r>
            <a:endParaRPr kumimoji="0" lang="en-US" sz="2400" b="1" i="0" u="none" strike="noStrike" kern="1200" cap="none" spc="-38" normalizeH="0" baseline="0" noProof="0" dirty="0">
              <a:ln>
                <a:noFill/>
              </a:ln>
              <a:solidFill>
                <a:prstClr val="white"/>
              </a:solidFill>
              <a:effectLst/>
              <a:uLnTx/>
              <a:uFillTx/>
              <a:latin typeface="Arial"/>
              <a:ea typeface="+mj-ea"/>
              <a:cs typeface="Arial"/>
            </a:endParaRPr>
          </a:p>
        </p:txBody>
      </p:sp>
      <p:pic>
        <p:nvPicPr>
          <p:cNvPr id="6" name="Picture Placeholder 5" descr="Document1 - Microsoft Word"/>
          <p:cNvPicPr>
            <a:picLocks noGrp="1" noChangeAspect="1"/>
          </p:cNvPicPr>
          <p:nvPr>
            <p:ph type="pic" sz="quarter" idx="4294967295"/>
          </p:nvPr>
        </p:nvPicPr>
        <p:blipFill rotWithShape="1">
          <a:blip r:embed="rId11">
            <a:extLst>
              <a:ext uri="{28A0092B-C50C-407E-A947-70E740481C1C}">
                <a14:useLocalDpi xmlns:a14="http://schemas.microsoft.com/office/drawing/2010/main" val="0"/>
              </a:ext>
            </a:extLst>
          </a:blip>
          <a:srcRect l="17706" t="16479" r="18943" b="4707"/>
          <a:stretch/>
        </p:blipFill>
        <p:spPr>
          <a:xfrm>
            <a:off x="4177728" y="3094418"/>
            <a:ext cx="1123993" cy="1436575"/>
          </a:xfrm>
          <a:ln>
            <a:solidFill>
              <a:schemeClr val="accent1"/>
            </a:solidFill>
          </a:ln>
        </p:spPr>
      </p:pic>
      <p:sp>
        <p:nvSpPr>
          <p:cNvPr id="8" name="Text Placeholder 2">
            <a:extLst>
              <a:ext uri="{FF2B5EF4-FFF2-40B4-BE49-F238E27FC236}">
                <a16:creationId xmlns:a16="http://schemas.microsoft.com/office/drawing/2014/main" xmlns="" id="{FA30C174-15C7-2649-89DD-512DDE75317F}"/>
              </a:ext>
            </a:extLst>
          </p:cNvPr>
          <p:cNvSpPr txBox="1">
            <a:spLocks/>
          </p:cNvSpPr>
          <p:nvPr/>
        </p:nvSpPr>
        <p:spPr>
          <a:xfrm>
            <a:off x="2116964" y="2175009"/>
            <a:ext cx="1270416" cy="691635"/>
          </a:xfrm>
          <a:prstGeom prst="rect">
            <a:avLst/>
          </a:prstGeom>
        </p:spPr>
        <p:txBody>
          <a:bodyPr vert="horz" lIns="0" tIns="0" rIns="0" bIns="0" rtlCol="0">
            <a:no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Market </a:t>
            </a:r>
            <a:br>
              <a:rPr kumimoji="0" lang="en-US" sz="1200" b="1" i="0" u="none" strike="noStrike" kern="1200" cap="none" spc="0" normalizeH="0" baseline="0" noProof="0" dirty="0">
                <a:ln>
                  <a:noFill/>
                </a:ln>
                <a:solidFill>
                  <a:prstClr val="white"/>
                </a:solidFill>
                <a:effectLst/>
                <a:uLnTx/>
                <a:uFillTx/>
                <a:latin typeface="Helvetica"/>
                <a:ea typeface="+mn-ea"/>
                <a:cs typeface="Helvetica"/>
              </a:rPr>
            </a:br>
            <a:r>
              <a:rPr kumimoji="0" lang="en-US" sz="1200" b="1" i="0" u="none" strike="noStrike" kern="1200" cap="none" spc="0" normalizeH="0" baseline="0" noProof="0" dirty="0">
                <a:ln>
                  <a:noFill/>
                </a:ln>
                <a:solidFill>
                  <a:prstClr val="white"/>
                </a:solidFill>
                <a:effectLst/>
                <a:uLnTx/>
                <a:uFillTx/>
                <a:latin typeface="Helvetica"/>
                <a:ea typeface="+mn-ea"/>
                <a:cs typeface="Helvetica"/>
              </a:rPr>
              <a:t>Progress</a:t>
            </a:r>
            <a:br>
              <a:rPr kumimoji="0" lang="en-US" sz="1200" b="1" i="0" u="none" strike="noStrike" kern="1200" cap="none" spc="0" normalizeH="0" baseline="0" noProof="0" dirty="0">
                <a:ln>
                  <a:noFill/>
                </a:ln>
                <a:solidFill>
                  <a:prstClr val="white"/>
                </a:solidFill>
                <a:effectLst/>
                <a:uLnTx/>
                <a:uFillTx/>
                <a:latin typeface="Helvetica"/>
                <a:ea typeface="+mn-ea"/>
                <a:cs typeface="Helvetica"/>
              </a:rPr>
            </a:br>
            <a:r>
              <a:rPr kumimoji="0" lang="en-US" sz="1200" b="1" i="0" u="none" strike="noStrike" kern="1200" cap="none" spc="0" normalizeH="0" baseline="0" noProof="0" dirty="0">
                <a:ln>
                  <a:noFill/>
                </a:ln>
                <a:solidFill>
                  <a:prstClr val="white"/>
                </a:solidFill>
                <a:effectLst/>
                <a:uLnTx/>
                <a:uFillTx/>
                <a:latin typeface="Helvetica"/>
                <a:ea typeface="+mn-ea"/>
                <a:cs typeface="Helvetica"/>
              </a:rPr>
              <a:t> Goals</a:t>
            </a:r>
          </a:p>
        </p:txBody>
      </p:sp>
      <p:sp>
        <p:nvSpPr>
          <p:cNvPr id="9" name="Text Placeholder 2">
            <a:extLst>
              <a:ext uri="{FF2B5EF4-FFF2-40B4-BE49-F238E27FC236}">
                <a16:creationId xmlns:a16="http://schemas.microsoft.com/office/drawing/2014/main" xmlns="" id="{F15CE5A6-0325-004B-A580-85D502116745}"/>
              </a:ext>
            </a:extLst>
          </p:cNvPr>
          <p:cNvSpPr txBox="1">
            <a:spLocks/>
          </p:cNvSpPr>
          <p:nvPr/>
        </p:nvSpPr>
        <p:spPr>
          <a:xfrm>
            <a:off x="6718508" y="4007255"/>
            <a:ext cx="1298494" cy="555376"/>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Data </a:t>
            </a:r>
            <a:br>
              <a:rPr kumimoji="0" lang="en-US" sz="1200" b="1" i="0" u="none" strike="noStrike" kern="1200" cap="none" spc="0" normalizeH="0" baseline="0" noProof="0" dirty="0">
                <a:ln>
                  <a:noFill/>
                </a:ln>
                <a:solidFill>
                  <a:prstClr val="white"/>
                </a:solidFill>
                <a:effectLst/>
                <a:uLnTx/>
                <a:uFillTx/>
                <a:latin typeface="Helvetica"/>
                <a:ea typeface="+mn-ea"/>
                <a:cs typeface="Helvetica"/>
              </a:rPr>
            </a:br>
            <a:r>
              <a:rPr kumimoji="0" lang="en-US" sz="1200" b="1" i="0" u="none" strike="noStrike" kern="1200" cap="none" spc="0" normalizeH="0" baseline="0" noProof="0" dirty="0">
                <a:ln>
                  <a:noFill/>
                </a:ln>
                <a:solidFill>
                  <a:prstClr val="white"/>
                </a:solidFill>
                <a:effectLst/>
                <a:uLnTx/>
                <a:uFillTx/>
                <a:latin typeface="Helvetica"/>
                <a:ea typeface="+mn-ea"/>
                <a:cs typeface="Helvetica"/>
              </a:rPr>
              <a:t>Management </a:t>
            </a:r>
            <a:br>
              <a:rPr kumimoji="0" lang="en-US" sz="1200" b="1" i="0" u="none" strike="noStrike" kern="1200" cap="none" spc="0" normalizeH="0" baseline="0" noProof="0" dirty="0">
                <a:ln>
                  <a:noFill/>
                </a:ln>
                <a:solidFill>
                  <a:prstClr val="white"/>
                </a:solidFill>
                <a:effectLst/>
                <a:uLnTx/>
                <a:uFillTx/>
                <a:latin typeface="Helvetica"/>
                <a:ea typeface="+mn-ea"/>
                <a:cs typeface="Helvetica"/>
              </a:rPr>
            </a:br>
            <a:r>
              <a:rPr kumimoji="0" lang="en-US" sz="1200" b="1" i="0" u="none" strike="noStrike" kern="1200" cap="none" spc="0" normalizeH="0" baseline="0" noProof="0" dirty="0">
                <a:ln>
                  <a:noFill/>
                </a:ln>
                <a:solidFill>
                  <a:prstClr val="white"/>
                </a:solidFill>
                <a:effectLst/>
                <a:uLnTx/>
                <a:uFillTx/>
                <a:latin typeface="Helvetica"/>
                <a:ea typeface="+mn-ea"/>
                <a:cs typeface="Helvetica"/>
              </a:rPr>
              <a:t>Plan</a:t>
            </a:r>
          </a:p>
        </p:txBody>
      </p:sp>
      <p:sp>
        <p:nvSpPr>
          <p:cNvPr id="10" name="Text Placeholder 2">
            <a:extLst>
              <a:ext uri="{FF2B5EF4-FFF2-40B4-BE49-F238E27FC236}">
                <a16:creationId xmlns:a16="http://schemas.microsoft.com/office/drawing/2014/main" xmlns="" id="{D3656D27-B2D2-A04E-8938-CBB4430E5BB2}"/>
              </a:ext>
            </a:extLst>
          </p:cNvPr>
          <p:cNvSpPr txBox="1">
            <a:spLocks/>
          </p:cNvSpPr>
          <p:nvPr/>
        </p:nvSpPr>
        <p:spPr>
          <a:xfrm>
            <a:off x="1848261" y="4149064"/>
            <a:ext cx="682342" cy="269592"/>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Budget</a:t>
            </a:r>
          </a:p>
        </p:txBody>
      </p:sp>
      <p:sp>
        <p:nvSpPr>
          <p:cNvPr id="11" name="Text Placeholder 2">
            <a:extLst>
              <a:ext uri="{FF2B5EF4-FFF2-40B4-BE49-F238E27FC236}">
                <a16:creationId xmlns:a16="http://schemas.microsoft.com/office/drawing/2014/main" xmlns="" id="{04D8D4EA-01FC-B943-A80E-C1DF04BB8BC0}"/>
              </a:ext>
            </a:extLst>
          </p:cNvPr>
          <p:cNvSpPr txBox="1">
            <a:spLocks/>
          </p:cNvSpPr>
          <p:nvPr/>
        </p:nvSpPr>
        <p:spPr>
          <a:xfrm>
            <a:off x="2043450" y="4962679"/>
            <a:ext cx="1504147" cy="528156"/>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Cost- </a:t>
            </a:r>
          </a:p>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Effectiveness</a:t>
            </a:r>
          </a:p>
        </p:txBody>
      </p:sp>
      <p:sp>
        <p:nvSpPr>
          <p:cNvPr id="12" name="Text Placeholder 2">
            <a:extLst>
              <a:ext uri="{FF2B5EF4-FFF2-40B4-BE49-F238E27FC236}">
                <a16:creationId xmlns:a16="http://schemas.microsoft.com/office/drawing/2014/main" xmlns="" id="{A995355D-F8F5-FD46-819C-91C8E75312B8}"/>
              </a:ext>
            </a:extLst>
          </p:cNvPr>
          <p:cNvSpPr txBox="1">
            <a:spLocks/>
          </p:cNvSpPr>
          <p:nvPr/>
        </p:nvSpPr>
        <p:spPr>
          <a:xfrm>
            <a:off x="6289365" y="2311268"/>
            <a:ext cx="920600" cy="314859"/>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Risks</a:t>
            </a:r>
          </a:p>
        </p:txBody>
      </p:sp>
      <p:sp>
        <p:nvSpPr>
          <p:cNvPr id="13" name="Text Placeholder 2">
            <a:extLst>
              <a:ext uri="{FF2B5EF4-FFF2-40B4-BE49-F238E27FC236}">
                <a16:creationId xmlns:a16="http://schemas.microsoft.com/office/drawing/2014/main" xmlns="" id="{717BCC88-2209-0A46-85E5-D691D3919828}"/>
              </a:ext>
            </a:extLst>
          </p:cNvPr>
          <p:cNvSpPr txBox="1">
            <a:spLocks/>
          </p:cNvSpPr>
          <p:nvPr/>
        </p:nvSpPr>
        <p:spPr>
          <a:xfrm>
            <a:off x="6689633" y="3001348"/>
            <a:ext cx="1298495" cy="749233"/>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ts val="1020"/>
              </a:lnSpc>
              <a:spcBef>
                <a:spcPct val="20000"/>
              </a:spcBef>
              <a:spcAft>
                <a:spcPts val="0"/>
              </a:spcAft>
              <a:buClrTx/>
              <a:buSzTx/>
              <a:buFont typeface="Arial"/>
              <a:buNone/>
              <a:tabLst/>
              <a:defRPr/>
            </a:pPr>
            <a:r>
              <a:rPr kumimoji="0" lang="en-US" sz="900" b="1" i="0" u="none" strike="noStrike" kern="1200" cap="none" spc="0" normalizeH="0" baseline="0" noProof="0" dirty="0">
                <a:ln>
                  <a:noFill/>
                </a:ln>
                <a:solidFill>
                  <a:prstClr val="white"/>
                </a:solidFill>
                <a:effectLst/>
                <a:uLnTx/>
                <a:uFillTx/>
                <a:latin typeface="Helvetica"/>
                <a:ea typeface="+mn-ea"/>
                <a:cs typeface="Helvetica"/>
              </a:rPr>
              <a:t>Strategies for </a:t>
            </a:r>
            <a:br>
              <a:rPr kumimoji="0" lang="en-US" sz="900" b="1" i="0" u="none" strike="noStrike" kern="1200" cap="none" spc="0" normalizeH="0" baseline="0" noProof="0" dirty="0">
                <a:ln>
                  <a:noFill/>
                </a:ln>
                <a:solidFill>
                  <a:prstClr val="white"/>
                </a:solidFill>
                <a:effectLst/>
                <a:uLnTx/>
                <a:uFillTx/>
                <a:latin typeface="Helvetica"/>
                <a:ea typeface="+mn-ea"/>
                <a:cs typeface="Helvetica"/>
              </a:rPr>
            </a:br>
            <a:r>
              <a:rPr kumimoji="0" lang="en-US" sz="900" b="1" i="0" u="none" strike="noStrike" kern="1200" cap="none" spc="0" normalizeH="0" baseline="0" noProof="0" dirty="0">
                <a:ln>
                  <a:noFill/>
                </a:ln>
                <a:solidFill>
                  <a:prstClr val="white"/>
                </a:solidFill>
                <a:effectLst/>
                <a:uLnTx/>
                <a:uFillTx/>
                <a:latin typeface="Helvetica"/>
                <a:ea typeface="+mn-ea"/>
                <a:cs typeface="Helvetica"/>
              </a:rPr>
              <a:t>Regional Equity, </a:t>
            </a:r>
          </a:p>
          <a:p>
            <a:pPr marL="0" marR="0" lvl="1" indent="0" algn="ctr" defTabSz="457200" rtl="0" eaLnBrk="1" fontAlgn="auto" latinLnBrk="0" hangingPunct="1">
              <a:lnSpc>
                <a:spcPts val="1020"/>
              </a:lnSpc>
              <a:spcBef>
                <a:spcPct val="20000"/>
              </a:spcBef>
              <a:spcAft>
                <a:spcPts val="0"/>
              </a:spcAft>
              <a:buClrTx/>
              <a:buSzTx/>
              <a:buFont typeface="Arial"/>
              <a:buNone/>
              <a:tabLst/>
              <a:defRPr/>
            </a:pPr>
            <a:r>
              <a:rPr kumimoji="0" lang="en-US" sz="900" b="1" i="0" u="none" strike="noStrike" kern="1200" cap="none" spc="0" normalizeH="0" baseline="0" noProof="0" dirty="0">
                <a:ln>
                  <a:noFill/>
                </a:ln>
                <a:solidFill>
                  <a:prstClr val="white"/>
                </a:solidFill>
                <a:effectLst/>
                <a:uLnTx/>
                <a:uFillTx/>
                <a:latin typeface="Helvetica"/>
                <a:ea typeface="+mn-ea"/>
                <a:cs typeface="Helvetica"/>
              </a:rPr>
              <a:t>NEEA Transition, </a:t>
            </a:r>
          </a:p>
          <a:p>
            <a:pPr marL="0" marR="0" lvl="1" indent="0" algn="ctr" defTabSz="457200" rtl="0" eaLnBrk="1" fontAlgn="auto" latinLnBrk="0" hangingPunct="1">
              <a:lnSpc>
                <a:spcPts val="1020"/>
              </a:lnSpc>
              <a:spcBef>
                <a:spcPct val="20000"/>
              </a:spcBef>
              <a:spcAft>
                <a:spcPts val="0"/>
              </a:spcAft>
              <a:buClrTx/>
              <a:buSzTx/>
              <a:buFont typeface="Arial"/>
              <a:buNone/>
              <a:tabLst/>
              <a:defRPr/>
            </a:pPr>
            <a:r>
              <a:rPr kumimoji="0" lang="en-US" sz="900" b="1" i="0" u="none" strike="noStrike" kern="1200" cap="none" spc="0" normalizeH="0" baseline="0" noProof="0" dirty="0">
                <a:ln>
                  <a:noFill/>
                </a:ln>
                <a:solidFill>
                  <a:prstClr val="white"/>
                </a:solidFill>
                <a:effectLst/>
                <a:uLnTx/>
                <a:uFillTx/>
                <a:latin typeface="Helvetica"/>
                <a:ea typeface="+mn-ea"/>
                <a:cs typeface="Helvetica"/>
              </a:rPr>
              <a:t>Regional </a:t>
            </a:r>
          </a:p>
          <a:p>
            <a:pPr marL="0" marR="0" lvl="1" indent="0" algn="ctr" defTabSz="457200" rtl="0" eaLnBrk="1" fontAlgn="auto" latinLnBrk="0" hangingPunct="1">
              <a:lnSpc>
                <a:spcPts val="1020"/>
              </a:lnSpc>
              <a:spcBef>
                <a:spcPct val="20000"/>
              </a:spcBef>
              <a:spcAft>
                <a:spcPts val="0"/>
              </a:spcAft>
              <a:buClrTx/>
              <a:buSzTx/>
              <a:buFont typeface="Arial"/>
              <a:buNone/>
              <a:tabLst/>
              <a:defRPr/>
            </a:pPr>
            <a:r>
              <a:rPr kumimoji="0" lang="en-US" sz="900" b="1" i="0" u="none" strike="noStrike" kern="1200" cap="none" spc="0" normalizeH="0" baseline="0" noProof="0" dirty="0">
                <a:ln>
                  <a:noFill/>
                </a:ln>
                <a:solidFill>
                  <a:prstClr val="white"/>
                </a:solidFill>
                <a:effectLst/>
                <a:uLnTx/>
                <a:uFillTx/>
                <a:latin typeface="Helvetica"/>
                <a:ea typeface="+mn-ea"/>
                <a:cs typeface="Helvetica"/>
              </a:rPr>
              <a:t>Coordination</a:t>
            </a:r>
          </a:p>
        </p:txBody>
      </p:sp>
      <p:sp>
        <p:nvSpPr>
          <p:cNvPr id="14" name="Text Placeholder 2">
            <a:extLst>
              <a:ext uri="{FF2B5EF4-FFF2-40B4-BE49-F238E27FC236}">
                <a16:creationId xmlns:a16="http://schemas.microsoft.com/office/drawing/2014/main" xmlns="" id="{FFDF2B05-6AE3-DB46-8473-F7535ADDB43E}"/>
              </a:ext>
            </a:extLst>
          </p:cNvPr>
          <p:cNvSpPr txBox="1">
            <a:spLocks/>
          </p:cNvSpPr>
          <p:nvPr/>
        </p:nvSpPr>
        <p:spPr>
          <a:xfrm>
            <a:off x="6101456" y="4960617"/>
            <a:ext cx="1275588" cy="546718"/>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2100" b="1" kern="1200">
                <a:solidFill>
                  <a:schemeClr val="accent3"/>
                </a:solidFill>
                <a:latin typeface="Helvetica"/>
                <a:ea typeface="+mn-ea"/>
                <a:cs typeface="Helvetica"/>
              </a:defRPr>
            </a:lvl1pPr>
            <a:lvl2pPr marL="0" indent="0" algn="l" defTabSz="457200" rtl="0" eaLnBrk="1" latinLnBrk="0" hangingPunct="1">
              <a:lnSpc>
                <a:spcPct val="100000"/>
              </a:lnSpc>
              <a:spcBef>
                <a:spcPct val="20000"/>
              </a:spcBef>
              <a:buFont typeface="Arial"/>
              <a:buNone/>
              <a:defRPr sz="2100" kern="1200">
                <a:solidFill>
                  <a:schemeClr val="bg1"/>
                </a:solidFill>
                <a:latin typeface="Helvetica"/>
                <a:ea typeface="+mn-ea"/>
                <a:cs typeface="Helvetica"/>
              </a:defRPr>
            </a:lvl2pPr>
            <a:lvl3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3pPr>
            <a:lvl4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4pPr>
            <a:lvl5pPr marL="0" indent="228600" algn="l" defTabSz="457200" rtl="0" eaLnBrk="1" latinLnBrk="0" hangingPunct="1">
              <a:lnSpc>
                <a:spcPct val="100000"/>
              </a:lnSpc>
              <a:spcBef>
                <a:spcPts val="700"/>
              </a:spcBef>
              <a:buSzPct val="80000"/>
              <a:buFont typeface="Arial"/>
              <a:buChar char="•"/>
              <a:defRPr sz="17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ctr" defTabSz="457200" rtl="0" eaLnBrk="1" fontAlgn="auto" latinLnBrk="0" hangingPunct="1">
              <a:lnSpc>
                <a:spcPts val="1140"/>
              </a:lnSpc>
              <a:spcBef>
                <a:spcPct val="20000"/>
              </a:spcBef>
              <a:spcAft>
                <a:spcPts val="0"/>
              </a:spcAft>
              <a:buClrTx/>
              <a:buSzTx/>
              <a:buFont typeface="Arial"/>
              <a:buNone/>
              <a:tabLst/>
              <a:defRPr/>
            </a:pPr>
            <a:r>
              <a:rPr kumimoji="0" lang="en-US" sz="1050" b="1" i="0" u="none" strike="noStrike" kern="1200" cap="none" spc="0" normalizeH="0" baseline="0" noProof="0" dirty="0">
                <a:ln>
                  <a:noFill/>
                </a:ln>
                <a:solidFill>
                  <a:prstClr val="white"/>
                </a:solidFill>
                <a:effectLst/>
                <a:uLnTx/>
                <a:uFillTx/>
                <a:latin typeface="Helvetica"/>
                <a:ea typeface="+mn-ea"/>
                <a:cs typeface="Helvetica"/>
              </a:rPr>
              <a:t>Cross-Functional </a:t>
            </a:r>
          </a:p>
          <a:p>
            <a:pPr marL="0" marR="0" lvl="1" indent="0" algn="ctr" defTabSz="457200" rtl="0" eaLnBrk="1" fontAlgn="auto" latinLnBrk="0" hangingPunct="1">
              <a:lnSpc>
                <a:spcPts val="1140"/>
              </a:lnSpc>
              <a:spcBef>
                <a:spcPct val="20000"/>
              </a:spcBef>
              <a:spcAft>
                <a:spcPts val="0"/>
              </a:spcAft>
              <a:buClrTx/>
              <a:buSzTx/>
              <a:buFont typeface="Arial"/>
              <a:buNone/>
              <a:tabLst/>
              <a:defRPr/>
            </a:pPr>
            <a:r>
              <a:rPr kumimoji="0" lang="en-US" sz="1050" b="1" i="0" u="none" strike="noStrike" kern="1200" cap="none" spc="0" normalizeH="0" baseline="0" noProof="0" dirty="0">
                <a:ln>
                  <a:noFill/>
                </a:ln>
                <a:solidFill>
                  <a:prstClr val="white"/>
                </a:solidFill>
                <a:effectLst/>
                <a:uLnTx/>
                <a:uFillTx/>
                <a:latin typeface="Helvetica"/>
                <a:ea typeface="+mn-ea"/>
                <a:cs typeface="Helvetica"/>
              </a:rPr>
              <a:t>Integration </a:t>
            </a:r>
          </a:p>
          <a:p>
            <a:pPr marL="0" marR="0" lvl="1" indent="0" algn="ctr" defTabSz="457200" rtl="0" eaLnBrk="1" fontAlgn="auto" latinLnBrk="0" hangingPunct="1">
              <a:lnSpc>
                <a:spcPts val="1140"/>
              </a:lnSpc>
              <a:spcBef>
                <a:spcPct val="20000"/>
              </a:spcBef>
              <a:spcAft>
                <a:spcPts val="0"/>
              </a:spcAft>
              <a:buClrTx/>
              <a:buSzTx/>
              <a:buFont typeface="Arial"/>
              <a:buNone/>
              <a:tabLst/>
              <a:defRPr/>
            </a:pPr>
            <a:r>
              <a:rPr kumimoji="0" lang="en-US" sz="1050" b="1" i="0" u="none" strike="noStrike" kern="1200" cap="none" spc="0" normalizeH="0" baseline="0" noProof="0" dirty="0">
                <a:ln>
                  <a:noFill/>
                </a:ln>
                <a:solidFill>
                  <a:prstClr val="white"/>
                </a:solidFill>
                <a:effectLst/>
                <a:uLnTx/>
                <a:uFillTx/>
                <a:latin typeface="Helvetica"/>
                <a:ea typeface="+mn-ea"/>
                <a:cs typeface="Helvetica"/>
              </a:rPr>
              <a:t>Plans</a:t>
            </a:r>
          </a:p>
        </p:txBody>
      </p:sp>
      <p:pic>
        <p:nvPicPr>
          <p:cNvPr id="30" name="Picture 29">
            <a:extLst>
              <a:ext uri="{FF2B5EF4-FFF2-40B4-BE49-F238E27FC236}">
                <a16:creationId xmlns:a16="http://schemas.microsoft.com/office/drawing/2014/main" xmlns="" id="{16843147-BA32-B246-8EC5-1004FEF677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8413" y="2726957"/>
            <a:ext cx="2230676" cy="2155145"/>
          </a:xfrm>
          <a:prstGeom prst="rect">
            <a:avLst/>
          </a:prstGeom>
        </p:spPr>
      </p:pic>
    </p:spTree>
    <p:extLst>
      <p:ext uri="{BB962C8B-B14F-4D97-AF65-F5344CB8AC3E}">
        <p14:creationId xmlns:p14="http://schemas.microsoft.com/office/powerpoint/2010/main" val="2906018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fade">
                                      <p:cBhvr>
                                        <p:cTn id="44" dur="500"/>
                                        <p:tgtEl>
                                          <p:spTgt spid="12">
                                            <p:txEl>
                                              <p:pRg st="0" end="0"/>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build="allAtOnce"/>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857250"/>
            <a:ext cx="3486150" cy="5143500"/>
          </a:xfrm>
        </p:spPr>
        <p:txBody>
          <a:bodyPr anchor="ctr" anchorCtr="0"/>
          <a:lstStyle/>
          <a:p>
            <a:r>
              <a:rPr lang="en-US" dirty="0"/>
              <a:t>NEEA is </a:t>
            </a:r>
            <a:br>
              <a:rPr lang="en-US" dirty="0"/>
            </a:br>
            <a:r>
              <a:rPr lang="en-US" sz="3600" dirty="0">
                <a:solidFill>
                  <a:srgbClr val="00AEEF">
                    <a:lumMod val="60000"/>
                    <a:lumOff val="40000"/>
                  </a:srgbClr>
                </a:solidFill>
              </a:rPr>
              <a:t>AN ALLIANCE</a:t>
            </a:r>
            <a:r>
              <a:rPr lang="en-US" sz="3825" dirty="0">
                <a:solidFill>
                  <a:srgbClr val="00AEEF">
                    <a:lumMod val="60000"/>
                    <a:lumOff val="40000"/>
                  </a:srgbClr>
                </a:solidFill>
              </a:rPr>
              <a:t/>
            </a:r>
            <a:br>
              <a:rPr lang="en-US" sz="3825" dirty="0">
                <a:solidFill>
                  <a:srgbClr val="00AEEF">
                    <a:lumMod val="60000"/>
                    <a:lumOff val="40000"/>
                  </a:srgbClr>
                </a:solidFill>
              </a:rPr>
            </a:br>
            <a:r>
              <a:rPr lang="en-US" dirty="0"/>
              <a:t>of 140+ utilities and energy efficiency organizations across four states</a:t>
            </a:r>
          </a:p>
        </p:txBody>
      </p:sp>
      <p:grpSp>
        <p:nvGrpSpPr>
          <p:cNvPr id="33" name="Group 32">
            <a:extLst>
              <a:ext uri="{FF2B5EF4-FFF2-40B4-BE49-F238E27FC236}">
                <a16:creationId xmlns:a16="http://schemas.microsoft.com/office/drawing/2014/main" xmlns="" id="{B6EE3E19-ED22-CF41-9FC7-183EC811100A}"/>
              </a:ext>
            </a:extLst>
          </p:cNvPr>
          <p:cNvGrpSpPr/>
          <p:nvPr/>
        </p:nvGrpSpPr>
        <p:grpSpPr>
          <a:xfrm>
            <a:off x="4743452" y="1858744"/>
            <a:ext cx="3608598" cy="2762687"/>
            <a:chOff x="5895210" y="2461210"/>
            <a:chExt cx="4811464" cy="3683582"/>
          </a:xfrm>
        </p:grpSpPr>
        <p:sp>
          <p:nvSpPr>
            <p:cNvPr id="4" name="Rectangle 3"/>
            <p:cNvSpPr/>
            <p:nvPr/>
          </p:nvSpPr>
          <p:spPr>
            <a:xfrm>
              <a:off x="5900271" y="2563550"/>
              <a:ext cx="4806403" cy="35812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Arial"/>
              </a:endParaRPr>
            </a:p>
          </p:txBody>
        </p:sp>
        <p:pic>
          <p:nvPicPr>
            <p:cNvPr id="5" name="Picture 4"/>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895210" y="2461210"/>
              <a:ext cx="4810173" cy="3583755"/>
            </a:xfrm>
            <a:prstGeom prst="rect">
              <a:avLst/>
            </a:prstGeom>
          </p:spPr>
        </p:pic>
      </p:grpSp>
    </p:spTree>
    <p:extLst>
      <p:ext uri="{BB962C8B-B14F-4D97-AF65-F5344CB8AC3E}">
        <p14:creationId xmlns:p14="http://schemas.microsoft.com/office/powerpoint/2010/main" val="310183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39081"/>
            <a:ext cx="7642680" cy="5143500"/>
          </a:xfrm>
        </p:spPr>
        <p:txBody>
          <a:bodyPr anchor="ctr" anchorCtr="0">
            <a:normAutofit/>
          </a:bodyPr>
          <a:lstStyle/>
          <a:p>
            <a:pPr lvl="0" defTabSz="914400">
              <a:spcBef>
                <a:spcPts val="0"/>
              </a:spcBef>
            </a:pPr>
            <a:r>
              <a:rPr lang="en-US" sz="2700" dirty="0"/>
              <a:t>Definition: </a:t>
            </a:r>
            <a:br>
              <a:rPr lang="en-US" sz="2700" dirty="0"/>
            </a:br>
            <a:r>
              <a:rPr lang="en-US" sz="3300" dirty="0">
                <a:solidFill>
                  <a:srgbClr val="00AEEF">
                    <a:lumMod val="60000"/>
                    <a:lumOff val="40000"/>
                  </a:srgbClr>
                </a:solidFill>
              </a:rPr>
              <a:t>MARKET TRANSFORMATION</a:t>
            </a:r>
            <a:r>
              <a:rPr lang="en-US" sz="3600" dirty="0">
                <a:solidFill>
                  <a:srgbClr val="00AEEF">
                    <a:lumMod val="60000"/>
                    <a:lumOff val="40000"/>
                  </a:srgbClr>
                </a:solidFill>
              </a:rPr>
              <a:t/>
            </a:r>
            <a:br>
              <a:rPr lang="en-US" sz="3600" dirty="0">
                <a:solidFill>
                  <a:srgbClr val="00AEEF">
                    <a:lumMod val="60000"/>
                    <a:lumOff val="40000"/>
                  </a:srgbClr>
                </a:solidFill>
              </a:rPr>
            </a:br>
            <a:r>
              <a:rPr lang="en-US" sz="2400" dirty="0"/>
              <a:t>The </a:t>
            </a:r>
            <a:r>
              <a:rPr lang="en-US" sz="2400" u="sng" dirty="0"/>
              <a:t>strategic process </a:t>
            </a:r>
            <a:r>
              <a:rPr lang="en-US" sz="2400" dirty="0"/>
              <a:t>of </a:t>
            </a:r>
            <a:r>
              <a:rPr lang="en-US" sz="2400" u="sng" dirty="0"/>
              <a:t>intervening in the market </a:t>
            </a:r>
            <a:r>
              <a:rPr lang="en-US" sz="2400" dirty="0"/>
              <a:t>to create </a:t>
            </a:r>
            <a:r>
              <a:rPr lang="en-US" sz="2400" u="sng" dirty="0"/>
              <a:t>lasting change</a:t>
            </a:r>
            <a:endParaRPr lang="en-US" sz="2700" dirty="0"/>
          </a:p>
        </p:txBody>
      </p:sp>
      <p:sp>
        <p:nvSpPr>
          <p:cNvPr id="4" name="TextBox 3">
            <a:extLst>
              <a:ext uri="{FF2B5EF4-FFF2-40B4-BE49-F238E27FC236}">
                <a16:creationId xmlns:a16="http://schemas.microsoft.com/office/drawing/2014/main" xmlns="" id="{7E715E4D-B723-42B8-85A0-FC20A344B64C}"/>
              </a:ext>
            </a:extLst>
          </p:cNvPr>
          <p:cNvSpPr txBox="1"/>
          <p:nvPr/>
        </p:nvSpPr>
        <p:spPr>
          <a:xfrm>
            <a:off x="585440" y="3445729"/>
            <a:ext cx="7685889" cy="2215991"/>
          </a:xfrm>
          <a:prstGeom prst="rect">
            <a:avLst/>
          </a:prstGeom>
          <a:noFill/>
        </p:spPr>
        <p:txBody>
          <a:bodyPr wrap="square" rtlCol="0">
            <a:spAutoFit/>
          </a:bodyPr>
          <a:lstStyle/>
          <a:p>
            <a:pPr marL="0" marR="0" lvl="0" indent="3027363"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in market behavior by removing identified barriers and/or exploiting opportunities to accelerate the adoption of all cost-effective energy efficiency as a matter of standard practice.</a:t>
            </a:r>
            <a:r>
              <a:rPr kumimoji="0" lang="en-US" sz="1400" b="0" i="0" u="none" strike="noStrike" kern="1200" cap="none" spc="0" normalizeH="0" baseline="0" noProof="0" dirty="0">
                <a:ln>
                  <a:noFill/>
                </a:ln>
                <a:solidFill>
                  <a:srgbClr val="0083CA"/>
                </a:solidFill>
                <a:effectLst/>
                <a:uLnTx/>
                <a:uFillTx/>
                <a:latin typeface="Arial"/>
                <a:ea typeface="+mn-ea"/>
                <a:cs typeface="+mn-cs"/>
              </a:rPr>
              <a:t/>
            </a:r>
            <a:br>
              <a:rPr kumimoji="0" lang="en-US" sz="1400" b="0" i="0" u="none" strike="noStrike" kern="1200" cap="none" spc="0" normalizeH="0" baseline="0" noProof="0" dirty="0">
                <a:ln>
                  <a:noFill/>
                </a:ln>
                <a:solidFill>
                  <a:srgbClr val="0083CA"/>
                </a:solidFill>
                <a:effectLst/>
                <a:uLnTx/>
                <a:uFillTx/>
                <a:latin typeface="Arial"/>
                <a:ea typeface="+mn-ea"/>
                <a:cs typeface="+mn-cs"/>
              </a:rPr>
            </a:br>
            <a:endParaRPr kumimoji="0" lang="en-US" sz="1800" b="0" i="0" u="none" strike="noStrike" kern="1200" cap="none" spc="0" normalizeH="0" baseline="0" noProof="0" dirty="0">
              <a:ln>
                <a:noFill/>
              </a:ln>
              <a:solidFill>
                <a:srgbClr val="0083CA"/>
              </a:solidFill>
              <a:effectLst/>
              <a:uLnTx/>
              <a:uFillTx/>
              <a:latin typeface="Arial"/>
              <a:ea typeface="+mn-ea"/>
              <a:cs typeface="+mn-cs"/>
            </a:endParaRPr>
          </a:p>
        </p:txBody>
      </p:sp>
    </p:spTree>
    <p:extLst>
      <p:ext uri="{BB962C8B-B14F-4D97-AF65-F5344CB8AC3E}">
        <p14:creationId xmlns:p14="http://schemas.microsoft.com/office/powerpoint/2010/main" val="248354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44AAE-CF90-4676-9C7B-2A3A2DA641F9}"/>
              </a:ext>
            </a:extLst>
          </p:cNvPr>
          <p:cNvSpPr>
            <a:spLocks noGrp="1"/>
          </p:cNvSpPr>
          <p:nvPr>
            <p:ph type="title"/>
          </p:nvPr>
        </p:nvSpPr>
        <p:spPr/>
        <p:txBody>
          <a:bodyPr/>
          <a:lstStyle/>
          <a:p>
            <a:r>
              <a:rPr lang="en-US" dirty="0"/>
              <a:t>Market Transformation as a Paradigm:</a:t>
            </a:r>
          </a:p>
        </p:txBody>
      </p:sp>
      <p:sp>
        <p:nvSpPr>
          <p:cNvPr id="3" name="Text Placeholder 2">
            <a:extLst>
              <a:ext uri="{FF2B5EF4-FFF2-40B4-BE49-F238E27FC236}">
                <a16:creationId xmlns:a16="http://schemas.microsoft.com/office/drawing/2014/main" xmlns="" id="{DBDA92E7-70CD-4802-851B-D4490B7331C2}"/>
              </a:ext>
            </a:extLst>
          </p:cNvPr>
          <p:cNvSpPr>
            <a:spLocks noGrp="1"/>
          </p:cNvSpPr>
          <p:nvPr>
            <p:ph type="body" sz="quarter" idx="10"/>
          </p:nvPr>
        </p:nvSpPr>
        <p:spPr>
          <a:xfrm>
            <a:off x="173650" y="1406769"/>
            <a:ext cx="8796699" cy="4170680"/>
          </a:xfrm>
        </p:spPr>
        <p:txBody>
          <a:bodyPr>
            <a:normAutofit fontScale="92500"/>
          </a:bodyPr>
          <a:lstStyle/>
          <a:p>
            <a:r>
              <a:rPr lang="en-US" sz="2400" dirty="0">
                <a:solidFill>
                  <a:schemeClr val="accent3">
                    <a:lumMod val="40000"/>
                    <a:lumOff val="60000"/>
                  </a:schemeClr>
                </a:solidFill>
              </a:rPr>
              <a:t>Key Characteristics:</a:t>
            </a:r>
          </a:p>
          <a:p>
            <a:endParaRPr lang="en-US" sz="2400" dirty="0">
              <a:solidFill>
                <a:schemeClr val="accent3">
                  <a:lumMod val="40000"/>
                  <a:lumOff val="60000"/>
                </a:schemeClr>
              </a:solidFill>
            </a:endParaRPr>
          </a:p>
          <a:p>
            <a:pPr marL="342900" indent="-342900">
              <a:buFont typeface="Arial" panose="020B0604020202020204" pitchFamily="34" charset="0"/>
              <a:buChar char="•"/>
            </a:pPr>
            <a:r>
              <a:rPr lang="en-US" sz="2800" dirty="0">
                <a:solidFill>
                  <a:schemeClr val="bg2"/>
                </a:solidFill>
              </a:rPr>
              <a:t>Whole</a:t>
            </a:r>
            <a:r>
              <a:rPr lang="en-US" sz="2400" dirty="0">
                <a:solidFill>
                  <a:schemeClr val="accent3">
                    <a:lumMod val="40000"/>
                    <a:lumOff val="60000"/>
                  </a:schemeClr>
                </a:solidFill>
              </a:rPr>
              <a:t> market perspective – aligned with resource planning</a:t>
            </a:r>
          </a:p>
          <a:p>
            <a:pPr marL="342900" indent="-342900">
              <a:buFont typeface="Arial" panose="020B0604020202020204" pitchFamily="34" charset="0"/>
              <a:buChar char="•"/>
            </a:pPr>
            <a:r>
              <a:rPr lang="en-US" sz="2800" dirty="0">
                <a:solidFill>
                  <a:schemeClr val="bg2"/>
                </a:solidFill>
              </a:rPr>
              <a:t>Focus</a:t>
            </a:r>
            <a:r>
              <a:rPr lang="en-US" sz="2400" dirty="0">
                <a:solidFill>
                  <a:schemeClr val="accent3">
                    <a:lumMod val="40000"/>
                    <a:lumOff val="60000"/>
                  </a:schemeClr>
                </a:solidFill>
              </a:rPr>
              <a:t> on long-term outcomes </a:t>
            </a:r>
          </a:p>
          <a:p>
            <a:pPr marL="342900" indent="-342900">
              <a:buFont typeface="Arial" panose="020B0604020202020204" pitchFamily="34" charset="0"/>
              <a:buChar char="•"/>
            </a:pPr>
            <a:r>
              <a:rPr lang="en-US" sz="2800" dirty="0">
                <a:solidFill>
                  <a:schemeClr val="bg2"/>
                </a:solidFill>
              </a:rPr>
              <a:t>Design</a:t>
            </a:r>
            <a:r>
              <a:rPr lang="en-US" sz="2400" dirty="0">
                <a:solidFill>
                  <a:schemeClr val="accent3">
                    <a:lumMod val="40000"/>
                    <a:lumOff val="60000"/>
                  </a:schemeClr>
                </a:solidFill>
              </a:rPr>
              <a:t> grounded in barriers and opportunities</a:t>
            </a:r>
          </a:p>
          <a:p>
            <a:pPr marL="342900" indent="-342900">
              <a:buFont typeface="Arial" panose="020B0604020202020204" pitchFamily="34" charset="0"/>
              <a:buChar char="•"/>
            </a:pPr>
            <a:r>
              <a:rPr lang="en-US" sz="2800" dirty="0">
                <a:solidFill>
                  <a:schemeClr val="bg2"/>
                </a:solidFill>
              </a:rPr>
              <a:t>Sustained</a:t>
            </a:r>
            <a:r>
              <a:rPr lang="en-US" sz="2400" dirty="0">
                <a:solidFill>
                  <a:schemeClr val="accent3">
                    <a:lumMod val="40000"/>
                    <a:lumOff val="60000"/>
                  </a:schemeClr>
                </a:solidFill>
              </a:rPr>
              <a:t> market change – </a:t>
            </a:r>
          </a:p>
          <a:p>
            <a:pPr marL="342900" indent="-342900">
              <a:buFont typeface="Arial" panose="020B0604020202020204" pitchFamily="34" charset="0"/>
              <a:buChar char="•"/>
            </a:pPr>
            <a:r>
              <a:rPr lang="en-US" sz="2800" dirty="0">
                <a:solidFill>
                  <a:schemeClr val="bg2"/>
                </a:solidFill>
              </a:rPr>
              <a:t>Leverage</a:t>
            </a:r>
            <a:r>
              <a:rPr lang="en-US" sz="2400" dirty="0">
                <a:solidFill>
                  <a:schemeClr val="accent3">
                    <a:lumMod val="40000"/>
                    <a:lumOff val="60000"/>
                  </a:schemeClr>
                </a:solidFill>
              </a:rPr>
              <a:t> points and natural market forces</a:t>
            </a:r>
          </a:p>
          <a:p>
            <a:pPr marL="342900" indent="-342900">
              <a:buFont typeface="Arial" panose="020B0604020202020204" pitchFamily="34" charset="0"/>
              <a:buChar char="•"/>
            </a:pPr>
            <a:r>
              <a:rPr lang="en-US" sz="2800" dirty="0">
                <a:solidFill>
                  <a:schemeClr val="bg1"/>
                </a:solidFill>
              </a:rPr>
              <a:t>Measured</a:t>
            </a:r>
            <a:r>
              <a:rPr lang="en-US" sz="2800" dirty="0">
                <a:solidFill>
                  <a:schemeClr val="accent3">
                    <a:lumMod val="40000"/>
                    <a:lumOff val="60000"/>
                  </a:schemeClr>
                </a:solidFill>
              </a:rPr>
              <a:t> </a:t>
            </a:r>
            <a:r>
              <a:rPr lang="en-US" sz="2400" dirty="0">
                <a:solidFill>
                  <a:schemeClr val="accent3">
                    <a:lumMod val="40000"/>
                    <a:lumOff val="60000"/>
                  </a:schemeClr>
                </a:solidFill>
              </a:rPr>
              <a:t>by market progress</a:t>
            </a:r>
          </a:p>
          <a:p>
            <a:pPr marL="342900" indent="-342900">
              <a:buFont typeface="Arial" panose="020B0604020202020204" pitchFamily="34" charset="0"/>
              <a:buChar char="•"/>
            </a:pPr>
            <a:r>
              <a:rPr lang="en-US" sz="2800" dirty="0">
                <a:solidFill>
                  <a:schemeClr val="bg1"/>
                </a:solidFill>
              </a:rPr>
              <a:t>Adaptively</a:t>
            </a:r>
            <a:r>
              <a:rPr lang="en-US" sz="2400" dirty="0">
                <a:solidFill>
                  <a:schemeClr val="accent3">
                    <a:lumMod val="40000"/>
                    <a:lumOff val="60000"/>
                  </a:schemeClr>
                </a:solidFill>
              </a:rPr>
              <a:t> managed as markets change</a:t>
            </a:r>
            <a:endParaRPr lang="en-US" sz="2800" dirty="0">
              <a:solidFill>
                <a:schemeClr val="accent3">
                  <a:lumMod val="40000"/>
                  <a:lumOff val="60000"/>
                </a:schemeClr>
              </a:solidFill>
            </a:endParaRPr>
          </a:p>
          <a:p>
            <a:endParaRPr lang="en-US" sz="2000" dirty="0">
              <a:solidFill>
                <a:schemeClr val="accent3">
                  <a:lumMod val="40000"/>
                  <a:lumOff val="60000"/>
                </a:schemeClr>
              </a:solidFill>
            </a:endParaRPr>
          </a:p>
        </p:txBody>
      </p:sp>
    </p:spTree>
    <p:extLst>
      <p:ext uri="{BB962C8B-B14F-4D97-AF65-F5344CB8AC3E}">
        <p14:creationId xmlns:p14="http://schemas.microsoft.com/office/powerpoint/2010/main" val="219316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2960"/>
            <a:ext cx="8229600" cy="1143000"/>
          </a:xfrm>
        </p:spPr>
        <p:txBody>
          <a:bodyPr>
            <a:normAutofit fontScale="90000"/>
          </a:bodyPr>
          <a:lstStyle/>
          <a:p>
            <a:r>
              <a:rPr lang="en-US" dirty="0"/>
              <a:t>Market Transformation:  Accelerating Market Adoption </a:t>
            </a:r>
          </a:p>
        </p:txBody>
      </p:sp>
      <p:grpSp>
        <p:nvGrpSpPr>
          <p:cNvPr id="23" name="Group 22"/>
          <p:cNvGrpSpPr/>
          <p:nvPr/>
        </p:nvGrpSpPr>
        <p:grpSpPr>
          <a:xfrm>
            <a:off x="972291" y="1725758"/>
            <a:ext cx="7289815" cy="4462743"/>
            <a:chOff x="1252814" y="1632571"/>
            <a:chExt cx="7289815" cy="4462743"/>
          </a:xfrm>
        </p:grpSpPr>
        <p:sp>
          <p:nvSpPr>
            <p:cNvPr id="24" name="Freeform 23"/>
            <p:cNvSpPr/>
            <p:nvPr/>
          </p:nvSpPr>
          <p:spPr>
            <a:xfrm>
              <a:off x="6799148" y="1632571"/>
              <a:ext cx="1743481" cy="4458033"/>
            </a:xfrm>
            <a:custGeom>
              <a:avLst/>
              <a:gdLst>
                <a:gd name="connsiteX0" fmla="*/ 941917 w 2217209"/>
                <a:gd name="connsiteY0" fmla="*/ 465666 h 4275666"/>
                <a:gd name="connsiteX1" fmla="*/ 1386417 w 2217209"/>
                <a:gd name="connsiteY1" fmla="*/ 248708 h 4275666"/>
                <a:gd name="connsiteX2" fmla="*/ 1899709 w 2217209"/>
                <a:gd name="connsiteY2" fmla="*/ 74083 h 4275666"/>
                <a:gd name="connsiteX3" fmla="*/ 2217209 w 2217209"/>
                <a:gd name="connsiteY3" fmla="*/ 0 h 4275666"/>
                <a:gd name="connsiteX4" fmla="*/ 2217209 w 2217209"/>
                <a:gd name="connsiteY4" fmla="*/ 4275666 h 4275666"/>
                <a:gd name="connsiteX5" fmla="*/ 0 w 2217209"/>
                <a:gd name="connsiteY5" fmla="*/ 4275666 h 4275666"/>
                <a:gd name="connsiteX6" fmla="*/ 5292 w 2217209"/>
                <a:gd name="connsiteY6" fmla="*/ 1137708 h 4275666"/>
                <a:gd name="connsiteX7" fmla="*/ 449792 w 2217209"/>
                <a:gd name="connsiteY7" fmla="*/ 793750 h 4275666"/>
                <a:gd name="connsiteX8" fmla="*/ 941917 w 2217209"/>
                <a:gd name="connsiteY8" fmla="*/ 465666 h 4275666"/>
                <a:gd name="connsiteX0" fmla="*/ 978452 w 2253744"/>
                <a:gd name="connsiteY0" fmla="*/ 465666 h 4275666"/>
                <a:gd name="connsiteX1" fmla="*/ 1422952 w 2253744"/>
                <a:gd name="connsiteY1" fmla="*/ 248708 h 4275666"/>
                <a:gd name="connsiteX2" fmla="*/ 1936244 w 2253744"/>
                <a:gd name="connsiteY2" fmla="*/ 74083 h 4275666"/>
                <a:gd name="connsiteX3" fmla="*/ 2253744 w 2253744"/>
                <a:gd name="connsiteY3" fmla="*/ 0 h 4275666"/>
                <a:gd name="connsiteX4" fmla="*/ 2253744 w 2253744"/>
                <a:gd name="connsiteY4" fmla="*/ 4275666 h 4275666"/>
                <a:gd name="connsiteX5" fmla="*/ 36535 w 2253744"/>
                <a:gd name="connsiteY5" fmla="*/ 4275666 h 4275666"/>
                <a:gd name="connsiteX6" fmla="*/ 0 w 2253744"/>
                <a:gd name="connsiteY6" fmla="*/ 431457 h 4275666"/>
                <a:gd name="connsiteX7" fmla="*/ 486327 w 2253744"/>
                <a:gd name="connsiteY7" fmla="*/ 793750 h 4275666"/>
                <a:gd name="connsiteX8" fmla="*/ 978452 w 2253744"/>
                <a:gd name="connsiteY8" fmla="*/ 465666 h 4275666"/>
                <a:gd name="connsiteX0" fmla="*/ 978452 w 2253744"/>
                <a:gd name="connsiteY0" fmla="*/ 465666 h 4275666"/>
                <a:gd name="connsiteX1" fmla="*/ 1422952 w 2253744"/>
                <a:gd name="connsiteY1" fmla="*/ 248708 h 4275666"/>
                <a:gd name="connsiteX2" fmla="*/ 1936244 w 2253744"/>
                <a:gd name="connsiteY2" fmla="*/ 74083 h 4275666"/>
                <a:gd name="connsiteX3" fmla="*/ 2253744 w 2253744"/>
                <a:gd name="connsiteY3" fmla="*/ 0 h 4275666"/>
                <a:gd name="connsiteX4" fmla="*/ 2253744 w 2253744"/>
                <a:gd name="connsiteY4" fmla="*/ 4275666 h 4275666"/>
                <a:gd name="connsiteX5" fmla="*/ 36535 w 2253744"/>
                <a:gd name="connsiteY5" fmla="*/ 4275666 h 4275666"/>
                <a:gd name="connsiteX6" fmla="*/ 0 w 2253744"/>
                <a:gd name="connsiteY6" fmla="*/ 431457 h 4275666"/>
                <a:gd name="connsiteX7" fmla="*/ 465413 w 2253744"/>
                <a:gd name="connsiteY7" fmla="*/ 327924 h 4275666"/>
                <a:gd name="connsiteX8" fmla="*/ 978452 w 2253744"/>
                <a:gd name="connsiteY8" fmla="*/ 465666 h 4275666"/>
                <a:gd name="connsiteX0" fmla="*/ 957538 w 2253744"/>
                <a:gd name="connsiteY0" fmla="*/ 270320 h 4275666"/>
                <a:gd name="connsiteX1" fmla="*/ 1422952 w 2253744"/>
                <a:gd name="connsiteY1" fmla="*/ 248708 h 4275666"/>
                <a:gd name="connsiteX2" fmla="*/ 1936244 w 2253744"/>
                <a:gd name="connsiteY2" fmla="*/ 74083 h 4275666"/>
                <a:gd name="connsiteX3" fmla="*/ 2253744 w 2253744"/>
                <a:gd name="connsiteY3" fmla="*/ 0 h 4275666"/>
                <a:gd name="connsiteX4" fmla="*/ 2253744 w 2253744"/>
                <a:gd name="connsiteY4" fmla="*/ 4275666 h 4275666"/>
                <a:gd name="connsiteX5" fmla="*/ 36535 w 2253744"/>
                <a:gd name="connsiteY5" fmla="*/ 4275666 h 4275666"/>
                <a:gd name="connsiteX6" fmla="*/ 0 w 2253744"/>
                <a:gd name="connsiteY6" fmla="*/ 431457 h 4275666"/>
                <a:gd name="connsiteX7" fmla="*/ 465413 w 2253744"/>
                <a:gd name="connsiteY7" fmla="*/ 327924 h 4275666"/>
                <a:gd name="connsiteX8" fmla="*/ 957538 w 2253744"/>
                <a:gd name="connsiteY8" fmla="*/ 270320 h 4275666"/>
                <a:gd name="connsiteX0" fmla="*/ 957538 w 2253744"/>
                <a:gd name="connsiteY0" fmla="*/ 270320 h 4275666"/>
                <a:gd name="connsiteX1" fmla="*/ 1422952 w 2253744"/>
                <a:gd name="connsiteY1" fmla="*/ 248708 h 4275666"/>
                <a:gd name="connsiteX2" fmla="*/ 2009441 w 2253744"/>
                <a:gd name="connsiteY2" fmla="*/ 149217 h 4275666"/>
                <a:gd name="connsiteX3" fmla="*/ 2253744 w 2253744"/>
                <a:gd name="connsiteY3" fmla="*/ 0 h 4275666"/>
                <a:gd name="connsiteX4" fmla="*/ 2253744 w 2253744"/>
                <a:gd name="connsiteY4" fmla="*/ 4275666 h 4275666"/>
                <a:gd name="connsiteX5" fmla="*/ 36535 w 2253744"/>
                <a:gd name="connsiteY5" fmla="*/ 4275666 h 4275666"/>
                <a:gd name="connsiteX6" fmla="*/ 0 w 2253744"/>
                <a:gd name="connsiteY6" fmla="*/ 431457 h 4275666"/>
                <a:gd name="connsiteX7" fmla="*/ 465413 w 2253744"/>
                <a:gd name="connsiteY7" fmla="*/ 327924 h 4275666"/>
                <a:gd name="connsiteX8" fmla="*/ 957538 w 2253744"/>
                <a:gd name="connsiteY8" fmla="*/ 270320 h 4275666"/>
                <a:gd name="connsiteX0" fmla="*/ 957538 w 2253744"/>
                <a:gd name="connsiteY0" fmla="*/ 135080 h 4140426"/>
                <a:gd name="connsiteX1" fmla="*/ 1422952 w 2253744"/>
                <a:gd name="connsiteY1" fmla="*/ 113468 h 4140426"/>
                <a:gd name="connsiteX2" fmla="*/ 2009441 w 2253744"/>
                <a:gd name="connsiteY2" fmla="*/ 13977 h 4140426"/>
                <a:gd name="connsiteX3" fmla="*/ 2253744 w 2253744"/>
                <a:gd name="connsiteY3" fmla="*/ 0 h 4140426"/>
                <a:gd name="connsiteX4" fmla="*/ 2253744 w 2253744"/>
                <a:gd name="connsiteY4" fmla="*/ 4140426 h 4140426"/>
                <a:gd name="connsiteX5" fmla="*/ 36535 w 2253744"/>
                <a:gd name="connsiteY5" fmla="*/ 4140426 h 4140426"/>
                <a:gd name="connsiteX6" fmla="*/ 0 w 2253744"/>
                <a:gd name="connsiteY6" fmla="*/ 296217 h 4140426"/>
                <a:gd name="connsiteX7" fmla="*/ 465413 w 2253744"/>
                <a:gd name="connsiteY7" fmla="*/ 192684 h 4140426"/>
                <a:gd name="connsiteX8" fmla="*/ 957538 w 2253744"/>
                <a:gd name="connsiteY8" fmla="*/ 135080 h 414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744" h="4140426">
                  <a:moveTo>
                    <a:pt x="957538" y="135080"/>
                  </a:moveTo>
                  <a:lnTo>
                    <a:pt x="1422952" y="113468"/>
                  </a:lnTo>
                  <a:lnTo>
                    <a:pt x="2009441" y="13977"/>
                  </a:lnTo>
                  <a:lnTo>
                    <a:pt x="2253744" y="0"/>
                  </a:lnTo>
                  <a:lnTo>
                    <a:pt x="2253744" y="4140426"/>
                  </a:lnTo>
                  <a:lnTo>
                    <a:pt x="36535" y="4140426"/>
                  </a:lnTo>
                  <a:lnTo>
                    <a:pt x="0" y="296217"/>
                  </a:lnTo>
                  <a:lnTo>
                    <a:pt x="465413" y="192684"/>
                  </a:lnTo>
                  <a:lnTo>
                    <a:pt x="957538" y="135080"/>
                  </a:lnTo>
                  <a:close/>
                </a:path>
              </a:pathLst>
            </a:custGeom>
            <a:gradFill flip="none" rotWithShape="1">
              <a:gsLst>
                <a:gs pos="0">
                  <a:schemeClr val="accent3"/>
                </a:gs>
                <a:gs pos="100000">
                  <a:schemeClr val="bg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3CA"/>
                </a:solidFill>
                <a:effectLst/>
                <a:uLnTx/>
                <a:uFillTx/>
                <a:latin typeface="Arial"/>
                <a:ea typeface="+mn-ea"/>
                <a:cs typeface="+mn-cs"/>
              </a:endParaRPr>
            </a:p>
          </p:txBody>
        </p:sp>
        <p:sp>
          <p:nvSpPr>
            <p:cNvPr id="33" name="Freeform 32"/>
            <p:cNvSpPr/>
            <p:nvPr/>
          </p:nvSpPr>
          <p:spPr>
            <a:xfrm>
              <a:off x="1252814" y="4488935"/>
              <a:ext cx="2567459" cy="1606379"/>
            </a:xfrm>
            <a:custGeom>
              <a:avLst/>
              <a:gdLst>
                <a:gd name="connsiteX0" fmla="*/ 1524000 w 2567459"/>
                <a:gd name="connsiteY0" fmla="*/ 748270 h 1606379"/>
                <a:gd name="connsiteX1" fmla="*/ 2004540 w 2567459"/>
                <a:gd name="connsiteY1" fmla="*/ 487406 h 1606379"/>
                <a:gd name="connsiteX2" fmla="*/ 2203621 w 2567459"/>
                <a:gd name="connsiteY2" fmla="*/ 350108 h 1606379"/>
                <a:gd name="connsiteX3" fmla="*/ 2567459 w 2567459"/>
                <a:gd name="connsiteY3" fmla="*/ 0 h 1606379"/>
                <a:gd name="connsiteX4" fmla="*/ 2560594 w 2567459"/>
                <a:gd name="connsiteY4" fmla="*/ 1606379 h 1606379"/>
                <a:gd name="connsiteX5" fmla="*/ 0 w 2567459"/>
                <a:gd name="connsiteY5" fmla="*/ 1606379 h 1606379"/>
                <a:gd name="connsiteX6" fmla="*/ 6865 w 2567459"/>
                <a:gd name="connsiteY6" fmla="*/ 1043460 h 1606379"/>
                <a:gd name="connsiteX7" fmla="*/ 329513 w 2567459"/>
                <a:gd name="connsiteY7" fmla="*/ 1043460 h 1606379"/>
                <a:gd name="connsiteX8" fmla="*/ 748270 w 2567459"/>
                <a:gd name="connsiteY8" fmla="*/ 988541 h 1606379"/>
                <a:gd name="connsiteX9" fmla="*/ 1153297 w 2567459"/>
                <a:gd name="connsiteY9" fmla="*/ 899297 h 1606379"/>
                <a:gd name="connsiteX10" fmla="*/ 1524000 w 2567459"/>
                <a:gd name="connsiteY10" fmla="*/ 748270 h 160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7459" h="1606379">
                  <a:moveTo>
                    <a:pt x="1524000" y="748270"/>
                  </a:moveTo>
                  <a:lnTo>
                    <a:pt x="2004540" y="487406"/>
                  </a:lnTo>
                  <a:lnTo>
                    <a:pt x="2203621" y="350108"/>
                  </a:lnTo>
                  <a:lnTo>
                    <a:pt x="2567459" y="0"/>
                  </a:lnTo>
                  <a:cubicBezTo>
                    <a:pt x="2565171" y="535460"/>
                    <a:pt x="2562882" y="1070919"/>
                    <a:pt x="2560594" y="1606379"/>
                  </a:cubicBezTo>
                  <a:lnTo>
                    <a:pt x="0" y="1606379"/>
                  </a:lnTo>
                  <a:cubicBezTo>
                    <a:pt x="2288" y="1418739"/>
                    <a:pt x="4577" y="1231100"/>
                    <a:pt x="6865" y="1043460"/>
                  </a:cubicBezTo>
                  <a:lnTo>
                    <a:pt x="329513" y="1043460"/>
                  </a:lnTo>
                  <a:lnTo>
                    <a:pt x="748270" y="988541"/>
                  </a:lnTo>
                  <a:lnTo>
                    <a:pt x="1153297" y="899297"/>
                  </a:lnTo>
                  <a:lnTo>
                    <a:pt x="1524000" y="748270"/>
                  </a:lnTo>
                  <a:close/>
                </a:path>
              </a:pathLst>
            </a:custGeom>
            <a:gradFill flip="none" rotWithShape="1">
              <a:gsLst>
                <a:gs pos="0">
                  <a:schemeClr val="accent1"/>
                </a:gs>
                <a:gs pos="46300">
                  <a:srgbClr val="8DC63F">
                    <a:alpha val="55000"/>
                  </a:srgbClr>
                </a:gs>
                <a:gs pos="100000">
                  <a:schemeClr val="accent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3CA"/>
                </a:solidFill>
                <a:effectLst/>
                <a:uLnTx/>
                <a:uFillTx/>
                <a:latin typeface="Arial"/>
                <a:ea typeface="+mn-ea"/>
                <a:cs typeface="+mn-cs"/>
              </a:endParaRPr>
            </a:p>
          </p:txBody>
        </p:sp>
        <p:sp>
          <p:nvSpPr>
            <p:cNvPr id="34" name="Freeform 33"/>
            <p:cNvSpPr/>
            <p:nvPr/>
          </p:nvSpPr>
          <p:spPr>
            <a:xfrm>
              <a:off x="3804348" y="2951205"/>
              <a:ext cx="1242541" cy="3144109"/>
            </a:xfrm>
            <a:custGeom>
              <a:avLst/>
              <a:gdLst>
                <a:gd name="connsiteX0" fmla="*/ 597243 w 1242541"/>
                <a:gd name="connsiteY0" fmla="*/ 762000 h 3144109"/>
                <a:gd name="connsiteX1" fmla="*/ 864973 w 1242541"/>
                <a:gd name="connsiteY1" fmla="*/ 411892 h 3144109"/>
                <a:gd name="connsiteX2" fmla="*/ 1242541 w 1242541"/>
                <a:gd name="connsiteY2" fmla="*/ 0 h 3144109"/>
                <a:gd name="connsiteX3" fmla="*/ 1242541 w 1242541"/>
                <a:gd name="connsiteY3" fmla="*/ 3144109 h 3144109"/>
                <a:gd name="connsiteX4" fmla="*/ 0 w 1242541"/>
                <a:gd name="connsiteY4" fmla="*/ 3144109 h 3144109"/>
                <a:gd name="connsiteX5" fmla="*/ 0 w 1242541"/>
                <a:gd name="connsiteY5" fmla="*/ 1537730 h 3144109"/>
                <a:gd name="connsiteX6" fmla="*/ 384433 w 1242541"/>
                <a:gd name="connsiteY6" fmla="*/ 1091514 h 3144109"/>
                <a:gd name="connsiteX7" fmla="*/ 597243 w 1242541"/>
                <a:gd name="connsiteY7" fmla="*/ 762000 h 314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41" h="3144109">
                  <a:moveTo>
                    <a:pt x="597243" y="762000"/>
                  </a:moveTo>
                  <a:lnTo>
                    <a:pt x="864973" y="411892"/>
                  </a:lnTo>
                  <a:lnTo>
                    <a:pt x="1242541" y="0"/>
                  </a:lnTo>
                  <a:lnTo>
                    <a:pt x="1242541" y="3144109"/>
                  </a:lnTo>
                  <a:lnTo>
                    <a:pt x="0" y="3144109"/>
                  </a:lnTo>
                  <a:lnTo>
                    <a:pt x="0" y="1537730"/>
                  </a:lnTo>
                  <a:lnTo>
                    <a:pt x="384433" y="1091514"/>
                  </a:lnTo>
                  <a:lnTo>
                    <a:pt x="597243" y="762000"/>
                  </a:lnTo>
                  <a:close/>
                </a:path>
              </a:pathLst>
            </a:custGeom>
            <a:gradFill flip="none" rotWithShape="1">
              <a:gsLst>
                <a:gs pos="0">
                  <a:schemeClr val="tx2">
                    <a:alpha val="0"/>
                  </a:schemeClr>
                </a:gs>
                <a:gs pos="50000">
                  <a:schemeClr val="tx1">
                    <a:alpha val="54000"/>
                  </a:schemeClr>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3CA"/>
                </a:solidFill>
                <a:effectLst/>
                <a:uLnTx/>
                <a:uFillTx/>
                <a:latin typeface="Arial"/>
                <a:ea typeface="+mn-ea"/>
                <a:cs typeface="+mn-cs"/>
              </a:endParaRPr>
            </a:p>
          </p:txBody>
        </p:sp>
        <p:sp>
          <p:nvSpPr>
            <p:cNvPr id="35" name="Freeform 34"/>
            <p:cNvSpPr/>
            <p:nvPr/>
          </p:nvSpPr>
          <p:spPr>
            <a:xfrm>
              <a:off x="5043314" y="1881149"/>
              <a:ext cx="1792916" cy="4212733"/>
            </a:xfrm>
            <a:custGeom>
              <a:avLst/>
              <a:gdLst>
                <a:gd name="connsiteX0" fmla="*/ 941917 w 2217209"/>
                <a:gd name="connsiteY0" fmla="*/ 465666 h 4275666"/>
                <a:gd name="connsiteX1" fmla="*/ 1386417 w 2217209"/>
                <a:gd name="connsiteY1" fmla="*/ 248708 h 4275666"/>
                <a:gd name="connsiteX2" fmla="*/ 1899709 w 2217209"/>
                <a:gd name="connsiteY2" fmla="*/ 74083 h 4275666"/>
                <a:gd name="connsiteX3" fmla="*/ 2217209 w 2217209"/>
                <a:gd name="connsiteY3" fmla="*/ 0 h 4275666"/>
                <a:gd name="connsiteX4" fmla="*/ 2217209 w 2217209"/>
                <a:gd name="connsiteY4" fmla="*/ 4275666 h 4275666"/>
                <a:gd name="connsiteX5" fmla="*/ 0 w 2217209"/>
                <a:gd name="connsiteY5" fmla="*/ 4275666 h 4275666"/>
                <a:gd name="connsiteX6" fmla="*/ 5292 w 2217209"/>
                <a:gd name="connsiteY6" fmla="*/ 1137708 h 4275666"/>
                <a:gd name="connsiteX7" fmla="*/ 449792 w 2217209"/>
                <a:gd name="connsiteY7" fmla="*/ 793750 h 4275666"/>
                <a:gd name="connsiteX8" fmla="*/ 941917 w 2217209"/>
                <a:gd name="connsiteY8" fmla="*/ 465666 h 427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209" h="4275666">
                  <a:moveTo>
                    <a:pt x="941917" y="465666"/>
                  </a:moveTo>
                  <a:lnTo>
                    <a:pt x="1386417" y="248708"/>
                  </a:lnTo>
                  <a:lnTo>
                    <a:pt x="1899709" y="74083"/>
                  </a:lnTo>
                  <a:lnTo>
                    <a:pt x="2217209" y="0"/>
                  </a:lnTo>
                  <a:lnTo>
                    <a:pt x="2217209" y="4275666"/>
                  </a:lnTo>
                  <a:lnTo>
                    <a:pt x="0" y="4275666"/>
                  </a:lnTo>
                  <a:lnTo>
                    <a:pt x="5292" y="1137708"/>
                  </a:lnTo>
                  <a:lnTo>
                    <a:pt x="449792" y="793750"/>
                  </a:lnTo>
                  <a:lnTo>
                    <a:pt x="941917" y="465666"/>
                  </a:lnTo>
                  <a:close/>
                </a:path>
              </a:pathLst>
            </a:custGeom>
            <a:gradFill flip="none" rotWithShape="1">
              <a:gsLst>
                <a:gs pos="0">
                  <a:schemeClr val="accent2"/>
                </a:gs>
                <a:gs pos="50000">
                  <a:schemeClr val="accent2"/>
                </a:gs>
                <a:gs pos="100000">
                  <a:schemeClr val="accent2">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3CA"/>
                </a:solidFill>
                <a:effectLst/>
                <a:uLnTx/>
                <a:uFillTx/>
                <a:latin typeface="Arial"/>
                <a:ea typeface="+mn-ea"/>
                <a:cs typeface="+mn-cs"/>
              </a:endParaRPr>
            </a:p>
          </p:txBody>
        </p:sp>
      </p:grpSp>
      <p:sp>
        <p:nvSpPr>
          <p:cNvPr id="36" name="TextBox 45"/>
          <p:cNvSpPr txBox="1">
            <a:spLocks noChangeArrowheads="1"/>
          </p:cNvSpPr>
          <p:nvPr/>
        </p:nvSpPr>
        <p:spPr bwMode="auto">
          <a:xfrm>
            <a:off x="3540698" y="6161798"/>
            <a:ext cx="2020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8080"/>
                </a:solidFill>
                <a:effectLst/>
                <a:uLnTx/>
                <a:uFillTx/>
                <a:latin typeface="Arial" charset="0"/>
                <a:ea typeface="ＭＳ Ｐゴシック" charset="0"/>
              </a:rPr>
              <a:t>Time</a:t>
            </a:r>
            <a:endParaRPr kumimoji="0" lang="en-US" sz="1000" b="1" i="0" u="none" strike="noStrike" kern="1200" cap="none" spc="0" normalizeH="0" baseline="0" noProof="0" dirty="0">
              <a:ln>
                <a:noFill/>
              </a:ln>
              <a:solidFill>
                <a:srgbClr val="808080"/>
              </a:solidFill>
              <a:effectLst/>
              <a:uLnTx/>
              <a:uFillTx/>
              <a:latin typeface="Arial" charset="0"/>
              <a:ea typeface="ＭＳ Ｐゴシック" charset="0"/>
            </a:endParaRPr>
          </a:p>
        </p:txBody>
      </p:sp>
      <p:grpSp>
        <p:nvGrpSpPr>
          <p:cNvPr id="37" name="Group 12"/>
          <p:cNvGrpSpPr>
            <a:grpSpLocks/>
          </p:cNvGrpSpPr>
          <p:nvPr/>
        </p:nvGrpSpPr>
        <p:grpSpPr bwMode="auto">
          <a:xfrm>
            <a:off x="0" y="1580144"/>
            <a:ext cx="7641456" cy="4069293"/>
            <a:chOff x="383352" y="1507604"/>
            <a:chExt cx="7641201" cy="4068794"/>
          </a:xfrm>
        </p:grpSpPr>
        <p:sp>
          <p:nvSpPr>
            <p:cNvPr id="38" name="Freeform 37"/>
            <p:cNvSpPr/>
            <p:nvPr/>
          </p:nvSpPr>
          <p:spPr>
            <a:xfrm>
              <a:off x="1352512" y="1770040"/>
              <a:ext cx="6672041" cy="3806358"/>
            </a:xfrm>
            <a:custGeom>
              <a:avLst/>
              <a:gdLst>
                <a:gd name="connsiteX0" fmla="*/ 0 w 6906957"/>
                <a:gd name="connsiteY0" fmla="*/ 0 h 3990974"/>
                <a:gd name="connsiteX1" fmla="*/ 3485804 w 6906957"/>
                <a:gd name="connsiteY1" fmla="*/ 2006138 h 3990974"/>
                <a:gd name="connsiteX2" fmla="*/ 6672349 w 6906957"/>
                <a:gd name="connsiteY2" fmla="*/ 3857105 h 3990974"/>
                <a:gd name="connsiteX3" fmla="*/ 6666807 w 6906957"/>
                <a:gd name="connsiteY3" fmla="*/ 3846022 h 3990974"/>
                <a:gd name="connsiteX0" fmla="*/ 0 w 6907367"/>
                <a:gd name="connsiteY0" fmla="*/ 0 h 3990974"/>
                <a:gd name="connsiteX1" fmla="*/ 3480263 w 6907367"/>
                <a:gd name="connsiteY1" fmla="*/ 2006138 h 3990974"/>
                <a:gd name="connsiteX2" fmla="*/ 6672349 w 6907367"/>
                <a:gd name="connsiteY2" fmla="*/ 3857105 h 3990974"/>
                <a:gd name="connsiteX3" fmla="*/ 6666807 w 6907367"/>
                <a:gd name="connsiteY3" fmla="*/ 3846022 h 3990974"/>
                <a:gd name="connsiteX0" fmla="*/ 0 w 6907367"/>
                <a:gd name="connsiteY0" fmla="*/ 0 h 3990974"/>
                <a:gd name="connsiteX1" fmla="*/ 3480263 w 6907367"/>
                <a:gd name="connsiteY1" fmla="*/ 2006138 h 3990974"/>
                <a:gd name="connsiteX2" fmla="*/ 6672349 w 6907367"/>
                <a:gd name="connsiteY2" fmla="*/ 3857105 h 3990974"/>
                <a:gd name="connsiteX3" fmla="*/ 6666807 w 6907367"/>
                <a:gd name="connsiteY3" fmla="*/ 3846022 h 3990974"/>
                <a:gd name="connsiteX0" fmla="*/ 0 w 6896658"/>
                <a:gd name="connsiteY0" fmla="*/ 0 h 4217662"/>
                <a:gd name="connsiteX1" fmla="*/ 3480263 w 6896658"/>
                <a:gd name="connsiteY1" fmla="*/ 2006138 h 4217662"/>
                <a:gd name="connsiteX2" fmla="*/ 6672349 w 6896658"/>
                <a:gd name="connsiteY2" fmla="*/ 3857105 h 4217662"/>
                <a:gd name="connsiteX3" fmla="*/ 6633556 w 6896658"/>
                <a:gd name="connsiteY3" fmla="*/ 4217324 h 4217662"/>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0 w 7389010"/>
                <a:gd name="connsiteY0" fmla="*/ 0 h 4217330"/>
                <a:gd name="connsiteX1" fmla="*/ 3480263 w 7389010"/>
                <a:gd name="connsiteY1" fmla="*/ 2006138 h 4217330"/>
                <a:gd name="connsiteX2" fmla="*/ 6672349 w 7389010"/>
                <a:gd name="connsiteY2" fmla="*/ 3857105 h 4217330"/>
                <a:gd name="connsiteX3" fmla="*/ 6633556 w 7389010"/>
                <a:gd name="connsiteY3" fmla="*/ 4217324 h 4217330"/>
                <a:gd name="connsiteX0" fmla="*/ 5 w 7389015"/>
                <a:gd name="connsiteY0" fmla="*/ 4952 h 4222282"/>
                <a:gd name="connsiteX1" fmla="*/ 3480268 w 7389015"/>
                <a:gd name="connsiteY1" fmla="*/ 2011090 h 4222282"/>
                <a:gd name="connsiteX2" fmla="*/ 6672354 w 7389015"/>
                <a:gd name="connsiteY2" fmla="*/ 3862057 h 4222282"/>
                <a:gd name="connsiteX3" fmla="*/ 6633561 w 7389015"/>
                <a:gd name="connsiteY3" fmla="*/ 4222276 h 4222282"/>
                <a:gd name="connsiteX0" fmla="*/ 5 w 7389015"/>
                <a:gd name="connsiteY0" fmla="*/ 4952 h 4222282"/>
                <a:gd name="connsiteX1" fmla="*/ 3480268 w 7389015"/>
                <a:gd name="connsiteY1" fmla="*/ 2011090 h 4222282"/>
                <a:gd name="connsiteX2" fmla="*/ 6672354 w 7389015"/>
                <a:gd name="connsiteY2" fmla="*/ 3862057 h 4222282"/>
                <a:gd name="connsiteX3" fmla="*/ 6633561 w 7389015"/>
                <a:gd name="connsiteY3" fmla="*/ 4222276 h 4222282"/>
                <a:gd name="connsiteX0" fmla="*/ 5 w 7389015"/>
                <a:gd name="connsiteY0" fmla="*/ 4952 h 4222282"/>
                <a:gd name="connsiteX1" fmla="*/ 3480268 w 7389015"/>
                <a:gd name="connsiteY1" fmla="*/ 2011090 h 4222282"/>
                <a:gd name="connsiteX2" fmla="*/ 6672354 w 7389015"/>
                <a:gd name="connsiteY2" fmla="*/ 3862057 h 4222282"/>
                <a:gd name="connsiteX3" fmla="*/ 6633561 w 7389015"/>
                <a:gd name="connsiteY3" fmla="*/ 4222276 h 4222282"/>
                <a:gd name="connsiteX0" fmla="*/ 4 w 7389014"/>
                <a:gd name="connsiteY0" fmla="*/ 123 h 4217453"/>
                <a:gd name="connsiteX1" fmla="*/ 3480267 w 7389014"/>
                <a:gd name="connsiteY1" fmla="*/ 2006261 h 4217453"/>
                <a:gd name="connsiteX2" fmla="*/ 6672353 w 7389014"/>
                <a:gd name="connsiteY2" fmla="*/ 3857228 h 4217453"/>
                <a:gd name="connsiteX3" fmla="*/ 6633560 w 7389014"/>
                <a:gd name="connsiteY3" fmla="*/ 4217447 h 4217453"/>
                <a:gd name="connsiteX0" fmla="*/ 4 w 7389014"/>
                <a:gd name="connsiteY0" fmla="*/ 214 h 4217544"/>
                <a:gd name="connsiteX1" fmla="*/ 3480267 w 7389014"/>
                <a:gd name="connsiteY1" fmla="*/ 2006352 h 4217544"/>
                <a:gd name="connsiteX2" fmla="*/ 6672353 w 7389014"/>
                <a:gd name="connsiteY2" fmla="*/ 3857319 h 4217544"/>
                <a:gd name="connsiteX3" fmla="*/ 6633560 w 7389014"/>
                <a:gd name="connsiteY3" fmla="*/ 4217538 h 4217544"/>
                <a:gd name="connsiteX0" fmla="*/ 4 w 6672353"/>
                <a:gd name="connsiteY0" fmla="*/ 214 h 3857333"/>
                <a:gd name="connsiteX1" fmla="*/ 3480267 w 6672353"/>
                <a:gd name="connsiteY1" fmla="*/ 2006352 h 3857333"/>
                <a:gd name="connsiteX2" fmla="*/ 6672353 w 6672353"/>
                <a:gd name="connsiteY2" fmla="*/ 3857319 h 3857333"/>
                <a:gd name="connsiteX0" fmla="*/ 4 w 6672353"/>
                <a:gd name="connsiteY0" fmla="*/ 214 h 3857333"/>
                <a:gd name="connsiteX1" fmla="*/ 3480267 w 6672353"/>
                <a:gd name="connsiteY1" fmla="*/ 2006352 h 3857333"/>
                <a:gd name="connsiteX2" fmla="*/ 6672353 w 6672353"/>
                <a:gd name="connsiteY2" fmla="*/ 3857319 h 3857333"/>
                <a:gd name="connsiteX0" fmla="*/ 4 w 6672353"/>
                <a:gd name="connsiteY0" fmla="*/ 120 h 3857231"/>
                <a:gd name="connsiteX1" fmla="*/ 3480267 w 6672353"/>
                <a:gd name="connsiteY1" fmla="*/ 2006258 h 3857231"/>
                <a:gd name="connsiteX2" fmla="*/ 6672353 w 6672353"/>
                <a:gd name="connsiteY2" fmla="*/ 3857225 h 3857231"/>
                <a:gd name="connsiteX0" fmla="*/ 4 w 6672353"/>
                <a:gd name="connsiteY0" fmla="*/ 120 h 3857231"/>
                <a:gd name="connsiteX1" fmla="*/ 3480267 w 6672353"/>
                <a:gd name="connsiteY1" fmla="*/ 2006258 h 3857231"/>
                <a:gd name="connsiteX2" fmla="*/ 6672353 w 6672353"/>
                <a:gd name="connsiteY2" fmla="*/ 3857225 h 3857231"/>
                <a:gd name="connsiteX0" fmla="*/ 5 w 6666812"/>
                <a:gd name="connsiteY0" fmla="*/ 90 h 3862741"/>
                <a:gd name="connsiteX1" fmla="*/ 3474726 w 6666812"/>
                <a:gd name="connsiteY1" fmla="*/ 2011770 h 3862741"/>
                <a:gd name="connsiteX2" fmla="*/ 6666812 w 6666812"/>
                <a:gd name="connsiteY2" fmla="*/ 3862737 h 3862741"/>
                <a:gd name="connsiteX0" fmla="*/ 5 w 6661270"/>
                <a:gd name="connsiteY0" fmla="*/ 91 h 3851658"/>
                <a:gd name="connsiteX1" fmla="*/ 3469184 w 6661270"/>
                <a:gd name="connsiteY1" fmla="*/ 2000687 h 3851658"/>
                <a:gd name="connsiteX2" fmla="*/ 6661270 w 6661270"/>
                <a:gd name="connsiteY2" fmla="*/ 3851654 h 3851658"/>
                <a:gd name="connsiteX0" fmla="*/ 5 w 6661270"/>
                <a:gd name="connsiteY0" fmla="*/ 91 h 3851658"/>
                <a:gd name="connsiteX1" fmla="*/ 3469184 w 6661270"/>
                <a:gd name="connsiteY1" fmla="*/ 2000687 h 3851658"/>
                <a:gd name="connsiteX2" fmla="*/ 6661270 w 6661270"/>
                <a:gd name="connsiteY2" fmla="*/ 3851654 h 3851658"/>
                <a:gd name="connsiteX0" fmla="*/ 0 w 6661265"/>
                <a:gd name="connsiteY0" fmla="*/ 0 h 3851567"/>
                <a:gd name="connsiteX1" fmla="*/ 997527 w 6661265"/>
                <a:gd name="connsiteY1" fmla="*/ 454429 h 3851567"/>
                <a:gd name="connsiteX2" fmla="*/ 3469179 w 6661265"/>
                <a:gd name="connsiteY2" fmla="*/ 2000596 h 3851567"/>
                <a:gd name="connsiteX3" fmla="*/ 6661265 w 6661265"/>
                <a:gd name="connsiteY3" fmla="*/ 3851563 h 3851567"/>
                <a:gd name="connsiteX0" fmla="*/ 0 w 6661265"/>
                <a:gd name="connsiteY0" fmla="*/ 0 h 3851567"/>
                <a:gd name="connsiteX1" fmla="*/ 1219200 w 6661265"/>
                <a:gd name="connsiteY1" fmla="*/ 293717 h 3851567"/>
                <a:gd name="connsiteX2" fmla="*/ 3469179 w 6661265"/>
                <a:gd name="connsiteY2" fmla="*/ 2000596 h 3851567"/>
                <a:gd name="connsiteX3" fmla="*/ 6661265 w 6661265"/>
                <a:gd name="connsiteY3" fmla="*/ 3851563 h 3851567"/>
                <a:gd name="connsiteX0" fmla="*/ 0 w 6661265"/>
                <a:gd name="connsiteY0" fmla="*/ 0 h 3851567"/>
                <a:gd name="connsiteX1" fmla="*/ 3469179 w 6661265"/>
                <a:gd name="connsiteY1" fmla="*/ 2000596 h 3851567"/>
                <a:gd name="connsiteX2" fmla="*/ 6661265 w 6661265"/>
                <a:gd name="connsiteY2" fmla="*/ 3851563 h 3851567"/>
                <a:gd name="connsiteX0" fmla="*/ 0 w 6661265"/>
                <a:gd name="connsiteY0" fmla="*/ 0 h 3851567"/>
                <a:gd name="connsiteX1" fmla="*/ 3469179 w 6661265"/>
                <a:gd name="connsiteY1" fmla="*/ 2000596 h 3851567"/>
                <a:gd name="connsiteX2" fmla="*/ 6661265 w 6661265"/>
                <a:gd name="connsiteY2" fmla="*/ 3851563 h 3851567"/>
                <a:gd name="connsiteX0" fmla="*/ 0 w 6661265"/>
                <a:gd name="connsiteY0" fmla="*/ 0 h 3851568"/>
                <a:gd name="connsiteX1" fmla="*/ 3469179 w 6661265"/>
                <a:gd name="connsiteY1" fmla="*/ 2000596 h 3851568"/>
                <a:gd name="connsiteX2" fmla="*/ 6661265 w 6661265"/>
                <a:gd name="connsiteY2" fmla="*/ 3851563 h 3851568"/>
                <a:gd name="connsiteX0" fmla="*/ 0 w 6661265"/>
                <a:gd name="connsiteY0" fmla="*/ 0 h 3851569"/>
                <a:gd name="connsiteX1" fmla="*/ 3469179 w 6661265"/>
                <a:gd name="connsiteY1" fmla="*/ 2000596 h 3851569"/>
                <a:gd name="connsiteX2" fmla="*/ 6661265 w 6661265"/>
                <a:gd name="connsiteY2" fmla="*/ 3851563 h 3851569"/>
                <a:gd name="connsiteX0" fmla="*/ 0 w 6661265"/>
                <a:gd name="connsiteY0" fmla="*/ 0 h 3851568"/>
                <a:gd name="connsiteX1" fmla="*/ 3469179 w 6661265"/>
                <a:gd name="connsiteY1" fmla="*/ 2000596 h 3851568"/>
                <a:gd name="connsiteX2" fmla="*/ 6661265 w 6661265"/>
                <a:gd name="connsiteY2" fmla="*/ 3851563 h 3851568"/>
                <a:gd name="connsiteX0" fmla="*/ 0 w 6661265"/>
                <a:gd name="connsiteY0" fmla="*/ 0 h 3851693"/>
                <a:gd name="connsiteX1" fmla="*/ 3469179 w 6661265"/>
                <a:gd name="connsiteY1" fmla="*/ 2000596 h 3851693"/>
                <a:gd name="connsiteX2" fmla="*/ 6661265 w 6661265"/>
                <a:gd name="connsiteY2" fmla="*/ 3851563 h 3851693"/>
                <a:gd name="connsiteX0" fmla="*/ 0 w 6672349"/>
                <a:gd name="connsiteY0" fmla="*/ 0 h 3873845"/>
                <a:gd name="connsiteX1" fmla="*/ 3469179 w 6672349"/>
                <a:gd name="connsiteY1" fmla="*/ 2000596 h 3873845"/>
                <a:gd name="connsiteX2" fmla="*/ 6672349 w 6672349"/>
                <a:gd name="connsiteY2" fmla="*/ 3873731 h 3873845"/>
                <a:gd name="connsiteX0" fmla="*/ 0 w 6672349"/>
                <a:gd name="connsiteY0" fmla="*/ 0 h 3873772"/>
                <a:gd name="connsiteX1" fmla="*/ 3469179 w 6672349"/>
                <a:gd name="connsiteY1" fmla="*/ 2000596 h 3873772"/>
                <a:gd name="connsiteX2" fmla="*/ 6672349 w 6672349"/>
                <a:gd name="connsiteY2" fmla="*/ 3873731 h 3873772"/>
                <a:gd name="connsiteX0" fmla="*/ 0 w 6672349"/>
                <a:gd name="connsiteY0" fmla="*/ 0 h 3873778"/>
                <a:gd name="connsiteX1" fmla="*/ 3469179 w 6672349"/>
                <a:gd name="connsiteY1" fmla="*/ 2000596 h 3873778"/>
                <a:gd name="connsiteX2" fmla="*/ 6672349 w 6672349"/>
                <a:gd name="connsiteY2" fmla="*/ 3873731 h 3873778"/>
                <a:gd name="connsiteX0" fmla="*/ 0 w 6672349"/>
                <a:gd name="connsiteY0" fmla="*/ 0 h 3873779"/>
                <a:gd name="connsiteX1" fmla="*/ 3469179 w 6672349"/>
                <a:gd name="connsiteY1" fmla="*/ 2000596 h 3873779"/>
                <a:gd name="connsiteX2" fmla="*/ 6672349 w 6672349"/>
                <a:gd name="connsiteY2" fmla="*/ 3873731 h 3873779"/>
                <a:gd name="connsiteX0" fmla="*/ 0 w 6672349"/>
                <a:gd name="connsiteY0" fmla="*/ 0 h 3873779"/>
                <a:gd name="connsiteX1" fmla="*/ 3469179 w 6672349"/>
                <a:gd name="connsiteY1" fmla="*/ 2000596 h 3873779"/>
                <a:gd name="connsiteX2" fmla="*/ 6672349 w 6672349"/>
                <a:gd name="connsiteY2" fmla="*/ 3873731 h 3873779"/>
                <a:gd name="connsiteX0" fmla="*/ 0 w 6672349"/>
                <a:gd name="connsiteY0" fmla="*/ 0 h 3873779"/>
                <a:gd name="connsiteX1" fmla="*/ 3469179 w 6672349"/>
                <a:gd name="connsiteY1" fmla="*/ 2000596 h 3873779"/>
                <a:gd name="connsiteX2" fmla="*/ 6672349 w 6672349"/>
                <a:gd name="connsiteY2" fmla="*/ 3873731 h 3873779"/>
                <a:gd name="connsiteX0" fmla="*/ 0 w 6672349"/>
                <a:gd name="connsiteY0" fmla="*/ 0 h 3873864"/>
                <a:gd name="connsiteX1" fmla="*/ 3469179 w 6672349"/>
                <a:gd name="connsiteY1" fmla="*/ 2000596 h 3873864"/>
                <a:gd name="connsiteX2" fmla="*/ 6672349 w 6672349"/>
                <a:gd name="connsiteY2" fmla="*/ 3873731 h 3873864"/>
                <a:gd name="connsiteX0" fmla="*/ 0 w 6672349"/>
                <a:gd name="connsiteY0" fmla="*/ 0 h 3873888"/>
                <a:gd name="connsiteX1" fmla="*/ 3469179 w 6672349"/>
                <a:gd name="connsiteY1" fmla="*/ 2000596 h 3873888"/>
                <a:gd name="connsiteX2" fmla="*/ 6672349 w 6672349"/>
                <a:gd name="connsiteY2" fmla="*/ 3873731 h 3873888"/>
                <a:gd name="connsiteX0" fmla="*/ 0 w 6672349"/>
                <a:gd name="connsiteY0" fmla="*/ 0 h 3873866"/>
                <a:gd name="connsiteX1" fmla="*/ 3336175 w 6672349"/>
                <a:gd name="connsiteY1" fmla="*/ 1850967 h 3873866"/>
                <a:gd name="connsiteX2" fmla="*/ 6672349 w 6672349"/>
                <a:gd name="connsiteY2" fmla="*/ 3873731 h 3873866"/>
                <a:gd name="connsiteX0" fmla="*/ 0 w 6672349"/>
                <a:gd name="connsiteY0" fmla="*/ 0 h 3873877"/>
                <a:gd name="connsiteX1" fmla="*/ 3336175 w 6672349"/>
                <a:gd name="connsiteY1" fmla="*/ 1850967 h 3873877"/>
                <a:gd name="connsiteX2" fmla="*/ 6672349 w 6672349"/>
                <a:gd name="connsiteY2" fmla="*/ 3873731 h 3873877"/>
                <a:gd name="connsiteX0" fmla="*/ 0 w 6672349"/>
                <a:gd name="connsiteY0" fmla="*/ 0 h 3873898"/>
                <a:gd name="connsiteX1" fmla="*/ 3463637 w 6672349"/>
                <a:gd name="connsiteY1" fmla="*/ 1972887 h 3873898"/>
                <a:gd name="connsiteX2" fmla="*/ 6672349 w 6672349"/>
                <a:gd name="connsiteY2" fmla="*/ 3873731 h 3873898"/>
                <a:gd name="connsiteX0" fmla="*/ 0 w 6672349"/>
                <a:gd name="connsiteY0" fmla="*/ 0 h 3873917"/>
                <a:gd name="connsiteX1" fmla="*/ 3524597 w 6672349"/>
                <a:gd name="connsiteY1" fmla="*/ 2061557 h 3873917"/>
                <a:gd name="connsiteX2" fmla="*/ 6672349 w 6672349"/>
                <a:gd name="connsiteY2" fmla="*/ 3873731 h 3873917"/>
                <a:gd name="connsiteX0" fmla="*/ 0 w 6672349"/>
                <a:gd name="connsiteY0" fmla="*/ 0 h 3873981"/>
                <a:gd name="connsiteX1" fmla="*/ 3524597 w 6672349"/>
                <a:gd name="connsiteY1" fmla="*/ 2061557 h 3873981"/>
                <a:gd name="connsiteX2" fmla="*/ 6672349 w 6672349"/>
                <a:gd name="connsiteY2" fmla="*/ 3873731 h 3873981"/>
                <a:gd name="connsiteX0" fmla="*/ 0 w 6672349"/>
                <a:gd name="connsiteY0" fmla="*/ 0 h 3874512"/>
                <a:gd name="connsiteX1" fmla="*/ 3524597 w 6672349"/>
                <a:gd name="connsiteY1" fmla="*/ 2061557 h 3874512"/>
                <a:gd name="connsiteX2" fmla="*/ 6672349 w 6672349"/>
                <a:gd name="connsiteY2" fmla="*/ 3873731 h 3874512"/>
                <a:gd name="connsiteX0" fmla="*/ 0 w 6672349"/>
                <a:gd name="connsiteY0" fmla="*/ 0 h 3874512"/>
                <a:gd name="connsiteX1" fmla="*/ 3524597 w 6672349"/>
                <a:gd name="connsiteY1" fmla="*/ 2061557 h 3874512"/>
                <a:gd name="connsiteX2" fmla="*/ 6672349 w 6672349"/>
                <a:gd name="connsiteY2" fmla="*/ 3873731 h 3874512"/>
                <a:gd name="connsiteX0" fmla="*/ 0 w 6672349"/>
                <a:gd name="connsiteY0" fmla="*/ 12 h 3874524"/>
                <a:gd name="connsiteX1" fmla="*/ 3524597 w 6672349"/>
                <a:gd name="connsiteY1" fmla="*/ 2061569 h 3874524"/>
                <a:gd name="connsiteX2" fmla="*/ 6672349 w 6672349"/>
                <a:gd name="connsiteY2" fmla="*/ 3873743 h 3874524"/>
                <a:gd name="connsiteX0" fmla="*/ 0 w 6672349"/>
                <a:gd name="connsiteY0" fmla="*/ 12 h 3874517"/>
                <a:gd name="connsiteX1" fmla="*/ 3502430 w 6672349"/>
                <a:gd name="connsiteY1" fmla="*/ 2056027 h 3874517"/>
                <a:gd name="connsiteX2" fmla="*/ 6672349 w 6672349"/>
                <a:gd name="connsiteY2" fmla="*/ 3873743 h 3874517"/>
                <a:gd name="connsiteX0" fmla="*/ 0 w 6672349"/>
                <a:gd name="connsiteY0" fmla="*/ 12 h 3874425"/>
                <a:gd name="connsiteX1" fmla="*/ 3502430 w 6672349"/>
                <a:gd name="connsiteY1" fmla="*/ 2056027 h 3874425"/>
                <a:gd name="connsiteX2" fmla="*/ 6672349 w 6672349"/>
                <a:gd name="connsiteY2" fmla="*/ 3873743 h 3874425"/>
                <a:gd name="connsiteX0" fmla="*/ 0 w 6672349"/>
                <a:gd name="connsiteY0" fmla="*/ 12 h 3874442"/>
                <a:gd name="connsiteX1" fmla="*/ 3502430 w 6672349"/>
                <a:gd name="connsiteY1" fmla="*/ 2056027 h 3874442"/>
                <a:gd name="connsiteX2" fmla="*/ 6672349 w 6672349"/>
                <a:gd name="connsiteY2" fmla="*/ 3873743 h 3874442"/>
                <a:gd name="connsiteX0" fmla="*/ 0 w 6672349"/>
                <a:gd name="connsiteY0" fmla="*/ 11 h 3874347"/>
                <a:gd name="connsiteX1" fmla="*/ 3502430 w 6672349"/>
                <a:gd name="connsiteY1" fmla="*/ 2056026 h 3874347"/>
                <a:gd name="connsiteX2" fmla="*/ 6672349 w 6672349"/>
                <a:gd name="connsiteY2" fmla="*/ 3873742 h 3874347"/>
                <a:gd name="connsiteX0" fmla="*/ 0 w 6672349"/>
                <a:gd name="connsiteY0" fmla="*/ 11 h 3873812"/>
                <a:gd name="connsiteX1" fmla="*/ 3502430 w 6672349"/>
                <a:gd name="connsiteY1" fmla="*/ 2056026 h 3873812"/>
                <a:gd name="connsiteX2" fmla="*/ 6672349 w 6672349"/>
                <a:gd name="connsiteY2" fmla="*/ 3873742 h 3873812"/>
                <a:gd name="connsiteX0" fmla="*/ 0 w 6672349"/>
                <a:gd name="connsiteY0" fmla="*/ 11 h 3873812"/>
                <a:gd name="connsiteX1" fmla="*/ 3502430 w 6672349"/>
                <a:gd name="connsiteY1" fmla="*/ 2056026 h 3873812"/>
                <a:gd name="connsiteX2" fmla="*/ 6672349 w 6672349"/>
                <a:gd name="connsiteY2" fmla="*/ 3873742 h 3873812"/>
                <a:gd name="connsiteX0" fmla="*/ 0 w 6672349"/>
                <a:gd name="connsiteY0" fmla="*/ 0 h 3873801"/>
                <a:gd name="connsiteX1" fmla="*/ 3502430 w 6672349"/>
                <a:gd name="connsiteY1" fmla="*/ 2056015 h 3873801"/>
                <a:gd name="connsiteX2" fmla="*/ 6672349 w 6672349"/>
                <a:gd name="connsiteY2" fmla="*/ 3873731 h 3873801"/>
              </a:gdLst>
              <a:ahLst/>
              <a:cxnLst>
                <a:cxn ang="0">
                  <a:pos x="connsiteX0" y="connsiteY0"/>
                </a:cxn>
                <a:cxn ang="0">
                  <a:pos x="connsiteX1" y="connsiteY1"/>
                </a:cxn>
                <a:cxn ang="0">
                  <a:pos x="connsiteX2" y="connsiteY2"/>
                </a:cxn>
              </a:cxnLst>
              <a:rect l="l" t="t" r="r" b="b"/>
              <a:pathLst>
                <a:path w="6672349" h="3873801">
                  <a:moveTo>
                    <a:pt x="0" y="0"/>
                  </a:moveTo>
                  <a:cubicBezTo>
                    <a:pt x="1322649" y="1846"/>
                    <a:pt x="2761672" y="961505"/>
                    <a:pt x="3502430" y="2056015"/>
                  </a:cubicBezTo>
                  <a:cubicBezTo>
                    <a:pt x="4243188" y="3150525"/>
                    <a:pt x="5232400" y="3882042"/>
                    <a:pt x="6672349" y="3873731"/>
                  </a:cubicBezTo>
                </a:path>
              </a:pathLst>
            </a:custGeom>
            <a:ln w="88900">
              <a:solidFill>
                <a:schemeClr val="accent5"/>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mn-ea"/>
                <a:cs typeface="+mn-cs"/>
              </a:endParaRPr>
            </a:p>
          </p:txBody>
        </p:sp>
        <p:sp>
          <p:nvSpPr>
            <p:cNvPr id="39" name="TextBox 45"/>
            <p:cNvSpPr txBox="1">
              <a:spLocks noChangeArrowheads="1"/>
            </p:cNvSpPr>
            <p:nvPr/>
          </p:nvSpPr>
          <p:spPr bwMode="auto">
            <a:xfrm>
              <a:off x="383352" y="1507604"/>
              <a:ext cx="978560" cy="492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8CC646">
                      <a:lumMod val="75000"/>
                    </a:srgbClr>
                  </a:solidFill>
                  <a:effectLst/>
                  <a:uLnTx/>
                  <a:uFillTx/>
                  <a:latin typeface="Helvetica" pitchFamily="34" charset="0"/>
                  <a:ea typeface="ＭＳ Ｐゴシック" charset="0"/>
                </a:rPr>
                <a:t>Dollars Invested</a:t>
              </a:r>
            </a:p>
          </p:txBody>
        </p:sp>
      </p:grpSp>
      <p:cxnSp>
        <p:nvCxnSpPr>
          <p:cNvPr id="40" name="Straight Arrow Connector 3"/>
          <p:cNvCxnSpPr>
            <a:cxnSpLocks noChangeShapeType="1"/>
          </p:cNvCxnSpPr>
          <p:nvPr/>
        </p:nvCxnSpPr>
        <p:spPr bwMode="auto">
          <a:xfrm flipV="1">
            <a:off x="967949" y="1236187"/>
            <a:ext cx="0" cy="4551363"/>
          </a:xfrm>
          <a:prstGeom prst="straightConnector1">
            <a:avLst/>
          </a:prstGeom>
          <a:noFill/>
          <a:ln w="25400">
            <a:solidFill>
              <a:schemeClr val="accent1"/>
            </a:solidFill>
            <a:miter lim="800000"/>
            <a:headEnd/>
            <a:tailEnd type="arrow" w="lg" len="sm"/>
          </a:ln>
          <a:effectLst>
            <a:outerShdw blurRad="38100" dist="25400" dir="2700000" algn="tl" rotWithShape="0">
              <a:srgbClr val="000000">
                <a:alpha val="43000"/>
              </a:srgbClr>
            </a:outerShdw>
          </a:effectLst>
          <a:extLst>
            <a:ext uri="{909E8E84-426E-40dd-AFC4-6F175D3DCCD1}">
              <a14:hiddenFill xmlns:a14="http://schemas.microsoft.com/office/drawing/2010/main">
                <a:noFill/>
              </a14:hiddenFill>
            </a:ext>
          </a:extLst>
        </p:spPr>
      </p:cxnSp>
      <p:grpSp>
        <p:nvGrpSpPr>
          <p:cNvPr id="41" name="Group 40"/>
          <p:cNvGrpSpPr/>
          <p:nvPr/>
        </p:nvGrpSpPr>
        <p:grpSpPr>
          <a:xfrm>
            <a:off x="969194" y="1466451"/>
            <a:ext cx="7608887" cy="4221084"/>
            <a:chOff x="1249718" y="1373264"/>
            <a:chExt cx="7608887" cy="4221084"/>
          </a:xfrm>
        </p:grpSpPr>
        <p:grpSp>
          <p:nvGrpSpPr>
            <p:cNvPr id="42" name="Group 138"/>
            <p:cNvGrpSpPr>
              <a:grpSpLocks/>
            </p:cNvGrpSpPr>
            <p:nvPr/>
          </p:nvGrpSpPr>
          <p:grpSpPr bwMode="auto">
            <a:xfrm>
              <a:off x="1249718" y="2493963"/>
              <a:ext cx="7608887" cy="3100385"/>
              <a:chOff x="852" y="1741"/>
              <a:chExt cx="4793" cy="1953"/>
            </a:xfrm>
          </p:grpSpPr>
          <p:sp>
            <p:nvSpPr>
              <p:cNvPr id="51" name="Freeform 36"/>
              <p:cNvSpPr>
                <a:spLocks/>
              </p:cNvSpPr>
              <p:nvPr/>
            </p:nvSpPr>
            <p:spPr bwMode="auto">
              <a:xfrm>
                <a:off x="852" y="1903"/>
                <a:ext cx="4210" cy="1791"/>
              </a:xfrm>
              <a:custGeom>
                <a:avLst/>
                <a:gdLst>
                  <a:gd name="T0" fmla="*/ 0 w 6683433"/>
                  <a:gd name="T1" fmla="*/ 0 h 2842954"/>
                  <a:gd name="T2" fmla="*/ 0 w 6683433"/>
                  <a:gd name="T3" fmla="*/ 0 h 2842954"/>
                  <a:gd name="T4" fmla="*/ 0 w 6683433"/>
                  <a:gd name="T5" fmla="*/ 0 h 2842954"/>
                  <a:gd name="T6" fmla="*/ 0 60000 65536"/>
                  <a:gd name="T7" fmla="*/ 0 60000 65536"/>
                  <a:gd name="T8" fmla="*/ 0 60000 65536"/>
                </a:gdLst>
                <a:ahLst/>
                <a:cxnLst>
                  <a:cxn ang="T6">
                    <a:pos x="T0" y="T1"/>
                  </a:cxn>
                  <a:cxn ang="T7">
                    <a:pos x="T2" y="T3"/>
                  </a:cxn>
                  <a:cxn ang="T8">
                    <a:pos x="T4" y="T5"/>
                  </a:cxn>
                </a:cxnLst>
                <a:rect l="0" t="0" r="r" b="b"/>
                <a:pathLst>
                  <a:path w="6683433" h="2842954">
                    <a:moveTo>
                      <a:pt x="0" y="2842954"/>
                    </a:moveTo>
                    <a:cubicBezTo>
                      <a:pt x="1649616" y="2839258"/>
                      <a:pt x="3047999" y="2657304"/>
                      <a:pt x="4106487" y="1795551"/>
                    </a:cubicBezTo>
                    <a:cubicBezTo>
                      <a:pt x="5164975" y="933798"/>
                      <a:pt x="5675745" y="2770"/>
                      <a:pt x="6683433" y="0"/>
                    </a:cubicBezTo>
                  </a:path>
                </a:pathLst>
              </a:custGeom>
              <a:noFill/>
              <a:ln w="57150" cap="flat" cmpd="sng">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mn-ea"/>
                  <a:cs typeface="+mn-cs"/>
                </a:endParaRPr>
              </a:p>
            </p:txBody>
          </p:sp>
          <p:sp>
            <p:nvSpPr>
              <p:cNvPr id="52" name="TextBox 45"/>
              <p:cNvSpPr txBox="1">
                <a:spLocks noChangeArrowheads="1"/>
              </p:cNvSpPr>
              <p:nvPr/>
            </p:nvSpPr>
            <p:spPr bwMode="auto">
              <a:xfrm>
                <a:off x="5036" y="1741"/>
                <a:ext cx="609" cy="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8080"/>
                    </a:solidFill>
                    <a:effectLst/>
                    <a:uLnTx/>
                    <a:uFillTx/>
                    <a:latin typeface="Arial" charset="0"/>
                    <a:ea typeface="ＭＳ Ｐゴシック" charset="0"/>
                  </a:rPr>
                  <a:t>Natural Baseline</a:t>
                </a:r>
              </a:p>
            </p:txBody>
          </p:sp>
        </p:grpSp>
        <p:grpSp>
          <p:nvGrpSpPr>
            <p:cNvPr id="43" name="Group 42"/>
            <p:cNvGrpSpPr/>
            <p:nvPr/>
          </p:nvGrpSpPr>
          <p:grpSpPr>
            <a:xfrm>
              <a:off x="1249719" y="1373264"/>
              <a:ext cx="6821677" cy="4170285"/>
              <a:chOff x="1249719" y="1373264"/>
              <a:chExt cx="6821677" cy="4170285"/>
            </a:xfrm>
          </p:grpSpPr>
          <p:sp>
            <p:nvSpPr>
              <p:cNvPr id="44" name="Freeform 32"/>
              <p:cNvSpPr>
                <a:spLocks/>
              </p:cNvSpPr>
              <p:nvPr/>
            </p:nvSpPr>
            <p:spPr bwMode="auto">
              <a:xfrm>
                <a:off x="1249719" y="1743075"/>
                <a:ext cx="6716713" cy="3800474"/>
              </a:xfrm>
              <a:custGeom>
                <a:avLst/>
                <a:gdLst>
                  <a:gd name="T0" fmla="*/ 0 w 6716683"/>
                  <a:gd name="T1" fmla="*/ 0 h 3862648"/>
                  <a:gd name="T2" fmla="*/ 0 w 6716683"/>
                  <a:gd name="T3" fmla="*/ 0 h 3862648"/>
                  <a:gd name="T4" fmla="*/ 0 w 6716683"/>
                  <a:gd name="T5" fmla="*/ 0 h 3862648"/>
                  <a:gd name="T6" fmla="*/ 0 60000 65536"/>
                  <a:gd name="T7" fmla="*/ 0 60000 65536"/>
                  <a:gd name="T8" fmla="*/ 0 60000 65536"/>
                </a:gdLst>
                <a:ahLst/>
                <a:cxnLst>
                  <a:cxn ang="T6">
                    <a:pos x="T0" y="T1"/>
                  </a:cxn>
                  <a:cxn ang="T7">
                    <a:pos x="T2" y="T3"/>
                  </a:cxn>
                  <a:cxn ang="T8">
                    <a:pos x="T4" y="T5"/>
                  </a:cxn>
                </a:cxnLst>
                <a:rect l="0" t="0" r="r" b="b"/>
                <a:pathLst>
                  <a:path w="6716683" h="3862648">
                    <a:moveTo>
                      <a:pt x="0" y="3862648"/>
                    </a:moveTo>
                    <a:cubicBezTo>
                      <a:pt x="1649616" y="3858952"/>
                      <a:pt x="2549237" y="2976881"/>
                      <a:pt x="3230881" y="1939637"/>
                    </a:cubicBezTo>
                    <a:cubicBezTo>
                      <a:pt x="3912525" y="902393"/>
                      <a:pt x="5276734" y="8311"/>
                      <a:pt x="6716683" y="0"/>
                    </a:cubicBezTo>
                  </a:path>
                </a:pathLst>
              </a:custGeom>
              <a:noFill/>
              <a:ln w="101600" cap="flat" cmpd="sng">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mn-ea"/>
                  <a:cs typeface="+mn-cs"/>
                </a:endParaRPr>
              </a:p>
            </p:txBody>
          </p:sp>
          <p:sp>
            <p:nvSpPr>
              <p:cNvPr id="45" name="TextBox 45"/>
              <p:cNvSpPr txBox="1">
                <a:spLocks noChangeArrowheads="1"/>
              </p:cNvSpPr>
              <p:nvPr/>
            </p:nvSpPr>
            <p:spPr bwMode="auto">
              <a:xfrm>
                <a:off x="6221766" y="1373264"/>
                <a:ext cx="1639566"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8080"/>
                    </a:solidFill>
                    <a:effectLst/>
                    <a:uLnTx/>
                    <a:uFillTx/>
                    <a:latin typeface="Arial" charset="0"/>
                    <a:ea typeface="ＭＳ Ｐゴシック" charset="0"/>
                  </a:rPr>
                  <a:t>Codes &amp; Standards</a:t>
                </a:r>
              </a:p>
            </p:txBody>
          </p:sp>
          <p:grpSp>
            <p:nvGrpSpPr>
              <p:cNvPr id="46" name="Group 54"/>
              <p:cNvGrpSpPr/>
              <p:nvPr/>
            </p:nvGrpSpPr>
            <p:grpSpPr>
              <a:xfrm>
                <a:off x="7782654" y="1592408"/>
                <a:ext cx="288742" cy="288742"/>
                <a:chOff x="7414164" y="1797124"/>
                <a:chExt cx="288742" cy="288742"/>
              </a:xfrm>
            </p:grpSpPr>
            <p:sp>
              <p:nvSpPr>
                <p:cNvPr id="47" name="Oval 46"/>
                <p:cNvSpPr/>
                <p:nvPr/>
              </p:nvSpPr>
              <p:spPr>
                <a:xfrm>
                  <a:off x="7414164" y="1797124"/>
                  <a:ext cx="288742" cy="288742"/>
                </a:xfrm>
                <a:prstGeom prst="ellipse">
                  <a:avLst/>
                </a:prstGeom>
                <a:solidFill>
                  <a:schemeClr val="bg2">
                    <a:lumMod val="65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3CA"/>
                    </a:solidFill>
                    <a:effectLst/>
                    <a:uLnTx/>
                    <a:uFillTx/>
                    <a:latin typeface="Arial"/>
                    <a:ea typeface="+mn-ea"/>
                    <a:cs typeface="+mn-cs"/>
                  </a:endParaRPr>
                </a:p>
              </p:txBody>
            </p:sp>
            <p:grpSp>
              <p:nvGrpSpPr>
                <p:cNvPr id="48" name="Group 28"/>
                <p:cNvGrpSpPr/>
                <p:nvPr/>
              </p:nvGrpSpPr>
              <p:grpSpPr>
                <a:xfrm>
                  <a:off x="7492842" y="1849595"/>
                  <a:ext cx="129596" cy="153271"/>
                  <a:chOff x="7469233" y="1821683"/>
                  <a:chExt cx="176814" cy="209114"/>
                </a:xfrm>
                <a:solidFill>
                  <a:schemeClr val="bg2"/>
                </a:solidFill>
              </p:grpSpPr>
              <p:sp>
                <p:nvSpPr>
                  <p:cNvPr id="49" name="Rectangle 41"/>
                  <p:cNvSpPr>
                    <a:spLocks noChangeArrowheads="1"/>
                  </p:cNvSpPr>
                  <p:nvPr/>
                </p:nvSpPr>
                <p:spPr bwMode="auto">
                  <a:xfrm>
                    <a:off x="7469233" y="1906286"/>
                    <a:ext cx="176814" cy="124511"/>
                  </a:xfrm>
                  <a:prstGeom prst="rect">
                    <a:avLst/>
                  </a:prstGeom>
                  <a:grpFill/>
                  <a:ln w="9525">
                    <a:solidFill>
                      <a:schemeClr val="accent6"/>
                    </a:solid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Block Arc 42"/>
                  <p:cNvSpPr>
                    <a:spLocks/>
                  </p:cNvSpPr>
                  <p:nvPr/>
                </p:nvSpPr>
                <p:spPr bwMode="auto">
                  <a:xfrm>
                    <a:off x="7469233" y="1821683"/>
                    <a:ext cx="176814" cy="172399"/>
                  </a:xfrm>
                  <a:custGeom>
                    <a:avLst/>
                    <a:gdLst>
                      <a:gd name="T0" fmla="*/ 0 w 176111"/>
                      <a:gd name="T1" fmla="*/ 85725 h 171450"/>
                      <a:gd name="T2" fmla="*/ 46238 w 176111"/>
                      <a:gd name="T3" fmla="*/ 10284 h 171450"/>
                      <a:gd name="T4" fmla="*/ 133820 w 176111"/>
                      <a:gd name="T5" fmla="*/ 12487 h 171450"/>
                      <a:gd name="T6" fmla="*/ 175985 w 176111"/>
                      <a:gd name="T7" fmla="*/ 90333 h 171450"/>
                      <a:gd name="T8" fmla="*/ 138600 w 176111"/>
                      <a:gd name="T9" fmla="*/ 88373 h 171450"/>
                      <a:gd name="T10" fmla="*/ 113975 w 176111"/>
                      <a:gd name="T11" fmla="*/ 44244 h 171450"/>
                      <a:gd name="T12" fmla="*/ 64392 w 176111"/>
                      <a:gd name="T13" fmla="*/ 43035 h 171450"/>
                      <a:gd name="T14" fmla="*/ 37435 w 176111"/>
                      <a:gd name="T15" fmla="*/ 85725 h 171450"/>
                      <a:gd name="T16" fmla="*/ 0 w 176111"/>
                      <a:gd name="T17" fmla="*/ 85725 h 171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111"/>
                      <a:gd name="T28" fmla="*/ 0 h 171450"/>
                      <a:gd name="T29" fmla="*/ 176111 w 176111"/>
                      <a:gd name="T30" fmla="*/ 171450 h 171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111" h="171450">
                        <a:moveTo>
                          <a:pt x="0" y="85725"/>
                        </a:moveTo>
                        <a:cubicBezTo>
                          <a:pt x="0" y="54216"/>
                          <a:pt x="17755" y="25247"/>
                          <a:pt x="46238" y="10284"/>
                        </a:cubicBezTo>
                        <a:cubicBezTo>
                          <a:pt x="73762" y="-4176"/>
                          <a:pt x="107099" y="-3337"/>
                          <a:pt x="133820" y="12487"/>
                        </a:cubicBezTo>
                        <a:cubicBezTo>
                          <a:pt x="161528" y="28896"/>
                          <a:pt x="177728" y="58805"/>
                          <a:pt x="175985" y="90333"/>
                        </a:cubicBezTo>
                        <a:lnTo>
                          <a:pt x="138600" y="88373"/>
                        </a:lnTo>
                        <a:cubicBezTo>
                          <a:pt x="139632" y="70439"/>
                          <a:pt x="130147" y="53441"/>
                          <a:pt x="113975" y="44244"/>
                        </a:cubicBezTo>
                        <a:cubicBezTo>
                          <a:pt x="98801" y="35615"/>
                          <a:pt x="80009" y="35157"/>
                          <a:pt x="64392" y="43035"/>
                        </a:cubicBezTo>
                        <a:cubicBezTo>
                          <a:pt x="47809" y="51401"/>
                          <a:pt x="37435" y="67829"/>
                          <a:pt x="37435" y="85725"/>
                        </a:cubicBezTo>
                        <a:lnTo>
                          <a:pt x="0" y="85725"/>
                        </a:lnTo>
                        <a:close/>
                      </a:path>
                    </a:pathLst>
                  </a:custGeom>
                  <a:grpFill/>
                  <a:ln w="9525" cap="flat" cmpd="sng">
                    <a:solidFill>
                      <a:schemeClr val="accent6"/>
                    </a:solidFill>
                    <a:prstDash val="solid"/>
                    <a:round/>
                    <a:headEnd/>
                    <a:tailEnd/>
                  </a:ln>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mn-ea"/>
                      <a:cs typeface="+mn-cs"/>
                    </a:endParaRPr>
                  </a:p>
                </p:txBody>
              </p:sp>
            </p:grpSp>
          </p:grpSp>
        </p:grpSp>
      </p:grpSp>
      <p:sp>
        <p:nvSpPr>
          <p:cNvPr id="53" name="TextBox 44"/>
          <p:cNvSpPr txBox="1">
            <a:spLocks noChangeArrowheads="1"/>
          </p:cNvSpPr>
          <p:nvPr/>
        </p:nvSpPr>
        <p:spPr bwMode="auto">
          <a:xfrm rot="-5400000">
            <a:off x="-253284" y="3457100"/>
            <a:ext cx="1649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8080"/>
                </a:solidFill>
                <a:effectLst/>
                <a:uLnTx/>
                <a:uFillTx/>
                <a:latin typeface="Arial" charset="0"/>
                <a:ea typeface="ＭＳ Ｐゴシック" charset="0"/>
              </a:rPr>
              <a:t>Market Share</a:t>
            </a:r>
          </a:p>
        </p:txBody>
      </p:sp>
      <p:sp>
        <p:nvSpPr>
          <p:cNvPr id="54" name="TextBox 53"/>
          <p:cNvSpPr txBox="1"/>
          <p:nvPr/>
        </p:nvSpPr>
        <p:spPr>
          <a:xfrm>
            <a:off x="3513960" y="5859795"/>
            <a:ext cx="1240553" cy="26161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Early Majority</a:t>
            </a:r>
          </a:p>
        </p:txBody>
      </p:sp>
      <p:sp>
        <p:nvSpPr>
          <p:cNvPr id="55" name="TextBox 54"/>
          <p:cNvSpPr txBox="1"/>
          <p:nvPr/>
        </p:nvSpPr>
        <p:spPr>
          <a:xfrm>
            <a:off x="4761393" y="5822422"/>
            <a:ext cx="18176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Late Majority</a:t>
            </a:r>
          </a:p>
        </p:txBody>
      </p:sp>
      <p:sp>
        <p:nvSpPr>
          <p:cNvPr id="56" name="TextBox 55"/>
          <p:cNvSpPr txBox="1"/>
          <p:nvPr/>
        </p:nvSpPr>
        <p:spPr>
          <a:xfrm>
            <a:off x="967949" y="5822422"/>
            <a:ext cx="2547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Early Adopters</a:t>
            </a:r>
          </a:p>
        </p:txBody>
      </p:sp>
      <p:sp>
        <p:nvSpPr>
          <p:cNvPr id="57" name="TextBox 56"/>
          <p:cNvSpPr txBox="1"/>
          <p:nvPr/>
        </p:nvSpPr>
        <p:spPr>
          <a:xfrm>
            <a:off x="6959935" y="5810037"/>
            <a:ext cx="87731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Laggards</a:t>
            </a:r>
          </a:p>
        </p:txBody>
      </p:sp>
      <p:grpSp>
        <p:nvGrpSpPr>
          <p:cNvPr id="58" name="Group 57"/>
          <p:cNvGrpSpPr/>
          <p:nvPr/>
        </p:nvGrpSpPr>
        <p:grpSpPr>
          <a:xfrm>
            <a:off x="4495619" y="3327716"/>
            <a:ext cx="1692274" cy="274638"/>
            <a:chOff x="4723167" y="3265488"/>
            <a:chExt cx="1692274" cy="274638"/>
          </a:xfrm>
        </p:grpSpPr>
        <p:sp>
          <p:nvSpPr>
            <p:cNvPr id="59" name="Line 10"/>
            <p:cNvSpPr>
              <a:spLocks noChangeShapeType="1"/>
            </p:cNvSpPr>
            <p:nvPr/>
          </p:nvSpPr>
          <p:spPr bwMode="auto">
            <a:xfrm flipH="1">
              <a:off x="4723167" y="3530602"/>
              <a:ext cx="1601492" cy="0"/>
            </a:xfrm>
            <a:prstGeom prst="line">
              <a:avLst/>
            </a:prstGeom>
            <a:noFill/>
            <a:ln w="22225" cap="rnd">
              <a:solidFill>
                <a:srgbClr val="262262"/>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mn-ea"/>
                <a:cs typeface="+mn-cs"/>
              </a:endParaRPr>
            </a:p>
          </p:txBody>
        </p:sp>
        <p:sp>
          <p:nvSpPr>
            <p:cNvPr id="60" name="TextBox 45"/>
            <p:cNvSpPr txBox="1">
              <a:spLocks noChangeArrowheads="1"/>
            </p:cNvSpPr>
            <p:nvPr/>
          </p:nvSpPr>
          <p:spPr bwMode="auto">
            <a:xfrm>
              <a:off x="4754917" y="3265488"/>
              <a:ext cx="1660524"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charset="0"/>
                  <a:ea typeface="ＭＳ Ｐゴシック" charset="0"/>
                </a:rPr>
                <a:t>Transformation</a:t>
              </a:r>
            </a:p>
          </p:txBody>
        </p:sp>
      </p:grpSp>
      <p:grpSp>
        <p:nvGrpSpPr>
          <p:cNvPr id="61" name="Group 60"/>
          <p:cNvGrpSpPr/>
          <p:nvPr/>
        </p:nvGrpSpPr>
        <p:grpSpPr>
          <a:xfrm>
            <a:off x="6097111" y="2087086"/>
            <a:ext cx="300112" cy="1658938"/>
            <a:chOff x="6324659" y="2024858"/>
            <a:chExt cx="300112" cy="1658938"/>
          </a:xfrm>
        </p:grpSpPr>
        <p:sp>
          <p:nvSpPr>
            <p:cNvPr id="62" name="Line 11"/>
            <p:cNvSpPr>
              <a:spLocks noChangeShapeType="1"/>
            </p:cNvSpPr>
            <p:nvPr/>
          </p:nvSpPr>
          <p:spPr bwMode="auto">
            <a:xfrm flipV="1">
              <a:off x="6324659" y="2214564"/>
              <a:ext cx="0" cy="1279526"/>
            </a:xfrm>
            <a:prstGeom prst="line">
              <a:avLst/>
            </a:prstGeom>
            <a:noFill/>
            <a:ln w="22225" cap="rnd">
              <a:solidFill>
                <a:srgbClr val="262262"/>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262"/>
                </a:solidFill>
                <a:effectLst/>
                <a:uLnTx/>
                <a:uFillTx/>
                <a:latin typeface="Arial"/>
                <a:ea typeface="+mn-ea"/>
                <a:cs typeface="+mn-cs"/>
              </a:endParaRPr>
            </a:p>
          </p:txBody>
        </p:sp>
        <p:sp>
          <p:nvSpPr>
            <p:cNvPr id="63" name="TextBox 45"/>
            <p:cNvSpPr txBox="1">
              <a:spLocks noChangeArrowheads="1"/>
            </p:cNvSpPr>
            <p:nvPr/>
          </p:nvSpPr>
          <p:spPr bwMode="auto">
            <a:xfrm rot="5400000">
              <a:off x="5657984" y="2717008"/>
              <a:ext cx="165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262"/>
                  </a:solidFill>
                  <a:effectLst/>
                  <a:uLnTx/>
                  <a:uFillTx/>
                  <a:latin typeface="Arial" charset="0"/>
                  <a:ea typeface="ＭＳ Ｐゴシック" charset="0"/>
                </a:rPr>
                <a:t>Market</a:t>
              </a:r>
            </a:p>
          </p:txBody>
        </p:sp>
      </p:grpSp>
      <p:sp>
        <p:nvSpPr>
          <p:cNvPr id="64" name="TextBox 45"/>
          <p:cNvSpPr txBox="1">
            <a:spLocks noChangeArrowheads="1"/>
          </p:cNvSpPr>
          <p:nvPr/>
        </p:nvSpPr>
        <p:spPr bwMode="auto">
          <a:xfrm>
            <a:off x="7805810" y="1570155"/>
            <a:ext cx="966787"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8080"/>
                </a:solidFill>
                <a:effectLst/>
                <a:uLnTx/>
                <a:uFillTx/>
                <a:latin typeface="Arial" charset="0"/>
                <a:ea typeface="ＭＳ Ｐゴシック" charset="0"/>
              </a:rPr>
              <a:t>New  Market  Baseline</a:t>
            </a:r>
          </a:p>
        </p:txBody>
      </p:sp>
    </p:spTree>
    <p:extLst>
      <p:ext uri="{BB962C8B-B14F-4D97-AF65-F5344CB8AC3E}">
        <p14:creationId xmlns:p14="http://schemas.microsoft.com/office/powerpoint/2010/main" val="308310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76" y="1436171"/>
            <a:ext cx="5792933" cy="857250"/>
          </a:xfrm>
        </p:spPr>
        <p:txBody>
          <a:bodyPr>
            <a:normAutofit/>
          </a:bodyPr>
          <a:lstStyle/>
          <a:p>
            <a:r>
              <a:rPr lang="en-US" dirty="0"/>
              <a:t>NEEA’s Stage-Gate Process for MT</a:t>
            </a:r>
          </a:p>
        </p:txBody>
      </p:sp>
      <p:pic>
        <p:nvPicPr>
          <p:cNvPr id="5" name="Picture 4">
            <a:extLst>
              <a:ext uri="{FF2B5EF4-FFF2-40B4-BE49-F238E27FC236}">
                <a16:creationId xmlns:a16="http://schemas.microsoft.com/office/drawing/2014/main" xmlns="" id="{39F6E85A-DDEF-2245-917F-54C34020E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1" y="2980663"/>
            <a:ext cx="8293997" cy="1330588"/>
          </a:xfrm>
          <a:prstGeom prst="rect">
            <a:avLst/>
          </a:prstGeom>
        </p:spPr>
      </p:pic>
    </p:spTree>
    <p:extLst>
      <p:ext uri="{BB962C8B-B14F-4D97-AF65-F5344CB8AC3E}">
        <p14:creationId xmlns:p14="http://schemas.microsoft.com/office/powerpoint/2010/main" val="230110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0684"/>
            <a:ext cx="8534399" cy="6084916"/>
          </a:xfrm>
          <a:prstGeom prst="rect">
            <a:avLst/>
          </a:prstGeom>
        </p:spPr>
      </p:pic>
      <p:sp>
        <p:nvSpPr>
          <p:cNvPr id="19458" name="Title 1"/>
          <p:cNvSpPr>
            <a:spLocks noGrp="1"/>
          </p:cNvSpPr>
          <p:nvPr>
            <p:ph type="title"/>
          </p:nvPr>
        </p:nvSpPr>
        <p:spPr/>
        <p:txBody>
          <a:bodyPr>
            <a:normAutofit/>
          </a:bodyPr>
          <a:lstStyle/>
          <a:p>
            <a:pPr eaLnBrk="1" hangingPunct="1"/>
            <a:r>
              <a:rPr lang="en-US" dirty="0"/>
              <a:t>NEEA’s Initiative Lifecycle</a:t>
            </a:r>
          </a:p>
        </p:txBody>
      </p:sp>
      <p:sp>
        <p:nvSpPr>
          <p:cNvPr id="2" name="Right Arrow 1"/>
          <p:cNvSpPr/>
          <p:nvPr/>
        </p:nvSpPr>
        <p:spPr>
          <a:xfrm>
            <a:off x="67294" y="2667000"/>
            <a:ext cx="304799" cy="228600"/>
          </a:xfrm>
          <a:prstGeom prst="rightArrow">
            <a:avLst/>
          </a:prstGeom>
          <a:gradFill>
            <a:gsLst>
              <a:gs pos="0">
                <a:srgbClr val="FF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ight Arrow 4"/>
          <p:cNvSpPr/>
          <p:nvPr/>
        </p:nvSpPr>
        <p:spPr>
          <a:xfrm>
            <a:off x="114794" y="3605150"/>
            <a:ext cx="304799" cy="228600"/>
          </a:xfrm>
          <a:prstGeom prst="rightArrow">
            <a:avLst/>
          </a:prstGeom>
          <a:gradFill>
            <a:gsLst>
              <a:gs pos="0">
                <a:srgbClr val="FF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ight Arrow 5"/>
          <p:cNvSpPr/>
          <p:nvPr/>
        </p:nvSpPr>
        <p:spPr>
          <a:xfrm>
            <a:off x="85107" y="4572000"/>
            <a:ext cx="304799" cy="228600"/>
          </a:xfrm>
          <a:prstGeom prst="rightArrow">
            <a:avLst/>
          </a:prstGeom>
          <a:gradFill>
            <a:gsLst>
              <a:gs pos="0">
                <a:srgbClr val="FF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875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dirty="0"/>
              <a:t>Functional Deliverables by Phase</a:t>
            </a:r>
          </a:p>
        </p:txBody>
      </p:sp>
      <p:pic>
        <p:nvPicPr>
          <p:cNvPr id="2" name="Picture 1" descr="TOOL-Initiative Lifecycle Placemat v4.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 y="762000"/>
            <a:ext cx="8481597" cy="6010276"/>
          </a:xfrm>
          <a:prstGeom prst="rect">
            <a:avLst/>
          </a:prstGeom>
        </p:spPr>
      </p:pic>
      <p:sp>
        <p:nvSpPr>
          <p:cNvPr id="5" name="Rectangle 4"/>
          <p:cNvSpPr/>
          <p:nvPr/>
        </p:nvSpPr>
        <p:spPr>
          <a:xfrm>
            <a:off x="3505200" y="3209924"/>
            <a:ext cx="3200400" cy="26193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p:cNvSpPr/>
          <p:nvPr/>
        </p:nvSpPr>
        <p:spPr>
          <a:xfrm>
            <a:off x="4594151" y="2633662"/>
            <a:ext cx="1047750" cy="26193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Curved Left Arrow 7"/>
          <p:cNvSpPr/>
          <p:nvPr/>
        </p:nvSpPr>
        <p:spPr>
          <a:xfrm flipV="1">
            <a:off x="5479886" y="2748432"/>
            <a:ext cx="291773" cy="203741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262"/>
              </a:solidFill>
              <a:effectLst/>
              <a:uLnTx/>
              <a:uFillTx/>
              <a:latin typeface="Arial"/>
              <a:ea typeface="+mn-ea"/>
              <a:cs typeface="+mn-cs"/>
            </a:endParaRPr>
          </a:p>
        </p:txBody>
      </p:sp>
      <p:sp>
        <p:nvSpPr>
          <p:cNvPr id="9" name="Rectangle 8"/>
          <p:cNvSpPr/>
          <p:nvPr/>
        </p:nvSpPr>
        <p:spPr>
          <a:xfrm>
            <a:off x="3505200" y="4680099"/>
            <a:ext cx="2136700" cy="261938"/>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Curved Left Arrow 11"/>
          <p:cNvSpPr/>
          <p:nvPr/>
        </p:nvSpPr>
        <p:spPr>
          <a:xfrm>
            <a:off x="4190999" y="3373121"/>
            <a:ext cx="268693" cy="145212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262"/>
              </a:solidFill>
              <a:effectLst/>
              <a:uLnTx/>
              <a:uFillTx/>
              <a:latin typeface="Arial"/>
              <a:ea typeface="+mn-ea"/>
              <a:cs typeface="+mn-cs"/>
            </a:endParaRPr>
          </a:p>
        </p:txBody>
      </p:sp>
    </p:spTree>
    <p:extLst>
      <p:ext uri="{BB962C8B-B14F-4D97-AF65-F5344CB8AC3E}">
        <p14:creationId xmlns:p14="http://schemas.microsoft.com/office/powerpoint/2010/main" val="127295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NEEA PPT">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EEA Powerpoint Template 2017-01.pptx [Read-Only]" id="{30411662-918F-49F7-82B2-AB3614663F13}" vid="{8383851E-53FB-41AF-AD82-883306D2B79A}"/>
    </a:ext>
  </a:extLst>
</a:theme>
</file>

<file path=ppt/theme/theme2.xml><?xml version="1.0" encoding="utf-8"?>
<a:theme xmlns:a="http://schemas.openxmlformats.org/drawingml/2006/main" name="1_Default NEEA PPT">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EEA Powerpoint Template 2017-01.pptx [Read-Only]" id="{30411662-918F-49F7-82B2-AB3614663F13}" vid="{8383851E-53FB-41AF-AD82-883306D2B79A}"/>
    </a:ext>
  </a:extLst>
</a:theme>
</file>

<file path=ppt/theme/theme3.xml><?xml version="1.0" encoding="utf-8"?>
<a:theme xmlns:a="http://schemas.openxmlformats.org/drawingml/2006/main" name="1_Default Theme">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plate v5">
  <a:themeElements>
    <a:clrScheme name="NEEA Template v3 1">
      <a:dk1>
        <a:srgbClr val="262262"/>
      </a:dk1>
      <a:lt1>
        <a:srgbClr val="FFFFFF"/>
      </a:lt1>
      <a:dk2>
        <a:srgbClr val="24420E"/>
      </a:dk2>
      <a:lt2>
        <a:srgbClr val="FFFFFF"/>
      </a:lt2>
      <a:accent1>
        <a:srgbClr val="262262"/>
      </a:accent1>
      <a:accent2>
        <a:srgbClr val="8CC64F"/>
      </a:accent2>
      <a:accent3>
        <a:srgbClr val="FFFFFF"/>
      </a:accent3>
      <a:accent4>
        <a:srgbClr val="1F1B53"/>
      </a:accent4>
      <a:accent5>
        <a:srgbClr val="ACABB7"/>
      </a:accent5>
      <a:accent6>
        <a:srgbClr val="7EB347"/>
      </a:accent6>
      <a:hlink>
        <a:srgbClr val="28A8E0"/>
      </a:hlink>
      <a:folHlink>
        <a:srgbClr val="940423"/>
      </a:folHlink>
    </a:clrScheme>
    <a:fontScheme name="NEEA Template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EA Template v3 1">
        <a:dk1>
          <a:srgbClr val="262262"/>
        </a:dk1>
        <a:lt1>
          <a:srgbClr val="FFFFFF"/>
        </a:lt1>
        <a:dk2>
          <a:srgbClr val="24420E"/>
        </a:dk2>
        <a:lt2>
          <a:srgbClr val="FFFFFF"/>
        </a:lt2>
        <a:accent1>
          <a:srgbClr val="262262"/>
        </a:accent1>
        <a:accent2>
          <a:srgbClr val="8CC64F"/>
        </a:accent2>
        <a:accent3>
          <a:srgbClr val="FFFFFF"/>
        </a:accent3>
        <a:accent4>
          <a:srgbClr val="1F1B53"/>
        </a:accent4>
        <a:accent5>
          <a:srgbClr val="ACABB7"/>
        </a:accent5>
        <a:accent6>
          <a:srgbClr val="7EB347"/>
        </a:accent6>
        <a:hlink>
          <a:srgbClr val="28A8E0"/>
        </a:hlink>
        <a:folHlink>
          <a:srgbClr val="94042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NEEA PPT">
  <a:themeElements>
    <a:clrScheme name="NEEA - One">
      <a:dk1>
        <a:srgbClr val="0083CA"/>
      </a:dk1>
      <a:lt1>
        <a:sysClr val="window" lastClr="FFFFFF"/>
      </a:lt1>
      <a:dk2>
        <a:srgbClr val="0083CA"/>
      </a:dk2>
      <a:lt2>
        <a:srgbClr val="FFFFFF"/>
      </a:lt2>
      <a:accent1>
        <a:srgbClr val="8DC63F"/>
      </a:accent1>
      <a:accent2>
        <a:srgbClr val="F37121"/>
      </a:accent2>
      <a:accent3>
        <a:srgbClr val="00AEEF"/>
      </a:accent3>
      <a:accent4>
        <a:srgbClr val="8F4F8E"/>
      </a:accent4>
      <a:accent5>
        <a:srgbClr val="FFE11B"/>
      </a:accent5>
      <a:accent6>
        <a:srgbClr val="00345B"/>
      </a:accent6>
      <a:hlink>
        <a:srgbClr val="CDDC29"/>
      </a:hlink>
      <a:folHlink>
        <a:srgbClr val="F9BB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EEA Powerpoint Template 2017-01.pptx [Read-Only]" id="{30411662-918F-49F7-82B2-AB3614663F13}" vid="{8383851E-53FB-41AF-AD82-883306D2B79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NEEA Core Document" ma:contentTypeID="0x010100F6262F0A7F2EBC449AADF4C50ACDDB6A00049AE729A0358A49BDA0A344A8BBD5DA" ma:contentTypeVersion="12" ma:contentTypeDescription="NEEA's core content type" ma:contentTypeScope="" ma:versionID="7d7688cc6b38877cc0a39104ccdacf3d">
  <xsd:schema xmlns:xsd="http://www.w3.org/2001/XMLSchema" xmlns:xs="http://www.w3.org/2001/XMLSchema" xmlns:p="http://schemas.microsoft.com/office/2006/metadata/properties" xmlns:ns2="b0026184-765f-4768-b711-70a371f96413" targetNamespace="http://schemas.microsoft.com/office/2006/metadata/properties" ma:root="true" ma:fieldsID="75409aad0982cb548fdf45d3c5e41a1f" ns2:_="">
    <xsd:import namespace="b0026184-765f-4768-b711-70a371f96413"/>
    <xsd:element name="properties">
      <xsd:complexType>
        <xsd:sequence>
          <xsd:element name="documentManagement">
            <xsd:complexType>
              <xsd:all>
                <xsd:element ref="ns2:Document_x0020_Owner" minOccurs="0"/>
                <xsd:element ref="ns2:Document_x0020_Status" minOccurs="0"/>
                <xsd:element ref="ns2:af37d51591e54ee792e4452031f0e71e" minOccurs="0"/>
                <xsd:element ref="ns2:TaxCatchAll" minOccurs="0"/>
                <xsd:element ref="ns2:TaxCatchAllLabel" minOccurs="0"/>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26184-765f-4768-b711-70a371f96413" elementFormDefault="qualified">
    <xsd:import namespace="http://schemas.microsoft.com/office/2006/documentManagement/types"/>
    <xsd:import namespace="http://schemas.microsoft.com/office/infopath/2007/PartnerControls"/>
    <xsd:element name="Document_x0020_Owner" ma:index="2" nillable="true" ma:displayName="Asset Owner" ma:description="The NEEA Employee responsible for the content of this file." ma:list="UserInfo" ma:SharePointGroup="0" ma:internalName="Documen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4" nillable="true" ma:displayName="Document Status" ma:default="Draft" ma:format="Dropdown" ma:internalName="Document_x0020_Status">
      <xsd:simpleType>
        <xsd:restriction base="dms:Choice">
          <xsd:enumeration value="Draft"/>
          <xsd:enumeration value="Final"/>
          <xsd:enumeration value="Expired"/>
        </xsd:restriction>
      </xsd:simpleType>
    </xsd:element>
    <xsd:element name="af37d51591e54ee792e4452031f0e71e" ma:index="8" nillable="true" ma:taxonomy="true" ma:internalName="af37d51591e54ee792e4452031f0e71e" ma:taxonomyFieldName="Classification_x0020_Level" ma:displayName="Classification Level" ma:readOnly="false" ma:default="" ma:fieldId="{af37d515-91e5-4ee7-92e4-452031f0e71e}" ma:sspId="a0d54e93-d257-444a-897f-4bd885f63bd7" ma:termSetId="1b8bac97-d0b1-4a0d-81f6-dbb4ea88b68e"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ee390a5f-87e8-4c27-80a2-66d0e998c21b}" ma:internalName="TaxCatchAll" ma:showField="CatchAllData"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e390a5f-87e8-4c27-80a2-66d0e998c21b}" ma:internalName="TaxCatchAllLabel" ma:readOnly="true" ma:showField="CatchAllDataLabel" ma:web="b0026184-765f-4768-b711-70a371f96413">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f37d51591e54ee792e4452031f0e71e xmlns="b0026184-765f-4768-b711-70a371f96413">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ce816b0c-cd99-4477-9c62-91c3c6088ced</TermId>
        </TermInfo>
      </Terms>
    </af37d51591e54ee792e4452031f0e71e>
    <TaxCatchAll xmlns="b0026184-765f-4768-b711-70a371f96413">
      <Value>30</Value>
    </TaxCatchAll>
    <Document_x0020_Owner xmlns="b0026184-765f-4768-b711-70a371f96413">
      <UserInfo>
        <DisplayName>Jeff Harris</DisplayName>
        <AccountId>96</AccountId>
        <AccountType/>
      </UserInfo>
    </Document_x0020_Owner>
    <Document_x0020_Status xmlns="b0026184-765f-4768-b711-70a371f96413">Draft</Document_x0020_Status>
    <_dlc_DocId xmlns="b0026184-765f-4768-b711-70a371f96413">D7TP3Z7YCDCQ-1345177418-76</_dlc_DocId>
    <_dlc_DocIdUrl xmlns="b0026184-765f-4768-b711-70a371f96413">
      <Url>https://neeanet.neea.org/departments/cc/_layouts/15/DocIdRedir.aspx?ID=D7TP3Z7YCDCQ-1345177418-76</Url>
      <Description>D7TP3Z7YCDCQ-1345177418-76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31CDC1-444D-49CF-A939-0FCB26CA4BA2}">
  <ds:schemaRefs>
    <ds:schemaRef ds:uri="http://schemas.microsoft.com/sharepoint/events"/>
  </ds:schemaRefs>
</ds:datastoreItem>
</file>

<file path=customXml/itemProps2.xml><?xml version="1.0" encoding="utf-8"?>
<ds:datastoreItem xmlns:ds="http://schemas.openxmlformats.org/officeDocument/2006/customXml" ds:itemID="{863485BB-FC59-41E6-8A15-C0B076CD4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26184-765f-4768-b711-70a371f96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E1FC27-E72B-464F-8F7D-BECD9D484B9B}">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b0026184-765f-4768-b711-70a371f96413"/>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F192C6A4-84AA-4818-AEDE-BEF7FA709C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NEEA PPT.thmx</Template>
  <TotalTime>29621</TotalTime>
  <Words>1747</Words>
  <Application>Microsoft Macintosh PowerPoint</Application>
  <PresentationFormat>On-screen Show (4:3)</PresentationFormat>
  <Paragraphs>336</Paragraphs>
  <Slides>29</Slides>
  <Notes>22</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Default NEEA PPT</vt:lpstr>
      <vt:lpstr>1_Default NEEA PPT</vt:lpstr>
      <vt:lpstr>1_Default Theme</vt:lpstr>
      <vt:lpstr>Template v5</vt:lpstr>
      <vt:lpstr>2_Default NEEA PPT</vt:lpstr>
      <vt:lpstr>  Northwest Perspectives on Market Transformation: Additional Thoughts</vt:lpstr>
      <vt:lpstr>Today’s Talk  </vt:lpstr>
      <vt:lpstr>NEEA is  AN ALLIANCE of 140+ utilities and energy efficiency organizations across four states</vt:lpstr>
      <vt:lpstr>Definition:  MARKET TRANSFORMATION The strategic process of intervening in the market to create lasting change</vt:lpstr>
      <vt:lpstr>Market Transformation as a Paradigm:</vt:lpstr>
      <vt:lpstr>Market Transformation:  Accelerating Market Adoption </vt:lpstr>
      <vt:lpstr>NEEA’s Stage-Gate Process for MT</vt:lpstr>
      <vt:lpstr>NEEA’s Initiative Lifecycle</vt:lpstr>
      <vt:lpstr>Functional Deliverables by Phase</vt:lpstr>
      <vt:lpstr>NEEA Logic Model – Ductless Heat Pumps</vt:lpstr>
      <vt:lpstr>Key Role of Market Research &amp; Evaluation</vt:lpstr>
      <vt:lpstr>Real world MT Examples:  Ductless Heat Pumps</vt:lpstr>
      <vt:lpstr>PowerPoint Presentation</vt:lpstr>
      <vt:lpstr>PowerPoint Presentation</vt:lpstr>
      <vt:lpstr>DHP Logic Model:  Ready to Transition….</vt:lpstr>
      <vt:lpstr>DHP Market Transformation and Local Programs</vt:lpstr>
      <vt:lpstr>DHP Savings:  Local Programs View</vt:lpstr>
      <vt:lpstr>DHP Example:  Costs</vt:lpstr>
      <vt:lpstr>PowerPoint Presentation</vt:lpstr>
      <vt:lpstr>Questions? </vt:lpstr>
      <vt:lpstr>LET’S TALK ABOUT MARKETS Buyers, Sellers Supply and Demand</vt:lpstr>
      <vt:lpstr>Knowing Your Market:  Market Baseline  and Market Characterization</vt:lpstr>
      <vt:lpstr>Step One (Part 1):  Identify Barriers and Opportunities</vt:lpstr>
      <vt:lpstr>Step One (Part 2): Identify Opportunities </vt:lpstr>
      <vt:lpstr>PowerPoint Presentation</vt:lpstr>
      <vt:lpstr>PowerPoint Presentation</vt:lpstr>
      <vt:lpstr>MT Logic:  The Core of the MT Program</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101 Presentation</dc:title>
  <dc:subject/>
  <dc:creator>Kate Bushman</dc:creator>
  <cp:keywords/>
  <dc:description/>
  <cp:lastModifiedBy>Jonathan Raab</cp:lastModifiedBy>
  <cp:revision>615</cp:revision>
  <cp:lastPrinted>2017-08-23T16:03:29Z</cp:lastPrinted>
  <dcterms:created xsi:type="dcterms:W3CDTF">2017-05-15T21:17:18Z</dcterms:created>
  <dcterms:modified xsi:type="dcterms:W3CDTF">2018-11-14T15:47:48Z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0x010100F6262F0A7F2EBC449AADF4C50ACDDB6A00049AE729A0358A49BDA0A344A8BBD5DA</vt:lpwstr>
  </property>
  <property fmtid="{D5CDD505-2E9C-101B-9397-08002B2CF9AE}" pid="3" name="Classification Level">
    <vt:lpwstr>30;#Internal|ce816b0c-cd99-4477-9c62-91c3c6088ced</vt:lpwstr>
  </property>
  <property fmtid="{D5CDD505-2E9C-101B-9397-08002B2CF9AE}" pid="4" name="_dlc_DocIdItemGuid">
    <vt:lpwstr>f29801fb-7300-48bf-ba83-0e99eacccf00</vt:lpwstr>
  </property>
  <property fmtid="{D5CDD505-2E9C-101B-9397-08002B2CF9AE}" pid="5" name="Document Type">
    <vt:lpwstr/>
  </property>
  <property fmtid="{D5CDD505-2E9C-101B-9397-08002B2CF9AE}" pid="6" name="Stakeholder">
    <vt:lpwstr/>
  </property>
  <property fmtid="{D5CDD505-2E9C-101B-9397-08002B2CF9AE}" pid="7" name="Department or Function">
    <vt:lpwstr/>
  </property>
</Properties>
</file>