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1" r:id="rId5"/>
  </p:sldMasterIdLst>
  <p:notesMasterIdLst>
    <p:notesMasterId r:id="rId18"/>
  </p:notesMasterIdLst>
  <p:sldIdLst>
    <p:sldId id="256" r:id="rId6"/>
    <p:sldId id="257" r:id="rId7"/>
    <p:sldId id="293" r:id="rId8"/>
    <p:sldId id="259" r:id="rId9"/>
    <p:sldId id="260" r:id="rId10"/>
    <p:sldId id="258" r:id="rId11"/>
    <p:sldId id="261" r:id="rId12"/>
    <p:sldId id="289" r:id="rId13"/>
    <p:sldId id="281" r:id="rId14"/>
    <p:sldId id="284" r:id="rId15"/>
    <p:sldId id="291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cey Tan" initials="LT [2]" lastIdx="7" clrIdx="0">
    <p:extLst>
      <p:ext uri="{19B8F6BF-5375-455C-9EA6-DF929625EA0E}">
        <p15:presenceInfo xmlns:p15="http://schemas.microsoft.com/office/powerpoint/2012/main" userId="S::ltan@frontierenergy.com::fe5ec0de-ce77-4a2e-8f39-ee1f798d9896" providerId="AD"/>
      </p:ext>
    </p:extLst>
  </p:cmAuthor>
  <p:cmAuthor id="2" name="Willie Calvin" initials="WC" lastIdx="2" clrIdx="1">
    <p:extLst>
      <p:ext uri="{19B8F6BF-5375-455C-9EA6-DF929625EA0E}">
        <p15:presenceInfo xmlns:p15="http://schemas.microsoft.com/office/powerpoint/2012/main" userId="S::wcalvin@frontierenergy.com::5f5e16a1-2d0d-4efe-b10b-889d6a7f69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6E84EB-FD99-B643-A6AC-0CCD19987E37}" v="114" dt="2020-07-27T18:56:54.069"/>
    <p1510:client id="{B6D83042-31DA-4814-A35F-5797A246010A}" v="29" dt="2020-07-27T19:00:50.258"/>
    <p1510:client id="{B94BFF89-BBB4-BA62-D769-021F720EE9AC}" v="116" dt="2020-07-27T18:49:58.026"/>
    <p1510:client id="{C786FCA5-53FA-420B-AC44-732DAB56D88D}" v="67" dt="2020-07-27T20:18:00.3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 snapToGrid="0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E7375-651B-44D6-AC0C-D116370BB2D7}" type="datetimeFigureOut">
              <a:rPr lang="en-US" smtClean="0"/>
              <a:t>7/28/20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A7232-0786-46ED-8F49-2F5A4FE01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83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CA7232-0786-46ED-8F49-2F5A4FE01C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5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6A391-7A35-43D0-9CCD-702CE9A8E7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22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US"/>
          </a:p>
          <a:p>
            <a:pPr lvl="1"/>
            <a:endParaRPr lang="en-US"/>
          </a:p>
          <a:p>
            <a:pPr lvl="2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6A391-7A35-43D0-9CCD-702CE9A8E78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35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/>
          </a:p>
          <a:p>
            <a:pPr lvl="2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6A391-7A35-43D0-9CCD-702CE9A8E78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35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CA7232-0786-46ED-8F49-2F5A4FE01C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6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46705"/>
            <a:ext cx="12192000" cy="35112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070" y="641568"/>
            <a:ext cx="4507885" cy="237257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818547" y="3849722"/>
            <a:ext cx="8814816" cy="1490374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46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/>
        </p:nvSpPr>
        <p:spPr>
          <a:xfrm>
            <a:off x="1818547" y="5760720"/>
            <a:ext cx="6209885" cy="109728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7984" y="5760719"/>
            <a:ext cx="5669280" cy="1097281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2178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326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8421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F911-3389-4C1C-A7F3-C5B1722A9797}" type="datetime1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75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B0ED-9F35-44EA-9B85-721B5C84AFFE}" type="datetime1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7580" y="6406489"/>
            <a:ext cx="683517" cy="365125"/>
          </a:xfrm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9CC12D-E918-46DE-B35B-342AE7ACCC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73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2700869"/>
            <a:ext cx="846362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CB9B-7CF3-4118-9189-9FB9A3687A57}" type="datetime1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1267580" y="6406489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9CC12D-E918-46DE-B35B-342AE7ACCC4C}" type="slidenum">
              <a:rPr lang="en-US" sz="1200" smtClean="0"/>
              <a:pPr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72181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2160589"/>
            <a:ext cx="411747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939" y="2160590"/>
            <a:ext cx="411748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2ED6-AD11-400C-8F8F-BC2B349EA4D4}" type="datetime1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267580" y="6406489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9CC12D-E918-46DE-B35B-342AE7ACCC4C}" type="slidenum">
              <a:rPr lang="en-US" sz="1200" smtClean="0"/>
              <a:pPr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64839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799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520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5520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7C62-0234-4C56-B315-8220EE9D7095}" type="datetime1">
              <a:rPr lang="en-US" smtClean="0"/>
              <a:t>7/28/20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1267580" y="6406489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9CC12D-E918-46DE-B35B-342AE7ACCC4C}" type="slidenum">
              <a:rPr lang="en-US" sz="1200" smtClean="0"/>
              <a:pPr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26970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609600"/>
            <a:ext cx="8463619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B636-045F-4F4E-BE27-6FA20399D28A}" type="datetime1">
              <a:rPr lang="en-US" smtClean="0"/>
              <a:t>7/28/20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7580" y="6406489"/>
            <a:ext cx="683517" cy="365125"/>
          </a:xfrm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9CC12D-E918-46DE-B35B-342AE7ACCC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38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4564-F6F7-46C9-B8F5-82342A7176BD}" type="datetime1">
              <a:rPr lang="en-US" smtClean="0"/>
              <a:t>7/28/20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7580" y="6406489"/>
            <a:ext cx="683517" cy="365125"/>
          </a:xfrm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9CC12D-E918-46DE-B35B-342AE7ACCC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04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498604"/>
            <a:ext cx="372024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6"/>
            <a:ext cx="4514716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2777069"/>
            <a:ext cx="372024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FD8E-312B-41A5-B36A-57F764804B6F}" type="datetime1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46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4800600"/>
            <a:ext cx="846361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799" y="609600"/>
            <a:ext cx="846361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5367338"/>
            <a:ext cx="8463619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4A8C-B656-4644-AB67-F337A8A15B63}" type="datetime1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5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792224"/>
            <a:ext cx="8872727" cy="4575692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spcAft>
                <a:spcPts val="400"/>
              </a:spcAft>
              <a:buFont typeface="Wingdings" charset="2"/>
              <a:buChar char="§"/>
              <a:defRPr sz="3200">
                <a:solidFill>
                  <a:schemeClr val="tx1"/>
                </a:solidFill>
              </a:defRPr>
            </a:lvl1pPr>
            <a:lvl2pPr marL="685800" indent="-228600">
              <a:lnSpc>
                <a:spcPct val="100000"/>
              </a:lnSpc>
              <a:spcAft>
                <a:spcPts val="400"/>
              </a:spcAft>
              <a:buFont typeface="Wingdings" charset="2"/>
              <a:buChar char="§"/>
              <a:defRPr sz="2800">
                <a:solidFill>
                  <a:schemeClr val="tx1"/>
                </a:solidFill>
              </a:defRPr>
            </a:lvl2pPr>
            <a:lvl3pPr marL="1143000" indent="-228600">
              <a:lnSpc>
                <a:spcPct val="100000"/>
              </a:lnSpc>
              <a:spcAft>
                <a:spcPts val="400"/>
              </a:spcAft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3pPr>
            <a:lvl4pPr marL="1600200" indent="-228600">
              <a:lnSpc>
                <a:spcPct val="100000"/>
              </a:lnSpc>
              <a:spcAft>
                <a:spcPts val="400"/>
              </a:spcAft>
              <a:buFont typeface="Wingdings" charset="2"/>
              <a:buChar char="§"/>
              <a:defRPr sz="2000">
                <a:solidFill>
                  <a:schemeClr val="tx1"/>
                </a:solidFill>
              </a:defRPr>
            </a:lvl4pPr>
            <a:lvl5pPr marL="2057400" indent="-228600">
              <a:lnSpc>
                <a:spcPct val="100000"/>
              </a:lnSpc>
              <a:spcAft>
                <a:spcPts val="400"/>
              </a:spcAft>
              <a:buFont typeface="Wingdings" charset="2"/>
              <a:buChar char="§"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26293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4470400"/>
            <a:ext cx="846361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55DC-DF4D-4392-B765-4BFD2386428C}" type="datetime1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89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8099" y="3632200"/>
            <a:ext cx="72264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470400"/>
            <a:ext cx="846362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067F-B9D2-47C0-99CB-C9CBD8D29195}" type="datetime1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7017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1931988"/>
            <a:ext cx="846362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B7BA-4646-4912-8851-6B0D7CCAA042}" type="datetime1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829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540B-06AC-403C-9AB6-9A6E8BB5FE15}" type="datetime1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9604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609600"/>
            <a:ext cx="845528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0C4D-AA14-4C75-A5A6-748CB7E58FF1}" type="datetime1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110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A156-73DD-4A74-B11E-437C2AB887B4}" type="datetime1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750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1"/>
            <a:ext cx="130508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99" y="609601"/>
            <a:ext cx="6926701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54F2-7DC5-4815-A22E-F07EE4B528E5}" type="datetime1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5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5067" y="598248"/>
            <a:ext cx="6121349" cy="5126829"/>
          </a:xfrm>
        </p:spPr>
        <p:txBody>
          <a:bodyPr>
            <a:normAutofit/>
          </a:bodyPr>
          <a:lstStyle>
            <a:lvl1pPr marL="228600" indent="-228600">
              <a:buFont typeface="Wingdings" charset="2"/>
              <a:buChar char="§"/>
              <a:defRPr sz="3200">
                <a:solidFill>
                  <a:schemeClr val="tx1"/>
                </a:solidFill>
              </a:defRPr>
            </a:lvl1pPr>
            <a:lvl2pPr marL="685800" indent="-228600">
              <a:buFont typeface="Wingdings" charset="2"/>
              <a:buChar char="§"/>
              <a:defRPr sz="2800">
                <a:solidFill>
                  <a:schemeClr val="tx1"/>
                </a:solidFill>
              </a:defRPr>
            </a:lvl2pPr>
            <a:lvl3pPr marL="1143000" indent="-228600"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3pPr>
            <a:lvl4pPr marL="1600200" indent="-228600">
              <a:buFont typeface="Wingdings" charset="2"/>
              <a:buChar char="§"/>
              <a:defRPr sz="2000">
                <a:solidFill>
                  <a:schemeClr val="tx1"/>
                </a:solidFill>
              </a:defRPr>
            </a:lvl4pPr>
            <a:lvl5pPr marL="2057400" indent="-228600">
              <a:buFont typeface="Wingdings" charset="2"/>
              <a:buChar char="§"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-39624" y="0"/>
            <a:ext cx="3305338" cy="6858000"/>
          </a:xfrm>
          <a:prstGeom prst="rect">
            <a:avLst/>
          </a:prstGeom>
          <a:gradFill>
            <a:gsLst>
              <a:gs pos="57000">
                <a:srgbClr val="118587"/>
              </a:gs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08" y="182880"/>
            <a:ext cx="2869473" cy="2523744"/>
          </a:xfrm>
          <a:noFill/>
        </p:spPr>
        <p:txBody>
          <a:bodyPr anchor="ctr" anchorCtr="0">
            <a:normAutofit/>
          </a:bodyPr>
          <a:lstStyle>
            <a:lvl1pPr algn="l">
              <a:defRPr sz="4000" b="0" i="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99" y="6041985"/>
            <a:ext cx="1491324" cy="62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0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39624" y="0"/>
            <a:ext cx="7281672" cy="6858000"/>
          </a:xfrm>
          <a:prstGeom prst="rect">
            <a:avLst/>
          </a:prstGeom>
          <a:gradFill>
            <a:gsLst>
              <a:gs pos="57000">
                <a:srgbClr val="118587"/>
              </a:gs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696" y="914400"/>
            <a:ext cx="5811695" cy="1685473"/>
          </a:xfrm>
        </p:spPr>
        <p:txBody>
          <a:bodyPr anchor="b" anchorCtr="0">
            <a:noAutofit/>
          </a:bodyPr>
          <a:lstStyle>
            <a:lvl1pPr>
              <a:defRPr sz="50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697" y="2892549"/>
            <a:ext cx="5811694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437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39624" y="0"/>
            <a:ext cx="12231624" cy="6858000"/>
          </a:xfrm>
          <a:prstGeom prst="rect">
            <a:avLst/>
          </a:prstGeom>
          <a:gradFill>
            <a:gsLst>
              <a:gs pos="72000">
                <a:srgbClr val="789DB7"/>
              </a:gs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696" y="914401"/>
            <a:ext cx="10109376" cy="1346600"/>
          </a:xfrm>
        </p:spPr>
        <p:txBody>
          <a:bodyPr anchor="b" anchorCtr="0">
            <a:noAutofit/>
          </a:bodyPr>
          <a:lstStyle>
            <a:lvl1pPr>
              <a:defRPr sz="50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696" y="2599873"/>
            <a:ext cx="10109375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99" y="5972537"/>
            <a:ext cx="1491324" cy="62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15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9992" y="1145893"/>
            <a:ext cx="6042879" cy="54195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00484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992" y="140448"/>
            <a:ext cx="7149967" cy="8817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99" y="6041985"/>
            <a:ext cx="1491324" cy="62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4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Pictur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6129" y="542932"/>
            <a:ext cx="6410194" cy="87752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6129" y="1737360"/>
            <a:ext cx="5705856" cy="398771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75504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99" y="6041985"/>
            <a:ext cx="1491324" cy="62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2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642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642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46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103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15005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9157"/>
            <a:ext cx="9743831" cy="940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4962"/>
            <a:ext cx="8634984" cy="4113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99" y="6041985"/>
            <a:ext cx="1491324" cy="62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48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400"/>
        </a:spcAft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400"/>
        </a:spcAft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400"/>
        </a:spcAft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400"/>
        </a:spcAft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400"/>
        </a:spcAft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8423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C53D2-F820-48B7-9732-0C40658D5FF1}" type="datetime1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7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berg@bayareametro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E5607-003D-4E67-ADE4-00D2B0D79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ABAL Overview</a:t>
            </a:r>
            <a:br>
              <a:rPr lang="en-US" dirty="0"/>
            </a:br>
            <a:r>
              <a:rPr lang="en-US" sz="2000" dirty="0"/>
              <a:t>August 5, 2020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D179B2-AB62-49DB-95A7-9A2D028B12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Jenny Berg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Assistant Director – Energy Programs Manager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ABAG-MTC</a:t>
            </a:r>
          </a:p>
        </p:txBody>
      </p:sp>
    </p:spTree>
    <p:extLst>
      <p:ext uri="{BB962C8B-B14F-4D97-AF65-F5344CB8AC3E}">
        <p14:creationId xmlns:p14="http://schemas.microsoft.com/office/powerpoint/2010/main" val="2463357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495858"/>
              </p:ext>
            </p:extLst>
          </p:nvPr>
        </p:nvGraphicFramePr>
        <p:xfrm>
          <a:off x="395111" y="1578748"/>
          <a:ext cx="9821332" cy="5192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9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109">
                <a:tc>
                  <a:txBody>
                    <a:bodyPr/>
                    <a:lstStyle/>
                    <a:p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Subprogram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BayREN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PG&amp;E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087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Family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Middle-income</a:t>
                      </a:r>
                      <a:r>
                        <a:rPr lang="en-US" sz="13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renters / homeowner focus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measure option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Fuel Substitution Measures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Specialty contractors</a:t>
                      </a:r>
                      <a:endParaRPr lang="en-US" sz="1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 Energy Checkup</a:t>
                      </a:r>
                      <a:endParaRPr lang="en-US" sz="13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P4P pilot;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Plug Load and Appliances (PLA)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ESA </a:t>
                      </a:r>
                      <a:endParaRPr lang="en-US" sz="1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087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Multifamily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Smaller projects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(10-20% savings)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cost technical assistance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 Heating Pathway for fuel substitution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MUP Rater focused Program*, &gt;20% savings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 Savings Assistance-Common Area Measures (ESA CAM), deed restricted and low-income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550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Business, Property Owners and Managers of small and medium commercial buildings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&lt;500 kW; &lt;250K therms; &lt;50,000 Sq. ft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NMEC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and Med Commercial Buildings</a:t>
                      </a:r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&gt;50,000 Sq.ft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 HVAC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Deemed and Calculated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550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Codes and Standards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Non-resource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 and Advocacy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Compliance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Focus on local government staff and officials; contractors and raters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 and Non-resource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Compliance Improvement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Reach Codes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 Advocacy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Focus on supply chain, manufactures, building officials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395100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 txBox="1">
            <a:spLocks/>
          </p:cNvSpPr>
          <p:nvPr/>
        </p:nvSpPr>
        <p:spPr>
          <a:xfrm>
            <a:off x="793214" y="84256"/>
            <a:ext cx="9141705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200">
                <a:solidFill>
                  <a:schemeClr val="bg1"/>
                </a:solidFill>
              </a:rPr>
              <a:t>BayREN-PG&amp;E Program Differences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685" y="6406488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9CC12D-E918-46DE-B35B-342AE7ACCC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15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748024"/>
              </p:ext>
            </p:extLst>
          </p:nvPr>
        </p:nvGraphicFramePr>
        <p:xfrm>
          <a:off x="2283452" y="1617882"/>
          <a:ext cx="7625096" cy="4788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9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9355">
                <a:tc>
                  <a:txBody>
                    <a:bodyPr/>
                    <a:lstStyle/>
                    <a:p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BayREN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863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Family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Middle-income</a:t>
                      </a:r>
                      <a:r>
                        <a:rPr lang="en-US" sz="14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renters / homeowner focus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measure option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Fuel Substitution Measures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Specialty contractors</a:t>
                      </a:r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Disadvantaged communities (DACs) and Low-income focus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 Install (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stand-alone</a:t>
                      </a: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No-cost Direct Install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0863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Multifamily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Smaller projects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(10-20% savings)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cost technical assistance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Fuel Substitution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Disadvantaged communities (DACs) and Low-income focus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Measures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 Install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54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Business, Property Owners and Managers of small and medium commercial buildings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&lt;500 kW; &lt;250K therms; &lt;50,000 Sq. ft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NMEC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Available to all commercial customers in MCE service area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Deemed, Custom, NMEC and SEM</a:t>
                      </a:r>
                    </a:p>
                    <a:p>
                      <a:pPr algn="ctr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402583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 txBox="1">
            <a:spLocks/>
          </p:cNvSpPr>
          <p:nvPr/>
        </p:nvSpPr>
        <p:spPr>
          <a:xfrm>
            <a:off x="826265" y="139241"/>
            <a:ext cx="95406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200">
                <a:solidFill>
                  <a:schemeClr val="bg1"/>
                </a:solidFill>
              </a:rPr>
              <a:t>BayREN-MCE Program Differences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685" y="6406488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9CC12D-E918-46DE-B35B-342AE7ACCC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98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5529" y="2699133"/>
            <a:ext cx="7760942" cy="3602682"/>
          </a:xfrm>
        </p:spPr>
        <p:txBody>
          <a:bodyPr/>
          <a:lstStyle/>
          <a:p>
            <a:pPr marL="0" indent="0" algn="ctr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Jenny Berg</a:t>
            </a:r>
          </a:p>
          <a:p>
            <a:pPr marL="0" indent="0" algn="ctr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jberg@bayareametro.gov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(415) 820-7947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 txBox="1">
            <a:spLocks/>
          </p:cNvSpPr>
          <p:nvPr/>
        </p:nvSpPr>
        <p:spPr>
          <a:xfrm>
            <a:off x="1112874" y="370598"/>
            <a:ext cx="732793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200">
                <a:solidFill>
                  <a:schemeClr val="bg1"/>
                </a:solidFill>
              </a:rPr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685" y="6406488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9CC12D-E918-46DE-B35B-342AE7ACCC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89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6B442-0A53-4088-A40A-620AB5FCC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576" y="351108"/>
            <a:ext cx="9743831" cy="940044"/>
          </a:xfrm>
        </p:spPr>
        <p:txBody>
          <a:bodyPr/>
          <a:lstStyle/>
          <a:p>
            <a:r>
              <a:rPr lang="en-US"/>
              <a:t>2021 Budget &amp; Cost-Effectiveness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CC2483-CD8A-4ECE-8814-1D79ADA2C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334976"/>
              </p:ext>
            </p:extLst>
          </p:nvPr>
        </p:nvGraphicFramePr>
        <p:xfrm>
          <a:off x="1826964" y="1563907"/>
          <a:ext cx="8538072" cy="5230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12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1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7080">
                <a:tc>
                  <a:txBody>
                    <a:bodyPr/>
                    <a:lstStyle/>
                    <a:p>
                      <a:r>
                        <a:rPr lang="en-US" sz="1400" dirty="0"/>
                        <a:t>Sector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 Year </a:t>
                      </a:r>
                    </a:p>
                    <a:p>
                      <a:pPr algn="ctr"/>
                      <a:r>
                        <a:rPr lang="en-US" sz="1400" dirty="0"/>
                        <a:t>2021 Budget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BayREN</a:t>
                      </a:r>
                      <a:r>
                        <a:rPr lang="en-US" sz="1400" dirty="0"/>
                        <a:t> Forecast </a:t>
                      </a:r>
                    </a:p>
                    <a:p>
                      <a:pPr algn="ctr"/>
                      <a:r>
                        <a:rPr lang="en-US" sz="1400" dirty="0"/>
                        <a:t>Energy Savings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GWh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kW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MM </a:t>
                      </a:r>
                      <a:r>
                        <a:rPr lang="en-US" sz="1200" dirty="0" err="1"/>
                        <a:t>therms</a:t>
                      </a:r>
                      <a:endParaRPr lang="en-US" sz="1200" dirty="0" err="1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r>
                        <a:rPr lang="en-US" sz="1350" dirty="0"/>
                        <a:t>Residential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350" kern="1200" noProof="0" dirty="0"/>
                        <a:t>$16,722,252</a:t>
                      </a:r>
                      <a:endParaRPr lang="en-US" sz="1350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7.77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224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0.13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r>
                        <a:rPr lang="en-US" sz="1350" dirty="0"/>
                        <a:t>Commercial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50" kern="1200" dirty="0"/>
                        <a:t>$</a:t>
                      </a:r>
                      <a:r>
                        <a:rPr lang="en-US" sz="1350" kern="1200" noProof="0" dirty="0"/>
                        <a:t>3,692,226</a:t>
                      </a:r>
                      <a:endParaRPr lang="en-US" sz="1350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5.11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672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0.02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r>
                        <a:rPr lang="en-US" sz="1350" dirty="0"/>
                        <a:t>Industrial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50" dirty="0"/>
                        <a:t>-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r>
                        <a:rPr lang="en-US" sz="1350" dirty="0"/>
                        <a:t>Agriculture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50" dirty="0"/>
                        <a:t>-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r>
                        <a:rPr lang="en-US" sz="1350" dirty="0"/>
                        <a:t>Emerging Tech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50" dirty="0"/>
                        <a:t>-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r>
                        <a:rPr lang="en-US" sz="1350" dirty="0"/>
                        <a:t>Public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50" dirty="0"/>
                        <a:t>-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r>
                        <a:rPr lang="en-US" sz="1350" dirty="0"/>
                        <a:t>Codes &amp; Standards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50" kern="1200" dirty="0"/>
                        <a:t>$</a:t>
                      </a:r>
                      <a:r>
                        <a:rPr lang="en-US" sz="1350" kern="1200" noProof="0" dirty="0"/>
                        <a:t>1,973,650</a:t>
                      </a:r>
                      <a:endParaRPr lang="en-US" sz="1350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n/a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n/a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n/a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r>
                        <a:rPr lang="en-US" sz="1350" dirty="0"/>
                        <a:t>WE&amp;T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50" dirty="0"/>
                        <a:t>-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r>
                        <a:rPr lang="en-US" sz="1350" dirty="0"/>
                        <a:t>Water Energy</a:t>
                      </a:r>
                      <a:r>
                        <a:rPr lang="en-US" sz="1350" baseline="0" dirty="0"/>
                        <a:t> Nexus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50" kern="1200" dirty="0"/>
                        <a:t>$</a:t>
                      </a:r>
                      <a:r>
                        <a:rPr lang="en-US" sz="1350" kern="1200" noProof="0" dirty="0"/>
                        <a:t>1,473,420</a:t>
                      </a:r>
                      <a:endParaRPr lang="en-US" sz="1350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n/a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n/a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n/a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r>
                        <a:rPr lang="en-US" sz="1350" dirty="0"/>
                        <a:t>Finance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50" dirty="0"/>
                        <a:t>-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r>
                        <a:rPr lang="en-US" sz="1350" dirty="0"/>
                        <a:t>OBF Loan Pool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50" dirty="0"/>
                        <a:t>-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r>
                        <a:rPr lang="en-US" sz="1350" dirty="0"/>
                        <a:t>Subtotal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50" dirty="0"/>
                        <a:t>$23,911,548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12.88</a:t>
                      </a:r>
                      <a:endParaRPr lang="en-US" dirty="0"/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896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0.15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r>
                        <a:rPr lang="en-US" sz="1350" dirty="0" err="1"/>
                        <a:t>BayREN</a:t>
                      </a:r>
                      <a:r>
                        <a:rPr lang="en-US" sz="1350" dirty="0"/>
                        <a:t> EM&amp;V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50" dirty="0"/>
                        <a:t>$260,065</a:t>
                      </a:r>
                      <a:endParaRPr lang="en-US" sz="13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3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r>
                        <a:rPr lang="en-US" sz="1350" dirty="0"/>
                        <a:t>Total </a:t>
                      </a:r>
                      <a:r>
                        <a:rPr lang="en-US" sz="1350" dirty="0" err="1"/>
                        <a:t>BayREN</a:t>
                      </a:r>
                      <a:r>
                        <a:rPr lang="en-US" sz="1350" dirty="0"/>
                        <a:t> 2021 Spending</a:t>
                      </a:r>
                      <a:r>
                        <a:rPr lang="en-US" sz="1350" baseline="0" dirty="0"/>
                        <a:t> Budget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50" dirty="0"/>
                        <a:t>$24,171,613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3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r>
                        <a:rPr lang="en-US" sz="1350" dirty="0"/>
                        <a:t>Uncommitted and Unspent Carryover Balance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50" kern="1200" dirty="0"/>
                        <a:t>$8,297,267 </a:t>
                      </a:r>
                      <a:endParaRPr lang="en-US" sz="13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3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r>
                        <a:rPr lang="en-US" sz="1350" dirty="0"/>
                        <a:t>Total </a:t>
                      </a:r>
                      <a:r>
                        <a:rPr lang="en-US" sz="1350" dirty="0" err="1"/>
                        <a:t>BayREN</a:t>
                      </a:r>
                      <a:r>
                        <a:rPr lang="en-US" sz="1350" dirty="0"/>
                        <a:t> 2021 Budget Recovery Request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dirty="0"/>
                        <a:t>$</a:t>
                      </a:r>
                      <a:r>
                        <a:rPr lang="en-US" sz="1350" baseline="0" dirty="0"/>
                        <a:t>15,874,346</a:t>
                      </a:r>
                      <a:endParaRPr lang="en-US" sz="1350" baseline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3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3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3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r>
                        <a:rPr lang="en-US" sz="1350" dirty="0"/>
                        <a:t>Authorized 2021 Budget Cap (D.18-05-041)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50" dirty="0"/>
                        <a:t>$23,215,583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3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r>
                        <a:rPr lang="en-US" sz="1350" dirty="0"/>
                        <a:t>Forecast 2021 TRC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50" dirty="0"/>
                        <a:t>0.33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3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dirty="0"/>
                        <a:t>Forecast 2021 PAC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50" dirty="0"/>
                        <a:t>0.41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algn="r"/>
                      <a:endParaRPr lang="en-US" sz="13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89641423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r>
                        <a:rPr lang="en-US" sz="1350" dirty="0"/>
                        <a:t>Forecast 2021 RIM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50" dirty="0"/>
                        <a:t>0.41</a:t>
                      </a:r>
                      <a:endParaRPr lang="en-US" sz="1350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3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24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23E91-13D2-428C-B6C0-A98F48987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Proposed Budget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95163-526C-462B-8FF2-03BFFE4D6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Multifamily Incentives -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BP, program had planned to ramp down incentives starting in 2021; however due to COVID and current market, keeping incentives at 2020 level</a:t>
            </a:r>
          </a:p>
          <a:p>
            <a:pPr marL="0" indent="0">
              <a:buNone/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WU$ Program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Roll out of regional implementation</a:t>
            </a:r>
          </a:p>
          <a:p>
            <a:pPr marL="0" indent="0">
              <a:buNone/>
            </a:pPr>
            <a:r>
              <a:rPr lang="en-US" sz="2600" u="sng" dirty="0">
                <a:latin typeface="Arial" panose="020B0604020202020204" pitchFamily="34" charset="0"/>
                <a:cs typeface="Arial" panose="020B0604020202020204" pitchFamily="34" charset="0"/>
              </a:rPr>
              <a:t>Increased Local Government Support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– Gaps left with reduction in LGPs and other IOU LG activities</a:t>
            </a:r>
          </a:p>
          <a:p>
            <a:pPr marL="0" indent="0">
              <a:buNone/>
            </a:pPr>
            <a:r>
              <a:rPr lang="en-US" sz="2600" u="sng" dirty="0">
                <a:latin typeface="Arial" panose="020B0604020202020204" pitchFamily="34" charset="0"/>
                <a:cs typeface="Arial" panose="020B0604020202020204" pitchFamily="34" charset="0"/>
              </a:rPr>
              <a:t>Business Plan Development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- not planned with original BP budget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→ Request to use unspent funds for increase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623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23E91-13D2-428C-B6C0-A98F48987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Portfolio / Program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95163-526C-462B-8FF2-03BFFE4D6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>
                <a:latin typeface="Arial" panose="020B0604020202020204" pitchFamily="34" charset="0"/>
                <a:cs typeface="Arial" panose="020B0604020202020204" pitchFamily="34" charset="0"/>
              </a:rPr>
              <a:t>Residential Sector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Introducing a Clean Heating Pathway program, promoting fuel substitution measures and projects</a:t>
            </a:r>
          </a:p>
          <a:p>
            <a:pPr lvl="0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Single Family incentives</a:t>
            </a:r>
          </a:p>
          <a:p>
            <a:pPr lvl="1"/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Increasing max incentive per project to capture greater savings at a lower cost</a:t>
            </a:r>
          </a:p>
          <a:p>
            <a:endParaRPr lang="en-US" sz="2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98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2C49F-5715-4C97-8DA0-4840B5FC6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Portfolio / Program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D276E-7DF7-48FE-B2C8-FEABDAB5D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>
                <a:latin typeface="Arial" panose="020B0604020202020204" pitchFamily="34" charset="0"/>
                <a:cs typeface="Arial" panose="020B0604020202020204" pitchFamily="34" charset="0"/>
              </a:rPr>
              <a:t>Commercial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Returning to the Field Safely</a:t>
            </a:r>
          </a:p>
          <a:p>
            <a:pPr lvl="1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 Health and safety protocols implemented in 2020 will continue to be enforced in 2021</a:t>
            </a:r>
          </a:p>
          <a:p>
            <a:pPr lvl="0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Updated Measurement &amp; Verification Plan</a:t>
            </a:r>
          </a:p>
          <a:p>
            <a:pPr lvl="1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Complete the switch from “Participant Only” M&amp;V to “Comparison Group” M&amp;V to account for pandemic-induced shut-downs and reduction in business operations</a:t>
            </a:r>
          </a:p>
          <a:p>
            <a:pPr lvl="0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Increasing Incentives</a:t>
            </a:r>
          </a:p>
          <a:p>
            <a:pPr lvl="1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Depending on the recovery progress in Q4, 2020 incentive increases may continue</a:t>
            </a:r>
          </a:p>
        </p:txBody>
      </p:sp>
    </p:spTree>
    <p:extLst>
      <p:ext uri="{BB962C8B-B14F-4D97-AF65-F5344CB8AC3E}">
        <p14:creationId xmlns:p14="http://schemas.microsoft.com/office/powerpoint/2010/main" val="167207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86101-D05C-44E2-A964-1DA8120B0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Portfolio / Program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0B209-A14F-4AC6-8683-56F22B0B5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Font typeface="Wingdings 3" charset="2"/>
              <a:buNone/>
            </a:pPr>
            <a:r>
              <a:rPr lang="en-US" sz="2800">
                <a:latin typeface="Arial"/>
                <a:cs typeface="Arial"/>
              </a:rPr>
              <a:t>Portfolio:</a:t>
            </a:r>
          </a:p>
          <a:p>
            <a:r>
              <a:rPr lang="en-US" sz="2400">
                <a:latin typeface="Arial"/>
                <a:cs typeface="Arial"/>
              </a:rPr>
              <a:t>TRC = 0.33 ; PAC = 0.41</a:t>
            </a:r>
          </a:p>
          <a:p>
            <a:pPr lvl="1"/>
            <a:r>
              <a:rPr lang="en-US">
                <a:latin typeface="Arial"/>
                <a:cs typeface="Arial"/>
              </a:rPr>
              <a:t>Without 5% Market Effects</a:t>
            </a:r>
          </a:p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>
                <a:latin typeface="Arial"/>
                <a:cs typeface="Arial"/>
              </a:rPr>
              <a:t>Total Budget = $24,171,613</a:t>
            </a:r>
          </a:p>
          <a:p>
            <a:pPr lvl="1"/>
            <a:r>
              <a:rPr lang="en-US">
                <a:latin typeface="Arial"/>
                <a:cs typeface="Arial"/>
              </a:rPr>
              <a:t>Increase from 2020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27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7811-702D-44F4-B47C-902AAC9BF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Cost-Effectiveness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C3551-472E-4E5F-971E-9F211BD4F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4052387"/>
            <a:ext cx="8872727" cy="2315528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BayREN is piloting ways to incorporate fuel substitution measures into programs</a:t>
            </a:r>
          </a:p>
          <a:p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Fuel Substitution Decision is new and there are currently limited fuel substitution opportunities within EE</a:t>
            </a:r>
          </a:p>
          <a:p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BayREN plans to improve cost-effectiveness through designing balanced measure packages combining fuel substitution and non-fuel substitution measures</a:t>
            </a:r>
          </a:p>
          <a:p>
            <a:endParaRPr lang="en-US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CA8F5505-06C8-487B-AF30-1B977D1ADB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0062"/>
              </p:ext>
            </p:extLst>
          </p:nvPr>
        </p:nvGraphicFramePr>
        <p:xfrm>
          <a:off x="2374655" y="1722155"/>
          <a:ext cx="6573795" cy="1663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4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9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832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/>
                          <a:cs typeface="Arial"/>
                        </a:rPr>
                        <a:t>Sector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/>
                          <a:cs typeface="Arial"/>
                        </a:rPr>
                        <a:t>TRC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"/>
                          <a:cs typeface="Arial"/>
                        </a:rPr>
                        <a:t>PAC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06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Arial"/>
                          <a:cs typeface="Arial"/>
                        </a:rPr>
                        <a:t>Residential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Arial"/>
                          <a:cs typeface="Arial"/>
                        </a:rPr>
                        <a:t>0.16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Arial"/>
                          <a:cs typeface="Arial"/>
                        </a:rPr>
                        <a:t>0.19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63">
                <a:tc>
                  <a:txBody>
                    <a:bodyPr/>
                    <a:lstStyle/>
                    <a:p>
                      <a:r>
                        <a:rPr lang="en-US" sz="1600">
                          <a:latin typeface="Arial"/>
                          <a:cs typeface="Arial"/>
                        </a:rPr>
                        <a:t>Commercial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Arial"/>
                          <a:cs typeface="Arial"/>
                        </a:rPr>
                        <a:t>1.11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Arial"/>
                          <a:cs typeface="Arial"/>
                        </a:rPr>
                        <a:t>1.77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Arial"/>
                          <a:cs typeface="Arial"/>
                        </a:rPr>
                        <a:t>Portfolio (includes non-resource)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Arial"/>
                          <a:cs typeface="Arial"/>
                        </a:rPr>
                        <a:t>0.33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Arial"/>
                          <a:cs typeface="Arial"/>
                        </a:rPr>
                        <a:t>0.41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676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131" y="86387"/>
            <a:ext cx="7900808" cy="1320800"/>
          </a:xfrm>
        </p:spPr>
        <p:txBody>
          <a:bodyPr>
            <a:normAutofit/>
          </a:bodyPr>
          <a:lstStyle/>
          <a:p>
            <a:r>
              <a:rPr lang="en-US"/>
              <a:t>BayREN Process Evaluation/Value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3F5C6-358B-4B23-90B4-5292A4E19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928" y="1696598"/>
            <a:ext cx="8813494" cy="45461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Value Pillars and Proposed Value Metrics </a:t>
            </a:r>
            <a:endParaRPr lang="en-US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Pillars that align with serving hard-to-reach, filling gaps and meeting state goals</a:t>
            </a:r>
          </a:p>
          <a:p>
            <a:pPr lvl="1"/>
            <a:r>
              <a:rPr lang="en-US"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Builds </a:t>
            </a:r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uman and organizational infrastructure so that Bay Area communities are better able to save energy and reduce GHG</a:t>
            </a:r>
          </a:p>
          <a:p>
            <a:pPr lvl="2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 as the regional entity that connects local jurisdictions</a:t>
            </a:r>
          </a:p>
          <a:p>
            <a:pPr lvl="1"/>
            <a:r>
              <a:rPr lang="en-US"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 energy </a:t>
            </a:r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avings locally while also supporting Local Difficult to Serve Populations</a:t>
            </a:r>
          </a:p>
          <a:p>
            <a:pPr lvl="2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Reach local difficult to serve populations that are not well served by existing programs</a:t>
            </a:r>
          </a:p>
          <a:p>
            <a:pPr lvl="1"/>
            <a:r>
              <a:rPr lang="en-US"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innovation solutions that have potential to help local jurisdictions increase energy savings and reduce GHG</a:t>
            </a:r>
          </a:p>
          <a:p>
            <a:pPr lvl="2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 various solutions that have bubbled up from local government discussions and needs</a:t>
            </a:r>
          </a:p>
          <a:p>
            <a:pPr marL="0" indent="0">
              <a:buNone/>
            </a:pPr>
            <a:endParaRPr lang="en-US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0685" y="6406488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9CC12D-E918-46DE-B35B-342AE7ACCC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58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842831"/>
              </p:ext>
            </p:extLst>
          </p:nvPr>
        </p:nvGraphicFramePr>
        <p:xfrm>
          <a:off x="1953732" y="1862660"/>
          <a:ext cx="7713094" cy="445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7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87074"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r>
                        <a:rPr lang="en-US" sz="1600" b="1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that </a:t>
                      </a:r>
                      <a:r>
                        <a:rPr lang="en-US" sz="16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IOU/CCA cannot or does not intend to undertake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r>
                        <a:rPr lang="en-US" sz="1600" b="1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Hard-to-Reach Markets whether or not there</a:t>
                      </a:r>
                      <a:r>
                        <a:rPr lang="en-US" sz="16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an overlapping IOU/CCA program </a:t>
                      </a:r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Piloting activities where there is no IOU/CCA</a:t>
                      </a:r>
                      <a:r>
                        <a:rPr lang="en-US" sz="1600" b="1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program offering and where there is potential for scalability</a:t>
                      </a:r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F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472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Family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72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Multifamily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472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 Labeling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472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472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Codes &amp; Standards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472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Bill Savings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 txBox="1">
            <a:spLocks/>
          </p:cNvSpPr>
          <p:nvPr/>
        </p:nvSpPr>
        <p:spPr>
          <a:xfrm>
            <a:off x="782199" y="337547"/>
            <a:ext cx="9265184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200">
                <a:solidFill>
                  <a:schemeClr val="bg1"/>
                </a:solidFill>
              </a:rPr>
              <a:t>Meeting REN Criteria (D.12-11-015; D.19-12-021)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685" y="6406488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9CC12D-E918-46DE-B35B-342AE7ACCC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509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and Content">
  <a:themeElements>
    <a:clrScheme name="BayREN Final 2017">
      <a:dk1>
        <a:srgbClr val="636565"/>
      </a:dk1>
      <a:lt1>
        <a:srgbClr val="FFFFFF"/>
      </a:lt1>
      <a:dk2>
        <a:srgbClr val="44546A"/>
      </a:dk2>
      <a:lt2>
        <a:srgbClr val="E7E6E6"/>
      </a:lt2>
      <a:accent1>
        <a:srgbClr val="215E89"/>
      </a:accent1>
      <a:accent2>
        <a:srgbClr val="00AC84"/>
      </a:accent2>
      <a:accent3>
        <a:srgbClr val="693856"/>
      </a:accent3>
      <a:accent4>
        <a:srgbClr val="788376"/>
      </a:accent4>
      <a:accent5>
        <a:srgbClr val="B5D334"/>
      </a:accent5>
      <a:accent6>
        <a:srgbClr val="E64F3C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yREN PPT Template 12.2017  -  Read-Only" id="{DB4E6B61-864C-4B6C-BF96-0C042DAC85B4}" vid="{BA15A628-ED05-49D6-AF8D-AF93BCE2E4B2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Set xmlns="946de2c9-4276-4617-bb50-e4d722df88af" xsi:nil="true"/>
    <SharedWithUsers xmlns="c39d0427-23a3-434a-87a3-106c18a58fcc">
      <UserInfo>
        <DisplayName>Lacey Tan</DisplayName>
        <AccountId>993</AccountId>
        <AccountType/>
      </UserInfo>
      <UserInfo>
        <DisplayName>Nadia Vandergriff</DisplayName>
        <AccountId>1430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21286918E16149911EADAC79418E40" ma:contentTypeVersion="16" ma:contentTypeDescription="Create a new document." ma:contentTypeScope="" ma:versionID="675a25a08ca5e1737d79a86fce36778d">
  <xsd:schema xmlns:xsd="http://www.w3.org/2001/XMLSchema" xmlns:xs="http://www.w3.org/2001/XMLSchema" xmlns:p="http://schemas.microsoft.com/office/2006/metadata/properties" xmlns:ns2="c39d0427-23a3-434a-87a3-106c18a58fcc" xmlns:ns3="946de2c9-4276-4617-bb50-e4d722df88af" targetNamespace="http://schemas.microsoft.com/office/2006/metadata/properties" ma:root="true" ma:fieldsID="99f2298da3ae3a0e4f34affbc0239bcb" ns2:_="" ns3:_="">
    <xsd:import namespace="c39d0427-23a3-434a-87a3-106c18a58fcc"/>
    <xsd:import namespace="946de2c9-4276-4617-bb50-e4d722df88a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FolderSe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d0427-23a3-434a-87a3-106c18a58f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6de2c9-4276-4617-bb50-e4d722df88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FolderSet" ma:index="20" nillable="true" ma:displayName="FolderSet" ma:format="Dropdown" ma:indexed="true" ma:internalName="FolderSe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C70D14-8A94-45B5-99A1-2D2F98EA7140}">
  <ds:schemaRefs>
    <ds:schemaRef ds:uri="946de2c9-4276-4617-bb50-e4d722df88af"/>
    <ds:schemaRef ds:uri="c39d0427-23a3-434a-87a3-106c18a58fc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8443810-7F4F-4EBF-BEDD-75D04C45D7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AC9DD4-6695-4BA2-B23A-7A34DE71E81E}">
  <ds:schemaRefs>
    <ds:schemaRef ds:uri="946de2c9-4276-4617-bb50-e4d722df88af"/>
    <ds:schemaRef ds:uri="c39d0427-23a3-434a-87a3-106c18a58fc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BayREN PPT Template 12.2017</Template>
  <TotalTime>3</TotalTime>
  <Words>906</Words>
  <Application>Microsoft Macintosh PowerPoint</Application>
  <PresentationFormat>Widescreen</PresentationFormat>
  <Paragraphs>225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Wingdings 3</vt:lpstr>
      <vt:lpstr>Title and Content</vt:lpstr>
      <vt:lpstr>Facet</vt:lpstr>
      <vt:lpstr>2021 ABAL Overview August 5, 2020</vt:lpstr>
      <vt:lpstr>2021 Budget &amp; Cost-Effectiveness</vt:lpstr>
      <vt:lpstr>Proposed Budget Changes</vt:lpstr>
      <vt:lpstr>Proposed Portfolio / Program Changes</vt:lpstr>
      <vt:lpstr>Proposed Portfolio / Program Changes</vt:lpstr>
      <vt:lpstr>Proposed Portfolio / Program Changes</vt:lpstr>
      <vt:lpstr>Cost-Effectiveness Challenges</vt:lpstr>
      <vt:lpstr>BayREN Process Evaluation/Value Metrics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ABAL Overview August 5, 2020</dc:title>
  <dc:creator>Willie Calvin</dc:creator>
  <cp:lastModifiedBy>Jonathan Raab</cp:lastModifiedBy>
  <cp:revision>8</cp:revision>
  <dcterms:created xsi:type="dcterms:W3CDTF">2020-07-23T16:52:58Z</dcterms:created>
  <dcterms:modified xsi:type="dcterms:W3CDTF">2020-07-28T20:11:17Z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0x010100B921286918E16149911EADAC79418E40</vt:lpwstr>
  </property>
</Properties>
</file>