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7" r:id="rId3"/>
    <p:sldId id="275" r:id="rId4"/>
    <p:sldId id="278" r:id="rId5"/>
    <p:sldId id="279" r:id="rId6"/>
    <p:sldId id="277" r:id="rId7"/>
    <p:sldId id="280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14435D"/>
    <a:srgbClr val="A4BF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025" autoAdjust="0"/>
    <p:restoredTop sz="94660"/>
  </p:normalViewPr>
  <p:slideViewPr>
    <p:cSldViewPr snapToGrid="0">
      <p:cViewPr varScale="1">
        <p:scale>
          <a:sx n="91" d="100"/>
          <a:sy n="91" d="100"/>
        </p:scale>
        <p:origin x="6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993C2-2107-4DA1-AC74-D48E81F884D9}" type="datetimeFigureOut">
              <a:rPr lang="en-US" smtClean="0"/>
              <a:t>8/2/18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97F68-F8A1-4055-925E-8AA48C7EF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2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97F68-F8A1-4055-925E-8AA48C7EFA8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98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828822"/>
            <a:ext cx="7772400" cy="2387600"/>
          </a:xfrm>
        </p:spPr>
        <p:txBody>
          <a:bodyPr anchor="b"/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50" y="4330726"/>
            <a:ext cx="6858000" cy="1655762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85000"/>
                  </a:schemeClr>
                </a:solidFill>
              </a:defRPr>
            </a:lvl1pPr>
          </a:lstStyle>
          <a:p>
            <a:fld id="{ECB4A6C8-85D5-45AE-8C77-2053C655F5D2}" type="datetimeFigureOut">
              <a:rPr lang="en-US" smtClean="0"/>
              <a:pPr/>
              <a:t>8/2/18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85000"/>
                  </a:schemeClr>
                </a:solidFill>
              </a:defRPr>
            </a:lvl1pPr>
          </a:lstStyle>
          <a:p>
            <a:fld id="{90BDCDF1-6A81-421E-9C2B-2AE105F3E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77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One Exhib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28650" y="2389188"/>
            <a:ext cx="7886700" cy="344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1868129"/>
            <a:ext cx="7886700" cy="358623"/>
          </a:xfrm>
          <a:solidFill>
            <a:srgbClr val="14435D"/>
          </a:solidFill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1320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Exhib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8279376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28650" y="2389188"/>
            <a:ext cx="3884357" cy="34417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1946787"/>
            <a:ext cx="3884357" cy="279965"/>
          </a:xfrm>
          <a:solidFill>
            <a:srgbClr val="14435D"/>
          </a:solidFill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023669" y="1946787"/>
            <a:ext cx="3884357" cy="279965"/>
          </a:xfrm>
          <a:solidFill>
            <a:srgbClr val="14435D"/>
          </a:solidFill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5023669" y="2389188"/>
            <a:ext cx="3884357" cy="34417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78364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0"/>
            <a:ext cx="4629150" cy="52528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65266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658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457200"/>
            <a:ext cx="4629150" cy="523051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63031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01655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605371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9459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46392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557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1755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160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238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238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229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Top and Bottom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45289"/>
            <a:ext cx="7886700" cy="19003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628650" y="3907345"/>
            <a:ext cx="7886700" cy="19003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13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39058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196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graph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8"/>
          <p:cNvSpPr>
            <a:spLocks noGrp="1"/>
          </p:cNvSpPr>
          <p:nvPr>
            <p:ph idx="14" hasCustomPrompt="1"/>
          </p:nvPr>
        </p:nvSpPr>
        <p:spPr>
          <a:xfrm>
            <a:off x="6224039" y="2714033"/>
            <a:ext cx="2632251" cy="2847781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4" name="Content Placeholder 19"/>
          <p:cNvSpPr>
            <a:spLocks noGrp="1"/>
          </p:cNvSpPr>
          <p:nvPr>
            <p:ph idx="16" hasCustomPrompt="1"/>
          </p:nvPr>
        </p:nvSpPr>
        <p:spPr>
          <a:xfrm>
            <a:off x="3430157" y="2714033"/>
            <a:ext cx="2632251" cy="2847781"/>
          </a:xfrm>
        </p:spPr>
        <p:txBody>
          <a:bodyPr>
            <a:normAutofit/>
          </a:bodyPr>
          <a:lstStyle>
            <a:lvl1pPr marL="0" indent="0">
              <a:buNone/>
              <a:defRPr sz="1800" baseline="0"/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5" name="Content Placeholder 20"/>
          <p:cNvSpPr>
            <a:spLocks noGrp="1"/>
          </p:cNvSpPr>
          <p:nvPr>
            <p:ph idx="17" hasCustomPrompt="1"/>
          </p:nvPr>
        </p:nvSpPr>
        <p:spPr>
          <a:xfrm>
            <a:off x="625691" y="2714032"/>
            <a:ext cx="2632251" cy="2847781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625691" y="1853987"/>
            <a:ext cx="757237" cy="757238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22" hasCustomPrompt="1"/>
          </p:nvPr>
        </p:nvSpPr>
        <p:spPr>
          <a:xfrm>
            <a:off x="3431653" y="1853987"/>
            <a:ext cx="757237" cy="757238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6237615" y="1853987"/>
            <a:ext cx="757237" cy="757238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en-US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4195898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ive Assess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829904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19"/>
          <p:cNvSpPr>
            <a:spLocks noGrp="1"/>
          </p:cNvSpPr>
          <p:nvPr>
            <p:ph idx="15"/>
          </p:nvPr>
        </p:nvSpPr>
        <p:spPr>
          <a:xfrm>
            <a:off x="2213898" y="3945804"/>
            <a:ext cx="4599858" cy="192994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endParaRPr lang="en-US" dirty="0"/>
          </a:p>
        </p:txBody>
      </p:sp>
      <p:sp>
        <p:nvSpPr>
          <p:cNvPr id="4" name="Content Placeholder 16"/>
          <p:cNvSpPr>
            <a:spLocks noGrp="1"/>
          </p:cNvSpPr>
          <p:nvPr>
            <p:ph idx="1"/>
          </p:nvPr>
        </p:nvSpPr>
        <p:spPr>
          <a:xfrm>
            <a:off x="2213898" y="1833716"/>
            <a:ext cx="4599858" cy="192994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endParaRPr lang="en-US" dirty="0"/>
          </a:p>
        </p:txBody>
      </p:sp>
      <p:sp>
        <p:nvSpPr>
          <p:cNvPr id="5" name="Content Placeholder 20"/>
          <p:cNvSpPr>
            <a:spLocks noGrp="1"/>
          </p:cNvSpPr>
          <p:nvPr>
            <p:ph idx="16"/>
          </p:nvPr>
        </p:nvSpPr>
        <p:spPr>
          <a:xfrm>
            <a:off x="6991952" y="1833716"/>
            <a:ext cx="1935738" cy="4042027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endParaRPr lang="en-US" dirty="0"/>
          </a:p>
        </p:txBody>
      </p:sp>
      <p:sp>
        <p:nvSpPr>
          <p:cNvPr id="6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605366" y="1833717"/>
            <a:ext cx="1430336" cy="1105614"/>
          </a:xfrm>
        </p:spPr>
      </p:sp>
      <p:sp>
        <p:nvSpPr>
          <p:cNvPr id="7" name="Picture Placeholder 22"/>
          <p:cNvSpPr>
            <a:spLocks noGrp="1"/>
          </p:cNvSpPr>
          <p:nvPr>
            <p:ph type="pic" sz="quarter" idx="18"/>
          </p:nvPr>
        </p:nvSpPr>
        <p:spPr>
          <a:xfrm>
            <a:off x="605366" y="3945805"/>
            <a:ext cx="1430336" cy="1105614"/>
          </a:xfrm>
        </p:spPr>
      </p:sp>
    </p:spTree>
    <p:extLst>
      <p:ext uri="{BB962C8B-B14F-4D97-AF65-F5344CB8AC3E}">
        <p14:creationId xmlns:p14="http://schemas.microsoft.com/office/powerpoint/2010/main" val="2198976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file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628650" y="2080242"/>
            <a:ext cx="3825875" cy="159743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628650" y="3816347"/>
            <a:ext cx="3825875" cy="259431"/>
          </a:xfrm>
          <a:solidFill>
            <a:srgbClr val="A4BF60"/>
          </a:solidFill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4689474" y="3810973"/>
            <a:ext cx="3825875" cy="259431"/>
          </a:xfrm>
          <a:solidFill>
            <a:srgbClr val="A4BF60"/>
          </a:solidFill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628650" y="1821942"/>
            <a:ext cx="3825875" cy="259431"/>
          </a:xfrm>
          <a:solidFill>
            <a:srgbClr val="A4BF60"/>
          </a:solidFill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16"/>
          <p:cNvSpPr>
            <a:spLocks noGrp="1"/>
          </p:cNvSpPr>
          <p:nvPr>
            <p:ph type="body" sz="quarter" idx="17"/>
          </p:nvPr>
        </p:nvSpPr>
        <p:spPr>
          <a:xfrm>
            <a:off x="4689474" y="1816568"/>
            <a:ext cx="3825875" cy="259431"/>
          </a:xfrm>
          <a:solidFill>
            <a:srgbClr val="A4BF60"/>
          </a:solidFill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8"/>
          </p:nvPr>
        </p:nvSpPr>
        <p:spPr>
          <a:xfrm>
            <a:off x="4689474" y="2081373"/>
            <a:ext cx="3825875" cy="159743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Content Placeholder 11"/>
          <p:cNvSpPr>
            <a:spLocks noGrp="1"/>
          </p:cNvSpPr>
          <p:nvPr>
            <p:ph sz="quarter" idx="19"/>
          </p:nvPr>
        </p:nvSpPr>
        <p:spPr>
          <a:xfrm>
            <a:off x="628650" y="4070404"/>
            <a:ext cx="3825875" cy="159743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Content Placeholder 11"/>
          <p:cNvSpPr>
            <a:spLocks noGrp="1"/>
          </p:cNvSpPr>
          <p:nvPr>
            <p:ph sz="quarter" idx="20"/>
          </p:nvPr>
        </p:nvSpPr>
        <p:spPr>
          <a:xfrm>
            <a:off x="4689474" y="4071535"/>
            <a:ext cx="3825875" cy="159743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26630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386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764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  <p:sldLayoutId id="2147483666" r:id="rId5"/>
    <p:sldLayoutId id="2147483664" r:id="rId6"/>
    <p:sldLayoutId id="2147483670" r:id="rId7"/>
    <p:sldLayoutId id="2147483672" r:id="rId8"/>
    <p:sldLayoutId id="2147483674" r:id="rId9"/>
    <p:sldLayoutId id="2147483675" r:id="rId10"/>
    <p:sldLayoutId id="2147483676" r:id="rId11"/>
    <p:sldLayoutId id="2147483668" r:id="rId12"/>
    <p:sldLayoutId id="2147483669" r:id="rId13"/>
    <p:sldLayoutId id="2147483671" r:id="rId14"/>
    <p:sldLayoutId id="2147483667" r:id="rId15"/>
    <p:sldLayoutId id="2147483673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17186"/>
            <a:ext cx="7772400" cy="1553344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ABAL Overview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62607"/>
            <a:ext cx="7315200" cy="2033459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August 2, 2018</a:t>
            </a:r>
          </a:p>
          <a:p>
            <a:pPr algn="r"/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CAEECC Presentation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766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Budget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C64128B0-B6B8-EA4D-B54C-E93C275E1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505969"/>
              </p:ext>
            </p:extLst>
          </p:nvPr>
        </p:nvGraphicFramePr>
        <p:xfrm>
          <a:off x="628650" y="1330035"/>
          <a:ext cx="7684077" cy="4686057"/>
        </p:xfrm>
        <a:graphic>
          <a:graphicData uri="http://schemas.openxmlformats.org/drawingml/2006/table">
            <a:tbl>
              <a:tblPr/>
              <a:tblGrid>
                <a:gridCol w="2942126">
                  <a:extLst>
                    <a:ext uri="{9D8B030D-6E8A-4147-A177-3AD203B41FA5}">
                      <a16:colId xmlns:a16="http://schemas.microsoft.com/office/drawing/2014/main" val="3722703942"/>
                    </a:ext>
                  </a:extLst>
                </a:gridCol>
                <a:gridCol w="1471064">
                  <a:extLst>
                    <a:ext uri="{9D8B030D-6E8A-4147-A177-3AD203B41FA5}">
                      <a16:colId xmlns:a16="http://schemas.microsoft.com/office/drawing/2014/main" val="3507907695"/>
                    </a:ext>
                  </a:extLst>
                </a:gridCol>
                <a:gridCol w="813542">
                  <a:extLst>
                    <a:ext uri="{9D8B030D-6E8A-4147-A177-3AD203B41FA5}">
                      <a16:colId xmlns:a16="http://schemas.microsoft.com/office/drawing/2014/main" val="3212207461"/>
                    </a:ext>
                  </a:extLst>
                </a:gridCol>
                <a:gridCol w="835832">
                  <a:extLst>
                    <a:ext uri="{9D8B030D-6E8A-4147-A177-3AD203B41FA5}">
                      <a16:colId xmlns:a16="http://schemas.microsoft.com/office/drawing/2014/main" val="3166253830"/>
                    </a:ext>
                  </a:extLst>
                </a:gridCol>
                <a:gridCol w="1028072">
                  <a:extLst>
                    <a:ext uri="{9D8B030D-6E8A-4147-A177-3AD203B41FA5}">
                      <a16:colId xmlns:a16="http://schemas.microsoft.com/office/drawing/2014/main" val="3568151754"/>
                    </a:ext>
                  </a:extLst>
                </a:gridCol>
                <a:gridCol w="593441">
                  <a:extLst>
                    <a:ext uri="{9D8B030D-6E8A-4147-A177-3AD203B41FA5}">
                      <a16:colId xmlns:a16="http://schemas.microsoft.com/office/drawing/2014/main" val="3475984712"/>
                    </a:ext>
                  </a:extLst>
                </a:gridCol>
              </a:tblGrid>
              <a:tr h="182698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0957884"/>
                  </a:ext>
                </a:extLst>
              </a:tr>
              <a:tr h="33364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66" marR="6366" marT="636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SoCalREN FORECAST ENERGY SAVINGS (Net)</a:t>
                      </a:r>
                    </a:p>
                  </a:txBody>
                  <a:tcPr marL="6366" marR="6366" marT="636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66" marR="6366" marT="636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66" marR="6366" marT="636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700863"/>
                  </a:ext>
                </a:extLst>
              </a:tr>
              <a:tr h="1941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Sector</a:t>
                      </a: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 Year Budget</a:t>
                      </a: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kWh</a:t>
                      </a: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kW</a:t>
                      </a: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MM Therms</a:t>
                      </a: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3346084"/>
                  </a:ext>
                </a:extLst>
              </a:tr>
              <a:tr h="19411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Residential</a:t>
                      </a: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$6,719,920 </a:t>
                      </a:r>
                    </a:p>
                  </a:txBody>
                  <a:tcPr marL="6366" marR="6366" marT="636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4,367,008</a:t>
                      </a:r>
                    </a:p>
                  </a:txBody>
                  <a:tcPr marL="6366" marR="6366" marT="636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586</a:t>
                      </a:r>
                    </a:p>
                  </a:txBody>
                  <a:tcPr marL="6366" marR="6366" marT="636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.123</a:t>
                      </a:r>
                    </a:p>
                  </a:txBody>
                  <a:tcPr marL="6366" marR="6366" marT="636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66" marR="6366" marT="636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0090250"/>
                  </a:ext>
                </a:extLst>
              </a:tr>
              <a:tr h="1826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Commercial</a:t>
                      </a: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6366" marR="6366" marT="636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66" marR="6366" marT="636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66" marR="6366" marT="636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66" marR="6366" marT="636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66" marR="6366" marT="636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7205772"/>
                  </a:ext>
                </a:extLst>
              </a:tr>
              <a:tr h="1826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Industrial</a:t>
                      </a: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6366" marR="6366" marT="636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66" marR="6366" marT="636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66" marR="6366" marT="636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66" marR="6366" marT="636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66" marR="6366" marT="636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3538451"/>
                  </a:ext>
                </a:extLst>
              </a:tr>
              <a:tr h="1826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Agriculture</a:t>
                      </a: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6366" marR="6366" marT="636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66" marR="6366" marT="636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66" marR="6366" marT="636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66" marR="6366" marT="636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66" marR="6366" marT="636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782583"/>
                  </a:ext>
                </a:extLst>
              </a:tr>
              <a:tr h="1826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Emerging Tech</a:t>
                      </a: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6366" marR="6366" marT="636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6366" marR="6366" marT="636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6366" marR="6366" marT="636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6366" marR="6366" marT="636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66" marR="6366" marT="636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1732069"/>
                  </a:ext>
                </a:extLst>
              </a:tr>
              <a:tr h="1826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Public</a:t>
                      </a: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$11,500,000 </a:t>
                      </a:r>
                    </a:p>
                  </a:txBody>
                  <a:tcPr marL="6366" marR="6366" marT="636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66" marR="6366" marT="636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66" marR="6366" marT="636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66" marR="6366" marT="636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66" marR="6366" marT="636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3860464"/>
                  </a:ext>
                </a:extLst>
              </a:tr>
              <a:tr h="1826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Codes and Standards</a:t>
                      </a: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6366" marR="6366" marT="636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66" marR="6366" marT="636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66" marR="6366" marT="636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66" marR="6366" marT="636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66" marR="6366" marT="636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017289"/>
                  </a:ext>
                </a:extLst>
              </a:tr>
              <a:tr h="17206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WE&amp;T</a:t>
                      </a: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$284,000 </a:t>
                      </a:r>
                    </a:p>
                  </a:txBody>
                  <a:tcPr marL="6366" marR="6366" marT="636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6366" marR="6366" marT="636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6366" marR="6366" marT="636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6366" marR="6366" marT="636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66" marR="6366" marT="636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1827267"/>
                  </a:ext>
                </a:extLst>
              </a:tr>
              <a:tr h="1826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Finance</a:t>
                      </a: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$2,237,000 </a:t>
                      </a:r>
                    </a:p>
                  </a:txBody>
                  <a:tcPr marL="6366" marR="6366" marT="636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66" marR="6366" marT="636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66" marR="6366" marT="636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66" marR="6366" marT="636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66" marR="6366" marT="636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5300464"/>
                  </a:ext>
                </a:extLst>
              </a:tr>
              <a:tr h="19411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OBF Loan Pool</a:t>
                      </a: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6366" marR="6366" marT="636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6366" marR="6366" marT="636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6366" marR="6366" marT="636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6366" marR="6366" marT="636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66" marR="6366" marT="636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8315728"/>
                  </a:ext>
                </a:extLst>
              </a:tr>
              <a:tr h="2055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Subtotal</a:t>
                      </a: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$20,740,920 </a:t>
                      </a:r>
                    </a:p>
                  </a:txBody>
                  <a:tcPr marL="6366" marR="6366" marT="636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4,367,008 </a:t>
                      </a:r>
                    </a:p>
                  </a:txBody>
                  <a:tcPr marL="6366" marR="6366" marT="636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586</a:t>
                      </a: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.123 </a:t>
                      </a:r>
                    </a:p>
                  </a:txBody>
                  <a:tcPr marL="6366" marR="6366" marT="636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66" marR="6366" marT="636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28225"/>
                  </a:ext>
                </a:extLst>
              </a:tr>
              <a:tr h="2055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SoCalREN EM&amp;V </a:t>
                      </a: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$327,606</a:t>
                      </a:r>
                    </a:p>
                  </a:txBody>
                  <a:tcPr marL="6366" marR="6366" marT="636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66" marR="6366" marT="636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7673558"/>
                  </a:ext>
                </a:extLst>
              </a:tr>
              <a:tr h="228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SoCalREN PY Spending Budget</a:t>
                      </a:r>
                      <a:r>
                        <a:rPr lang="en-US" sz="10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$21,068,526</a:t>
                      </a:r>
                    </a:p>
                  </a:txBody>
                  <a:tcPr marL="6366" marR="6366" marT="636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66" marR="6366" marT="636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80030"/>
                  </a:ext>
                </a:extLst>
              </a:tr>
              <a:tr h="337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Uncommitted and Unspent Carryover balance</a:t>
                      </a:r>
                      <a:r>
                        <a:rPr lang="en-US" sz="10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TBD</a:t>
                      </a:r>
                    </a:p>
                  </a:txBody>
                  <a:tcPr marL="6366" marR="6366" marT="636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66" marR="6366" marT="636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0716384"/>
                  </a:ext>
                </a:extLst>
              </a:tr>
              <a:tr h="337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SoCalREN PY Budget Recovery Request</a:t>
                      </a:r>
                      <a:r>
                        <a:rPr lang="en-US" sz="10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$21,068,526</a:t>
                      </a:r>
                    </a:p>
                  </a:txBody>
                  <a:tcPr marL="6366" marR="6366" marT="636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66" marR="6366" marT="636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0385333"/>
                  </a:ext>
                </a:extLst>
              </a:tr>
              <a:tr h="2055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Authorized PY Budget Cap (D.18-05-041)</a:t>
                      </a: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$20,740,920</a:t>
                      </a:r>
                    </a:p>
                  </a:txBody>
                  <a:tcPr marL="6366" marR="6366" marT="636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66" marR="6366" marT="636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0358126"/>
                  </a:ext>
                </a:extLst>
              </a:tr>
              <a:tr h="2055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66" marR="6366" marT="6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1667619"/>
                  </a:ext>
                </a:extLst>
              </a:tr>
              <a:tr h="2055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Forecast  PY TRC </a:t>
                      </a: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0.27</a:t>
                      </a:r>
                    </a:p>
                  </a:txBody>
                  <a:tcPr marL="6366" marR="6366" marT="636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66" marR="6366" marT="636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3030161"/>
                  </a:ext>
                </a:extLst>
              </a:tr>
              <a:tr h="2055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Forecast PY PAC </a:t>
                      </a: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0.28</a:t>
                      </a:r>
                    </a:p>
                  </a:txBody>
                  <a:tcPr marL="6366" marR="6366" marT="636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66" marR="6366" marT="636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1306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4498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Cost-Effectiveness Forecast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91"/>
            <a:ext cx="7886700" cy="39957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“With [the] renewed emphasis that RENs should focus on filling gaps, piloting different or unique approaches that have potential to scale, and/or targeting hard-to-reach customers, we do not find it reasonable to impose a minimum cost-effectiveness threshold for REN proposals.” </a:t>
            </a:r>
          </a:p>
          <a:p>
            <a:pPr marL="0" indent="0" algn="r">
              <a:buNone/>
            </a:pPr>
            <a:r>
              <a:rPr lang="en-US" sz="1400" i="1" dirty="0">
                <a:ea typeface="Open Sans" panose="020B0606030504020204" pitchFamily="34" charset="0"/>
                <a:cs typeface="Open Sans" panose="020B0606030504020204" pitchFamily="34" charset="0"/>
              </a:rPr>
              <a:t>Commission Decision (D.)18-05-041, p. 95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78380CE-670E-9C47-A28A-5ABE7B84FE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430675"/>
              </p:ext>
            </p:extLst>
          </p:nvPr>
        </p:nvGraphicFramePr>
        <p:xfrm>
          <a:off x="1039091" y="3124759"/>
          <a:ext cx="6878782" cy="7416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439391">
                  <a:extLst>
                    <a:ext uri="{9D8B030D-6E8A-4147-A177-3AD203B41FA5}">
                      <a16:colId xmlns:a16="http://schemas.microsoft.com/office/drawing/2014/main" val="3025864091"/>
                    </a:ext>
                  </a:extLst>
                </a:gridCol>
                <a:gridCol w="3439391">
                  <a:extLst>
                    <a:ext uri="{9D8B030D-6E8A-4147-A177-3AD203B41FA5}">
                      <a16:colId xmlns:a16="http://schemas.microsoft.com/office/drawing/2014/main" val="29451934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68263" indent="0" algn="l" fontAlgn="b">
                        <a:tabLst/>
                      </a:pPr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Forecast Portfolio 2019 TRC </a:t>
                      </a:r>
                    </a:p>
                  </a:txBody>
                  <a:tcPr marL="6786" marR="6786" marT="6786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                      0.27</a:t>
                      </a:r>
                    </a:p>
                  </a:txBody>
                  <a:tcPr marL="6786" marR="6786" marT="6786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935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68263" indent="0" algn="l" fontAlgn="b">
                        <a:tabLst/>
                      </a:pPr>
                      <a:r>
                        <a:rPr lang="en-US" sz="20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Forecast</a:t>
                      </a:r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Portfolio 2019 PAC </a:t>
                      </a:r>
                    </a:p>
                  </a:txBody>
                  <a:tcPr marL="6786" marR="6786" marT="6786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                      0.28</a:t>
                      </a:r>
                    </a:p>
                  </a:txBody>
                  <a:tcPr marL="6786" marR="6786" marT="6786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707259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8D95F71-82AD-9245-A0AC-E7F80ECCE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550036"/>
              </p:ext>
            </p:extLst>
          </p:nvPr>
        </p:nvGraphicFramePr>
        <p:xfrm>
          <a:off x="1198419" y="5294723"/>
          <a:ext cx="3927763" cy="74509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248891">
                  <a:extLst>
                    <a:ext uri="{9D8B030D-6E8A-4147-A177-3AD203B41FA5}">
                      <a16:colId xmlns:a16="http://schemas.microsoft.com/office/drawing/2014/main" val="3025864091"/>
                    </a:ext>
                  </a:extLst>
                </a:gridCol>
                <a:gridCol w="678872">
                  <a:extLst>
                    <a:ext uri="{9D8B030D-6E8A-4147-A177-3AD203B41FA5}">
                      <a16:colId xmlns:a16="http://schemas.microsoft.com/office/drawing/2014/main" val="2945193497"/>
                    </a:ext>
                  </a:extLst>
                </a:gridCol>
              </a:tblGrid>
              <a:tr h="3283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Forecast 2019 Resource Program </a:t>
                      </a:r>
                      <a:r>
                        <a:rPr lang="en-US" sz="1200" b="0" i="1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only</a:t>
                      </a:r>
                      <a:r>
                        <a:rPr lang="en-US" sz="12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TRC </a:t>
                      </a:r>
                    </a:p>
                  </a:txBody>
                  <a:tcPr marL="6786" marR="6786" marT="6786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                      </a:t>
                      </a:r>
                      <a:r>
                        <a:rPr lang="en-US" sz="1200" b="0" i="0" u="none" strike="noStrike" kern="1200" noProof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0.87</a:t>
                      </a:r>
                      <a:endParaRPr lang="en-US" sz="1200" b="0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86" marR="6786" marT="6786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9355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Forecast 2019 Resource Program </a:t>
                      </a:r>
                      <a:r>
                        <a:rPr lang="en-US" sz="1200" b="0" i="1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only </a:t>
                      </a:r>
                      <a:r>
                        <a:rPr lang="en-US" sz="12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PAC</a:t>
                      </a:r>
                    </a:p>
                  </a:txBody>
                  <a:tcPr marL="6786" marR="6786" marT="6786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                      0.98</a:t>
                      </a:r>
                    </a:p>
                  </a:txBody>
                  <a:tcPr marL="6786" marR="6786" marT="6786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7072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6319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Portfolio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0828"/>
            <a:ext cx="7886700" cy="4665139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600" dirty="0"/>
              <a:t>SoCalREN’s 2019 proposed portfolio reflects it’s commitment to optimize program budgets and to increase the overall cost effectiveness of the portfolio over time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/>
              <a:t>SoCalREN will continue to adopt a “long-term” path towards administrative efficiency and strive to find areas that maximize outcomes, customer benefits, and program performance, while minimizing costs. This path will include practices such as:  </a:t>
            </a:r>
          </a:p>
          <a:p>
            <a:pPr lvl="1">
              <a:buFont typeface="Wingdings" pitchFamily="2" charset="2"/>
              <a:buChar char="ü"/>
            </a:pPr>
            <a:r>
              <a:rPr lang="en-US" sz="1400" dirty="0"/>
              <a:t>streamlining reporting processes, instituting more internal detailed budgetary tracking reports, standardizing infographics and other data-sharing and marketing collateral, maximizing web-based tools, </a:t>
            </a:r>
          </a:p>
          <a:p>
            <a:pPr lvl="1">
              <a:buFont typeface="Wingdings" pitchFamily="2" charset="2"/>
              <a:buChar char="ü"/>
            </a:pPr>
            <a:r>
              <a:rPr lang="en-US" sz="1400" dirty="0"/>
              <a:t>identify administrative tasks that can be automated or eliminated so long as regulatory compliance or customer support is not compromised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/>
              <a:t>SoCalREN will continue to utilize its successful “peer driven” approach to leverage public agency programs with a focus on serving hard-to-reach communities and disadvantaged communities in both its public and residential sectors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>
                <a:solidFill>
                  <a:schemeClr val="tx2"/>
                </a:solidFill>
              </a:rPr>
              <a:t>Continue to complement and supplement IOU programs, by filling gaps and finding synergies among approaches to maximize opportunities for customers and other market actors</a:t>
            </a:r>
          </a:p>
          <a:p>
            <a:pPr>
              <a:buFont typeface="Wingdings" pitchFamily="2" charset="2"/>
              <a:buChar char="Ø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48901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Program Level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95054"/>
            <a:ext cx="7886700" cy="209203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/>
              <a:t>Significant program budget reductions for programs which have been deemed either (1) unsuccessful in achieving cost-effective savings, or (2) attained all objectives over successive bridge years</a:t>
            </a:r>
          </a:p>
          <a:p>
            <a:pPr>
              <a:buFont typeface="Wingdings" pitchFamily="2" charset="2"/>
              <a:buChar char="Ø"/>
            </a:pPr>
            <a:r>
              <a:rPr lang="en-US" sz="2100" dirty="0"/>
              <a:t>Residential sub program budgets have been adjusted to move funding to cost effective programs such as Multifamily.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561C20C-8E4A-FE48-BDFF-482F40B98D47}"/>
              </a:ext>
            </a:extLst>
          </p:cNvPr>
          <p:cNvSpPr txBox="1">
            <a:spLocks/>
          </p:cNvSpPr>
          <p:nvPr/>
        </p:nvSpPr>
        <p:spPr>
          <a:xfrm>
            <a:off x="822613" y="3920836"/>
            <a:ext cx="4497531" cy="2673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b="1" u="sng" dirty="0"/>
              <a:t>Proposed Programs to be closed</a:t>
            </a:r>
            <a:r>
              <a:rPr lang="en-US" sz="1800" dirty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/>
              <a:t>Single Family Home Upgrade California</a:t>
            </a:r>
          </a:p>
          <a:p>
            <a:pPr lvl="1">
              <a:buFont typeface="Wingdings" pitchFamily="2" charset="2"/>
              <a:buChar char="Ø"/>
            </a:pPr>
            <a:r>
              <a:rPr lang="en-US" sz="1200" i="1" dirty="0"/>
              <a:t>Including all associated sub-programs: </a:t>
            </a:r>
            <a:r>
              <a:rPr lang="en-US" sz="1200" dirty="0"/>
              <a:t>Greenbuilding Labeling, EUC Local Marketing and Outreach, and Low Income single family HUP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/>
              <a:t>Public Building Loan Loss Reserve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/>
              <a:t>Non-Residential PACE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/>
              <a:t>EUC HUP Loan Loss Reserv</a:t>
            </a:r>
            <a:r>
              <a:rPr lang="en-US" sz="1800" dirty="0"/>
              <a:t>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016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Proposed Next Steps to Address Cost-effectiveness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380304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3000" dirty="0">
                <a:solidFill>
                  <a:schemeClr val="tx2"/>
                </a:solidFill>
              </a:rPr>
              <a:t>Multifamily</a:t>
            </a:r>
            <a:endParaRPr lang="en-US" sz="3800" dirty="0">
              <a:solidFill>
                <a:schemeClr val="tx2"/>
              </a:solidFill>
            </a:endParaRPr>
          </a:p>
          <a:p>
            <a:pPr lvl="1">
              <a:lnSpc>
                <a:spcPct val="160000"/>
              </a:lnSpc>
              <a:buFont typeface="Wingdings" pitchFamily="2" charset="2"/>
              <a:buChar char="ü"/>
            </a:pPr>
            <a:r>
              <a:rPr lang="en-US" sz="2100" dirty="0">
                <a:ea typeface="Open Sans" panose="020B0606030504020204" pitchFamily="34" charset="0"/>
                <a:cs typeface="Open Sans" panose="020B0606030504020204" pitchFamily="34" charset="0"/>
              </a:rPr>
              <a:t>Utilize innovative tools and tactics to increase participation while improving cost </a:t>
            </a:r>
            <a:r>
              <a:rPr lang="en-US" sz="2100" dirty="0"/>
              <a:t>effectiveness</a:t>
            </a:r>
          </a:p>
          <a:p>
            <a:pPr lvl="1">
              <a:lnSpc>
                <a:spcPct val="160000"/>
              </a:lnSpc>
              <a:buFont typeface="Wingdings" pitchFamily="2" charset="2"/>
              <a:buChar char="ü"/>
            </a:pPr>
            <a:r>
              <a:rPr lang="en-US" sz="2100" dirty="0">
                <a:ea typeface="Open Sans" panose="020B0606030504020204" pitchFamily="34" charset="0"/>
                <a:cs typeface="Open Sans" panose="020B0606030504020204" pitchFamily="34" charset="0"/>
              </a:rPr>
              <a:t>Leverage approaches that support a long-term customer journey for multifamily property owners</a:t>
            </a:r>
          </a:p>
          <a:p>
            <a:pPr lvl="1">
              <a:lnSpc>
                <a:spcPct val="160000"/>
              </a:lnSpc>
              <a:buFont typeface="Wingdings" pitchFamily="2" charset="2"/>
              <a:buChar char="ü"/>
            </a:pPr>
            <a:r>
              <a:rPr lang="en-US" sz="2100" dirty="0">
                <a:ea typeface="Open Sans" panose="020B0606030504020204" pitchFamily="34" charset="0"/>
                <a:cs typeface="Open Sans" panose="020B0606030504020204" pitchFamily="34" charset="0"/>
              </a:rPr>
              <a:t>Employ community based relationships and networks to influence hard-to-reach and disadvantaged communities</a:t>
            </a:r>
          </a:p>
          <a:p>
            <a:pPr lvl="1">
              <a:lnSpc>
                <a:spcPct val="160000"/>
              </a:lnSpc>
              <a:buFont typeface="Wingdings" pitchFamily="2" charset="2"/>
              <a:buChar char="ü"/>
            </a:pPr>
            <a:r>
              <a:rPr lang="en-US" sz="2100" dirty="0">
                <a:ea typeface="Open Sans" panose="020B0606030504020204" pitchFamily="34" charset="0"/>
                <a:cs typeface="Open Sans" panose="020B0606030504020204" pitchFamily="34" charset="0"/>
              </a:rPr>
              <a:t>Leverage County analytics and existing databases to identify key market targets and programmatic improvements</a:t>
            </a:r>
          </a:p>
          <a:p>
            <a:pPr lvl="1">
              <a:lnSpc>
                <a:spcPct val="160000"/>
              </a:lnSpc>
              <a:buFont typeface="Wingdings" pitchFamily="2" charset="2"/>
              <a:buChar char="ü"/>
            </a:pPr>
            <a:r>
              <a:rPr lang="en-US" sz="2100" dirty="0">
                <a:solidFill>
                  <a:schemeClr val="tx2"/>
                </a:solidFill>
              </a:rPr>
              <a:t>Implement cost efficient financing solutions for multifamily property owners, to help drive a greater adoption of deep comprehensive retrofits</a:t>
            </a:r>
          </a:p>
          <a:p>
            <a:pPr marL="457200" lvl="1" indent="0">
              <a:buNone/>
            </a:pPr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995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Proposed Next Steps to Address Cost-effectiveness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51521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tx2"/>
                </a:solidFill>
              </a:rPr>
              <a:t>Public Sector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600" dirty="0">
                <a:ea typeface="Open Sans" panose="020B0606030504020204" pitchFamily="34" charset="0"/>
                <a:cs typeface="Open Sans" panose="020B0606030504020204" pitchFamily="34" charset="0"/>
              </a:rPr>
              <a:t>Implement more cost-effective innovative approaches such as NMEC to drive deeper retrofits savings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600" dirty="0">
                <a:ea typeface="Open Sans" panose="020B0606030504020204" pitchFamily="34" charset="0"/>
                <a:cs typeface="Open Sans" panose="020B0606030504020204" pitchFamily="34" charset="0"/>
              </a:rPr>
              <a:t>Continue to utilize companion programs offered by partner IOUs to develop comprehensive work-scopes for public agencies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600" dirty="0">
                <a:solidFill>
                  <a:schemeClr val="tx2"/>
                </a:solidFill>
              </a:rPr>
              <a:t>Utilize SoCalREN’s “peer-driven” approach to </a:t>
            </a:r>
            <a:r>
              <a:rPr lang="en-US" sz="1600" dirty="0">
                <a:ea typeface="Open Sans" panose="020B0606030504020204" pitchFamily="34" charset="0"/>
                <a:cs typeface="Open Sans" panose="020B0606030504020204" pitchFamily="34" charset="0"/>
              </a:rPr>
              <a:t>drive program performance and reduce the program’s customer participation costs so that deeper energy savings can be achieved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600" dirty="0">
                <a:solidFill>
                  <a:schemeClr val="tx2"/>
                </a:solidFill>
              </a:rPr>
              <a:t>Implementing cost efficient financing solutions for Public Agency customers, to help drive a greater adoption of deep comprehensive retrofits</a:t>
            </a:r>
          </a:p>
        </p:txBody>
      </p:sp>
    </p:spTree>
    <p:extLst>
      <p:ext uri="{BB962C8B-B14F-4D97-AF65-F5344CB8AC3E}">
        <p14:creationId xmlns:p14="http://schemas.microsoft.com/office/powerpoint/2010/main" val="295895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414" y="2374760"/>
            <a:ext cx="7886700" cy="1449094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9BEFF5-7CDB-254F-96AA-DD4EFFDA044E}"/>
              </a:ext>
            </a:extLst>
          </p:cNvPr>
          <p:cNvSpPr txBox="1"/>
          <p:nvPr/>
        </p:nvSpPr>
        <p:spPr>
          <a:xfrm>
            <a:off x="5070764" y="5019380"/>
            <a:ext cx="40732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Lujuana Medina</a:t>
            </a:r>
          </a:p>
          <a:p>
            <a:r>
              <a:rPr lang="en-US" sz="1400" dirty="0">
                <a:solidFill>
                  <a:schemeClr val="bg1"/>
                </a:solidFill>
              </a:rPr>
              <a:t>Principal</a:t>
            </a:r>
          </a:p>
          <a:p>
            <a:r>
              <a:rPr lang="en-US" sz="1400" dirty="0">
                <a:solidFill>
                  <a:schemeClr val="bg1"/>
                </a:solidFill>
              </a:rPr>
              <a:t>Southern California Regional Energy Network</a:t>
            </a:r>
          </a:p>
          <a:p>
            <a:r>
              <a:rPr lang="en-US" sz="1400" dirty="0">
                <a:solidFill>
                  <a:schemeClr val="bg1"/>
                </a:solidFill>
              </a:rPr>
              <a:t>213.864.5896</a:t>
            </a:r>
          </a:p>
          <a:p>
            <a:r>
              <a:rPr lang="en-US" sz="1400" dirty="0" err="1">
                <a:solidFill>
                  <a:schemeClr val="bg1"/>
                </a:solidFill>
              </a:rPr>
              <a:t>Lujuana.Medina@EnergyRSC.com</a:t>
            </a:r>
            <a:endParaRPr lang="en-US" sz="14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01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oCalREN_Theme1">
      <a:dk1>
        <a:srgbClr val="15435C"/>
      </a:dk1>
      <a:lt1>
        <a:sysClr val="window" lastClr="FFFFFF"/>
      </a:lt1>
      <a:dk2>
        <a:srgbClr val="15435C"/>
      </a:dk2>
      <a:lt2>
        <a:srgbClr val="FFFFFF"/>
      </a:lt2>
      <a:accent1>
        <a:srgbClr val="F69679"/>
      </a:accent1>
      <a:accent2>
        <a:srgbClr val="7ECBB6"/>
      </a:accent2>
      <a:accent3>
        <a:srgbClr val="CA8EA3"/>
      </a:accent3>
      <a:accent4>
        <a:srgbClr val="C5DE92"/>
      </a:accent4>
      <a:accent5>
        <a:srgbClr val="8E4371"/>
      </a:accent5>
      <a:accent6>
        <a:srgbClr val="F26649"/>
      </a:accent6>
      <a:hlink>
        <a:srgbClr val="00977B"/>
      </a:hlink>
      <a:folHlink>
        <a:srgbClr val="A4BF5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CalREN_General Presentation_2017_template_1" id="{E1D1A352-FF00-410E-8E87-412BB00AD27D}" vid="{0822E261-6E01-40C4-82AA-B31072E3CAB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SoCalREN_General Presentation_2017_template_1</Template>
  <TotalTime>1626</TotalTime>
  <Words>681</Words>
  <Application>Microsoft Macintosh PowerPoint</Application>
  <PresentationFormat>On-screen Show (4:3)</PresentationFormat>
  <Paragraphs>137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Open Sans</vt:lpstr>
      <vt:lpstr>Wingdings</vt:lpstr>
      <vt:lpstr>Office Theme</vt:lpstr>
      <vt:lpstr>2019 ABAL Overview</vt:lpstr>
      <vt:lpstr>2019 Budget</vt:lpstr>
      <vt:lpstr>Cost-Effectiveness Forecast</vt:lpstr>
      <vt:lpstr>Proposed Portfolio Changes</vt:lpstr>
      <vt:lpstr>Proposed Program Level Changes</vt:lpstr>
      <vt:lpstr>Proposed Next Steps to Address Cost-effectiveness Challenges</vt:lpstr>
      <vt:lpstr>Proposed Next Steps to Address Cost-effectiveness Challenges</vt:lpstr>
      <vt:lpstr>Questions?</vt:lpstr>
    </vt:vector>
  </TitlesOfParts>
  <Company>ICFI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Eckold, Ben</dc:creator>
  <cp:lastModifiedBy>Lujuana Medina</cp:lastModifiedBy>
  <cp:revision>35</cp:revision>
  <dcterms:created xsi:type="dcterms:W3CDTF">2017-10-23T21:23:36Z</dcterms:created>
  <dcterms:modified xsi:type="dcterms:W3CDTF">2018-08-02T17:33:31Z</dcterms:modified>
</cp:coreProperties>
</file>