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1" r:id="rId1"/>
  </p:sldMasterIdLst>
  <p:notesMasterIdLst>
    <p:notesMasterId r:id="rId14"/>
  </p:notesMasterIdLst>
  <p:handoutMasterIdLst>
    <p:handoutMasterId r:id="rId15"/>
  </p:handoutMasterIdLst>
  <p:sldIdLst>
    <p:sldId id="256" r:id="rId2"/>
    <p:sldId id="262" r:id="rId3"/>
    <p:sldId id="263" r:id="rId4"/>
    <p:sldId id="264" r:id="rId5"/>
    <p:sldId id="257" r:id="rId6"/>
    <p:sldId id="265" r:id="rId7"/>
    <p:sldId id="267" r:id="rId8"/>
    <p:sldId id="266" r:id="rId9"/>
    <p:sldId id="259" r:id="rId10"/>
    <p:sldId id="258" r:id="rId11"/>
    <p:sldId id="260" r:id="rId12"/>
    <p:sldId id="261"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5" d="100"/>
          <a:sy n="95" d="100"/>
        </p:scale>
        <p:origin x="-2032"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5C526B9-8D94-8549-A7CE-C075E420481E}" type="datetimeFigureOut">
              <a:rPr lang="en-US" smtClean="0"/>
              <a:t>6/5/18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B5ED2B4-4CDC-4941-B7CB-BECA00B1F9A0}" type="slidenum">
              <a:rPr lang="en-US" smtClean="0"/>
              <a:t>‹#›</a:t>
            </a:fld>
            <a:endParaRPr lang="en-US"/>
          </a:p>
        </p:txBody>
      </p:sp>
    </p:spTree>
    <p:extLst>
      <p:ext uri="{BB962C8B-B14F-4D97-AF65-F5344CB8AC3E}">
        <p14:creationId xmlns:p14="http://schemas.microsoft.com/office/powerpoint/2010/main" val="3184801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465BFD-4F00-8545-ADE4-1866229AD0F1}" type="datetimeFigureOut">
              <a:rPr lang="en-US" smtClean="0"/>
              <a:t>6/5/18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378801-5F5D-E041-A80F-2010DDB744BC}" type="slidenum">
              <a:rPr lang="en-US" smtClean="0"/>
              <a:t>‹#›</a:t>
            </a:fld>
            <a:endParaRPr lang="en-US"/>
          </a:p>
        </p:txBody>
      </p:sp>
    </p:spTree>
    <p:extLst>
      <p:ext uri="{BB962C8B-B14F-4D97-AF65-F5344CB8AC3E}">
        <p14:creationId xmlns:p14="http://schemas.microsoft.com/office/powerpoint/2010/main" val="70166211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CAFF1DA-426E-F846-96C1-FCCF06EA007E}" type="datetime1">
              <a:rPr lang="en-US" smtClean="0"/>
              <a:t>6/5/18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6B0A79-A6EB-C74B-8FB4-48BBA5A04A2E}" type="datetime1">
              <a:rPr lang="en-US" smtClean="0"/>
              <a:t>6/5/18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C1C26F-E92B-F64C-857A-D39B9823AA2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8A930B-3D12-6B4B-BCEE-0BABA76F602F}" type="datetime1">
              <a:rPr lang="en-US" smtClean="0"/>
              <a:t>6/5/18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C1C26F-E92B-F64C-857A-D39B9823AA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DF8A46-E019-8042-AB16-BA3A1313E48B}" type="datetime1">
              <a:rPr lang="en-US" smtClean="0"/>
              <a:t>6/5/18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C1C26F-E92B-F64C-857A-D39B9823AA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9E2AAD-83AC-074F-9FC4-6F78A604CAE0}" type="datetime1">
              <a:rPr lang="en-US" smtClean="0"/>
              <a:t>6/5/18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C1C26F-E92B-F64C-857A-D39B9823AA2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61430D4-6AF6-9C4B-B8A7-2B3F76CF7D0D}" type="datetime1">
              <a:rPr lang="en-US" smtClean="0"/>
              <a:t>6/5/18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C1C26F-E92B-F64C-857A-D39B9823AA2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50BF94-2B0E-9845-AC36-26CEB8CBA93C}" type="datetime1">
              <a:rPr lang="en-US" smtClean="0"/>
              <a:t>6/5/18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C1C26F-E92B-F64C-857A-D39B9823AA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DFBCFC-0753-3C4C-9B60-C604536DE2DF}" type="datetime1">
              <a:rPr lang="en-US" smtClean="0"/>
              <a:t>6/5/18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C1C26F-E92B-F64C-857A-D39B9823AA2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7433E3-A0CB-4B41-B73D-912C2678E392}" type="datetime1">
              <a:rPr lang="en-US" smtClean="0"/>
              <a:t>6/5/18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C1C26F-E92B-F64C-857A-D39B9823AA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3A67B6-8451-8F42-9CC7-D19D41B2A4FF}" type="datetime1">
              <a:rPr lang="en-US" smtClean="0"/>
              <a:t>6/5/18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F674CD77-A8C3-8C48-B2BD-B2AEE03ECE8D}" type="datetime1">
              <a:rPr lang="en-US" smtClean="0"/>
              <a:t>6/5/18</a:t>
            </a:fld>
            <a:endParaRPr lang="en-US"/>
          </a:p>
        </p:txBody>
      </p:sp>
      <p:sp>
        <p:nvSpPr>
          <p:cNvPr id="9" name="Slide Number Placeholder 8"/>
          <p:cNvSpPr>
            <a:spLocks noGrp="1"/>
          </p:cNvSpPr>
          <p:nvPr>
            <p:ph type="sldNum" sz="quarter" idx="11"/>
          </p:nvPr>
        </p:nvSpPr>
        <p:spPr/>
        <p:txBody>
          <a:bodyPr/>
          <a:lstStyle/>
          <a:p>
            <a:fld id="{C7C1C26F-E92B-F64C-857A-D39B9823AA28}"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7C1C26F-E92B-F64C-857A-D39B9823AA28}"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0A7E6CE3-F4D4-424F-B434-DF36333963B8}" type="datetime1">
              <a:rPr lang="en-US" smtClean="0"/>
              <a:t>6/5/18</a:t>
            </a:fld>
            <a:endParaRPr lang="en-US"/>
          </a:p>
        </p:txBody>
      </p:sp>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ocs.wixstatic.com/ugd/849f65_68e76679fd054bd6ad34e1c2ba0a4168.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Important Updates &amp; Next Steps</a:t>
            </a:r>
            <a:endParaRPr lang="en-US" dirty="0"/>
          </a:p>
        </p:txBody>
      </p:sp>
      <p:sp>
        <p:nvSpPr>
          <p:cNvPr id="3" name="Subtitle 2"/>
          <p:cNvSpPr>
            <a:spLocks noGrp="1"/>
          </p:cNvSpPr>
          <p:nvPr>
            <p:ph type="subTitle" idx="1"/>
          </p:nvPr>
        </p:nvSpPr>
        <p:spPr/>
        <p:txBody>
          <a:bodyPr>
            <a:normAutofit lnSpcReduction="10000"/>
          </a:bodyPr>
          <a:lstStyle/>
          <a:p>
            <a:r>
              <a:rPr lang="en-US" dirty="0" smtClean="0"/>
              <a:t>Dr. Jonathan Raab, Raab Associates</a:t>
            </a:r>
          </a:p>
          <a:p>
            <a:r>
              <a:rPr lang="en-US" dirty="0" smtClean="0"/>
              <a:t>CAEECC Facilitator</a:t>
            </a:r>
          </a:p>
          <a:p>
            <a:r>
              <a:rPr lang="en-US" dirty="0" smtClean="0"/>
              <a:t>June 6</a:t>
            </a:r>
            <a:r>
              <a:rPr lang="en-US" baseline="30000" dirty="0" smtClean="0"/>
              <a:t>,</a:t>
            </a:r>
            <a:r>
              <a:rPr lang="en-US" dirty="0" smtClean="0"/>
              <a:t> 2018</a:t>
            </a:r>
          </a:p>
        </p:txBody>
      </p:sp>
    </p:spTree>
    <p:extLst>
      <p:ext uri="{BB962C8B-B14F-4D97-AF65-F5344CB8AC3E}">
        <p14:creationId xmlns:p14="http://schemas.microsoft.com/office/powerpoint/2010/main" val="2292793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Metrics/Evaluation Framework</a:t>
            </a:r>
            <a:endParaRPr lang="en-US" dirty="0"/>
          </a:p>
        </p:txBody>
      </p:sp>
      <p:sp>
        <p:nvSpPr>
          <p:cNvPr id="3" name="Content Placeholder 2"/>
          <p:cNvSpPr>
            <a:spLocks noGrp="1"/>
          </p:cNvSpPr>
          <p:nvPr>
            <p:ph idx="1"/>
          </p:nvPr>
        </p:nvSpPr>
        <p:spPr/>
        <p:txBody>
          <a:bodyPr>
            <a:normAutofit/>
          </a:bodyPr>
          <a:lstStyle/>
          <a:p>
            <a:r>
              <a:rPr lang="en-US" sz="2400" dirty="0" smtClean="0"/>
              <a:t>Purposes:</a:t>
            </a:r>
          </a:p>
          <a:p>
            <a:pPr lvl="1"/>
            <a:r>
              <a:rPr lang="en-US" sz="2400" dirty="0" smtClean="0"/>
              <a:t>3/31/19 Filing--</a:t>
            </a:r>
            <a:r>
              <a:rPr lang="en-US" sz="2400" i="1" dirty="0" smtClean="0"/>
              <a:t>We </a:t>
            </a:r>
            <a:r>
              <a:rPr lang="en-US" sz="2400" i="1" dirty="0"/>
              <a:t>direct the CAEECC facilitator to provide an assessment of collaboration in the CAEECC </a:t>
            </a:r>
            <a:r>
              <a:rPr lang="en-US" sz="2400" i="1" dirty="0" smtClean="0"/>
              <a:t>process…facilitator </a:t>
            </a:r>
            <a:r>
              <a:rPr lang="en-US" sz="2400" i="1" dirty="0"/>
              <a:t>may also make specific recommendations for process or structural modifications that would facilitate collaboration </a:t>
            </a:r>
            <a:endParaRPr lang="en-US" sz="2400" i="1" dirty="0" smtClean="0">
              <a:effectLst/>
            </a:endParaRPr>
          </a:p>
          <a:p>
            <a:pPr lvl="1"/>
            <a:r>
              <a:rPr lang="en-US" sz="2400" dirty="0" smtClean="0"/>
              <a:t>Continuous improvement of CAEECC Process</a:t>
            </a:r>
          </a:p>
          <a:p>
            <a:r>
              <a:rPr lang="en-US" sz="2400" dirty="0" smtClean="0"/>
              <a:t>Metrics and Evaluation Approach:</a:t>
            </a:r>
          </a:p>
          <a:p>
            <a:pPr lvl="1"/>
            <a:r>
              <a:rPr lang="en-US" sz="2400" dirty="0" smtClean="0"/>
              <a:t>Facilitation team developing in consultation w/CPUC (and co-Chairs)</a:t>
            </a:r>
            <a:endParaRPr lang="en-US" sz="2400" dirty="0"/>
          </a:p>
          <a:p>
            <a:pPr lvl="1"/>
            <a:r>
              <a:rPr lang="en-US" sz="2400" dirty="0"/>
              <a:t>R</a:t>
            </a:r>
            <a:r>
              <a:rPr lang="en-US" sz="2400" dirty="0" smtClean="0"/>
              <a:t>eview at 8/2 Full CAEECC meeting</a:t>
            </a:r>
            <a:endParaRPr lang="en-US" sz="2400" dirty="0"/>
          </a:p>
        </p:txBody>
      </p:sp>
      <p:sp>
        <p:nvSpPr>
          <p:cNvPr id="4" name="Slide Number Placeholder 3"/>
          <p:cNvSpPr>
            <a:spLocks noGrp="1"/>
          </p:cNvSpPr>
          <p:nvPr>
            <p:ph type="sldNum" sz="quarter" idx="12"/>
          </p:nvPr>
        </p:nvSpPr>
        <p:spPr/>
        <p:txBody>
          <a:bodyPr/>
          <a:lstStyle/>
          <a:p>
            <a:fld id="{C7C1C26F-E92B-F64C-857A-D39B9823AA28}" type="slidenum">
              <a:rPr lang="en-US" smtClean="0"/>
              <a:t>10</a:t>
            </a:fld>
            <a:endParaRPr lang="en-US"/>
          </a:p>
        </p:txBody>
      </p:sp>
    </p:spTree>
    <p:extLst>
      <p:ext uri="{BB962C8B-B14F-4D97-AF65-F5344CB8AC3E}">
        <p14:creationId xmlns:p14="http://schemas.microsoft.com/office/powerpoint/2010/main" val="1045336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Potential Agenda Topics for August Meetings</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August 2</a:t>
            </a:r>
            <a:r>
              <a:rPr lang="en-US" sz="2800" baseline="30000" dirty="0" smtClean="0"/>
              <a:t>nd</a:t>
            </a:r>
            <a:endParaRPr lang="en-US" sz="2800" dirty="0" smtClean="0"/>
          </a:p>
          <a:p>
            <a:pPr lvl="1"/>
            <a:r>
              <a:rPr lang="en-US" sz="2800" dirty="0" smtClean="0"/>
              <a:t>ABALs—Cross-Cutting </a:t>
            </a:r>
            <a:r>
              <a:rPr lang="en-US" sz="2800" dirty="0"/>
              <a:t>I</a:t>
            </a:r>
            <a:r>
              <a:rPr lang="en-US" sz="2800" dirty="0" smtClean="0"/>
              <a:t>ssues</a:t>
            </a:r>
          </a:p>
          <a:p>
            <a:pPr lvl="1"/>
            <a:r>
              <a:rPr lang="en-US" sz="2800" dirty="0" smtClean="0"/>
              <a:t>CAEECC Evaluation Metrics/Framework/Approach</a:t>
            </a:r>
          </a:p>
          <a:p>
            <a:pPr lvl="1"/>
            <a:r>
              <a:rPr lang="en-US" sz="2800" dirty="0" smtClean="0"/>
              <a:t>CAEECC Working Group and Workshop Plan </a:t>
            </a:r>
          </a:p>
          <a:p>
            <a:pPr lvl="1"/>
            <a:r>
              <a:rPr lang="en-US" sz="2800" dirty="0" smtClean="0"/>
              <a:t>Other??</a:t>
            </a:r>
          </a:p>
          <a:p>
            <a:r>
              <a:rPr lang="en-US" sz="2800" dirty="0" smtClean="0"/>
              <a:t>August 21</a:t>
            </a:r>
            <a:r>
              <a:rPr lang="en-US" sz="2800" baseline="30000" dirty="0" smtClean="0"/>
              <a:t>st</a:t>
            </a:r>
            <a:endParaRPr lang="en-US" sz="2800" dirty="0" smtClean="0"/>
          </a:p>
          <a:p>
            <a:pPr lvl="1"/>
            <a:r>
              <a:rPr lang="en-US" sz="2800" dirty="0" smtClean="0"/>
              <a:t>ABALs (cross-cutting issues and individual draft plans)</a:t>
            </a:r>
          </a:p>
          <a:p>
            <a:pPr lvl="1"/>
            <a:r>
              <a:rPr lang="en-US" sz="2800" dirty="0" smtClean="0"/>
              <a:t>Other??</a:t>
            </a:r>
          </a:p>
          <a:p>
            <a:pPr lvl="1"/>
            <a:endParaRPr lang="en-US" dirty="0"/>
          </a:p>
        </p:txBody>
      </p:sp>
      <p:sp>
        <p:nvSpPr>
          <p:cNvPr id="4" name="Slide Number Placeholder 3"/>
          <p:cNvSpPr>
            <a:spLocks noGrp="1"/>
          </p:cNvSpPr>
          <p:nvPr>
            <p:ph type="sldNum" sz="quarter" idx="12"/>
          </p:nvPr>
        </p:nvSpPr>
        <p:spPr/>
        <p:txBody>
          <a:bodyPr/>
          <a:lstStyle/>
          <a:p>
            <a:fld id="{C7C1C26F-E92B-F64C-857A-D39B9823AA28}" type="slidenum">
              <a:rPr lang="en-US" smtClean="0"/>
              <a:t>11</a:t>
            </a:fld>
            <a:endParaRPr lang="en-US"/>
          </a:p>
        </p:txBody>
      </p:sp>
    </p:spTree>
    <p:extLst>
      <p:ext uri="{BB962C8B-B14F-4D97-AF65-F5344CB8AC3E}">
        <p14:creationId xmlns:p14="http://schemas.microsoft.com/office/powerpoint/2010/main" val="2646126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Candidate Topics for CAEECC Working Groups or Ad Hoc Workshops</a:t>
            </a:r>
            <a:endParaRPr lang="en-US" sz="3600" dirty="0"/>
          </a:p>
        </p:txBody>
      </p:sp>
      <p:sp>
        <p:nvSpPr>
          <p:cNvPr id="3" name="Content Placeholder 2"/>
          <p:cNvSpPr>
            <a:spLocks noGrp="1"/>
          </p:cNvSpPr>
          <p:nvPr>
            <p:ph idx="1"/>
          </p:nvPr>
        </p:nvSpPr>
        <p:spPr/>
        <p:txBody>
          <a:bodyPr/>
          <a:lstStyle/>
          <a:p>
            <a:r>
              <a:rPr lang="en-US" sz="2800" dirty="0" smtClean="0"/>
              <a:t>Cost-Effectiveness</a:t>
            </a:r>
          </a:p>
          <a:p>
            <a:r>
              <a:rPr lang="en-US" sz="2800" dirty="0" smtClean="0"/>
              <a:t>Market Transformation</a:t>
            </a:r>
          </a:p>
          <a:p>
            <a:r>
              <a:rPr lang="en-US" sz="2800" dirty="0" err="1" smtClean="0"/>
              <a:t>Workpaper</a:t>
            </a:r>
            <a:r>
              <a:rPr lang="en-US" sz="2800" dirty="0" smtClean="0"/>
              <a:t> Process</a:t>
            </a:r>
          </a:p>
          <a:p>
            <a:r>
              <a:rPr lang="en-US" sz="2800" dirty="0" smtClean="0"/>
              <a:t>Three-Pronged Test</a:t>
            </a:r>
          </a:p>
          <a:p>
            <a:r>
              <a:rPr lang="en-US" sz="2800" dirty="0" smtClean="0"/>
              <a:t>Accounting &amp; Funding Issues</a:t>
            </a:r>
          </a:p>
          <a:p>
            <a:r>
              <a:rPr lang="en-US" sz="2800" dirty="0" smtClean="0"/>
              <a:t>Other Reporting Requirements</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C7C1C26F-E92B-F64C-857A-D39B9823AA28}" type="slidenum">
              <a:rPr lang="en-US" smtClean="0"/>
              <a:t>12</a:t>
            </a:fld>
            <a:endParaRPr lang="en-US"/>
          </a:p>
        </p:txBody>
      </p:sp>
    </p:spTree>
    <p:extLst>
      <p:ext uri="{BB962C8B-B14F-4D97-AF65-F5344CB8AC3E}">
        <p14:creationId xmlns:p14="http://schemas.microsoft.com/office/powerpoint/2010/main" val="1780567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p:txBody>
          <a:bodyPr/>
          <a:lstStyle/>
          <a:p>
            <a:r>
              <a:rPr lang="en-US" sz="2400" dirty="0" smtClean="0"/>
              <a:t>Independent Evaluators and 3</a:t>
            </a:r>
            <a:r>
              <a:rPr lang="en-US" sz="2400" baseline="30000" dirty="0" smtClean="0"/>
              <a:t>rd</a:t>
            </a:r>
            <a:r>
              <a:rPr lang="en-US" sz="2400" dirty="0" smtClean="0"/>
              <a:t> Party RFPs</a:t>
            </a:r>
          </a:p>
          <a:p>
            <a:r>
              <a:rPr lang="en-US" sz="2400" dirty="0" smtClean="0"/>
              <a:t>New Members Process</a:t>
            </a:r>
          </a:p>
          <a:p>
            <a:r>
              <a:rPr lang="en-US" sz="2400" dirty="0" smtClean="0"/>
              <a:t>Meeting Registration Process</a:t>
            </a:r>
          </a:p>
          <a:p>
            <a:r>
              <a:rPr lang="en-US" sz="2400" dirty="0" smtClean="0"/>
              <a:t>CAEECC Metrics/Evaluation Process</a:t>
            </a:r>
          </a:p>
          <a:p>
            <a:r>
              <a:rPr lang="en-US" sz="2400" dirty="0" smtClean="0"/>
              <a:t>August 2</a:t>
            </a:r>
            <a:r>
              <a:rPr lang="en-US" sz="2400" baseline="30000" dirty="0" smtClean="0"/>
              <a:t>nd</a:t>
            </a:r>
            <a:r>
              <a:rPr lang="en-US" sz="2400" dirty="0" smtClean="0"/>
              <a:t> and 21</a:t>
            </a:r>
            <a:r>
              <a:rPr lang="en-US" sz="2400" baseline="30000" dirty="0" smtClean="0"/>
              <a:t>st</a:t>
            </a:r>
            <a:r>
              <a:rPr lang="en-US" sz="2400" dirty="0" smtClean="0"/>
              <a:t> Topics</a:t>
            </a:r>
          </a:p>
          <a:p>
            <a:r>
              <a:rPr lang="en-US" sz="2400" dirty="0" smtClean="0"/>
              <a:t>Candidate CAEECC Working Groups or Workshops</a:t>
            </a:r>
          </a:p>
          <a:p>
            <a:endParaRPr lang="en-US" dirty="0" smtClean="0"/>
          </a:p>
          <a:p>
            <a:pPr lvl="1"/>
            <a:endParaRPr lang="en-US" dirty="0"/>
          </a:p>
        </p:txBody>
      </p:sp>
      <p:sp>
        <p:nvSpPr>
          <p:cNvPr id="4" name="Slide Number Placeholder 3"/>
          <p:cNvSpPr>
            <a:spLocks noGrp="1"/>
          </p:cNvSpPr>
          <p:nvPr>
            <p:ph type="sldNum" sz="quarter" idx="12"/>
          </p:nvPr>
        </p:nvSpPr>
        <p:spPr/>
        <p:txBody>
          <a:bodyPr/>
          <a:lstStyle/>
          <a:p>
            <a:fld id="{C7C1C26F-E92B-F64C-857A-D39B9823AA28}" type="slidenum">
              <a:rPr lang="en-US" smtClean="0"/>
              <a:t>2</a:t>
            </a:fld>
            <a:endParaRPr lang="en-US"/>
          </a:p>
        </p:txBody>
      </p:sp>
    </p:spTree>
    <p:extLst>
      <p:ext uri="{BB962C8B-B14F-4D97-AF65-F5344CB8AC3E}">
        <p14:creationId xmlns:p14="http://schemas.microsoft.com/office/powerpoint/2010/main" val="1653340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33507E2-52A8-46D4-BDAE-CB3FAD2D6B1E}"/>
              </a:ext>
            </a:extLst>
          </p:cNvPr>
          <p:cNvSpPr>
            <a:spLocks noGrp="1"/>
          </p:cNvSpPr>
          <p:nvPr>
            <p:ph type="title"/>
          </p:nvPr>
        </p:nvSpPr>
        <p:spPr/>
        <p:txBody>
          <a:bodyPr>
            <a:normAutofit fontScale="90000"/>
          </a:bodyPr>
          <a:lstStyle/>
          <a:p>
            <a:r>
              <a:rPr lang="en-US" sz="4000" b="1" dirty="0"/>
              <a:t>Independent Evaluator Requests For </a:t>
            </a:r>
            <a:r>
              <a:rPr lang="en-US" sz="4000" b="1" dirty="0" smtClean="0"/>
              <a:t>Proposal </a:t>
            </a:r>
            <a:r>
              <a:rPr lang="en-US" sz="4000" dirty="0" smtClean="0"/>
              <a:t>(Athena </a:t>
            </a:r>
            <a:r>
              <a:rPr lang="en-US" sz="4000" dirty="0" err="1" smtClean="0"/>
              <a:t>Besa</a:t>
            </a:r>
            <a:r>
              <a:rPr lang="en-US" sz="4000" dirty="0" smtClean="0"/>
              <a:t>, SDG&amp;E)</a:t>
            </a:r>
            <a:endParaRPr lang="en-US" sz="4000" b="1" dirty="0"/>
          </a:p>
        </p:txBody>
      </p:sp>
      <p:sp>
        <p:nvSpPr>
          <p:cNvPr id="3" name="Content Placeholder 2">
            <a:extLst>
              <a:ext uri="{FF2B5EF4-FFF2-40B4-BE49-F238E27FC236}">
                <a16:creationId xmlns="" xmlns:a16="http://schemas.microsoft.com/office/drawing/2014/main" id="{9B9A5083-4006-4CBA-8DD6-2E2BDBD5B7EE}"/>
              </a:ext>
            </a:extLst>
          </p:cNvPr>
          <p:cNvSpPr>
            <a:spLocks noGrp="1"/>
          </p:cNvSpPr>
          <p:nvPr>
            <p:ph idx="1"/>
          </p:nvPr>
        </p:nvSpPr>
        <p:spPr>
          <a:xfrm>
            <a:off x="628650" y="1690688"/>
            <a:ext cx="7886700" cy="4351338"/>
          </a:xfrm>
        </p:spPr>
        <p:txBody>
          <a:bodyPr>
            <a:normAutofit fontScale="92500" lnSpcReduction="10000"/>
          </a:bodyPr>
          <a:lstStyle/>
          <a:p>
            <a:r>
              <a:rPr lang="en-US" dirty="0"/>
              <a:t>IOUs developed standard requirements for the IE RFP</a:t>
            </a:r>
          </a:p>
          <a:p>
            <a:r>
              <a:rPr lang="en-US" dirty="0"/>
              <a:t>Each IOU submitted an RFP to the market to solicit for Independent Evaluators</a:t>
            </a:r>
          </a:p>
          <a:p>
            <a:pPr lvl="1"/>
            <a:r>
              <a:rPr lang="en-US" dirty="0"/>
              <a:t>PG&amp;E – submitted on 5/17/18 with proposals due 6/14/2018 </a:t>
            </a:r>
          </a:p>
          <a:p>
            <a:pPr lvl="1"/>
            <a:r>
              <a:rPr lang="en-US" dirty="0"/>
              <a:t>SCE – </a:t>
            </a:r>
            <a:r>
              <a:rPr lang="en-US" dirty="0" smtClean="0"/>
              <a:t>submitted </a:t>
            </a:r>
            <a:r>
              <a:rPr lang="en-US" dirty="0"/>
              <a:t>on </a:t>
            </a:r>
            <a:r>
              <a:rPr lang="en-US" dirty="0" smtClean="0"/>
              <a:t>05/30/18 </a:t>
            </a:r>
            <a:r>
              <a:rPr lang="en-US" dirty="0"/>
              <a:t>with proposals due 6/14/2018</a:t>
            </a:r>
          </a:p>
          <a:p>
            <a:pPr lvl="1"/>
            <a:r>
              <a:rPr lang="en-US" dirty="0"/>
              <a:t>SoCalGas – submitted on 5/10/18 with proposals due 6/04/18</a:t>
            </a:r>
          </a:p>
          <a:p>
            <a:pPr lvl="1"/>
            <a:r>
              <a:rPr lang="en-US" dirty="0"/>
              <a:t>SDG&amp;E – submitted on 5/10/18 with proposals due 5/31/18</a:t>
            </a:r>
          </a:p>
          <a:p>
            <a:r>
              <a:rPr lang="en-US" dirty="0"/>
              <a:t>Next steps:</a:t>
            </a:r>
          </a:p>
          <a:p>
            <a:pPr lvl="1"/>
            <a:r>
              <a:rPr lang="en-US" dirty="0"/>
              <a:t>Proposals evaluation and scoring</a:t>
            </a:r>
          </a:p>
          <a:p>
            <a:pPr lvl="1"/>
            <a:r>
              <a:rPr lang="en-US" dirty="0"/>
              <a:t>Selection</a:t>
            </a:r>
          </a:p>
          <a:p>
            <a:pPr lvl="1"/>
            <a:r>
              <a:rPr lang="en-US" dirty="0"/>
              <a:t>Approval by PRG and ED Director</a:t>
            </a:r>
          </a:p>
          <a:p>
            <a:pPr lvl="1"/>
            <a:r>
              <a:rPr lang="en-US" dirty="0"/>
              <a:t>Contracting – each IOU anticipates selection and contracting to be complete by August 1</a:t>
            </a:r>
            <a:r>
              <a:rPr lang="en-US" baseline="30000" dirty="0"/>
              <a:t>st</a:t>
            </a:r>
            <a:r>
              <a:rPr lang="en-US" dirty="0"/>
              <a:t>.</a:t>
            </a:r>
          </a:p>
          <a:p>
            <a:pPr marL="0" indent="0">
              <a:buNone/>
            </a:pPr>
            <a:endParaRPr lang="en-US" dirty="0"/>
          </a:p>
          <a:p>
            <a:endParaRPr lang="en-US" dirty="0"/>
          </a:p>
          <a:p>
            <a:pPr lvl="1"/>
            <a:endParaRPr lang="en-US" dirty="0"/>
          </a:p>
          <a:p>
            <a:pPr lvl="1"/>
            <a:endParaRPr lang="en-US" dirty="0"/>
          </a:p>
          <a:p>
            <a:pPr marL="457200" lvl="1" indent="0">
              <a:buNone/>
            </a:pPr>
            <a:endParaRPr lang="en-US" dirty="0"/>
          </a:p>
          <a:p>
            <a:pPr lvl="1"/>
            <a:endParaRPr lang="en-US" dirty="0"/>
          </a:p>
        </p:txBody>
      </p:sp>
      <p:sp>
        <p:nvSpPr>
          <p:cNvPr id="4" name="Slide Number Placeholder 3"/>
          <p:cNvSpPr>
            <a:spLocks noGrp="1"/>
          </p:cNvSpPr>
          <p:nvPr>
            <p:ph type="sldNum" sz="quarter" idx="12"/>
          </p:nvPr>
        </p:nvSpPr>
        <p:spPr/>
        <p:txBody>
          <a:bodyPr/>
          <a:lstStyle/>
          <a:p>
            <a:fld id="{C7C1C26F-E92B-F64C-857A-D39B9823AA28}" type="slidenum">
              <a:rPr lang="en-US" smtClean="0"/>
              <a:t>3</a:t>
            </a:fld>
            <a:endParaRPr lang="en-US"/>
          </a:p>
        </p:txBody>
      </p:sp>
    </p:spTree>
    <p:extLst>
      <p:ext uri="{BB962C8B-B14F-4D97-AF65-F5344CB8AC3E}">
        <p14:creationId xmlns:p14="http://schemas.microsoft.com/office/powerpoint/2010/main" val="418674886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33507E2-52A8-46D4-BDAE-CB3FAD2D6B1E}"/>
              </a:ext>
            </a:extLst>
          </p:cNvPr>
          <p:cNvSpPr>
            <a:spLocks noGrp="1"/>
          </p:cNvSpPr>
          <p:nvPr>
            <p:ph type="title"/>
          </p:nvPr>
        </p:nvSpPr>
        <p:spPr>
          <a:xfrm>
            <a:off x="581025" y="200026"/>
            <a:ext cx="7886700" cy="1325563"/>
          </a:xfrm>
        </p:spPr>
        <p:txBody>
          <a:bodyPr>
            <a:normAutofit/>
          </a:bodyPr>
          <a:lstStyle/>
          <a:p>
            <a:pPr algn="ctr"/>
            <a:r>
              <a:rPr lang="en-US" sz="4000" b="1" dirty="0" smtClean="0"/>
              <a:t>3</a:t>
            </a:r>
            <a:r>
              <a:rPr lang="en-US" sz="4000" b="1" baseline="30000" dirty="0" smtClean="0"/>
              <a:t>rd</a:t>
            </a:r>
            <a:r>
              <a:rPr lang="en-US" sz="4000" b="1" dirty="0" smtClean="0"/>
              <a:t> Party RFPs-Additional Preparation </a:t>
            </a:r>
            <a:r>
              <a:rPr lang="en-US" sz="3600" dirty="0" smtClean="0"/>
              <a:t>(Athena </a:t>
            </a:r>
            <a:r>
              <a:rPr lang="en-US" sz="3600" dirty="0" err="1" smtClean="0"/>
              <a:t>Besa</a:t>
            </a:r>
            <a:r>
              <a:rPr lang="en-US" sz="3600" dirty="0" smtClean="0"/>
              <a:t>, SDG&amp;E) </a:t>
            </a:r>
            <a:endParaRPr lang="en-US" sz="3600" dirty="0"/>
          </a:p>
        </p:txBody>
      </p:sp>
      <p:sp>
        <p:nvSpPr>
          <p:cNvPr id="3" name="Content Placeholder 2">
            <a:extLst>
              <a:ext uri="{FF2B5EF4-FFF2-40B4-BE49-F238E27FC236}">
                <a16:creationId xmlns="" xmlns:a16="http://schemas.microsoft.com/office/drawing/2014/main" id="{9B9A5083-4006-4CBA-8DD6-2E2BDBD5B7EE}"/>
              </a:ext>
            </a:extLst>
          </p:cNvPr>
          <p:cNvSpPr>
            <a:spLocks noGrp="1"/>
          </p:cNvSpPr>
          <p:nvPr>
            <p:ph idx="1"/>
          </p:nvPr>
        </p:nvSpPr>
        <p:spPr>
          <a:xfrm>
            <a:off x="581025" y="1694643"/>
            <a:ext cx="7886700" cy="4351338"/>
          </a:xfrm>
        </p:spPr>
        <p:txBody>
          <a:bodyPr>
            <a:normAutofit/>
          </a:bodyPr>
          <a:lstStyle/>
          <a:p>
            <a:r>
              <a:rPr lang="en-US" dirty="0"/>
              <a:t>The IOUs are all working to:</a:t>
            </a:r>
          </a:p>
          <a:p>
            <a:endParaRPr lang="en-US" dirty="0"/>
          </a:p>
          <a:p>
            <a:pPr lvl="1"/>
            <a:r>
              <a:rPr lang="en-US" dirty="0"/>
              <a:t>Collaborate on developing several standard RFA SOW questions for consistency in the early evaluation of submitted proposals</a:t>
            </a:r>
          </a:p>
          <a:p>
            <a:pPr lvl="1"/>
            <a:endParaRPr lang="en-US" dirty="0"/>
          </a:p>
          <a:p>
            <a:pPr lvl="1"/>
            <a:r>
              <a:rPr lang="en-US" dirty="0"/>
              <a:t>Develop RFA/RFP packages to submit solicitations to the market</a:t>
            </a:r>
          </a:p>
          <a:p>
            <a:pPr lvl="1"/>
            <a:endParaRPr lang="en-US" dirty="0"/>
          </a:p>
          <a:p>
            <a:pPr lvl="1"/>
            <a:r>
              <a:rPr lang="en-US" dirty="0"/>
              <a:t>Revisit and revise the Solicitation Timeline – posting will be dependent on final decision</a:t>
            </a:r>
          </a:p>
          <a:p>
            <a:pPr lvl="1"/>
            <a:endParaRPr lang="en-US" dirty="0"/>
          </a:p>
          <a:p>
            <a:pPr lvl="1"/>
            <a:r>
              <a:rPr lang="en-US" dirty="0"/>
              <a:t>Begin to work on the timing and cadence of meetings with the EE PRG and IE’s prior to development and release of the first RFA’s</a:t>
            </a:r>
          </a:p>
          <a:p>
            <a:pPr lvl="1"/>
            <a:endParaRPr lang="en-US" dirty="0"/>
          </a:p>
          <a:p>
            <a:pPr lvl="1"/>
            <a:endParaRPr lang="en-US" dirty="0"/>
          </a:p>
          <a:p>
            <a:pPr marL="0" indent="0">
              <a:buNone/>
            </a:pPr>
            <a:endParaRPr lang="en-US" dirty="0"/>
          </a:p>
          <a:p>
            <a:endParaRPr lang="en-US" dirty="0"/>
          </a:p>
          <a:p>
            <a:pPr lvl="1"/>
            <a:endParaRPr lang="en-US" dirty="0"/>
          </a:p>
          <a:p>
            <a:pPr lvl="1"/>
            <a:endParaRPr lang="en-US" dirty="0"/>
          </a:p>
          <a:p>
            <a:pPr marL="457200" lvl="1" indent="0">
              <a:buNone/>
            </a:pPr>
            <a:endParaRPr lang="en-US" dirty="0"/>
          </a:p>
          <a:p>
            <a:pPr lvl="1"/>
            <a:endParaRPr lang="en-US" dirty="0"/>
          </a:p>
        </p:txBody>
      </p:sp>
      <p:sp>
        <p:nvSpPr>
          <p:cNvPr id="4" name="Slide Number Placeholder 3"/>
          <p:cNvSpPr>
            <a:spLocks noGrp="1"/>
          </p:cNvSpPr>
          <p:nvPr>
            <p:ph type="sldNum" sz="quarter" idx="12"/>
          </p:nvPr>
        </p:nvSpPr>
        <p:spPr/>
        <p:txBody>
          <a:bodyPr/>
          <a:lstStyle/>
          <a:p>
            <a:fld id="{C7C1C26F-E92B-F64C-857A-D39B9823AA28}" type="slidenum">
              <a:rPr lang="en-US" smtClean="0"/>
              <a:t>4</a:t>
            </a:fld>
            <a:endParaRPr lang="en-US"/>
          </a:p>
        </p:txBody>
      </p:sp>
    </p:spTree>
    <p:extLst>
      <p:ext uri="{BB962C8B-B14F-4D97-AF65-F5344CB8AC3E}">
        <p14:creationId xmlns:p14="http://schemas.microsoft.com/office/powerpoint/2010/main" val="3041235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New Members: Criteria</a:t>
            </a:r>
            <a:endParaRPr lang="en-US" sz="4400" dirty="0"/>
          </a:p>
        </p:txBody>
      </p:sp>
      <p:sp>
        <p:nvSpPr>
          <p:cNvPr id="3" name="Content Placeholder 2"/>
          <p:cNvSpPr>
            <a:spLocks noGrp="1"/>
          </p:cNvSpPr>
          <p:nvPr>
            <p:ph idx="1"/>
          </p:nvPr>
        </p:nvSpPr>
        <p:spPr/>
        <p:txBody>
          <a:bodyPr>
            <a:normAutofit/>
          </a:bodyPr>
          <a:lstStyle/>
          <a:p>
            <a:r>
              <a:rPr lang="en-US" sz="2400" b="1" dirty="0" smtClean="0"/>
              <a:t>For </a:t>
            </a:r>
            <a:r>
              <a:rPr lang="en-US" sz="2400" b="1" dirty="0"/>
              <a:t>the Member Organization</a:t>
            </a:r>
            <a:endParaRPr lang="en-US" sz="2400" dirty="0"/>
          </a:p>
          <a:p>
            <a:pPr lvl="1"/>
            <a:r>
              <a:rPr lang="en-US" dirty="0"/>
              <a:t>Organizations with substantial demonstrated interest and qualifications on energy efficiency in California</a:t>
            </a:r>
          </a:p>
          <a:p>
            <a:r>
              <a:rPr lang="en-US" sz="2400" b="1" dirty="0"/>
              <a:t>For the individual lead Member and any alternate Proxy from the Member Organization</a:t>
            </a:r>
            <a:endParaRPr lang="en-US" sz="2400" dirty="0"/>
          </a:p>
          <a:p>
            <a:pPr lvl="1"/>
            <a:r>
              <a:rPr lang="en-US" dirty="0"/>
              <a:t>A detailed understanding of and working familiarity with CA’s EE policies including its cost-effectiveness framework</a:t>
            </a:r>
          </a:p>
          <a:p>
            <a:pPr lvl="1"/>
            <a:r>
              <a:rPr lang="en-US" dirty="0"/>
              <a:t>Agreement to abide by all the CAEECC roles and responsibilities for Members and by the CAEECC </a:t>
            </a:r>
            <a:r>
              <a:rPr lang="en-US" u="sng" dirty="0">
                <a:hlinkClick r:id="rId2"/>
              </a:rPr>
              <a:t>groundrules</a:t>
            </a:r>
            <a:r>
              <a:rPr lang="en-US" dirty="0"/>
              <a:t> </a:t>
            </a:r>
          </a:p>
        </p:txBody>
      </p:sp>
      <p:sp>
        <p:nvSpPr>
          <p:cNvPr id="4" name="Slide Number Placeholder 3"/>
          <p:cNvSpPr>
            <a:spLocks noGrp="1"/>
          </p:cNvSpPr>
          <p:nvPr>
            <p:ph type="sldNum" sz="quarter" idx="12"/>
          </p:nvPr>
        </p:nvSpPr>
        <p:spPr/>
        <p:txBody>
          <a:bodyPr/>
          <a:lstStyle/>
          <a:p>
            <a:fld id="{C7C1C26F-E92B-F64C-857A-D39B9823AA28}" type="slidenum">
              <a:rPr lang="en-US" smtClean="0"/>
              <a:t>5</a:t>
            </a:fld>
            <a:endParaRPr lang="en-US"/>
          </a:p>
        </p:txBody>
      </p:sp>
    </p:spTree>
    <p:extLst>
      <p:ext uri="{BB962C8B-B14F-4D97-AF65-F5344CB8AC3E}">
        <p14:creationId xmlns:p14="http://schemas.microsoft.com/office/powerpoint/2010/main" val="1499684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New </a:t>
            </a:r>
            <a:r>
              <a:rPr lang="en-US" sz="4800" dirty="0" smtClean="0"/>
              <a:t>Members: Process (1)</a:t>
            </a:r>
            <a:endParaRPr lang="en-US" dirty="0"/>
          </a:p>
        </p:txBody>
      </p:sp>
      <p:sp>
        <p:nvSpPr>
          <p:cNvPr id="3" name="Content Placeholder 2"/>
          <p:cNvSpPr>
            <a:spLocks noGrp="1"/>
          </p:cNvSpPr>
          <p:nvPr>
            <p:ph idx="1"/>
          </p:nvPr>
        </p:nvSpPr>
        <p:spPr/>
        <p:txBody>
          <a:bodyPr>
            <a:normAutofit/>
          </a:bodyPr>
          <a:lstStyle/>
          <a:p>
            <a:pPr lvl="0"/>
            <a:r>
              <a:rPr lang="en-US" sz="2400" dirty="0"/>
              <a:t>CAEECC Facilitator annually checks with then current individual lead Members as to whether they wish to discontinue their participation in the CAEECC (i.e., an opt out process), and if so whether they are proposing that someone else from their organization will take their place </a:t>
            </a:r>
          </a:p>
          <a:p>
            <a:pPr lvl="0"/>
            <a:r>
              <a:rPr lang="en-US" sz="2400" dirty="0"/>
              <a:t>CAEECC Facilitator posts criteria on CAEECC for CAEECC membership and the CAEEC Member selection process</a:t>
            </a:r>
          </a:p>
          <a:p>
            <a:pPr lvl="0"/>
            <a:r>
              <a:rPr lang="en-US" sz="2400" dirty="0"/>
              <a:t>CAEECC Facilitator periodically notifies interested stakeholders when there are openings in the CAEECC (by informing CAEECC Members posting on website, and potentially notifying the CAEECC list serve</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C7C1C26F-E92B-F64C-857A-D39B9823AA28}" type="slidenum">
              <a:rPr lang="en-US" smtClean="0"/>
              <a:t>6</a:t>
            </a:fld>
            <a:endParaRPr lang="en-US"/>
          </a:p>
        </p:txBody>
      </p:sp>
    </p:spTree>
    <p:extLst>
      <p:ext uri="{BB962C8B-B14F-4D97-AF65-F5344CB8AC3E}">
        <p14:creationId xmlns:p14="http://schemas.microsoft.com/office/powerpoint/2010/main" val="2231200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New Members: Process </a:t>
            </a:r>
            <a:r>
              <a:rPr lang="en-US" sz="4400" dirty="0" smtClean="0"/>
              <a:t>(2)</a:t>
            </a:r>
            <a:endParaRPr lang="en-US" dirty="0"/>
          </a:p>
        </p:txBody>
      </p:sp>
      <p:sp>
        <p:nvSpPr>
          <p:cNvPr id="3" name="Content Placeholder 2"/>
          <p:cNvSpPr>
            <a:spLocks noGrp="1"/>
          </p:cNvSpPr>
          <p:nvPr>
            <p:ph idx="1"/>
          </p:nvPr>
        </p:nvSpPr>
        <p:spPr/>
        <p:txBody>
          <a:bodyPr/>
          <a:lstStyle/>
          <a:p>
            <a:pPr lvl="0"/>
            <a:r>
              <a:rPr lang="en-US" sz="2400" dirty="0"/>
              <a:t>Interested potential Members will be required to submit a short application to the CAEECC Facilitator, including the following:</a:t>
            </a:r>
          </a:p>
          <a:p>
            <a:pPr lvl="1"/>
            <a:r>
              <a:rPr lang="en-US" dirty="0"/>
              <a:t>Name of proposed Member organization including names and titles of the lead Member and any alternate Proxy</a:t>
            </a:r>
          </a:p>
          <a:p>
            <a:pPr lvl="1"/>
            <a:r>
              <a:rPr lang="en-US" dirty="0"/>
              <a:t>Briefly explain how your organization and proposed lead Member and any alternate Proxy satisfy all of the </a:t>
            </a:r>
            <a:r>
              <a:rPr lang="en-US" dirty="0" smtClean="0"/>
              <a:t>criteria</a:t>
            </a:r>
            <a:endParaRPr lang="en-US" dirty="0"/>
          </a:p>
        </p:txBody>
      </p:sp>
      <p:sp>
        <p:nvSpPr>
          <p:cNvPr id="4" name="Slide Number Placeholder 3"/>
          <p:cNvSpPr>
            <a:spLocks noGrp="1"/>
          </p:cNvSpPr>
          <p:nvPr>
            <p:ph type="sldNum" sz="quarter" idx="12"/>
          </p:nvPr>
        </p:nvSpPr>
        <p:spPr/>
        <p:txBody>
          <a:bodyPr/>
          <a:lstStyle/>
          <a:p>
            <a:fld id="{C7C1C26F-E92B-F64C-857A-D39B9823AA28}" type="slidenum">
              <a:rPr lang="en-US" smtClean="0"/>
              <a:t>7</a:t>
            </a:fld>
            <a:endParaRPr lang="en-US"/>
          </a:p>
        </p:txBody>
      </p:sp>
    </p:spTree>
    <p:extLst>
      <p:ext uri="{BB962C8B-B14F-4D97-AF65-F5344CB8AC3E}">
        <p14:creationId xmlns:p14="http://schemas.microsoft.com/office/powerpoint/2010/main" val="2841351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New Members: Process </a:t>
            </a:r>
            <a:r>
              <a:rPr lang="en-US" sz="4400" dirty="0" smtClean="0"/>
              <a:t>(3)</a:t>
            </a:r>
            <a:endParaRPr lang="en-US" dirty="0"/>
          </a:p>
        </p:txBody>
      </p:sp>
      <p:sp>
        <p:nvSpPr>
          <p:cNvPr id="3" name="Content Placeholder 2"/>
          <p:cNvSpPr>
            <a:spLocks noGrp="1"/>
          </p:cNvSpPr>
          <p:nvPr>
            <p:ph idx="1"/>
          </p:nvPr>
        </p:nvSpPr>
        <p:spPr/>
        <p:txBody>
          <a:bodyPr/>
          <a:lstStyle/>
          <a:p>
            <a:pPr lvl="0"/>
            <a:r>
              <a:rPr lang="en-US" sz="2000" dirty="0"/>
              <a:t>In assessing whether to accept a new Member, CAEECC Members should consider the following factors: </a:t>
            </a:r>
            <a:endParaRPr lang="en-US" sz="2000" dirty="0" smtClean="0"/>
          </a:p>
          <a:p>
            <a:pPr lvl="1"/>
            <a:r>
              <a:rPr lang="en-US" dirty="0" smtClean="0"/>
              <a:t>A</a:t>
            </a:r>
            <a:r>
              <a:rPr lang="en-US" dirty="0"/>
              <a:t>) how well the Member meets all of the Membership criteria outlined above</a:t>
            </a:r>
            <a:r>
              <a:rPr lang="en-US" dirty="0" smtClean="0"/>
              <a:t>;	</a:t>
            </a:r>
          </a:p>
          <a:p>
            <a:pPr lvl="1"/>
            <a:r>
              <a:rPr lang="en-US" dirty="0" smtClean="0"/>
              <a:t> </a:t>
            </a:r>
            <a:r>
              <a:rPr lang="en-US" dirty="0"/>
              <a:t>B) overall size of the CAEECC (e.g., in the 20-25 Member range); and </a:t>
            </a:r>
            <a:endParaRPr lang="en-US" dirty="0" smtClean="0"/>
          </a:p>
          <a:p>
            <a:pPr lvl="1"/>
            <a:r>
              <a:rPr lang="en-US" dirty="0" smtClean="0"/>
              <a:t>C</a:t>
            </a:r>
            <a:r>
              <a:rPr lang="en-US" dirty="0"/>
              <a:t>) the composition of the CAEECC as a whole, (i.e., so that there’s reasonable balance among the different stakeholder interests and that there’s not redundancy of interests among Members)</a:t>
            </a:r>
          </a:p>
          <a:p>
            <a:pPr lvl="0"/>
            <a:r>
              <a:rPr lang="en-US" sz="2000" dirty="0"/>
              <a:t>CAEECC Facilitator compiles applications and annually circulates application letters to Full CAEECC for their consideration (either at a regularly-scheduled CAEECC meeting or some other process agreed to by the CAEECC), a long with an initial proposal based on the criteria above for Member discussion and approval</a:t>
            </a:r>
          </a:p>
          <a:p>
            <a:endParaRPr lang="en-US" dirty="0"/>
          </a:p>
        </p:txBody>
      </p:sp>
      <p:sp>
        <p:nvSpPr>
          <p:cNvPr id="4" name="Slide Number Placeholder 3"/>
          <p:cNvSpPr>
            <a:spLocks noGrp="1"/>
          </p:cNvSpPr>
          <p:nvPr>
            <p:ph type="sldNum" sz="quarter" idx="12"/>
          </p:nvPr>
        </p:nvSpPr>
        <p:spPr/>
        <p:txBody>
          <a:bodyPr/>
          <a:lstStyle/>
          <a:p>
            <a:fld id="{C7C1C26F-E92B-F64C-857A-D39B9823AA28}" type="slidenum">
              <a:rPr lang="en-US" smtClean="0"/>
              <a:t>8</a:t>
            </a:fld>
            <a:endParaRPr lang="en-US"/>
          </a:p>
        </p:txBody>
      </p:sp>
    </p:spTree>
    <p:extLst>
      <p:ext uri="{BB962C8B-B14F-4D97-AF65-F5344CB8AC3E}">
        <p14:creationId xmlns:p14="http://schemas.microsoft.com/office/powerpoint/2010/main" val="1513308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Registration Process</a:t>
            </a:r>
            <a:endParaRPr lang="en-US" dirty="0"/>
          </a:p>
        </p:txBody>
      </p:sp>
      <p:sp>
        <p:nvSpPr>
          <p:cNvPr id="3" name="Content Placeholder 2"/>
          <p:cNvSpPr>
            <a:spLocks noGrp="1"/>
          </p:cNvSpPr>
          <p:nvPr>
            <p:ph idx="1"/>
          </p:nvPr>
        </p:nvSpPr>
        <p:spPr/>
        <p:txBody>
          <a:bodyPr>
            <a:normAutofit/>
          </a:bodyPr>
          <a:lstStyle/>
          <a:p>
            <a:r>
              <a:rPr lang="en-US" sz="2400" dirty="0" smtClean="0"/>
              <a:t>On-line thru </a:t>
            </a:r>
            <a:r>
              <a:rPr lang="en-US" sz="2400" dirty="0" err="1" smtClean="0"/>
              <a:t>Eventbrite</a:t>
            </a:r>
            <a:endParaRPr lang="en-US" sz="2400" dirty="0" smtClean="0"/>
          </a:p>
          <a:p>
            <a:r>
              <a:rPr lang="en-US" sz="2400" dirty="0" smtClean="0"/>
              <a:t>Indicate in person vs. on phone</a:t>
            </a:r>
          </a:p>
          <a:p>
            <a:r>
              <a:rPr lang="en-US" sz="2400" dirty="0" smtClean="0"/>
              <a:t>Indicate CAEECC Member/Proxy; Other from CAEECC Organization; CPUC; or Other not from CAEECC organization or CPUC</a:t>
            </a:r>
            <a:endParaRPr lang="en-US" sz="2400" dirty="0"/>
          </a:p>
        </p:txBody>
      </p:sp>
      <p:sp>
        <p:nvSpPr>
          <p:cNvPr id="4" name="Slide Number Placeholder 3"/>
          <p:cNvSpPr>
            <a:spLocks noGrp="1"/>
          </p:cNvSpPr>
          <p:nvPr>
            <p:ph type="sldNum" sz="quarter" idx="12"/>
          </p:nvPr>
        </p:nvSpPr>
        <p:spPr/>
        <p:txBody>
          <a:bodyPr/>
          <a:lstStyle/>
          <a:p>
            <a:fld id="{C7C1C26F-E92B-F64C-857A-D39B9823AA28}" type="slidenum">
              <a:rPr lang="en-US" smtClean="0"/>
              <a:t>9</a:t>
            </a:fld>
            <a:endParaRPr lang="en-US"/>
          </a:p>
        </p:txBody>
      </p:sp>
    </p:spTree>
    <p:extLst>
      <p:ext uri="{BB962C8B-B14F-4D97-AF65-F5344CB8AC3E}">
        <p14:creationId xmlns:p14="http://schemas.microsoft.com/office/powerpoint/2010/main" val="41909903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484</TotalTime>
  <Words>737</Words>
  <Application>Microsoft Macintosh PowerPoint</Application>
  <PresentationFormat>On-screen Show (4:3)</PresentationFormat>
  <Paragraphs>101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Adjacency</vt:lpstr>
      <vt:lpstr>Important Updates &amp; Next Steps</vt:lpstr>
      <vt:lpstr>Topics</vt:lpstr>
      <vt:lpstr>Independent Evaluator Requests For Proposal (Athena Besa, SDG&amp;E)</vt:lpstr>
      <vt:lpstr>3rd Party RFPs-Additional Preparation (Athena Besa, SDG&amp;E) </vt:lpstr>
      <vt:lpstr>New Members: Criteria</vt:lpstr>
      <vt:lpstr>New Members: Process (1)</vt:lpstr>
      <vt:lpstr>New Members: Process (2)</vt:lpstr>
      <vt:lpstr>New Members: Process (3)</vt:lpstr>
      <vt:lpstr>Meeting Registration Process</vt:lpstr>
      <vt:lpstr>Metrics/Evaluation Framework</vt:lpstr>
      <vt:lpstr>Potential Agenda Topics for August Meetings</vt:lpstr>
      <vt:lpstr>Candidate Topics for CAEECC Working Groups or Ad Hoc Workshops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Jonathan Raab</dc:creator>
  <cp:lastModifiedBy>Jonathan Raab</cp:lastModifiedBy>
  <cp:revision>9</cp:revision>
  <dcterms:created xsi:type="dcterms:W3CDTF">2018-06-05T16:16:42Z</dcterms:created>
  <dcterms:modified xsi:type="dcterms:W3CDTF">2018-06-06T00:20:43Z</dcterms:modified>
</cp:coreProperties>
</file>