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9" r:id="rId5"/>
    <p:sldId id="386" r:id="rId6"/>
    <p:sldId id="384" r:id="rId7"/>
    <p:sldId id="353" r:id="rId8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7030A0"/>
    <a:srgbClr val="F9A433"/>
    <a:srgbClr val="0F6689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08" autoAdjust="0"/>
    <p:restoredTop sz="92252"/>
  </p:normalViewPr>
  <p:slideViewPr>
    <p:cSldViewPr snapToGrid="0" snapToObjects="1">
      <p:cViewPr varScale="1">
        <p:scale>
          <a:sx n="73" d="100"/>
          <a:sy n="73" d="100"/>
        </p:scale>
        <p:origin x="648" y="184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9/14/20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– which phase so when savings come up…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756984"/>
            <a:ext cx="11744960" cy="2129216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latin typeface="Rockwell" panose="02060603020205020403" pitchFamily="18" charset="77"/>
              </a:rPr>
              <a:t>CAEECC MT Sub-Working Group on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dirty="0">
                <a:latin typeface="Rockwell" panose="02060603020205020403" pitchFamily="18" charset="77"/>
              </a:rPr>
              <a:t>Setting MT Goals</a:t>
            </a:r>
            <a:endParaRPr lang="en-US" i="1" dirty="0">
              <a:latin typeface="Rockwell" panose="02060603020205020403" pitchFamily="18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4581658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Margie Gardner, Senior Advisor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September 15,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7CC3D-7259-334B-8CA3-94AC0B31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35205"/>
                </a:solidFill>
              </a:rPr>
              <a:t>MT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BC1A47-B2EC-6446-B526-BF199D4F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606656"/>
            <a:ext cx="12435840" cy="53656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Market indicators are important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Based on specific Initiative/market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Measurable outcomes based on logic model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Demonstrate progress toward market change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Part of consistent monitoring – usually in a “Market Progress Evaluation Report”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Serve as part of the “adapting management” of the </a:t>
            </a:r>
            <a:r>
              <a:rPr lang="en-US" sz="2400" dirty="0" err="1"/>
              <a:t>initiativ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Savings  -- recommend portfolio level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Difficult to predict timing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Many market factors are out of the MTA’s control</a:t>
            </a:r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2156D-863B-4C46-B4EF-251F42DC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6"/>
                </a:solidFill>
              </a:rPr>
              <a:t>MT Savings Goal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0563A-D04C-3D4B-A27D-1D53991B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33500"/>
            <a:ext cx="13347700" cy="61276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CPUC sets MT savings goal at the portfolio-level for MT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Provides flexibility to the Administrator to adaptively manage the MT portfolio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Analogous to resource acquisition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500" dirty="0"/>
              <a:t>Portfolio savings goal is based on the set of initiatives in the portfolio</a:t>
            </a:r>
          </a:p>
          <a:p>
            <a:pPr lvl="2">
              <a:lnSpc>
                <a:spcPct val="115000"/>
              </a:lnSpc>
              <a:spcAft>
                <a:spcPts val="600"/>
              </a:spcAft>
            </a:pPr>
            <a:r>
              <a:rPr lang="en-US" sz="3000" dirty="0"/>
              <a:t>CPUC works with MT Administrator and MT Advisory Board to set goals once a sizeable MT portfolio is selected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May be non-resource MT in the portfolio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Can’t forecast savings until you know the markets and activities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Review with CAEECC</a:t>
            </a: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dirty="0"/>
              <a:t>Savings goals are long term, with annual reporting of progress</a:t>
            </a:r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dirty="0"/>
              <a:t>Savings goals for the MTA are net of RA and C&amp;S savings projections </a:t>
            </a:r>
          </a:p>
          <a:p>
            <a:pPr lvl="2">
              <a:lnSpc>
                <a:spcPct val="115000"/>
              </a:lnSpc>
              <a:spcAft>
                <a:spcPts val="600"/>
              </a:spcAft>
            </a:pPr>
            <a:r>
              <a:rPr lang="en-US" sz="3100" dirty="0"/>
              <a:t>But should there also be an overall market goal tracked to encourage the “big picture view” of all EE in that market?</a:t>
            </a:r>
          </a:p>
        </p:txBody>
      </p:sp>
    </p:spTree>
    <p:extLst>
      <p:ext uri="{BB962C8B-B14F-4D97-AF65-F5344CB8AC3E}">
        <p14:creationId xmlns:p14="http://schemas.microsoft.com/office/powerpoint/2010/main" val="236251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B6493-17C2-B542-B268-18857C38F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800" dirty="0">
                <a:latin typeface="Rockwell" panose="02060603020205020403" pitchFamily="18" charset="77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4D5C-6868-AC40-80BF-8F1E25F84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Rockwell" panose="02060603020205020403" pitchFamily="18" charset="77"/>
              </a:rPr>
              <a:t>Margie Gardner</a:t>
            </a:r>
          </a:p>
          <a:p>
            <a:r>
              <a:rPr lang="en-US" sz="3200" dirty="0" err="1">
                <a:latin typeface="Rockwell" panose="02060603020205020403" pitchFamily="18" charset="77"/>
              </a:rPr>
              <a:t>Mgardner@Resource-Innovations.com</a:t>
            </a:r>
            <a:endParaRPr lang="en-US" sz="3200" dirty="0">
              <a:latin typeface="Rockwell" panose="020606030202050204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50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237</Words>
  <Application>Microsoft Macintosh PowerPoint</Application>
  <PresentationFormat>Custom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 Regular</vt:lpstr>
      <vt:lpstr>Helvetica</vt:lpstr>
      <vt:lpstr>Rockwell</vt:lpstr>
      <vt:lpstr>Rockwell Regular</vt:lpstr>
      <vt:lpstr>Office Theme</vt:lpstr>
      <vt:lpstr>CAEECC MT Sub-Working Group on Setting MT Goals</vt:lpstr>
      <vt:lpstr>MT Goals</vt:lpstr>
      <vt:lpstr>MT Savings Goal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Susan Rivo</cp:lastModifiedBy>
  <cp:revision>63</cp:revision>
  <cp:lastPrinted>2020-08-11T14:17:57Z</cp:lastPrinted>
  <dcterms:created xsi:type="dcterms:W3CDTF">2020-07-22T00:06:32Z</dcterms:created>
  <dcterms:modified xsi:type="dcterms:W3CDTF">2020-09-14T20:29:38Z</dcterms:modified>
</cp:coreProperties>
</file>