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sldIdLst>
    <p:sldId id="600" r:id="rId6"/>
    <p:sldId id="601" r:id="rId7"/>
    <p:sldId id="606" r:id="rId8"/>
    <p:sldId id="604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08737-F28F-2F9B-0D84-E05D547A2D40}" name="Strindberg, Nils" initials="SN" userId="S::Nils.Strindberg@cpuc.ca.gov::088f69aa-73cf-4160-9236-d1c65d442465" providerId="AD"/>
  <p188:author id="{4C20EB43-B195-6760-91D0-78A21C7F0A29}" name="Lemma, Yeshi" initials="LY" userId="S::yeshi.lemma@cpuc.ca.gov::2a6662f7-5cd7-4156-a33a-3deb63d18cfe" providerId="AD"/>
  <p188:author id="{B2FCBBD8-4984-F465-2D3B-62095489569C}" name="LaBonte, Alison" initials="LA" userId="S::Alison.LaBonte@cpuc.ca.gov::c9b55e8c-c27b-4389-9bed-f08c3c1969f8" providerId="AD"/>
  <p188:author id="{E27369FE-697B-69EC-9A99-278784E685FF}" name="Strindberg, Nils" initials="SN" userId="S::nils.strindberg@cpuc.ca.gov::088f69aa-73cf-4160-9236-d1c65d4424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5F3F7-AA4D-DAA1-C745-F6333574F102}" v="3" dt="2022-06-20T19:15:36.843"/>
    <p1510:client id="{28E53217-230A-2FDD-1E0D-92EF17F1C396}" v="1" dt="2022-06-20T20:17:23.647"/>
    <p1510:client id="{7EE95001-B5E8-4ADC-B145-30095BC9FAF0}" v="36" dt="2022-06-20T20:18:10.833"/>
    <p1510:client id="{97A429C7-5866-2C54-1A1C-C0B24E205E44}" v="98" dt="2022-06-20T19:05:47.844"/>
    <p1510:client id="{99A85069-1224-6F87-6712-6E30076AFF67}" v="18" dt="2022-06-20T17:44:23.832"/>
    <p1510:client id="{B792A7D3-A855-6D04-E28A-52468B246353}" v="1" dt="2022-06-20T19:19:10.862"/>
    <p1510:client id="{B9C9C11C-6846-3450-140F-1C794FB3BBD6}" v="20" dt="2022-06-20T19:10:54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21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2EE3-A7D0-4C40-9CAB-7059D5866A0D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87FB-77A4-894F-B4F7-472C4360F420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035-A39C-DA4D-9AD8-8F0DD7A51560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251-A1C5-8A4B-8605-8FB6A68215C2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2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369D-166A-7041-BD8E-9A4958803952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50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1E7F-12E9-9548-A9C0-BD1C91C85562}" type="datetime4">
              <a:rPr lang="en-US" smtClean="0"/>
              <a:t>June 20,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D6E-216A-9648-A4BA-86421A8099EE}" type="datetime4">
              <a:rPr lang="en-US" smtClean="0"/>
              <a:t>June 20,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7AAE-8CF6-0A4D-B71E-157974B1E4C7}" type="datetime4">
              <a:rPr lang="en-US" smtClean="0"/>
              <a:t>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B35-39D0-0D4B-B6C4-5449F882120D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6805-608F-784B-AFCE-BFB691880455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41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B479-7E84-2147-BB40-A32280C56DDB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6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CBEB-2B44-784C-9D51-A6A7901FBF48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72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June 20,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June 20,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June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June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0361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26919"/>
            <a:ext cx="10972800" cy="4550044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9814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A4FACE1-393D-BA40-BD35-5F2AC2D64C5D}" type="datetime4">
              <a:rPr lang="en-US" smtClean="0"/>
              <a:t>June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27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04132-F715-593B-1E83-6E943DED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4384"/>
            <a:ext cx="10132380" cy="3954485"/>
          </a:xfrm>
        </p:spPr>
        <p:txBody>
          <a:bodyPr>
            <a:normAutofit/>
          </a:bodyPr>
          <a:lstStyle/>
          <a:p>
            <a:r>
              <a:rPr lang="en-ZW" sz="6000"/>
              <a:t>FUTURE ROLE OF CAEECC:</a:t>
            </a:r>
            <a:br>
              <a:rPr lang="en-ZW" sz="6000"/>
            </a:br>
            <a:r>
              <a:rPr lang="en-ZW" sz="6000"/>
              <a:t>CPUC PERSPECTIVE</a:t>
            </a:r>
            <a:endParaRPr lang="en-US" sz="6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E4E9B-86DB-7325-A30C-3A2B6B6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4589463"/>
            <a:ext cx="10132381" cy="1500187"/>
          </a:xfrm>
        </p:spPr>
        <p:txBody>
          <a:bodyPr>
            <a:normAutofit/>
          </a:bodyPr>
          <a:lstStyle/>
          <a:p>
            <a:r>
              <a:rPr lang="en-ZW" b="1"/>
              <a:t>Nils B. Strindberg</a:t>
            </a:r>
          </a:p>
          <a:p>
            <a:r>
              <a:rPr lang="en-ZW"/>
              <a:t>Energy Division, CPUC</a:t>
            </a:r>
          </a:p>
          <a:p>
            <a:r>
              <a:rPr lang="en-ZW"/>
              <a:t>June 22, 2022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6FFF88-922F-7155-4917-BED298D7ADBA}"/>
              </a:ext>
            </a:extLst>
          </p:cNvPr>
          <p:cNvCxnSpPr/>
          <p:nvPr/>
        </p:nvCxnSpPr>
        <p:spPr>
          <a:xfrm>
            <a:off x="609599" y="4298869"/>
            <a:ext cx="6836230" cy="0"/>
          </a:xfrm>
          <a:prstGeom prst="line">
            <a:avLst/>
          </a:prstGeom>
          <a:ln w="139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C5C32F-F347-B4E9-1BD9-90FF7804E074}"/>
              </a:ext>
            </a:extLst>
          </p:cNvPr>
          <p:cNvCxnSpPr>
            <a:cxnSpLocks/>
          </p:cNvCxnSpPr>
          <p:nvPr/>
        </p:nvCxnSpPr>
        <p:spPr>
          <a:xfrm>
            <a:off x="609600" y="1401288"/>
            <a:ext cx="9947564" cy="0"/>
          </a:xfrm>
          <a:prstGeom prst="line">
            <a:avLst/>
          </a:prstGeom>
          <a:ln w="139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9D9557-9277-CCA4-6A83-4F4BC66E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/>
              <a:t>CPUC Proposed Guiding Principles Statement for CAEECC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9334-245A-DC8F-127D-55B0671C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1503"/>
            <a:ext cx="10972800" cy="3979859"/>
          </a:xfrm>
          <a:solidFill>
            <a:schemeClr val="bg1">
              <a:lumMod val="95000"/>
            </a:schemeClr>
          </a:solidFill>
        </p:spPr>
        <p:txBody>
          <a:bodyPr lIns="365760" tIns="365760" rIns="365760" bIns="365760" anchor="ctr" anchorCtr="0">
            <a:normAutofit/>
          </a:bodyPr>
          <a:lstStyle/>
          <a:p>
            <a:pPr marL="0" indent="0">
              <a:buNone/>
            </a:pPr>
            <a:r>
              <a:rPr lang="en-ZW" sz="3200" dirty="0">
                <a:solidFill>
                  <a:schemeClr val="tx1"/>
                </a:solidFill>
              </a:rPr>
              <a:t>CPUC envisions a collaborative future CAEECC which </a:t>
            </a:r>
            <a:r>
              <a:rPr lang="en-ZW" sz="3200" b="1" dirty="0">
                <a:solidFill>
                  <a:schemeClr val="tx1"/>
                </a:solidFill>
              </a:rPr>
              <a:t>includes</a:t>
            </a:r>
            <a:r>
              <a:rPr lang="en-ZW" sz="3200" dirty="0">
                <a:solidFill>
                  <a:schemeClr val="tx1"/>
                </a:solidFill>
              </a:rPr>
              <a:t> </a:t>
            </a:r>
            <a:r>
              <a:rPr lang="en-ZW" sz="3200" b="1" dirty="0">
                <a:solidFill>
                  <a:schemeClr val="tx1"/>
                </a:solidFill>
              </a:rPr>
              <a:t>hard-to-reach</a:t>
            </a:r>
            <a:r>
              <a:rPr lang="en-ZW" sz="3200" dirty="0">
                <a:solidFill>
                  <a:schemeClr val="tx1"/>
                </a:solidFill>
              </a:rPr>
              <a:t> (HTR) customers, </a:t>
            </a:r>
            <a:r>
              <a:rPr lang="en-ZW" sz="3200" b="1" dirty="0">
                <a:solidFill>
                  <a:schemeClr val="tx1"/>
                </a:solidFill>
              </a:rPr>
              <a:t>disadvantaged communities </a:t>
            </a:r>
            <a:r>
              <a:rPr lang="en-ZW" sz="3200" dirty="0">
                <a:solidFill>
                  <a:schemeClr val="tx1"/>
                </a:solidFill>
              </a:rPr>
              <a:t>(DACs) and </a:t>
            </a:r>
            <a:r>
              <a:rPr lang="en-ZW" sz="3200" b="1" dirty="0">
                <a:solidFill>
                  <a:schemeClr val="tx1"/>
                </a:solidFill>
              </a:rPr>
              <a:t>Organizations</a:t>
            </a:r>
            <a:r>
              <a:rPr lang="en-ZW" sz="3200" dirty="0">
                <a:solidFill>
                  <a:schemeClr val="tx1"/>
                </a:solidFill>
              </a:rPr>
              <a:t> who work with these communities, with the </a:t>
            </a:r>
            <a:r>
              <a:rPr lang="en-ZW" sz="3200" b="0" i="0" u="none" strike="noStrike" dirty="0">
                <a:solidFill>
                  <a:schemeClr val="tx1"/>
                </a:solidFill>
                <a:effectLst/>
                <a:latin typeface="Century Gothic"/>
              </a:rPr>
              <a:t>purpose of advising the EE PAs </a:t>
            </a:r>
            <a:r>
              <a:rPr lang="en-ZW" sz="3200" dirty="0">
                <a:solidFill>
                  <a:schemeClr val="tx1"/>
                </a:solidFill>
              </a:rPr>
              <a:t>on </a:t>
            </a:r>
            <a:r>
              <a:rPr lang="en-ZW" sz="3200" b="1" dirty="0">
                <a:solidFill>
                  <a:schemeClr val="tx1"/>
                </a:solidFill>
              </a:rPr>
              <a:t>how to best allocate budgets and other resources </a:t>
            </a:r>
            <a:r>
              <a:rPr lang="en-ZW" sz="3200" dirty="0">
                <a:solidFill>
                  <a:schemeClr val="tx1"/>
                </a:solidFill>
              </a:rPr>
              <a:t>to meet HTR customers’ and DAC’s needs most effectively. </a:t>
            </a:r>
          </a:p>
        </p:txBody>
      </p:sp>
    </p:spTree>
    <p:extLst>
      <p:ext uri="{BB962C8B-B14F-4D97-AF65-F5344CB8AC3E}">
        <p14:creationId xmlns:p14="http://schemas.microsoft.com/office/powerpoint/2010/main" val="2013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4DF290-9129-0B8E-5DBE-396B422C80BA}"/>
              </a:ext>
            </a:extLst>
          </p:cNvPr>
          <p:cNvCxnSpPr>
            <a:cxnSpLocks/>
          </p:cNvCxnSpPr>
          <p:nvPr/>
        </p:nvCxnSpPr>
        <p:spPr>
          <a:xfrm>
            <a:off x="609600" y="1401288"/>
            <a:ext cx="5339938" cy="0"/>
          </a:xfrm>
          <a:prstGeom prst="line">
            <a:avLst/>
          </a:prstGeom>
          <a:ln w="139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9D9557-9277-CCA4-6A83-4F4BC66E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/>
              <a:t>CPUC Guiding Principles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9334-245A-DC8F-127D-55B0671C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6919"/>
            <a:ext cx="10972800" cy="8668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ZW" sz="2000"/>
              <a:t>Overarching principals that are driving shift from current purpose to future purpose of CAEECC: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716449-3F47-23D1-BC98-8DB7CA9E2543}"/>
              </a:ext>
            </a:extLst>
          </p:cNvPr>
          <p:cNvSpPr/>
          <p:nvPr/>
        </p:nvSpPr>
        <p:spPr>
          <a:xfrm>
            <a:off x="1625600" y="2719450"/>
            <a:ext cx="589148" cy="58914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DA238-749F-5F0E-8DC0-7A3D841FFEEB}"/>
              </a:ext>
            </a:extLst>
          </p:cNvPr>
          <p:cNvSpPr txBox="1"/>
          <p:nvPr/>
        </p:nvSpPr>
        <p:spPr>
          <a:xfrm>
            <a:off x="2396836" y="2805714"/>
            <a:ext cx="7920841" cy="163121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lvl="1" indent="-285750">
              <a:spcBef>
                <a:spcPts val="600"/>
              </a:spcBef>
              <a:spcAft>
                <a:spcPts val="600"/>
              </a:spcAft>
            </a:pPr>
            <a:r>
              <a:rPr lang="en-ZW" sz="2000">
                <a:solidFill>
                  <a:schemeClr val="tx2"/>
                </a:solidFill>
              </a:rPr>
              <a:t>CAEECC will be a </a:t>
            </a:r>
            <a:r>
              <a:rPr lang="en-ZW" sz="2000" b="1">
                <a:solidFill>
                  <a:schemeClr val="tx2"/>
                </a:solidFill>
              </a:rPr>
              <a:t>model</a:t>
            </a:r>
            <a:r>
              <a:rPr lang="en-ZW" sz="2000">
                <a:solidFill>
                  <a:schemeClr val="tx2"/>
                </a:solidFill>
              </a:rPr>
              <a:t> for how a stakeholder group can </a:t>
            </a:r>
            <a:r>
              <a:rPr lang="en-ZW" sz="2000" b="1">
                <a:solidFill>
                  <a:schemeClr val="tx2"/>
                </a:solidFill>
              </a:rPr>
              <a:t>integrate the ESJ Action Plan goals and objectives </a:t>
            </a:r>
            <a:r>
              <a:rPr lang="en-ZW" sz="2000">
                <a:solidFill>
                  <a:schemeClr val="tx2"/>
                </a:solidFill>
              </a:rPr>
              <a:t>into energy policies, program design and implementation, while also actively engaging and deferring to these customers on how to best meet their needs.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5BC6A-3A49-343B-1631-F222D35B3E3F}"/>
              </a:ext>
            </a:extLst>
          </p:cNvPr>
          <p:cNvSpPr txBox="1"/>
          <p:nvPr/>
        </p:nvSpPr>
        <p:spPr>
          <a:xfrm>
            <a:off x="2396836" y="4877138"/>
            <a:ext cx="79208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1" indent="-285750">
              <a:spcBef>
                <a:spcPts val="600"/>
              </a:spcBef>
              <a:spcAft>
                <a:spcPts val="600"/>
              </a:spcAft>
            </a:pPr>
            <a:r>
              <a:rPr lang="en-ZW" sz="2000" b="1">
                <a:solidFill>
                  <a:schemeClr val="tx2"/>
                </a:solidFill>
              </a:rPr>
              <a:t>CAEECC will uplift community perspective</a:t>
            </a:r>
            <a:r>
              <a:rPr lang="en-ZW" sz="2000">
                <a:solidFill>
                  <a:schemeClr val="tx2"/>
                </a:solidFill>
              </a:rPr>
              <a:t>, especially from HTR customers and DACs.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4DB3A8-0439-94A5-7A21-D0D8392AE61A}"/>
              </a:ext>
            </a:extLst>
          </p:cNvPr>
          <p:cNvSpPr/>
          <p:nvPr/>
        </p:nvSpPr>
        <p:spPr>
          <a:xfrm>
            <a:off x="1625600" y="4791693"/>
            <a:ext cx="589148" cy="58914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2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B231-11A2-9D71-7BCD-EFC98421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/>
              <a:t>CPUC’s Proposed Future Role vs Current Role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00CA4B4-C792-0C86-ED8D-F1FB5810A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24339"/>
              </p:ext>
            </p:extLst>
          </p:nvPr>
        </p:nvGraphicFramePr>
        <p:xfrm>
          <a:off x="609600" y="1503122"/>
          <a:ext cx="10636576" cy="463127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613753">
                  <a:extLst>
                    <a:ext uri="{9D8B030D-6E8A-4147-A177-3AD203B41FA5}">
                      <a16:colId xmlns:a16="http://schemas.microsoft.com/office/drawing/2014/main" val="3807452522"/>
                    </a:ext>
                  </a:extLst>
                </a:gridCol>
                <a:gridCol w="6022823">
                  <a:extLst>
                    <a:ext uri="{9D8B030D-6E8A-4147-A177-3AD203B41FA5}">
                      <a16:colId xmlns:a16="http://schemas.microsoft.com/office/drawing/2014/main" val="3714933849"/>
                    </a:ext>
                  </a:extLst>
                </a:gridCol>
              </a:tblGrid>
              <a:tr h="631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>
                          <a:solidFill>
                            <a:schemeClr val="tx1"/>
                          </a:solidFill>
                          <a:effectLst/>
                        </a:rPr>
                        <a:t>CAEECC </a:t>
                      </a:r>
                      <a:r>
                        <a:rPr lang="en-ZW" sz="1600" u="sng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r>
                        <a:rPr lang="en-ZW" sz="1600">
                          <a:solidFill>
                            <a:schemeClr val="tx1"/>
                          </a:solidFill>
                          <a:effectLst/>
                        </a:rPr>
                        <a:t> Role/Purpose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600">
                          <a:solidFill>
                            <a:schemeClr val="tx1"/>
                          </a:solidFill>
                          <a:effectLst/>
                        </a:rPr>
                        <a:t>CAEECC </a:t>
                      </a:r>
                      <a:r>
                        <a:rPr lang="en-ZW" sz="1600" u="sng">
                          <a:solidFill>
                            <a:schemeClr val="tx1"/>
                          </a:solidFill>
                          <a:effectLst/>
                        </a:rPr>
                        <a:t>Future</a:t>
                      </a:r>
                      <a:r>
                        <a:rPr lang="en-ZW" sz="1600">
                          <a:solidFill>
                            <a:schemeClr val="tx1"/>
                          </a:solidFill>
                          <a:effectLst/>
                        </a:rPr>
                        <a:t> Role/Purpose</a:t>
                      </a:r>
                      <a:r>
                        <a:rPr lang="en-ZW" sz="1600" b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600" b="0" u="sng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522434"/>
                  </a:ext>
                </a:extLst>
              </a:tr>
              <a:tr h="882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200" b="1">
                          <a:solidFill>
                            <a:schemeClr val="tx1"/>
                          </a:solidFill>
                          <a:effectLst/>
                        </a:rPr>
                        <a:t>An advisory body to the PAs.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200">
                          <a:effectLst/>
                        </a:rPr>
                        <a:t>An </a:t>
                      </a:r>
                      <a:r>
                        <a:rPr lang="en-ZW" sz="1200" b="1">
                          <a:effectLst/>
                        </a:rPr>
                        <a:t>advisory body to the PAs </a:t>
                      </a:r>
                      <a:r>
                        <a:rPr lang="en-ZW" sz="1200">
                          <a:effectLst/>
                        </a:rPr>
                        <a:t>which is also able to provide ground level feedback to PAs, implementers and CPUC on </a:t>
                      </a:r>
                      <a:r>
                        <a:rPr lang="en-ZW" sz="1200" b="1">
                          <a:effectLst/>
                        </a:rPr>
                        <a:t>how effective current policy and programs being received by HTR customers and DACs</a:t>
                      </a:r>
                      <a:r>
                        <a:rPr lang="en-ZW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49376"/>
                  </a:ext>
                </a:extLst>
              </a:tr>
              <a:tr h="1178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200" b="1">
                          <a:solidFill>
                            <a:schemeClr val="tx1"/>
                          </a:solidFill>
                          <a:effectLst/>
                        </a:rPr>
                        <a:t>Providing input on the PAs </a:t>
                      </a:r>
                      <a:r>
                        <a:rPr lang="en-ZW" sz="1200" b="0">
                          <a:solidFill>
                            <a:schemeClr val="tx1"/>
                          </a:solidFill>
                          <a:effectLst/>
                        </a:rPr>
                        <a:t>in their development of their BPs, application filings and programs.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200" b="1">
                          <a:effectLst/>
                        </a:rPr>
                        <a:t>PAs and their implementers engage and provide deference to CAEECC stakeholder groups</a:t>
                      </a:r>
                      <a:r>
                        <a:rPr lang="en-ZW" sz="1200">
                          <a:effectLst/>
                        </a:rPr>
                        <a:t> who represent or have experience working with HTR customers and DACs on the scope, design and implementation of energy efficiency programs that will </a:t>
                      </a:r>
                      <a:r>
                        <a:rPr lang="en-ZW" sz="1200" b="1">
                          <a:effectLst/>
                        </a:rPr>
                        <a:t>target these customers</a:t>
                      </a:r>
                      <a:r>
                        <a:rPr lang="en-ZW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156488"/>
                  </a:ext>
                </a:extLst>
              </a:tr>
              <a:tr h="1178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Improve collaboration and communication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 among parties and CPUC on matters related to the EE proceeding(s).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Improve collaboration and communication</a:t>
                      </a:r>
                      <a:r>
                        <a:rPr lang="en-US" sz="1200">
                          <a:effectLst/>
                        </a:rPr>
                        <a:t> among parties and CPUC on matters related to the EE proceeding(s).  </a:t>
                      </a:r>
                      <a:r>
                        <a:rPr lang="en-US" sz="1200" b="0" i="0" u="none" strike="noStrike" noProof="0">
                          <a:effectLst/>
                          <a:latin typeface="Century Gothic"/>
                        </a:rPr>
                        <a:t>This is not a major shift, but the CPUC believes that effective</a:t>
                      </a:r>
                      <a:r>
                        <a:rPr lang="en-ZW" sz="1200" b="0" i="0" u="none" strike="noStrike" noProof="0">
                          <a:effectLst/>
                          <a:latin typeface="Century Gothic"/>
                        </a:rPr>
                        <a:t> collaboration and communication will be necessary to, for example to get feedback on or analyse the efficacy and benefit of EE programs from a community/customer perspective.</a:t>
                      </a:r>
                      <a:endParaRPr lang="en-US" sz="12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55997"/>
                  </a:ext>
                </a:extLst>
              </a:tr>
              <a:tr h="733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Resolve disagreements among stakeholders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whenever possible to reduce the number of matters that need to be litigated before the CPUC.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200" b="1">
                          <a:effectLst/>
                        </a:rPr>
                        <a:t>Ensure that all stakeholders can provide input</a:t>
                      </a:r>
                      <a:r>
                        <a:rPr lang="en-ZW" sz="1200">
                          <a:effectLst/>
                        </a:rPr>
                        <a:t> to the PAs, implementers and CPUC on proceedings, in stakeholder and working groups and at workshops.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20" marR="182880" marT="91440" marB="9144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1648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F16209-3966-1B22-D25C-24F195F4C5BC}"/>
              </a:ext>
            </a:extLst>
          </p:cNvPr>
          <p:cNvSpPr txBox="1"/>
          <p:nvPr/>
        </p:nvSpPr>
        <p:spPr>
          <a:xfrm>
            <a:off x="609600" y="6222979"/>
            <a:ext cx="1075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W" sz="1600" i="1"/>
              <a:t>*note that this </a:t>
            </a:r>
            <a:r>
              <a:rPr lang="en-ZW" sz="1600" b="1" i="1"/>
              <a:t>in addition to</a:t>
            </a:r>
            <a:r>
              <a:rPr lang="en-ZW" sz="1600" i="1"/>
              <a:t> the current role of CAEECC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323533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FA0FF-8384-6F4F-8CB5-24690E76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20000"/>
          </a:blip>
          <a:stretch>
            <a:fillRect/>
          </a:stretch>
        </p:blipFill>
        <p:spPr>
          <a:xfrm>
            <a:off x="8373711" y="1155422"/>
            <a:ext cx="4572268" cy="457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5472F1-D24F-E448-9A57-3E83DE1A4B04}"/>
              </a:ext>
            </a:extLst>
          </p:cNvPr>
          <p:cNvSpPr txBox="1">
            <a:spLocks/>
          </p:cNvSpPr>
          <p:nvPr/>
        </p:nvSpPr>
        <p:spPr>
          <a:xfrm>
            <a:off x="967579" y="3068053"/>
            <a:ext cx="4568952" cy="1023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B6040-71B8-7745-81FD-C79F2A84D522}"/>
              </a:ext>
            </a:extLst>
          </p:cNvPr>
          <p:cNvSpPr/>
          <p:nvPr/>
        </p:nvSpPr>
        <p:spPr>
          <a:xfrm>
            <a:off x="457200" y="6130089"/>
            <a:ext cx="2791326" cy="583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20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3936419" y="4069347"/>
            <a:ext cx="6394697" cy="103741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Nils B. Strindberg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0">
                <a:solidFill>
                  <a:srgbClr val="FFFFFF"/>
                </a:solidFill>
                <a:latin typeface="Century Gothic" panose="020F0302020204030204"/>
              </a:rPr>
              <a:t>Energy Division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ns2@cpuc.ca.gov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880602"/>
            <a:ext cx="7574547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F60652B7-3B65-498F-9703-D3D478012A54}" vid="{78658463-6F27-43E1-9D9B-8696578D0E0D}"/>
    </a:ext>
  </a:extLst>
</a:theme>
</file>

<file path=ppt/theme/theme2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1020_test" id="{630791AB-CCA5-2948-A044-670C5ACA4CB0}" vid="{29E3AA06-7F86-8540-9677-204F73111D2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AF9F80FDE0E459E1A4ABBAD4741F7" ma:contentTypeVersion="11" ma:contentTypeDescription="Create a new document." ma:contentTypeScope="" ma:versionID="6d8949ec30b636a6678200e7840b371d">
  <xsd:schema xmlns:xsd="http://www.w3.org/2001/XMLSchema" xmlns:xs="http://www.w3.org/2001/XMLSchema" xmlns:p="http://schemas.microsoft.com/office/2006/metadata/properties" xmlns:ns2="e5e22d63-cd76-4ad0-9cc0-8f2b2146ce9f" xmlns:ns3="1f515989-4afe-4bfb-8869-4f44a11afb39" targetNamespace="http://schemas.microsoft.com/office/2006/metadata/properties" ma:root="true" ma:fieldsID="d04fdbc01dc413add7a086263a2165f0" ns2:_="" ns3:_="">
    <xsd:import namespace="e5e22d63-cd76-4ad0-9cc0-8f2b2146ce9f"/>
    <xsd:import namespace="1f515989-4afe-4bfb-8869-4f44a11af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d63-cd76-4ad0-9cc0-8f2b2146ce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15989-4afe-4bfb-8869-4f44a11af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e22d63-cd76-4ad0-9cc0-8f2b2146ce9f">
      <UserInfo>
        <DisplayName>LaBonte, Alison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F5AD16-FCBF-41BE-9729-28A1FDDD1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2E2468-B7AC-4C27-843A-1559C77185D8}">
  <ds:schemaRefs>
    <ds:schemaRef ds:uri="1f515989-4afe-4bfb-8869-4f44a11afb39"/>
    <ds:schemaRef ds:uri="e5e22d63-cd76-4ad0-9cc0-8f2b2146c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39B227-712A-4334-8410-3FEE63F3617A}">
  <ds:schemaRefs>
    <ds:schemaRef ds:uri="1f515989-4afe-4bfb-8869-4f44a11afb39"/>
    <ds:schemaRef ds:uri="e5e22d63-cd76-4ad0-9cc0-8f2b2146ce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CPUC White</vt:lpstr>
      <vt:lpstr>CPUC Blue</vt:lpstr>
      <vt:lpstr>FUTURE ROLE OF CAEECC: CPUC PERSPECTIVE</vt:lpstr>
      <vt:lpstr>CPUC Proposed Guiding Principles Statement for CAEECC</vt:lpstr>
      <vt:lpstr>CPUC Guiding Principles</vt:lpstr>
      <vt:lpstr>CPUC’s Proposed Future Role vs Current Role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Rudolph, Jacob "Coby"</dc:creator>
  <cp:lastModifiedBy>Nils</cp:lastModifiedBy>
  <cp:revision>2</cp:revision>
  <dcterms:created xsi:type="dcterms:W3CDTF">2022-06-08T21:31:48Z</dcterms:created>
  <dcterms:modified xsi:type="dcterms:W3CDTF">2022-06-20T20:18:31Z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0x0101006EDAF9F80FDE0E459E1A4ABBAD4741F7</vt:lpwstr>
  </property>
</Properties>
</file>