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61" r:id="rId5"/>
    <p:sldId id="262"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ghan Rose Doran" initials="MRD" lastIdx="2" clrIdx="0"/>
  <p:cmAuthor id="1" name="Mike Callahan" initials="MC" lastIdx="4" clrIdx="1">
    <p:extLst/>
  </p:cmAuthor>
  <p:cmAuthor id="2" name="Michael Callahan-Dudley" initials="M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3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427336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1416245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6764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3514260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7262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411218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3308335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310197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423583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0C0D11-3CE5-4A6A-A4DD-7E736CF10D64}"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294639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C0D11-3CE5-4A6A-A4DD-7E736CF10D64}"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211923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C0D11-3CE5-4A6A-A4DD-7E736CF10D64}" type="datetimeFigureOut">
              <a:rPr lang="en-US" smtClean="0"/>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398090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C0D11-3CE5-4A6A-A4DD-7E736CF10D64}" type="datetimeFigureOut">
              <a:rPr lang="en-US" smtClean="0"/>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47534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C0D11-3CE5-4A6A-A4DD-7E736CF10D64}" type="datetimeFigureOut">
              <a:rPr lang="en-US" smtClean="0"/>
              <a:t>7/30/2018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42309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0C0D11-3CE5-4A6A-A4DD-7E736CF10D64}"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166277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0C0D11-3CE5-4A6A-A4DD-7E736CF10D64}"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CC12D-E918-46DE-B35B-342AE7ACCC4C}" type="slidenum">
              <a:rPr lang="en-US" smtClean="0"/>
              <a:t>‹#›</a:t>
            </a:fld>
            <a:endParaRPr lang="en-US"/>
          </a:p>
        </p:txBody>
      </p:sp>
    </p:spTree>
    <p:extLst>
      <p:ext uri="{BB962C8B-B14F-4D97-AF65-F5344CB8AC3E}">
        <p14:creationId xmlns:p14="http://schemas.microsoft.com/office/powerpoint/2010/main" val="225348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0C0D11-3CE5-4A6A-A4DD-7E736CF10D64}" type="datetimeFigureOut">
              <a:rPr lang="en-US" smtClean="0"/>
              <a:t>7/30/2018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D9CC12D-E918-46DE-B35B-342AE7ACCC4C}" type="slidenum">
              <a:rPr lang="en-US" smtClean="0"/>
              <a:t>‹#›</a:t>
            </a:fld>
            <a:endParaRPr lang="en-US"/>
          </a:p>
        </p:txBody>
      </p:sp>
    </p:spTree>
    <p:extLst>
      <p:ext uri="{BB962C8B-B14F-4D97-AF65-F5344CB8AC3E}">
        <p14:creationId xmlns:p14="http://schemas.microsoft.com/office/powerpoint/2010/main" val="22241410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7A79-F10A-47D3-919D-58A7FB9E4005}"/>
              </a:ext>
            </a:extLst>
          </p:cNvPr>
          <p:cNvSpPr>
            <a:spLocks noGrp="1"/>
          </p:cNvSpPr>
          <p:nvPr>
            <p:ph type="ctrTitle"/>
          </p:nvPr>
        </p:nvSpPr>
        <p:spPr>
          <a:xfrm>
            <a:off x="780177" y="2404534"/>
            <a:ext cx="6177138" cy="1646302"/>
          </a:xfrm>
        </p:spPr>
        <p:txBody>
          <a:bodyPr/>
          <a:lstStyle/>
          <a:p>
            <a:r>
              <a:rPr lang="en-US" sz="4800" dirty="0"/>
              <a:t>2019 ABAL Overview</a:t>
            </a:r>
          </a:p>
        </p:txBody>
      </p:sp>
      <p:sp>
        <p:nvSpPr>
          <p:cNvPr id="3" name="Subtitle 2">
            <a:extLst>
              <a:ext uri="{FF2B5EF4-FFF2-40B4-BE49-F238E27FC236}">
                <a16:creationId xmlns:a16="http://schemas.microsoft.com/office/drawing/2014/main" id="{71AA50A4-606B-4294-BD9C-DD2C186498FA}"/>
              </a:ext>
            </a:extLst>
          </p:cNvPr>
          <p:cNvSpPr>
            <a:spLocks noGrp="1"/>
          </p:cNvSpPr>
          <p:nvPr>
            <p:ph type="subTitle" idx="1"/>
          </p:nvPr>
        </p:nvSpPr>
        <p:spPr/>
        <p:txBody>
          <a:bodyPr/>
          <a:lstStyle/>
          <a:p>
            <a:r>
              <a:rPr lang="en-US" dirty="0"/>
              <a:t>MCE</a:t>
            </a:r>
          </a:p>
        </p:txBody>
      </p:sp>
    </p:spTree>
    <p:extLst>
      <p:ext uri="{BB962C8B-B14F-4D97-AF65-F5344CB8AC3E}">
        <p14:creationId xmlns:p14="http://schemas.microsoft.com/office/powerpoint/2010/main" val="313555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D957-DB21-4347-95E7-A27A3C36A2F4}"/>
              </a:ext>
            </a:extLst>
          </p:cNvPr>
          <p:cNvSpPr>
            <a:spLocks noGrp="1"/>
          </p:cNvSpPr>
          <p:nvPr>
            <p:ph type="title"/>
          </p:nvPr>
        </p:nvSpPr>
        <p:spPr/>
        <p:txBody>
          <a:bodyPr>
            <a:normAutofit/>
          </a:bodyPr>
          <a:lstStyle/>
          <a:p>
            <a:r>
              <a:rPr lang="en-US" sz="3200" dirty="0"/>
              <a:t>2019 Budget &amp; Cost-Effectiveness</a:t>
            </a:r>
          </a:p>
        </p:txBody>
      </p:sp>
      <p:graphicFrame>
        <p:nvGraphicFramePr>
          <p:cNvPr id="7" name="Table 6"/>
          <p:cNvGraphicFramePr>
            <a:graphicFrameLocks noGrp="1"/>
          </p:cNvGraphicFramePr>
          <p:nvPr>
            <p:extLst>
              <p:ext uri="{D42A27DB-BD31-4B8C-83A1-F6EECF244321}">
                <p14:modId xmlns:p14="http://schemas.microsoft.com/office/powerpoint/2010/main" val="1856981589"/>
              </p:ext>
            </p:extLst>
          </p:nvPr>
        </p:nvGraphicFramePr>
        <p:xfrm>
          <a:off x="403412" y="1228167"/>
          <a:ext cx="6553901" cy="4974752"/>
        </p:xfrm>
        <a:graphic>
          <a:graphicData uri="http://schemas.openxmlformats.org/drawingml/2006/table">
            <a:tbl>
              <a:tblPr/>
              <a:tblGrid>
                <a:gridCol w="2720487">
                  <a:extLst>
                    <a:ext uri="{9D8B030D-6E8A-4147-A177-3AD203B41FA5}">
                      <a16:colId xmlns:a16="http://schemas.microsoft.com/office/drawing/2014/main" val="20000"/>
                    </a:ext>
                  </a:extLst>
                </a:gridCol>
                <a:gridCol w="1366132">
                  <a:extLst>
                    <a:ext uri="{9D8B030D-6E8A-4147-A177-3AD203B41FA5}">
                      <a16:colId xmlns:a16="http://schemas.microsoft.com/office/drawing/2014/main" val="20001"/>
                    </a:ext>
                  </a:extLst>
                </a:gridCol>
                <a:gridCol w="753728">
                  <a:extLst>
                    <a:ext uri="{9D8B030D-6E8A-4147-A177-3AD203B41FA5}">
                      <a16:colId xmlns:a16="http://schemas.microsoft.com/office/drawing/2014/main" val="20002"/>
                    </a:ext>
                  </a:extLst>
                </a:gridCol>
                <a:gridCol w="768449">
                  <a:extLst>
                    <a:ext uri="{9D8B030D-6E8A-4147-A177-3AD203B41FA5}">
                      <a16:colId xmlns:a16="http://schemas.microsoft.com/office/drawing/2014/main" val="20003"/>
                    </a:ext>
                  </a:extLst>
                </a:gridCol>
                <a:gridCol w="945105">
                  <a:extLst>
                    <a:ext uri="{9D8B030D-6E8A-4147-A177-3AD203B41FA5}">
                      <a16:colId xmlns:a16="http://schemas.microsoft.com/office/drawing/2014/main" val="20004"/>
                    </a:ext>
                  </a:extLst>
                </a:gridCol>
              </a:tblGrid>
              <a:tr h="178312">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gridSpan="3">
                  <a:txBody>
                    <a:bodyPr/>
                    <a:lstStyle/>
                    <a:p>
                      <a:pPr algn="ctr" fontAlgn="t"/>
                      <a:r>
                        <a:rPr lang="en-US" sz="1000" b="1" i="0" u="none" strike="noStrike">
                          <a:solidFill>
                            <a:srgbClr val="000000"/>
                          </a:solidFill>
                          <a:effectLst/>
                          <a:latin typeface="+mn-lt"/>
                        </a:rPr>
                        <a:t>PA FORECAST ENERGY SAVINGS (Net)</a:t>
                      </a:r>
                    </a:p>
                  </a:txBody>
                  <a:tcPr marL="7083" marR="7083" marT="7083"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541">
                <a:tc>
                  <a:txBody>
                    <a:bodyPr/>
                    <a:lstStyle/>
                    <a:p>
                      <a:pPr algn="ctr" fontAlgn="b"/>
                      <a:r>
                        <a:rPr lang="en-US" sz="1000" b="1" i="0" u="none" strike="noStrike" dirty="0">
                          <a:solidFill>
                            <a:srgbClr val="000000"/>
                          </a:solidFill>
                          <a:effectLst/>
                          <a:latin typeface="+mn-lt"/>
                        </a:rPr>
                        <a:t>Sector</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mn-lt"/>
                        </a:rPr>
                        <a:t>Program Year Budget</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PA forecast kWh</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PA forecast kW</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PA forecast </a:t>
                      </a:r>
                      <a:r>
                        <a:rPr lang="en-US" sz="1000" b="0" i="0" u="none" strike="noStrike" dirty="0" err="1">
                          <a:solidFill>
                            <a:srgbClr val="000000"/>
                          </a:solidFill>
                          <a:effectLst/>
                          <a:latin typeface="+mn-lt"/>
                        </a:rPr>
                        <a:t>therms</a:t>
                      </a:r>
                      <a:r>
                        <a:rPr lang="en-US" sz="1000" b="0" i="0" u="none" strike="noStrike" dirty="0">
                          <a:solidFill>
                            <a:srgbClr val="000000"/>
                          </a:solidFill>
                          <a:effectLst/>
                          <a:latin typeface="+mn-lt"/>
                        </a:rPr>
                        <a:t> (MM)</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2745">
                <a:tc>
                  <a:txBody>
                    <a:bodyPr/>
                    <a:lstStyle/>
                    <a:p>
                      <a:pPr algn="l" fontAlgn="b"/>
                      <a:r>
                        <a:rPr lang="en-US" sz="1000" b="0" i="0" u="none" strike="noStrike" dirty="0">
                          <a:solidFill>
                            <a:srgbClr val="000000"/>
                          </a:solidFill>
                          <a:effectLst/>
                          <a:latin typeface="+mn-lt"/>
                        </a:rPr>
                        <a:t>Residential</a:t>
                      </a:r>
                    </a:p>
                  </a:txBody>
                  <a:tcPr marL="7083" marR="7083" marT="7083"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mn-lt"/>
                        </a:rPr>
                        <a:t>$3,865,965 </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solidFill>
                            <a:srgbClr val="000000"/>
                          </a:solidFill>
                          <a:effectLst/>
                          <a:latin typeface="+mn-lt"/>
                        </a:rPr>
                        <a:t>      2,531,901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solidFill>
                            <a:srgbClr val="000000"/>
                          </a:solidFill>
                          <a:effectLst/>
                          <a:latin typeface="+mn-lt"/>
                        </a:rPr>
                        <a:t>                   234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mn-lt"/>
                        </a:rPr>
                        <a:t>                           3.2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322745">
                <a:tc>
                  <a:txBody>
                    <a:bodyPr/>
                    <a:lstStyle/>
                    <a:p>
                      <a:pPr algn="l" fontAlgn="b"/>
                      <a:r>
                        <a:rPr lang="en-US" sz="1000" b="0" i="0" u="none" strike="noStrike" dirty="0">
                          <a:solidFill>
                            <a:srgbClr val="000000"/>
                          </a:solidFill>
                          <a:effectLst/>
                          <a:latin typeface="+mn-lt"/>
                        </a:rPr>
                        <a:t>Commercial</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$1,237,261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2,142,614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378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0.2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22745">
                <a:tc>
                  <a:txBody>
                    <a:bodyPr/>
                    <a:lstStyle/>
                    <a:p>
                      <a:pPr algn="l" fontAlgn="b"/>
                      <a:r>
                        <a:rPr lang="en-US" sz="1000" b="0" i="0" u="none" strike="noStrike" dirty="0">
                          <a:solidFill>
                            <a:srgbClr val="000000"/>
                          </a:solidFill>
                          <a:effectLst/>
                          <a:latin typeface="+mn-lt"/>
                        </a:rPr>
                        <a:t>Industrial</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$690,423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556,588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41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0.8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22745">
                <a:tc>
                  <a:txBody>
                    <a:bodyPr/>
                    <a:lstStyle/>
                    <a:p>
                      <a:pPr algn="l" fontAlgn="b"/>
                      <a:r>
                        <a:rPr lang="en-US" sz="1000" b="0" i="0" u="none" strike="noStrike" dirty="0">
                          <a:solidFill>
                            <a:srgbClr val="000000"/>
                          </a:solidFill>
                          <a:effectLst/>
                          <a:latin typeface="+mn-lt"/>
                        </a:rPr>
                        <a:t>Agriculture</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$764,891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799,656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126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0.3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78312">
                <a:tc>
                  <a:txBody>
                    <a:bodyPr/>
                    <a:lstStyle/>
                    <a:p>
                      <a:pPr algn="l" fontAlgn="b"/>
                      <a:r>
                        <a:rPr lang="en-US" sz="1000" b="0" i="0" u="none" strike="noStrike">
                          <a:solidFill>
                            <a:srgbClr val="000000"/>
                          </a:solidFill>
                          <a:effectLst/>
                          <a:latin typeface="+mn-lt"/>
                        </a:rPr>
                        <a:t>Emerging Tech</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$0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78312">
                <a:tc>
                  <a:txBody>
                    <a:bodyPr/>
                    <a:lstStyle/>
                    <a:p>
                      <a:pPr algn="l" fontAlgn="b"/>
                      <a:r>
                        <a:rPr lang="en-US" sz="1000" b="0" i="0" u="none" strike="noStrike">
                          <a:solidFill>
                            <a:srgbClr val="000000"/>
                          </a:solidFill>
                          <a:effectLst/>
                          <a:latin typeface="+mn-lt"/>
                        </a:rPr>
                        <a:t>Public</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$0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na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a:t>
                      </a:r>
                      <a:r>
                        <a:rPr lang="en-US" sz="1000" b="0" i="0" u="none" strike="noStrike" dirty="0" err="1">
                          <a:solidFill>
                            <a:srgbClr val="000000"/>
                          </a:solidFill>
                          <a:effectLst/>
                          <a:latin typeface="+mn-lt"/>
                        </a:rPr>
                        <a:t>na</a:t>
                      </a:r>
                      <a:r>
                        <a:rPr lang="en-US" sz="1000" b="0" i="0" u="none" strike="noStrike" dirty="0">
                          <a:solidFill>
                            <a:srgbClr val="000000"/>
                          </a:solidFill>
                          <a:effectLst/>
                          <a:latin typeface="+mn-lt"/>
                        </a:rPr>
                        <a:t>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a:t>
                      </a:r>
                      <a:r>
                        <a:rPr lang="en-US" sz="1000" b="0" i="0" u="none" strike="noStrike" dirty="0" err="1">
                          <a:solidFill>
                            <a:srgbClr val="000000"/>
                          </a:solidFill>
                          <a:effectLst/>
                          <a:latin typeface="+mn-lt"/>
                        </a:rPr>
                        <a:t>na</a:t>
                      </a:r>
                      <a:r>
                        <a:rPr lang="en-US" sz="1000" b="0" i="0" u="none" strike="noStrike" dirty="0">
                          <a:solidFill>
                            <a:srgbClr val="000000"/>
                          </a:solidFill>
                          <a:effectLst/>
                          <a:latin typeface="+mn-lt"/>
                        </a:rPr>
                        <a:t>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78312">
                <a:tc>
                  <a:txBody>
                    <a:bodyPr/>
                    <a:lstStyle/>
                    <a:p>
                      <a:pPr algn="l" fontAlgn="b"/>
                      <a:r>
                        <a:rPr lang="en-US" sz="1000" b="0" i="0" u="none" strike="noStrike">
                          <a:solidFill>
                            <a:srgbClr val="000000"/>
                          </a:solidFill>
                          <a:effectLst/>
                          <a:latin typeface="+mn-lt"/>
                        </a:rPr>
                        <a:t>Codes and Standards</a:t>
                      </a:r>
                    </a:p>
                  </a:txBody>
                  <a:tcPr marL="7083" marR="7083" marT="7083" marB="0" anchor="b">
                    <a:lnL>
                      <a:noFill/>
                    </a:lnL>
                    <a:lnR>
                      <a:noFill/>
                    </a:lnR>
                    <a:lnT>
                      <a:noFill/>
                    </a:lnT>
                    <a:lnB>
                      <a:noFill/>
                    </a:lnB>
                  </a:tcPr>
                </a:tc>
                <a:tc>
                  <a:txBody>
                    <a:bodyPr/>
                    <a:lstStyle/>
                    <a:p>
                      <a:pPr algn="r" fontAlgn="b"/>
                      <a:r>
                        <a:rPr lang="en-US" sz="1000" b="0" i="0" u="none" strike="noStrike" dirty="0">
                          <a:solidFill>
                            <a:srgbClr val="000000"/>
                          </a:solidFill>
                          <a:effectLst/>
                          <a:latin typeface="+mn-lt"/>
                        </a:rPr>
                        <a:t>$0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na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 </a:t>
                      </a:r>
                      <a:r>
                        <a:rPr lang="en-US" sz="1000" b="0" i="0" u="none" strike="noStrike" dirty="0" err="1">
                          <a:solidFill>
                            <a:srgbClr val="000000"/>
                          </a:solidFill>
                          <a:effectLst/>
                          <a:latin typeface="+mn-lt"/>
                        </a:rPr>
                        <a:t>na</a:t>
                      </a:r>
                      <a:r>
                        <a:rPr lang="en-US" sz="1000" b="0" i="0" u="none" strike="noStrike" dirty="0">
                          <a:solidFill>
                            <a:srgbClr val="000000"/>
                          </a:solidFill>
                          <a:effectLst/>
                          <a:latin typeface="+mn-lt"/>
                        </a:rPr>
                        <a:t>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 na </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78312">
                <a:tc>
                  <a:txBody>
                    <a:bodyPr/>
                    <a:lstStyle/>
                    <a:p>
                      <a:pPr algn="l" fontAlgn="b"/>
                      <a:r>
                        <a:rPr lang="en-US" sz="1000" b="0" i="0" u="none" strike="noStrike">
                          <a:solidFill>
                            <a:srgbClr val="000000"/>
                          </a:solidFill>
                          <a:effectLst/>
                          <a:latin typeface="+mn-lt"/>
                        </a:rPr>
                        <a:t>WE&amp;T</a:t>
                      </a:r>
                    </a:p>
                  </a:txBody>
                  <a:tcPr marL="7083" marR="7083" marT="7083" marB="0" anchor="b">
                    <a:lnL>
                      <a:noFill/>
                    </a:lnL>
                    <a:lnR>
                      <a:noFill/>
                    </a:lnR>
                    <a:lnT>
                      <a:noFill/>
                    </a:lnT>
                    <a:lnB>
                      <a:noFill/>
                    </a:lnB>
                  </a:tcPr>
                </a:tc>
                <a:tc>
                  <a:txBody>
                    <a:bodyPr/>
                    <a:lstStyle/>
                    <a:p>
                      <a:pPr algn="r" fontAlgn="b"/>
                      <a:r>
                        <a:rPr lang="en-US" sz="1000" b="0" i="0" u="none" strike="noStrike">
                          <a:solidFill>
                            <a:srgbClr val="000000"/>
                          </a:solidFill>
                          <a:effectLst/>
                          <a:latin typeface="+mn-lt"/>
                        </a:rPr>
                        <a:t>$160,000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78312">
                <a:tc>
                  <a:txBody>
                    <a:bodyPr/>
                    <a:lstStyle/>
                    <a:p>
                      <a:pPr algn="l" fontAlgn="b"/>
                      <a:r>
                        <a:rPr lang="en-US" sz="1000" b="0" i="0" u="none" strike="noStrike">
                          <a:solidFill>
                            <a:srgbClr val="000000"/>
                          </a:solidFill>
                          <a:effectLst/>
                          <a:latin typeface="+mn-lt"/>
                        </a:rPr>
                        <a:t>Finance</a:t>
                      </a:r>
                    </a:p>
                  </a:txBody>
                  <a:tcPr marL="7083" marR="7083" marT="7083" marB="0" anchor="b">
                    <a:lnL>
                      <a:noFill/>
                    </a:lnL>
                    <a:lnR>
                      <a:noFill/>
                    </a:lnR>
                    <a:lnT>
                      <a:noFill/>
                    </a:lnT>
                    <a:lnB>
                      <a:noFill/>
                    </a:lnB>
                  </a:tcPr>
                </a:tc>
                <a:tc>
                  <a:txBody>
                    <a:bodyPr/>
                    <a:lstStyle/>
                    <a:p>
                      <a:pPr algn="r" fontAlgn="b"/>
                      <a:r>
                        <a:rPr lang="en-US" sz="1000" b="0" i="0" u="none" strike="noStrike" dirty="0">
                          <a:solidFill>
                            <a:srgbClr val="000000"/>
                          </a:solidFill>
                          <a:effectLst/>
                          <a:latin typeface="+mn-lt"/>
                        </a:rPr>
                        <a:t>$0 </a:t>
                      </a:r>
                    </a:p>
                  </a:txBody>
                  <a:tcPr marL="7083" marR="7083" marT="7083"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87229">
                <a:tc>
                  <a:txBody>
                    <a:bodyPr/>
                    <a:lstStyle/>
                    <a:p>
                      <a:pPr algn="l" fontAlgn="b"/>
                      <a:r>
                        <a:rPr lang="en-US" sz="1000" b="0" i="0" u="none" strike="noStrike">
                          <a:solidFill>
                            <a:srgbClr val="000000"/>
                          </a:solidFill>
                          <a:effectLst/>
                          <a:latin typeface="+mn-lt"/>
                        </a:rPr>
                        <a:t>OBF Loan Pool</a:t>
                      </a:r>
                    </a:p>
                  </a:txBody>
                  <a:tcPr marL="7083" marR="7083" marT="7083"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$0 </a:t>
                      </a:r>
                    </a:p>
                  </a:txBody>
                  <a:tcPr marL="7083" marR="7083" marT="7083"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0</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2745">
                <a:tc>
                  <a:txBody>
                    <a:bodyPr/>
                    <a:lstStyle/>
                    <a:p>
                      <a:pPr algn="l" fontAlgn="b"/>
                      <a:r>
                        <a:rPr lang="en-US" sz="1000" b="1" i="0" u="none" strike="noStrike">
                          <a:solidFill>
                            <a:srgbClr val="000000"/>
                          </a:solidFill>
                          <a:effectLst/>
                          <a:latin typeface="+mn-lt"/>
                        </a:rPr>
                        <a:t>Subtotal</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$6,718,540 </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mn-lt"/>
                        </a:rPr>
                        <a:t>      6,030,759 </a:t>
                      </a:r>
                    </a:p>
                  </a:txBody>
                  <a:tcPr marL="7083" marR="7083" marT="7083"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612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4 </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6144">
                <a:tc>
                  <a:txBody>
                    <a:bodyPr/>
                    <a:lstStyle/>
                    <a:p>
                      <a:pPr algn="l" fontAlgn="b"/>
                      <a:r>
                        <a:rPr lang="en-US" sz="1000" b="1" i="0" u="none" strike="noStrike">
                          <a:solidFill>
                            <a:srgbClr val="000000"/>
                          </a:solidFill>
                          <a:effectLst/>
                          <a:latin typeface="+mn-lt"/>
                        </a:rPr>
                        <a:t>MCE EM&amp;V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$279,939</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mn-lt"/>
                      </a:endParaRPr>
                    </a:p>
                  </a:txBody>
                  <a:tcPr marL="7083" marR="7083" marT="7083"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r h="222891">
                <a:tc>
                  <a:txBody>
                    <a:bodyPr/>
                    <a:lstStyle/>
                    <a:p>
                      <a:pPr algn="l" fontAlgn="b"/>
                      <a:r>
                        <a:rPr lang="en-US" sz="1000" b="1" i="0" u="none" strike="noStrike">
                          <a:solidFill>
                            <a:srgbClr val="000000"/>
                          </a:solidFill>
                          <a:effectLst/>
                          <a:latin typeface="+mn-lt"/>
                        </a:rPr>
                        <a:t>Total PA PY Spending Budget</a:t>
                      </a:r>
                      <a:r>
                        <a:rPr lang="en-US" sz="1000" b="1" i="0" u="none" strike="noStrike" baseline="30000">
                          <a:solidFill>
                            <a:srgbClr val="000000"/>
                          </a:solidFill>
                          <a:effectLst/>
                          <a:latin typeface="+mn-lt"/>
                        </a:rPr>
                        <a:t>1</a:t>
                      </a:r>
                      <a:endParaRPr lang="en-US" sz="1000" b="1" i="0" u="none" strike="noStrike">
                        <a:solidFill>
                          <a:srgbClr val="000000"/>
                        </a:solidFill>
                        <a:effectLst/>
                        <a:latin typeface="+mn-lt"/>
                      </a:endParaRP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$6,998,479</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4"/>
                  </a:ext>
                </a:extLst>
              </a:tr>
              <a:tr h="222891">
                <a:tc>
                  <a:txBody>
                    <a:bodyPr/>
                    <a:lstStyle/>
                    <a:p>
                      <a:pPr algn="l" fontAlgn="b"/>
                      <a:r>
                        <a:rPr lang="en-US" sz="1000" b="1" i="0" u="none" strike="noStrike">
                          <a:solidFill>
                            <a:srgbClr val="000000"/>
                          </a:solidFill>
                          <a:effectLst/>
                          <a:latin typeface="+mn-lt"/>
                        </a:rPr>
                        <a:t>Uncommitted and Unspent Carryover balance</a:t>
                      </a:r>
                      <a:r>
                        <a:rPr lang="en-US" sz="1000" b="1" i="0" u="none" strike="noStrike" baseline="30000">
                          <a:solidFill>
                            <a:srgbClr val="000000"/>
                          </a:solidFill>
                          <a:effectLst/>
                          <a:latin typeface="+mn-lt"/>
                        </a:rPr>
                        <a:t>2</a:t>
                      </a:r>
                      <a:endParaRPr lang="en-US" sz="1000" b="1" i="0" u="none" strike="noStrike">
                        <a:solidFill>
                          <a:srgbClr val="000000"/>
                        </a:solidFill>
                        <a:effectLst/>
                        <a:latin typeface="+mn-lt"/>
                      </a:endParaRP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$0</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5"/>
                  </a:ext>
                </a:extLst>
              </a:tr>
              <a:tr h="222891">
                <a:tc>
                  <a:txBody>
                    <a:bodyPr/>
                    <a:lstStyle/>
                    <a:p>
                      <a:pPr algn="l" fontAlgn="b"/>
                      <a:r>
                        <a:rPr lang="en-US" sz="1000" b="1" i="0" u="none" strike="noStrike">
                          <a:solidFill>
                            <a:srgbClr val="000000"/>
                          </a:solidFill>
                          <a:effectLst/>
                          <a:latin typeface="+mn-lt"/>
                        </a:rPr>
                        <a:t>Total PA PY Budget Recovery Request</a:t>
                      </a:r>
                      <a:r>
                        <a:rPr lang="en-US" sz="1000" b="1" i="0" u="none" strike="noStrike" baseline="30000">
                          <a:solidFill>
                            <a:srgbClr val="000000"/>
                          </a:solidFill>
                          <a:effectLst/>
                          <a:latin typeface="+mn-lt"/>
                        </a:rPr>
                        <a:t>3</a:t>
                      </a:r>
                      <a:endParaRPr lang="en-US" sz="1000" b="1" i="0" u="none" strike="noStrike">
                        <a:solidFill>
                          <a:srgbClr val="000000"/>
                        </a:solidFill>
                        <a:effectLst/>
                        <a:latin typeface="+mn-lt"/>
                      </a:endParaRP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$6,998,479</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6"/>
                  </a:ext>
                </a:extLst>
              </a:tr>
              <a:tr h="196144">
                <a:tc>
                  <a:txBody>
                    <a:bodyPr/>
                    <a:lstStyle/>
                    <a:p>
                      <a:pPr algn="l" fontAlgn="b"/>
                      <a:r>
                        <a:rPr lang="en-US" sz="1000" b="1" i="0" u="none" strike="noStrike">
                          <a:solidFill>
                            <a:srgbClr val="000000"/>
                          </a:solidFill>
                          <a:effectLst/>
                          <a:latin typeface="+mn-lt"/>
                        </a:rPr>
                        <a:t>Authorized PY Budget Cap (D.18-05-041)</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$8,532,000</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7"/>
                  </a:ext>
                </a:extLst>
              </a:tr>
              <a:tr h="196144">
                <a:tc>
                  <a:txBody>
                    <a:bodyPr/>
                    <a:lstStyle/>
                    <a:p>
                      <a:pPr algn="l" fontAlgn="b"/>
                      <a:r>
                        <a:rPr lang="en-US" sz="1000" b="1" i="0" u="none" strike="noStrike">
                          <a:solidFill>
                            <a:srgbClr val="000000"/>
                          </a:solidFill>
                          <a:effectLst/>
                          <a:latin typeface="+mn-lt"/>
                        </a:rPr>
                        <a:t>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sng" strike="noStrike">
                          <a:solidFill>
                            <a:srgbClr val="000000"/>
                          </a:solidFill>
                          <a:effectLst/>
                          <a:latin typeface="+mn-lt"/>
                        </a:rPr>
                        <a:t>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00" b="0" i="0" u="none" strike="noStrike">
                        <a:solidFill>
                          <a:srgbClr val="000000"/>
                        </a:solidFill>
                        <a:effectLst/>
                        <a:latin typeface="+mn-lt"/>
                      </a:endParaRPr>
                    </a:p>
                  </a:txBody>
                  <a:tcPr marL="7083" marR="7083" marT="7083" marB="0" anchor="ctr">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8"/>
                  </a:ext>
                </a:extLst>
              </a:tr>
              <a:tr h="196144">
                <a:tc>
                  <a:txBody>
                    <a:bodyPr/>
                    <a:lstStyle/>
                    <a:p>
                      <a:pPr algn="l" fontAlgn="b"/>
                      <a:r>
                        <a:rPr lang="en-US" sz="1000" b="1" i="0" u="none" strike="noStrike">
                          <a:solidFill>
                            <a:srgbClr val="000000"/>
                          </a:solidFill>
                          <a:effectLst/>
                          <a:latin typeface="+mn-lt"/>
                        </a:rPr>
                        <a:t>Forecast  PY TRC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1.02</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19"/>
                  </a:ext>
                </a:extLst>
              </a:tr>
              <a:tr h="196144">
                <a:tc>
                  <a:txBody>
                    <a:bodyPr/>
                    <a:lstStyle/>
                    <a:p>
                      <a:pPr algn="l" fontAlgn="b"/>
                      <a:r>
                        <a:rPr lang="en-US" sz="1000" b="1" i="0" u="none" strike="noStrike">
                          <a:solidFill>
                            <a:srgbClr val="000000"/>
                          </a:solidFill>
                          <a:effectLst/>
                          <a:latin typeface="+mn-lt"/>
                        </a:rPr>
                        <a:t>Forecast PY PAC </a:t>
                      </a:r>
                    </a:p>
                  </a:txBody>
                  <a:tcPr marL="7083" marR="7083" marT="7083"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mn-lt"/>
                        </a:rPr>
                        <a:t>1.17</a:t>
                      </a:r>
                    </a:p>
                  </a:txBody>
                  <a:tcPr marL="7083" marR="7083" marT="708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mn-lt"/>
                        </a:rPr>
                        <a:t> </a:t>
                      </a:r>
                    </a:p>
                  </a:txBody>
                  <a:tcPr marL="7083" marR="7083" marT="7083"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083" marR="7083" marT="7083" marB="0" anchor="b">
                    <a:lnL>
                      <a:noFill/>
                    </a:lnL>
                    <a:lnR>
                      <a:noFill/>
                    </a:lnR>
                    <a:lnT>
                      <a:noFill/>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39310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4098-1C8D-4861-A8AA-E60238F6A458}"/>
              </a:ext>
            </a:extLst>
          </p:cNvPr>
          <p:cNvSpPr>
            <a:spLocks noGrp="1"/>
          </p:cNvSpPr>
          <p:nvPr>
            <p:ph type="title"/>
          </p:nvPr>
        </p:nvSpPr>
        <p:spPr/>
        <p:txBody>
          <a:bodyPr/>
          <a:lstStyle/>
          <a:p>
            <a:r>
              <a:rPr lang="en-US" dirty="0"/>
              <a:t>Proposed Portfolio/Program Changes</a:t>
            </a:r>
          </a:p>
        </p:txBody>
      </p:sp>
      <p:sp>
        <p:nvSpPr>
          <p:cNvPr id="3" name="Content Placeholder 2">
            <a:extLst>
              <a:ext uri="{FF2B5EF4-FFF2-40B4-BE49-F238E27FC236}">
                <a16:creationId xmlns:a16="http://schemas.microsoft.com/office/drawing/2014/main" id="{1173F5C6-358B-4B23-90B4-5292A4E197B9}"/>
              </a:ext>
            </a:extLst>
          </p:cNvPr>
          <p:cNvSpPr>
            <a:spLocks noGrp="1"/>
          </p:cNvSpPr>
          <p:nvPr>
            <p:ph idx="1"/>
          </p:nvPr>
        </p:nvSpPr>
        <p:spPr/>
        <p:txBody>
          <a:bodyPr>
            <a:normAutofit/>
          </a:bodyPr>
          <a:lstStyle/>
          <a:p>
            <a:r>
              <a:rPr lang="en-US" dirty="0"/>
              <a:t>Programs that have ended</a:t>
            </a:r>
          </a:p>
          <a:p>
            <a:pPr lvl="1">
              <a:buFont typeface="Arial" panose="020B0604020202020204" pitchFamily="34" charset="0"/>
              <a:buChar char="•"/>
            </a:pPr>
            <a:r>
              <a:rPr lang="en-US" sz="1200" u="sng" dirty="0"/>
              <a:t>Financing</a:t>
            </a:r>
            <a:r>
              <a:rPr lang="en-US" sz="1200" dirty="0"/>
              <a:t> – MCE is not offering its own Financing program in 2019. MCE will help its customers leverage existing financing programs (</a:t>
            </a:r>
            <a:r>
              <a:rPr lang="en-US" sz="1200" i="1" dirty="0"/>
              <a:t>e.g. </a:t>
            </a:r>
            <a:r>
              <a:rPr lang="en-US" sz="1200" dirty="0"/>
              <a:t>CAEATFA).</a:t>
            </a:r>
          </a:p>
          <a:p>
            <a:r>
              <a:rPr lang="en-US" dirty="0"/>
              <a:t>Programs unchanged from 2018 to 2019</a:t>
            </a:r>
          </a:p>
          <a:p>
            <a:pPr lvl="1">
              <a:buFont typeface="Arial" panose="020B0604020202020204" pitchFamily="34" charset="0"/>
              <a:buChar char="•"/>
            </a:pPr>
            <a:r>
              <a:rPr lang="en-US" sz="1200" u="sng" dirty="0"/>
              <a:t>Multifamily Program: </a:t>
            </a:r>
            <a:r>
              <a:rPr lang="en-US" sz="1200" dirty="0"/>
              <a:t>This program provides complimentary walk-through energy assessments and technical assistance to identify energy and water saving opportunities at multifamily properties. To help implement these energy upgrades, the program provides cash rebates, assists with contractor bid solicitations and educates and trains operations and maintenance staff. </a:t>
            </a:r>
          </a:p>
          <a:p>
            <a:pPr lvl="1">
              <a:buFont typeface="Arial" panose="020B0604020202020204" pitchFamily="34" charset="0"/>
              <a:buChar char="•"/>
            </a:pPr>
            <a:r>
              <a:rPr lang="en-US" sz="1200" u="sng" dirty="0"/>
              <a:t>Seasonal Savings Program: </a:t>
            </a:r>
            <a:r>
              <a:rPr lang="en-US" sz="1200" dirty="0"/>
              <a:t>This program offers customers the opportunity to make their cooling and heating schedules more efficient through a series of small adjustments to scheduled temperatures by a software algorithm. Customers are offered the program on their thermostat and/or through a phone app and must opt-in to participate.</a:t>
            </a:r>
          </a:p>
          <a:p>
            <a:pPr lvl="1">
              <a:buFont typeface="Arial" panose="020B0604020202020204" pitchFamily="34" charset="0"/>
              <a:buChar char="•"/>
            </a:pPr>
            <a:endParaRPr lang="en-US" sz="1200" dirty="0"/>
          </a:p>
          <a:p>
            <a:endParaRPr lang="en-US" dirty="0"/>
          </a:p>
        </p:txBody>
      </p:sp>
    </p:spTree>
    <p:extLst>
      <p:ext uri="{BB962C8B-B14F-4D97-AF65-F5344CB8AC3E}">
        <p14:creationId xmlns:p14="http://schemas.microsoft.com/office/powerpoint/2010/main" val="173064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4098-1C8D-4861-A8AA-E60238F6A458}"/>
              </a:ext>
            </a:extLst>
          </p:cNvPr>
          <p:cNvSpPr>
            <a:spLocks noGrp="1"/>
          </p:cNvSpPr>
          <p:nvPr>
            <p:ph type="title"/>
          </p:nvPr>
        </p:nvSpPr>
        <p:spPr/>
        <p:txBody>
          <a:bodyPr/>
          <a:lstStyle/>
          <a:p>
            <a:r>
              <a:rPr lang="en-US" dirty="0"/>
              <a:t>Continued - Proposed Portfolio/Program Changes</a:t>
            </a:r>
          </a:p>
        </p:txBody>
      </p:sp>
      <p:sp>
        <p:nvSpPr>
          <p:cNvPr id="3" name="Content Placeholder 2">
            <a:extLst>
              <a:ext uri="{FF2B5EF4-FFF2-40B4-BE49-F238E27FC236}">
                <a16:creationId xmlns:a16="http://schemas.microsoft.com/office/drawing/2014/main" id="{1173F5C6-358B-4B23-90B4-5292A4E197B9}"/>
              </a:ext>
            </a:extLst>
          </p:cNvPr>
          <p:cNvSpPr>
            <a:spLocks noGrp="1"/>
          </p:cNvSpPr>
          <p:nvPr>
            <p:ph idx="1"/>
          </p:nvPr>
        </p:nvSpPr>
        <p:spPr>
          <a:xfrm>
            <a:off x="609599" y="2160590"/>
            <a:ext cx="6347714" cy="4293998"/>
          </a:xfrm>
        </p:spPr>
        <p:txBody>
          <a:bodyPr>
            <a:normAutofit/>
          </a:bodyPr>
          <a:lstStyle/>
          <a:p>
            <a:r>
              <a:rPr lang="en-US" dirty="0"/>
              <a:t>Programs that have changes</a:t>
            </a:r>
          </a:p>
          <a:p>
            <a:pPr lvl="1">
              <a:buFont typeface="Arial" panose="020B0604020202020204" pitchFamily="34" charset="0"/>
              <a:buChar char="•"/>
            </a:pPr>
            <a:r>
              <a:rPr lang="en-US" sz="1200" u="sng" dirty="0"/>
              <a:t>Commercial: </a:t>
            </a:r>
            <a:r>
              <a:rPr lang="en-US" sz="1200" dirty="0"/>
              <a:t>The program provides support to all commercial customers in MCE's service area. Its primary objectives are to facilitate the uptake of high quality energy efficiency projects, and improve the technical capability, pricing and program experience of both customers and the local contractor community. The program aims to achieve these objectives through a customer and contractor-friendly project assessment platform, competitive bidding, contractor training resources and ongoing coordination with PG&amp;E programs which also serve commercial customers. The program is undergoing an expanded scope, alongside new customer and contractor engagement strategies.</a:t>
            </a:r>
          </a:p>
          <a:p>
            <a:r>
              <a:rPr lang="en-US" dirty="0"/>
              <a:t>Programs to be launched in 2019</a:t>
            </a:r>
          </a:p>
          <a:p>
            <a:pPr lvl="1">
              <a:buFont typeface="Arial" panose="020B0604020202020204" pitchFamily="34" charset="0"/>
              <a:buChar char="•"/>
            </a:pPr>
            <a:r>
              <a:rPr lang="en-US" sz="1200" u="sng" dirty="0"/>
              <a:t>Industrial:  </a:t>
            </a:r>
            <a:r>
              <a:rPr lang="en-US" sz="1200" dirty="0"/>
              <a:t>This program will provide technical project development resources, procurement support and a mix of deemed and calculated incentives for industrial customers within MCE’s service area. </a:t>
            </a:r>
          </a:p>
          <a:p>
            <a:pPr lvl="1">
              <a:buFont typeface="Arial" panose="020B0604020202020204" pitchFamily="34" charset="0"/>
              <a:buChar char="•"/>
            </a:pPr>
            <a:r>
              <a:rPr lang="en-US" sz="1200" u="sng" dirty="0"/>
              <a:t>Agricultural: </a:t>
            </a:r>
            <a:r>
              <a:rPr lang="en-US" sz="1200" dirty="0"/>
              <a:t>This program will provide technical project development resources, procurement support and a mix of deemed and calculated incentives for agricultural customers.</a:t>
            </a:r>
          </a:p>
          <a:p>
            <a:endParaRPr lang="en-US" dirty="0"/>
          </a:p>
        </p:txBody>
      </p:sp>
    </p:spTree>
    <p:extLst>
      <p:ext uri="{BB962C8B-B14F-4D97-AF65-F5344CB8AC3E}">
        <p14:creationId xmlns:p14="http://schemas.microsoft.com/office/powerpoint/2010/main" val="147139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4098-1C8D-4861-A8AA-E60238F6A458}"/>
              </a:ext>
            </a:extLst>
          </p:cNvPr>
          <p:cNvSpPr>
            <a:spLocks noGrp="1"/>
          </p:cNvSpPr>
          <p:nvPr>
            <p:ph type="title"/>
          </p:nvPr>
        </p:nvSpPr>
        <p:spPr/>
        <p:txBody>
          <a:bodyPr/>
          <a:lstStyle/>
          <a:p>
            <a:r>
              <a:rPr lang="en-US" dirty="0"/>
              <a:t>Continued - Proposed Portfolio/Program Changes</a:t>
            </a:r>
          </a:p>
        </p:txBody>
      </p:sp>
      <p:sp>
        <p:nvSpPr>
          <p:cNvPr id="3" name="Content Placeholder 2">
            <a:extLst>
              <a:ext uri="{FF2B5EF4-FFF2-40B4-BE49-F238E27FC236}">
                <a16:creationId xmlns:a16="http://schemas.microsoft.com/office/drawing/2014/main" id="{1173F5C6-358B-4B23-90B4-5292A4E197B9}"/>
              </a:ext>
            </a:extLst>
          </p:cNvPr>
          <p:cNvSpPr>
            <a:spLocks noGrp="1"/>
          </p:cNvSpPr>
          <p:nvPr>
            <p:ph idx="1"/>
          </p:nvPr>
        </p:nvSpPr>
        <p:spPr>
          <a:xfrm>
            <a:off x="492643" y="1872230"/>
            <a:ext cx="6464670" cy="4582358"/>
          </a:xfrm>
        </p:spPr>
        <p:txBody>
          <a:bodyPr>
            <a:normAutofit fontScale="77500" lnSpcReduction="20000"/>
          </a:bodyPr>
          <a:lstStyle/>
          <a:p>
            <a:pPr marL="457200" lvl="1" indent="0">
              <a:buNone/>
            </a:pPr>
            <a:endParaRPr lang="en-US" sz="1200" dirty="0"/>
          </a:p>
          <a:p>
            <a:r>
              <a:rPr lang="en-US" dirty="0"/>
              <a:t>Programs to be launched in 2019</a:t>
            </a:r>
          </a:p>
          <a:p>
            <a:pPr lvl="1">
              <a:buFont typeface="Arial" panose="020B0604020202020204" pitchFamily="34" charset="0"/>
              <a:buChar char="•"/>
            </a:pPr>
            <a:r>
              <a:rPr lang="en-US" sz="1500" u="sng" dirty="0"/>
              <a:t>Single Family, Single Measure:</a:t>
            </a:r>
            <a:r>
              <a:rPr lang="en-US" sz="1500" dirty="0"/>
              <a:t> This program will provide home owners the opportunity to receive one-off rebates for measures including lighting, HVAC, insulation, and efficient appliances. There will be higher rebates for measures that offer benefits across multiple resources (water-energy, for example).</a:t>
            </a:r>
          </a:p>
          <a:p>
            <a:pPr lvl="1">
              <a:buFont typeface="Arial" panose="020B0604020202020204" pitchFamily="34" charset="0"/>
              <a:buChar char="•"/>
            </a:pPr>
            <a:r>
              <a:rPr lang="en-US" sz="1500" u="sng" dirty="0"/>
              <a:t>Single Family Comprehensive: </a:t>
            </a:r>
            <a:r>
              <a:rPr lang="en-US" sz="1500" dirty="0"/>
              <a:t>This program will offer a variety of strategies including but not limited to behavioral interventions, ZNC, new construction, and comprehensive retrofits. </a:t>
            </a:r>
          </a:p>
          <a:p>
            <a:pPr lvl="1">
              <a:buFont typeface="Arial" panose="020B0604020202020204" pitchFamily="34" charset="0"/>
              <a:buChar char="•"/>
            </a:pPr>
            <a:r>
              <a:rPr lang="en-US" sz="1500" u="sng" dirty="0"/>
              <a:t>Single Family Standalone Direct Install:</a:t>
            </a:r>
            <a:r>
              <a:rPr lang="en-US" sz="1500" dirty="0"/>
              <a:t> This program will provide no-cost energy and water saving upgrades, health and safety measures, and access to other resources and non-energy services for single family homeowners and renters. This offering will include conservation education.</a:t>
            </a:r>
          </a:p>
          <a:p>
            <a:pPr lvl="1">
              <a:buFont typeface="Arial" panose="020B0604020202020204" pitchFamily="34" charset="0"/>
              <a:buChar char="•"/>
            </a:pPr>
            <a:r>
              <a:rPr lang="en-US" sz="1500" u="sng" dirty="0"/>
              <a:t>Multifamily Single Measure: </a:t>
            </a:r>
            <a:r>
              <a:rPr lang="en-US" sz="1500" dirty="0"/>
              <a:t>This program will provide multifamily property owners the opportunity to receive one-off rebates for measures including lighting, HVAC, insulation, and efficient appliances. There will be higher rebates for measures that offer benefits across multiple resources (water-energy, for example).</a:t>
            </a:r>
          </a:p>
          <a:p>
            <a:pPr lvl="1">
              <a:buFont typeface="Arial" panose="020B0604020202020204" pitchFamily="34" charset="0"/>
              <a:buChar char="•"/>
            </a:pPr>
            <a:r>
              <a:rPr lang="en-US" sz="1500" u="sng" dirty="0"/>
              <a:t>Multifamily Standalone Direct Install: </a:t>
            </a:r>
            <a:r>
              <a:rPr lang="en-US" sz="1500" dirty="0"/>
              <a:t>This program will provide no-cost energy and water saving upgrades, health and safety measures, and access to other resources and non-energy services for multifamily unit residents. This offering will include conservation education for tenants.  </a:t>
            </a:r>
          </a:p>
        </p:txBody>
      </p:sp>
    </p:spTree>
    <p:extLst>
      <p:ext uri="{BB962C8B-B14F-4D97-AF65-F5344CB8AC3E}">
        <p14:creationId xmlns:p14="http://schemas.microsoft.com/office/powerpoint/2010/main" val="169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A970-C16F-4364-9476-CB7D93D44CAF}"/>
              </a:ext>
            </a:extLst>
          </p:cNvPr>
          <p:cNvSpPr>
            <a:spLocks noGrp="1"/>
          </p:cNvSpPr>
          <p:nvPr>
            <p:ph type="title"/>
          </p:nvPr>
        </p:nvSpPr>
        <p:spPr/>
        <p:txBody>
          <a:bodyPr>
            <a:normAutofit/>
          </a:bodyPr>
          <a:lstStyle/>
          <a:p>
            <a:r>
              <a:rPr lang="en-US" dirty="0"/>
              <a:t>Cost-effectiveness Challenges</a:t>
            </a:r>
          </a:p>
        </p:txBody>
      </p:sp>
      <p:sp>
        <p:nvSpPr>
          <p:cNvPr id="3" name="Content Placeholder 2">
            <a:extLst>
              <a:ext uri="{FF2B5EF4-FFF2-40B4-BE49-F238E27FC236}">
                <a16:creationId xmlns:a16="http://schemas.microsoft.com/office/drawing/2014/main" id="{137C2336-1455-4208-A86B-6A34B7692522}"/>
              </a:ext>
            </a:extLst>
          </p:cNvPr>
          <p:cNvSpPr>
            <a:spLocks noGrp="1"/>
          </p:cNvSpPr>
          <p:nvPr>
            <p:ph idx="1"/>
          </p:nvPr>
        </p:nvSpPr>
        <p:spPr>
          <a:xfrm>
            <a:off x="459800" y="1718948"/>
            <a:ext cx="6497513" cy="4322415"/>
          </a:xfrm>
        </p:spPr>
        <p:txBody>
          <a:bodyPr>
            <a:normAutofit lnSpcReduction="10000"/>
          </a:bodyPr>
          <a:lstStyle/>
          <a:p>
            <a:pPr marL="742950" lvl="2" indent="-342900"/>
            <a:r>
              <a:rPr lang="en-US" dirty="0"/>
              <a:t>Need to be conservative in forecasting new programs going out to bid due to uncertainties</a:t>
            </a:r>
          </a:p>
          <a:p>
            <a:pPr marL="742950" lvl="2" indent="-342900"/>
            <a:r>
              <a:rPr lang="en-US" dirty="0"/>
              <a:t>Programs in a state of transition, with unfinished measure portfolios and unsettled incentive rates, adjusting to new savings values</a:t>
            </a:r>
          </a:p>
          <a:p>
            <a:pPr marL="742950" lvl="2" indent="-342900"/>
            <a:r>
              <a:rPr lang="en-US" dirty="0"/>
              <a:t>At the portfolio level, there are few high TRC programs to lift overall TRC</a:t>
            </a:r>
          </a:p>
          <a:p>
            <a:pPr marL="742950" lvl="2" indent="-342900"/>
            <a:r>
              <a:rPr lang="en-US" dirty="0"/>
              <a:t>High admin costs due to transitioning from existing to new program designs</a:t>
            </a:r>
          </a:p>
          <a:p>
            <a:pPr marL="742950" lvl="2" indent="-342900"/>
            <a:r>
              <a:rPr lang="en-US" dirty="0"/>
              <a:t>Limited data availability and guidance to develop cost-effectiveness input data associated with Behavioral, Retro-commissioning, Operational (BRO) and Normalized Metered Energy Consumption programs (NMEC)</a:t>
            </a:r>
          </a:p>
          <a:p>
            <a:pPr marL="742950" lvl="2" indent="-342900"/>
            <a:r>
              <a:rPr lang="en-US" dirty="0"/>
              <a:t>High costs associated with bringing existing buildings above code</a:t>
            </a:r>
          </a:p>
          <a:p>
            <a:pPr marL="742950" lvl="2" indent="-342900"/>
            <a:r>
              <a:rPr lang="en-US" dirty="0"/>
              <a:t>Forecasting based on Replace On Burnout (ROB), expecting Early Retirement (ER)/Accelerated Retirement (AR) projects in delivery</a:t>
            </a:r>
          </a:p>
          <a:p>
            <a:pPr marL="742950" lvl="2" indent="-342900"/>
            <a:r>
              <a:rPr lang="en-US" dirty="0"/>
              <a:t>The lighting dispositions from early 2018 have impacted the cost effectiveness of programs which had previously used these measures</a:t>
            </a:r>
          </a:p>
          <a:p>
            <a:pPr lvl="1">
              <a:buFont typeface="Arial" panose="020B0604020202020204" pitchFamily="34" charset="0"/>
              <a:buChar char="•"/>
            </a:pPr>
            <a:endParaRPr lang="en-US" sz="1100" dirty="0"/>
          </a:p>
        </p:txBody>
      </p:sp>
    </p:spTree>
    <p:extLst>
      <p:ext uri="{BB962C8B-B14F-4D97-AF65-F5344CB8AC3E}">
        <p14:creationId xmlns:p14="http://schemas.microsoft.com/office/powerpoint/2010/main" val="275206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809322"/>
            <a:ext cx="6414521" cy="4214255"/>
          </a:xfrm>
        </p:spPr>
        <p:txBody>
          <a:bodyPr>
            <a:normAutofit lnSpcReduction="10000"/>
          </a:bodyPr>
          <a:lstStyle/>
          <a:p>
            <a:pPr lvl="1"/>
            <a:r>
              <a:rPr lang="en-US" dirty="0"/>
              <a:t>Expanded service area provides a larger population of projects</a:t>
            </a:r>
          </a:p>
          <a:p>
            <a:pPr lvl="1"/>
            <a:r>
              <a:rPr lang="en-US" dirty="0"/>
              <a:t>Multilayered and collaborative approach to marketing and outreach with implementers to reach a wider audience</a:t>
            </a:r>
          </a:p>
          <a:p>
            <a:pPr lvl="1"/>
            <a:r>
              <a:rPr lang="en-US" dirty="0"/>
              <a:t>Layering offerings (energy efficiency and beyond) and funding streams to facilitate participation and reduce overall project costs</a:t>
            </a:r>
          </a:p>
          <a:p>
            <a:pPr lvl="1"/>
            <a:r>
              <a:rPr lang="en-US" dirty="0"/>
              <a:t>Implementing a competitive bidding process</a:t>
            </a:r>
          </a:p>
          <a:p>
            <a:pPr lvl="1"/>
            <a:r>
              <a:rPr lang="en-US" dirty="0"/>
              <a:t>Engaging community partners to create access to MCE programs for all communities</a:t>
            </a:r>
          </a:p>
          <a:p>
            <a:pPr lvl="1"/>
            <a:r>
              <a:rPr lang="en-US" dirty="0"/>
              <a:t>Use of performance-based implementation contracts</a:t>
            </a:r>
          </a:p>
          <a:p>
            <a:pPr lvl="1"/>
            <a:r>
              <a:rPr lang="en-US" dirty="0"/>
              <a:t>Deploying measure cost savings strategies within existing programs</a:t>
            </a:r>
          </a:p>
          <a:p>
            <a:pPr lvl="1"/>
            <a:r>
              <a:rPr lang="en-US" dirty="0"/>
              <a:t>Leveraging meter data and customized projects</a:t>
            </a:r>
          </a:p>
        </p:txBody>
      </p:sp>
      <p:sp>
        <p:nvSpPr>
          <p:cNvPr id="4" name="Title 1">
            <a:extLst>
              <a:ext uri="{FF2B5EF4-FFF2-40B4-BE49-F238E27FC236}">
                <a16:creationId xmlns:a16="http://schemas.microsoft.com/office/drawing/2014/main" id="{23B4A970-C16F-4364-9476-CB7D93D44CAF}"/>
              </a:ext>
            </a:extLst>
          </p:cNvPr>
          <p:cNvSpPr>
            <a:spLocks noGrp="1"/>
          </p:cNvSpPr>
          <p:nvPr>
            <p:ph type="title"/>
          </p:nvPr>
        </p:nvSpPr>
        <p:spPr/>
        <p:txBody>
          <a:bodyPr>
            <a:normAutofit fontScale="90000"/>
          </a:bodyPr>
          <a:lstStyle/>
          <a:p>
            <a:r>
              <a:rPr lang="en-US" dirty="0"/>
              <a:t>Proposed Next Steps to Address Cost-effectiveness Challenges</a:t>
            </a:r>
          </a:p>
        </p:txBody>
      </p:sp>
    </p:spTree>
    <p:extLst>
      <p:ext uri="{BB962C8B-B14F-4D97-AF65-F5344CB8AC3E}">
        <p14:creationId xmlns:p14="http://schemas.microsoft.com/office/powerpoint/2010/main" val="18935301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11234</TotalTime>
  <Words>615</Words>
  <Application>Microsoft Office PowerPoint</Application>
  <PresentationFormat>On-screen Show (4:3)</PresentationFormat>
  <Paragraphs>125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2019 ABAL Overview</vt:lpstr>
      <vt:lpstr>2019 Budget &amp; Cost-Effectiveness</vt:lpstr>
      <vt:lpstr>Proposed Portfolio/Program Changes</vt:lpstr>
      <vt:lpstr>Continued - Proposed Portfolio/Program Changes</vt:lpstr>
      <vt:lpstr>Continued - Proposed Portfolio/Program Changes</vt:lpstr>
      <vt:lpstr>Cost-effectiveness Challenges</vt:lpstr>
      <vt:lpstr>Proposed Next Steps to Address Cost-effectiveness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ABAL</dc:title>
  <dc:creator>Brooks, Erin P.</dc:creator>
  <cp:lastModifiedBy>Mike Callahan</cp:lastModifiedBy>
  <cp:revision>43</cp:revision>
  <dcterms:created xsi:type="dcterms:W3CDTF">2018-07-06T21:46:25Z</dcterms:created>
  <dcterms:modified xsi:type="dcterms:W3CDTF">2018-07-31T03:13:45Z</dcterms:modified>
</cp:coreProperties>
</file>