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08" r:id="rId2"/>
    <p:sldMasterId id="2147483721" r:id="rId3"/>
    <p:sldMasterId id="2147483734" r:id="rId4"/>
    <p:sldMasterId id="2147483744" r:id="rId5"/>
  </p:sldMasterIdLst>
  <p:notesMasterIdLst>
    <p:notesMasterId r:id="rId66"/>
  </p:notesMasterIdLst>
  <p:sldIdLst>
    <p:sldId id="721" r:id="rId6"/>
    <p:sldId id="772" r:id="rId7"/>
    <p:sldId id="269" r:id="rId8"/>
    <p:sldId id="7987" r:id="rId9"/>
    <p:sldId id="733" r:id="rId10"/>
    <p:sldId id="758" r:id="rId11"/>
    <p:sldId id="256" r:id="rId12"/>
    <p:sldId id="708" r:id="rId13"/>
    <p:sldId id="709" r:id="rId14"/>
    <p:sldId id="712" r:id="rId15"/>
    <p:sldId id="713" r:id="rId16"/>
    <p:sldId id="7955" r:id="rId17"/>
    <p:sldId id="7971" r:id="rId18"/>
    <p:sldId id="8002" r:id="rId19"/>
    <p:sldId id="7972" r:id="rId20"/>
    <p:sldId id="8003" r:id="rId21"/>
    <p:sldId id="8004" r:id="rId22"/>
    <p:sldId id="8006" r:id="rId23"/>
    <p:sldId id="7978" r:id="rId24"/>
    <p:sldId id="7979" r:id="rId25"/>
    <p:sldId id="7980" r:id="rId26"/>
    <p:sldId id="7970" r:id="rId27"/>
    <p:sldId id="266" r:id="rId28"/>
    <p:sldId id="290" r:id="rId29"/>
    <p:sldId id="302" r:id="rId30"/>
    <p:sldId id="307" r:id="rId31"/>
    <p:sldId id="737" r:id="rId32"/>
    <p:sldId id="7996" r:id="rId33"/>
    <p:sldId id="7993" r:id="rId34"/>
    <p:sldId id="7957" r:id="rId35"/>
    <p:sldId id="8001" r:id="rId36"/>
    <p:sldId id="789" r:id="rId37"/>
    <p:sldId id="781" r:id="rId38"/>
    <p:sldId id="792" r:id="rId39"/>
    <p:sldId id="7934" r:id="rId40"/>
    <p:sldId id="7935" r:id="rId41"/>
    <p:sldId id="7982" r:id="rId42"/>
    <p:sldId id="785" r:id="rId43"/>
    <p:sldId id="787" r:id="rId44"/>
    <p:sldId id="7981" r:id="rId45"/>
    <p:sldId id="7986" r:id="rId46"/>
    <p:sldId id="7992" r:id="rId47"/>
    <p:sldId id="7997" r:id="rId48"/>
    <p:sldId id="7999" r:id="rId49"/>
    <p:sldId id="752" r:id="rId50"/>
    <p:sldId id="7952" r:id="rId51"/>
    <p:sldId id="7953" r:id="rId52"/>
    <p:sldId id="7994" r:id="rId53"/>
    <p:sldId id="8000" r:id="rId54"/>
    <p:sldId id="7983" r:id="rId55"/>
    <p:sldId id="7984" r:id="rId56"/>
    <p:sldId id="7995" r:id="rId57"/>
    <p:sldId id="7968" r:id="rId58"/>
    <p:sldId id="7969" r:id="rId59"/>
    <p:sldId id="7985" r:id="rId60"/>
    <p:sldId id="779" r:id="rId61"/>
    <p:sldId id="7963" r:id="rId62"/>
    <p:sldId id="748" r:id="rId63"/>
    <p:sldId id="7948" r:id="rId64"/>
    <p:sldId id="780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DB28AC-A5CE-6C4C-B8A3-BACD8D550967}">
          <p14:sldIdLst>
            <p14:sldId id="721"/>
            <p14:sldId id="772"/>
            <p14:sldId id="269"/>
            <p14:sldId id="7987"/>
            <p14:sldId id="733"/>
            <p14:sldId id="758"/>
            <p14:sldId id="256"/>
            <p14:sldId id="708"/>
            <p14:sldId id="709"/>
            <p14:sldId id="712"/>
            <p14:sldId id="713"/>
            <p14:sldId id="7955"/>
            <p14:sldId id="7971"/>
            <p14:sldId id="8002"/>
            <p14:sldId id="7972"/>
            <p14:sldId id="8003"/>
            <p14:sldId id="8004"/>
            <p14:sldId id="8006"/>
            <p14:sldId id="7978"/>
            <p14:sldId id="7979"/>
            <p14:sldId id="7980"/>
            <p14:sldId id="7970"/>
            <p14:sldId id="266"/>
            <p14:sldId id="290"/>
            <p14:sldId id="302"/>
            <p14:sldId id="307"/>
            <p14:sldId id="737"/>
            <p14:sldId id="7996"/>
            <p14:sldId id="7993"/>
            <p14:sldId id="7957"/>
            <p14:sldId id="8001"/>
            <p14:sldId id="789"/>
            <p14:sldId id="781"/>
            <p14:sldId id="792"/>
            <p14:sldId id="7934"/>
            <p14:sldId id="7935"/>
            <p14:sldId id="7982"/>
            <p14:sldId id="785"/>
            <p14:sldId id="787"/>
            <p14:sldId id="7981"/>
            <p14:sldId id="7986"/>
            <p14:sldId id="7992"/>
            <p14:sldId id="7997"/>
            <p14:sldId id="7999"/>
            <p14:sldId id="752"/>
            <p14:sldId id="7952"/>
            <p14:sldId id="7953"/>
            <p14:sldId id="7994"/>
            <p14:sldId id="8000"/>
            <p14:sldId id="7983"/>
            <p14:sldId id="7984"/>
            <p14:sldId id="7995"/>
            <p14:sldId id="7968"/>
            <p14:sldId id="7969"/>
            <p14:sldId id="7985"/>
            <p14:sldId id="779"/>
            <p14:sldId id="7963"/>
            <p14:sldId id="748"/>
            <p14:sldId id="7948"/>
            <p14:sldId id="7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9"/>
    <p:restoredTop sz="85714"/>
  </p:normalViewPr>
  <p:slideViewPr>
    <p:cSldViewPr snapToGrid="0" snapToObjects="1">
      <p:cViewPr varScale="1">
        <p:scale>
          <a:sx n="84" d="100"/>
          <a:sy n="84" d="100"/>
        </p:scale>
        <p:origin x="20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4" Type="http://schemas.openxmlformats.org/officeDocument/2006/relationships/image" Target="../media/image34.sv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svg"/><Relationship Id="rId1" Type="http://schemas.openxmlformats.org/officeDocument/2006/relationships/image" Target="../media/image36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svg"/><Relationship Id="rId1" Type="http://schemas.openxmlformats.org/officeDocument/2006/relationships/image" Target="../media/image38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4" Type="http://schemas.openxmlformats.org/officeDocument/2006/relationships/image" Target="../media/image34.sv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svg"/><Relationship Id="rId1" Type="http://schemas.openxmlformats.org/officeDocument/2006/relationships/image" Target="../media/image36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svg"/><Relationship Id="rId1" Type="http://schemas.openxmlformats.org/officeDocument/2006/relationships/image" Target="../media/image38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A9BCE3-5D85-4870-8A9F-DC7639DE99A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DEAE7BD-A8E0-486F-AFBA-866C491670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Raise hand to enter queue – then unmute when called upon</a:t>
          </a:r>
        </a:p>
      </dgm:t>
    </dgm:pt>
    <dgm:pt modelId="{6CC9FE1B-B228-47D2-9268-FDF7CD9C2C8B}" type="parTrans" cxnId="{090B71BA-2F88-48C7-B360-A078E2BEEAFB}">
      <dgm:prSet/>
      <dgm:spPr/>
      <dgm:t>
        <a:bodyPr/>
        <a:lstStyle/>
        <a:p>
          <a:endParaRPr lang="en-US"/>
        </a:p>
      </dgm:t>
    </dgm:pt>
    <dgm:pt modelId="{D6A2CD84-38E9-4C66-97B8-FFCBBAA233D4}" type="sibTrans" cxnId="{090B71BA-2F88-48C7-B360-A078E2BEEAFB}">
      <dgm:prSet/>
      <dgm:spPr/>
      <dgm:t>
        <a:bodyPr/>
        <a:lstStyle/>
        <a:p>
          <a:endParaRPr lang="en-US"/>
        </a:p>
      </dgm:t>
    </dgm:pt>
    <dgm:pt modelId="{972514A3-B0B0-4765-ACE1-40BC9080516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Mute when not speaking</a:t>
          </a:r>
        </a:p>
      </dgm:t>
    </dgm:pt>
    <dgm:pt modelId="{9B5A35C7-FEE3-4909-A1C6-1B744CC98B3A}" type="parTrans" cxnId="{590F302F-9F95-402D-B256-1F9E7F0449C6}">
      <dgm:prSet/>
      <dgm:spPr/>
      <dgm:t>
        <a:bodyPr/>
        <a:lstStyle/>
        <a:p>
          <a:endParaRPr lang="en-US"/>
        </a:p>
      </dgm:t>
    </dgm:pt>
    <dgm:pt modelId="{C3A7047D-B84B-4607-BD17-767F89FE5F60}" type="sibTrans" cxnId="{590F302F-9F95-402D-B256-1F9E7F0449C6}">
      <dgm:prSet/>
      <dgm:spPr/>
      <dgm:t>
        <a:bodyPr/>
        <a:lstStyle/>
        <a:p>
          <a:endParaRPr lang="en-US"/>
        </a:p>
      </dgm:t>
    </dgm:pt>
    <dgm:pt modelId="{31D2A422-A6EA-42BC-AE25-28AD4F03DF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Zoom in &amp; out of documents</a:t>
          </a:r>
        </a:p>
      </dgm:t>
    </dgm:pt>
    <dgm:pt modelId="{930F7AFC-AB38-4F67-8106-DC12B6FB7AA2}" type="parTrans" cxnId="{656AEC4C-647B-4623-AE1E-5F86EB7A9EAE}">
      <dgm:prSet/>
      <dgm:spPr/>
      <dgm:t>
        <a:bodyPr/>
        <a:lstStyle/>
        <a:p>
          <a:endParaRPr lang="en-US"/>
        </a:p>
      </dgm:t>
    </dgm:pt>
    <dgm:pt modelId="{88068A44-8B80-46BC-8809-8A1BF16DE184}" type="sibTrans" cxnId="{656AEC4C-647B-4623-AE1E-5F86EB7A9EAE}">
      <dgm:prSet/>
      <dgm:spPr/>
      <dgm:t>
        <a:bodyPr/>
        <a:lstStyle/>
        <a:p>
          <a:endParaRPr lang="en-US"/>
        </a:p>
      </dgm:t>
    </dgm:pt>
    <dgm:pt modelId="{34458D32-F086-BD47-AA4A-CFD7AAE6E5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Chat the Host (Susan </a:t>
          </a:r>
          <a:r>
            <a:rPr lang="en-US" dirty="0" err="1"/>
            <a:t>Rivo</a:t>
          </a:r>
          <a:r>
            <a:rPr lang="en-US" dirty="0"/>
            <a:t>) with technical difficulties</a:t>
          </a:r>
        </a:p>
      </dgm:t>
    </dgm:pt>
    <dgm:pt modelId="{D37A77CF-11EE-FF4B-9F2C-2C54798CC41A}" type="parTrans" cxnId="{2AD1BBC7-921C-8245-9137-FE0E32C2B696}">
      <dgm:prSet/>
      <dgm:spPr/>
      <dgm:t>
        <a:bodyPr/>
        <a:lstStyle/>
        <a:p>
          <a:endParaRPr lang="en-US"/>
        </a:p>
      </dgm:t>
    </dgm:pt>
    <dgm:pt modelId="{6E03A318-3F08-6845-A90C-9D9C5C3CA4CD}" type="sibTrans" cxnId="{2AD1BBC7-921C-8245-9137-FE0E32C2B696}">
      <dgm:prSet/>
      <dgm:spPr/>
      <dgm:t>
        <a:bodyPr/>
        <a:lstStyle/>
        <a:p>
          <a:endParaRPr lang="en-US"/>
        </a:p>
      </dgm:t>
    </dgm:pt>
    <dgm:pt modelId="{0C538F9C-1848-412F-A33F-C87EAA4F3CFB}" type="pres">
      <dgm:prSet presAssocID="{2BA9BCE3-5D85-4870-8A9F-DC7639DE99A2}" presName="root" presStyleCnt="0">
        <dgm:presLayoutVars>
          <dgm:dir/>
          <dgm:resizeHandles val="exact"/>
        </dgm:presLayoutVars>
      </dgm:prSet>
      <dgm:spPr/>
    </dgm:pt>
    <dgm:pt modelId="{3F849958-38CC-46FF-B95B-6A32EB8E0E30}" type="pres">
      <dgm:prSet presAssocID="{FDEAE7BD-A8E0-486F-AFBA-866C49167070}" presName="compNode" presStyleCnt="0"/>
      <dgm:spPr/>
    </dgm:pt>
    <dgm:pt modelId="{3FB4F020-149E-49D2-9E71-E6E7D552333E}" type="pres">
      <dgm:prSet presAssocID="{FDEAE7BD-A8E0-486F-AFBA-866C4916707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Hand"/>
        </a:ext>
      </dgm:extLst>
    </dgm:pt>
    <dgm:pt modelId="{623FDACC-389D-46ED-A935-1B2F1CB5115C}" type="pres">
      <dgm:prSet presAssocID="{FDEAE7BD-A8E0-486F-AFBA-866C49167070}" presName="spaceRect" presStyleCnt="0"/>
      <dgm:spPr/>
    </dgm:pt>
    <dgm:pt modelId="{2630AB69-E4D9-4326-8469-DDD46E8E94DC}" type="pres">
      <dgm:prSet presAssocID="{FDEAE7BD-A8E0-486F-AFBA-866C49167070}" presName="textRect" presStyleLbl="revTx" presStyleIdx="0" presStyleCnt="4">
        <dgm:presLayoutVars>
          <dgm:chMax val="1"/>
          <dgm:chPref val="1"/>
        </dgm:presLayoutVars>
      </dgm:prSet>
      <dgm:spPr/>
    </dgm:pt>
    <dgm:pt modelId="{57A8F07C-AA8C-437E-ADF2-6EE70319C843}" type="pres">
      <dgm:prSet presAssocID="{D6A2CD84-38E9-4C66-97B8-FFCBBAA233D4}" presName="sibTrans" presStyleCnt="0"/>
      <dgm:spPr/>
    </dgm:pt>
    <dgm:pt modelId="{709882F7-D008-488D-85EF-DD34DC8E42F9}" type="pres">
      <dgm:prSet presAssocID="{972514A3-B0B0-4765-ACE1-40BC90805160}" presName="compNode" presStyleCnt="0"/>
      <dgm:spPr/>
    </dgm:pt>
    <dgm:pt modelId="{065AE336-4380-4C84-A674-CF9EDAD8E718}" type="pres">
      <dgm:prSet presAssocID="{972514A3-B0B0-4765-ACE1-40BC9080516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te Speaker"/>
        </a:ext>
      </dgm:extLst>
    </dgm:pt>
    <dgm:pt modelId="{19BBF517-EDA6-407E-BBB1-887AB0043ABA}" type="pres">
      <dgm:prSet presAssocID="{972514A3-B0B0-4765-ACE1-40BC90805160}" presName="spaceRect" presStyleCnt="0"/>
      <dgm:spPr/>
    </dgm:pt>
    <dgm:pt modelId="{49F0A529-CF80-42FB-8961-528866FDF05F}" type="pres">
      <dgm:prSet presAssocID="{972514A3-B0B0-4765-ACE1-40BC90805160}" presName="textRect" presStyleLbl="revTx" presStyleIdx="1" presStyleCnt="4">
        <dgm:presLayoutVars>
          <dgm:chMax val="1"/>
          <dgm:chPref val="1"/>
        </dgm:presLayoutVars>
      </dgm:prSet>
      <dgm:spPr/>
    </dgm:pt>
    <dgm:pt modelId="{14209E9E-72EB-4CED-A801-CB7522BE863C}" type="pres">
      <dgm:prSet presAssocID="{C3A7047D-B84B-4607-BD17-767F89FE5F60}" presName="sibTrans" presStyleCnt="0"/>
      <dgm:spPr/>
    </dgm:pt>
    <dgm:pt modelId="{52DEB943-7AF3-4185-B870-A2880CA770F7}" type="pres">
      <dgm:prSet presAssocID="{31D2A422-A6EA-42BC-AE25-28AD4F03DF49}" presName="compNode" presStyleCnt="0"/>
      <dgm:spPr/>
    </dgm:pt>
    <dgm:pt modelId="{4722D7C9-8B33-407F-B517-621A46DA06B6}" type="pres">
      <dgm:prSet presAssocID="{31D2A422-A6EA-42BC-AE25-28AD4F03DF4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oom Out"/>
        </a:ext>
      </dgm:extLst>
    </dgm:pt>
    <dgm:pt modelId="{2699B156-2206-4CC9-9DAA-071E3A7F96B5}" type="pres">
      <dgm:prSet presAssocID="{31D2A422-A6EA-42BC-AE25-28AD4F03DF49}" presName="spaceRect" presStyleCnt="0"/>
      <dgm:spPr/>
    </dgm:pt>
    <dgm:pt modelId="{997F3BA6-B38C-41CE-BA47-37792853838E}" type="pres">
      <dgm:prSet presAssocID="{31D2A422-A6EA-42BC-AE25-28AD4F03DF49}" presName="textRect" presStyleLbl="revTx" presStyleIdx="2" presStyleCnt="4">
        <dgm:presLayoutVars>
          <dgm:chMax val="1"/>
          <dgm:chPref val="1"/>
        </dgm:presLayoutVars>
      </dgm:prSet>
      <dgm:spPr/>
    </dgm:pt>
    <dgm:pt modelId="{DFEC3C91-F654-9D43-A11C-866E15D90147}" type="pres">
      <dgm:prSet presAssocID="{88068A44-8B80-46BC-8809-8A1BF16DE184}" presName="sibTrans" presStyleCnt="0"/>
      <dgm:spPr/>
    </dgm:pt>
    <dgm:pt modelId="{38D79367-67FB-4D49-B847-7DCCEAFA9781}" type="pres">
      <dgm:prSet presAssocID="{34458D32-F086-BD47-AA4A-CFD7AAE6E55B}" presName="compNode" presStyleCnt="0"/>
      <dgm:spPr/>
    </dgm:pt>
    <dgm:pt modelId="{DE5459B0-FA52-FC45-9A63-1C0D9D94AC7C}" type="pres">
      <dgm:prSet presAssocID="{34458D32-F086-BD47-AA4A-CFD7AAE6E55B}" presName="iconRect" presStyleLbl="node1" presStyleIdx="3" presStyleCnt="4"/>
      <dgm:spPr/>
    </dgm:pt>
    <dgm:pt modelId="{E503CE5A-98FB-8349-9CF5-F4755D5959B6}" type="pres">
      <dgm:prSet presAssocID="{34458D32-F086-BD47-AA4A-CFD7AAE6E55B}" presName="spaceRect" presStyleCnt="0"/>
      <dgm:spPr/>
    </dgm:pt>
    <dgm:pt modelId="{DEDCBFDE-A1EC-FD45-898E-68EE02B819D5}" type="pres">
      <dgm:prSet presAssocID="{34458D32-F086-BD47-AA4A-CFD7AAE6E55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93B171D-1DCF-8E44-961A-9C0DAD38F037}" type="presOf" srcId="{34458D32-F086-BD47-AA4A-CFD7AAE6E55B}" destId="{DEDCBFDE-A1EC-FD45-898E-68EE02B819D5}" srcOrd="0" destOrd="0" presId="urn:microsoft.com/office/officeart/2018/2/layout/IconLabelList"/>
    <dgm:cxn modelId="{2C615E2A-60CE-4388-8ABE-48CB86437289}" type="presOf" srcId="{972514A3-B0B0-4765-ACE1-40BC90805160}" destId="{49F0A529-CF80-42FB-8961-528866FDF05F}" srcOrd="0" destOrd="0" presId="urn:microsoft.com/office/officeart/2018/2/layout/IconLabelList"/>
    <dgm:cxn modelId="{590F302F-9F95-402D-B256-1F9E7F0449C6}" srcId="{2BA9BCE3-5D85-4870-8A9F-DC7639DE99A2}" destId="{972514A3-B0B0-4765-ACE1-40BC90805160}" srcOrd="1" destOrd="0" parTransId="{9B5A35C7-FEE3-4909-A1C6-1B744CC98B3A}" sibTransId="{C3A7047D-B84B-4607-BD17-767F89FE5F60}"/>
    <dgm:cxn modelId="{656AEC4C-647B-4623-AE1E-5F86EB7A9EAE}" srcId="{2BA9BCE3-5D85-4870-8A9F-DC7639DE99A2}" destId="{31D2A422-A6EA-42BC-AE25-28AD4F03DF49}" srcOrd="2" destOrd="0" parTransId="{930F7AFC-AB38-4F67-8106-DC12B6FB7AA2}" sibTransId="{88068A44-8B80-46BC-8809-8A1BF16DE184}"/>
    <dgm:cxn modelId="{090B71BA-2F88-48C7-B360-A078E2BEEAFB}" srcId="{2BA9BCE3-5D85-4870-8A9F-DC7639DE99A2}" destId="{FDEAE7BD-A8E0-486F-AFBA-866C49167070}" srcOrd="0" destOrd="0" parTransId="{6CC9FE1B-B228-47D2-9268-FDF7CD9C2C8B}" sibTransId="{D6A2CD84-38E9-4C66-97B8-FFCBBAA233D4}"/>
    <dgm:cxn modelId="{2AD1BBC7-921C-8245-9137-FE0E32C2B696}" srcId="{2BA9BCE3-5D85-4870-8A9F-DC7639DE99A2}" destId="{34458D32-F086-BD47-AA4A-CFD7AAE6E55B}" srcOrd="3" destOrd="0" parTransId="{D37A77CF-11EE-FF4B-9F2C-2C54798CC41A}" sibTransId="{6E03A318-3F08-6845-A90C-9D9C5C3CA4CD}"/>
    <dgm:cxn modelId="{767103CD-8EF0-4C84-BAE7-B952CCFDCA96}" type="presOf" srcId="{31D2A422-A6EA-42BC-AE25-28AD4F03DF49}" destId="{997F3BA6-B38C-41CE-BA47-37792853838E}" srcOrd="0" destOrd="0" presId="urn:microsoft.com/office/officeart/2018/2/layout/IconLabelList"/>
    <dgm:cxn modelId="{92504EE3-E8C9-492B-B804-A36F9487F39C}" type="presOf" srcId="{2BA9BCE3-5D85-4870-8A9F-DC7639DE99A2}" destId="{0C538F9C-1848-412F-A33F-C87EAA4F3CFB}" srcOrd="0" destOrd="0" presId="urn:microsoft.com/office/officeart/2018/2/layout/IconLabelList"/>
    <dgm:cxn modelId="{920CCCE6-D7C5-4C2A-9F2A-EAAE8D3104F8}" type="presOf" srcId="{FDEAE7BD-A8E0-486F-AFBA-866C49167070}" destId="{2630AB69-E4D9-4326-8469-DDD46E8E94DC}" srcOrd="0" destOrd="0" presId="urn:microsoft.com/office/officeart/2018/2/layout/IconLabelList"/>
    <dgm:cxn modelId="{3027D0CC-B02E-42B9-A0A3-7E899B67830F}" type="presParOf" srcId="{0C538F9C-1848-412F-A33F-C87EAA4F3CFB}" destId="{3F849958-38CC-46FF-B95B-6A32EB8E0E30}" srcOrd="0" destOrd="0" presId="urn:microsoft.com/office/officeart/2018/2/layout/IconLabelList"/>
    <dgm:cxn modelId="{51F67F07-1240-49C9-8F55-64ADED610823}" type="presParOf" srcId="{3F849958-38CC-46FF-B95B-6A32EB8E0E30}" destId="{3FB4F020-149E-49D2-9E71-E6E7D552333E}" srcOrd="0" destOrd="0" presId="urn:microsoft.com/office/officeart/2018/2/layout/IconLabelList"/>
    <dgm:cxn modelId="{7D4ED13C-2D33-4F8D-8233-E71CCC1A0172}" type="presParOf" srcId="{3F849958-38CC-46FF-B95B-6A32EB8E0E30}" destId="{623FDACC-389D-46ED-A935-1B2F1CB5115C}" srcOrd="1" destOrd="0" presId="urn:microsoft.com/office/officeart/2018/2/layout/IconLabelList"/>
    <dgm:cxn modelId="{241E00BA-2F27-4F1B-9D75-0165DAD6EC26}" type="presParOf" srcId="{3F849958-38CC-46FF-B95B-6A32EB8E0E30}" destId="{2630AB69-E4D9-4326-8469-DDD46E8E94DC}" srcOrd="2" destOrd="0" presId="urn:microsoft.com/office/officeart/2018/2/layout/IconLabelList"/>
    <dgm:cxn modelId="{0442766B-E135-4599-B045-4E530AB793CF}" type="presParOf" srcId="{0C538F9C-1848-412F-A33F-C87EAA4F3CFB}" destId="{57A8F07C-AA8C-437E-ADF2-6EE70319C843}" srcOrd="1" destOrd="0" presId="urn:microsoft.com/office/officeart/2018/2/layout/IconLabelList"/>
    <dgm:cxn modelId="{0977717D-E34E-42A0-851D-3A9CB132E0AB}" type="presParOf" srcId="{0C538F9C-1848-412F-A33F-C87EAA4F3CFB}" destId="{709882F7-D008-488D-85EF-DD34DC8E42F9}" srcOrd="2" destOrd="0" presId="urn:microsoft.com/office/officeart/2018/2/layout/IconLabelList"/>
    <dgm:cxn modelId="{BC5F0DFE-6980-40B5-BCA4-CA3D758A8E87}" type="presParOf" srcId="{709882F7-D008-488D-85EF-DD34DC8E42F9}" destId="{065AE336-4380-4C84-A674-CF9EDAD8E718}" srcOrd="0" destOrd="0" presId="urn:microsoft.com/office/officeart/2018/2/layout/IconLabelList"/>
    <dgm:cxn modelId="{01AEF4B4-27E8-4269-B9DC-F4DBACA0133A}" type="presParOf" srcId="{709882F7-D008-488D-85EF-DD34DC8E42F9}" destId="{19BBF517-EDA6-407E-BBB1-887AB0043ABA}" srcOrd="1" destOrd="0" presId="urn:microsoft.com/office/officeart/2018/2/layout/IconLabelList"/>
    <dgm:cxn modelId="{790CC477-28D2-4051-8097-34A13990FA0B}" type="presParOf" srcId="{709882F7-D008-488D-85EF-DD34DC8E42F9}" destId="{49F0A529-CF80-42FB-8961-528866FDF05F}" srcOrd="2" destOrd="0" presId="urn:microsoft.com/office/officeart/2018/2/layout/IconLabelList"/>
    <dgm:cxn modelId="{3A717FE9-46B0-40F7-8374-5B8040933444}" type="presParOf" srcId="{0C538F9C-1848-412F-A33F-C87EAA4F3CFB}" destId="{14209E9E-72EB-4CED-A801-CB7522BE863C}" srcOrd="3" destOrd="0" presId="urn:microsoft.com/office/officeart/2018/2/layout/IconLabelList"/>
    <dgm:cxn modelId="{E1E311CF-B532-4313-B453-1A25B7672E0C}" type="presParOf" srcId="{0C538F9C-1848-412F-A33F-C87EAA4F3CFB}" destId="{52DEB943-7AF3-4185-B870-A2880CA770F7}" srcOrd="4" destOrd="0" presId="urn:microsoft.com/office/officeart/2018/2/layout/IconLabelList"/>
    <dgm:cxn modelId="{AAA78A9A-5CF7-4D25-890C-1C8CBDF607E0}" type="presParOf" srcId="{52DEB943-7AF3-4185-B870-A2880CA770F7}" destId="{4722D7C9-8B33-407F-B517-621A46DA06B6}" srcOrd="0" destOrd="0" presId="urn:microsoft.com/office/officeart/2018/2/layout/IconLabelList"/>
    <dgm:cxn modelId="{D57F7B56-3AF3-4DD4-9719-2E0CAF18A403}" type="presParOf" srcId="{52DEB943-7AF3-4185-B870-A2880CA770F7}" destId="{2699B156-2206-4CC9-9DAA-071E3A7F96B5}" srcOrd="1" destOrd="0" presId="urn:microsoft.com/office/officeart/2018/2/layout/IconLabelList"/>
    <dgm:cxn modelId="{747E0183-8A5E-4406-ABE6-F19E2090D0F4}" type="presParOf" srcId="{52DEB943-7AF3-4185-B870-A2880CA770F7}" destId="{997F3BA6-B38C-41CE-BA47-37792853838E}" srcOrd="2" destOrd="0" presId="urn:microsoft.com/office/officeart/2018/2/layout/IconLabelList"/>
    <dgm:cxn modelId="{0143293E-B4FC-9A42-9C2F-4F382FBE27B3}" type="presParOf" srcId="{0C538F9C-1848-412F-A33F-C87EAA4F3CFB}" destId="{DFEC3C91-F654-9D43-A11C-866E15D90147}" srcOrd="5" destOrd="0" presId="urn:microsoft.com/office/officeart/2018/2/layout/IconLabelList"/>
    <dgm:cxn modelId="{B42FC9B2-CC1B-3640-8BC4-C2C35CCF0B34}" type="presParOf" srcId="{0C538F9C-1848-412F-A33F-C87EAA4F3CFB}" destId="{38D79367-67FB-4D49-B847-7DCCEAFA9781}" srcOrd="6" destOrd="0" presId="urn:microsoft.com/office/officeart/2018/2/layout/IconLabelList"/>
    <dgm:cxn modelId="{81D3F9FB-CDA3-174D-898C-410D0A1B3E29}" type="presParOf" srcId="{38D79367-67FB-4D49-B847-7DCCEAFA9781}" destId="{DE5459B0-FA52-FC45-9A63-1C0D9D94AC7C}" srcOrd="0" destOrd="0" presId="urn:microsoft.com/office/officeart/2018/2/layout/IconLabelList"/>
    <dgm:cxn modelId="{8E48A30A-840F-584D-B18E-20184AAEC9C9}" type="presParOf" srcId="{38D79367-67FB-4D49-B847-7DCCEAFA9781}" destId="{E503CE5A-98FB-8349-9CF5-F4755D5959B6}" srcOrd="1" destOrd="0" presId="urn:microsoft.com/office/officeart/2018/2/layout/IconLabelList"/>
    <dgm:cxn modelId="{24513A36-DD48-1D41-AE55-F2C49013788A}" type="presParOf" srcId="{38D79367-67FB-4D49-B847-7DCCEAFA9781}" destId="{DEDCBFDE-A1EC-FD45-898E-68EE02B819D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1E0AC9-817B-4FD0-99A8-D986B9D3BE60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639C87A-9F3C-4E3A-A930-314375DF1786}">
      <dgm:prSet/>
      <dgm:spPr/>
      <dgm:t>
        <a:bodyPr/>
        <a:lstStyle/>
        <a:p>
          <a:r>
            <a:rPr lang="en-US" dirty="0"/>
            <a:t>2022 Workplan &amp; full Quarterly Meeting Dates</a:t>
          </a:r>
        </a:p>
      </dgm:t>
    </dgm:pt>
    <dgm:pt modelId="{837A965F-B2DF-427D-AEFA-C565FF7CE9CA}" type="parTrans" cxnId="{32B56B40-90A1-43B3-A0E5-3A1BE2762E62}">
      <dgm:prSet/>
      <dgm:spPr/>
      <dgm:t>
        <a:bodyPr/>
        <a:lstStyle/>
        <a:p>
          <a:endParaRPr lang="en-US"/>
        </a:p>
      </dgm:t>
    </dgm:pt>
    <dgm:pt modelId="{1E35BB9C-88FC-4080-8954-5EF5DD5E40A5}" type="sibTrans" cxnId="{32B56B40-90A1-43B3-A0E5-3A1BE2762E62}">
      <dgm:prSet/>
      <dgm:spPr/>
      <dgm:t>
        <a:bodyPr/>
        <a:lstStyle/>
        <a:p>
          <a:endParaRPr lang="en-US"/>
        </a:p>
      </dgm:t>
    </dgm:pt>
    <dgm:pt modelId="{24F6BEBE-B0CE-BB47-ABD2-1BB9E0FF917E}">
      <dgm:prSet/>
      <dgm:spPr/>
      <dgm:t>
        <a:bodyPr/>
        <a:lstStyle/>
        <a:p>
          <a:pPr>
            <a:buFont typeface="+mj-lt"/>
            <a:buAutoNum type="arabicParenR"/>
          </a:pPr>
          <a:r>
            <a:rPr lang="en-US"/>
            <a:t>Topics for next full CAEECC meetings (early and late March 2022)</a:t>
          </a:r>
        </a:p>
      </dgm:t>
    </dgm:pt>
    <dgm:pt modelId="{F93718A3-DBCE-BB40-88D0-4C850BE32F1F}" type="parTrans" cxnId="{DD8C49CA-1601-7847-A1D0-E513D51B2C06}">
      <dgm:prSet/>
      <dgm:spPr/>
      <dgm:t>
        <a:bodyPr/>
        <a:lstStyle/>
        <a:p>
          <a:endParaRPr lang="en-US"/>
        </a:p>
      </dgm:t>
    </dgm:pt>
    <dgm:pt modelId="{8D934B25-15D9-354F-A83E-9EFD3F3939D4}" type="sibTrans" cxnId="{DD8C49CA-1601-7847-A1D0-E513D51B2C06}">
      <dgm:prSet/>
      <dgm:spPr/>
      <dgm:t>
        <a:bodyPr/>
        <a:lstStyle/>
        <a:p>
          <a:endParaRPr lang="en-US"/>
        </a:p>
      </dgm:t>
    </dgm:pt>
    <dgm:pt modelId="{01FEE4D0-CD3B-1842-9DCA-1E97AC1EE244}">
      <dgm:prSet/>
      <dgm:spPr/>
      <dgm:t>
        <a:bodyPr/>
        <a:lstStyle/>
        <a:p>
          <a:pPr>
            <a:buFont typeface="+mj-lt"/>
            <a:buAutoNum type="arabicParenR"/>
          </a:pPr>
          <a:r>
            <a:rPr lang="en-US"/>
            <a:t>CAEECC Facilitation RFP</a:t>
          </a:r>
        </a:p>
      </dgm:t>
    </dgm:pt>
    <dgm:pt modelId="{6C4FD4C4-09C5-6447-970E-CC2BF0BD379E}" type="parTrans" cxnId="{2E2CFCD0-975F-4A44-9950-BB65DA06E0F3}">
      <dgm:prSet/>
      <dgm:spPr/>
      <dgm:t>
        <a:bodyPr/>
        <a:lstStyle/>
        <a:p>
          <a:endParaRPr lang="en-US"/>
        </a:p>
      </dgm:t>
    </dgm:pt>
    <dgm:pt modelId="{CC61B477-89CE-A747-A52D-45571E68C21A}" type="sibTrans" cxnId="{2E2CFCD0-975F-4A44-9950-BB65DA06E0F3}">
      <dgm:prSet/>
      <dgm:spPr/>
      <dgm:t>
        <a:bodyPr/>
        <a:lstStyle/>
        <a:p>
          <a:endParaRPr lang="en-US"/>
        </a:p>
      </dgm:t>
    </dgm:pt>
    <dgm:pt modelId="{D8617EC5-F25E-3B49-AF65-CD3196AEF792}" type="pres">
      <dgm:prSet presAssocID="{441E0AC9-817B-4FD0-99A8-D986B9D3BE60}" presName="vert0" presStyleCnt="0">
        <dgm:presLayoutVars>
          <dgm:dir/>
          <dgm:animOne val="branch"/>
          <dgm:animLvl val="lvl"/>
        </dgm:presLayoutVars>
      </dgm:prSet>
      <dgm:spPr/>
    </dgm:pt>
    <dgm:pt modelId="{AA52C02D-0658-A248-A3C1-77F334867FA8}" type="pres">
      <dgm:prSet presAssocID="{3639C87A-9F3C-4E3A-A930-314375DF1786}" presName="thickLine" presStyleLbl="alignNode1" presStyleIdx="0" presStyleCnt="3"/>
      <dgm:spPr/>
    </dgm:pt>
    <dgm:pt modelId="{7F525E68-3ED1-3841-99DB-54C322B7E54A}" type="pres">
      <dgm:prSet presAssocID="{3639C87A-9F3C-4E3A-A930-314375DF1786}" presName="horz1" presStyleCnt="0"/>
      <dgm:spPr/>
    </dgm:pt>
    <dgm:pt modelId="{AD63C000-E900-9D47-A784-9CA147CCC9F6}" type="pres">
      <dgm:prSet presAssocID="{3639C87A-9F3C-4E3A-A930-314375DF1786}" presName="tx1" presStyleLbl="revTx" presStyleIdx="0" presStyleCnt="3"/>
      <dgm:spPr/>
    </dgm:pt>
    <dgm:pt modelId="{F6CD40C7-2CD9-204F-B425-6BBF7E2D420F}" type="pres">
      <dgm:prSet presAssocID="{3639C87A-9F3C-4E3A-A930-314375DF1786}" presName="vert1" presStyleCnt="0"/>
      <dgm:spPr/>
    </dgm:pt>
    <dgm:pt modelId="{257C7B9A-C361-884F-9C47-F003CEB68BFC}" type="pres">
      <dgm:prSet presAssocID="{24F6BEBE-B0CE-BB47-ABD2-1BB9E0FF917E}" presName="thickLine" presStyleLbl="alignNode1" presStyleIdx="1" presStyleCnt="3"/>
      <dgm:spPr/>
    </dgm:pt>
    <dgm:pt modelId="{936E51CC-194F-FE4A-ACAB-B9EB39D907F6}" type="pres">
      <dgm:prSet presAssocID="{24F6BEBE-B0CE-BB47-ABD2-1BB9E0FF917E}" presName="horz1" presStyleCnt="0"/>
      <dgm:spPr/>
    </dgm:pt>
    <dgm:pt modelId="{F3EA4619-ED96-7448-A6C7-A474D7F0EAF5}" type="pres">
      <dgm:prSet presAssocID="{24F6BEBE-B0CE-BB47-ABD2-1BB9E0FF917E}" presName="tx1" presStyleLbl="revTx" presStyleIdx="1" presStyleCnt="3"/>
      <dgm:spPr/>
    </dgm:pt>
    <dgm:pt modelId="{9B4AEB17-45AA-DA4D-A838-52BDFD72FC18}" type="pres">
      <dgm:prSet presAssocID="{24F6BEBE-B0CE-BB47-ABD2-1BB9E0FF917E}" presName="vert1" presStyleCnt="0"/>
      <dgm:spPr/>
    </dgm:pt>
    <dgm:pt modelId="{05A4AB0A-F791-ED47-9E48-A271535F83F3}" type="pres">
      <dgm:prSet presAssocID="{01FEE4D0-CD3B-1842-9DCA-1E97AC1EE244}" presName="thickLine" presStyleLbl="alignNode1" presStyleIdx="2" presStyleCnt="3"/>
      <dgm:spPr/>
    </dgm:pt>
    <dgm:pt modelId="{EBF1A422-33C5-CB4D-9ABF-C6582666C3B5}" type="pres">
      <dgm:prSet presAssocID="{01FEE4D0-CD3B-1842-9DCA-1E97AC1EE244}" presName="horz1" presStyleCnt="0"/>
      <dgm:spPr/>
    </dgm:pt>
    <dgm:pt modelId="{BF69913A-78CE-1A42-A576-7748119609F2}" type="pres">
      <dgm:prSet presAssocID="{01FEE4D0-CD3B-1842-9DCA-1E97AC1EE244}" presName="tx1" presStyleLbl="revTx" presStyleIdx="2" presStyleCnt="3"/>
      <dgm:spPr/>
    </dgm:pt>
    <dgm:pt modelId="{EE5D8F99-1B50-5249-B325-6C2463D86E17}" type="pres">
      <dgm:prSet presAssocID="{01FEE4D0-CD3B-1842-9DCA-1E97AC1EE244}" presName="vert1" presStyleCnt="0"/>
      <dgm:spPr/>
    </dgm:pt>
  </dgm:ptLst>
  <dgm:cxnLst>
    <dgm:cxn modelId="{8534B227-A218-0D44-A542-238DF957AB52}" type="presOf" srcId="{24F6BEBE-B0CE-BB47-ABD2-1BB9E0FF917E}" destId="{F3EA4619-ED96-7448-A6C7-A474D7F0EAF5}" srcOrd="0" destOrd="0" presId="urn:microsoft.com/office/officeart/2008/layout/LinedList"/>
    <dgm:cxn modelId="{32B56B40-90A1-43B3-A0E5-3A1BE2762E62}" srcId="{441E0AC9-817B-4FD0-99A8-D986B9D3BE60}" destId="{3639C87A-9F3C-4E3A-A930-314375DF1786}" srcOrd="0" destOrd="0" parTransId="{837A965F-B2DF-427D-AEFA-C565FF7CE9CA}" sibTransId="{1E35BB9C-88FC-4080-8954-5EF5DD5E40A5}"/>
    <dgm:cxn modelId="{818B9665-DC64-9C43-B953-2A6B4C92429A}" type="presOf" srcId="{01FEE4D0-CD3B-1842-9DCA-1E97AC1EE244}" destId="{BF69913A-78CE-1A42-A576-7748119609F2}" srcOrd="0" destOrd="0" presId="urn:microsoft.com/office/officeart/2008/layout/LinedList"/>
    <dgm:cxn modelId="{C57BDBA1-56B8-6947-A68C-667B82F1C3B6}" type="presOf" srcId="{441E0AC9-817B-4FD0-99A8-D986B9D3BE60}" destId="{D8617EC5-F25E-3B49-AF65-CD3196AEF792}" srcOrd="0" destOrd="0" presId="urn:microsoft.com/office/officeart/2008/layout/LinedList"/>
    <dgm:cxn modelId="{DD8C49CA-1601-7847-A1D0-E513D51B2C06}" srcId="{441E0AC9-817B-4FD0-99A8-D986B9D3BE60}" destId="{24F6BEBE-B0CE-BB47-ABD2-1BB9E0FF917E}" srcOrd="1" destOrd="0" parTransId="{F93718A3-DBCE-BB40-88D0-4C850BE32F1F}" sibTransId="{8D934B25-15D9-354F-A83E-9EFD3F3939D4}"/>
    <dgm:cxn modelId="{2E2CFCD0-975F-4A44-9950-BB65DA06E0F3}" srcId="{441E0AC9-817B-4FD0-99A8-D986B9D3BE60}" destId="{01FEE4D0-CD3B-1842-9DCA-1E97AC1EE244}" srcOrd="2" destOrd="0" parTransId="{6C4FD4C4-09C5-6447-970E-CC2BF0BD379E}" sibTransId="{CC61B477-89CE-A747-A52D-45571E68C21A}"/>
    <dgm:cxn modelId="{8EF517F9-A19D-BE4F-8720-94F928503B13}" type="presOf" srcId="{3639C87A-9F3C-4E3A-A930-314375DF1786}" destId="{AD63C000-E900-9D47-A784-9CA147CCC9F6}" srcOrd="0" destOrd="0" presId="urn:microsoft.com/office/officeart/2008/layout/LinedList"/>
    <dgm:cxn modelId="{09D91D1E-2088-5B49-97D0-A998051BB674}" type="presParOf" srcId="{D8617EC5-F25E-3B49-AF65-CD3196AEF792}" destId="{AA52C02D-0658-A248-A3C1-77F334867FA8}" srcOrd="0" destOrd="0" presId="urn:microsoft.com/office/officeart/2008/layout/LinedList"/>
    <dgm:cxn modelId="{00E81EA5-AD57-2645-81F4-4B2ECE5D281B}" type="presParOf" srcId="{D8617EC5-F25E-3B49-AF65-CD3196AEF792}" destId="{7F525E68-3ED1-3841-99DB-54C322B7E54A}" srcOrd="1" destOrd="0" presId="urn:microsoft.com/office/officeart/2008/layout/LinedList"/>
    <dgm:cxn modelId="{0AFEB90C-9DDB-A444-A7DC-D3716E2523B4}" type="presParOf" srcId="{7F525E68-3ED1-3841-99DB-54C322B7E54A}" destId="{AD63C000-E900-9D47-A784-9CA147CCC9F6}" srcOrd="0" destOrd="0" presId="urn:microsoft.com/office/officeart/2008/layout/LinedList"/>
    <dgm:cxn modelId="{950E6F2C-E8E2-ED47-AD46-49F05767212B}" type="presParOf" srcId="{7F525E68-3ED1-3841-99DB-54C322B7E54A}" destId="{F6CD40C7-2CD9-204F-B425-6BBF7E2D420F}" srcOrd="1" destOrd="0" presId="urn:microsoft.com/office/officeart/2008/layout/LinedList"/>
    <dgm:cxn modelId="{D654F40C-2911-3C45-9BCF-863E45034DFE}" type="presParOf" srcId="{D8617EC5-F25E-3B49-AF65-CD3196AEF792}" destId="{257C7B9A-C361-884F-9C47-F003CEB68BFC}" srcOrd="2" destOrd="0" presId="urn:microsoft.com/office/officeart/2008/layout/LinedList"/>
    <dgm:cxn modelId="{DDFF2142-106D-274D-B9EC-4BED715BE1FA}" type="presParOf" srcId="{D8617EC5-F25E-3B49-AF65-CD3196AEF792}" destId="{936E51CC-194F-FE4A-ACAB-B9EB39D907F6}" srcOrd="3" destOrd="0" presId="urn:microsoft.com/office/officeart/2008/layout/LinedList"/>
    <dgm:cxn modelId="{A975CCC0-A5D0-5B45-AF9D-A5E03A191CAB}" type="presParOf" srcId="{936E51CC-194F-FE4A-ACAB-B9EB39D907F6}" destId="{F3EA4619-ED96-7448-A6C7-A474D7F0EAF5}" srcOrd="0" destOrd="0" presId="urn:microsoft.com/office/officeart/2008/layout/LinedList"/>
    <dgm:cxn modelId="{9B6DEBB1-EAEE-2D40-A0CE-56CDC29D41AB}" type="presParOf" srcId="{936E51CC-194F-FE4A-ACAB-B9EB39D907F6}" destId="{9B4AEB17-45AA-DA4D-A838-52BDFD72FC18}" srcOrd="1" destOrd="0" presId="urn:microsoft.com/office/officeart/2008/layout/LinedList"/>
    <dgm:cxn modelId="{A55F3E04-7194-2043-8A90-0F3DA94E0EA6}" type="presParOf" srcId="{D8617EC5-F25E-3B49-AF65-CD3196AEF792}" destId="{05A4AB0A-F791-ED47-9E48-A271535F83F3}" srcOrd="4" destOrd="0" presId="urn:microsoft.com/office/officeart/2008/layout/LinedList"/>
    <dgm:cxn modelId="{0766EB53-839A-604A-B054-EEA84EB38B90}" type="presParOf" srcId="{D8617EC5-F25E-3B49-AF65-CD3196AEF792}" destId="{EBF1A422-33C5-CB4D-9ABF-C6582666C3B5}" srcOrd="5" destOrd="0" presId="urn:microsoft.com/office/officeart/2008/layout/LinedList"/>
    <dgm:cxn modelId="{17C0E3C3-6203-194C-9AC3-1D7922AAD0D3}" type="presParOf" srcId="{EBF1A422-33C5-CB4D-9ABF-C6582666C3B5}" destId="{BF69913A-78CE-1A42-A576-7748119609F2}" srcOrd="0" destOrd="0" presId="urn:microsoft.com/office/officeart/2008/layout/LinedList"/>
    <dgm:cxn modelId="{528F27AC-1F57-3D46-A03E-EF51CC5FCF36}" type="presParOf" srcId="{EBF1A422-33C5-CB4D-9ABF-C6582666C3B5}" destId="{EE5D8F99-1B50-5249-B325-6C2463D86E1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1E0AC9-817B-4FD0-99A8-D986B9D3BE60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7CB9E8F0-3361-4E82-B7E3-D2D378F6A3E4}">
      <dgm:prSet/>
      <dgm:spPr/>
      <dgm:t>
        <a:bodyPr/>
        <a:lstStyle/>
        <a:p>
          <a:r>
            <a:rPr lang="en-US" dirty="0"/>
            <a:t>3rd Party Solicitation Update</a:t>
          </a:r>
        </a:p>
      </dgm:t>
    </dgm:pt>
    <dgm:pt modelId="{B889F086-CDA2-4BE1-99C9-377184259A15}" type="parTrans" cxnId="{297BCA25-F011-4C94-85D9-5ADB58F0457C}">
      <dgm:prSet/>
      <dgm:spPr/>
      <dgm:t>
        <a:bodyPr/>
        <a:lstStyle/>
        <a:p>
          <a:endParaRPr lang="en-US"/>
        </a:p>
      </dgm:t>
    </dgm:pt>
    <dgm:pt modelId="{28CA25C7-BB92-49D7-AA83-0235E53DD031}" type="sibTrans" cxnId="{297BCA25-F011-4C94-85D9-5ADB58F0457C}">
      <dgm:prSet/>
      <dgm:spPr/>
      <dgm:t>
        <a:bodyPr/>
        <a:lstStyle/>
        <a:p>
          <a:endParaRPr lang="en-US"/>
        </a:p>
      </dgm:t>
    </dgm:pt>
    <dgm:pt modelId="{948B7ED1-D7A5-C44D-84F4-EBB8379FC99E}">
      <dgm:prSet/>
      <dgm:spPr/>
      <dgm:t>
        <a:bodyPr/>
        <a:lstStyle/>
        <a:p>
          <a:pPr>
            <a:buFont typeface="+mj-lt"/>
            <a:buAutoNum type="arabicParenR"/>
          </a:pPr>
          <a:r>
            <a:rPr lang="en-US" dirty="0"/>
            <a:t>Market Support and Equity Metrics WG Debrief</a:t>
          </a:r>
        </a:p>
      </dgm:t>
    </dgm:pt>
    <dgm:pt modelId="{4B87BBCF-C0E8-5A42-A49B-2CE47E9287A2}" type="parTrans" cxnId="{599BF82E-F142-194A-9AF9-1053ED2C6738}">
      <dgm:prSet/>
      <dgm:spPr/>
      <dgm:t>
        <a:bodyPr/>
        <a:lstStyle/>
        <a:p>
          <a:endParaRPr lang="en-US"/>
        </a:p>
      </dgm:t>
    </dgm:pt>
    <dgm:pt modelId="{C197848C-0DA7-DB44-8B82-90DEF1E5C557}" type="sibTrans" cxnId="{599BF82E-F142-194A-9AF9-1053ED2C6738}">
      <dgm:prSet/>
      <dgm:spPr/>
      <dgm:t>
        <a:bodyPr/>
        <a:lstStyle/>
        <a:p>
          <a:endParaRPr lang="en-US"/>
        </a:p>
      </dgm:t>
    </dgm:pt>
    <dgm:pt modelId="{4EE1C4F3-46F5-1E42-A849-E19C351C76E1}">
      <dgm:prSet/>
      <dgm:spPr/>
      <dgm:t>
        <a:bodyPr/>
        <a:lstStyle/>
        <a:p>
          <a:r>
            <a:rPr lang="en-US" dirty="0"/>
            <a:t>I-REN Update</a:t>
          </a:r>
        </a:p>
      </dgm:t>
    </dgm:pt>
    <dgm:pt modelId="{F9548E7F-4398-8C4A-B03D-7B63C64D9C80}" type="parTrans" cxnId="{76F3CB7C-748B-CE47-B483-65852635F851}">
      <dgm:prSet/>
      <dgm:spPr/>
      <dgm:t>
        <a:bodyPr/>
        <a:lstStyle/>
        <a:p>
          <a:endParaRPr lang="en-US"/>
        </a:p>
      </dgm:t>
    </dgm:pt>
    <dgm:pt modelId="{CE881B51-3047-0648-AC65-66F376A229A4}" type="sibTrans" cxnId="{76F3CB7C-748B-CE47-B483-65852635F851}">
      <dgm:prSet/>
      <dgm:spPr/>
      <dgm:t>
        <a:bodyPr/>
        <a:lstStyle/>
        <a:p>
          <a:endParaRPr lang="en-US"/>
        </a:p>
      </dgm:t>
    </dgm:pt>
    <dgm:pt modelId="{D8617EC5-F25E-3B49-AF65-CD3196AEF792}" type="pres">
      <dgm:prSet presAssocID="{441E0AC9-817B-4FD0-99A8-D986B9D3BE60}" presName="vert0" presStyleCnt="0">
        <dgm:presLayoutVars>
          <dgm:dir/>
          <dgm:animOne val="branch"/>
          <dgm:animLvl val="lvl"/>
        </dgm:presLayoutVars>
      </dgm:prSet>
      <dgm:spPr/>
    </dgm:pt>
    <dgm:pt modelId="{A1FAF9F6-DA79-DA44-A168-FE6B533F110C}" type="pres">
      <dgm:prSet presAssocID="{7CB9E8F0-3361-4E82-B7E3-D2D378F6A3E4}" presName="thickLine" presStyleLbl="alignNode1" presStyleIdx="0" presStyleCnt="3"/>
      <dgm:spPr/>
    </dgm:pt>
    <dgm:pt modelId="{55EC7369-B9EF-1D45-BA2D-BEC5C067DDF5}" type="pres">
      <dgm:prSet presAssocID="{7CB9E8F0-3361-4E82-B7E3-D2D378F6A3E4}" presName="horz1" presStyleCnt="0"/>
      <dgm:spPr/>
    </dgm:pt>
    <dgm:pt modelId="{63230EDA-6541-EC46-AFA4-C72701245F76}" type="pres">
      <dgm:prSet presAssocID="{7CB9E8F0-3361-4E82-B7E3-D2D378F6A3E4}" presName="tx1" presStyleLbl="revTx" presStyleIdx="0" presStyleCnt="3"/>
      <dgm:spPr/>
    </dgm:pt>
    <dgm:pt modelId="{74906F23-CD96-C149-9FB5-71533EC60190}" type="pres">
      <dgm:prSet presAssocID="{7CB9E8F0-3361-4E82-B7E3-D2D378F6A3E4}" presName="vert1" presStyleCnt="0"/>
      <dgm:spPr/>
    </dgm:pt>
    <dgm:pt modelId="{EAC4940A-91BC-5146-8B03-BB51D4870BFD}" type="pres">
      <dgm:prSet presAssocID="{948B7ED1-D7A5-C44D-84F4-EBB8379FC99E}" presName="thickLine" presStyleLbl="alignNode1" presStyleIdx="1" presStyleCnt="3"/>
      <dgm:spPr/>
    </dgm:pt>
    <dgm:pt modelId="{F0232EDC-B13D-3B49-84B4-53C9A8BC86C4}" type="pres">
      <dgm:prSet presAssocID="{948B7ED1-D7A5-C44D-84F4-EBB8379FC99E}" presName="horz1" presStyleCnt="0"/>
      <dgm:spPr/>
    </dgm:pt>
    <dgm:pt modelId="{5645C92F-24BB-A44E-BABC-C3ADF80D8E88}" type="pres">
      <dgm:prSet presAssocID="{948B7ED1-D7A5-C44D-84F4-EBB8379FC99E}" presName="tx1" presStyleLbl="revTx" presStyleIdx="1" presStyleCnt="3"/>
      <dgm:spPr/>
    </dgm:pt>
    <dgm:pt modelId="{03589D51-44AF-1A4B-938F-F5E4D391C867}" type="pres">
      <dgm:prSet presAssocID="{948B7ED1-D7A5-C44D-84F4-EBB8379FC99E}" presName="vert1" presStyleCnt="0"/>
      <dgm:spPr/>
    </dgm:pt>
    <dgm:pt modelId="{DCA78042-E23A-A84C-B720-59E578A1FED6}" type="pres">
      <dgm:prSet presAssocID="{4EE1C4F3-46F5-1E42-A849-E19C351C76E1}" presName="thickLine" presStyleLbl="alignNode1" presStyleIdx="2" presStyleCnt="3"/>
      <dgm:spPr/>
    </dgm:pt>
    <dgm:pt modelId="{784A0FFB-9D96-584C-BC77-D22B07CE4DD4}" type="pres">
      <dgm:prSet presAssocID="{4EE1C4F3-46F5-1E42-A849-E19C351C76E1}" presName="horz1" presStyleCnt="0"/>
      <dgm:spPr/>
    </dgm:pt>
    <dgm:pt modelId="{EA77D2E6-B973-2B48-A0D4-7F72B4A0AE4F}" type="pres">
      <dgm:prSet presAssocID="{4EE1C4F3-46F5-1E42-A849-E19C351C76E1}" presName="tx1" presStyleLbl="revTx" presStyleIdx="2" presStyleCnt="3"/>
      <dgm:spPr/>
    </dgm:pt>
    <dgm:pt modelId="{D8B0658F-0A3F-1E4A-9FDB-F76A33A6E508}" type="pres">
      <dgm:prSet presAssocID="{4EE1C4F3-46F5-1E42-A849-E19C351C76E1}" presName="vert1" presStyleCnt="0"/>
      <dgm:spPr/>
    </dgm:pt>
  </dgm:ptLst>
  <dgm:cxnLst>
    <dgm:cxn modelId="{297BCA25-F011-4C94-85D9-5ADB58F0457C}" srcId="{441E0AC9-817B-4FD0-99A8-D986B9D3BE60}" destId="{7CB9E8F0-3361-4E82-B7E3-D2D378F6A3E4}" srcOrd="0" destOrd="0" parTransId="{B889F086-CDA2-4BE1-99C9-377184259A15}" sibTransId="{28CA25C7-BB92-49D7-AA83-0235E53DD031}"/>
    <dgm:cxn modelId="{599BF82E-F142-194A-9AF9-1053ED2C6738}" srcId="{441E0AC9-817B-4FD0-99A8-D986B9D3BE60}" destId="{948B7ED1-D7A5-C44D-84F4-EBB8379FC99E}" srcOrd="1" destOrd="0" parTransId="{4B87BBCF-C0E8-5A42-A49B-2CE47E9287A2}" sibTransId="{C197848C-0DA7-DB44-8B82-90DEF1E5C557}"/>
    <dgm:cxn modelId="{CC9DEB6B-F824-A748-A9E7-1FBB0EAEF179}" type="presOf" srcId="{948B7ED1-D7A5-C44D-84F4-EBB8379FC99E}" destId="{5645C92F-24BB-A44E-BABC-C3ADF80D8E88}" srcOrd="0" destOrd="0" presId="urn:microsoft.com/office/officeart/2008/layout/LinedList"/>
    <dgm:cxn modelId="{76F3CB7C-748B-CE47-B483-65852635F851}" srcId="{441E0AC9-817B-4FD0-99A8-D986B9D3BE60}" destId="{4EE1C4F3-46F5-1E42-A849-E19C351C76E1}" srcOrd="2" destOrd="0" parTransId="{F9548E7F-4398-8C4A-B03D-7B63C64D9C80}" sibTransId="{CE881B51-3047-0648-AC65-66F376A229A4}"/>
    <dgm:cxn modelId="{427EB781-60C2-4248-831A-2A8EAA3AF329}" type="presOf" srcId="{7CB9E8F0-3361-4E82-B7E3-D2D378F6A3E4}" destId="{63230EDA-6541-EC46-AFA4-C72701245F76}" srcOrd="0" destOrd="0" presId="urn:microsoft.com/office/officeart/2008/layout/LinedList"/>
    <dgm:cxn modelId="{C57BDBA1-56B8-6947-A68C-667B82F1C3B6}" type="presOf" srcId="{441E0AC9-817B-4FD0-99A8-D986B9D3BE60}" destId="{D8617EC5-F25E-3B49-AF65-CD3196AEF792}" srcOrd="0" destOrd="0" presId="urn:microsoft.com/office/officeart/2008/layout/LinedList"/>
    <dgm:cxn modelId="{C7365CAD-776A-1D48-99F1-702529D85CE9}" type="presOf" srcId="{4EE1C4F3-46F5-1E42-A849-E19C351C76E1}" destId="{EA77D2E6-B973-2B48-A0D4-7F72B4A0AE4F}" srcOrd="0" destOrd="0" presId="urn:microsoft.com/office/officeart/2008/layout/LinedList"/>
    <dgm:cxn modelId="{19EB7C40-18D6-0B43-B572-C39029F52610}" type="presParOf" srcId="{D8617EC5-F25E-3B49-AF65-CD3196AEF792}" destId="{A1FAF9F6-DA79-DA44-A168-FE6B533F110C}" srcOrd="0" destOrd="0" presId="urn:microsoft.com/office/officeart/2008/layout/LinedList"/>
    <dgm:cxn modelId="{018F7B3E-F587-C949-A220-39E1095C0861}" type="presParOf" srcId="{D8617EC5-F25E-3B49-AF65-CD3196AEF792}" destId="{55EC7369-B9EF-1D45-BA2D-BEC5C067DDF5}" srcOrd="1" destOrd="0" presId="urn:microsoft.com/office/officeart/2008/layout/LinedList"/>
    <dgm:cxn modelId="{E4331C57-6021-4347-9FCC-A89BB78A9107}" type="presParOf" srcId="{55EC7369-B9EF-1D45-BA2D-BEC5C067DDF5}" destId="{63230EDA-6541-EC46-AFA4-C72701245F76}" srcOrd="0" destOrd="0" presId="urn:microsoft.com/office/officeart/2008/layout/LinedList"/>
    <dgm:cxn modelId="{8ABF67FB-106E-9446-8E42-57A08A3716C3}" type="presParOf" srcId="{55EC7369-B9EF-1D45-BA2D-BEC5C067DDF5}" destId="{74906F23-CD96-C149-9FB5-71533EC60190}" srcOrd="1" destOrd="0" presId="urn:microsoft.com/office/officeart/2008/layout/LinedList"/>
    <dgm:cxn modelId="{EDA4B1AC-E5D8-7940-ACF4-6101337D00B9}" type="presParOf" srcId="{D8617EC5-F25E-3B49-AF65-CD3196AEF792}" destId="{EAC4940A-91BC-5146-8B03-BB51D4870BFD}" srcOrd="2" destOrd="0" presId="urn:microsoft.com/office/officeart/2008/layout/LinedList"/>
    <dgm:cxn modelId="{2F1DCD9E-74B6-AE4C-8452-CBCD7BC9B35E}" type="presParOf" srcId="{D8617EC5-F25E-3B49-AF65-CD3196AEF792}" destId="{F0232EDC-B13D-3B49-84B4-53C9A8BC86C4}" srcOrd="3" destOrd="0" presId="urn:microsoft.com/office/officeart/2008/layout/LinedList"/>
    <dgm:cxn modelId="{9DBF3976-0A4F-054F-A72D-C1CB2FF3C374}" type="presParOf" srcId="{F0232EDC-B13D-3B49-84B4-53C9A8BC86C4}" destId="{5645C92F-24BB-A44E-BABC-C3ADF80D8E88}" srcOrd="0" destOrd="0" presId="urn:microsoft.com/office/officeart/2008/layout/LinedList"/>
    <dgm:cxn modelId="{76E29899-8A80-4C4F-93B6-101376E4865A}" type="presParOf" srcId="{F0232EDC-B13D-3B49-84B4-53C9A8BC86C4}" destId="{03589D51-44AF-1A4B-938F-F5E4D391C867}" srcOrd="1" destOrd="0" presId="urn:microsoft.com/office/officeart/2008/layout/LinedList"/>
    <dgm:cxn modelId="{29BDE5DC-D599-EE42-B4BE-F17119550E2A}" type="presParOf" srcId="{D8617EC5-F25E-3B49-AF65-CD3196AEF792}" destId="{DCA78042-E23A-A84C-B720-59E578A1FED6}" srcOrd="4" destOrd="0" presId="urn:microsoft.com/office/officeart/2008/layout/LinedList"/>
    <dgm:cxn modelId="{66394839-DEC3-5540-BB54-C5196DB296FD}" type="presParOf" srcId="{D8617EC5-F25E-3B49-AF65-CD3196AEF792}" destId="{784A0FFB-9D96-584C-BC77-D22B07CE4DD4}" srcOrd="5" destOrd="0" presId="urn:microsoft.com/office/officeart/2008/layout/LinedList"/>
    <dgm:cxn modelId="{847C39C9-D20E-7541-BBA5-904A6B57F193}" type="presParOf" srcId="{784A0FFB-9D96-584C-BC77-D22B07CE4DD4}" destId="{EA77D2E6-B973-2B48-A0D4-7F72B4A0AE4F}" srcOrd="0" destOrd="0" presId="urn:microsoft.com/office/officeart/2008/layout/LinedList"/>
    <dgm:cxn modelId="{FB083006-46F7-714A-9EAC-CF52B5BB0F97}" type="presParOf" srcId="{784A0FFB-9D96-584C-BC77-D22B07CE4DD4}" destId="{D8B0658F-0A3F-1E4A-9FDB-F76A33A6E50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1E0AC9-817B-4FD0-99A8-D986B9D3BE60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7CB9E8F0-3361-4E82-B7E3-D2D378F6A3E4}">
      <dgm:prSet/>
      <dgm:spPr/>
      <dgm:t>
        <a:bodyPr/>
        <a:lstStyle/>
        <a:p>
          <a:r>
            <a:rPr lang="en-US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Discuss Prospectus</a:t>
          </a:r>
          <a:endParaRPr lang="en-US" dirty="0"/>
        </a:p>
      </dgm:t>
    </dgm:pt>
    <dgm:pt modelId="{B889F086-CDA2-4BE1-99C9-377184259A15}" type="parTrans" cxnId="{297BCA25-F011-4C94-85D9-5ADB58F0457C}">
      <dgm:prSet/>
      <dgm:spPr/>
      <dgm:t>
        <a:bodyPr/>
        <a:lstStyle/>
        <a:p>
          <a:endParaRPr lang="en-US"/>
        </a:p>
      </dgm:t>
    </dgm:pt>
    <dgm:pt modelId="{28CA25C7-BB92-49D7-AA83-0235E53DD031}" type="sibTrans" cxnId="{297BCA25-F011-4C94-85D9-5ADB58F0457C}">
      <dgm:prSet/>
      <dgm:spPr/>
      <dgm:t>
        <a:bodyPr/>
        <a:lstStyle/>
        <a:p>
          <a:endParaRPr lang="en-US"/>
        </a:p>
      </dgm:t>
    </dgm:pt>
    <dgm:pt modelId="{A5CC04C4-7766-4E4A-9F63-340D6483AF3E}">
      <dgm:prSet/>
      <dgm:spPr/>
      <dgm:t>
        <a:bodyPr/>
        <a:lstStyle/>
        <a:p>
          <a:r>
            <a:rPr lang="en-US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Discuss recruitment strategy and timeline</a:t>
          </a:r>
        </a:p>
      </dgm:t>
    </dgm:pt>
    <dgm:pt modelId="{8A73CB95-FF6A-214B-8025-E093F837C660}" type="parTrans" cxnId="{B65FCAFD-462F-CD4F-909B-9A6A037C5231}">
      <dgm:prSet/>
      <dgm:spPr/>
      <dgm:t>
        <a:bodyPr/>
        <a:lstStyle/>
        <a:p>
          <a:endParaRPr lang="en-US"/>
        </a:p>
      </dgm:t>
    </dgm:pt>
    <dgm:pt modelId="{E435D8FC-A39F-1E4F-BC76-BD9F9A9851DC}" type="sibTrans" cxnId="{B65FCAFD-462F-CD4F-909B-9A6A037C5231}">
      <dgm:prSet/>
      <dgm:spPr/>
      <dgm:t>
        <a:bodyPr/>
        <a:lstStyle/>
        <a:p>
          <a:endParaRPr lang="en-US"/>
        </a:p>
      </dgm:t>
    </dgm:pt>
    <dgm:pt modelId="{159549FD-B970-2647-9DC8-9C1BD8D0665C}">
      <dgm:prSet/>
      <dgm:spPr/>
      <dgm:t>
        <a:bodyPr/>
        <a:lstStyle/>
        <a:p>
          <a:r>
            <a:rPr lang="en-US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Provide opportunity </a:t>
          </a:r>
          <a:r>
            <a:rPr lang="en-US">
              <a:effectLst/>
            </a:rPr>
            <a:t>for public input</a:t>
          </a:r>
          <a:endParaRPr lang="en-US" dirty="0">
            <a:effectLst/>
          </a:endParaRPr>
        </a:p>
      </dgm:t>
    </dgm:pt>
    <dgm:pt modelId="{B4F0974A-BA19-F14B-BDC7-20B59C85E9CF}" type="parTrans" cxnId="{5EADE18A-4AD4-8847-9CB7-4736C20455F1}">
      <dgm:prSet/>
      <dgm:spPr/>
      <dgm:t>
        <a:bodyPr/>
        <a:lstStyle/>
        <a:p>
          <a:endParaRPr lang="en-US"/>
        </a:p>
      </dgm:t>
    </dgm:pt>
    <dgm:pt modelId="{D2A822C5-1970-BB49-903D-BAB329A58CFB}" type="sibTrans" cxnId="{5EADE18A-4AD4-8847-9CB7-4736C20455F1}">
      <dgm:prSet/>
      <dgm:spPr/>
      <dgm:t>
        <a:bodyPr/>
        <a:lstStyle/>
        <a:p>
          <a:endParaRPr lang="en-US"/>
        </a:p>
      </dgm:t>
    </dgm:pt>
    <dgm:pt modelId="{224647DF-21FB-3749-82C3-666F6CCAC4F5}">
      <dgm:prSet/>
      <dgm:spPr/>
      <dgm:t>
        <a:bodyPr/>
        <a:lstStyle/>
        <a:p>
          <a:r>
            <a:rPr lang="en-US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Refine &amp; approve Prospectus &amp; recruitment strategy </a:t>
          </a:r>
        </a:p>
      </dgm:t>
    </dgm:pt>
    <dgm:pt modelId="{5D2152D9-B376-4D4D-A051-37F80537CC21}" type="parTrans" cxnId="{527999AC-1DEE-904F-863D-4F08915EF12C}">
      <dgm:prSet/>
      <dgm:spPr/>
      <dgm:t>
        <a:bodyPr/>
        <a:lstStyle/>
        <a:p>
          <a:endParaRPr lang="en-US"/>
        </a:p>
      </dgm:t>
    </dgm:pt>
    <dgm:pt modelId="{A2EFC196-B4CF-6342-9345-F8C4624696C0}" type="sibTrans" cxnId="{527999AC-1DEE-904F-863D-4F08915EF12C}">
      <dgm:prSet/>
      <dgm:spPr/>
      <dgm:t>
        <a:bodyPr/>
        <a:lstStyle/>
        <a:p>
          <a:endParaRPr lang="en-US"/>
        </a:p>
      </dgm:t>
    </dgm:pt>
    <dgm:pt modelId="{196397AE-1CA0-354F-948E-0E01A0C6828E}">
      <dgm:prSet/>
      <dgm:spPr/>
      <dgm:t>
        <a:bodyPr/>
        <a:lstStyle/>
        <a:p>
          <a:r>
            <a:rPr lang="en-US"/>
            <a:t>Review &amp; finalize Conflict of Interest Policy update</a:t>
          </a:r>
        </a:p>
      </dgm:t>
    </dgm:pt>
    <dgm:pt modelId="{83025FCC-4C04-6142-9706-309B119D039E}" type="parTrans" cxnId="{36489CC2-2488-3546-A514-351F14283500}">
      <dgm:prSet/>
      <dgm:spPr/>
      <dgm:t>
        <a:bodyPr/>
        <a:lstStyle/>
        <a:p>
          <a:endParaRPr lang="en-US"/>
        </a:p>
      </dgm:t>
    </dgm:pt>
    <dgm:pt modelId="{364A8473-F1F1-9C42-AF5B-B716FC43929F}" type="sibTrans" cxnId="{36489CC2-2488-3546-A514-351F14283500}">
      <dgm:prSet/>
      <dgm:spPr/>
      <dgm:t>
        <a:bodyPr/>
        <a:lstStyle/>
        <a:p>
          <a:endParaRPr lang="en-US"/>
        </a:p>
      </dgm:t>
    </dgm:pt>
    <dgm:pt modelId="{AF18AD47-D896-B24F-8BA5-30984EC07EA3}">
      <dgm:prSet/>
      <dgm:spPr/>
      <dgm:t>
        <a:bodyPr/>
        <a:lstStyle/>
        <a:p>
          <a:pPr>
            <a:buFont typeface="+mj-lt"/>
            <a:buAutoNum type="arabicParenR"/>
          </a:pPr>
          <a:r>
            <a:rPr lang="en-US" dirty="0"/>
            <a:t>Initial CDEI Team Recommendations for CAEECC</a:t>
          </a:r>
          <a:endParaRPr lang="en-US" dirty="0">
            <a:solidFill>
              <a:schemeClr val="dk1"/>
            </a:solidFill>
            <a:effectLst/>
            <a:latin typeface="+mn-lt"/>
            <a:ea typeface="+mn-ea"/>
            <a:cs typeface="+mn-cs"/>
          </a:endParaRPr>
        </a:p>
      </dgm:t>
    </dgm:pt>
    <dgm:pt modelId="{89D3631C-8396-164F-A7F1-34232799C985}" type="parTrans" cxnId="{33DE035A-9ACD-D546-BAA6-309B467F48E4}">
      <dgm:prSet/>
      <dgm:spPr/>
      <dgm:t>
        <a:bodyPr/>
        <a:lstStyle/>
        <a:p>
          <a:endParaRPr lang="en-US"/>
        </a:p>
      </dgm:t>
    </dgm:pt>
    <dgm:pt modelId="{56BC5E69-36E6-D14C-8957-45B011260121}" type="sibTrans" cxnId="{33DE035A-9ACD-D546-BAA6-309B467F48E4}">
      <dgm:prSet/>
      <dgm:spPr/>
      <dgm:t>
        <a:bodyPr/>
        <a:lstStyle/>
        <a:p>
          <a:endParaRPr lang="en-US"/>
        </a:p>
      </dgm:t>
    </dgm:pt>
    <dgm:pt modelId="{D8617EC5-F25E-3B49-AF65-CD3196AEF792}" type="pres">
      <dgm:prSet presAssocID="{441E0AC9-817B-4FD0-99A8-D986B9D3BE60}" presName="vert0" presStyleCnt="0">
        <dgm:presLayoutVars>
          <dgm:dir/>
          <dgm:animOne val="branch"/>
          <dgm:animLvl val="lvl"/>
        </dgm:presLayoutVars>
      </dgm:prSet>
      <dgm:spPr/>
    </dgm:pt>
    <dgm:pt modelId="{A1FAF9F6-DA79-DA44-A168-FE6B533F110C}" type="pres">
      <dgm:prSet presAssocID="{7CB9E8F0-3361-4E82-B7E3-D2D378F6A3E4}" presName="thickLine" presStyleLbl="alignNode1" presStyleIdx="0" presStyleCnt="6"/>
      <dgm:spPr/>
    </dgm:pt>
    <dgm:pt modelId="{55EC7369-B9EF-1D45-BA2D-BEC5C067DDF5}" type="pres">
      <dgm:prSet presAssocID="{7CB9E8F0-3361-4E82-B7E3-D2D378F6A3E4}" presName="horz1" presStyleCnt="0"/>
      <dgm:spPr/>
    </dgm:pt>
    <dgm:pt modelId="{63230EDA-6541-EC46-AFA4-C72701245F76}" type="pres">
      <dgm:prSet presAssocID="{7CB9E8F0-3361-4E82-B7E3-D2D378F6A3E4}" presName="tx1" presStyleLbl="revTx" presStyleIdx="0" presStyleCnt="6"/>
      <dgm:spPr/>
    </dgm:pt>
    <dgm:pt modelId="{74906F23-CD96-C149-9FB5-71533EC60190}" type="pres">
      <dgm:prSet presAssocID="{7CB9E8F0-3361-4E82-B7E3-D2D378F6A3E4}" presName="vert1" presStyleCnt="0"/>
      <dgm:spPr/>
    </dgm:pt>
    <dgm:pt modelId="{F4697B91-722A-F448-81C7-63C617753A88}" type="pres">
      <dgm:prSet presAssocID="{A5CC04C4-7766-4E4A-9F63-340D6483AF3E}" presName="thickLine" presStyleLbl="alignNode1" presStyleIdx="1" presStyleCnt="6"/>
      <dgm:spPr/>
    </dgm:pt>
    <dgm:pt modelId="{1E746693-CA01-4F45-8127-4DCF3119578F}" type="pres">
      <dgm:prSet presAssocID="{A5CC04C4-7766-4E4A-9F63-340D6483AF3E}" presName="horz1" presStyleCnt="0"/>
      <dgm:spPr/>
    </dgm:pt>
    <dgm:pt modelId="{BC61133F-0A23-444C-A3EC-CFBDC4538854}" type="pres">
      <dgm:prSet presAssocID="{A5CC04C4-7766-4E4A-9F63-340D6483AF3E}" presName="tx1" presStyleLbl="revTx" presStyleIdx="1" presStyleCnt="6"/>
      <dgm:spPr/>
    </dgm:pt>
    <dgm:pt modelId="{A19602D9-0F01-054B-89F3-A0FB152DC1F3}" type="pres">
      <dgm:prSet presAssocID="{A5CC04C4-7766-4E4A-9F63-340D6483AF3E}" presName="vert1" presStyleCnt="0"/>
      <dgm:spPr/>
    </dgm:pt>
    <dgm:pt modelId="{2565DAB7-9DB0-D84D-876A-DB7E7751FE97}" type="pres">
      <dgm:prSet presAssocID="{AF18AD47-D896-B24F-8BA5-30984EC07EA3}" presName="thickLine" presStyleLbl="alignNode1" presStyleIdx="2" presStyleCnt="6"/>
      <dgm:spPr/>
    </dgm:pt>
    <dgm:pt modelId="{7BC27A8F-790B-A249-B760-633AE377694A}" type="pres">
      <dgm:prSet presAssocID="{AF18AD47-D896-B24F-8BA5-30984EC07EA3}" presName="horz1" presStyleCnt="0"/>
      <dgm:spPr/>
    </dgm:pt>
    <dgm:pt modelId="{47C16C58-C7E4-A24E-A52C-1E3CEC6E9FED}" type="pres">
      <dgm:prSet presAssocID="{AF18AD47-D896-B24F-8BA5-30984EC07EA3}" presName="tx1" presStyleLbl="revTx" presStyleIdx="2" presStyleCnt="6"/>
      <dgm:spPr/>
    </dgm:pt>
    <dgm:pt modelId="{DA66E3DB-AF99-264E-8D3F-8E4748A92FEB}" type="pres">
      <dgm:prSet presAssocID="{AF18AD47-D896-B24F-8BA5-30984EC07EA3}" presName="vert1" presStyleCnt="0"/>
      <dgm:spPr/>
    </dgm:pt>
    <dgm:pt modelId="{F0C417C0-627E-094E-947A-385DE0573784}" type="pres">
      <dgm:prSet presAssocID="{159549FD-B970-2647-9DC8-9C1BD8D0665C}" presName="thickLine" presStyleLbl="alignNode1" presStyleIdx="3" presStyleCnt="6"/>
      <dgm:spPr/>
    </dgm:pt>
    <dgm:pt modelId="{22E2FAA1-F4C7-E346-A1BE-548FCE01FFDD}" type="pres">
      <dgm:prSet presAssocID="{159549FD-B970-2647-9DC8-9C1BD8D0665C}" presName="horz1" presStyleCnt="0"/>
      <dgm:spPr/>
    </dgm:pt>
    <dgm:pt modelId="{39D8886E-AE7C-1241-BDA7-61195B068FA8}" type="pres">
      <dgm:prSet presAssocID="{159549FD-B970-2647-9DC8-9C1BD8D0665C}" presName="tx1" presStyleLbl="revTx" presStyleIdx="3" presStyleCnt="6"/>
      <dgm:spPr/>
    </dgm:pt>
    <dgm:pt modelId="{97F2AC73-371D-6546-94C1-883E12A0801E}" type="pres">
      <dgm:prSet presAssocID="{159549FD-B970-2647-9DC8-9C1BD8D0665C}" presName="vert1" presStyleCnt="0"/>
      <dgm:spPr/>
    </dgm:pt>
    <dgm:pt modelId="{79DDE0E2-2E7B-9C45-BE22-FFB5D71ECEA0}" type="pres">
      <dgm:prSet presAssocID="{224647DF-21FB-3749-82C3-666F6CCAC4F5}" presName="thickLine" presStyleLbl="alignNode1" presStyleIdx="4" presStyleCnt="6"/>
      <dgm:spPr/>
    </dgm:pt>
    <dgm:pt modelId="{9587961B-EDB3-BB4A-BE06-20A1749D1B5F}" type="pres">
      <dgm:prSet presAssocID="{224647DF-21FB-3749-82C3-666F6CCAC4F5}" presName="horz1" presStyleCnt="0"/>
      <dgm:spPr/>
    </dgm:pt>
    <dgm:pt modelId="{395C9A15-A88A-2040-A9AD-443D3F2E0520}" type="pres">
      <dgm:prSet presAssocID="{224647DF-21FB-3749-82C3-666F6CCAC4F5}" presName="tx1" presStyleLbl="revTx" presStyleIdx="4" presStyleCnt="6"/>
      <dgm:spPr/>
    </dgm:pt>
    <dgm:pt modelId="{2C9FD1EC-6DE7-D74B-BC5B-8F6337C3DED2}" type="pres">
      <dgm:prSet presAssocID="{224647DF-21FB-3749-82C3-666F6CCAC4F5}" presName="vert1" presStyleCnt="0"/>
      <dgm:spPr/>
    </dgm:pt>
    <dgm:pt modelId="{73E0D4CA-F1C1-A742-8710-C6D224E8AED7}" type="pres">
      <dgm:prSet presAssocID="{196397AE-1CA0-354F-948E-0E01A0C6828E}" presName="thickLine" presStyleLbl="alignNode1" presStyleIdx="5" presStyleCnt="6"/>
      <dgm:spPr/>
    </dgm:pt>
    <dgm:pt modelId="{9EBA9AC2-1E20-E04A-860C-E4A0CE3CE756}" type="pres">
      <dgm:prSet presAssocID="{196397AE-1CA0-354F-948E-0E01A0C6828E}" presName="horz1" presStyleCnt="0"/>
      <dgm:spPr/>
    </dgm:pt>
    <dgm:pt modelId="{BA03BE13-D60C-FB41-934B-7783ECDED702}" type="pres">
      <dgm:prSet presAssocID="{196397AE-1CA0-354F-948E-0E01A0C6828E}" presName="tx1" presStyleLbl="revTx" presStyleIdx="5" presStyleCnt="6"/>
      <dgm:spPr/>
    </dgm:pt>
    <dgm:pt modelId="{451F3D9C-2877-114D-95EB-92ABB8A2B2D1}" type="pres">
      <dgm:prSet presAssocID="{196397AE-1CA0-354F-948E-0E01A0C6828E}" presName="vert1" presStyleCnt="0"/>
      <dgm:spPr/>
    </dgm:pt>
  </dgm:ptLst>
  <dgm:cxnLst>
    <dgm:cxn modelId="{BFC3471B-CA79-5E4B-AA67-52896579EF61}" type="presOf" srcId="{196397AE-1CA0-354F-948E-0E01A0C6828E}" destId="{BA03BE13-D60C-FB41-934B-7783ECDED702}" srcOrd="0" destOrd="0" presId="urn:microsoft.com/office/officeart/2008/layout/LinedList"/>
    <dgm:cxn modelId="{74B45B1F-A2E8-2F41-805F-D4E678843FE5}" type="presOf" srcId="{AF18AD47-D896-B24F-8BA5-30984EC07EA3}" destId="{47C16C58-C7E4-A24E-A52C-1E3CEC6E9FED}" srcOrd="0" destOrd="0" presId="urn:microsoft.com/office/officeart/2008/layout/LinedList"/>
    <dgm:cxn modelId="{297BCA25-F011-4C94-85D9-5ADB58F0457C}" srcId="{441E0AC9-817B-4FD0-99A8-D986B9D3BE60}" destId="{7CB9E8F0-3361-4E82-B7E3-D2D378F6A3E4}" srcOrd="0" destOrd="0" parTransId="{B889F086-CDA2-4BE1-99C9-377184259A15}" sibTransId="{28CA25C7-BB92-49D7-AA83-0235E53DD031}"/>
    <dgm:cxn modelId="{FFDD2C52-2848-0C4E-90CD-5C8B31E122A4}" type="presOf" srcId="{A5CC04C4-7766-4E4A-9F63-340D6483AF3E}" destId="{BC61133F-0A23-444C-A3EC-CFBDC4538854}" srcOrd="0" destOrd="0" presId="urn:microsoft.com/office/officeart/2008/layout/LinedList"/>
    <dgm:cxn modelId="{33DE035A-9ACD-D546-BAA6-309B467F48E4}" srcId="{441E0AC9-817B-4FD0-99A8-D986B9D3BE60}" destId="{AF18AD47-D896-B24F-8BA5-30984EC07EA3}" srcOrd="2" destOrd="0" parTransId="{89D3631C-8396-164F-A7F1-34232799C985}" sibTransId="{56BC5E69-36E6-D14C-8957-45B011260121}"/>
    <dgm:cxn modelId="{427EB781-60C2-4248-831A-2A8EAA3AF329}" type="presOf" srcId="{7CB9E8F0-3361-4E82-B7E3-D2D378F6A3E4}" destId="{63230EDA-6541-EC46-AFA4-C72701245F76}" srcOrd="0" destOrd="0" presId="urn:microsoft.com/office/officeart/2008/layout/LinedList"/>
    <dgm:cxn modelId="{5EADE18A-4AD4-8847-9CB7-4736C20455F1}" srcId="{441E0AC9-817B-4FD0-99A8-D986B9D3BE60}" destId="{159549FD-B970-2647-9DC8-9C1BD8D0665C}" srcOrd="3" destOrd="0" parTransId="{B4F0974A-BA19-F14B-BDC7-20B59C85E9CF}" sibTransId="{D2A822C5-1970-BB49-903D-BAB329A58CFB}"/>
    <dgm:cxn modelId="{C57BDBA1-56B8-6947-A68C-667B82F1C3B6}" type="presOf" srcId="{441E0AC9-817B-4FD0-99A8-D986B9D3BE60}" destId="{D8617EC5-F25E-3B49-AF65-CD3196AEF792}" srcOrd="0" destOrd="0" presId="urn:microsoft.com/office/officeart/2008/layout/LinedList"/>
    <dgm:cxn modelId="{527999AC-1DEE-904F-863D-4F08915EF12C}" srcId="{441E0AC9-817B-4FD0-99A8-D986B9D3BE60}" destId="{224647DF-21FB-3749-82C3-666F6CCAC4F5}" srcOrd="4" destOrd="0" parTransId="{5D2152D9-B376-4D4D-A051-37F80537CC21}" sibTransId="{A2EFC196-B4CF-6342-9345-F8C4624696C0}"/>
    <dgm:cxn modelId="{36489CC2-2488-3546-A514-351F14283500}" srcId="{441E0AC9-817B-4FD0-99A8-D986B9D3BE60}" destId="{196397AE-1CA0-354F-948E-0E01A0C6828E}" srcOrd="5" destOrd="0" parTransId="{83025FCC-4C04-6142-9706-309B119D039E}" sibTransId="{364A8473-F1F1-9C42-AF5B-B716FC43929F}"/>
    <dgm:cxn modelId="{D9B03DE4-7C83-284D-A6DE-98BEB779832F}" type="presOf" srcId="{159549FD-B970-2647-9DC8-9C1BD8D0665C}" destId="{39D8886E-AE7C-1241-BDA7-61195B068FA8}" srcOrd="0" destOrd="0" presId="urn:microsoft.com/office/officeart/2008/layout/LinedList"/>
    <dgm:cxn modelId="{409B4BFA-4DCB-084C-9761-4E32F23D105F}" type="presOf" srcId="{224647DF-21FB-3749-82C3-666F6CCAC4F5}" destId="{395C9A15-A88A-2040-A9AD-443D3F2E0520}" srcOrd="0" destOrd="0" presId="urn:microsoft.com/office/officeart/2008/layout/LinedList"/>
    <dgm:cxn modelId="{B65FCAFD-462F-CD4F-909B-9A6A037C5231}" srcId="{441E0AC9-817B-4FD0-99A8-D986B9D3BE60}" destId="{A5CC04C4-7766-4E4A-9F63-340D6483AF3E}" srcOrd="1" destOrd="0" parTransId="{8A73CB95-FF6A-214B-8025-E093F837C660}" sibTransId="{E435D8FC-A39F-1E4F-BC76-BD9F9A9851DC}"/>
    <dgm:cxn modelId="{19EB7C40-18D6-0B43-B572-C39029F52610}" type="presParOf" srcId="{D8617EC5-F25E-3B49-AF65-CD3196AEF792}" destId="{A1FAF9F6-DA79-DA44-A168-FE6B533F110C}" srcOrd="0" destOrd="0" presId="urn:microsoft.com/office/officeart/2008/layout/LinedList"/>
    <dgm:cxn modelId="{018F7B3E-F587-C949-A220-39E1095C0861}" type="presParOf" srcId="{D8617EC5-F25E-3B49-AF65-CD3196AEF792}" destId="{55EC7369-B9EF-1D45-BA2D-BEC5C067DDF5}" srcOrd="1" destOrd="0" presId="urn:microsoft.com/office/officeart/2008/layout/LinedList"/>
    <dgm:cxn modelId="{E4331C57-6021-4347-9FCC-A89BB78A9107}" type="presParOf" srcId="{55EC7369-B9EF-1D45-BA2D-BEC5C067DDF5}" destId="{63230EDA-6541-EC46-AFA4-C72701245F76}" srcOrd="0" destOrd="0" presId="urn:microsoft.com/office/officeart/2008/layout/LinedList"/>
    <dgm:cxn modelId="{8ABF67FB-106E-9446-8E42-57A08A3716C3}" type="presParOf" srcId="{55EC7369-B9EF-1D45-BA2D-BEC5C067DDF5}" destId="{74906F23-CD96-C149-9FB5-71533EC60190}" srcOrd="1" destOrd="0" presId="urn:microsoft.com/office/officeart/2008/layout/LinedList"/>
    <dgm:cxn modelId="{C78345BD-926D-004A-84A2-7A0BCA03F776}" type="presParOf" srcId="{D8617EC5-F25E-3B49-AF65-CD3196AEF792}" destId="{F4697B91-722A-F448-81C7-63C617753A88}" srcOrd="2" destOrd="0" presId="urn:microsoft.com/office/officeart/2008/layout/LinedList"/>
    <dgm:cxn modelId="{A2F6BA02-4938-E845-B75D-7DA0B9AC737F}" type="presParOf" srcId="{D8617EC5-F25E-3B49-AF65-CD3196AEF792}" destId="{1E746693-CA01-4F45-8127-4DCF3119578F}" srcOrd="3" destOrd="0" presId="urn:microsoft.com/office/officeart/2008/layout/LinedList"/>
    <dgm:cxn modelId="{7C780A3D-7222-EE4A-A979-C47E11BEE3C6}" type="presParOf" srcId="{1E746693-CA01-4F45-8127-4DCF3119578F}" destId="{BC61133F-0A23-444C-A3EC-CFBDC4538854}" srcOrd="0" destOrd="0" presId="urn:microsoft.com/office/officeart/2008/layout/LinedList"/>
    <dgm:cxn modelId="{45DCA619-6A4E-D14F-8F13-DF2CD467A72D}" type="presParOf" srcId="{1E746693-CA01-4F45-8127-4DCF3119578F}" destId="{A19602D9-0F01-054B-89F3-A0FB152DC1F3}" srcOrd="1" destOrd="0" presId="urn:microsoft.com/office/officeart/2008/layout/LinedList"/>
    <dgm:cxn modelId="{CB2FC140-B899-7642-848C-0F9F9C47ECB6}" type="presParOf" srcId="{D8617EC5-F25E-3B49-AF65-CD3196AEF792}" destId="{2565DAB7-9DB0-D84D-876A-DB7E7751FE97}" srcOrd="4" destOrd="0" presId="urn:microsoft.com/office/officeart/2008/layout/LinedList"/>
    <dgm:cxn modelId="{0C66D5AF-788A-1F46-8C2F-7D3CAD271383}" type="presParOf" srcId="{D8617EC5-F25E-3B49-AF65-CD3196AEF792}" destId="{7BC27A8F-790B-A249-B760-633AE377694A}" srcOrd="5" destOrd="0" presId="urn:microsoft.com/office/officeart/2008/layout/LinedList"/>
    <dgm:cxn modelId="{80273BAE-8462-444B-AC92-92CC3E767492}" type="presParOf" srcId="{7BC27A8F-790B-A249-B760-633AE377694A}" destId="{47C16C58-C7E4-A24E-A52C-1E3CEC6E9FED}" srcOrd="0" destOrd="0" presId="urn:microsoft.com/office/officeart/2008/layout/LinedList"/>
    <dgm:cxn modelId="{8B18B245-F4B8-5F4C-B59D-EB3013595C59}" type="presParOf" srcId="{7BC27A8F-790B-A249-B760-633AE377694A}" destId="{DA66E3DB-AF99-264E-8D3F-8E4748A92FEB}" srcOrd="1" destOrd="0" presId="urn:microsoft.com/office/officeart/2008/layout/LinedList"/>
    <dgm:cxn modelId="{9FB0782C-DDED-0248-81C7-50F116114339}" type="presParOf" srcId="{D8617EC5-F25E-3B49-AF65-CD3196AEF792}" destId="{F0C417C0-627E-094E-947A-385DE0573784}" srcOrd="6" destOrd="0" presId="urn:microsoft.com/office/officeart/2008/layout/LinedList"/>
    <dgm:cxn modelId="{81D6E6C5-8202-D64D-9BE1-8A8F91051D2C}" type="presParOf" srcId="{D8617EC5-F25E-3B49-AF65-CD3196AEF792}" destId="{22E2FAA1-F4C7-E346-A1BE-548FCE01FFDD}" srcOrd="7" destOrd="0" presId="urn:microsoft.com/office/officeart/2008/layout/LinedList"/>
    <dgm:cxn modelId="{697AF477-438E-5B4A-BE21-455709D3B1B4}" type="presParOf" srcId="{22E2FAA1-F4C7-E346-A1BE-548FCE01FFDD}" destId="{39D8886E-AE7C-1241-BDA7-61195B068FA8}" srcOrd="0" destOrd="0" presId="urn:microsoft.com/office/officeart/2008/layout/LinedList"/>
    <dgm:cxn modelId="{B401229B-6B8D-434D-92BA-1A015CAA0A7B}" type="presParOf" srcId="{22E2FAA1-F4C7-E346-A1BE-548FCE01FFDD}" destId="{97F2AC73-371D-6546-94C1-883E12A0801E}" srcOrd="1" destOrd="0" presId="urn:microsoft.com/office/officeart/2008/layout/LinedList"/>
    <dgm:cxn modelId="{986FC87E-FF39-9D46-BFAF-9D90C6F075F0}" type="presParOf" srcId="{D8617EC5-F25E-3B49-AF65-CD3196AEF792}" destId="{79DDE0E2-2E7B-9C45-BE22-FFB5D71ECEA0}" srcOrd="8" destOrd="0" presId="urn:microsoft.com/office/officeart/2008/layout/LinedList"/>
    <dgm:cxn modelId="{9A38EBDE-5737-C140-86AD-C5D3DCB28EF0}" type="presParOf" srcId="{D8617EC5-F25E-3B49-AF65-CD3196AEF792}" destId="{9587961B-EDB3-BB4A-BE06-20A1749D1B5F}" srcOrd="9" destOrd="0" presId="urn:microsoft.com/office/officeart/2008/layout/LinedList"/>
    <dgm:cxn modelId="{34E460CE-EFB0-734B-ADDD-CFC43EA07DBB}" type="presParOf" srcId="{9587961B-EDB3-BB4A-BE06-20A1749D1B5F}" destId="{395C9A15-A88A-2040-A9AD-443D3F2E0520}" srcOrd="0" destOrd="0" presId="urn:microsoft.com/office/officeart/2008/layout/LinedList"/>
    <dgm:cxn modelId="{1884B1B0-DDE7-7849-A05E-0FAC9E1F0474}" type="presParOf" srcId="{9587961B-EDB3-BB4A-BE06-20A1749D1B5F}" destId="{2C9FD1EC-6DE7-D74B-BC5B-8F6337C3DED2}" srcOrd="1" destOrd="0" presId="urn:microsoft.com/office/officeart/2008/layout/LinedList"/>
    <dgm:cxn modelId="{DF286958-2C38-5441-95EA-7E597648895A}" type="presParOf" srcId="{D8617EC5-F25E-3B49-AF65-CD3196AEF792}" destId="{73E0D4CA-F1C1-A742-8710-C6D224E8AED7}" srcOrd="10" destOrd="0" presId="urn:microsoft.com/office/officeart/2008/layout/LinedList"/>
    <dgm:cxn modelId="{CC61015B-BB2F-394E-885D-21DC303E8713}" type="presParOf" srcId="{D8617EC5-F25E-3B49-AF65-CD3196AEF792}" destId="{9EBA9AC2-1E20-E04A-860C-E4A0CE3CE756}" srcOrd="11" destOrd="0" presId="urn:microsoft.com/office/officeart/2008/layout/LinedList"/>
    <dgm:cxn modelId="{A2C86963-2535-A347-BD98-C361CE071FAD}" type="presParOf" srcId="{9EBA9AC2-1E20-E04A-860C-E4A0CE3CE756}" destId="{BA03BE13-D60C-FB41-934B-7783ECDED702}" srcOrd="0" destOrd="0" presId="urn:microsoft.com/office/officeart/2008/layout/LinedList"/>
    <dgm:cxn modelId="{25C4B231-F3B1-BE48-87AC-28D05CB9EFC6}" type="presParOf" srcId="{9EBA9AC2-1E20-E04A-860C-E4A0CE3CE756}" destId="{451F3D9C-2877-114D-95EB-92ABB8A2B2D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5AFF81-5CCA-4C74-A820-35278143B14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E5314754-0C72-48FC-9EC9-2C95B61F6B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Review CAEECC membership</a:t>
          </a:r>
          <a:r>
            <a:rPr lang="en-US" dirty="0"/>
            <a:t> including composition of the </a:t>
          </a:r>
          <a:r>
            <a:rPr lang="en-US" i="1" dirty="0"/>
            <a:t>organizations</a:t>
          </a:r>
          <a:r>
            <a:rPr lang="en-US" dirty="0"/>
            <a:t> on CAEECC, as well as diversity of </a:t>
          </a:r>
          <a:r>
            <a:rPr lang="en-US" i="1" dirty="0"/>
            <a:t>Member representatives</a:t>
          </a:r>
          <a:r>
            <a:rPr lang="en-US" dirty="0"/>
            <a:t>. Identify next steps to address any composition and diversity issues, including overcoming any identified barriers to participation.</a:t>
          </a:r>
        </a:p>
      </dgm:t>
    </dgm:pt>
    <dgm:pt modelId="{695087A1-359A-4DD3-853D-8C9FD8ACBB9A}" type="parTrans" cxnId="{F2CC12BF-9CF4-43AB-9C90-3DB45C22B4A8}">
      <dgm:prSet/>
      <dgm:spPr/>
      <dgm:t>
        <a:bodyPr/>
        <a:lstStyle/>
        <a:p>
          <a:endParaRPr lang="en-US"/>
        </a:p>
      </dgm:t>
    </dgm:pt>
    <dgm:pt modelId="{385A7A1C-468B-41C4-A42A-1DA8BE496AAE}" type="sibTrans" cxnId="{F2CC12BF-9CF4-43AB-9C90-3DB45C22B4A8}">
      <dgm:prSet/>
      <dgm:spPr/>
      <dgm:t>
        <a:bodyPr/>
        <a:lstStyle/>
        <a:p>
          <a:endParaRPr lang="en-US"/>
        </a:p>
      </dgm:t>
    </dgm:pt>
    <dgm:pt modelId="{B109D676-6320-410C-AF42-102B9D63C4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Recommend additional ways to create a more inclusive and accessible CAEECC collaborative </a:t>
          </a:r>
          <a:r>
            <a:rPr lang="en-US" dirty="0"/>
            <a:t>to (a) allow for easier participation from a wider array of stakeholders and (b) to</a:t>
          </a:r>
          <a:r>
            <a:rPr lang="en-US" b="1" dirty="0"/>
            <a:t> </a:t>
          </a:r>
          <a:r>
            <a:rPr lang="en-US" dirty="0"/>
            <a:t>create a space to ensure that CAEECC’s recommendations on policies and programs are grounded based on input from by a more inclusive and diverse group.</a:t>
          </a:r>
        </a:p>
      </dgm:t>
    </dgm:pt>
    <dgm:pt modelId="{6B9C7F53-06D4-4DE3-8A1C-778376289334}" type="sibTrans" cxnId="{FCE73EB4-F109-4D5D-8BC8-48CCFAE11A10}">
      <dgm:prSet/>
      <dgm:spPr/>
      <dgm:t>
        <a:bodyPr/>
        <a:lstStyle/>
        <a:p>
          <a:endParaRPr lang="en-US"/>
        </a:p>
      </dgm:t>
    </dgm:pt>
    <dgm:pt modelId="{4E111F22-0103-4B56-A9D7-C236A47A5017}" type="parTrans" cxnId="{FCE73EB4-F109-4D5D-8BC8-48CCFAE11A10}">
      <dgm:prSet/>
      <dgm:spPr/>
      <dgm:t>
        <a:bodyPr/>
        <a:lstStyle/>
        <a:p>
          <a:endParaRPr lang="en-US"/>
        </a:p>
      </dgm:t>
    </dgm:pt>
    <dgm:pt modelId="{F22D996D-1134-42CE-96C5-0FCA9E9966C2}" type="pres">
      <dgm:prSet presAssocID="{FC5AFF81-5CCA-4C74-A820-35278143B14E}" presName="root" presStyleCnt="0">
        <dgm:presLayoutVars>
          <dgm:dir/>
          <dgm:resizeHandles val="exact"/>
        </dgm:presLayoutVars>
      </dgm:prSet>
      <dgm:spPr/>
    </dgm:pt>
    <dgm:pt modelId="{4366BE59-C5FB-4EB8-9902-80C8CC853ADC}" type="pres">
      <dgm:prSet presAssocID="{E5314754-0C72-48FC-9EC9-2C95B61F6BF3}" presName="compNode" presStyleCnt="0"/>
      <dgm:spPr/>
    </dgm:pt>
    <dgm:pt modelId="{E6E63F86-1675-4198-835C-9E719A0F3FB6}" type="pres">
      <dgm:prSet presAssocID="{E5314754-0C72-48FC-9EC9-2C95B61F6BF3}" presName="bgRect" presStyleLbl="bgShp" presStyleIdx="0" presStyleCnt="2"/>
      <dgm:spPr/>
    </dgm:pt>
    <dgm:pt modelId="{112776F3-1B08-4ECA-AE70-5A701450114A}" type="pres">
      <dgm:prSet presAssocID="{E5314754-0C72-48FC-9EC9-2C95B61F6BF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7C3DB532-7506-4E4B-8D5D-B16E4705C2D0}" type="pres">
      <dgm:prSet presAssocID="{E5314754-0C72-48FC-9EC9-2C95B61F6BF3}" presName="spaceRect" presStyleCnt="0"/>
      <dgm:spPr/>
    </dgm:pt>
    <dgm:pt modelId="{EA38266E-5935-48C5-B4FC-9C53F6C2193A}" type="pres">
      <dgm:prSet presAssocID="{E5314754-0C72-48FC-9EC9-2C95B61F6BF3}" presName="parTx" presStyleLbl="revTx" presStyleIdx="0" presStyleCnt="2">
        <dgm:presLayoutVars>
          <dgm:chMax val="0"/>
          <dgm:chPref val="0"/>
        </dgm:presLayoutVars>
      </dgm:prSet>
      <dgm:spPr/>
    </dgm:pt>
    <dgm:pt modelId="{A79ED51F-34F9-48C5-AAB2-07911D9D60AD}" type="pres">
      <dgm:prSet presAssocID="{385A7A1C-468B-41C4-A42A-1DA8BE496AAE}" presName="sibTrans" presStyleCnt="0"/>
      <dgm:spPr/>
    </dgm:pt>
    <dgm:pt modelId="{4906683F-680F-4808-8070-23009BCD002E}" type="pres">
      <dgm:prSet presAssocID="{B109D676-6320-410C-AF42-102B9D63C419}" presName="compNode" presStyleCnt="0"/>
      <dgm:spPr/>
    </dgm:pt>
    <dgm:pt modelId="{30D2CB45-4F28-46E3-8991-C6EAF457235F}" type="pres">
      <dgm:prSet presAssocID="{B109D676-6320-410C-AF42-102B9D63C419}" presName="bgRect" presStyleLbl="bgShp" presStyleIdx="1" presStyleCnt="2"/>
      <dgm:spPr/>
    </dgm:pt>
    <dgm:pt modelId="{01F57041-AB41-4218-953F-C451E27C3116}" type="pres">
      <dgm:prSet presAssocID="{B109D676-6320-410C-AF42-102B9D63C41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26D28E3E-4B5A-41A1-8DA9-E6696E7E7AB6}" type="pres">
      <dgm:prSet presAssocID="{B109D676-6320-410C-AF42-102B9D63C419}" presName="spaceRect" presStyleCnt="0"/>
      <dgm:spPr/>
    </dgm:pt>
    <dgm:pt modelId="{82A60D2B-E1C5-4803-BD4C-F13F18E41614}" type="pres">
      <dgm:prSet presAssocID="{B109D676-6320-410C-AF42-102B9D63C41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F130A36-2E49-4891-9962-BC80E96C0568}" type="presOf" srcId="{B109D676-6320-410C-AF42-102B9D63C419}" destId="{82A60D2B-E1C5-4803-BD4C-F13F18E41614}" srcOrd="0" destOrd="0" presId="urn:microsoft.com/office/officeart/2018/2/layout/IconVerticalSolidList"/>
    <dgm:cxn modelId="{64FCE347-B71E-463F-A893-07824E27E920}" type="presOf" srcId="{E5314754-0C72-48FC-9EC9-2C95B61F6BF3}" destId="{EA38266E-5935-48C5-B4FC-9C53F6C2193A}" srcOrd="0" destOrd="0" presId="urn:microsoft.com/office/officeart/2018/2/layout/IconVerticalSolidList"/>
    <dgm:cxn modelId="{FCE73EB4-F109-4D5D-8BC8-48CCFAE11A10}" srcId="{FC5AFF81-5CCA-4C74-A820-35278143B14E}" destId="{B109D676-6320-410C-AF42-102B9D63C419}" srcOrd="1" destOrd="0" parTransId="{4E111F22-0103-4B56-A9D7-C236A47A5017}" sibTransId="{6B9C7F53-06D4-4DE3-8A1C-778376289334}"/>
    <dgm:cxn modelId="{F2CC12BF-9CF4-43AB-9C90-3DB45C22B4A8}" srcId="{FC5AFF81-5CCA-4C74-A820-35278143B14E}" destId="{E5314754-0C72-48FC-9EC9-2C95B61F6BF3}" srcOrd="0" destOrd="0" parTransId="{695087A1-359A-4DD3-853D-8C9FD8ACBB9A}" sibTransId="{385A7A1C-468B-41C4-A42A-1DA8BE496AAE}"/>
    <dgm:cxn modelId="{D8238BEF-31A6-4878-A2F9-D2C6E039DEEC}" type="presOf" srcId="{FC5AFF81-5CCA-4C74-A820-35278143B14E}" destId="{F22D996D-1134-42CE-96C5-0FCA9E9966C2}" srcOrd="0" destOrd="0" presId="urn:microsoft.com/office/officeart/2018/2/layout/IconVerticalSolidList"/>
    <dgm:cxn modelId="{4B199BA0-C43C-4E1C-9125-278B65000C4C}" type="presParOf" srcId="{F22D996D-1134-42CE-96C5-0FCA9E9966C2}" destId="{4366BE59-C5FB-4EB8-9902-80C8CC853ADC}" srcOrd="0" destOrd="0" presId="urn:microsoft.com/office/officeart/2018/2/layout/IconVerticalSolidList"/>
    <dgm:cxn modelId="{0FCD4EEB-A782-409C-9EBC-B96B8B5252C0}" type="presParOf" srcId="{4366BE59-C5FB-4EB8-9902-80C8CC853ADC}" destId="{E6E63F86-1675-4198-835C-9E719A0F3FB6}" srcOrd="0" destOrd="0" presId="urn:microsoft.com/office/officeart/2018/2/layout/IconVerticalSolidList"/>
    <dgm:cxn modelId="{E9ED06B4-DE50-4A16-8438-63FE6AAF3EFF}" type="presParOf" srcId="{4366BE59-C5FB-4EB8-9902-80C8CC853ADC}" destId="{112776F3-1B08-4ECA-AE70-5A701450114A}" srcOrd="1" destOrd="0" presId="urn:microsoft.com/office/officeart/2018/2/layout/IconVerticalSolidList"/>
    <dgm:cxn modelId="{BD708100-C3E3-4C8D-B836-33D73B3DA054}" type="presParOf" srcId="{4366BE59-C5FB-4EB8-9902-80C8CC853ADC}" destId="{7C3DB532-7506-4E4B-8D5D-B16E4705C2D0}" srcOrd="2" destOrd="0" presId="urn:microsoft.com/office/officeart/2018/2/layout/IconVerticalSolidList"/>
    <dgm:cxn modelId="{F45CB56C-6D8B-4E4D-BA46-C3BB9E99F81F}" type="presParOf" srcId="{4366BE59-C5FB-4EB8-9902-80C8CC853ADC}" destId="{EA38266E-5935-48C5-B4FC-9C53F6C2193A}" srcOrd="3" destOrd="0" presId="urn:microsoft.com/office/officeart/2018/2/layout/IconVerticalSolidList"/>
    <dgm:cxn modelId="{3AB5F751-7937-4F78-B72F-3A482832AE43}" type="presParOf" srcId="{F22D996D-1134-42CE-96C5-0FCA9E9966C2}" destId="{A79ED51F-34F9-48C5-AAB2-07911D9D60AD}" srcOrd="1" destOrd="0" presId="urn:microsoft.com/office/officeart/2018/2/layout/IconVerticalSolidList"/>
    <dgm:cxn modelId="{CCE8F1E4-ECA7-4F6A-8B4B-F5DD7C66D332}" type="presParOf" srcId="{F22D996D-1134-42CE-96C5-0FCA9E9966C2}" destId="{4906683F-680F-4808-8070-23009BCD002E}" srcOrd="2" destOrd="0" presId="urn:microsoft.com/office/officeart/2018/2/layout/IconVerticalSolidList"/>
    <dgm:cxn modelId="{75E0063B-7EC7-4EA3-8145-D3FE68DF638F}" type="presParOf" srcId="{4906683F-680F-4808-8070-23009BCD002E}" destId="{30D2CB45-4F28-46E3-8991-C6EAF457235F}" srcOrd="0" destOrd="0" presId="urn:microsoft.com/office/officeart/2018/2/layout/IconVerticalSolidList"/>
    <dgm:cxn modelId="{E3696263-8C55-466B-A670-01F531A70778}" type="presParOf" srcId="{4906683F-680F-4808-8070-23009BCD002E}" destId="{01F57041-AB41-4218-953F-C451E27C3116}" srcOrd="1" destOrd="0" presId="urn:microsoft.com/office/officeart/2018/2/layout/IconVerticalSolidList"/>
    <dgm:cxn modelId="{CEBC9D0C-A4AF-467E-B359-99B62010C94D}" type="presParOf" srcId="{4906683F-680F-4808-8070-23009BCD002E}" destId="{26D28E3E-4B5A-41A1-8DA9-E6696E7E7AB6}" srcOrd="2" destOrd="0" presId="urn:microsoft.com/office/officeart/2018/2/layout/IconVerticalSolidList"/>
    <dgm:cxn modelId="{AAD57404-B117-42F0-B162-0B91618B5D70}" type="presParOf" srcId="{4906683F-680F-4808-8070-23009BCD002E}" destId="{82A60D2B-E1C5-4803-BD4C-F13F18E4161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29DC75-32DB-411A-9CE9-F77B148B4DC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83C9955-A195-41B7-B2FD-4DCEF6310EC1}">
      <dgm:prSet custT="1"/>
      <dgm:spPr/>
      <dgm:t>
        <a:bodyPr/>
        <a:lstStyle/>
        <a:p>
          <a:r>
            <a:rPr lang="en-US" sz="1800" b="1"/>
            <a:t>CAEECC Member Organizations</a:t>
          </a:r>
          <a:endParaRPr lang="en-US" sz="1800"/>
        </a:p>
      </dgm:t>
    </dgm:pt>
    <dgm:pt modelId="{D4F6ABD1-94F3-48BC-84DF-3A5E3E54D3C5}" type="parTrans" cxnId="{CBA6ACD6-7EB4-4CC6-9D54-20B48BCE331D}">
      <dgm:prSet/>
      <dgm:spPr/>
      <dgm:t>
        <a:bodyPr/>
        <a:lstStyle/>
        <a:p>
          <a:endParaRPr lang="en-US"/>
        </a:p>
      </dgm:t>
    </dgm:pt>
    <dgm:pt modelId="{094AFB7E-8A22-4B1A-A68A-2BB181027FF6}" type="sibTrans" cxnId="{CBA6ACD6-7EB4-4CC6-9D54-20B48BCE331D}">
      <dgm:prSet/>
      <dgm:spPr/>
      <dgm:t>
        <a:bodyPr/>
        <a:lstStyle/>
        <a:p>
          <a:endParaRPr lang="en-US"/>
        </a:p>
      </dgm:t>
    </dgm:pt>
    <dgm:pt modelId="{9638102F-743A-41CC-B07C-060D633779AE}">
      <dgm:prSet custT="1"/>
      <dgm:spPr/>
      <dgm:t>
        <a:bodyPr/>
        <a:lstStyle/>
        <a:p>
          <a:r>
            <a:rPr lang="en-US" sz="1800" b="1" dirty="0"/>
            <a:t>Automatically eligible to participate</a:t>
          </a:r>
          <a:r>
            <a:rPr lang="en-US" sz="1800" dirty="0"/>
            <a:t> (as long as lead representative or alternate commits to attending all WG meetings, abiding by </a:t>
          </a:r>
          <a:r>
            <a:rPr lang="en-US" sz="1800" dirty="0" err="1"/>
            <a:t>Groundules</a:t>
          </a:r>
          <a:r>
            <a:rPr lang="en-US" sz="1800" dirty="0"/>
            <a:t>, and completing assigned work)</a:t>
          </a:r>
        </a:p>
      </dgm:t>
    </dgm:pt>
    <dgm:pt modelId="{75C632E5-DDDB-4666-ACF6-6007C5950E0E}" type="parTrans" cxnId="{F5E3C62C-195D-4985-920E-25D6678BF8A3}">
      <dgm:prSet/>
      <dgm:spPr/>
      <dgm:t>
        <a:bodyPr/>
        <a:lstStyle/>
        <a:p>
          <a:endParaRPr lang="en-US"/>
        </a:p>
      </dgm:t>
    </dgm:pt>
    <dgm:pt modelId="{A8C90BE6-5AFE-4526-AFCA-7CEBE61020AD}" type="sibTrans" cxnId="{F5E3C62C-195D-4985-920E-25D6678BF8A3}">
      <dgm:prSet/>
      <dgm:spPr/>
      <dgm:t>
        <a:bodyPr/>
        <a:lstStyle/>
        <a:p>
          <a:endParaRPr lang="en-US"/>
        </a:p>
      </dgm:t>
    </dgm:pt>
    <dgm:pt modelId="{917FE4FA-8568-4948-B714-91261630CFBD}">
      <dgm:prSet custT="1"/>
      <dgm:spPr/>
      <dgm:t>
        <a:bodyPr/>
        <a:lstStyle/>
        <a:p>
          <a:r>
            <a:rPr lang="en-US" sz="1800" b="1" dirty="0"/>
            <a:t>If interested email Susan </a:t>
          </a:r>
          <a:r>
            <a:rPr lang="en-US" sz="1800" b="1" dirty="0" err="1"/>
            <a:t>Rivo</a:t>
          </a:r>
          <a:r>
            <a:rPr lang="en-US" sz="1800" b="1" dirty="0"/>
            <a:t> by 12/15 </a:t>
          </a:r>
          <a:r>
            <a:rPr lang="en-US" sz="1800" dirty="0"/>
            <a:t>to indicate who will be the lead representative (and alternate, if desired) from your organization, and their contact information (email/phone)</a:t>
          </a:r>
        </a:p>
      </dgm:t>
    </dgm:pt>
    <dgm:pt modelId="{E01FD8A0-45AB-45C7-9A0A-C8154D491E37}" type="parTrans" cxnId="{0BADA73C-FFE5-4410-BF52-3D78D2D537A2}">
      <dgm:prSet/>
      <dgm:spPr/>
      <dgm:t>
        <a:bodyPr/>
        <a:lstStyle/>
        <a:p>
          <a:endParaRPr lang="en-US"/>
        </a:p>
      </dgm:t>
    </dgm:pt>
    <dgm:pt modelId="{C3FFB0C7-7A28-4CED-9E45-B279002A3251}" type="sibTrans" cxnId="{0BADA73C-FFE5-4410-BF52-3D78D2D537A2}">
      <dgm:prSet/>
      <dgm:spPr/>
      <dgm:t>
        <a:bodyPr/>
        <a:lstStyle/>
        <a:p>
          <a:endParaRPr lang="en-US"/>
        </a:p>
      </dgm:t>
    </dgm:pt>
    <dgm:pt modelId="{F45CDA45-AC39-45BA-8ADB-60AA08990EED}">
      <dgm:prSet custT="1"/>
      <dgm:spPr/>
      <dgm:t>
        <a:bodyPr/>
        <a:lstStyle/>
        <a:p>
          <a:r>
            <a:rPr lang="en-US" sz="1800" b="1"/>
            <a:t>Other Interested Stakeholders</a:t>
          </a:r>
          <a:endParaRPr lang="en-US" sz="1800"/>
        </a:p>
      </dgm:t>
    </dgm:pt>
    <dgm:pt modelId="{208AF491-5519-4119-AAEE-0B5CE80AA5C0}" type="parTrans" cxnId="{A2B76EE3-BF85-454B-BA6C-244DBC7FA2E7}">
      <dgm:prSet/>
      <dgm:spPr/>
      <dgm:t>
        <a:bodyPr/>
        <a:lstStyle/>
        <a:p>
          <a:endParaRPr lang="en-US"/>
        </a:p>
      </dgm:t>
    </dgm:pt>
    <dgm:pt modelId="{73B5DD2D-5866-4470-AD78-C85613083F7D}" type="sibTrans" cxnId="{A2B76EE3-BF85-454B-BA6C-244DBC7FA2E7}">
      <dgm:prSet/>
      <dgm:spPr/>
      <dgm:t>
        <a:bodyPr/>
        <a:lstStyle/>
        <a:p>
          <a:endParaRPr lang="en-US"/>
        </a:p>
      </dgm:t>
    </dgm:pt>
    <dgm:pt modelId="{FBDDEA54-CC92-4A06-8431-48E24378A696}">
      <dgm:prSet custT="1"/>
      <dgm:spPr/>
      <dgm:t>
        <a:bodyPr/>
        <a:lstStyle/>
        <a:p>
          <a:r>
            <a:rPr lang="en-US" sz="1800" b="1" dirty="0"/>
            <a:t>Requirements</a:t>
          </a:r>
          <a:r>
            <a:rPr lang="en-US" sz="1800" dirty="0"/>
            <a:t>:</a:t>
          </a:r>
        </a:p>
      </dgm:t>
    </dgm:pt>
    <dgm:pt modelId="{CABEF163-F7A4-4CD1-98B2-7B06FFCE674B}" type="parTrans" cxnId="{2BCADACD-B07E-49BC-9A32-7EBE5F4012DB}">
      <dgm:prSet/>
      <dgm:spPr/>
      <dgm:t>
        <a:bodyPr/>
        <a:lstStyle/>
        <a:p>
          <a:endParaRPr lang="en-US"/>
        </a:p>
      </dgm:t>
    </dgm:pt>
    <dgm:pt modelId="{F7133589-1AAA-4A67-96A5-2CE25FC7B910}" type="sibTrans" cxnId="{2BCADACD-B07E-49BC-9A32-7EBE5F4012DB}">
      <dgm:prSet/>
      <dgm:spPr/>
      <dgm:t>
        <a:bodyPr/>
        <a:lstStyle/>
        <a:p>
          <a:endParaRPr lang="en-US"/>
        </a:p>
      </dgm:t>
    </dgm:pt>
    <dgm:pt modelId="{0C455FD1-1D1B-47A5-807C-E2382BBECAA0}">
      <dgm:prSet custT="1"/>
      <dgm:spPr/>
      <dgm:t>
        <a:bodyPr/>
        <a:lstStyle/>
        <a:p>
          <a:r>
            <a:rPr lang="en-US" sz="1800" dirty="0"/>
            <a:t>Attend all meetings (either lead or designated alternate)</a:t>
          </a:r>
        </a:p>
      </dgm:t>
    </dgm:pt>
    <dgm:pt modelId="{D304AA51-E05F-46A6-ADE6-6E5C10C41EC8}" type="parTrans" cxnId="{53C3192B-DDA6-4BCD-94DF-8BB32047D635}">
      <dgm:prSet/>
      <dgm:spPr/>
      <dgm:t>
        <a:bodyPr/>
        <a:lstStyle/>
        <a:p>
          <a:endParaRPr lang="en-US"/>
        </a:p>
      </dgm:t>
    </dgm:pt>
    <dgm:pt modelId="{8CA7FEB6-539E-400B-8F90-3F0D5781564B}" type="sibTrans" cxnId="{53C3192B-DDA6-4BCD-94DF-8BB32047D635}">
      <dgm:prSet/>
      <dgm:spPr/>
      <dgm:t>
        <a:bodyPr/>
        <a:lstStyle/>
        <a:p>
          <a:endParaRPr lang="en-US"/>
        </a:p>
      </dgm:t>
    </dgm:pt>
    <dgm:pt modelId="{BF1CECF7-64FA-43C6-A72A-63C09603CB6B}">
      <dgm:prSet custT="1"/>
      <dgm:spPr/>
      <dgm:t>
        <a:bodyPr/>
        <a:lstStyle/>
        <a:p>
          <a:r>
            <a:rPr lang="en-US" sz="1800" dirty="0"/>
            <a:t>Have experience in DEI and/or energy efficiency</a:t>
          </a:r>
        </a:p>
      </dgm:t>
    </dgm:pt>
    <dgm:pt modelId="{455725A5-A06D-4E13-A5A7-6BA7E31BCB03}" type="parTrans" cxnId="{40448224-D801-4CEB-9679-479D85886D31}">
      <dgm:prSet/>
      <dgm:spPr/>
      <dgm:t>
        <a:bodyPr/>
        <a:lstStyle/>
        <a:p>
          <a:endParaRPr lang="en-US"/>
        </a:p>
      </dgm:t>
    </dgm:pt>
    <dgm:pt modelId="{49C3F775-2B00-4B7E-AC57-50F3A6CED988}" type="sibTrans" cxnId="{40448224-D801-4CEB-9679-479D85886D31}">
      <dgm:prSet/>
      <dgm:spPr/>
      <dgm:t>
        <a:bodyPr/>
        <a:lstStyle/>
        <a:p>
          <a:endParaRPr lang="en-US"/>
        </a:p>
      </dgm:t>
    </dgm:pt>
    <dgm:pt modelId="{53611548-2D5A-45D7-86C1-3C8528CD4751}">
      <dgm:prSet custT="1"/>
      <dgm:spPr/>
      <dgm:t>
        <a:bodyPr/>
        <a:lstStyle/>
        <a:p>
          <a:r>
            <a:rPr lang="en-US" sz="1800" dirty="0"/>
            <a:t>Abide by all Groundrules</a:t>
          </a:r>
        </a:p>
      </dgm:t>
    </dgm:pt>
    <dgm:pt modelId="{2F82639D-A8CD-49B7-9F7D-A53FD42630ED}" type="parTrans" cxnId="{2C3B1A47-E881-44E5-97C4-D1F1E01FD3E2}">
      <dgm:prSet/>
      <dgm:spPr/>
      <dgm:t>
        <a:bodyPr/>
        <a:lstStyle/>
        <a:p>
          <a:endParaRPr lang="en-US"/>
        </a:p>
      </dgm:t>
    </dgm:pt>
    <dgm:pt modelId="{A0C5B90E-9E23-4AE0-B67A-58FBEB5364E7}" type="sibTrans" cxnId="{2C3B1A47-E881-44E5-97C4-D1F1E01FD3E2}">
      <dgm:prSet/>
      <dgm:spPr/>
      <dgm:t>
        <a:bodyPr/>
        <a:lstStyle/>
        <a:p>
          <a:endParaRPr lang="en-US"/>
        </a:p>
      </dgm:t>
    </dgm:pt>
    <dgm:pt modelId="{9A162D8F-A9FB-4C13-B468-E61423F4B35B}">
      <dgm:prSet custT="1"/>
      <dgm:spPr/>
      <dgm:t>
        <a:bodyPr/>
        <a:lstStyle/>
        <a:p>
          <a:r>
            <a:rPr lang="en-US" sz="1800" dirty="0"/>
            <a:t>Complete assigned work between meetings</a:t>
          </a:r>
        </a:p>
      </dgm:t>
    </dgm:pt>
    <dgm:pt modelId="{45AD4029-FB45-4EBD-BCD4-5C9B6970FCB2}" type="parTrans" cxnId="{BA01BC32-8919-4003-9B63-812F40FFBD7B}">
      <dgm:prSet/>
      <dgm:spPr/>
      <dgm:t>
        <a:bodyPr/>
        <a:lstStyle/>
        <a:p>
          <a:endParaRPr lang="en-US"/>
        </a:p>
      </dgm:t>
    </dgm:pt>
    <dgm:pt modelId="{8C70835C-65E5-48E3-9543-C2C5512D8D09}" type="sibTrans" cxnId="{BA01BC32-8919-4003-9B63-812F40FFBD7B}">
      <dgm:prSet/>
      <dgm:spPr/>
      <dgm:t>
        <a:bodyPr/>
        <a:lstStyle/>
        <a:p>
          <a:endParaRPr lang="en-US"/>
        </a:p>
      </dgm:t>
    </dgm:pt>
    <dgm:pt modelId="{84B89F71-7ED2-4210-8475-D6305B6D4836}">
      <dgm:prSet custT="1"/>
      <dgm:spPr/>
      <dgm:t>
        <a:bodyPr/>
        <a:lstStyle/>
        <a:p>
          <a:r>
            <a:rPr lang="en-US" sz="1800" b="1" dirty="0"/>
            <a:t>Applications</a:t>
          </a:r>
          <a:r>
            <a:rPr lang="en-US" sz="1800" dirty="0"/>
            <a:t>:</a:t>
          </a:r>
        </a:p>
      </dgm:t>
    </dgm:pt>
    <dgm:pt modelId="{36709FBA-FA0F-4F6D-B40D-F1271AB605A1}" type="parTrans" cxnId="{4F8EF90F-FB41-4BF4-BF52-B376093D7BF7}">
      <dgm:prSet/>
      <dgm:spPr/>
      <dgm:t>
        <a:bodyPr/>
        <a:lstStyle/>
        <a:p>
          <a:endParaRPr lang="en-US"/>
        </a:p>
      </dgm:t>
    </dgm:pt>
    <dgm:pt modelId="{D395F4DE-96EA-4928-B0C1-591B57C4E81C}" type="sibTrans" cxnId="{4F8EF90F-FB41-4BF4-BF52-B376093D7BF7}">
      <dgm:prSet/>
      <dgm:spPr/>
      <dgm:t>
        <a:bodyPr/>
        <a:lstStyle/>
        <a:p>
          <a:endParaRPr lang="en-US"/>
        </a:p>
      </dgm:t>
    </dgm:pt>
    <dgm:pt modelId="{2C71AC1E-4CC5-4346-8E9A-C55E8270B401}">
      <dgm:prSet custT="1"/>
      <dgm:spPr/>
      <dgm:t>
        <a:bodyPr/>
        <a:lstStyle/>
        <a:p>
          <a:r>
            <a:rPr lang="en-US" sz="1800" dirty="0"/>
            <a:t>Applications from qualified people/organizations will be accepted 11/17-12/15</a:t>
          </a:r>
        </a:p>
      </dgm:t>
    </dgm:pt>
    <dgm:pt modelId="{E7C4634E-7F91-4684-BB40-975BDEE41425}" type="parTrans" cxnId="{E57B63C1-D702-4877-B721-DCD47D70B494}">
      <dgm:prSet/>
      <dgm:spPr/>
      <dgm:t>
        <a:bodyPr/>
        <a:lstStyle/>
        <a:p>
          <a:endParaRPr lang="en-US"/>
        </a:p>
      </dgm:t>
    </dgm:pt>
    <dgm:pt modelId="{988DCE86-9DF0-4850-9775-C6254DF0DBFD}" type="sibTrans" cxnId="{E57B63C1-D702-4877-B721-DCD47D70B494}">
      <dgm:prSet/>
      <dgm:spPr/>
      <dgm:t>
        <a:bodyPr/>
        <a:lstStyle/>
        <a:p>
          <a:endParaRPr lang="en-US"/>
        </a:p>
      </dgm:t>
    </dgm:pt>
    <dgm:pt modelId="{72541F61-078D-4E21-93E8-310D20EF139C}">
      <dgm:prSet custT="1"/>
      <dgm:spPr/>
      <dgm:t>
        <a:bodyPr/>
        <a:lstStyle/>
        <a:p>
          <a:r>
            <a:rPr lang="en-US" sz="1800" dirty="0"/>
            <a:t>To apply, fill out the Survey Monkey application using link on the CDEI WG landing page</a:t>
          </a:r>
        </a:p>
      </dgm:t>
    </dgm:pt>
    <dgm:pt modelId="{D59DC9F5-95F9-45F1-BDF1-6250CD830B10}" type="parTrans" cxnId="{62F7B837-2532-4621-A582-B557A416667E}">
      <dgm:prSet/>
      <dgm:spPr/>
      <dgm:t>
        <a:bodyPr/>
        <a:lstStyle/>
        <a:p>
          <a:endParaRPr lang="en-US"/>
        </a:p>
      </dgm:t>
    </dgm:pt>
    <dgm:pt modelId="{2AC9DD08-5E5A-40D7-999D-AEBC136D325E}" type="sibTrans" cxnId="{62F7B837-2532-4621-A582-B557A416667E}">
      <dgm:prSet/>
      <dgm:spPr/>
      <dgm:t>
        <a:bodyPr/>
        <a:lstStyle/>
        <a:p>
          <a:endParaRPr lang="en-US"/>
        </a:p>
      </dgm:t>
    </dgm:pt>
    <dgm:pt modelId="{38CDC058-85DB-4071-AEC1-F26734539FEF}">
      <dgm:prSet custT="1"/>
      <dgm:spPr/>
      <dgm:t>
        <a:bodyPr/>
        <a:lstStyle/>
        <a:p>
          <a:r>
            <a:rPr lang="en-US" sz="1800" b="1" dirty="0"/>
            <a:t>Note: </a:t>
          </a:r>
          <a:r>
            <a:rPr lang="en-US" sz="1800" b="0" dirty="0"/>
            <a:t>The WG </a:t>
          </a:r>
          <a:r>
            <a:rPr lang="en-US" sz="1800" dirty="0"/>
            <a:t>will be open to the public to observe and provide input at designated times</a:t>
          </a:r>
        </a:p>
      </dgm:t>
    </dgm:pt>
    <dgm:pt modelId="{659DA090-4DB4-4F17-919E-1FB7E2E39F35}" type="parTrans" cxnId="{57DB8191-FDDF-423B-907A-136C1727A6C1}">
      <dgm:prSet/>
      <dgm:spPr/>
      <dgm:t>
        <a:bodyPr/>
        <a:lstStyle/>
        <a:p>
          <a:endParaRPr lang="en-US"/>
        </a:p>
      </dgm:t>
    </dgm:pt>
    <dgm:pt modelId="{E2D94D36-3277-4A98-B97A-ECB973CE6B48}" type="sibTrans" cxnId="{57DB8191-FDDF-423B-907A-136C1727A6C1}">
      <dgm:prSet/>
      <dgm:spPr/>
      <dgm:t>
        <a:bodyPr/>
        <a:lstStyle/>
        <a:p>
          <a:endParaRPr lang="en-US"/>
        </a:p>
      </dgm:t>
    </dgm:pt>
    <dgm:pt modelId="{7E288F41-D397-404E-8FD7-CA72A8705EE9}">
      <dgm:prSet custT="1"/>
      <dgm:spPr/>
      <dgm:t>
        <a:bodyPr/>
        <a:lstStyle/>
        <a:p>
          <a:endParaRPr lang="en-US" sz="1800" dirty="0"/>
        </a:p>
      </dgm:t>
    </dgm:pt>
    <dgm:pt modelId="{94F55517-1BA3-4941-8CCA-AABD549138E9}" type="parTrans" cxnId="{6693BEB8-BD82-4F5B-9BA6-459EC8C504D3}">
      <dgm:prSet/>
      <dgm:spPr/>
      <dgm:t>
        <a:bodyPr/>
        <a:lstStyle/>
        <a:p>
          <a:endParaRPr lang="en-US"/>
        </a:p>
      </dgm:t>
    </dgm:pt>
    <dgm:pt modelId="{4F5B327D-155F-480B-9747-FA4CD369FB5D}" type="sibTrans" cxnId="{6693BEB8-BD82-4F5B-9BA6-459EC8C504D3}">
      <dgm:prSet/>
      <dgm:spPr/>
      <dgm:t>
        <a:bodyPr/>
        <a:lstStyle/>
        <a:p>
          <a:endParaRPr lang="en-US"/>
        </a:p>
      </dgm:t>
    </dgm:pt>
    <dgm:pt modelId="{98B76E2B-F72E-6B46-A162-54E2313EB8ED}">
      <dgm:prSet custT="1"/>
      <dgm:spPr/>
      <dgm:t>
        <a:bodyPr/>
        <a:lstStyle/>
        <a:p>
          <a:r>
            <a:rPr lang="en-US" sz="1800" dirty="0"/>
            <a:t>Final determination made 12/17</a:t>
          </a:r>
        </a:p>
      </dgm:t>
    </dgm:pt>
    <dgm:pt modelId="{84691B39-B58D-1C40-AD2B-77873AEEA436}" type="parTrans" cxnId="{FBDF22D9-14F7-E744-80B7-7F4FCB91D6C2}">
      <dgm:prSet/>
      <dgm:spPr/>
      <dgm:t>
        <a:bodyPr/>
        <a:lstStyle/>
        <a:p>
          <a:endParaRPr lang="en-US"/>
        </a:p>
      </dgm:t>
    </dgm:pt>
    <dgm:pt modelId="{41785CFD-D619-174B-A3EF-4A2FF1435D3B}" type="sibTrans" cxnId="{FBDF22D9-14F7-E744-80B7-7F4FCB91D6C2}">
      <dgm:prSet/>
      <dgm:spPr/>
      <dgm:t>
        <a:bodyPr/>
        <a:lstStyle/>
        <a:p>
          <a:endParaRPr lang="en-US"/>
        </a:p>
      </dgm:t>
    </dgm:pt>
    <dgm:pt modelId="{C46B281C-E97C-1A4C-AE4F-8C42AEEC472F}" type="pres">
      <dgm:prSet presAssocID="{8129DC75-32DB-411A-9CE9-F77B148B4DCA}" presName="linear" presStyleCnt="0">
        <dgm:presLayoutVars>
          <dgm:animLvl val="lvl"/>
          <dgm:resizeHandles val="exact"/>
        </dgm:presLayoutVars>
      </dgm:prSet>
      <dgm:spPr/>
    </dgm:pt>
    <dgm:pt modelId="{51994B04-7245-A745-915C-92D063C85B07}" type="pres">
      <dgm:prSet presAssocID="{D83C9955-A195-41B7-B2FD-4DCEF6310EC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4D121F2-5054-374A-87BD-1479AA0A3512}" type="pres">
      <dgm:prSet presAssocID="{D83C9955-A195-41B7-B2FD-4DCEF6310EC1}" presName="childText" presStyleLbl="revTx" presStyleIdx="0" presStyleCnt="3">
        <dgm:presLayoutVars>
          <dgm:bulletEnabled val="1"/>
        </dgm:presLayoutVars>
      </dgm:prSet>
      <dgm:spPr/>
    </dgm:pt>
    <dgm:pt modelId="{801B2CD6-6DDD-0D42-BADA-46A1667E0647}" type="pres">
      <dgm:prSet presAssocID="{F45CDA45-AC39-45BA-8ADB-60AA08990EE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62578CC-AF0B-154C-99A1-9DB52089F05C}" type="pres">
      <dgm:prSet presAssocID="{F45CDA45-AC39-45BA-8ADB-60AA08990EED}" presName="childText" presStyleLbl="revTx" presStyleIdx="1" presStyleCnt="3">
        <dgm:presLayoutVars>
          <dgm:bulletEnabled val="1"/>
        </dgm:presLayoutVars>
      </dgm:prSet>
      <dgm:spPr/>
    </dgm:pt>
    <dgm:pt modelId="{C9446576-DAB8-564B-A8A7-47B6D24D0EB4}" type="pres">
      <dgm:prSet presAssocID="{38CDC058-85DB-4071-AEC1-F26734539FE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A769D7A-5900-2A4D-9B64-2674E322A6ED}" type="pres">
      <dgm:prSet presAssocID="{38CDC058-85DB-4071-AEC1-F26734539FE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08D53900-8B3A-0D49-9EE0-2FC72E92BCCA}" type="presOf" srcId="{53611548-2D5A-45D7-86C1-3C8528CD4751}" destId="{862578CC-AF0B-154C-99A1-9DB52089F05C}" srcOrd="0" destOrd="3" presId="urn:microsoft.com/office/officeart/2005/8/layout/vList2"/>
    <dgm:cxn modelId="{42E05B01-964A-6049-93E2-982152B6225E}" type="presOf" srcId="{38CDC058-85DB-4071-AEC1-F26734539FEF}" destId="{C9446576-DAB8-564B-A8A7-47B6D24D0EB4}" srcOrd="0" destOrd="0" presId="urn:microsoft.com/office/officeart/2005/8/layout/vList2"/>
    <dgm:cxn modelId="{4F8EF90F-FB41-4BF4-BF52-B376093D7BF7}" srcId="{F45CDA45-AC39-45BA-8ADB-60AA08990EED}" destId="{84B89F71-7ED2-4210-8475-D6305B6D4836}" srcOrd="1" destOrd="0" parTransId="{36709FBA-FA0F-4F6D-B40D-F1271AB605A1}" sibTransId="{D395F4DE-96EA-4928-B0C1-591B57C4E81C}"/>
    <dgm:cxn modelId="{40448224-D801-4CEB-9679-479D85886D31}" srcId="{FBDDEA54-CC92-4A06-8431-48E24378A696}" destId="{BF1CECF7-64FA-43C6-A72A-63C09603CB6B}" srcOrd="1" destOrd="0" parTransId="{455725A5-A06D-4E13-A5A7-6BA7E31BCB03}" sibTransId="{49C3F775-2B00-4B7E-AC57-50F3A6CED988}"/>
    <dgm:cxn modelId="{53C3192B-DDA6-4BCD-94DF-8BB32047D635}" srcId="{FBDDEA54-CC92-4A06-8431-48E24378A696}" destId="{0C455FD1-1D1B-47A5-807C-E2382BBECAA0}" srcOrd="0" destOrd="0" parTransId="{D304AA51-E05F-46A6-ADE6-6E5C10C41EC8}" sibTransId="{8CA7FEB6-539E-400B-8F90-3F0D5781564B}"/>
    <dgm:cxn modelId="{F5E3C62C-195D-4985-920E-25D6678BF8A3}" srcId="{D83C9955-A195-41B7-B2FD-4DCEF6310EC1}" destId="{9638102F-743A-41CC-B07C-060D633779AE}" srcOrd="0" destOrd="0" parTransId="{75C632E5-DDDB-4666-ACF6-6007C5950E0E}" sibTransId="{A8C90BE6-5AFE-4526-AFCA-7CEBE61020AD}"/>
    <dgm:cxn modelId="{BA01BC32-8919-4003-9B63-812F40FFBD7B}" srcId="{FBDDEA54-CC92-4A06-8431-48E24378A696}" destId="{9A162D8F-A9FB-4C13-B468-E61423F4B35B}" srcOrd="3" destOrd="0" parTransId="{45AD4029-FB45-4EBD-BCD4-5C9B6970FCB2}" sibTransId="{8C70835C-65E5-48E3-9543-C2C5512D8D09}"/>
    <dgm:cxn modelId="{62F7B837-2532-4621-A582-B557A416667E}" srcId="{84B89F71-7ED2-4210-8475-D6305B6D4836}" destId="{72541F61-078D-4E21-93E8-310D20EF139C}" srcOrd="2" destOrd="0" parTransId="{D59DC9F5-95F9-45F1-BDF1-6250CD830B10}" sibTransId="{2AC9DD08-5E5A-40D7-999D-AEBC136D325E}"/>
    <dgm:cxn modelId="{48E6BB3B-2EBD-634F-91B9-A4483768C268}" type="presOf" srcId="{84B89F71-7ED2-4210-8475-D6305B6D4836}" destId="{862578CC-AF0B-154C-99A1-9DB52089F05C}" srcOrd="0" destOrd="5" presId="urn:microsoft.com/office/officeart/2005/8/layout/vList2"/>
    <dgm:cxn modelId="{0BADA73C-FFE5-4410-BF52-3D78D2D537A2}" srcId="{D83C9955-A195-41B7-B2FD-4DCEF6310EC1}" destId="{917FE4FA-8568-4948-B714-91261630CFBD}" srcOrd="1" destOrd="0" parTransId="{E01FD8A0-45AB-45C7-9A0A-C8154D491E37}" sibTransId="{C3FFB0C7-7A28-4CED-9E45-B279002A3251}"/>
    <dgm:cxn modelId="{2C3B1A47-E881-44E5-97C4-D1F1E01FD3E2}" srcId="{FBDDEA54-CC92-4A06-8431-48E24378A696}" destId="{53611548-2D5A-45D7-86C1-3C8528CD4751}" srcOrd="2" destOrd="0" parTransId="{2F82639D-A8CD-49B7-9F7D-A53FD42630ED}" sibTransId="{A0C5B90E-9E23-4AE0-B67A-58FBEB5364E7}"/>
    <dgm:cxn modelId="{D2D4A149-DEBE-8840-83F1-193778CB6642}" type="presOf" srcId="{0C455FD1-1D1B-47A5-807C-E2382BBECAA0}" destId="{862578CC-AF0B-154C-99A1-9DB52089F05C}" srcOrd="0" destOrd="1" presId="urn:microsoft.com/office/officeart/2005/8/layout/vList2"/>
    <dgm:cxn modelId="{73CECA5A-97E4-B24F-BBB0-EC0F263D2B72}" type="presOf" srcId="{D83C9955-A195-41B7-B2FD-4DCEF6310EC1}" destId="{51994B04-7245-A745-915C-92D063C85B07}" srcOrd="0" destOrd="0" presId="urn:microsoft.com/office/officeart/2005/8/layout/vList2"/>
    <dgm:cxn modelId="{6C1A1D65-2AF8-DD4B-9557-16DE38143631}" type="presOf" srcId="{7E288F41-D397-404E-8FD7-CA72A8705EE9}" destId="{DA769D7A-5900-2A4D-9B64-2674E322A6ED}" srcOrd="0" destOrd="0" presId="urn:microsoft.com/office/officeart/2005/8/layout/vList2"/>
    <dgm:cxn modelId="{FE778270-8F9C-1D48-AAA7-4872918B327C}" type="presOf" srcId="{8129DC75-32DB-411A-9CE9-F77B148B4DCA}" destId="{C46B281C-E97C-1A4C-AE4F-8C42AEEC472F}" srcOrd="0" destOrd="0" presId="urn:microsoft.com/office/officeart/2005/8/layout/vList2"/>
    <dgm:cxn modelId="{57DB8191-FDDF-423B-907A-136C1727A6C1}" srcId="{8129DC75-32DB-411A-9CE9-F77B148B4DCA}" destId="{38CDC058-85DB-4071-AEC1-F26734539FEF}" srcOrd="2" destOrd="0" parTransId="{659DA090-4DB4-4F17-919E-1FB7E2E39F35}" sibTransId="{E2D94D36-3277-4A98-B97A-ECB973CE6B48}"/>
    <dgm:cxn modelId="{53C21D98-5A64-B748-A480-E051BBFEF000}" type="presOf" srcId="{9638102F-743A-41CC-B07C-060D633779AE}" destId="{34D121F2-5054-374A-87BD-1479AA0A3512}" srcOrd="0" destOrd="0" presId="urn:microsoft.com/office/officeart/2005/8/layout/vList2"/>
    <dgm:cxn modelId="{6EDA9199-2EE2-6045-B10C-4F94727ADFC2}" type="presOf" srcId="{9A162D8F-A9FB-4C13-B468-E61423F4B35B}" destId="{862578CC-AF0B-154C-99A1-9DB52089F05C}" srcOrd="0" destOrd="4" presId="urn:microsoft.com/office/officeart/2005/8/layout/vList2"/>
    <dgm:cxn modelId="{6693BEB8-BD82-4F5B-9BA6-459EC8C504D3}" srcId="{38CDC058-85DB-4071-AEC1-F26734539FEF}" destId="{7E288F41-D397-404E-8FD7-CA72A8705EE9}" srcOrd="0" destOrd="0" parTransId="{94F55517-1BA3-4941-8CCA-AABD549138E9}" sibTransId="{4F5B327D-155F-480B-9747-FA4CD369FB5D}"/>
    <dgm:cxn modelId="{E57B63C1-D702-4877-B721-DCD47D70B494}" srcId="{84B89F71-7ED2-4210-8475-D6305B6D4836}" destId="{2C71AC1E-4CC5-4346-8E9A-C55E8270B401}" srcOrd="0" destOrd="0" parTransId="{E7C4634E-7F91-4684-BB40-975BDEE41425}" sibTransId="{988DCE86-9DF0-4850-9775-C6254DF0DBFD}"/>
    <dgm:cxn modelId="{B083BEC4-7527-8540-9D27-951818E57F09}" type="presOf" srcId="{F45CDA45-AC39-45BA-8ADB-60AA08990EED}" destId="{801B2CD6-6DDD-0D42-BADA-46A1667E0647}" srcOrd="0" destOrd="0" presId="urn:microsoft.com/office/officeart/2005/8/layout/vList2"/>
    <dgm:cxn modelId="{4E0D1CC9-18F8-2F46-9FBA-0AEB860CA47A}" type="presOf" srcId="{98B76E2B-F72E-6B46-A162-54E2313EB8ED}" destId="{862578CC-AF0B-154C-99A1-9DB52089F05C}" srcOrd="0" destOrd="7" presId="urn:microsoft.com/office/officeart/2005/8/layout/vList2"/>
    <dgm:cxn modelId="{C1C928CA-4C73-0941-940F-1C899044577F}" type="presOf" srcId="{BF1CECF7-64FA-43C6-A72A-63C09603CB6B}" destId="{862578CC-AF0B-154C-99A1-9DB52089F05C}" srcOrd="0" destOrd="2" presId="urn:microsoft.com/office/officeart/2005/8/layout/vList2"/>
    <dgm:cxn modelId="{2BCADACD-B07E-49BC-9A32-7EBE5F4012DB}" srcId="{F45CDA45-AC39-45BA-8ADB-60AA08990EED}" destId="{FBDDEA54-CC92-4A06-8431-48E24378A696}" srcOrd="0" destOrd="0" parTransId="{CABEF163-F7A4-4CD1-98B2-7B06FFCE674B}" sibTransId="{F7133589-1AAA-4A67-96A5-2CE25FC7B910}"/>
    <dgm:cxn modelId="{79C020D6-DF2F-8B43-9228-85DA1B16141B}" type="presOf" srcId="{917FE4FA-8568-4948-B714-91261630CFBD}" destId="{34D121F2-5054-374A-87BD-1479AA0A3512}" srcOrd="0" destOrd="1" presId="urn:microsoft.com/office/officeart/2005/8/layout/vList2"/>
    <dgm:cxn modelId="{CBA6ACD6-7EB4-4CC6-9D54-20B48BCE331D}" srcId="{8129DC75-32DB-411A-9CE9-F77B148B4DCA}" destId="{D83C9955-A195-41B7-B2FD-4DCEF6310EC1}" srcOrd="0" destOrd="0" parTransId="{D4F6ABD1-94F3-48BC-84DF-3A5E3E54D3C5}" sibTransId="{094AFB7E-8A22-4B1A-A68A-2BB181027FF6}"/>
    <dgm:cxn modelId="{FBDF22D9-14F7-E744-80B7-7F4FCB91D6C2}" srcId="{84B89F71-7ED2-4210-8475-D6305B6D4836}" destId="{98B76E2B-F72E-6B46-A162-54E2313EB8ED}" srcOrd="1" destOrd="0" parTransId="{84691B39-B58D-1C40-AD2B-77873AEEA436}" sibTransId="{41785CFD-D619-174B-A3EF-4A2FF1435D3B}"/>
    <dgm:cxn modelId="{A2B76EE3-BF85-454B-BA6C-244DBC7FA2E7}" srcId="{8129DC75-32DB-411A-9CE9-F77B148B4DCA}" destId="{F45CDA45-AC39-45BA-8ADB-60AA08990EED}" srcOrd="1" destOrd="0" parTransId="{208AF491-5519-4119-AAEE-0B5CE80AA5C0}" sibTransId="{73B5DD2D-5866-4470-AD78-C85613083F7D}"/>
    <dgm:cxn modelId="{A7327FE9-FD62-F74D-809A-5021E79C3FF9}" type="presOf" srcId="{2C71AC1E-4CC5-4346-8E9A-C55E8270B401}" destId="{862578CC-AF0B-154C-99A1-9DB52089F05C}" srcOrd="0" destOrd="6" presId="urn:microsoft.com/office/officeart/2005/8/layout/vList2"/>
    <dgm:cxn modelId="{F0A8A6EB-523B-4540-AB9E-F78650ACC556}" type="presOf" srcId="{72541F61-078D-4E21-93E8-310D20EF139C}" destId="{862578CC-AF0B-154C-99A1-9DB52089F05C}" srcOrd="0" destOrd="8" presId="urn:microsoft.com/office/officeart/2005/8/layout/vList2"/>
    <dgm:cxn modelId="{3CCB38F4-6A19-594F-93FF-ECE3C7BFFFE2}" type="presOf" srcId="{FBDDEA54-CC92-4A06-8431-48E24378A696}" destId="{862578CC-AF0B-154C-99A1-9DB52089F05C}" srcOrd="0" destOrd="0" presId="urn:microsoft.com/office/officeart/2005/8/layout/vList2"/>
    <dgm:cxn modelId="{1FB270EB-57A1-B04C-A069-A320E60C9413}" type="presParOf" srcId="{C46B281C-E97C-1A4C-AE4F-8C42AEEC472F}" destId="{51994B04-7245-A745-915C-92D063C85B07}" srcOrd="0" destOrd="0" presId="urn:microsoft.com/office/officeart/2005/8/layout/vList2"/>
    <dgm:cxn modelId="{23CCE0FF-7DA6-F442-B42E-26A31BA44141}" type="presParOf" srcId="{C46B281C-E97C-1A4C-AE4F-8C42AEEC472F}" destId="{34D121F2-5054-374A-87BD-1479AA0A3512}" srcOrd="1" destOrd="0" presId="urn:microsoft.com/office/officeart/2005/8/layout/vList2"/>
    <dgm:cxn modelId="{D9C9FFF1-18EB-6E44-B4DA-19ABD45ED525}" type="presParOf" srcId="{C46B281C-E97C-1A4C-AE4F-8C42AEEC472F}" destId="{801B2CD6-6DDD-0D42-BADA-46A1667E0647}" srcOrd="2" destOrd="0" presId="urn:microsoft.com/office/officeart/2005/8/layout/vList2"/>
    <dgm:cxn modelId="{20F99C4E-F324-CB40-9027-380C1701D554}" type="presParOf" srcId="{C46B281C-E97C-1A4C-AE4F-8C42AEEC472F}" destId="{862578CC-AF0B-154C-99A1-9DB52089F05C}" srcOrd="3" destOrd="0" presId="urn:microsoft.com/office/officeart/2005/8/layout/vList2"/>
    <dgm:cxn modelId="{7F2A60B6-8456-C540-95AA-C901A3465B2C}" type="presParOf" srcId="{C46B281C-E97C-1A4C-AE4F-8C42AEEC472F}" destId="{C9446576-DAB8-564B-A8A7-47B6D24D0EB4}" srcOrd="4" destOrd="0" presId="urn:microsoft.com/office/officeart/2005/8/layout/vList2"/>
    <dgm:cxn modelId="{001A4C12-849F-AD4F-A1B3-D0D97C170648}" type="presParOf" srcId="{C46B281C-E97C-1A4C-AE4F-8C42AEEC472F}" destId="{DA769D7A-5900-2A4D-9B64-2674E322A6E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771EE0-E497-406F-9E88-4F5B1F59F449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934034D-5214-47A0-8D45-DCEABD9754E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Public Participation </a:t>
          </a:r>
        </a:p>
      </dgm:t>
    </dgm:pt>
    <dgm:pt modelId="{42E54F55-B884-405A-9AAC-78E68131F0A7}" type="parTrans" cxnId="{B0386F5F-9BF0-4315-A91F-06491BCDF69C}">
      <dgm:prSet/>
      <dgm:spPr/>
      <dgm:t>
        <a:bodyPr/>
        <a:lstStyle/>
        <a:p>
          <a:endParaRPr lang="en-US"/>
        </a:p>
      </dgm:t>
    </dgm:pt>
    <dgm:pt modelId="{83555723-1C65-441B-BFDB-D1DC4A1F61AB}" type="sibTrans" cxnId="{B0386F5F-9BF0-4315-A91F-06491BCDF69C}">
      <dgm:prSet/>
      <dgm:spPr/>
      <dgm:t>
        <a:bodyPr/>
        <a:lstStyle/>
        <a:p>
          <a:endParaRPr lang="en-US"/>
        </a:p>
      </dgm:t>
    </dgm:pt>
    <dgm:pt modelId="{A91CDDDE-09F4-498D-9779-6D78BEF896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Verbal comments from approximately </a:t>
          </a:r>
          <a:r>
            <a:rPr lang="en-US" b="1" dirty="0">
              <a:highlight>
                <a:srgbClr val="FFFF00"/>
              </a:highlight>
            </a:rPr>
            <a:t>10:05-10:20</a:t>
          </a:r>
          <a:r>
            <a:rPr lang="en-US" b="1" dirty="0"/>
            <a:t> </a:t>
          </a:r>
          <a:r>
            <a:rPr lang="en-US" dirty="0"/>
            <a:t>(as mentioned earlier, the Public needed to email Susan by 10:15 to be added to the queue to speak)</a:t>
          </a:r>
        </a:p>
      </dgm:t>
    </dgm:pt>
    <dgm:pt modelId="{16571755-44FB-4B9C-A136-4CDBF3B59954}" type="parTrans" cxnId="{7837A999-EEF3-464B-A747-88EB0725CB88}">
      <dgm:prSet/>
      <dgm:spPr/>
      <dgm:t>
        <a:bodyPr/>
        <a:lstStyle/>
        <a:p>
          <a:endParaRPr lang="en-US"/>
        </a:p>
      </dgm:t>
    </dgm:pt>
    <dgm:pt modelId="{021DFC40-BBC4-42F5-8F32-4E26FFC96E93}" type="sibTrans" cxnId="{7837A999-EEF3-464B-A747-88EB0725CB88}">
      <dgm:prSet/>
      <dgm:spPr/>
      <dgm:t>
        <a:bodyPr/>
        <a:lstStyle/>
        <a:p>
          <a:endParaRPr lang="en-US"/>
        </a:p>
      </dgm:t>
    </dgm:pt>
    <dgm:pt modelId="{D7181D57-59B1-4AE3-AF96-B38981D54B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The Public can use the Q&amp;A at any time </a:t>
          </a:r>
          <a:r>
            <a:rPr lang="en-US" dirty="0"/>
            <a:t>during the meeting to ask questions or provide feedback. CAEECC Co-Chairs Lara Ettenson (NRDC) and Jenny Berg (BayREN) will respond.</a:t>
          </a:r>
        </a:p>
      </dgm:t>
    </dgm:pt>
    <dgm:pt modelId="{2BA54292-9075-4516-8172-68A003C3FA61}" type="parTrans" cxnId="{EE714E06-84C2-416A-A316-20A5BC2F716C}">
      <dgm:prSet/>
      <dgm:spPr/>
      <dgm:t>
        <a:bodyPr/>
        <a:lstStyle/>
        <a:p>
          <a:endParaRPr lang="en-US"/>
        </a:p>
      </dgm:t>
    </dgm:pt>
    <dgm:pt modelId="{E7032ECC-C721-4DDC-B11E-16DE81E92C3F}" type="sibTrans" cxnId="{EE714E06-84C2-416A-A316-20A5BC2F716C}">
      <dgm:prSet/>
      <dgm:spPr/>
      <dgm:t>
        <a:bodyPr/>
        <a:lstStyle/>
        <a:p>
          <a:endParaRPr lang="en-US"/>
        </a:p>
      </dgm:t>
    </dgm:pt>
    <dgm:pt modelId="{51050E9B-5A2D-43A4-86CC-95C944A79215}" type="pres">
      <dgm:prSet presAssocID="{E5771EE0-E497-406F-9E88-4F5B1F59F449}" presName="root" presStyleCnt="0">
        <dgm:presLayoutVars>
          <dgm:dir/>
          <dgm:resizeHandles val="exact"/>
        </dgm:presLayoutVars>
      </dgm:prSet>
      <dgm:spPr/>
    </dgm:pt>
    <dgm:pt modelId="{945BA1CC-C9FA-4C03-8F2E-FBD264807B97}" type="pres">
      <dgm:prSet presAssocID="{2934034D-5214-47A0-8D45-DCEABD9754EB}" presName="compNode" presStyleCnt="0"/>
      <dgm:spPr/>
    </dgm:pt>
    <dgm:pt modelId="{E5840A45-4A92-4360-BEDA-E062E9B01656}" type="pres">
      <dgm:prSet presAssocID="{2934034D-5214-47A0-8D45-DCEABD9754EB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EB7793BF-71E5-4F96-8794-DA021D4D3160}" type="pres">
      <dgm:prSet presAssocID="{2934034D-5214-47A0-8D45-DCEABD9754EB}" presName="iconSpace" presStyleCnt="0"/>
      <dgm:spPr/>
    </dgm:pt>
    <dgm:pt modelId="{7EA0E304-C047-494F-A3EC-EDFF407D5C57}" type="pres">
      <dgm:prSet presAssocID="{2934034D-5214-47A0-8D45-DCEABD9754EB}" presName="parTx" presStyleLbl="revTx" presStyleIdx="0" presStyleCnt="2">
        <dgm:presLayoutVars>
          <dgm:chMax val="0"/>
          <dgm:chPref val="0"/>
        </dgm:presLayoutVars>
      </dgm:prSet>
      <dgm:spPr/>
    </dgm:pt>
    <dgm:pt modelId="{ACA433C5-4285-4D9F-8F37-47A63957C7D6}" type="pres">
      <dgm:prSet presAssocID="{2934034D-5214-47A0-8D45-DCEABD9754EB}" presName="txSpace" presStyleCnt="0"/>
      <dgm:spPr/>
    </dgm:pt>
    <dgm:pt modelId="{80C89839-53F6-4FFF-BDB9-73C291E65CEC}" type="pres">
      <dgm:prSet presAssocID="{2934034D-5214-47A0-8D45-DCEABD9754EB}" presName="desTx" presStyleLbl="revTx" presStyleIdx="1" presStyleCnt="2" custScaleX="181328" custScaleY="2000000">
        <dgm:presLayoutVars/>
      </dgm:prSet>
      <dgm:spPr/>
    </dgm:pt>
  </dgm:ptLst>
  <dgm:cxnLst>
    <dgm:cxn modelId="{EE714E06-84C2-416A-A316-20A5BC2F716C}" srcId="{2934034D-5214-47A0-8D45-DCEABD9754EB}" destId="{D7181D57-59B1-4AE3-AF96-B38981D54B44}" srcOrd="1" destOrd="0" parTransId="{2BA54292-9075-4516-8172-68A003C3FA61}" sibTransId="{E7032ECC-C721-4DDC-B11E-16DE81E92C3F}"/>
    <dgm:cxn modelId="{1152C35E-F0BC-43C8-8958-7A0A3E4A4E45}" type="presOf" srcId="{A91CDDDE-09F4-498D-9779-6D78BEF89642}" destId="{80C89839-53F6-4FFF-BDB9-73C291E65CEC}" srcOrd="0" destOrd="0" presId="urn:microsoft.com/office/officeart/2018/5/layout/CenteredIconLabelDescriptionList"/>
    <dgm:cxn modelId="{B0386F5F-9BF0-4315-A91F-06491BCDF69C}" srcId="{E5771EE0-E497-406F-9E88-4F5B1F59F449}" destId="{2934034D-5214-47A0-8D45-DCEABD9754EB}" srcOrd="0" destOrd="0" parTransId="{42E54F55-B884-405A-9AAC-78E68131F0A7}" sibTransId="{83555723-1C65-441B-BFDB-D1DC4A1F61AB}"/>
    <dgm:cxn modelId="{CBAE0B7F-2592-4854-BCB7-84FE39FC52E5}" type="presOf" srcId="{E5771EE0-E497-406F-9E88-4F5B1F59F449}" destId="{51050E9B-5A2D-43A4-86CC-95C944A79215}" srcOrd="0" destOrd="0" presId="urn:microsoft.com/office/officeart/2018/5/layout/CenteredIconLabelDescriptionList"/>
    <dgm:cxn modelId="{7837A999-EEF3-464B-A747-88EB0725CB88}" srcId="{2934034D-5214-47A0-8D45-DCEABD9754EB}" destId="{A91CDDDE-09F4-498D-9779-6D78BEF89642}" srcOrd="0" destOrd="0" parTransId="{16571755-44FB-4B9C-A136-4CDBF3B59954}" sibTransId="{021DFC40-BBC4-42F5-8F32-4E26FFC96E93}"/>
    <dgm:cxn modelId="{FA2D2FE8-2A78-4EB9-94FC-62E8C1FF971D}" type="presOf" srcId="{D7181D57-59B1-4AE3-AF96-B38981D54B44}" destId="{80C89839-53F6-4FFF-BDB9-73C291E65CEC}" srcOrd="0" destOrd="1" presId="urn:microsoft.com/office/officeart/2018/5/layout/CenteredIconLabelDescriptionList"/>
    <dgm:cxn modelId="{C6910FF5-6BB9-4E5F-B9E0-E97BD9C94F93}" type="presOf" srcId="{2934034D-5214-47A0-8D45-DCEABD9754EB}" destId="{7EA0E304-C047-494F-A3EC-EDFF407D5C57}" srcOrd="0" destOrd="0" presId="urn:microsoft.com/office/officeart/2018/5/layout/CenteredIconLabelDescriptionList"/>
    <dgm:cxn modelId="{1C62755C-16EE-46CC-964E-8BB3B8C6E673}" type="presParOf" srcId="{51050E9B-5A2D-43A4-86CC-95C944A79215}" destId="{945BA1CC-C9FA-4C03-8F2E-FBD264807B97}" srcOrd="0" destOrd="0" presId="urn:microsoft.com/office/officeart/2018/5/layout/CenteredIconLabelDescriptionList"/>
    <dgm:cxn modelId="{B70DD53C-DB25-40F2-94A8-000704434D37}" type="presParOf" srcId="{945BA1CC-C9FA-4C03-8F2E-FBD264807B97}" destId="{E5840A45-4A92-4360-BEDA-E062E9B01656}" srcOrd="0" destOrd="0" presId="urn:microsoft.com/office/officeart/2018/5/layout/CenteredIconLabelDescriptionList"/>
    <dgm:cxn modelId="{241D18C5-72B3-49CC-91FD-6C309994E16C}" type="presParOf" srcId="{945BA1CC-C9FA-4C03-8F2E-FBD264807B97}" destId="{EB7793BF-71E5-4F96-8794-DA021D4D3160}" srcOrd="1" destOrd="0" presId="urn:microsoft.com/office/officeart/2018/5/layout/CenteredIconLabelDescriptionList"/>
    <dgm:cxn modelId="{F2AB87A6-9F08-4421-A29E-4FF40AF69572}" type="presParOf" srcId="{945BA1CC-C9FA-4C03-8F2E-FBD264807B97}" destId="{7EA0E304-C047-494F-A3EC-EDFF407D5C57}" srcOrd="2" destOrd="0" presId="urn:microsoft.com/office/officeart/2018/5/layout/CenteredIconLabelDescriptionList"/>
    <dgm:cxn modelId="{01ABAC2B-4957-4079-A6E9-51FBBA65C11C}" type="presParOf" srcId="{945BA1CC-C9FA-4C03-8F2E-FBD264807B97}" destId="{ACA433C5-4285-4D9F-8F37-47A63957C7D6}" srcOrd="3" destOrd="0" presId="urn:microsoft.com/office/officeart/2018/5/layout/CenteredIconLabelDescriptionList"/>
    <dgm:cxn modelId="{117F5FA2-7337-4023-9981-14164E1F325D}" type="presParOf" srcId="{945BA1CC-C9FA-4C03-8F2E-FBD264807B97}" destId="{80C89839-53F6-4FFF-BDB9-73C291E65CEC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771EE0-E497-406F-9E88-4F5B1F59F449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BA4B1F1-A192-4C18-A5A2-9C5E394A642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CAEECC Members</a:t>
          </a:r>
        </a:p>
      </dgm:t>
    </dgm:pt>
    <dgm:pt modelId="{61B9CDDB-EE23-40B0-A45A-70BA95645D39}" type="parTrans" cxnId="{B3B7C4C2-3061-4A60-9206-3C4D0DDB858A}">
      <dgm:prSet/>
      <dgm:spPr/>
      <dgm:t>
        <a:bodyPr/>
        <a:lstStyle/>
        <a:p>
          <a:endParaRPr lang="en-US"/>
        </a:p>
      </dgm:t>
    </dgm:pt>
    <dgm:pt modelId="{8E6BAEF3-6537-47B6-AA01-D83EB7582C4C}" type="sibTrans" cxnId="{B3B7C4C2-3061-4A60-9206-3C4D0DDB858A}">
      <dgm:prSet/>
      <dgm:spPr/>
      <dgm:t>
        <a:bodyPr/>
        <a:lstStyle/>
        <a:p>
          <a:endParaRPr lang="en-US"/>
        </a:p>
      </dgm:t>
    </dgm:pt>
    <dgm:pt modelId="{5DBBE9A4-621E-4DBF-8F97-9CB5112FCE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Feedback, Refinement, and Approval</a:t>
          </a:r>
        </a:p>
      </dgm:t>
    </dgm:pt>
    <dgm:pt modelId="{7578DD80-C51F-4151-98EB-C424E69CB81F}" type="parTrans" cxnId="{98A0EEEB-BDD9-4D92-99B2-D17ACF3ED7A1}">
      <dgm:prSet/>
      <dgm:spPr/>
      <dgm:t>
        <a:bodyPr/>
        <a:lstStyle/>
        <a:p>
          <a:endParaRPr lang="en-US"/>
        </a:p>
      </dgm:t>
    </dgm:pt>
    <dgm:pt modelId="{F365E04F-36F6-4105-B3A3-EED6AC05F739}" type="sibTrans" cxnId="{98A0EEEB-BDD9-4D92-99B2-D17ACF3ED7A1}">
      <dgm:prSet/>
      <dgm:spPr/>
      <dgm:t>
        <a:bodyPr/>
        <a:lstStyle/>
        <a:p>
          <a:endParaRPr lang="en-US"/>
        </a:p>
      </dgm:t>
    </dgm:pt>
    <dgm:pt modelId="{51050E9B-5A2D-43A4-86CC-95C944A79215}" type="pres">
      <dgm:prSet presAssocID="{E5771EE0-E497-406F-9E88-4F5B1F59F449}" presName="root" presStyleCnt="0">
        <dgm:presLayoutVars>
          <dgm:dir/>
          <dgm:resizeHandles val="exact"/>
        </dgm:presLayoutVars>
      </dgm:prSet>
      <dgm:spPr/>
    </dgm:pt>
    <dgm:pt modelId="{63FD038C-AE60-4C5F-AC64-B1A3BF98D50F}" type="pres">
      <dgm:prSet presAssocID="{6BA4B1F1-A192-4C18-A5A2-9C5E394A642B}" presName="compNode" presStyleCnt="0"/>
      <dgm:spPr/>
    </dgm:pt>
    <dgm:pt modelId="{B33402D7-6E92-47C8-ADDF-800FFF072DDD}" type="pres">
      <dgm:prSet presAssocID="{6BA4B1F1-A192-4C18-A5A2-9C5E394A642B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2F308497-B51B-40D9-9B81-50C0E68BC3D7}" type="pres">
      <dgm:prSet presAssocID="{6BA4B1F1-A192-4C18-A5A2-9C5E394A642B}" presName="iconSpace" presStyleCnt="0"/>
      <dgm:spPr/>
    </dgm:pt>
    <dgm:pt modelId="{0196AF88-E5F9-41D2-A2B9-DEAB0AEB3B87}" type="pres">
      <dgm:prSet presAssocID="{6BA4B1F1-A192-4C18-A5A2-9C5E394A642B}" presName="parTx" presStyleLbl="revTx" presStyleIdx="0" presStyleCnt="2">
        <dgm:presLayoutVars>
          <dgm:chMax val="0"/>
          <dgm:chPref val="0"/>
        </dgm:presLayoutVars>
      </dgm:prSet>
      <dgm:spPr/>
    </dgm:pt>
    <dgm:pt modelId="{810FD765-F28F-4774-ADFC-FDB02DCE8EC7}" type="pres">
      <dgm:prSet presAssocID="{6BA4B1F1-A192-4C18-A5A2-9C5E394A642B}" presName="txSpace" presStyleCnt="0"/>
      <dgm:spPr/>
    </dgm:pt>
    <dgm:pt modelId="{CF91C7FB-81D8-4538-9C92-BE6998CB8626}" type="pres">
      <dgm:prSet presAssocID="{6BA4B1F1-A192-4C18-A5A2-9C5E394A642B}" presName="desTx" presStyleLbl="revTx" presStyleIdx="1" presStyleCnt="2">
        <dgm:presLayoutVars/>
      </dgm:prSet>
      <dgm:spPr/>
    </dgm:pt>
  </dgm:ptLst>
  <dgm:cxnLst>
    <dgm:cxn modelId="{FEC78515-B146-4B89-AC8B-D4386D25263D}" type="presOf" srcId="{6BA4B1F1-A192-4C18-A5A2-9C5E394A642B}" destId="{0196AF88-E5F9-41D2-A2B9-DEAB0AEB3B87}" srcOrd="0" destOrd="0" presId="urn:microsoft.com/office/officeart/2018/5/layout/CenteredIconLabelDescriptionList"/>
    <dgm:cxn modelId="{CBAE0B7F-2592-4854-BCB7-84FE39FC52E5}" type="presOf" srcId="{E5771EE0-E497-406F-9E88-4F5B1F59F449}" destId="{51050E9B-5A2D-43A4-86CC-95C944A79215}" srcOrd="0" destOrd="0" presId="urn:microsoft.com/office/officeart/2018/5/layout/CenteredIconLabelDescriptionList"/>
    <dgm:cxn modelId="{B3B7C4C2-3061-4A60-9206-3C4D0DDB858A}" srcId="{E5771EE0-E497-406F-9E88-4F5B1F59F449}" destId="{6BA4B1F1-A192-4C18-A5A2-9C5E394A642B}" srcOrd="0" destOrd="0" parTransId="{61B9CDDB-EE23-40B0-A45A-70BA95645D39}" sibTransId="{8E6BAEF3-6537-47B6-AA01-D83EB7582C4C}"/>
    <dgm:cxn modelId="{98A0EEEB-BDD9-4D92-99B2-D17ACF3ED7A1}" srcId="{6BA4B1F1-A192-4C18-A5A2-9C5E394A642B}" destId="{5DBBE9A4-621E-4DBF-8F97-9CB5112FCEC7}" srcOrd="0" destOrd="0" parTransId="{7578DD80-C51F-4151-98EB-C424E69CB81F}" sibTransId="{F365E04F-36F6-4105-B3A3-EED6AC05F739}"/>
    <dgm:cxn modelId="{65EFCBF1-7402-46F8-BC26-2F8746792D23}" type="presOf" srcId="{5DBBE9A4-621E-4DBF-8F97-9CB5112FCEC7}" destId="{CF91C7FB-81D8-4538-9C92-BE6998CB8626}" srcOrd="0" destOrd="0" presId="urn:microsoft.com/office/officeart/2018/5/layout/CenteredIconLabelDescriptionList"/>
    <dgm:cxn modelId="{E819B615-FF34-4102-BEF2-16C1158E7624}" type="presParOf" srcId="{51050E9B-5A2D-43A4-86CC-95C944A79215}" destId="{63FD038C-AE60-4C5F-AC64-B1A3BF98D50F}" srcOrd="0" destOrd="0" presId="urn:microsoft.com/office/officeart/2018/5/layout/CenteredIconLabelDescriptionList"/>
    <dgm:cxn modelId="{7BD715D2-2FF2-42F5-8313-3FCEB32000AC}" type="presParOf" srcId="{63FD038C-AE60-4C5F-AC64-B1A3BF98D50F}" destId="{B33402D7-6E92-47C8-ADDF-800FFF072DDD}" srcOrd="0" destOrd="0" presId="urn:microsoft.com/office/officeart/2018/5/layout/CenteredIconLabelDescriptionList"/>
    <dgm:cxn modelId="{9B812D10-9F88-44B2-9E52-5577BC15F8CA}" type="presParOf" srcId="{63FD038C-AE60-4C5F-AC64-B1A3BF98D50F}" destId="{2F308497-B51B-40D9-9B81-50C0E68BC3D7}" srcOrd="1" destOrd="0" presId="urn:microsoft.com/office/officeart/2018/5/layout/CenteredIconLabelDescriptionList"/>
    <dgm:cxn modelId="{3F95F25D-79C0-4D79-A0E0-8E9A426D9835}" type="presParOf" srcId="{63FD038C-AE60-4C5F-AC64-B1A3BF98D50F}" destId="{0196AF88-E5F9-41D2-A2B9-DEAB0AEB3B87}" srcOrd="2" destOrd="0" presId="urn:microsoft.com/office/officeart/2018/5/layout/CenteredIconLabelDescriptionList"/>
    <dgm:cxn modelId="{7666291F-590B-46B1-A3DB-A0434025CF6B}" type="presParOf" srcId="{63FD038C-AE60-4C5F-AC64-B1A3BF98D50F}" destId="{810FD765-F28F-4774-ADFC-FDB02DCE8EC7}" srcOrd="3" destOrd="0" presId="urn:microsoft.com/office/officeart/2018/5/layout/CenteredIconLabelDescriptionList"/>
    <dgm:cxn modelId="{3D8416B5-0649-4A6B-BE22-F3EB9CD55440}" type="presParOf" srcId="{63FD038C-AE60-4C5F-AC64-B1A3BF98D50F}" destId="{CF91C7FB-81D8-4538-9C92-BE6998CB8626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1E0AC9-817B-4FD0-99A8-D986B9D3BE60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639C87A-9F3C-4E3A-A930-314375DF1786}">
      <dgm:prSet/>
      <dgm:spPr/>
      <dgm:t>
        <a:bodyPr/>
        <a:lstStyle/>
        <a:p>
          <a:r>
            <a:rPr lang="en-US" dirty="0"/>
            <a:t>Discuss PA segmentation strategies for upcoming Business Plans/4 year Applications (reflecting on Metrics WGs recommendations and BBALs)</a:t>
          </a:r>
        </a:p>
      </dgm:t>
    </dgm:pt>
    <dgm:pt modelId="{837A965F-B2DF-427D-AEFA-C565FF7CE9CA}" type="parTrans" cxnId="{32B56B40-90A1-43B3-A0E5-3A1BE2762E62}">
      <dgm:prSet/>
      <dgm:spPr/>
      <dgm:t>
        <a:bodyPr/>
        <a:lstStyle/>
        <a:p>
          <a:endParaRPr lang="en-US"/>
        </a:p>
      </dgm:t>
    </dgm:pt>
    <dgm:pt modelId="{1E35BB9C-88FC-4080-8954-5EF5DD5E40A5}" type="sibTrans" cxnId="{32B56B40-90A1-43B3-A0E5-3A1BE2762E62}">
      <dgm:prSet/>
      <dgm:spPr/>
      <dgm:t>
        <a:bodyPr/>
        <a:lstStyle/>
        <a:p>
          <a:endParaRPr lang="en-US"/>
        </a:p>
      </dgm:t>
    </dgm:pt>
    <dgm:pt modelId="{7963BA2B-66D2-4E40-A2A7-1132611E319A}">
      <dgm:prSet/>
      <dgm:spPr/>
      <dgm:t>
        <a:bodyPr/>
        <a:lstStyle/>
        <a:p>
          <a:pPr>
            <a:buFont typeface="+mj-lt"/>
            <a:buAutoNum type="arabicParenR"/>
          </a:pPr>
          <a:r>
            <a:rPr lang="en-US" dirty="0"/>
            <a:t>Discuss how PAs will address non-consensus recommendations in MSMWG and EMWG reports</a:t>
          </a:r>
        </a:p>
      </dgm:t>
    </dgm:pt>
    <dgm:pt modelId="{54D155B6-5DC5-344F-8332-A6DBBC24AE78}" type="parTrans" cxnId="{303E949C-EF3F-BE4B-88B2-DDBC2A738870}">
      <dgm:prSet/>
      <dgm:spPr/>
      <dgm:t>
        <a:bodyPr/>
        <a:lstStyle/>
        <a:p>
          <a:endParaRPr lang="en-US"/>
        </a:p>
      </dgm:t>
    </dgm:pt>
    <dgm:pt modelId="{907166CE-6623-D845-9D80-D787B4316A71}" type="sibTrans" cxnId="{303E949C-EF3F-BE4B-88B2-DDBC2A738870}">
      <dgm:prSet/>
      <dgm:spPr/>
      <dgm:t>
        <a:bodyPr/>
        <a:lstStyle/>
        <a:p>
          <a:endParaRPr lang="en-US"/>
        </a:p>
      </dgm:t>
    </dgm:pt>
    <dgm:pt modelId="{ACE65F25-44BB-D440-AEDD-6247B4F2A655}">
      <dgm:prSet/>
      <dgm:spPr/>
      <dgm:t>
        <a:bodyPr/>
        <a:lstStyle/>
        <a:p>
          <a:r>
            <a:rPr lang="en-US"/>
            <a:t>Provide opportunity for public input</a:t>
          </a:r>
        </a:p>
      </dgm:t>
    </dgm:pt>
    <dgm:pt modelId="{4CA4EAAB-1DA4-944B-B729-1B27D0CDCA39}" type="parTrans" cxnId="{210B297F-D628-3B40-B0DE-A5E85C7CEA4E}">
      <dgm:prSet/>
      <dgm:spPr/>
      <dgm:t>
        <a:bodyPr/>
        <a:lstStyle/>
        <a:p>
          <a:endParaRPr lang="en-US"/>
        </a:p>
      </dgm:t>
    </dgm:pt>
    <dgm:pt modelId="{FE0CC3E7-7CE8-BB4E-A256-F1CCDD99BA1F}" type="sibTrans" cxnId="{210B297F-D628-3B40-B0DE-A5E85C7CEA4E}">
      <dgm:prSet/>
      <dgm:spPr/>
      <dgm:t>
        <a:bodyPr/>
        <a:lstStyle/>
        <a:p>
          <a:endParaRPr lang="en-US"/>
        </a:p>
      </dgm:t>
    </dgm:pt>
    <dgm:pt modelId="{D8617EC5-F25E-3B49-AF65-CD3196AEF792}" type="pres">
      <dgm:prSet presAssocID="{441E0AC9-817B-4FD0-99A8-D986B9D3BE60}" presName="vert0" presStyleCnt="0">
        <dgm:presLayoutVars>
          <dgm:dir/>
          <dgm:animOne val="branch"/>
          <dgm:animLvl val="lvl"/>
        </dgm:presLayoutVars>
      </dgm:prSet>
      <dgm:spPr/>
    </dgm:pt>
    <dgm:pt modelId="{AA52C02D-0658-A248-A3C1-77F334867FA8}" type="pres">
      <dgm:prSet presAssocID="{3639C87A-9F3C-4E3A-A930-314375DF1786}" presName="thickLine" presStyleLbl="alignNode1" presStyleIdx="0" presStyleCnt="3"/>
      <dgm:spPr/>
    </dgm:pt>
    <dgm:pt modelId="{7F525E68-3ED1-3841-99DB-54C322B7E54A}" type="pres">
      <dgm:prSet presAssocID="{3639C87A-9F3C-4E3A-A930-314375DF1786}" presName="horz1" presStyleCnt="0"/>
      <dgm:spPr/>
    </dgm:pt>
    <dgm:pt modelId="{AD63C000-E900-9D47-A784-9CA147CCC9F6}" type="pres">
      <dgm:prSet presAssocID="{3639C87A-9F3C-4E3A-A930-314375DF1786}" presName="tx1" presStyleLbl="revTx" presStyleIdx="0" presStyleCnt="3"/>
      <dgm:spPr/>
    </dgm:pt>
    <dgm:pt modelId="{F6CD40C7-2CD9-204F-B425-6BBF7E2D420F}" type="pres">
      <dgm:prSet presAssocID="{3639C87A-9F3C-4E3A-A930-314375DF1786}" presName="vert1" presStyleCnt="0"/>
      <dgm:spPr/>
    </dgm:pt>
    <dgm:pt modelId="{C9F283F5-EE30-BF46-86A7-44C80DFB7E30}" type="pres">
      <dgm:prSet presAssocID="{7963BA2B-66D2-4E40-A2A7-1132611E319A}" presName="thickLine" presStyleLbl="alignNode1" presStyleIdx="1" presStyleCnt="3"/>
      <dgm:spPr/>
    </dgm:pt>
    <dgm:pt modelId="{FE3E5B9E-E434-7843-87A7-349A45488C2A}" type="pres">
      <dgm:prSet presAssocID="{7963BA2B-66D2-4E40-A2A7-1132611E319A}" presName="horz1" presStyleCnt="0"/>
      <dgm:spPr/>
    </dgm:pt>
    <dgm:pt modelId="{083CF88E-A8CC-3740-9D10-9ED096A1EE5D}" type="pres">
      <dgm:prSet presAssocID="{7963BA2B-66D2-4E40-A2A7-1132611E319A}" presName="tx1" presStyleLbl="revTx" presStyleIdx="1" presStyleCnt="3"/>
      <dgm:spPr/>
    </dgm:pt>
    <dgm:pt modelId="{360DE500-B4F6-B942-B2AD-4E1C987F8FF4}" type="pres">
      <dgm:prSet presAssocID="{7963BA2B-66D2-4E40-A2A7-1132611E319A}" presName="vert1" presStyleCnt="0"/>
      <dgm:spPr/>
    </dgm:pt>
    <dgm:pt modelId="{59E87432-F03F-4F4B-B174-24792C6664AB}" type="pres">
      <dgm:prSet presAssocID="{ACE65F25-44BB-D440-AEDD-6247B4F2A655}" presName="thickLine" presStyleLbl="alignNode1" presStyleIdx="2" presStyleCnt="3"/>
      <dgm:spPr/>
    </dgm:pt>
    <dgm:pt modelId="{6DCFFC1A-3B59-CF4D-B61F-51F5A4CAB4AE}" type="pres">
      <dgm:prSet presAssocID="{ACE65F25-44BB-D440-AEDD-6247B4F2A655}" presName="horz1" presStyleCnt="0"/>
      <dgm:spPr/>
    </dgm:pt>
    <dgm:pt modelId="{9AC1FE59-8729-AB49-BA20-440E77F62703}" type="pres">
      <dgm:prSet presAssocID="{ACE65F25-44BB-D440-AEDD-6247B4F2A655}" presName="tx1" presStyleLbl="revTx" presStyleIdx="2" presStyleCnt="3"/>
      <dgm:spPr/>
    </dgm:pt>
    <dgm:pt modelId="{3CEE2689-6FA7-EF47-9781-2552E1DACF9A}" type="pres">
      <dgm:prSet presAssocID="{ACE65F25-44BB-D440-AEDD-6247B4F2A655}" presName="vert1" presStyleCnt="0"/>
      <dgm:spPr/>
    </dgm:pt>
  </dgm:ptLst>
  <dgm:cxnLst>
    <dgm:cxn modelId="{32B56B40-90A1-43B3-A0E5-3A1BE2762E62}" srcId="{441E0AC9-817B-4FD0-99A8-D986B9D3BE60}" destId="{3639C87A-9F3C-4E3A-A930-314375DF1786}" srcOrd="0" destOrd="0" parTransId="{837A965F-B2DF-427D-AEFA-C565FF7CE9CA}" sibTransId="{1E35BB9C-88FC-4080-8954-5EF5DD5E40A5}"/>
    <dgm:cxn modelId="{545E0249-861E-3E48-9AD0-84D623D1EC34}" type="presOf" srcId="{7963BA2B-66D2-4E40-A2A7-1132611E319A}" destId="{083CF88E-A8CC-3740-9D10-9ED096A1EE5D}" srcOrd="0" destOrd="0" presId="urn:microsoft.com/office/officeart/2008/layout/LinedList"/>
    <dgm:cxn modelId="{210B297F-D628-3B40-B0DE-A5E85C7CEA4E}" srcId="{441E0AC9-817B-4FD0-99A8-D986B9D3BE60}" destId="{ACE65F25-44BB-D440-AEDD-6247B4F2A655}" srcOrd="2" destOrd="0" parTransId="{4CA4EAAB-1DA4-944B-B729-1B27D0CDCA39}" sibTransId="{FE0CC3E7-7CE8-BB4E-A256-F1CCDD99BA1F}"/>
    <dgm:cxn modelId="{303E949C-EF3F-BE4B-88B2-DDBC2A738870}" srcId="{441E0AC9-817B-4FD0-99A8-D986B9D3BE60}" destId="{7963BA2B-66D2-4E40-A2A7-1132611E319A}" srcOrd="1" destOrd="0" parTransId="{54D155B6-5DC5-344F-8332-A6DBBC24AE78}" sibTransId="{907166CE-6623-D845-9D80-D787B4316A71}"/>
    <dgm:cxn modelId="{C57BDBA1-56B8-6947-A68C-667B82F1C3B6}" type="presOf" srcId="{441E0AC9-817B-4FD0-99A8-D986B9D3BE60}" destId="{D8617EC5-F25E-3B49-AF65-CD3196AEF792}" srcOrd="0" destOrd="0" presId="urn:microsoft.com/office/officeart/2008/layout/LinedList"/>
    <dgm:cxn modelId="{3473ACEA-ED0B-A447-8939-752A5AFB77A5}" type="presOf" srcId="{ACE65F25-44BB-D440-AEDD-6247B4F2A655}" destId="{9AC1FE59-8729-AB49-BA20-440E77F62703}" srcOrd="0" destOrd="0" presId="urn:microsoft.com/office/officeart/2008/layout/LinedList"/>
    <dgm:cxn modelId="{8EF517F9-A19D-BE4F-8720-94F928503B13}" type="presOf" srcId="{3639C87A-9F3C-4E3A-A930-314375DF1786}" destId="{AD63C000-E900-9D47-A784-9CA147CCC9F6}" srcOrd="0" destOrd="0" presId="urn:microsoft.com/office/officeart/2008/layout/LinedList"/>
    <dgm:cxn modelId="{09D91D1E-2088-5B49-97D0-A998051BB674}" type="presParOf" srcId="{D8617EC5-F25E-3B49-AF65-CD3196AEF792}" destId="{AA52C02D-0658-A248-A3C1-77F334867FA8}" srcOrd="0" destOrd="0" presId="urn:microsoft.com/office/officeart/2008/layout/LinedList"/>
    <dgm:cxn modelId="{00E81EA5-AD57-2645-81F4-4B2ECE5D281B}" type="presParOf" srcId="{D8617EC5-F25E-3B49-AF65-CD3196AEF792}" destId="{7F525E68-3ED1-3841-99DB-54C322B7E54A}" srcOrd="1" destOrd="0" presId="urn:microsoft.com/office/officeart/2008/layout/LinedList"/>
    <dgm:cxn modelId="{0AFEB90C-9DDB-A444-A7DC-D3716E2523B4}" type="presParOf" srcId="{7F525E68-3ED1-3841-99DB-54C322B7E54A}" destId="{AD63C000-E900-9D47-A784-9CA147CCC9F6}" srcOrd="0" destOrd="0" presId="urn:microsoft.com/office/officeart/2008/layout/LinedList"/>
    <dgm:cxn modelId="{950E6F2C-E8E2-ED47-AD46-49F05767212B}" type="presParOf" srcId="{7F525E68-3ED1-3841-99DB-54C322B7E54A}" destId="{F6CD40C7-2CD9-204F-B425-6BBF7E2D420F}" srcOrd="1" destOrd="0" presId="urn:microsoft.com/office/officeart/2008/layout/LinedList"/>
    <dgm:cxn modelId="{6B71FF92-C34E-1F4E-B8E7-C271A6D4A192}" type="presParOf" srcId="{D8617EC5-F25E-3B49-AF65-CD3196AEF792}" destId="{C9F283F5-EE30-BF46-86A7-44C80DFB7E30}" srcOrd="2" destOrd="0" presId="urn:microsoft.com/office/officeart/2008/layout/LinedList"/>
    <dgm:cxn modelId="{45F1153D-DB0D-C740-9FE0-539677CFD550}" type="presParOf" srcId="{D8617EC5-F25E-3B49-AF65-CD3196AEF792}" destId="{FE3E5B9E-E434-7843-87A7-349A45488C2A}" srcOrd="3" destOrd="0" presId="urn:microsoft.com/office/officeart/2008/layout/LinedList"/>
    <dgm:cxn modelId="{604A9A30-FCAC-A849-A1AD-726C358BB31F}" type="presParOf" srcId="{FE3E5B9E-E434-7843-87A7-349A45488C2A}" destId="{083CF88E-A8CC-3740-9D10-9ED096A1EE5D}" srcOrd="0" destOrd="0" presId="urn:microsoft.com/office/officeart/2008/layout/LinedList"/>
    <dgm:cxn modelId="{3616E296-3D41-184F-81F7-7891205328C6}" type="presParOf" srcId="{FE3E5B9E-E434-7843-87A7-349A45488C2A}" destId="{360DE500-B4F6-B942-B2AD-4E1C987F8FF4}" srcOrd="1" destOrd="0" presId="urn:microsoft.com/office/officeart/2008/layout/LinedList"/>
    <dgm:cxn modelId="{BD476A52-8070-1B42-9012-9F6AF9D05015}" type="presParOf" srcId="{D8617EC5-F25E-3B49-AF65-CD3196AEF792}" destId="{59E87432-F03F-4F4B-B174-24792C6664AB}" srcOrd="4" destOrd="0" presId="urn:microsoft.com/office/officeart/2008/layout/LinedList"/>
    <dgm:cxn modelId="{373BCB5F-75DB-D249-801A-576389C4AF59}" type="presParOf" srcId="{D8617EC5-F25E-3B49-AF65-CD3196AEF792}" destId="{6DCFFC1A-3B59-CF4D-B61F-51F5A4CAB4AE}" srcOrd="5" destOrd="0" presId="urn:microsoft.com/office/officeart/2008/layout/LinedList"/>
    <dgm:cxn modelId="{1900E77C-2516-9D4D-9CC0-D2825C59F640}" type="presParOf" srcId="{6DCFFC1A-3B59-CF4D-B61F-51F5A4CAB4AE}" destId="{9AC1FE59-8729-AB49-BA20-440E77F62703}" srcOrd="0" destOrd="0" presId="urn:microsoft.com/office/officeart/2008/layout/LinedList"/>
    <dgm:cxn modelId="{0681AFBA-3797-0B41-A1BC-4AF3B93CD294}" type="presParOf" srcId="{6DCFFC1A-3B59-CF4D-B61F-51F5A4CAB4AE}" destId="{3CEE2689-6FA7-EF47-9781-2552E1DACF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771EE0-E497-406F-9E88-4F5B1F59F449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BA4B1F1-A192-4C18-A5A2-9C5E394A642B}">
      <dgm:prSet/>
      <dgm:spPr/>
      <dgm:t>
        <a:bodyPr/>
        <a:lstStyle/>
        <a:p>
          <a:pPr>
            <a:defRPr b="1"/>
          </a:pPr>
          <a:r>
            <a:rPr lang="en-US"/>
            <a:t>CAEECC Members</a:t>
          </a:r>
        </a:p>
      </dgm:t>
    </dgm:pt>
    <dgm:pt modelId="{61B9CDDB-EE23-40B0-A45A-70BA95645D39}" type="parTrans" cxnId="{B3B7C4C2-3061-4A60-9206-3C4D0DDB858A}">
      <dgm:prSet/>
      <dgm:spPr/>
      <dgm:t>
        <a:bodyPr/>
        <a:lstStyle/>
        <a:p>
          <a:endParaRPr lang="en-US"/>
        </a:p>
      </dgm:t>
    </dgm:pt>
    <dgm:pt modelId="{8E6BAEF3-6537-47B6-AA01-D83EB7582C4C}" type="sibTrans" cxnId="{B3B7C4C2-3061-4A60-9206-3C4D0DDB858A}">
      <dgm:prSet/>
      <dgm:spPr/>
      <dgm:t>
        <a:bodyPr/>
        <a:lstStyle/>
        <a:p>
          <a:endParaRPr lang="en-US"/>
        </a:p>
      </dgm:t>
    </dgm:pt>
    <dgm:pt modelId="{5DBBE9A4-621E-4DBF-8F97-9CB5112FCEC7}">
      <dgm:prSet/>
      <dgm:spPr/>
      <dgm:t>
        <a:bodyPr/>
        <a:lstStyle/>
        <a:p>
          <a:r>
            <a:rPr lang="en-US"/>
            <a:t>Feedback and Questions?</a:t>
          </a:r>
        </a:p>
      </dgm:t>
    </dgm:pt>
    <dgm:pt modelId="{7578DD80-C51F-4151-98EB-C424E69CB81F}" type="parTrans" cxnId="{98A0EEEB-BDD9-4D92-99B2-D17ACF3ED7A1}">
      <dgm:prSet/>
      <dgm:spPr/>
      <dgm:t>
        <a:bodyPr/>
        <a:lstStyle/>
        <a:p>
          <a:endParaRPr lang="en-US"/>
        </a:p>
      </dgm:t>
    </dgm:pt>
    <dgm:pt modelId="{F365E04F-36F6-4105-B3A3-EED6AC05F739}" type="sibTrans" cxnId="{98A0EEEB-BDD9-4D92-99B2-D17ACF3ED7A1}">
      <dgm:prSet/>
      <dgm:spPr/>
      <dgm:t>
        <a:bodyPr/>
        <a:lstStyle/>
        <a:p>
          <a:endParaRPr lang="en-US"/>
        </a:p>
      </dgm:t>
    </dgm:pt>
    <dgm:pt modelId="{2934034D-5214-47A0-8D45-DCEABD9754EB}">
      <dgm:prSet/>
      <dgm:spPr/>
      <dgm:t>
        <a:bodyPr/>
        <a:lstStyle/>
        <a:p>
          <a:pPr>
            <a:defRPr b="1"/>
          </a:pPr>
          <a:r>
            <a:rPr lang="en-US"/>
            <a:t>Public Participation </a:t>
          </a:r>
        </a:p>
      </dgm:t>
    </dgm:pt>
    <dgm:pt modelId="{42E54F55-B884-405A-9AAC-78E68131F0A7}" type="parTrans" cxnId="{B0386F5F-9BF0-4315-A91F-06491BCDF69C}">
      <dgm:prSet/>
      <dgm:spPr/>
      <dgm:t>
        <a:bodyPr/>
        <a:lstStyle/>
        <a:p>
          <a:endParaRPr lang="en-US"/>
        </a:p>
      </dgm:t>
    </dgm:pt>
    <dgm:pt modelId="{83555723-1C65-441B-BFDB-D1DC4A1F61AB}" type="sibTrans" cxnId="{B0386F5F-9BF0-4315-A91F-06491BCDF69C}">
      <dgm:prSet/>
      <dgm:spPr/>
      <dgm:t>
        <a:bodyPr/>
        <a:lstStyle/>
        <a:p>
          <a:endParaRPr lang="en-US"/>
        </a:p>
      </dgm:t>
    </dgm:pt>
    <dgm:pt modelId="{A91CDDDE-09F4-498D-9779-6D78BEF89642}">
      <dgm:prSet/>
      <dgm:spPr/>
      <dgm:t>
        <a:bodyPr/>
        <a:lstStyle/>
        <a:p>
          <a:r>
            <a:rPr lang="en-US" b="1" dirty="0"/>
            <a:t>Verbal comments from approximately </a:t>
          </a:r>
          <a:r>
            <a:rPr lang="en-US" b="1" dirty="0">
              <a:highlight>
                <a:srgbClr val="FFFF00"/>
              </a:highlight>
            </a:rPr>
            <a:t>11:35-11:50</a:t>
          </a:r>
          <a:r>
            <a:rPr lang="en-US" b="1" dirty="0"/>
            <a:t> </a:t>
          </a:r>
          <a:r>
            <a:rPr lang="en-US" dirty="0"/>
            <a:t>(as mentioned earlier, the Public needed to email Susan by</a:t>
          </a:r>
          <a:r>
            <a:rPr lang="en-US" dirty="0">
              <a:highlight>
                <a:srgbClr val="FFFF00"/>
              </a:highlight>
            </a:rPr>
            <a:t> 11:30 </a:t>
          </a:r>
          <a:r>
            <a:rPr lang="en-US" dirty="0"/>
            <a:t>to be added to the queue to speak)</a:t>
          </a:r>
        </a:p>
      </dgm:t>
    </dgm:pt>
    <dgm:pt modelId="{16571755-44FB-4B9C-A136-4CDBF3B59954}" type="parTrans" cxnId="{7837A999-EEF3-464B-A747-88EB0725CB88}">
      <dgm:prSet/>
      <dgm:spPr/>
      <dgm:t>
        <a:bodyPr/>
        <a:lstStyle/>
        <a:p>
          <a:endParaRPr lang="en-US"/>
        </a:p>
      </dgm:t>
    </dgm:pt>
    <dgm:pt modelId="{021DFC40-BBC4-42F5-8F32-4E26FFC96E93}" type="sibTrans" cxnId="{7837A999-EEF3-464B-A747-88EB0725CB88}">
      <dgm:prSet/>
      <dgm:spPr/>
      <dgm:t>
        <a:bodyPr/>
        <a:lstStyle/>
        <a:p>
          <a:endParaRPr lang="en-US"/>
        </a:p>
      </dgm:t>
    </dgm:pt>
    <dgm:pt modelId="{D7181D57-59B1-4AE3-AF96-B38981D54B44}">
      <dgm:prSet/>
      <dgm:spPr/>
      <dgm:t>
        <a:bodyPr/>
        <a:lstStyle/>
        <a:p>
          <a:r>
            <a:rPr lang="en-US" b="1" dirty="0"/>
            <a:t>The Public can use the Q&amp;A at any time </a:t>
          </a:r>
          <a:r>
            <a:rPr lang="en-US" dirty="0"/>
            <a:t>during the meeting to ask questions or provide feedback. CAEECC Co-Chairs Lara Ettenson (NRDC) and Jenny Berg (BayREN) will respond.</a:t>
          </a:r>
        </a:p>
      </dgm:t>
    </dgm:pt>
    <dgm:pt modelId="{2BA54292-9075-4516-8172-68A003C3FA61}" type="parTrans" cxnId="{EE714E06-84C2-416A-A316-20A5BC2F716C}">
      <dgm:prSet/>
      <dgm:spPr/>
      <dgm:t>
        <a:bodyPr/>
        <a:lstStyle/>
        <a:p>
          <a:endParaRPr lang="en-US"/>
        </a:p>
      </dgm:t>
    </dgm:pt>
    <dgm:pt modelId="{E7032ECC-C721-4DDC-B11E-16DE81E92C3F}" type="sibTrans" cxnId="{EE714E06-84C2-416A-A316-20A5BC2F716C}">
      <dgm:prSet/>
      <dgm:spPr/>
      <dgm:t>
        <a:bodyPr/>
        <a:lstStyle/>
        <a:p>
          <a:endParaRPr lang="en-US"/>
        </a:p>
      </dgm:t>
    </dgm:pt>
    <dgm:pt modelId="{51050E9B-5A2D-43A4-86CC-95C944A79215}" type="pres">
      <dgm:prSet presAssocID="{E5771EE0-E497-406F-9E88-4F5B1F59F449}" presName="root" presStyleCnt="0">
        <dgm:presLayoutVars>
          <dgm:dir/>
          <dgm:resizeHandles val="exact"/>
        </dgm:presLayoutVars>
      </dgm:prSet>
      <dgm:spPr/>
    </dgm:pt>
    <dgm:pt modelId="{63FD038C-AE60-4C5F-AC64-B1A3BF98D50F}" type="pres">
      <dgm:prSet presAssocID="{6BA4B1F1-A192-4C18-A5A2-9C5E394A642B}" presName="compNode" presStyleCnt="0"/>
      <dgm:spPr/>
    </dgm:pt>
    <dgm:pt modelId="{B33402D7-6E92-47C8-ADDF-800FFF072DDD}" type="pres">
      <dgm:prSet presAssocID="{6BA4B1F1-A192-4C18-A5A2-9C5E394A642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2F308497-B51B-40D9-9B81-50C0E68BC3D7}" type="pres">
      <dgm:prSet presAssocID="{6BA4B1F1-A192-4C18-A5A2-9C5E394A642B}" presName="iconSpace" presStyleCnt="0"/>
      <dgm:spPr/>
    </dgm:pt>
    <dgm:pt modelId="{0196AF88-E5F9-41D2-A2B9-DEAB0AEB3B87}" type="pres">
      <dgm:prSet presAssocID="{6BA4B1F1-A192-4C18-A5A2-9C5E394A642B}" presName="parTx" presStyleLbl="revTx" presStyleIdx="0" presStyleCnt="4">
        <dgm:presLayoutVars>
          <dgm:chMax val="0"/>
          <dgm:chPref val="0"/>
        </dgm:presLayoutVars>
      </dgm:prSet>
      <dgm:spPr/>
    </dgm:pt>
    <dgm:pt modelId="{810FD765-F28F-4774-ADFC-FDB02DCE8EC7}" type="pres">
      <dgm:prSet presAssocID="{6BA4B1F1-A192-4C18-A5A2-9C5E394A642B}" presName="txSpace" presStyleCnt="0"/>
      <dgm:spPr/>
    </dgm:pt>
    <dgm:pt modelId="{CF91C7FB-81D8-4538-9C92-BE6998CB8626}" type="pres">
      <dgm:prSet presAssocID="{6BA4B1F1-A192-4C18-A5A2-9C5E394A642B}" presName="desTx" presStyleLbl="revTx" presStyleIdx="1" presStyleCnt="4">
        <dgm:presLayoutVars/>
      </dgm:prSet>
      <dgm:spPr/>
    </dgm:pt>
    <dgm:pt modelId="{F60D4D49-77EE-4AB4-ABFC-C7971F6DB2AB}" type="pres">
      <dgm:prSet presAssocID="{8E6BAEF3-6537-47B6-AA01-D83EB7582C4C}" presName="sibTrans" presStyleCnt="0"/>
      <dgm:spPr/>
    </dgm:pt>
    <dgm:pt modelId="{945BA1CC-C9FA-4C03-8F2E-FBD264807B97}" type="pres">
      <dgm:prSet presAssocID="{2934034D-5214-47A0-8D45-DCEABD9754EB}" presName="compNode" presStyleCnt="0"/>
      <dgm:spPr/>
    </dgm:pt>
    <dgm:pt modelId="{E5840A45-4A92-4360-BEDA-E062E9B01656}" type="pres">
      <dgm:prSet presAssocID="{2934034D-5214-47A0-8D45-DCEABD9754E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EB7793BF-71E5-4F96-8794-DA021D4D3160}" type="pres">
      <dgm:prSet presAssocID="{2934034D-5214-47A0-8D45-DCEABD9754EB}" presName="iconSpace" presStyleCnt="0"/>
      <dgm:spPr/>
    </dgm:pt>
    <dgm:pt modelId="{7EA0E304-C047-494F-A3EC-EDFF407D5C57}" type="pres">
      <dgm:prSet presAssocID="{2934034D-5214-47A0-8D45-DCEABD9754EB}" presName="parTx" presStyleLbl="revTx" presStyleIdx="2" presStyleCnt="4">
        <dgm:presLayoutVars>
          <dgm:chMax val="0"/>
          <dgm:chPref val="0"/>
        </dgm:presLayoutVars>
      </dgm:prSet>
      <dgm:spPr/>
    </dgm:pt>
    <dgm:pt modelId="{ACA433C5-4285-4D9F-8F37-47A63957C7D6}" type="pres">
      <dgm:prSet presAssocID="{2934034D-5214-47A0-8D45-DCEABD9754EB}" presName="txSpace" presStyleCnt="0"/>
      <dgm:spPr/>
    </dgm:pt>
    <dgm:pt modelId="{80C89839-53F6-4FFF-BDB9-73C291E65CEC}" type="pres">
      <dgm:prSet presAssocID="{2934034D-5214-47A0-8D45-DCEABD9754EB}" presName="desTx" presStyleLbl="revTx" presStyleIdx="3" presStyleCnt="4">
        <dgm:presLayoutVars/>
      </dgm:prSet>
      <dgm:spPr/>
    </dgm:pt>
  </dgm:ptLst>
  <dgm:cxnLst>
    <dgm:cxn modelId="{EE714E06-84C2-416A-A316-20A5BC2F716C}" srcId="{2934034D-5214-47A0-8D45-DCEABD9754EB}" destId="{D7181D57-59B1-4AE3-AF96-B38981D54B44}" srcOrd="1" destOrd="0" parTransId="{2BA54292-9075-4516-8172-68A003C3FA61}" sibTransId="{E7032ECC-C721-4DDC-B11E-16DE81E92C3F}"/>
    <dgm:cxn modelId="{FEC78515-B146-4B89-AC8B-D4386D25263D}" type="presOf" srcId="{6BA4B1F1-A192-4C18-A5A2-9C5E394A642B}" destId="{0196AF88-E5F9-41D2-A2B9-DEAB0AEB3B87}" srcOrd="0" destOrd="0" presId="urn:microsoft.com/office/officeart/2018/5/layout/CenteredIconLabelDescriptionList"/>
    <dgm:cxn modelId="{1152C35E-F0BC-43C8-8958-7A0A3E4A4E45}" type="presOf" srcId="{A91CDDDE-09F4-498D-9779-6D78BEF89642}" destId="{80C89839-53F6-4FFF-BDB9-73C291E65CEC}" srcOrd="0" destOrd="0" presId="urn:microsoft.com/office/officeart/2018/5/layout/CenteredIconLabelDescriptionList"/>
    <dgm:cxn modelId="{B0386F5F-9BF0-4315-A91F-06491BCDF69C}" srcId="{E5771EE0-E497-406F-9E88-4F5B1F59F449}" destId="{2934034D-5214-47A0-8D45-DCEABD9754EB}" srcOrd="1" destOrd="0" parTransId="{42E54F55-B884-405A-9AAC-78E68131F0A7}" sibTransId="{83555723-1C65-441B-BFDB-D1DC4A1F61AB}"/>
    <dgm:cxn modelId="{CBAE0B7F-2592-4854-BCB7-84FE39FC52E5}" type="presOf" srcId="{E5771EE0-E497-406F-9E88-4F5B1F59F449}" destId="{51050E9B-5A2D-43A4-86CC-95C944A79215}" srcOrd="0" destOrd="0" presId="urn:microsoft.com/office/officeart/2018/5/layout/CenteredIconLabelDescriptionList"/>
    <dgm:cxn modelId="{7837A999-EEF3-464B-A747-88EB0725CB88}" srcId="{2934034D-5214-47A0-8D45-DCEABD9754EB}" destId="{A91CDDDE-09F4-498D-9779-6D78BEF89642}" srcOrd="0" destOrd="0" parTransId="{16571755-44FB-4B9C-A136-4CDBF3B59954}" sibTransId="{021DFC40-BBC4-42F5-8F32-4E26FFC96E93}"/>
    <dgm:cxn modelId="{B3B7C4C2-3061-4A60-9206-3C4D0DDB858A}" srcId="{E5771EE0-E497-406F-9E88-4F5B1F59F449}" destId="{6BA4B1F1-A192-4C18-A5A2-9C5E394A642B}" srcOrd="0" destOrd="0" parTransId="{61B9CDDB-EE23-40B0-A45A-70BA95645D39}" sibTransId="{8E6BAEF3-6537-47B6-AA01-D83EB7582C4C}"/>
    <dgm:cxn modelId="{FA2D2FE8-2A78-4EB9-94FC-62E8C1FF971D}" type="presOf" srcId="{D7181D57-59B1-4AE3-AF96-B38981D54B44}" destId="{80C89839-53F6-4FFF-BDB9-73C291E65CEC}" srcOrd="0" destOrd="1" presId="urn:microsoft.com/office/officeart/2018/5/layout/CenteredIconLabelDescriptionList"/>
    <dgm:cxn modelId="{98A0EEEB-BDD9-4D92-99B2-D17ACF3ED7A1}" srcId="{6BA4B1F1-A192-4C18-A5A2-9C5E394A642B}" destId="{5DBBE9A4-621E-4DBF-8F97-9CB5112FCEC7}" srcOrd="0" destOrd="0" parTransId="{7578DD80-C51F-4151-98EB-C424E69CB81F}" sibTransId="{F365E04F-36F6-4105-B3A3-EED6AC05F739}"/>
    <dgm:cxn modelId="{65EFCBF1-7402-46F8-BC26-2F8746792D23}" type="presOf" srcId="{5DBBE9A4-621E-4DBF-8F97-9CB5112FCEC7}" destId="{CF91C7FB-81D8-4538-9C92-BE6998CB8626}" srcOrd="0" destOrd="0" presId="urn:microsoft.com/office/officeart/2018/5/layout/CenteredIconLabelDescriptionList"/>
    <dgm:cxn modelId="{C6910FF5-6BB9-4E5F-B9E0-E97BD9C94F93}" type="presOf" srcId="{2934034D-5214-47A0-8D45-DCEABD9754EB}" destId="{7EA0E304-C047-494F-A3EC-EDFF407D5C57}" srcOrd="0" destOrd="0" presId="urn:microsoft.com/office/officeart/2018/5/layout/CenteredIconLabelDescriptionList"/>
    <dgm:cxn modelId="{E819B615-FF34-4102-BEF2-16C1158E7624}" type="presParOf" srcId="{51050E9B-5A2D-43A4-86CC-95C944A79215}" destId="{63FD038C-AE60-4C5F-AC64-B1A3BF98D50F}" srcOrd="0" destOrd="0" presId="urn:microsoft.com/office/officeart/2018/5/layout/CenteredIconLabelDescriptionList"/>
    <dgm:cxn modelId="{7BD715D2-2FF2-42F5-8313-3FCEB32000AC}" type="presParOf" srcId="{63FD038C-AE60-4C5F-AC64-B1A3BF98D50F}" destId="{B33402D7-6E92-47C8-ADDF-800FFF072DDD}" srcOrd="0" destOrd="0" presId="urn:microsoft.com/office/officeart/2018/5/layout/CenteredIconLabelDescriptionList"/>
    <dgm:cxn modelId="{9B812D10-9F88-44B2-9E52-5577BC15F8CA}" type="presParOf" srcId="{63FD038C-AE60-4C5F-AC64-B1A3BF98D50F}" destId="{2F308497-B51B-40D9-9B81-50C0E68BC3D7}" srcOrd="1" destOrd="0" presId="urn:microsoft.com/office/officeart/2018/5/layout/CenteredIconLabelDescriptionList"/>
    <dgm:cxn modelId="{3F95F25D-79C0-4D79-A0E0-8E9A426D9835}" type="presParOf" srcId="{63FD038C-AE60-4C5F-AC64-B1A3BF98D50F}" destId="{0196AF88-E5F9-41D2-A2B9-DEAB0AEB3B87}" srcOrd="2" destOrd="0" presId="urn:microsoft.com/office/officeart/2018/5/layout/CenteredIconLabelDescriptionList"/>
    <dgm:cxn modelId="{7666291F-590B-46B1-A3DB-A0434025CF6B}" type="presParOf" srcId="{63FD038C-AE60-4C5F-AC64-B1A3BF98D50F}" destId="{810FD765-F28F-4774-ADFC-FDB02DCE8EC7}" srcOrd="3" destOrd="0" presId="urn:microsoft.com/office/officeart/2018/5/layout/CenteredIconLabelDescriptionList"/>
    <dgm:cxn modelId="{3D8416B5-0649-4A6B-BE22-F3EB9CD55440}" type="presParOf" srcId="{63FD038C-AE60-4C5F-AC64-B1A3BF98D50F}" destId="{CF91C7FB-81D8-4538-9C92-BE6998CB8626}" srcOrd="4" destOrd="0" presId="urn:microsoft.com/office/officeart/2018/5/layout/CenteredIconLabelDescriptionList"/>
    <dgm:cxn modelId="{9FDA5AB4-1C5F-4895-ADD7-83E897A3091D}" type="presParOf" srcId="{51050E9B-5A2D-43A4-86CC-95C944A79215}" destId="{F60D4D49-77EE-4AB4-ABFC-C7971F6DB2AB}" srcOrd="1" destOrd="0" presId="urn:microsoft.com/office/officeart/2018/5/layout/CenteredIconLabelDescriptionList"/>
    <dgm:cxn modelId="{1C62755C-16EE-46CC-964E-8BB3B8C6E673}" type="presParOf" srcId="{51050E9B-5A2D-43A4-86CC-95C944A79215}" destId="{945BA1CC-C9FA-4C03-8F2E-FBD264807B97}" srcOrd="2" destOrd="0" presId="urn:microsoft.com/office/officeart/2018/5/layout/CenteredIconLabelDescriptionList"/>
    <dgm:cxn modelId="{B70DD53C-DB25-40F2-94A8-000704434D37}" type="presParOf" srcId="{945BA1CC-C9FA-4C03-8F2E-FBD264807B97}" destId="{E5840A45-4A92-4360-BEDA-E062E9B01656}" srcOrd="0" destOrd="0" presId="urn:microsoft.com/office/officeart/2018/5/layout/CenteredIconLabelDescriptionList"/>
    <dgm:cxn modelId="{241D18C5-72B3-49CC-91FD-6C309994E16C}" type="presParOf" srcId="{945BA1CC-C9FA-4C03-8F2E-FBD264807B97}" destId="{EB7793BF-71E5-4F96-8794-DA021D4D3160}" srcOrd="1" destOrd="0" presId="urn:microsoft.com/office/officeart/2018/5/layout/CenteredIconLabelDescriptionList"/>
    <dgm:cxn modelId="{F2AB87A6-9F08-4421-A29E-4FF40AF69572}" type="presParOf" srcId="{945BA1CC-C9FA-4C03-8F2E-FBD264807B97}" destId="{7EA0E304-C047-494F-A3EC-EDFF407D5C57}" srcOrd="2" destOrd="0" presId="urn:microsoft.com/office/officeart/2018/5/layout/CenteredIconLabelDescriptionList"/>
    <dgm:cxn modelId="{01ABAC2B-4957-4079-A6E9-51FBBA65C11C}" type="presParOf" srcId="{945BA1CC-C9FA-4C03-8F2E-FBD264807B97}" destId="{ACA433C5-4285-4D9F-8F37-47A63957C7D6}" srcOrd="3" destOrd="0" presId="urn:microsoft.com/office/officeart/2018/5/layout/CenteredIconLabelDescriptionList"/>
    <dgm:cxn modelId="{117F5FA2-7337-4023-9981-14164E1F325D}" type="presParOf" srcId="{945BA1CC-C9FA-4C03-8F2E-FBD264807B97}" destId="{80C89839-53F6-4FFF-BDB9-73C291E65CEC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4F020-149E-49D2-9E71-E6E7D552333E}">
      <dsp:nvSpPr>
        <dsp:cNvPr id="0" name=""/>
        <dsp:cNvSpPr/>
      </dsp:nvSpPr>
      <dsp:spPr>
        <a:xfrm>
          <a:off x="888286" y="989688"/>
          <a:ext cx="1076877" cy="10768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0AB69-E4D9-4326-8469-DDD46E8E94DC}">
      <dsp:nvSpPr>
        <dsp:cNvPr id="0" name=""/>
        <dsp:cNvSpPr/>
      </dsp:nvSpPr>
      <dsp:spPr>
        <a:xfrm>
          <a:off x="230194" y="2383898"/>
          <a:ext cx="23930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Raise hand to enter queue – then unmute when called upon</a:t>
          </a:r>
        </a:p>
      </dsp:txBody>
      <dsp:txXfrm>
        <a:off x="230194" y="2383898"/>
        <a:ext cx="2393062" cy="720000"/>
      </dsp:txXfrm>
    </dsp:sp>
    <dsp:sp modelId="{065AE336-4380-4C84-A674-CF9EDAD8E718}">
      <dsp:nvSpPr>
        <dsp:cNvPr id="0" name=""/>
        <dsp:cNvSpPr/>
      </dsp:nvSpPr>
      <dsp:spPr>
        <a:xfrm>
          <a:off x="3700134" y="989688"/>
          <a:ext cx="1076877" cy="10768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0A529-CF80-42FB-8961-528866FDF05F}">
      <dsp:nvSpPr>
        <dsp:cNvPr id="0" name=""/>
        <dsp:cNvSpPr/>
      </dsp:nvSpPr>
      <dsp:spPr>
        <a:xfrm>
          <a:off x="3042042" y="2383898"/>
          <a:ext cx="23930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Mute when not speaking</a:t>
          </a:r>
        </a:p>
      </dsp:txBody>
      <dsp:txXfrm>
        <a:off x="3042042" y="2383898"/>
        <a:ext cx="2393062" cy="720000"/>
      </dsp:txXfrm>
    </dsp:sp>
    <dsp:sp modelId="{4722D7C9-8B33-407F-B517-621A46DA06B6}">
      <dsp:nvSpPr>
        <dsp:cNvPr id="0" name=""/>
        <dsp:cNvSpPr/>
      </dsp:nvSpPr>
      <dsp:spPr>
        <a:xfrm>
          <a:off x="6511982" y="989688"/>
          <a:ext cx="1076877" cy="10768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F3BA6-B38C-41CE-BA47-37792853838E}">
      <dsp:nvSpPr>
        <dsp:cNvPr id="0" name=""/>
        <dsp:cNvSpPr/>
      </dsp:nvSpPr>
      <dsp:spPr>
        <a:xfrm>
          <a:off x="5853890" y="2383898"/>
          <a:ext cx="23930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Zoom in &amp; out of documents</a:t>
          </a:r>
        </a:p>
      </dsp:txBody>
      <dsp:txXfrm>
        <a:off x="5853890" y="2383898"/>
        <a:ext cx="2393062" cy="720000"/>
      </dsp:txXfrm>
    </dsp:sp>
    <dsp:sp modelId="{DE5459B0-FA52-FC45-9A63-1C0D9D94AC7C}">
      <dsp:nvSpPr>
        <dsp:cNvPr id="0" name=""/>
        <dsp:cNvSpPr/>
      </dsp:nvSpPr>
      <dsp:spPr>
        <a:xfrm>
          <a:off x="9323830" y="989688"/>
          <a:ext cx="1076877" cy="10768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CBFDE-A1EC-FD45-898E-68EE02B819D5}">
      <dsp:nvSpPr>
        <dsp:cNvPr id="0" name=""/>
        <dsp:cNvSpPr/>
      </dsp:nvSpPr>
      <dsp:spPr>
        <a:xfrm>
          <a:off x="8665738" y="2383898"/>
          <a:ext cx="23930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Chat the Host (Susan </a:t>
          </a:r>
          <a:r>
            <a:rPr lang="en-US" sz="1500" kern="1200" dirty="0" err="1"/>
            <a:t>Rivo</a:t>
          </a:r>
          <a:r>
            <a:rPr lang="en-US" sz="1500" kern="1200" dirty="0"/>
            <a:t>) with technical difficulties</a:t>
          </a:r>
        </a:p>
      </dsp:txBody>
      <dsp:txXfrm>
        <a:off x="8665738" y="2383898"/>
        <a:ext cx="2393062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2C02D-0658-A248-A3C1-77F334867FA8}">
      <dsp:nvSpPr>
        <dsp:cNvPr id="0" name=""/>
        <dsp:cNvSpPr/>
      </dsp:nvSpPr>
      <dsp:spPr>
        <a:xfrm>
          <a:off x="0" y="2687"/>
          <a:ext cx="6263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3C000-E900-9D47-A784-9CA147CCC9F6}">
      <dsp:nvSpPr>
        <dsp:cNvPr id="0" name=""/>
        <dsp:cNvSpPr/>
      </dsp:nvSpPr>
      <dsp:spPr>
        <a:xfrm>
          <a:off x="0" y="2687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2022 Workplan &amp; full Quarterly Meeting Dates</a:t>
          </a:r>
        </a:p>
      </dsp:txBody>
      <dsp:txXfrm>
        <a:off x="0" y="2687"/>
        <a:ext cx="6263640" cy="1833104"/>
      </dsp:txXfrm>
    </dsp:sp>
    <dsp:sp modelId="{257C7B9A-C361-884F-9C47-F003CEB68BFC}">
      <dsp:nvSpPr>
        <dsp:cNvPr id="0" name=""/>
        <dsp:cNvSpPr/>
      </dsp:nvSpPr>
      <dsp:spPr>
        <a:xfrm>
          <a:off x="0" y="1835791"/>
          <a:ext cx="6263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A4619-ED96-7448-A6C7-A474D7F0EAF5}">
      <dsp:nvSpPr>
        <dsp:cNvPr id="0" name=""/>
        <dsp:cNvSpPr/>
      </dsp:nvSpPr>
      <dsp:spPr>
        <a:xfrm>
          <a:off x="0" y="1835791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3700" kern="1200"/>
            <a:t>Topics for next full CAEECC meetings (early and late March 2022)</a:t>
          </a:r>
        </a:p>
      </dsp:txBody>
      <dsp:txXfrm>
        <a:off x="0" y="1835791"/>
        <a:ext cx="6263640" cy="1833104"/>
      </dsp:txXfrm>
    </dsp:sp>
    <dsp:sp modelId="{05A4AB0A-F791-ED47-9E48-A271535F83F3}">
      <dsp:nvSpPr>
        <dsp:cNvPr id="0" name=""/>
        <dsp:cNvSpPr/>
      </dsp:nvSpPr>
      <dsp:spPr>
        <a:xfrm>
          <a:off x="0" y="3668896"/>
          <a:ext cx="6263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9913A-78CE-1A42-A576-7748119609F2}">
      <dsp:nvSpPr>
        <dsp:cNvPr id="0" name=""/>
        <dsp:cNvSpPr/>
      </dsp:nvSpPr>
      <dsp:spPr>
        <a:xfrm>
          <a:off x="0" y="3668896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3700" kern="1200"/>
            <a:t>CAEECC Facilitation RFP</a:t>
          </a:r>
        </a:p>
      </dsp:txBody>
      <dsp:txXfrm>
        <a:off x="0" y="3668896"/>
        <a:ext cx="6263640" cy="1833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AF9F6-DA79-DA44-A168-FE6B533F110C}">
      <dsp:nvSpPr>
        <dsp:cNvPr id="0" name=""/>
        <dsp:cNvSpPr/>
      </dsp:nvSpPr>
      <dsp:spPr>
        <a:xfrm>
          <a:off x="0" y="2687"/>
          <a:ext cx="6263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30EDA-6541-EC46-AFA4-C72701245F76}">
      <dsp:nvSpPr>
        <dsp:cNvPr id="0" name=""/>
        <dsp:cNvSpPr/>
      </dsp:nvSpPr>
      <dsp:spPr>
        <a:xfrm>
          <a:off x="0" y="2687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3rd Party Solicitation Update</a:t>
          </a:r>
        </a:p>
      </dsp:txBody>
      <dsp:txXfrm>
        <a:off x="0" y="2687"/>
        <a:ext cx="6263640" cy="1833104"/>
      </dsp:txXfrm>
    </dsp:sp>
    <dsp:sp modelId="{EAC4940A-91BC-5146-8B03-BB51D4870BFD}">
      <dsp:nvSpPr>
        <dsp:cNvPr id="0" name=""/>
        <dsp:cNvSpPr/>
      </dsp:nvSpPr>
      <dsp:spPr>
        <a:xfrm>
          <a:off x="0" y="1835791"/>
          <a:ext cx="6263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5C92F-24BB-A44E-BABC-C3ADF80D8E88}">
      <dsp:nvSpPr>
        <dsp:cNvPr id="0" name=""/>
        <dsp:cNvSpPr/>
      </dsp:nvSpPr>
      <dsp:spPr>
        <a:xfrm>
          <a:off x="0" y="1835791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4300" kern="1200" dirty="0"/>
            <a:t>Market Support and Equity Metrics WG Debrief</a:t>
          </a:r>
        </a:p>
      </dsp:txBody>
      <dsp:txXfrm>
        <a:off x="0" y="1835791"/>
        <a:ext cx="6263640" cy="1833104"/>
      </dsp:txXfrm>
    </dsp:sp>
    <dsp:sp modelId="{DCA78042-E23A-A84C-B720-59E578A1FED6}">
      <dsp:nvSpPr>
        <dsp:cNvPr id="0" name=""/>
        <dsp:cNvSpPr/>
      </dsp:nvSpPr>
      <dsp:spPr>
        <a:xfrm>
          <a:off x="0" y="3668896"/>
          <a:ext cx="6263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7D2E6-B973-2B48-A0D4-7F72B4A0AE4F}">
      <dsp:nvSpPr>
        <dsp:cNvPr id="0" name=""/>
        <dsp:cNvSpPr/>
      </dsp:nvSpPr>
      <dsp:spPr>
        <a:xfrm>
          <a:off x="0" y="3668896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I-REN Update</a:t>
          </a:r>
        </a:p>
      </dsp:txBody>
      <dsp:txXfrm>
        <a:off x="0" y="3668896"/>
        <a:ext cx="6263640" cy="18331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AF9F6-DA79-DA44-A168-FE6B533F110C}">
      <dsp:nvSpPr>
        <dsp:cNvPr id="0" name=""/>
        <dsp:cNvSpPr/>
      </dsp:nvSpPr>
      <dsp:spPr>
        <a:xfrm>
          <a:off x="0" y="2687"/>
          <a:ext cx="6263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30EDA-6541-EC46-AFA4-C72701245F76}">
      <dsp:nvSpPr>
        <dsp:cNvPr id="0" name=""/>
        <dsp:cNvSpPr/>
      </dsp:nvSpPr>
      <dsp:spPr>
        <a:xfrm>
          <a:off x="0" y="2687"/>
          <a:ext cx="6263640" cy="916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Discuss Prospectus</a:t>
          </a:r>
          <a:endParaRPr lang="en-US" sz="2500" kern="1200" dirty="0"/>
        </a:p>
      </dsp:txBody>
      <dsp:txXfrm>
        <a:off x="0" y="2687"/>
        <a:ext cx="6263640" cy="916552"/>
      </dsp:txXfrm>
    </dsp:sp>
    <dsp:sp modelId="{F4697B91-722A-F448-81C7-63C617753A88}">
      <dsp:nvSpPr>
        <dsp:cNvPr id="0" name=""/>
        <dsp:cNvSpPr/>
      </dsp:nvSpPr>
      <dsp:spPr>
        <a:xfrm>
          <a:off x="0" y="919239"/>
          <a:ext cx="6263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1133F-0A23-444C-A3EC-CFBDC4538854}">
      <dsp:nvSpPr>
        <dsp:cNvPr id="0" name=""/>
        <dsp:cNvSpPr/>
      </dsp:nvSpPr>
      <dsp:spPr>
        <a:xfrm>
          <a:off x="0" y="919239"/>
          <a:ext cx="6263640" cy="916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Discuss recruitment strategy and timeline</a:t>
          </a:r>
        </a:p>
      </dsp:txBody>
      <dsp:txXfrm>
        <a:off x="0" y="919239"/>
        <a:ext cx="6263640" cy="916552"/>
      </dsp:txXfrm>
    </dsp:sp>
    <dsp:sp modelId="{2565DAB7-9DB0-D84D-876A-DB7E7751FE97}">
      <dsp:nvSpPr>
        <dsp:cNvPr id="0" name=""/>
        <dsp:cNvSpPr/>
      </dsp:nvSpPr>
      <dsp:spPr>
        <a:xfrm>
          <a:off x="0" y="1835791"/>
          <a:ext cx="6263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16C58-C7E4-A24E-A52C-1E3CEC6E9FED}">
      <dsp:nvSpPr>
        <dsp:cNvPr id="0" name=""/>
        <dsp:cNvSpPr/>
      </dsp:nvSpPr>
      <dsp:spPr>
        <a:xfrm>
          <a:off x="0" y="1835791"/>
          <a:ext cx="6263640" cy="916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500" kern="1200" dirty="0"/>
            <a:t>Initial CDEI Team Recommendations for CAEECC</a:t>
          </a:r>
          <a:endParaRPr lang="en-US" sz="2500" kern="1200" dirty="0">
            <a:solidFill>
              <a:schemeClr val="dk1"/>
            </a:solidFill>
            <a:effectLst/>
            <a:latin typeface="+mn-lt"/>
            <a:ea typeface="+mn-ea"/>
            <a:cs typeface="+mn-cs"/>
          </a:endParaRPr>
        </a:p>
      </dsp:txBody>
      <dsp:txXfrm>
        <a:off x="0" y="1835791"/>
        <a:ext cx="6263640" cy="916552"/>
      </dsp:txXfrm>
    </dsp:sp>
    <dsp:sp modelId="{F0C417C0-627E-094E-947A-385DE0573784}">
      <dsp:nvSpPr>
        <dsp:cNvPr id="0" name=""/>
        <dsp:cNvSpPr/>
      </dsp:nvSpPr>
      <dsp:spPr>
        <a:xfrm>
          <a:off x="0" y="2752344"/>
          <a:ext cx="6263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8886E-AE7C-1241-BDA7-61195B068FA8}">
      <dsp:nvSpPr>
        <dsp:cNvPr id="0" name=""/>
        <dsp:cNvSpPr/>
      </dsp:nvSpPr>
      <dsp:spPr>
        <a:xfrm>
          <a:off x="0" y="2752344"/>
          <a:ext cx="6263640" cy="916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Provide opportunity </a:t>
          </a:r>
          <a:r>
            <a:rPr lang="en-US" sz="2500" kern="1200">
              <a:effectLst/>
            </a:rPr>
            <a:t>for public input</a:t>
          </a:r>
          <a:endParaRPr lang="en-US" sz="2500" kern="1200" dirty="0">
            <a:effectLst/>
          </a:endParaRPr>
        </a:p>
      </dsp:txBody>
      <dsp:txXfrm>
        <a:off x="0" y="2752344"/>
        <a:ext cx="6263640" cy="916552"/>
      </dsp:txXfrm>
    </dsp:sp>
    <dsp:sp modelId="{79DDE0E2-2E7B-9C45-BE22-FFB5D71ECEA0}">
      <dsp:nvSpPr>
        <dsp:cNvPr id="0" name=""/>
        <dsp:cNvSpPr/>
      </dsp:nvSpPr>
      <dsp:spPr>
        <a:xfrm>
          <a:off x="0" y="3668896"/>
          <a:ext cx="6263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C9A15-A88A-2040-A9AD-443D3F2E0520}">
      <dsp:nvSpPr>
        <dsp:cNvPr id="0" name=""/>
        <dsp:cNvSpPr/>
      </dsp:nvSpPr>
      <dsp:spPr>
        <a:xfrm>
          <a:off x="0" y="3668896"/>
          <a:ext cx="6263640" cy="916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Refine &amp; approve Prospectus &amp; recruitment strategy </a:t>
          </a:r>
        </a:p>
      </dsp:txBody>
      <dsp:txXfrm>
        <a:off x="0" y="3668896"/>
        <a:ext cx="6263640" cy="916552"/>
      </dsp:txXfrm>
    </dsp:sp>
    <dsp:sp modelId="{73E0D4CA-F1C1-A742-8710-C6D224E8AED7}">
      <dsp:nvSpPr>
        <dsp:cNvPr id="0" name=""/>
        <dsp:cNvSpPr/>
      </dsp:nvSpPr>
      <dsp:spPr>
        <a:xfrm>
          <a:off x="0" y="4585448"/>
          <a:ext cx="6263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3BE13-D60C-FB41-934B-7783ECDED702}">
      <dsp:nvSpPr>
        <dsp:cNvPr id="0" name=""/>
        <dsp:cNvSpPr/>
      </dsp:nvSpPr>
      <dsp:spPr>
        <a:xfrm>
          <a:off x="0" y="4585448"/>
          <a:ext cx="6263640" cy="916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Review &amp; finalize Conflict of Interest Policy update</a:t>
          </a:r>
        </a:p>
      </dsp:txBody>
      <dsp:txXfrm>
        <a:off x="0" y="4585448"/>
        <a:ext cx="6263640" cy="9165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63F86-1675-4198-835C-9E719A0F3FB6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776F3-1B08-4ECA-AE70-5A701450114A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8266E-5935-48C5-B4FC-9C53F6C2193A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Review CAEECC membership</a:t>
          </a:r>
          <a:r>
            <a:rPr lang="en-US" sz="1600" kern="1200" dirty="0"/>
            <a:t> including composition of the </a:t>
          </a:r>
          <a:r>
            <a:rPr lang="en-US" sz="1600" i="1" kern="1200" dirty="0"/>
            <a:t>organizations</a:t>
          </a:r>
          <a:r>
            <a:rPr lang="en-US" sz="1600" kern="1200" dirty="0"/>
            <a:t> on CAEECC, as well as diversity of </a:t>
          </a:r>
          <a:r>
            <a:rPr lang="en-US" sz="1600" i="1" kern="1200" dirty="0"/>
            <a:t>Member representatives</a:t>
          </a:r>
          <a:r>
            <a:rPr lang="en-US" sz="1600" kern="1200" dirty="0"/>
            <a:t>. Identify next steps to address any composition and diversity issues, including overcoming any identified barriers to participation.</a:t>
          </a:r>
        </a:p>
      </dsp:txBody>
      <dsp:txXfrm>
        <a:off x="1507738" y="707092"/>
        <a:ext cx="9007861" cy="1305401"/>
      </dsp:txXfrm>
    </dsp:sp>
    <dsp:sp modelId="{30D2CB45-4F28-46E3-8991-C6EAF457235F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57041-AB41-4218-953F-C451E27C3116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60D2B-E1C5-4803-BD4C-F13F18E41614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Recommend additional ways to create a more inclusive and accessible CAEECC collaborative </a:t>
          </a:r>
          <a:r>
            <a:rPr lang="en-US" sz="1600" kern="1200" dirty="0"/>
            <a:t>to (a) allow for easier participation from a wider array of stakeholders and (b) to</a:t>
          </a:r>
          <a:r>
            <a:rPr lang="en-US" sz="1600" b="1" kern="1200" dirty="0"/>
            <a:t> </a:t>
          </a:r>
          <a:r>
            <a:rPr lang="en-US" sz="1600" kern="1200" dirty="0"/>
            <a:t>create a space to ensure that CAEECC’s recommendations on policies and programs are grounded based on input from by a more inclusive and diverse group.</a:t>
          </a:r>
        </a:p>
      </dsp:txBody>
      <dsp:txXfrm>
        <a:off x="1507738" y="2338844"/>
        <a:ext cx="9007861" cy="13054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94B04-7245-A745-915C-92D063C85B07}">
      <dsp:nvSpPr>
        <dsp:cNvPr id="0" name=""/>
        <dsp:cNvSpPr/>
      </dsp:nvSpPr>
      <dsp:spPr>
        <a:xfrm>
          <a:off x="0" y="28705"/>
          <a:ext cx="10983685" cy="449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CAEECC Member Organizations</a:t>
          </a:r>
          <a:endParaRPr lang="en-US" sz="1800" kern="1200"/>
        </a:p>
      </dsp:txBody>
      <dsp:txXfrm>
        <a:off x="21932" y="50637"/>
        <a:ext cx="10939821" cy="405416"/>
      </dsp:txXfrm>
    </dsp:sp>
    <dsp:sp modelId="{34D121F2-5054-374A-87BD-1479AA0A3512}">
      <dsp:nvSpPr>
        <dsp:cNvPr id="0" name=""/>
        <dsp:cNvSpPr/>
      </dsp:nvSpPr>
      <dsp:spPr>
        <a:xfrm>
          <a:off x="0" y="477985"/>
          <a:ext cx="10983685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73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/>
            <a:t>Automatically eligible to participate</a:t>
          </a:r>
          <a:r>
            <a:rPr lang="en-US" sz="1800" kern="1200" dirty="0"/>
            <a:t> (as long as lead representative or alternate commits to attending all WG meetings, abiding by </a:t>
          </a:r>
          <a:r>
            <a:rPr lang="en-US" sz="1800" kern="1200" dirty="0" err="1"/>
            <a:t>Groundules</a:t>
          </a:r>
          <a:r>
            <a:rPr lang="en-US" sz="1800" kern="1200" dirty="0"/>
            <a:t>, and completing assigned work)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/>
            <a:t>If interested email Susan </a:t>
          </a:r>
          <a:r>
            <a:rPr lang="en-US" sz="1800" b="1" kern="1200" dirty="0" err="1"/>
            <a:t>Rivo</a:t>
          </a:r>
          <a:r>
            <a:rPr lang="en-US" sz="1800" b="1" kern="1200" dirty="0"/>
            <a:t> by 12/15 </a:t>
          </a:r>
          <a:r>
            <a:rPr lang="en-US" sz="1800" kern="1200" dirty="0"/>
            <a:t>to indicate who will be the lead representative (and alternate, if desired) from your organization, and their contact information (email/phone)</a:t>
          </a:r>
        </a:p>
      </dsp:txBody>
      <dsp:txXfrm>
        <a:off x="0" y="477985"/>
        <a:ext cx="10983685" cy="1117800"/>
      </dsp:txXfrm>
    </dsp:sp>
    <dsp:sp modelId="{801B2CD6-6DDD-0D42-BADA-46A1667E0647}">
      <dsp:nvSpPr>
        <dsp:cNvPr id="0" name=""/>
        <dsp:cNvSpPr/>
      </dsp:nvSpPr>
      <dsp:spPr>
        <a:xfrm>
          <a:off x="0" y="1595785"/>
          <a:ext cx="10983685" cy="4492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Other Interested Stakeholders</a:t>
          </a:r>
          <a:endParaRPr lang="en-US" sz="1800" kern="1200"/>
        </a:p>
      </dsp:txBody>
      <dsp:txXfrm>
        <a:off x="21932" y="1617717"/>
        <a:ext cx="10939821" cy="405416"/>
      </dsp:txXfrm>
    </dsp:sp>
    <dsp:sp modelId="{862578CC-AF0B-154C-99A1-9DB52089F05C}">
      <dsp:nvSpPr>
        <dsp:cNvPr id="0" name=""/>
        <dsp:cNvSpPr/>
      </dsp:nvSpPr>
      <dsp:spPr>
        <a:xfrm>
          <a:off x="0" y="2045065"/>
          <a:ext cx="10983685" cy="278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73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/>
            <a:t>Requirements</a:t>
          </a:r>
          <a:r>
            <a:rPr lang="en-US" sz="1800" kern="1200" dirty="0"/>
            <a:t>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Attend all meetings (either lead or designated alternate)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Have experience in DEI and/or energy efficiency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Abide by all Groundrules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Complete assigned work between meetings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/>
            <a:t>Applications</a:t>
          </a:r>
          <a:r>
            <a:rPr lang="en-US" sz="1800" kern="1200" dirty="0"/>
            <a:t>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Applications from qualified people/organizations will be accepted 11/17-12/15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Final determination made 12/17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To apply, fill out the Survey Monkey application using link on the CDEI WG landing page</a:t>
          </a:r>
        </a:p>
      </dsp:txBody>
      <dsp:txXfrm>
        <a:off x="0" y="2045065"/>
        <a:ext cx="10983685" cy="2782080"/>
      </dsp:txXfrm>
    </dsp:sp>
    <dsp:sp modelId="{C9446576-DAB8-564B-A8A7-47B6D24D0EB4}">
      <dsp:nvSpPr>
        <dsp:cNvPr id="0" name=""/>
        <dsp:cNvSpPr/>
      </dsp:nvSpPr>
      <dsp:spPr>
        <a:xfrm>
          <a:off x="0" y="4827145"/>
          <a:ext cx="10983685" cy="4492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Note: </a:t>
          </a:r>
          <a:r>
            <a:rPr lang="en-US" sz="1800" b="0" kern="1200" dirty="0"/>
            <a:t>The WG </a:t>
          </a:r>
          <a:r>
            <a:rPr lang="en-US" sz="1800" kern="1200" dirty="0"/>
            <a:t>will be open to the public to observe and provide input at designated times</a:t>
          </a:r>
        </a:p>
      </dsp:txBody>
      <dsp:txXfrm>
        <a:off x="21932" y="4849077"/>
        <a:ext cx="10939821" cy="405416"/>
      </dsp:txXfrm>
    </dsp:sp>
    <dsp:sp modelId="{DA769D7A-5900-2A4D-9B64-2674E322A6ED}">
      <dsp:nvSpPr>
        <dsp:cNvPr id="0" name=""/>
        <dsp:cNvSpPr/>
      </dsp:nvSpPr>
      <dsp:spPr>
        <a:xfrm>
          <a:off x="0" y="5276425"/>
          <a:ext cx="10983685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73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</dsp:txBody>
      <dsp:txXfrm>
        <a:off x="0" y="5276425"/>
        <a:ext cx="10983685" cy="3974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40A45-4A92-4360-BEDA-E062E9B01656}">
      <dsp:nvSpPr>
        <dsp:cNvPr id="0" name=""/>
        <dsp:cNvSpPr/>
      </dsp:nvSpPr>
      <dsp:spPr>
        <a:xfrm>
          <a:off x="4708652" y="1248467"/>
          <a:ext cx="1510523" cy="15105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0E304-C047-494F-A3EC-EDFF407D5C57}">
      <dsp:nvSpPr>
        <dsp:cNvPr id="0" name=""/>
        <dsp:cNvSpPr/>
      </dsp:nvSpPr>
      <dsp:spPr>
        <a:xfrm>
          <a:off x="3306023" y="2858051"/>
          <a:ext cx="4315781" cy="647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Public Participation </a:t>
          </a:r>
        </a:p>
      </dsp:txBody>
      <dsp:txXfrm>
        <a:off x="3306023" y="2858051"/>
        <a:ext cx="4315781" cy="647367"/>
      </dsp:txXfrm>
    </dsp:sp>
    <dsp:sp modelId="{80C89839-53F6-4FFF-BDB9-73C291E65CEC}">
      <dsp:nvSpPr>
        <dsp:cNvPr id="0" name=""/>
        <dsp:cNvSpPr/>
      </dsp:nvSpPr>
      <dsp:spPr>
        <a:xfrm>
          <a:off x="1551054" y="3525040"/>
          <a:ext cx="7825719" cy="53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Verbal comments from approximately </a:t>
          </a:r>
          <a:r>
            <a:rPr lang="en-US" sz="1700" b="1" kern="1200" dirty="0">
              <a:highlight>
                <a:srgbClr val="FFFF00"/>
              </a:highlight>
            </a:rPr>
            <a:t>10:05-10:20</a:t>
          </a:r>
          <a:r>
            <a:rPr lang="en-US" sz="1700" b="1" kern="1200" dirty="0"/>
            <a:t> </a:t>
          </a:r>
          <a:r>
            <a:rPr lang="en-US" sz="1700" kern="1200" dirty="0"/>
            <a:t>(as mentioned earlier, the Public needed to email Susan by 10:15 to be added to the queue to speak)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The Public can use the Q&amp;A at any time </a:t>
          </a:r>
          <a:r>
            <a:rPr lang="en-US" sz="1700" kern="1200" dirty="0"/>
            <a:t>during the meeting to ask questions or provide feedback. CAEECC Co-Chairs Lara Ettenson (NRDC) and Jenny Berg (BayREN) will respond.</a:t>
          </a:r>
        </a:p>
      </dsp:txBody>
      <dsp:txXfrm>
        <a:off x="1551054" y="3525040"/>
        <a:ext cx="7825719" cy="535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402D7-6E92-47C8-ADDF-800FFF072DDD}">
      <dsp:nvSpPr>
        <dsp:cNvPr id="0" name=""/>
        <dsp:cNvSpPr/>
      </dsp:nvSpPr>
      <dsp:spPr>
        <a:xfrm>
          <a:off x="4707914" y="733843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6AF88-E5F9-41D2-A2B9-DEAB0AEB3B87}">
      <dsp:nvSpPr>
        <dsp:cNvPr id="0" name=""/>
        <dsp:cNvSpPr/>
      </dsp:nvSpPr>
      <dsp:spPr>
        <a:xfrm>
          <a:off x="3303914" y="236302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CAEECC Members</a:t>
          </a:r>
        </a:p>
      </dsp:txBody>
      <dsp:txXfrm>
        <a:off x="3303914" y="2363023"/>
        <a:ext cx="4320000" cy="648000"/>
      </dsp:txXfrm>
    </dsp:sp>
    <dsp:sp modelId="{CF91C7FB-81D8-4538-9C92-BE6998CB8626}">
      <dsp:nvSpPr>
        <dsp:cNvPr id="0" name=""/>
        <dsp:cNvSpPr/>
      </dsp:nvSpPr>
      <dsp:spPr>
        <a:xfrm>
          <a:off x="3303914" y="3065525"/>
          <a:ext cx="4320000" cy="393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Feedback, Refinement, and Approval</a:t>
          </a:r>
        </a:p>
      </dsp:txBody>
      <dsp:txXfrm>
        <a:off x="3303914" y="3065525"/>
        <a:ext cx="4320000" cy="3934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2C02D-0658-A248-A3C1-77F334867FA8}">
      <dsp:nvSpPr>
        <dsp:cNvPr id="0" name=""/>
        <dsp:cNvSpPr/>
      </dsp:nvSpPr>
      <dsp:spPr>
        <a:xfrm>
          <a:off x="0" y="2687"/>
          <a:ext cx="6263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3C000-E900-9D47-A784-9CA147CCC9F6}">
      <dsp:nvSpPr>
        <dsp:cNvPr id="0" name=""/>
        <dsp:cNvSpPr/>
      </dsp:nvSpPr>
      <dsp:spPr>
        <a:xfrm>
          <a:off x="0" y="2687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Discuss PA segmentation strategies for upcoming Business Plans/4 year Applications (reflecting on Metrics WGs recommendations and BBALs)</a:t>
          </a:r>
        </a:p>
      </dsp:txBody>
      <dsp:txXfrm>
        <a:off x="0" y="2687"/>
        <a:ext cx="6263640" cy="1833104"/>
      </dsp:txXfrm>
    </dsp:sp>
    <dsp:sp modelId="{C9F283F5-EE30-BF46-86A7-44C80DFB7E30}">
      <dsp:nvSpPr>
        <dsp:cNvPr id="0" name=""/>
        <dsp:cNvSpPr/>
      </dsp:nvSpPr>
      <dsp:spPr>
        <a:xfrm>
          <a:off x="0" y="1835791"/>
          <a:ext cx="6263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CF88E-A8CC-3740-9D10-9ED096A1EE5D}">
      <dsp:nvSpPr>
        <dsp:cNvPr id="0" name=""/>
        <dsp:cNvSpPr/>
      </dsp:nvSpPr>
      <dsp:spPr>
        <a:xfrm>
          <a:off x="0" y="1835791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800" kern="1200" dirty="0"/>
            <a:t>Discuss how PAs will address non-consensus recommendations in MSMWG and EMWG reports</a:t>
          </a:r>
        </a:p>
      </dsp:txBody>
      <dsp:txXfrm>
        <a:off x="0" y="1835791"/>
        <a:ext cx="6263640" cy="1833104"/>
      </dsp:txXfrm>
    </dsp:sp>
    <dsp:sp modelId="{59E87432-F03F-4F4B-B174-24792C6664AB}">
      <dsp:nvSpPr>
        <dsp:cNvPr id="0" name=""/>
        <dsp:cNvSpPr/>
      </dsp:nvSpPr>
      <dsp:spPr>
        <a:xfrm>
          <a:off x="0" y="3668896"/>
          <a:ext cx="6263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1FE59-8729-AB49-BA20-440E77F62703}">
      <dsp:nvSpPr>
        <dsp:cNvPr id="0" name=""/>
        <dsp:cNvSpPr/>
      </dsp:nvSpPr>
      <dsp:spPr>
        <a:xfrm>
          <a:off x="0" y="3668896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Provide opportunity for public input</a:t>
          </a:r>
        </a:p>
      </dsp:txBody>
      <dsp:txXfrm>
        <a:off x="0" y="3668896"/>
        <a:ext cx="6263640" cy="18331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402D7-6E92-47C8-ADDF-800FFF072DDD}">
      <dsp:nvSpPr>
        <dsp:cNvPr id="0" name=""/>
        <dsp:cNvSpPr/>
      </dsp:nvSpPr>
      <dsp:spPr>
        <a:xfrm>
          <a:off x="2173131" y="105123"/>
          <a:ext cx="1510523" cy="14347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6AF88-E5F9-41D2-A2B9-DEAB0AEB3B87}">
      <dsp:nvSpPr>
        <dsp:cNvPr id="0" name=""/>
        <dsp:cNvSpPr/>
      </dsp:nvSpPr>
      <dsp:spPr>
        <a:xfrm>
          <a:off x="770502" y="1711152"/>
          <a:ext cx="4315781" cy="614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CAEECC Members</a:t>
          </a:r>
        </a:p>
      </dsp:txBody>
      <dsp:txXfrm>
        <a:off x="770502" y="1711152"/>
        <a:ext cx="4315781" cy="614905"/>
      </dsp:txXfrm>
    </dsp:sp>
    <dsp:sp modelId="{CF91C7FB-81D8-4538-9C92-BE6998CB8626}">
      <dsp:nvSpPr>
        <dsp:cNvPr id="0" name=""/>
        <dsp:cNvSpPr/>
      </dsp:nvSpPr>
      <dsp:spPr>
        <a:xfrm>
          <a:off x="770502" y="2405708"/>
          <a:ext cx="4315781" cy="1681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Feedback and Questions?</a:t>
          </a:r>
        </a:p>
      </dsp:txBody>
      <dsp:txXfrm>
        <a:off x="770502" y="2405708"/>
        <a:ext cx="4315781" cy="1681973"/>
      </dsp:txXfrm>
    </dsp:sp>
    <dsp:sp modelId="{E5840A45-4A92-4360-BEDA-E062E9B01656}">
      <dsp:nvSpPr>
        <dsp:cNvPr id="0" name=""/>
        <dsp:cNvSpPr/>
      </dsp:nvSpPr>
      <dsp:spPr>
        <a:xfrm>
          <a:off x="7244174" y="105123"/>
          <a:ext cx="1510523" cy="14347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0E304-C047-494F-A3EC-EDFF407D5C57}">
      <dsp:nvSpPr>
        <dsp:cNvPr id="0" name=""/>
        <dsp:cNvSpPr/>
      </dsp:nvSpPr>
      <dsp:spPr>
        <a:xfrm>
          <a:off x="5841545" y="1711152"/>
          <a:ext cx="4315781" cy="614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Public Participation </a:t>
          </a:r>
        </a:p>
      </dsp:txBody>
      <dsp:txXfrm>
        <a:off x="5841545" y="1711152"/>
        <a:ext cx="4315781" cy="614905"/>
      </dsp:txXfrm>
    </dsp:sp>
    <dsp:sp modelId="{80C89839-53F6-4FFF-BDB9-73C291E65CEC}">
      <dsp:nvSpPr>
        <dsp:cNvPr id="0" name=""/>
        <dsp:cNvSpPr/>
      </dsp:nvSpPr>
      <dsp:spPr>
        <a:xfrm>
          <a:off x="5841545" y="2405708"/>
          <a:ext cx="4315781" cy="1681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Verbal comments from approximately </a:t>
          </a:r>
          <a:r>
            <a:rPr lang="en-US" sz="1700" b="1" kern="1200" dirty="0">
              <a:highlight>
                <a:srgbClr val="FFFF00"/>
              </a:highlight>
            </a:rPr>
            <a:t>11:35-11:50</a:t>
          </a:r>
          <a:r>
            <a:rPr lang="en-US" sz="1700" b="1" kern="1200" dirty="0"/>
            <a:t> </a:t>
          </a:r>
          <a:r>
            <a:rPr lang="en-US" sz="1700" kern="1200" dirty="0"/>
            <a:t>(as mentioned earlier, the Public needed to email Susan by</a:t>
          </a:r>
          <a:r>
            <a:rPr lang="en-US" sz="1700" kern="1200" dirty="0">
              <a:highlight>
                <a:srgbClr val="FFFF00"/>
              </a:highlight>
            </a:rPr>
            <a:t> 11:30 </a:t>
          </a:r>
          <a:r>
            <a:rPr lang="en-US" sz="1700" kern="1200" dirty="0"/>
            <a:t>to be added to the queue to speak)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The Public can use the Q&amp;A at any time </a:t>
          </a:r>
          <a:r>
            <a:rPr lang="en-US" sz="1700" kern="1200" dirty="0"/>
            <a:t>during the meeting to ask questions or provide feedback. CAEECC Co-Chairs Lara Ettenson (NRDC) and Jenny Berg (BayREN) will respond.</a:t>
          </a:r>
        </a:p>
      </dsp:txBody>
      <dsp:txXfrm>
        <a:off x="5841545" y="2405708"/>
        <a:ext cx="4315781" cy="1681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2CEB0-38C2-3340-8B1C-17C8BB47369B}" type="datetimeFigureOut">
              <a:rPr lang="en-US" smtClean="0"/>
              <a:t>12/2/21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C87CF-7112-014A-909A-3EF588A9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19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C87CF-7112-014A-909A-3EF588A9D2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57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here for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C87CF-7112-014A-909A-3EF588A9D2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135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mtgs will be virtual, and 9-approx. 1pm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C87CF-7112-014A-909A-3EF588A9D2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104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C87CF-7112-014A-909A-3EF588A9D2C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41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pause for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C87CF-7112-014A-909A-3EF588A9D2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971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Pilot for rest of mtg and WG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C87CF-7112-014A-909A-3EF588A9D2C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11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“CAEECC Roles and Responsibilities </a:t>
            </a:r>
            <a:r>
              <a:rPr lang="en-US" dirty="0" err="1"/>
              <a:t>III.E.ii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C87CF-7112-014A-909A-3EF588A9D2C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19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input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C87CF-7112-014A-909A-3EF588A9D2C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35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input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C87CF-7112-014A-909A-3EF588A9D2C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8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83A55-AD59-45AE-B3E4-8ADA3D7A93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524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A41BE-6698-4FD0-B255-4EADBCCB06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774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486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98C5A0-0139-4E76-A86F-3FFF60C4E9B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486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62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1BE4A-D21F-41F6-8593-7E97AC85F67F}" type="slidenum">
              <a:rPr kumimoji="0" lang="en-US" sz="4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4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936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C87CF-7112-014A-909A-3EF588A9D2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20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Members were asked if “Regardless of your 1st choice, are all three options acceptable to your organization?” – some Members found only two of three options acceptable. See Appendix C for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C87CF-7112-014A-909A-3EF588A9D2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06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80831DB4-1B52-B94B-A6C7-D02C16E470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D07B9B-A2AA-7347-8BAA-A09BECC8E26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DDE930F-C479-C84B-B1D6-CF7D792EF9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1F41F0A8-DA70-B44B-9EB0-B65B06A382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C87CF-7112-014A-909A-3EF588A9D2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76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D5AE3-9B46-7049-9953-80BDEEDF5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E9281D-B587-EA45-843B-4159391C4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32219-2705-5D48-BEE0-A172BCDD3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6644-44D7-5944-B481-BE79B9912C33}" type="datetime1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49B18-1E17-F149-8398-4356241B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CAB59-52C7-E248-A325-FAF5BBAC3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1F0E-ADB9-054E-881E-D5691EC4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57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1CF39-1A52-8D4D-ABB0-05A21C1BE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780E06-8509-E649-AE0E-460E5BA51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C5ADC-8DF4-B143-B1A6-4177A8D1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A4D3-89CC-1B45-AC54-F7B6F5D396F6}" type="datetime1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3874A-2AEC-AE4B-A92B-D5986B49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C5488-4341-7647-8CEB-210A4D95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1F0E-ADB9-054E-881E-D5691EC4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4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45C26A-D6BB-5E46-8A66-944331A76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A0A296-538C-1148-9B74-48C7F2F2B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F2CFD-3298-BE4F-8678-96702FBE3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E133-2FD1-1844-B4C0-B50DAADB3F1C}" type="datetime1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8D35-D854-744A-B816-AEF4BB207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78D06-E67F-6342-94C1-F32F3A3F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1F0E-ADB9-054E-881E-D5691EC4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0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56D8-0ECF-E747-BA03-03D5F7490A95}" type="datetime4">
              <a:rPr lang="en-US" smtClean="0"/>
              <a:t>December 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D43345-CE8E-0841-A74F-B26363861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3429"/>
            <a:ext cx="2322857" cy="6547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40835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269C-E58F-174E-B990-E0E418CAD694}" type="datetime4">
              <a:rPr lang="en-US" smtClean="0"/>
              <a:t>December 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15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6AAF-2144-204E-9236-2C6BA1B1017A}" type="datetime4">
              <a:rPr lang="en-US" smtClean="0"/>
              <a:t>December 2,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88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7486-EBF6-4043-9E2B-DDEA7774D398}" type="datetime4">
              <a:rPr lang="en-US" smtClean="0"/>
              <a:t>December 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5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89BB-5233-0845-93E8-4FECDB1456BE}" type="datetime4">
              <a:rPr lang="en-US" smtClean="0"/>
              <a:t>December 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6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3B7B-1AAB-6145-9B21-5744CAD8C887}" type="datetime4">
              <a:rPr lang="en-US" smtClean="0"/>
              <a:t>December 2,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37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7BA5-B33F-E04B-92A6-6471351FE8AA}" type="datetime4">
              <a:rPr lang="en-US" smtClean="0"/>
              <a:t>December 2,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24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E12C-F7E3-9C46-BFFB-144F0FBDC852}" type="datetime4">
              <a:rPr lang="en-US" smtClean="0"/>
              <a:t>December 2,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0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07EAC-9C06-FD4B-9E9A-689088B8C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678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F108F-C169-564F-AD53-DC20E0AE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6909"/>
            <a:ext cx="10515600" cy="4930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A409E-C0AF-384A-A461-9FC0316D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BADF-F59A-D242-8BB9-18EE85D1301E}" type="datetime1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1205E-9F98-8C4E-9794-93198C85B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4FAFB-5EC4-FA43-BCCD-F1E9126B3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1F0E-ADB9-054E-881E-D5691EC4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72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A759-E491-1A43-9E94-B3A4D096C747}" type="datetime4">
              <a:rPr lang="en-US" smtClean="0"/>
              <a:t>December 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03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D669-7F72-0643-B0D9-9ACA079D290A}" type="datetime4">
              <a:rPr lang="en-US" smtClean="0"/>
              <a:t>December 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14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A198-3666-2A43-B798-B12BD4FB6F3D}" type="datetime4">
              <a:rPr lang="en-US" smtClean="0"/>
              <a:t>December 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66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3AF5-D64D-1E40-ACCB-D72BB9B9E96A}" type="datetime4">
              <a:rPr lang="en-US" smtClean="0"/>
              <a:t>December 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58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FF231C-8972-9C4E-A70B-F6F530EED1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709D46-E851-8645-95EF-18782E3860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DFB2D03-29C6-8F40-B3A4-C58A671D6D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381A1-FE43-6240-B14E-E1705F7071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610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6D4003-945B-4A4F-BFD3-ACA89C5CF8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F8F739-0FB7-3540-8390-9787FA6E9B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440E9CF-D935-8540-86DC-AE9D437B5C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407FD-DFFB-B543-9B4F-2138CB166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42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AA0A57-E742-1947-873F-AA9C5055BF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EF2585-D433-7344-95E9-230E178501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9A0C594-DE77-2D4A-AD6B-98E204890F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1B90B-586C-4842-BE9F-13E1ED4691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5507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7401"/>
            <a:ext cx="5384800" cy="4068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057401"/>
            <a:ext cx="5384800" cy="4068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A623FF-7988-904D-910C-13CCA79001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229D32-7451-8E49-A7D3-03443E5D0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19D57D7-6AE1-3746-B4DE-B412207F27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E143D-FC9E-7148-8F87-6722206C12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369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CAE04F-D6F3-5749-8E76-EA03BF7A62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E5C11C5-BD10-8440-BBB6-CADC262E71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07CD17-CFDB-C043-8F77-BF29195853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C46F1-4CBB-424B-858D-FEF4FF44B9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470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6954010-F1B4-C24C-96E6-9125FF149F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9B60BA-AF57-B54A-99F6-1EBA1C905B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FE84ADC-D35F-3047-BA66-AF0ECEDF3C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6F2A6-1EBB-5541-94A8-42BDEEE17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262DF-803D-7F44-8C7F-972324075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8F91F-06DF-AF4A-85DB-B19F8EB72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0A055-28E8-1540-B377-7D606729A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C1E5-2F4E-F845-BB16-FCC02A0A48A7}" type="datetime1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5F65D-FC88-3F41-ADE4-1A4B277A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2FCFF-CE64-9940-8DF3-1712E59E0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1F0E-ADB9-054E-881E-D5691EC4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87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A7A7702-8662-FF4B-ACED-9D67E972E7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75D1E1-4C88-7942-B8D8-DA243D8068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E0F6567-692D-924A-A34B-028CEDCB4F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1CA28-D4F3-E942-9FD8-879AF12EF7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759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F79B30-0403-E24C-860A-F3D9F9EC6F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BA5F45-3717-AA4D-9DDD-D36769A423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86D2392-2D10-AA47-B0A7-3F24528D82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F7D27-F961-5143-9FF4-B4923ED46C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62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526CA6-ABA2-1A45-A8C3-520D8BD5ED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13FCF6-95A6-0E44-9F4B-DE2E87A2A0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14BB2B3-5D07-CC46-A9AD-FCD2C68D02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7542F-6590-134B-8161-71B3D50778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58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2AF0E3-7B71-614E-8DF5-CC531F4B02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9A017F-1852-624D-A372-6F870FFE32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BE898EC-D551-5944-BE4C-6DBBF1CE32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6CFDA-5B6D-6B42-AA74-D1A9D50C73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456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838201"/>
            <a:ext cx="2743200" cy="5287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38201"/>
            <a:ext cx="8026400" cy="5287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EE56FA-3FCD-D540-951A-CC03CEAFA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D89032-48D1-E947-813C-0044ECD154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5645D20-A009-8F47-8ADF-6CBCC24B2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027EA-58A3-1841-B04E-8AFBB1CC1A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3939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057401"/>
            <a:ext cx="5384800" cy="4068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057401"/>
            <a:ext cx="5384800" cy="4068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ADF7C8-060B-D344-81D8-07EA1317D6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5C89F5-5248-7746-AA28-AFD01B36C2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18B89F5-E851-D54D-B75B-3A4C287F46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451A9-5D01-ED48-9BEB-96441B0FC6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1589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58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457199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70858"/>
            <a:ext cx="10972800" cy="5255306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348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99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951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9592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896984"/>
            <a:ext cx="5384800" cy="522918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896985"/>
            <a:ext cx="5384800" cy="5229179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8869C-2ED0-B244-879A-182329DE1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DFF0B-6CE3-3447-88A8-213FAD7F9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9797D-9ADC-964E-8C55-CE6FDAF55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46CE5-5081-6348-A163-DF5EF5756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6D68-251A-1140-8A91-F71A5AA125DF}" type="datetime1">
              <a:rPr lang="en-US" smtClean="0"/>
              <a:t>12/2/21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21C26-D4D1-224F-B7F8-562B16C02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B451BE-AEDE-D444-A2B4-ED61FA5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1F0E-ADB9-054E-881E-D5691EC4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877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695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22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384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83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rBlue_bar_top-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 txBox="1">
            <a:spLocks/>
          </p:cNvSpPr>
          <p:nvPr userDrawn="1"/>
        </p:nvSpPr>
        <p:spPr bwMode="auto">
          <a:xfrm>
            <a:off x="10759018" y="6492876"/>
            <a:ext cx="150071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FD7B720C-F98A-44EF-809C-B225C8B671C0}" type="slidenum">
              <a:rPr lang="en-US" altLang="en-US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ctr" eaLnBrk="1" hangingPunct="1"/>
              <a:t>‹#›</a:t>
            </a:fld>
            <a:endParaRPr lang="en-US" altLang="en-US" sz="90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5044" y="132138"/>
            <a:ext cx="9753600" cy="623887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211267" y="1828249"/>
            <a:ext cx="9753600" cy="149682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211267" y="1279024"/>
            <a:ext cx="97536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160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49569"/>
            <a:ext cx="12214577" cy="6125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flipV="1">
            <a:off x="1" y="122888"/>
            <a:ext cx="12227140" cy="1092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897223" y="6445106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5521600" y="6445106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8488" y="768954"/>
            <a:ext cx="2028624" cy="2002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83469" y="5429679"/>
            <a:ext cx="11024873" cy="538609"/>
          </a:xfrm>
          <a:blipFill rotWithShape="1">
            <a:blip r:embed="rId4">
              <a:alphaModFix amt="90000"/>
            </a:blip>
            <a:stretch>
              <a:fillRect/>
            </a:stretch>
          </a:blipFill>
        </p:spPr>
        <p:txBody>
          <a:bodyPr wrap="square" lIns="274320" tIns="45720" rIns="457200" bIns="18288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183469" y="4725551"/>
            <a:ext cx="11019215" cy="723275"/>
          </a:xfrm>
          <a:blipFill rotWithShape="1">
            <a:blip r:embed="rId4">
              <a:alphaModFix amt="90000"/>
            </a:blip>
            <a:stretch>
              <a:fillRect/>
            </a:stretch>
          </a:blipFill>
        </p:spPr>
        <p:txBody>
          <a:bodyPr wrap="square" lIns="274320" tIns="182880" rIns="457200" bIns="45720" anchor="b" anchorCtr="0">
            <a:spAutoFit/>
          </a:bodyPr>
          <a:lstStyle>
            <a:lvl1pPr algn="l"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" y="1638545"/>
            <a:ext cx="3228623" cy="436950"/>
          </a:xfrm>
          <a:prstGeom prst="rect">
            <a:avLst/>
          </a:prstGeom>
          <a:solidFill>
            <a:srgbClr val="F373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79643" y="1668988"/>
            <a:ext cx="1963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>
                <a:solidFill>
                  <a:schemeClr val="bg1"/>
                </a:solidFill>
              </a:rPr>
              <a:t>Energy Efficiency</a:t>
            </a:r>
          </a:p>
        </p:txBody>
      </p:sp>
      <p:pic>
        <p:nvPicPr>
          <p:cNvPr id="12" name="Picture 11" descr="SoGalGas-RGB-logo-full-color-horizontal-crop.a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3" y="361791"/>
            <a:ext cx="4228791" cy="60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5629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40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2013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9550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2971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971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0639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763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763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165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EBFEE-1E6C-D741-9D2D-88CC62235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F6784-0831-1743-B501-0EF94ABAE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9D3B2-51DB-D041-BA4E-41AFFBC49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332030-C82F-4E4A-B778-88ED65189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EB0592-7411-494A-B075-D401DA275B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4507E6-A119-4B41-9EEB-E9B7BC91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D0F6-31BF-D347-AB32-8C1B9875566B}" type="datetime1">
              <a:rPr lang="en-US" smtClean="0"/>
              <a:t>12/2/21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E9FF7E-65F9-B64E-862D-D55BE066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8CE1C9-01E1-1841-BD98-537E4528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1F0E-ADB9-054E-881E-D5691EC4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572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3834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6349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7681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31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4807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5813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3758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710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612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4511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37453-A90D-9A43-A6C2-7A30B5237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0D7B3A-0B92-A446-9851-12872AD4D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9153-C616-3D46-B59C-43FE3028ECC3}" type="datetime1">
              <a:rPr lang="en-US" smtClean="0"/>
              <a:t>12/2/21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74FCF-DE5D-FB43-BB41-E3622AF1F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AE2F71-D8EA-9247-86EA-1BE5C755A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1F0E-ADB9-054E-881E-D5691EC4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6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D741D1-AD00-B044-B732-493E3619C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4126-09A5-614C-A9FE-46E71115408D}" type="datetime1">
              <a:rPr lang="en-US" smtClean="0"/>
              <a:t>12/2/21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EDA9E-52AA-0646-981F-6BCEBCCC7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B41E0-C70D-6446-A5C2-2789F696B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1F0E-ADB9-054E-881E-D5691EC4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0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C7C80-901D-ED4B-8A90-18DF85DB5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5C4AF-F81A-0F45-A811-437FF943A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167BD-CF1B-3248-AA99-06B085BC6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9C0F4-6797-2F48-B73E-80D4BE624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60C2-56DC-F14B-86E9-5A651CE641B5}" type="datetime1">
              <a:rPr lang="en-US" smtClean="0"/>
              <a:t>12/2/21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8453C-70BC-AB47-92ED-CA48A278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5EC8B-94AE-864C-BFEE-1924968C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1F0E-ADB9-054E-881E-D5691EC4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1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D02A6-220C-F34D-83BD-130BCD003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5832E6-98E5-FA4F-8386-956208775F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B79F6-8ACA-5D40-9CEB-75EB9A413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D5F41-7149-CC48-A255-EA1610016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1F81-4B22-1442-A204-55659899CF5B}" type="datetime1">
              <a:rPr lang="en-US" smtClean="0"/>
              <a:t>12/2/21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2F3F2-91E1-3B4A-8DA3-8A0B5A2CF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1542D-A93E-7D42-B0D3-7B1337069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1F0E-ADB9-054E-881E-D5691EC4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9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4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F2F6AA-29BB-8E48-88DB-42B4E2E7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527A3-2C3B-EB45-9B34-0F76C4B92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1F083-5269-EE4B-A0F7-07C27D392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AED54-885A-6E44-98E3-36681998F8D4}" type="datetime1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8B883-C060-184F-AD15-5CA3C1CEC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DB94C-BF95-AA46-878A-FAEBF4136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D1F0E-ADB9-054E-881E-D5691EC4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1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AC69767-2149-0A44-A16F-9B95B4E6FF2F}" type="datetime4">
              <a:rPr lang="en-US" smtClean="0"/>
              <a:t>December 2,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accent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 dirty="0">
                <a:solidFill>
                  <a:schemeClr val="accent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193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F790D620-B188-014E-80A8-7B6559BA99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2C69AA80-E353-9D4E-AB62-9D41E81078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38200"/>
            <a:ext cx="10972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F9932443-FBB6-2649-BC91-47AC0786E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057401"/>
            <a:ext cx="10972800" cy="40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554C6B64-4742-9040-93FB-E49B5EA7E1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96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49593F8-0371-1242-B057-A37218F841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6400" y="6245225"/>
            <a:ext cx="5181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E40BCEFA-4123-B94E-B821-6B685918EB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2352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7FBF8030-7EA0-B944-A26F-34679F3D42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89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2"/>
          <a:stretch/>
        </p:blipFill>
        <p:spPr>
          <a:xfrm>
            <a:off x="7416800" y="6347374"/>
            <a:ext cx="1224397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1" b="8332"/>
          <a:stretch/>
        </p:blipFill>
        <p:spPr>
          <a:xfrm>
            <a:off x="9855201" y="6361662"/>
            <a:ext cx="1576159" cy="442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0" b="6732"/>
          <a:stretch/>
        </p:blipFill>
        <p:spPr>
          <a:xfrm>
            <a:off x="4192880" y="6361662"/>
            <a:ext cx="2162760" cy="4429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6347374"/>
            <a:ext cx="2438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5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97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-1"/>
            <a:ext cx="12208933" cy="108857"/>
          </a:xfrm>
          <a:prstGeom prst="rect">
            <a:avLst/>
          </a:pr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5339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Tx/>
        <a:buFont typeface="Arial" pitchFamily="34" charset="0"/>
        <a:buChar char="»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eecc.org/market-support-metrics-w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eecc.org/equity-metrics-working-group-meeti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eecc.org/market-support-metrics-wg" TargetMode="External"/><Relationship Id="rId2" Type="http://schemas.openxmlformats.org/officeDocument/2006/relationships/hyperlink" Target="https://www.caeecc.org/equity-metrics-working-group-meetin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9.jpeg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s://medicare.fcso.com/faqs/answers/196632.asp" TargetMode="External"/><Relationship Id="rId4" Type="http://schemas.openxmlformats.org/officeDocument/2006/relationships/diagramLayout" Target="../diagrams/layout1.xml"/><Relationship Id="rId9" Type="http://schemas.openxmlformats.org/officeDocument/2006/relationships/hyperlink" Target="http://smartygal87.blogspot.com/2017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eecc.org/cdei-working-group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5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eecc.org/12-2-21-full-caeecc-mt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C0D8CE-DBBA-8F49-8A6C-20EC91FE4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0128"/>
            <a:ext cx="9144000" cy="1564716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CAEECC Quarterly Meeting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A7C08DB-1D74-0349-B54E-9629F5799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41369"/>
            <a:ext cx="9144000" cy="1536905"/>
          </a:xfrm>
        </p:spPr>
        <p:txBody>
          <a:bodyPr>
            <a:noAutofit/>
          </a:bodyPr>
          <a:lstStyle/>
          <a:p>
            <a:pPr algn="l"/>
            <a:r>
              <a:rPr lang="en-US" sz="2000" dirty="0"/>
              <a:t>Full CAEECC Meeting #31</a:t>
            </a:r>
          </a:p>
          <a:p>
            <a:pPr algn="l"/>
            <a:r>
              <a:rPr lang="en-US" sz="2000" dirty="0"/>
              <a:t>Facilitation Team: Dr. Jonathan Raab and Katie Abrams</a:t>
            </a:r>
          </a:p>
          <a:p>
            <a:pPr algn="l"/>
            <a:r>
              <a:rPr lang="en-US" sz="2000" dirty="0"/>
              <a:t>December 2, 2021</a:t>
            </a:r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A771D9-8D22-DB4C-83C5-3CAB76E3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1F0E-ADB9-054E-881E-D5691EC4F5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4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95C7D-13C2-4DA0-8E36-B7ADAAEC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/>
              <a:t>SDG&amp;E Solicitation Timeline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5D6CE9-2E6C-4BC8-8B29-CB3B098E4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30" y="1456043"/>
            <a:ext cx="11784539" cy="347300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7610ED7-C271-43D3-BEDD-5179F4984365}"/>
              </a:ext>
            </a:extLst>
          </p:cNvPr>
          <p:cNvGrpSpPr/>
          <p:nvPr/>
        </p:nvGrpSpPr>
        <p:grpSpPr>
          <a:xfrm>
            <a:off x="8978944" y="1908920"/>
            <a:ext cx="1015999" cy="3954392"/>
            <a:chOff x="7392276" y="2809755"/>
            <a:chExt cx="1015999" cy="335806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9A1EC34-B91F-44FB-BABA-ACD26FE4BBC1}"/>
                </a:ext>
              </a:extLst>
            </p:cNvPr>
            <p:cNvCxnSpPr>
              <a:cxnSpLocks/>
            </p:cNvCxnSpPr>
            <p:nvPr/>
          </p:nvCxnSpPr>
          <p:spPr>
            <a:xfrm>
              <a:off x="7900276" y="2809755"/>
              <a:ext cx="0" cy="2912533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3BE3BC-57AD-4209-BED4-A8B7ACD1C518}"/>
                </a:ext>
              </a:extLst>
            </p:cNvPr>
            <p:cNvSpPr txBox="1"/>
            <p:nvPr/>
          </p:nvSpPr>
          <p:spPr>
            <a:xfrm>
              <a:off x="7392276" y="5798489"/>
              <a:ext cx="1015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7991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98AE3B-B2FE-4222-A357-9CEBC3FA4D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042" y="1812659"/>
            <a:ext cx="12039916" cy="2845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5DE11E-96DF-43C4-BD13-780F4A5EF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182"/>
            <a:ext cx="10972800" cy="1143000"/>
          </a:xfrm>
        </p:spPr>
        <p:txBody>
          <a:bodyPr/>
          <a:lstStyle/>
          <a:p>
            <a:r>
              <a:rPr lang="en-US" sz="3600" b="0" dirty="0"/>
              <a:t>SoCalGas Solicitation Timeline</a:t>
            </a:r>
          </a:p>
        </p:txBody>
      </p:sp>
      <p:pic>
        <p:nvPicPr>
          <p:cNvPr id="13" name="Picture 12" descr="SoGalGas-RGB-logo-full-color-horizontal-crop.ai">
            <a:extLst>
              <a:ext uri="{FF2B5EF4-FFF2-40B4-BE49-F238E27FC236}">
                <a16:creationId xmlns:a16="http://schemas.microsoft.com/office/drawing/2014/main" id="{F5B8CBA3-F487-4704-B86C-68ABCF09B5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2" y="6270830"/>
            <a:ext cx="3338359" cy="4813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1AEF4C-62A0-425A-9FF6-77A7FE5DF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0528" y="6519259"/>
            <a:ext cx="1600400" cy="15798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9452A61-2078-4188-AEE6-461E3AEB866E}"/>
              </a:ext>
            </a:extLst>
          </p:cNvPr>
          <p:cNvGrpSpPr/>
          <p:nvPr/>
        </p:nvGrpSpPr>
        <p:grpSpPr>
          <a:xfrm>
            <a:off x="9074529" y="2209210"/>
            <a:ext cx="1015999" cy="3655080"/>
            <a:chOff x="6832600" y="2794000"/>
            <a:chExt cx="1015999" cy="335806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1061BA1-9D46-44B7-9D3B-1566E38FAC75}"/>
                </a:ext>
              </a:extLst>
            </p:cNvPr>
            <p:cNvCxnSpPr>
              <a:cxnSpLocks/>
            </p:cNvCxnSpPr>
            <p:nvPr/>
          </p:nvCxnSpPr>
          <p:spPr>
            <a:xfrm>
              <a:off x="7340600" y="2794000"/>
              <a:ext cx="0" cy="2912533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589B06A-49A1-4A89-AF2B-F7F9DB905919}"/>
                </a:ext>
              </a:extLst>
            </p:cNvPr>
            <p:cNvSpPr txBox="1"/>
            <p:nvPr/>
          </p:nvSpPr>
          <p:spPr>
            <a:xfrm>
              <a:off x="6832600" y="5782734"/>
              <a:ext cx="1015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/>
                </a:rPr>
                <a:t>Today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732668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D51C2-D090-014E-A5B2-321A89B00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Market Support and Equity Metrics WG Debrief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2DA34-176B-3246-AB8C-A5080DA21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756"/>
            <a:ext cx="10515600" cy="4930054"/>
          </a:xfrm>
        </p:spPr>
        <p:txBody>
          <a:bodyPr>
            <a:normAutofit/>
          </a:bodyPr>
          <a:lstStyle/>
          <a:p>
            <a:r>
              <a:rPr lang="en-US" dirty="0"/>
              <a:t>Both WGs ran June-October; final reports posted to CAEECC website</a:t>
            </a:r>
          </a:p>
          <a:p>
            <a:endParaRPr lang="en-US" dirty="0"/>
          </a:p>
          <a:p>
            <a:r>
              <a:rPr lang="en-US" dirty="0"/>
              <a:t>Each WG reached consensus on nearly all its recommendations</a:t>
            </a:r>
          </a:p>
          <a:p>
            <a:endParaRPr lang="en-US" dirty="0"/>
          </a:p>
          <a:p>
            <a:r>
              <a:rPr lang="en-US" dirty="0"/>
              <a:t>The CPUC decided that these reports should be filed as part of the Program Administrators’ (PAs) applications due February 15, 2022 (rather than in a stand-alone filing now) – PAs must use the recommendations in developing their energy efficiency portfolio applications and Business Plans.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9169C-738E-6440-8795-8990A5F77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1F0E-ADB9-054E-881E-D5691EC4F5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3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4E587-D39F-174E-BFA8-B1F75C4BE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48975" cy="78678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Market Support Metrics Working Group (MSMWG) Final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0FDCC-B434-2A47-B701-4E885198B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055"/>
            <a:ext cx="10515600" cy="505382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Principles</a:t>
            </a:r>
            <a:r>
              <a:rPr lang="en-US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Segment vs program-level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Guidelines to setting metrics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Relationship between programs and sub-objectives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Program portfolios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Reporting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Target-setting</a:t>
            </a:r>
            <a:r>
              <a:rPr lang="en-US" i="1" dirty="0"/>
              <a:t> (non-consensus)</a:t>
            </a:r>
          </a:p>
          <a:p>
            <a:pPr lvl="1"/>
            <a:endParaRPr lang="en-US" dirty="0"/>
          </a:p>
          <a:p>
            <a:r>
              <a:rPr lang="en-US" b="1" dirty="0"/>
              <a:t>Objectives</a:t>
            </a:r>
          </a:p>
          <a:p>
            <a:pPr lvl="1"/>
            <a:r>
              <a:rPr lang="en-US" dirty="0"/>
              <a:t>Primary Objective: “Supporting the long-term success of the energy efficiency (EE) market"</a:t>
            </a:r>
          </a:p>
          <a:p>
            <a:pPr lvl="1"/>
            <a:r>
              <a:rPr lang="en-US" dirty="0"/>
              <a:t>Sub-Objectives and associated key Metrics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Demand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Supply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Partnerships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Innovation and accessibilities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Access to capital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Reached consensus on all but one recommendation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Report posted to MSMWG landing page: </a:t>
            </a:r>
            <a:r>
              <a:rPr lang="en-US" dirty="0">
                <a:hlinkClick r:id="rId2"/>
              </a:rPr>
              <a:t>https://www.caeecc.org/market-support-metrics-wg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2B929-2741-284A-9497-44C9CE12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1F0E-ADB9-054E-881E-D5691EC4F5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78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325EA-F527-9A4B-B920-9194AB7DA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MSMWG Target-setting options summary for the 1 non-consensus item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00A1FB-9551-F841-837A-3EE6DAF1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2D1F0E-ADB9-054E-881E-D5691EC4F528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9052933-2661-2847-9144-2318F1FA3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581597"/>
              </p:ext>
            </p:extLst>
          </p:nvPr>
        </p:nvGraphicFramePr>
        <p:xfrm>
          <a:off x="643467" y="1457470"/>
          <a:ext cx="10689550" cy="48988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90415">
                  <a:extLst>
                    <a:ext uri="{9D8B030D-6E8A-4147-A177-3AD203B41FA5}">
                      <a16:colId xmlns:a16="http://schemas.microsoft.com/office/drawing/2014/main" val="1990746286"/>
                    </a:ext>
                  </a:extLst>
                </a:gridCol>
                <a:gridCol w="2474259">
                  <a:extLst>
                    <a:ext uri="{9D8B030D-6E8A-4147-A177-3AD203B41FA5}">
                      <a16:colId xmlns:a16="http://schemas.microsoft.com/office/drawing/2014/main" val="90518613"/>
                    </a:ext>
                  </a:extLst>
                </a:gridCol>
                <a:gridCol w="2224876">
                  <a:extLst>
                    <a:ext uri="{9D8B030D-6E8A-4147-A177-3AD203B41FA5}">
                      <a16:colId xmlns:a16="http://schemas.microsoft.com/office/drawing/2014/main" val="530066392"/>
                    </a:ext>
                  </a:extLst>
                </a:gridCol>
              </a:tblGrid>
              <a:tr h="6437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Target-Setting Option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 Choice Option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Acceptable Option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082695"/>
                  </a:ext>
                </a:extLst>
              </a:tr>
              <a:tr h="2135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Option 1: Targets will be set by the PAs for MS segment metrics following the collection of the first two program years of data (or a baseline has been set using reasonable proxy data). (</a:t>
                      </a: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 first choice, 18 acceptable of 19 voting members</a:t>
                      </a: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3C-REN, BayREN, CEDMC, CHEEF,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Nexant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PG&amp;E, RCEA, SCE, SCG, SDGE, SJVCEO, SoCalREN, The Energy Coalition, The Mendota Group,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Viridis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Consulting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3C-REN, BayREN, CEDMC, CHEEF, CodeCycle, CSE,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Nexant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PG&amp;E, RCEA,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SBuA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SCE, SCG, SDGE, SJVCEO, SoCalREN, The Energy Coalition, The Mendota Group,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Viridis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Consulting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2068"/>
                  </a:ext>
                </a:extLst>
              </a:tr>
              <a:tr h="21191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Option 2: In their Budget Applications, PAs will propose targets and/or set a date certain by which they will propose targets for all MS segment metrics. (4 first choice, 13 acceptable of</a:t>
                      </a: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19 voting members</a:t>
                      </a:r>
                      <a:r>
                        <a:rPr lang="en-US" sz="21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Cal Advocates, CodeCycle, CSE, SBUA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Cal Advocates, CEDMC, CHEEF, CodeCycle, CSE,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Nexant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SBUA, SJVCEO, SoCalREN, The Energy Coalition, The Mendota Group,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Viridis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Consulting, SBUA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551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45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4E587-D39F-174E-BFA8-B1F75C4BE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Equity Metrics Working Group (EMWG) Final Report</a:t>
            </a:r>
            <a:endParaRPr lang="en-US" b="1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0FDCC-B434-2A47-B701-4E885198B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055"/>
            <a:ext cx="10515600" cy="505382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Principles</a:t>
            </a:r>
            <a:r>
              <a:rPr lang="en-US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Segment vs program-level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Guidelines to setting metrics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*Program portfolios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*Best practices for program development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Reporting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Target-setting</a:t>
            </a:r>
            <a:r>
              <a:rPr lang="en-US" i="1" dirty="0"/>
              <a:t> (non-consensus)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*Community engagement </a:t>
            </a:r>
            <a:r>
              <a:rPr lang="en-US" i="1" dirty="0"/>
              <a:t>(non-consensus) </a:t>
            </a:r>
          </a:p>
          <a:p>
            <a:r>
              <a:rPr lang="en-US" b="1" dirty="0"/>
              <a:t>Primary Objective</a:t>
            </a:r>
            <a:r>
              <a:rPr lang="en-US" dirty="0"/>
              <a:t>: “For hard-to-reach, disadvantaged, and/or underserved individuals, households, businesses, and communities: address disparities in access to energy efficiency programs and workforce opportunities*; promote resilience, health, comfort, safety, energy affordability**, and/or energy savings; and reduce energy-related greenhouse gas and criteria pollutant emissions***.”</a:t>
            </a:r>
          </a:p>
          <a:p>
            <a:r>
              <a:rPr lang="en-US" b="1" dirty="0"/>
              <a:t>13 Metrics and Indicators </a:t>
            </a:r>
            <a:r>
              <a:rPr lang="en-US" dirty="0"/>
              <a:t>across the following 3 categories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Measure who and how target populations are “served” </a:t>
            </a:r>
            <a:r>
              <a:rPr lang="en-US" i="1" dirty="0"/>
              <a:t>(9 consensus recommendations)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Assess energy and/or cost savings in targeted populations </a:t>
            </a:r>
            <a:r>
              <a:rPr lang="en-US" i="1" dirty="0"/>
              <a:t>(2 of 3 recommendations were consensus)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“Holistic” benefits (1 consensus recommendation) </a:t>
            </a:r>
          </a:p>
          <a:p>
            <a:r>
              <a:rPr lang="en-US" b="1" dirty="0"/>
              <a:t>Definition of “Underserved” </a:t>
            </a:r>
            <a:r>
              <a:rPr lang="en-US" i="1" dirty="0"/>
              <a:t>(non-consensus)</a:t>
            </a:r>
          </a:p>
          <a:p>
            <a:endParaRPr lang="en-US" dirty="0"/>
          </a:p>
          <a:p>
            <a:r>
              <a:rPr lang="en-US" dirty="0"/>
              <a:t>Reached consensus on all but 3 recommendations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Report posted to EMWG landing page: </a:t>
            </a:r>
            <a:r>
              <a:rPr lang="en-US" dirty="0">
                <a:hlinkClick r:id="rId2"/>
              </a:rPr>
              <a:t>https://www.caeecc.org/equity-metrics-working-group-meeting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2B929-2741-284A-9497-44C9CE12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1F0E-ADB9-054E-881E-D5691EC4F5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12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325EA-F527-9A4B-B920-9194AB7DA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39663"/>
            <a:ext cx="10905066" cy="6065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EMWG Target-setting options summary for non-consensus item</a:t>
            </a:r>
            <a:endParaRPr lang="en-US" sz="32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00A1FB-9551-F841-837A-3EE6DAF1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2D1F0E-ADB9-054E-881E-D5691EC4F528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9052933-2661-2847-9144-2318F1FA3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176388"/>
              </p:ext>
            </p:extLst>
          </p:nvPr>
        </p:nvGraphicFramePr>
        <p:xfrm>
          <a:off x="643467" y="928256"/>
          <a:ext cx="10689550" cy="5428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06321">
                  <a:extLst>
                    <a:ext uri="{9D8B030D-6E8A-4147-A177-3AD203B41FA5}">
                      <a16:colId xmlns:a16="http://schemas.microsoft.com/office/drawing/2014/main" val="1990746286"/>
                    </a:ext>
                  </a:extLst>
                </a:gridCol>
                <a:gridCol w="2581836">
                  <a:extLst>
                    <a:ext uri="{9D8B030D-6E8A-4147-A177-3AD203B41FA5}">
                      <a16:colId xmlns:a16="http://schemas.microsoft.com/office/drawing/2014/main" val="90518613"/>
                    </a:ext>
                  </a:extLst>
                </a:gridCol>
                <a:gridCol w="2601393">
                  <a:extLst>
                    <a:ext uri="{9D8B030D-6E8A-4147-A177-3AD203B41FA5}">
                      <a16:colId xmlns:a16="http://schemas.microsoft.com/office/drawing/2014/main" val="530066392"/>
                    </a:ext>
                  </a:extLst>
                </a:gridCol>
              </a:tblGrid>
              <a:tr h="7132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Target-Setting Option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 Choice Option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Acceptable Option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082695"/>
                  </a:ext>
                </a:extLst>
              </a:tr>
              <a:tr h="23667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 1: Targets will be set by the PAs for Equity segment metrics following the collection of the first two program years of data (or a baseline has been set using reasonable proxy data). (12 first choice, 21 acceptable of 24 voting members)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3C-REN, BayREN, CEDMC, MCE, PG&amp;E, RCEA, SCE, SCG, SDGE, Silent Running LLC, SJVCEO,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Viridis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Consulting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3C-REN, BayREN, CEDMC, CodeCycle, CSE, High Sierra Energy Foundation, MCE, PG&amp;E, RCEA, Resource Innovations, Rising Sun Center for Opportunity, SBUA, SCE, SCG, SDGE, Silent Running LLC, SJVCEO, SoCalREN, The Energy Coalition, TRC,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Viridis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Consulting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2068"/>
                  </a:ext>
                </a:extLst>
              </a:tr>
              <a:tr h="23481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 2: In their Budget Applications, PAs will propose targets and/or set a date certain by which they will propose targets for all Equity segment metrics (12 first choice, 19 acceptable of 24 voting members)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 Advocates, CodeCycle, CSE, EEC, High Sierra Energy Foundation, NRDC, Resource Innovations, Rising Sun Center for Opportunity, SBUA, SoCalREN, The Energy Coalition, TRC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3C-REN, BayREN, Cal Advocates, CEDMC, CodeCycle, CSE, EEC, High Sierra Energy Foundation, MCE, NRDC, Resource Innovations, Rising Sun Center for Opportunity, SBUA, SCG, Silent Running LLC, SoCalREN, The Energy Coalition, TRC,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Viridis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Consulting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551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222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325EA-F527-9A4B-B920-9194AB7DA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48157"/>
            <a:ext cx="10905066" cy="6065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dirty="0"/>
              <a:t>EMWG Community engagement options summary for non-consensus item</a:t>
            </a:r>
            <a:endParaRPr lang="en-US" sz="2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00A1FB-9551-F841-837A-3EE6DAF1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2D1F0E-ADB9-054E-881E-D5691EC4F528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9052933-2661-2847-9144-2318F1FA3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663319"/>
              </p:ext>
            </p:extLst>
          </p:nvPr>
        </p:nvGraphicFramePr>
        <p:xfrm>
          <a:off x="643467" y="654678"/>
          <a:ext cx="10689550" cy="58349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26274">
                  <a:extLst>
                    <a:ext uri="{9D8B030D-6E8A-4147-A177-3AD203B41FA5}">
                      <a16:colId xmlns:a16="http://schemas.microsoft.com/office/drawing/2014/main" val="199074628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0518613"/>
                    </a:ext>
                  </a:extLst>
                </a:gridCol>
                <a:gridCol w="2224876">
                  <a:extLst>
                    <a:ext uri="{9D8B030D-6E8A-4147-A177-3AD203B41FA5}">
                      <a16:colId xmlns:a16="http://schemas.microsoft.com/office/drawing/2014/main" val="530066392"/>
                    </a:ext>
                  </a:extLst>
                </a:gridCol>
              </a:tblGrid>
              <a:tr h="5107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Community Engagement Option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 Choice Option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Acceptable Option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082695"/>
                  </a:ext>
                </a:extLst>
              </a:tr>
              <a:tr h="24791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 1: Community engagement as an Indicator (8 first choice, 17 acceptable of 24 voting members)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CSE, MCE, NRDC, Rising Sun Center for Opportunity, SBUA, Silent Running LLC, SoCalREN, The Energy Coalition*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CEDMC, CodeCycle, CSE, EEC, High Sierra Energy Foundation, MCE, NRDC, Rising Sun Center for Opportunity, RCEA</a:t>
                      </a:r>
                    </a:p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Resource Innovations, SBUA,</a:t>
                      </a:r>
                    </a:p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Silent Running LLC, SJVCEO, SoCalREN, The Energy Coalition, TRC,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Viridis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Consulting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2068"/>
                  </a:ext>
                </a:extLst>
              </a:tr>
              <a:tr h="28095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 2: Community engagement as a Principle (16 first choice, 22 acceptable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24 voting members)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3C-REN, BayREN, Cal Advocates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CEDMC, CodeCycle, EEC, High Sierra Energy Foundation, PG&amp;E, RCEA, Resource Innovations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SCE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SCG, SDGE, SJVCEO, TRC,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Viridis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Consulting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3C-REN, BayREN, Cal Advocates, CEDMC, CodeCycle, EEC, High Sierra Energy Foundation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MCE, NRDC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PG&amp;E, RCEA, Resource Innovations, Rising Sun Center for Opportunity, SBUA, SCE, SCG, SDGE, SJVCEO, SoCalREN, The Energy Coalition, TRC,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Viridis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Consulting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551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234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325EA-F527-9A4B-B920-9194AB7DA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48157"/>
            <a:ext cx="10905066" cy="6065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dirty="0"/>
              <a:t>EMWG “Underserved” definition options summary for non-consensus item</a:t>
            </a:r>
            <a:endParaRPr lang="en-US" sz="2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00A1FB-9551-F841-837A-3EE6DAF1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2D1F0E-ADB9-054E-881E-D5691EC4F528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9052933-2661-2847-9144-2318F1FA3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736980"/>
              </p:ext>
            </p:extLst>
          </p:nvPr>
        </p:nvGraphicFramePr>
        <p:xfrm>
          <a:off x="643467" y="654679"/>
          <a:ext cx="10689550" cy="5679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26274">
                  <a:extLst>
                    <a:ext uri="{9D8B030D-6E8A-4147-A177-3AD203B41FA5}">
                      <a16:colId xmlns:a16="http://schemas.microsoft.com/office/drawing/2014/main" val="199074628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0518613"/>
                    </a:ext>
                  </a:extLst>
                </a:gridCol>
                <a:gridCol w="2224876">
                  <a:extLst>
                    <a:ext uri="{9D8B030D-6E8A-4147-A177-3AD203B41FA5}">
                      <a16:colId xmlns:a16="http://schemas.microsoft.com/office/drawing/2014/main" val="530066392"/>
                    </a:ext>
                  </a:extLst>
                </a:gridCol>
              </a:tblGrid>
              <a:tr h="3814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Underserved Definition Option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 Choice Option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Acceptable Option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082695"/>
                  </a:ext>
                </a:extLst>
              </a:tr>
              <a:tr h="11311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 1: Use ESJ Action Plan Definition (2 first choice, 13 acceptable of 24 voting members)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Cal Advocates, CodeCycle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3C-REN, BayREN, Cal Advocates, CEDMC, CodeCycle, High Sierra Energy Foundation, Resource Innovations, Rising Sun Center for Opportunity, SBUA, SCE, SCG, SJVCEO, TRC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2068"/>
                  </a:ext>
                </a:extLst>
              </a:tr>
              <a:tr h="20111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 2: Use ESJ Action Plan Definition + allow an avenue for PAs to propose additional ‘underserved’ with rationale.  (19 first choice, 21 acceptable of 24 voting members)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3C-REN, BayREN, CEDMC, CSE, EEC, NRDC, PG&amp;E, Resource Innovation, Rising Sun Center for Opportunity, SBUA, SCE, SCG, SDGE, Silent Running LLC, SJVCEO, SoCalREN, The Energy Coalition, TRC, </a:t>
                      </a:r>
                      <a:r>
                        <a:rPr lang="en-US" sz="13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Viridis</a:t>
                      </a: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Consulting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3C-Ren, BayREN, CEDMC, CodeCycle, CSE, EEC, High Sierra Energy Foundation, NRDC, PG&amp;E, Resource Innovations, Rising Sun Center for Opportunity, SBUA, SCE, SCG, SDGE, Silent Running LLC, SJVCEO, SoCalREN, The Energy Coalition, TRC, </a:t>
                      </a:r>
                      <a:r>
                        <a:rPr lang="en-US" sz="13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Viridis</a:t>
                      </a: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Consulting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551031"/>
                  </a:ext>
                </a:extLst>
              </a:tr>
              <a:tr h="2098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 3: Allow the PAs to determine underserved. (3 first choice, 14 acceptable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24 voting members)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High Sierra Energy Foundation, MCE, RCEA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3C-REN, BayREN, CEDMC, CodeCycle, High Sierra Energy Foundation, MCE, RCEA, Resource Innovations, Rising Sun Center for Opportunity, SBUA, SCE, SCG, SJVCEO, TRC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985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146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6D5DA-C18C-7448-AB29-DCABC427C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Recommended Reporting Templates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46D84-B29A-AA4B-B992-3F2DE0338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1F0E-ADB9-054E-881E-D5691EC4F528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BD72F0-8234-A144-B422-D56D841D7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22705"/>
            <a:ext cx="5943600" cy="49663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389B1C-79FA-564F-8E07-15980DB74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421" y="2604453"/>
            <a:ext cx="5943600" cy="26441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418CD5-779E-C949-8BD3-6A4732B6A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851400"/>
            <a:ext cx="5943600" cy="15684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893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C477752-ACCA-41C1-9B1D-D0CED1F9C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E5A51-37F6-1B4B-B0FE-1E0D72DF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" y="92575"/>
            <a:ext cx="2706858" cy="1539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875CB-4A5F-7842-A576-D7A80545F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2D1F0E-ADB9-054E-881E-D5691EC4F528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5102869-D22B-9742-8408-3E787DEBF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468486"/>
              </p:ext>
            </p:extLst>
          </p:nvPr>
        </p:nvGraphicFramePr>
        <p:xfrm>
          <a:off x="295422" y="430654"/>
          <a:ext cx="11507372" cy="62038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261">
                  <a:extLst>
                    <a:ext uri="{9D8B030D-6E8A-4147-A177-3AD203B41FA5}">
                      <a16:colId xmlns:a16="http://schemas.microsoft.com/office/drawing/2014/main" val="3154089651"/>
                    </a:ext>
                  </a:extLst>
                </a:gridCol>
                <a:gridCol w="2457728">
                  <a:extLst>
                    <a:ext uri="{9D8B030D-6E8A-4147-A177-3AD203B41FA5}">
                      <a16:colId xmlns:a16="http://schemas.microsoft.com/office/drawing/2014/main" val="3404342180"/>
                    </a:ext>
                  </a:extLst>
                </a:gridCol>
                <a:gridCol w="4456512">
                  <a:extLst>
                    <a:ext uri="{9D8B030D-6E8A-4147-A177-3AD203B41FA5}">
                      <a16:colId xmlns:a16="http://schemas.microsoft.com/office/drawing/2014/main" val="642484864"/>
                    </a:ext>
                  </a:extLst>
                </a:gridCol>
                <a:gridCol w="2159155">
                  <a:extLst>
                    <a:ext uri="{9D8B030D-6E8A-4147-A177-3AD203B41FA5}">
                      <a16:colId xmlns:a16="http://schemas.microsoft.com/office/drawing/2014/main" val="1968409162"/>
                    </a:ext>
                  </a:extLst>
                </a:gridCol>
                <a:gridCol w="1971716">
                  <a:extLst>
                    <a:ext uri="{9D8B030D-6E8A-4147-A177-3AD203B41FA5}">
                      <a16:colId xmlns:a16="http://schemas.microsoft.com/office/drawing/2014/main" val="1706972661"/>
                    </a:ext>
                  </a:extLst>
                </a:gridCol>
              </a:tblGrid>
              <a:tr h="2526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Time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45" marR="132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300" dirty="0">
                          <a:effectLst/>
                        </a:rPr>
                        <a:t>Session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45" marR="132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300" dirty="0">
                          <a:effectLst/>
                        </a:rPr>
                        <a:t>Objectives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45" marR="132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Document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45" marR="132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Presenter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45" marR="13245" marT="0" marB="0" anchor="ctr"/>
                </a:tc>
                <a:extLst>
                  <a:ext uri="{0D108BD9-81ED-4DB2-BD59-A6C34878D82A}">
                    <a16:rowId xmlns:a16="http://schemas.microsoft.com/office/drawing/2014/main" val="1652581478"/>
                  </a:ext>
                </a:extLst>
              </a:tr>
              <a:tr h="2526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9:00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45" marR="1324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300" dirty="0">
                          <a:effectLst/>
                        </a:rPr>
                        <a:t>Introductions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45" marR="1324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Introductions, review of agenda and meeting objectives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45" marR="1324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Agenda</a:t>
                      </a: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Facilitator</a:t>
                      </a:r>
                    </a:p>
                  </a:txBody>
                  <a:tcPr marL="18415" marR="18415" marT="0" marB="0" anchor="ctr"/>
                </a:tc>
                <a:extLst>
                  <a:ext uri="{0D108BD9-81ED-4DB2-BD59-A6C34878D82A}">
                    <a16:rowId xmlns:a16="http://schemas.microsoft.com/office/drawing/2014/main" val="400465061"/>
                  </a:ext>
                </a:extLst>
              </a:tr>
              <a:tr h="9317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9:10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45" marR="1324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300" dirty="0">
                          <a:effectLst/>
                        </a:rPr>
                        <a:t>Session 1: Important Updates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45" marR="13245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latinLnBrk="0" hangingPunct="1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3rd Party Solicitation Update</a:t>
                      </a:r>
                    </a:p>
                    <a:p>
                      <a:pPr marL="342900" marR="0" lvl="0" indent="-342900" algn="l" defTabSz="914400" rtl="0" eaLnBrk="1" latinLnBrk="0" hangingPunct="1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 Support and Equity Metrics WG Debrief</a:t>
                      </a:r>
                    </a:p>
                    <a:p>
                      <a:pPr marL="342900" marR="0" lvl="0" indent="-342900" algn="l" defTabSz="914400" rtl="0" eaLnBrk="1" latinLnBrk="0" hangingPunct="1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I-REN Update</a:t>
                      </a:r>
                    </a:p>
                  </a:txBody>
                  <a:tcPr marL="13245" marR="13245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Slides 7-11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Slides 12-21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Slides 22-26</a:t>
                      </a: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Vanessa Mapula Garcia (SDG&amp;E) </a:t>
                      </a:r>
                    </a:p>
                    <a:p>
                      <a:pPr marL="342900" marR="0" lvl="0" indent="-342900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Facilitators </a:t>
                      </a:r>
                    </a:p>
                    <a:p>
                      <a:pPr marL="342900" marR="0" lvl="0" indent="-342900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Nils Strindberg (CPUC) </a:t>
                      </a:r>
                    </a:p>
                  </a:txBody>
                  <a:tcPr marL="18415" marR="18415" marT="0" marB="0" anchor="ctr"/>
                </a:tc>
                <a:extLst>
                  <a:ext uri="{0D108BD9-81ED-4DB2-BD59-A6C34878D82A}">
                    <a16:rowId xmlns:a16="http://schemas.microsoft.com/office/drawing/2014/main" val="3044898040"/>
                  </a:ext>
                </a:extLst>
              </a:tr>
              <a:tr h="12094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9:30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45" marR="1324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300" dirty="0">
                          <a:effectLst/>
                        </a:rPr>
                        <a:t>Session 2: CAEECC Composition, Diversity, Equity, and Inclusion Working Group (CDEI WG)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45" marR="13245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latinLnBrk="0" hangingPunct="1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 Prospectus</a:t>
                      </a:r>
                    </a:p>
                    <a:p>
                      <a:pPr marL="342900" marR="0" lvl="0" indent="-342900" algn="l" defTabSz="914400" rtl="0" eaLnBrk="1" latinLnBrk="0" hangingPunct="1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 recruitment strategy and timeline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Initial CDEI Team Recommendations for CAEECC</a:t>
                      </a:r>
                    </a:p>
                    <a:p>
                      <a:pPr marL="342900" marR="0" lvl="0" indent="-342900" algn="l" defTabSz="914400" rtl="0" eaLnBrk="1" latinLnBrk="0" hangingPunct="1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opportunity for public input</a:t>
                      </a:r>
                    </a:p>
                    <a:p>
                      <a:pPr marL="342900" marR="0" lvl="0" indent="-342900" algn="l" defTabSz="914400" rtl="0" eaLnBrk="1" latinLnBrk="0" hangingPunct="1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Refine &amp; approve Prospectus &amp; recruitment strategy</a:t>
                      </a:r>
                    </a:p>
                    <a:p>
                      <a:pPr marL="342900" marR="0" lvl="0" indent="-342900" algn="l" defTabSz="914400" rtl="0" eaLnBrk="1" latinLnBrk="0" hangingPunct="1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 &amp; finalize Conflict of Interest Policy update</a:t>
                      </a:r>
                    </a:p>
                  </a:txBody>
                  <a:tcPr marL="13245" marR="13245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Prospectus, and slides 29-42</a:t>
                      </a:r>
                    </a:p>
                    <a:p>
                      <a:pPr marL="342900" marR="0" lvl="0" indent="-342900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Slides 38-39</a:t>
                      </a:r>
                    </a:p>
                    <a:p>
                      <a:pPr marL="342900" marR="0" lvl="0" indent="-342900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Slides 40-41</a:t>
                      </a:r>
                    </a:p>
                    <a:p>
                      <a:pPr marL="342900" marR="0" lvl="0" indent="-342900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Slides 29 and 42</a:t>
                      </a:r>
                    </a:p>
                    <a:p>
                      <a:pPr marL="342900" marR="0" lvl="0" indent="-342900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Slide 43</a:t>
                      </a:r>
                    </a:p>
                    <a:p>
                      <a:pPr marL="342900" marR="0" lvl="0" indent="-342900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Slide 44</a:t>
                      </a: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Facilitator</a:t>
                      </a:r>
                    </a:p>
                    <a:p>
                      <a:pPr marL="342900" marR="0" lvl="0" indent="-342900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Facilitator</a:t>
                      </a:r>
                    </a:p>
                    <a:p>
                      <a:pPr marL="342900" marR="0" lvl="0" indent="-342900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Facilitator</a:t>
                      </a:r>
                    </a:p>
                    <a:p>
                      <a:pPr marL="342900" marR="0" lvl="0" indent="-342900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Public</a:t>
                      </a:r>
                    </a:p>
                    <a:p>
                      <a:pPr marL="342900" marR="0" lvl="0" indent="-342900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Facilitator</a:t>
                      </a:r>
                    </a:p>
                    <a:p>
                      <a:pPr marL="342900" marR="0" lvl="0" indent="-342900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Facilitator</a:t>
                      </a:r>
                    </a:p>
                  </a:txBody>
                  <a:tcPr marL="18415" marR="18415" marT="0" marB="0" anchor="ctr"/>
                </a:tc>
                <a:extLst>
                  <a:ext uri="{0D108BD9-81ED-4DB2-BD59-A6C34878D82A}">
                    <a16:rowId xmlns:a16="http://schemas.microsoft.com/office/drawing/2014/main" val="2127153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10:40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45" marR="13245" marT="0" marB="0"/>
                </a:tc>
                <a:tc gridSpan="2">
                  <a:txBody>
                    <a:bodyPr/>
                    <a:lstStyle/>
                    <a:p>
                      <a:pPr marL="457200" marR="0"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300" dirty="0">
                          <a:effectLst/>
                        </a:rPr>
                        <a:t>Break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245" marR="1324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marR="0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18415" marR="1841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176868"/>
                  </a:ext>
                </a:extLst>
              </a:tr>
              <a:tr h="13392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10:50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45" marR="1324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300" dirty="0">
                          <a:effectLst/>
                        </a:rPr>
                        <a:t>Session 3: Strategies for Business Plans/4 year Applications</a:t>
                      </a:r>
                    </a:p>
                    <a:p>
                      <a:pPr marL="0" marR="0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45" marR="13245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 dirty="0">
                          <a:effectLst/>
                        </a:rPr>
                        <a:t>Discuss PA segmentation strategies for upcoming Business Plans/4 year Applications (reflecting on Metrics WGs recommendations and BBALs)</a:t>
                      </a:r>
                    </a:p>
                    <a:p>
                      <a:pPr marL="342900" marR="0" lvl="0" indent="-342900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 dirty="0">
                          <a:effectLst/>
                        </a:rPr>
                        <a:t>Discuss how PAs will address non-consensus recommendations in MSMWG and EMWG reports</a:t>
                      </a:r>
                    </a:p>
                    <a:p>
                      <a:pPr marL="342900" marR="0" lvl="0" indent="-342900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 dirty="0">
                          <a:effectLst/>
                        </a:rPr>
                        <a:t>Provide opportunity for public input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245" marR="13245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Compilation of BBAL Segmentations, slides 49-50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WG Reports, slide 51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Slides 48 and 52</a:t>
                      </a: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All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All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Public</a:t>
                      </a:r>
                    </a:p>
                  </a:txBody>
                  <a:tcPr marL="18415" marR="18415" marT="0" marB="0" anchor="ctr"/>
                </a:tc>
                <a:extLst>
                  <a:ext uri="{0D108BD9-81ED-4DB2-BD59-A6C34878D82A}">
                    <a16:rowId xmlns:a16="http://schemas.microsoft.com/office/drawing/2014/main" val="1499131139"/>
                  </a:ext>
                </a:extLst>
              </a:tr>
              <a:tr h="7280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11:50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45" marR="1324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Session 4: CAEECC 2022 Planning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45" marR="13245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 dirty="0">
                          <a:effectLst/>
                        </a:rPr>
                        <a:t>2022 Workplan &amp; full Quarterly Meeting Dates</a:t>
                      </a:r>
                    </a:p>
                    <a:p>
                      <a:pPr marL="342900" marR="0" lvl="0" indent="-342900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 dirty="0">
                          <a:effectLst/>
                        </a:rPr>
                        <a:t>Topics for next full CAEECC meetings (early and late March 2022)</a:t>
                      </a:r>
                    </a:p>
                    <a:p>
                      <a:pPr marL="342900" marR="0" lvl="0" indent="-342900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 dirty="0">
                          <a:effectLst/>
                        </a:rPr>
                        <a:t>CAEECC Facilitation Contract Update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245" marR="13245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Slide 55</a:t>
                      </a:r>
                    </a:p>
                    <a:p>
                      <a:pPr marL="342900" marR="0" lvl="0" indent="-342900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Slide 56</a:t>
                      </a:r>
                    </a:p>
                    <a:p>
                      <a:pPr marL="342900" marR="0" lvl="0" indent="-342900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Slide 57</a:t>
                      </a: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Facilitators</a:t>
                      </a:r>
                    </a:p>
                    <a:p>
                      <a:pPr marL="342900" marR="0" lvl="0" indent="-342900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Facilitators</a:t>
                      </a:r>
                    </a:p>
                    <a:p>
                      <a:pPr marL="342900" marR="0" lvl="0" indent="-342900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Co-Chairs and/or PG&amp;E?</a:t>
                      </a:r>
                    </a:p>
                  </a:txBody>
                  <a:tcPr marL="18415" marR="18415" marT="0" marB="0" anchor="ctr"/>
                </a:tc>
                <a:extLst>
                  <a:ext uri="{0D108BD9-81ED-4DB2-BD59-A6C34878D82A}">
                    <a16:rowId xmlns:a16="http://schemas.microsoft.com/office/drawing/2014/main" val="3307630172"/>
                  </a:ext>
                </a:extLst>
              </a:tr>
              <a:tr h="4903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12:10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45" marR="1324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Wrap-Up/Next Steps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45" marR="13245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>
                          <a:effectLst/>
                        </a:rPr>
                        <a:t>Meeting evaluations</a:t>
                      </a:r>
                    </a:p>
                    <a:p>
                      <a:pPr marL="342900" marR="0" lvl="0" indent="-342900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>
                          <a:effectLst/>
                        </a:rPr>
                        <a:t>Summarize accomplishments for day and delineate next steps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245" marR="13245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50"/>
                        </a:spcBef>
                        <a:spcAft>
                          <a:spcPts val="50"/>
                        </a:spcAft>
                        <a:buFont typeface="+mj-lt"/>
                        <a:buAutoNum type="arabicParenR"/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Slides 59-60</a:t>
                      </a: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Facilitators</a:t>
                      </a:r>
                    </a:p>
                  </a:txBody>
                  <a:tcPr marL="18415" marR="18415" marT="0" marB="0" anchor="ctr"/>
                </a:tc>
                <a:extLst>
                  <a:ext uri="{0D108BD9-81ED-4DB2-BD59-A6C34878D82A}">
                    <a16:rowId xmlns:a16="http://schemas.microsoft.com/office/drawing/2014/main" val="1585018003"/>
                  </a:ext>
                </a:extLst>
              </a:tr>
              <a:tr h="2526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12:15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45" marR="13245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300" dirty="0">
                          <a:effectLst/>
                        </a:rPr>
                        <a:t>Adjourn (please complete meeting evaluation asap)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245" marR="1324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032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660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C36CC-8661-1D4F-B17C-2020DCF39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179225"/>
            <a:ext cx="10515600" cy="8438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Market Support and Equity Metrics WG Evaluation Scores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03A32-A152-5740-A3BA-4772DD721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2D1F0E-ADB9-054E-881E-D5691EC4F528}" type="slidenum">
              <a:rPr lang="en-US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B3D51C-553C-6342-87C5-0D71609DE1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178666"/>
              </p:ext>
            </p:extLst>
          </p:nvPr>
        </p:nvGraphicFramePr>
        <p:xfrm>
          <a:off x="720090" y="1000708"/>
          <a:ext cx="10630658" cy="4183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601">
                  <a:extLst>
                    <a:ext uri="{9D8B030D-6E8A-4147-A177-3AD203B41FA5}">
                      <a16:colId xmlns:a16="http://schemas.microsoft.com/office/drawing/2014/main" val="2806916019"/>
                    </a:ext>
                  </a:extLst>
                </a:gridCol>
                <a:gridCol w="2622234">
                  <a:extLst>
                    <a:ext uri="{9D8B030D-6E8A-4147-A177-3AD203B41FA5}">
                      <a16:colId xmlns:a16="http://schemas.microsoft.com/office/drawing/2014/main" val="2952635764"/>
                    </a:ext>
                  </a:extLst>
                </a:gridCol>
                <a:gridCol w="2537823">
                  <a:extLst>
                    <a:ext uri="{9D8B030D-6E8A-4147-A177-3AD203B41FA5}">
                      <a16:colId xmlns:a16="http://schemas.microsoft.com/office/drawing/2014/main" val="1845720615"/>
                    </a:ext>
                  </a:extLst>
                </a:gridCol>
              </a:tblGrid>
              <a:tr h="286881"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EMWG Averages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MSMWG Averages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2" marR="8352" marT="8352" marB="0"/>
                </a:tc>
                <a:extLst>
                  <a:ext uri="{0D108BD9-81ED-4DB2-BD59-A6C34878D82A}">
                    <a16:rowId xmlns:a16="http://schemas.microsoft.com/office/drawing/2014/main" val="3829433265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Goals Clearly Articulated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                                   5.0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                                   4.9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2" marR="8352" marT="8352" marB="0"/>
                </a:tc>
                <a:extLst>
                  <a:ext uri="{0D108BD9-81ED-4DB2-BD59-A6C34878D82A}">
                    <a16:rowId xmlns:a16="http://schemas.microsoft.com/office/drawing/2014/main" val="3378524652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Goals Accocmplished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                                   4.5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                                   4.6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2" marR="8352" marT="8352" marB="0"/>
                </a:tc>
                <a:extLst>
                  <a:ext uri="{0D108BD9-81ED-4DB2-BD59-A6C34878D82A}">
                    <a16:rowId xmlns:a16="http://schemas.microsoft.com/office/drawing/2014/main" val="346874585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Effective sub-WG Process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                                   4.8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                                   4.7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2" marR="8352" marT="8352" marB="0"/>
                </a:tc>
                <a:extLst>
                  <a:ext uri="{0D108BD9-81ED-4DB2-BD59-A6C34878D82A}">
                    <a16:rowId xmlns:a16="http://schemas.microsoft.com/office/drawing/2014/main" val="1689266109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Successful Approach to joint text development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                                   5.0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                                   4.7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2" marR="8352" marT="8352" marB="0"/>
                </a:tc>
                <a:extLst>
                  <a:ext uri="{0D108BD9-81ED-4DB2-BD59-A6C34878D82A}">
                    <a16:rowId xmlns:a16="http://schemas.microsoft.com/office/drawing/2014/main" val="625821163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Documents Clear &amp; Helpful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                                   4.7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                                   5.0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2" marR="8352" marT="8352" marB="0"/>
                </a:tc>
                <a:extLst>
                  <a:ext uri="{0D108BD9-81ED-4DB2-BD59-A6C34878D82A}">
                    <a16:rowId xmlns:a16="http://schemas.microsoft.com/office/drawing/2014/main" val="3447725135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Timeframe appropriate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 15 too short; 7 about right; 0 too long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 9 too short, 9 about right, 1 too long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2" marR="8352" marT="8352" marB="0"/>
                </a:tc>
                <a:extLst>
                  <a:ext uri="{0D108BD9-81ED-4DB2-BD59-A6C34878D82A}">
                    <a16:rowId xmlns:a16="http://schemas.microsoft.com/office/drawing/2014/main" val="4228286542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Members Flexible Seeking Agreements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                                   4.9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                                   4.5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2" marR="8352" marT="8352" marB="0"/>
                </a:tc>
                <a:extLst>
                  <a:ext uri="{0D108BD9-81ED-4DB2-BD59-A6C34878D82A}">
                    <a16:rowId xmlns:a16="http://schemas.microsoft.com/office/drawing/2014/main" val="692813683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Facilitators Were Effective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                                   4.5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                                   4.9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2" marR="8352" marT="8352" marB="0"/>
                </a:tc>
                <a:extLst>
                  <a:ext uri="{0D108BD9-81ED-4DB2-BD59-A6C34878D82A}">
                    <a16:rowId xmlns:a16="http://schemas.microsoft.com/office/drawing/2014/main" val="2719395249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Research Teams Were Effective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 NA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 NA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2" marR="8352" marT="8352" marB="0"/>
                </a:tc>
                <a:extLst>
                  <a:ext uri="{0D108BD9-81ED-4DB2-BD59-A6C34878D82A}">
                    <a16:rowId xmlns:a16="http://schemas.microsoft.com/office/drawing/2014/main" val="806745841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EMWG Process Created More Value Than if at CPUC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                                   5.0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                                   4.8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2" marR="8352" marT="8352" marB="0"/>
                </a:tc>
                <a:extLst>
                  <a:ext uri="{0D108BD9-81ED-4DB2-BD59-A6C34878D82A}">
                    <a16:rowId xmlns:a16="http://schemas.microsoft.com/office/drawing/2014/main" val="362302333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Overall Process was successful in meeting goals and objectives and yielding productive outcomes.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                                   4.6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2" marR="8352" marT="835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                                   4.7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52" marR="8352" marT="8352" marB="0"/>
                </a:tc>
                <a:extLst>
                  <a:ext uri="{0D108BD9-81ED-4DB2-BD59-A6C34878D82A}">
                    <a16:rowId xmlns:a16="http://schemas.microsoft.com/office/drawing/2014/main" val="26750631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FFB3467-DF4C-724D-B0E2-C76AD5425D95}"/>
              </a:ext>
            </a:extLst>
          </p:cNvPr>
          <p:cNvSpPr txBox="1"/>
          <p:nvPr/>
        </p:nvSpPr>
        <p:spPr>
          <a:xfrm>
            <a:off x="720090" y="5514485"/>
            <a:ext cx="10158048" cy="1246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Scores are 1-6 scale, where 1 is "strongly disagree" and 6 is "strongly agree”; and 3.5 is mid-point of 1-6 scale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 Scores based on responses from 22/24 voting EMWG members and 18/19 voting MSMWG members</a:t>
            </a:r>
          </a:p>
          <a:p>
            <a:pPr lvl="0"/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3) </a:t>
            </a:r>
            <a:r>
              <a:rPr lang="en-US" sz="1500" dirty="0"/>
              <a:t>EMWG and MSMWG Member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associated evaluation comments available on </a:t>
            </a:r>
            <a:r>
              <a:rPr lang="en-US" sz="1500" dirty="0">
                <a:latin typeface="Calibri" panose="020F0502020204030204"/>
              </a:rPr>
              <a:t>the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respective </a:t>
            </a:r>
            <a:r>
              <a:rPr lang="en-US" sz="1500" dirty="0"/>
              <a:t>landing pages: </a:t>
            </a:r>
            <a:r>
              <a:rPr lang="en-US" sz="1500" dirty="0">
                <a:hlinkClick r:id="rId2"/>
              </a:rPr>
              <a:t>https://www.caeecc.org/equity-metrics-working-group-meeting</a:t>
            </a:r>
            <a:r>
              <a:rPr lang="en-US" sz="1500" dirty="0"/>
              <a:t> and </a:t>
            </a:r>
            <a:r>
              <a:rPr lang="en-US" sz="1500" dirty="0">
                <a:hlinkClick r:id="rId3"/>
              </a:rPr>
              <a:t>https://www.caeecc.org/market-support-metrics-wg</a:t>
            </a:r>
            <a:r>
              <a:rPr lang="en-US" sz="1500" dirty="0"/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507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231D8B-E232-694C-98B5-87FBA0AB0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Past Evaluations: “All Things Considered” Score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C5ADB-D5FE-FB43-B217-D265FB346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2D1F0E-ADB9-054E-881E-D5691EC4F528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F7837AA-28E3-D840-AE0F-A973D89AE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263432"/>
              </p:ext>
            </p:extLst>
          </p:nvPr>
        </p:nvGraphicFramePr>
        <p:xfrm>
          <a:off x="4655128" y="1828800"/>
          <a:ext cx="6508172" cy="2685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142">
                  <a:extLst>
                    <a:ext uri="{9D8B030D-6E8A-4147-A177-3AD203B41FA5}">
                      <a16:colId xmlns:a16="http://schemas.microsoft.com/office/drawing/2014/main" val="2839089331"/>
                    </a:ext>
                  </a:extLst>
                </a:gridCol>
                <a:gridCol w="1284994">
                  <a:extLst>
                    <a:ext uri="{9D8B030D-6E8A-4147-A177-3AD203B41FA5}">
                      <a16:colId xmlns:a16="http://schemas.microsoft.com/office/drawing/2014/main" val="2942103364"/>
                    </a:ext>
                  </a:extLst>
                </a:gridCol>
                <a:gridCol w="933924">
                  <a:extLst>
                    <a:ext uri="{9D8B030D-6E8A-4147-A177-3AD203B41FA5}">
                      <a16:colId xmlns:a16="http://schemas.microsoft.com/office/drawing/2014/main" val="4017462870"/>
                    </a:ext>
                  </a:extLst>
                </a:gridCol>
                <a:gridCol w="1020704">
                  <a:extLst>
                    <a:ext uri="{9D8B030D-6E8A-4147-A177-3AD203B41FA5}">
                      <a16:colId xmlns:a16="http://schemas.microsoft.com/office/drawing/2014/main" val="1395690727"/>
                    </a:ext>
                  </a:extLst>
                </a:gridCol>
                <a:gridCol w="1020704">
                  <a:extLst>
                    <a:ext uri="{9D8B030D-6E8A-4147-A177-3AD203B41FA5}">
                      <a16:colId xmlns:a16="http://schemas.microsoft.com/office/drawing/2014/main" val="639506212"/>
                    </a:ext>
                  </a:extLst>
                </a:gridCol>
                <a:gridCol w="1020704">
                  <a:extLst>
                    <a:ext uri="{9D8B030D-6E8A-4147-A177-3AD203B41FA5}">
                      <a16:colId xmlns:a16="http://schemas.microsoft.com/office/drawing/2014/main" val="2611274342"/>
                    </a:ext>
                  </a:extLst>
                </a:gridCol>
              </a:tblGrid>
              <a:tr h="113699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Evaluation Question</a:t>
                      </a: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MTWG Phase I</a:t>
                      </a: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MTWG Phase II</a:t>
                      </a: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EMWG</a:t>
                      </a:r>
                    </a:p>
                  </a:txBody>
                  <a:tcPr marL="75960" marR="75960" marT="37980" marB="37980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MSMWG</a:t>
                      </a:r>
                    </a:p>
                  </a:txBody>
                  <a:tcPr marL="75960" marR="75960" marT="37980" marB="37980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UWG</a:t>
                      </a:r>
                    </a:p>
                  </a:txBody>
                  <a:tcPr marL="75960" marR="75960" marT="37980" marB="37980" anchor="ctr"/>
                </a:tc>
                <a:extLst>
                  <a:ext uri="{0D108BD9-81ED-4DB2-BD59-A6C34878D82A}">
                    <a16:rowId xmlns:a16="http://schemas.microsoft.com/office/drawing/2014/main" val="3887909137"/>
                  </a:ext>
                </a:extLst>
              </a:tr>
              <a:tr h="154873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All Things Considered, WG Was A Successful Process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1" marR="3491" marT="349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4.5</a:t>
                      </a:r>
                      <a:endParaRPr lang="en-US" sz="1800" b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5960" marR="75960" marT="37980" marB="3798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4.7</a:t>
                      </a:r>
                    </a:p>
                  </a:txBody>
                  <a:tcPr marL="75960" marR="75960" marT="37980" marB="3798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</a:t>
                      </a:r>
                    </a:p>
                  </a:txBody>
                  <a:tcPr marL="7913" marR="7913" marT="7913" marB="0" anchor="ctr"/>
                </a:tc>
                <a:extLst>
                  <a:ext uri="{0D108BD9-81ED-4DB2-BD59-A6C34878D82A}">
                    <a16:rowId xmlns:a16="http://schemas.microsoft.com/office/drawing/2014/main" val="1940852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342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4107-CF52-8C48-A5DE-DC49A71B9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3533" cy="786781"/>
          </a:xfrm>
        </p:spPr>
        <p:txBody>
          <a:bodyPr>
            <a:normAutofit fontScale="90000"/>
          </a:bodyPr>
          <a:lstStyle/>
          <a:p>
            <a:r>
              <a:rPr lang="en-US" dirty="0"/>
              <a:t>Welcome, Inland Regional Energy Network (I-REN)!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FD752-1A40-A141-AC7A-BEB0857BD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I-REN’s service area includes San Bernardino County, Riverside County, and all of the jurisdictions within the region – representing 52 cities, 78 unincorporated county areas, 17 tribes and 11% of the population of California</a:t>
            </a:r>
          </a:p>
          <a:p>
            <a:endParaRPr lang="en-US" dirty="0"/>
          </a:p>
          <a:p>
            <a:r>
              <a:rPr lang="en-US" dirty="0"/>
              <a:t>Coalition of three councils of government, the Western Riverside Council of Governments (WRCOG), the Coachella Valley Association of Governments (CVAG), and the San Bernardino Council of Governments (SBCOG) </a:t>
            </a:r>
          </a:p>
          <a:p>
            <a:endParaRPr lang="en-US" dirty="0"/>
          </a:p>
          <a:p>
            <a:r>
              <a:rPr lang="en-US" dirty="0"/>
              <a:t>Lead representative: Benjamin </a:t>
            </a:r>
            <a:r>
              <a:rPr lang="en-US" dirty="0" err="1"/>
              <a:t>Druyon</a:t>
            </a:r>
            <a:r>
              <a:rPr lang="en-US" dirty="0"/>
              <a:t>, Program Manager</a:t>
            </a:r>
          </a:p>
          <a:p>
            <a:r>
              <a:rPr lang="en-US" dirty="0"/>
              <a:t>Alternate: Tyler Masters, Program Manager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i="1" dirty="0"/>
              <a:t>There are now 24 CAEECC members!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35CB8-5FDC-D242-A324-9ABFC2169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D1F0E-ADB9-054E-881E-D5691EC4F5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960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45C3D0F0-AAD9-A443-81C0-E3D82DFB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3805386B-B664-9647-8B61-E3E1587C7D72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6147" name="Rectangle 4">
            <a:extLst>
              <a:ext uri="{FF2B5EF4-FFF2-40B4-BE49-F238E27FC236}">
                <a16:creationId xmlns:a16="http://schemas.microsoft.com/office/drawing/2014/main" id="{A0272D35-A6A7-F143-B6CB-AABEBCE3A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57987"/>
            <a:ext cx="9144000" cy="116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Century Gothic"/>
              </a:rPr>
              <a:t>ENERGY DIVISION PRESENTATION ON DECISION TO APPROVE INLAND REGIONAL ENERGY NETWORK (I-REN)</a:t>
            </a:r>
          </a:p>
        </p:txBody>
      </p:sp>
      <p:sp>
        <p:nvSpPr>
          <p:cNvPr id="6148" name="Rectangle 8">
            <a:extLst>
              <a:ext uri="{FF2B5EF4-FFF2-40B4-BE49-F238E27FC236}">
                <a16:creationId xmlns:a16="http://schemas.microsoft.com/office/drawing/2014/main" id="{709B79BD-60D1-174D-AA6F-5D373F653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37184"/>
            <a:ext cx="8839200" cy="169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Aft>
                <a:spcPct val="0"/>
              </a:spcAft>
              <a:buNone/>
            </a:pPr>
            <a:endParaRPr lang="en-US" altLang="en-US" sz="2400" b="1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  <a:p>
            <a:pPr algn="ctr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Nils B. Strindberg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Energy Division</a:t>
            </a:r>
          </a:p>
          <a:p>
            <a:pPr algn="ctr" fontAlgn="base">
              <a:lnSpc>
                <a:spcPct val="80000"/>
              </a:lnSpc>
              <a:spcAft>
                <a:spcPct val="2500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December 2, 2021</a:t>
            </a:r>
          </a:p>
        </p:txBody>
      </p:sp>
      <p:sp>
        <p:nvSpPr>
          <p:cNvPr id="6149" name="Rectangle 9">
            <a:extLst>
              <a:ext uri="{FF2B5EF4-FFF2-40B4-BE49-F238E27FC236}">
                <a16:creationId xmlns:a16="http://schemas.microsoft.com/office/drawing/2014/main" id="{970D8EEA-809A-D249-B1E5-B1A5284C9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248400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6150" name="Picture 10">
            <a:extLst>
              <a:ext uri="{FF2B5EF4-FFF2-40B4-BE49-F238E27FC236}">
                <a16:creationId xmlns:a16="http://schemas.microsoft.com/office/drawing/2014/main" id="{2BFBFC1F-9393-5841-AB90-BCB88BEAC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423" y="2131175"/>
            <a:ext cx="2438400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E024B-7B45-4B95-9A3A-33547B7D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entury Gothic" panose="020B0502020202020204" pitchFamily="34" charset="0"/>
                <a:cs typeface="Arial"/>
              </a:rPr>
              <a:t>Background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FA09C-9846-4E3A-B93E-3C88AAFA2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30047"/>
            <a:ext cx="8229600" cy="4333806"/>
          </a:xfrm>
        </p:spPr>
        <p:txBody>
          <a:bodyPr/>
          <a:lstStyle/>
          <a:p>
            <a:pPr marL="0" indent="0">
              <a:buNone/>
            </a:pPr>
            <a:endParaRPr lang="en-US" sz="1600" dirty="0">
              <a:latin typeface="Century Gothic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latin typeface="Century Gothic"/>
                <a:cs typeface="Arial"/>
              </a:rPr>
              <a:t>February 26, 2021: I-REN filed a motion with business plan for CPUC to consider 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Century Gothic"/>
                <a:cs typeface="Arial"/>
              </a:rPr>
              <a:t>Requested ~$50M for 2021-25 to offer C&amp;S, Public Sector and WE&amp;T to Riverside and San Bernardino Counties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entury Gothic"/>
                <a:cs typeface="Arial"/>
              </a:rPr>
              <a:t>May 2021: CPUC adopted D.21-05-031, which adopts a new filing schedule and processes (among many changes)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entury Gothic"/>
                <a:cs typeface="Arial"/>
              </a:rPr>
              <a:t>July 6, 2021: ruling with questions for parties on the I-REN business plan was mailed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entury Gothic"/>
                <a:cs typeface="Arial"/>
              </a:rPr>
              <a:t>Responses focused on: 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Century Gothic"/>
                <a:cs typeface="Arial"/>
              </a:rPr>
              <a:t>Whether I-REN would have to refile their business plan with the other PAs in February 2022 to align with the schedule;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Century Gothic"/>
                <a:cs typeface="Arial"/>
              </a:rPr>
              <a:t>The reasonableness of I-REN’s proposed budget;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Century Gothic"/>
                <a:cs typeface="Arial"/>
              </a:rPr>
              <a:t>If I-REN’s business plan was filling gaps and/or targeting HTR customers.</a:t>
            </a:r>
            <a:endParaRPr lang="en-US" sz="1600" dirty="0">
              <a:cs typeface="Arial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latin typeface="Century Gothic"/>
                <a:cs typeface="Arial"/>
              </a:rPr>
              <a:t>October 15, 2021: Proposed Decision mailed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entury Gothic"/>
                <a:cs typeface="Arial"/>
              </a:rPr>
              <a:t>November 18, 2021: Proposed Decision adopted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D7E01-0444-4E8A-AB9D-1FAC8389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B407FD-DFFB-B543-9B4F-2138CB1660DB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77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E024B-7B45-4B95-9A3A-33547B7D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entury Gothic"/>
                <a:cs typeface="Arial"/>
              </a:rPr>
              <a:t>What did the Decision Approve </a:t>
            </a:r>
            <a:br>
              <a:rPr lang="en-US" sz="2800" dirty="0">
                <a:latin typeface="Century Gothic"/>
                <a:cs typeface="Arial"/>
              </a:rPr>
            </a:br>
            <a:r>
              <a:rPr lang="en-US" sz="2800" dirty="0">
                <a:latin typeface="Century Gothic"/>
                <a:cs typeface="Arial"/>
              </a:rPr>
              <a:t>(Budget and Portfolio)</a:t>
            </a:r>
            <a:endParaRPr lang="en-US" sz="2800" dirty="0">
              <a:latin typeface="Century Goth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FA09C-9846-4E3A-B93E-3C88AAFA2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28801"/>
            <a:ext cx="8229600" cy="4664485"/>
          </a:xfrm>
        </p:spPr>
        <p:txBody>
          <a:bodyPr/>
          <a:lstStyle/>
          <a:p>
            <a:r>
              <a:rPr lang="en-US" sz="2400" dirty="0">
                <a:latin typeface="Century Gothic"/>
                <a:cs typeface="Arial"/>
              </a:rPr>
              <a:t>Approved $65M budget for I-REN and approves their business plan from 2022-27</a:t>
            </a:r>
          </a:p>
          <a:p>
            <a:pPr lvl="1"/>
            <a:r>
              <a:rPr lang="en-US" sz="2000" dirty="0">
                <a:latin typeface="Century Gothic"/>
                <a:cs typeface="Arial"/>
              </a:rPr>
              <a:t>I-REN does not have to refile a business plan and application in February 2022</a:t>
            </a:r>
          </a:p>
          <a:p>
            <a:pPr lvl="1"/>
            <a:r>
              <a:rPr lang="en-US" sz="2000" dirty="0">
                <a:latin typeface="Century Gothic"/>
                <a:cs typeface="Arial"/>
              </a:rPr>
              <a:t>The decision added extra years because of changes to the filing schedule in D.21-05-031 and to ensure that I-REN will be on the same timeline as other PAs filing their applications in early 2026 for 2028-31 funding cycle</a:t>
            </a:r>
          </a:p>
          <a:p>
            <a:pPr lvl="1"/>
            <a:r>
              <a:rPr lang="en-US" sz="2000" dirty="0">
                <a:latin typeface="Century Gothic"/>
                <a:cs typeface="Arial"/>
              </a:rPr>
              <a:t>Did not adopt significantly smaller budgets as proposed by certain parties</a:t>
            </a:r>
          </a:p>
          <a:p>
            <a:r>
              <a:rPr lang="en-US" sz="2400" dirty="0">
                <a:latin typeface="Century Gothic"/>
                <a:cs typeface="Arial"/>
              </a:rPr>
              <a:t>Approved I-REN’s portfolio of programs as proposed</a:t>
            </a:r>
          </a:p>
          <a:p>
            <a:pPr lvl="1"/>
            <a:endParaRPr lang="en-US" sz="1600" dirty="0">
              <a:latin typeface="Century Gothic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D7E01-0444-4E8A-AB9D-1FAC8389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B407FD-DFFB-B543-9B4F-2138CB1660DB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596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E024B-7B45-4B95-9A3A-33547B7D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entury Gothic"/>
                <a:cs typeface="Arial"/>
              </a:rPr>
              <a:t>What did the Decision Approve </a:t>
            </a:r>
            <a:br>
              <a:rPr lang="en-US" sz="2800" dirty="0">
                <a:latin typeface="Century Gothic"/>
                <a:cs typeface="Arial"/>
              </a:rPr>
            </a:br>
            <a:r>
              <a:rPr lang="en-US" sz="2800" dirty="0">
                <a:latin typeface="Century Gothic"/>
                <a:cs typeface="Arial"/>
              </a:rPr>
              <a:t>(Filing Requirements)</a:t>
            </a:r>
            <a:endParaRPr lang="en-US" sz="2800" dirty="0">
              <a:latin typeface="Century Goth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FA09C-9846-4E3A-B93E-3C88AAFA2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92357"/>
            <a:ext cx="8229600" cy="4333806"/>
          </a:xfrm>
        </p:spPr>
        <p:txBody>
          <a:bodyPr/>
          <a:lstStyle/>
          <a:p>
            <a:r>
              <a:rPr lang="en-US" sz="2000" dirty="0">
                <a:latin typeface="Century Gothic"/>
              </a:rPr>
              <a:t>By no later than July 1, 2022, I-REN must </a:t>
            </a:r>
            <a:r>
              <a:rPr lang="en-US" sz="2000" dirty="0">
                <a:latin typeface="Century Gothic"/>
                <a:ea typeface="Calibri" panose="020F0502020204030204" pitchFamily="34" charset="0"/>
                <a:cs typeface="Times New Roman"/>
              </a:rPr>
              <a:t>submit a Tier 2 advice letter, detailing its portfolio segmentation strategy and updating its proposed sectoral and program metrics </a:t>
            </a:r>
            <a:endParaRPr lang="en-US" sz="200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Century Gothic"/>
                <a:cs typeface="Times New Roman"/>
              </a:rPr>
              <a:t>60 days after the adoption of the decision, I-REN and all overlapping PAs must submit a joint cooperation memo to the CPUC as a Tier 2 advice letter</a:t>
            </a:r>
          </a:p>
          <a:p>
            <a:pPr lvl="1"/>
            <a:r>
              <a:rPr lang="en-US" sz="1800" dirty="0">
                <a:latin typeface="Century Gothic"/>
                <a:cs typeface="Times New Roman"/>
              </a:rPr>
              <a:t>In program year 2023 and thereafter I-REN, like all other PAs, will submit the joint cooperation memos in annual reports as directed by D.21-05-041</a:t>
            </a:r>
          </a:p>
          <a:p>
            <a:r>
              <a:rPr lang="en-US" sz="2000" dirty="0">
                <a:latin typeface="Century Gothic"/>
              </a:rPr>
              <a:t>I-REN will be required to file mid-cycle “true up” advice letter with all other PAs</a:t>
            </a:r>
          </a:p>
          <a:p>
            <a:r>
              <a:rPr lang="en-US" sz="2000" dirty="0">
                <a:latin typeface="Century Gothic"/>
              </a:rPr>
              <a:t>I-REN will be required to comply with the requirements and schedules of all other energy efficiency PAs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D7E01-0444-4E8A-AB9D-1FAC8389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B407FD-DFFB-B543-9B4F-2138CB1660DB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256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7BAAD-076F-5643-8ACA-0E246980B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46642"/>
            <a:ext cx="9144000" cy="15647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Session 2: CAEECC Composition, Diversity, Equity, and Inclusion Working Group (CDEI </a:t>
            </a:r>
            <a:r>
              <a:rPr lang="en-US" sz="4800" dirty="0"/>
              <a:t>WG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74DAC-7EBC-3E44-8618-78ED544EF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1F0E-ADB9-054E-881E-D5691EC4F52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12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A7FC-3C79-DB44-8042-92D3B5F75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5200"/>
              <a:t>Topics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7B9A8B8-1D8C-442A-BD58-3E9B2FC055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543647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EE06F6-7AC2-0749-AEF9-6C4AA1C28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D1F0E-ADB9-054E-881E-D5691EC4F5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332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9735-C89E-044C-94DD-D4BCE244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en-US" sz="5400"/>
              <a:t>Process for Public Participation</a:t>
            </a:r>
          </a:p>
        </p:txBody>
      </p:sp>
      <p:pic>
        <p:nvPicPr>
          <p:cNvPr id="8" name="Graphic 7" descr="Meeting">
            <a:extLst>
              <a:ext uri="{FF2B5EF4-FFF2-40B4-BE49-F238E27FC236}">
                <a16:creationId xmlns:a16="http://schemas.microsoft.com/office/drawing/2014/main" id="{D8DE6109-E064-4064-AB2A-DEBD951A3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4D5C6-4C53-394A-94BE-9D85497AB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1" dirty="0"/>
              <a:t>The Public can use the Q&amp;A at any time </a:t>
            </a:r>
            <a:r>
              <a:rPr lang="en-US" sz="2500" dirty="0"/>
              <a:t>during the meeting to ask questions or provide feedback. CAEECC Co-Chairs Lara Ettenson (NRDC) and Jenny Berg (BayREN) will respond.</a:t>
            </a:r>
          </a:p>
          <a:p>
            <a:pPr lvl="1"/>
            <a:r>
              <a:rPr lang="en-US" sz="2500" b="1" dirty="0"/>
              <a:t>Use the Chat for technical difficulties </a:t>
            </a:r>
            <a:r>
              <a:rPr lang="en-US" sz="2500" dirty="0"/>
              <a:t>(send to the Host, Susan </a:t>
            </a:r>
            <a:r>
              <a:rPr lang="en-US" sz="2500" dirty="0" err="1"/>
              <a:t>Rivo</a:t>
            </a:r>
            <a:r>
              <a:rPr lang="en-US" sz="2500" dirty="0"/>
              <a:t>) </a:t>
            </a:r>
          </a:p>
          <a:p>
            <a:pPr marL="457200" lvl="1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b="1" dirty="0"/>
              <a:t>To provide verbal feedback:</a:t>
            </a:r>
          </a:p>
          <a:p>
            <a:pPr lvl="1"/>
            <a:r>
              <a:rPr lang="en-US" sz="2500" dirty="0"/>
              <a:t>Email &lt;</a:t>
            </a:r>
            <a:r>
              <a:rPr lang="en-US" sz="2500" dirty="0" err="1"/>
              <a:t>Susan@raabassociates.org</a:t>
            </a:r>
            <a:r>
              <a:rPr lang="en-US" sz="2500" dirty="0"/>
              <a:t>&gt; before </a:t>
            </a:r>
            <a:r>
              <a:rPr lang="en-US" sz="2500" dirty="0">
                <a:highlight>
                  <a:srgbClr val="FFFF00"/>
                </a:highlight>
              </a:rPr>
              <a:t>10:00</a:t>
            </a:r>
            <a:r>
              <a:rPr lang="en-US" sz="2500" dirty="0"/>
              <a:t> to be added to the queue</a:t>
            </a:r>
          </a:p>
          <a:p>
            <a:pPr lvl="1"/>
            <a:r>
              <a:rPr lang="en-US" sz="2500" dirty="0"/>
              <a:t>Public mics will be open from approximately </a:t>
            </a:r>
            <a:r>
              <a:rPr lang="en-US" sz="2500" dirty="0">
                <a:highlight>
                  <a:srgbClr val="FFFF00"/>
                </a:highlight>
              </a:rPr>
              <a:t>10:05-10:15</a:t>
            </a:r>
            <a:r>
              <a:rPr lang="en-US" sz="2500" dirty="0"/>
              <a:t> </a:t>
            </a:r>
          </a:p>
          <a:p>
            <a:pPr lvl="2"/>
            <a:r>
              <a:rPr lang="en-US" sz="2500" dirty="0"/>
              <a:t>CAEECC Members/Speakers will respond to the Public, if applicable and time permitting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7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9453A-0EF1-8344-A3EF-3DB0E0941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52D1F0E-ADB9-054E-881E-D5691EC4F528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15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7E773EB-1EC1-4E49-9DE2-E6F460497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0391"/>
            <a:ext cx="12192000" cy="1943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EF9468-6834-2C46-9CF3-EDF8E3C7E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WebEx Technical Reminders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A66418-6223-4001-AD7F-C87BB3772A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515495"/>
              </p:ext>
            </p:extLst>
          </p:nvPr>
        </p:nvGraphicFramePr>
        <p:xfrm>
          <a:off x="391378" y="2484738"/>
          <a:ext cx="11288995" cy="4093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AB616397-E0D5-7F48-87F6-5D49C0454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94" y="2869615"/>
            <a:ext cx="3238497" cy="19430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352B4E-D5A8-BF43-B14C-E1CFC460F146}"/>
              </a:ext>
            </a:extLst>
          </p:cNvPr>
          <p:cNvSpPr txBox="1"/>
          <p:nvPr/>
        </p:nvSpPr>
        <p:spPr>
          <a:xfrm>
            <a:off x="4409672" y="6354762"/>
            <a:ext cx="3252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 courtesy: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Blended Learning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FCSO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99AFB3-9975-4949-940E-B5EE27D14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6030" y="6354762"/>
            <a:ext cx="2743200" cy="365125"/>
          </a:xfrm>
        </p:spPr>
        <p:txBody>
          <a:bodyPr/>
          <a:lstStyle/>
          <a:p>
            <a:r>
              <a:rPr lang="en-US" dirty="0"/>
              <a:t> </a:t>
            </a:r>
            <a:fld id="{B52D1F0E-ADB9-054E-881E-D5691EC4F528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624F068-71C1-7342-85F2-6A159B29B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581720"/>
            <a:ext cx="3353477" cy="22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982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80E7F-20AB-C145-A637-59CC371F1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786781"/>
          </a:xfrm>
        </p:spPr>
        <p:txBody>
          <a:bodyPr>
            <a:normAutofit fontScale="90000"/>
          </a:bodyPr>
          <a:lstStyle/>
          <a:p>
            <a:r>
              <a:rPr lang="en-US" dirty="0"/>
              <a:t>Composition, Diversity, Equity, and Inclusion Working Group (CDEI WG)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5E6B4-CD0B-7141-91D5-0316DD787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4550"/>
            <a:ext cx="10515600" cy="4062412"/>
          </a:xfrm>
        </p:spPr>
        <p:txBody>
          <a:bodyPr>
            <a:normAutofit/>
          </a:bodyPr>
          <a:lstStyle/>
          <a:p>
            <a:r>
              <a:rPr lang="en-US" b="1" dirty="0"/>
              <a:t>Charge</a:t>
            </a:r>
            <a:r>
              <a:rPr lang="en-US" dirty="0"/>
              <a:t>: review CAEECC membership and recommend additional ways to create a more inclusive and accessible CAEECC collaborative</a:t>
            </a:r>
          </a:p>
          <a:p>
            <a:r>
              <a:rPr lang="en-US" b="1" dirty="0"/>
              <a:t>4 virtual meetings (plus optional onboarding mtg)</a:t>
            </a:r>
            <a:r>
              <a:rPr lang="en-US" dirty="0"/>
              <a:t>: January 2021-March 2022</a:t>
            </a:r>
          </a:p>
          <a:p>
            <a:r>
              <a:rPr lang="en-US" b="1" dirty="0"/>
              <a:t>Recommendations</a:t>
            </a:r>
            <a:r>
              <a:rPr lang="en-US" dirty="0"/>
              <a:t> delivered to full CAEECC for approval March 2022</a:t>
            </a:r>
          </a:p>
          <a:p>
            <a:r>
              <a:rPr lang="en-US" b="1" dirty="0"/>
              <a:t>Application</a:t>
            </a:r>
            <a:r>
              <a:rPr lang="en-US" dirty="0"/>
              <a:t> process for interested non-CAEECC stakeholders extended thru </a:t>
            </a:r>
            <a:r>
              <a:rPr lang="en-US" b="1" dirty="0"/>
              <a:t>12/15</a:t>
            </a:r>
          </a:p>
          <a:p>
            <a:r>
              <a:rPr lang="en-US" b="1" dirty="0"/>
              <a:t>Prospectus </a:t>
            </a:r>
            <a:r>
              <a:rPr lang="en-US" dirty="0"/>
              <a:t>available at </a:t>
            </a:r>
            <a:r>
              <a:rPr lang="en-US" dirty="0">
                <a:hlinkClick r:id="rId2"/>
              </a:rPr>
              <a:t>https://www.caeecc.org/cdei-working-group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EED7E-EF51-CE4C-8FBD-E85A8D9B6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1F0E-ADB9-054E-881E-D5691EC4F52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52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E52EE-E141-384F-B770-E261ABF46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CDEI Design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98813-D00E-D543-99A2-DADCDB6DD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Group of stakeholders who met in early November </a:t>
            </a:r>
          </a:p>
          <a:p>
            <a:r>
              <a:rPr lang="en-US" dirty="0"/>
              <a:t>Focus was to discuss &amp; refine Prospectus and Recruitment Strategy in preparation for today’s meeting</a:t>
            </a:r>
          </a:p>
          <a:p>
            <a:r>
              <a:rPr lang="en-US" dirty="0"/>
              <a:t>Recruitment process was open to CAEECC and non-CAEECC Members</a:t>
            </a:r>
          </a:p>
          <a:p>
            <a:r>
              <a:rPr lang="en-US" dirty="0"/>
              <a:t>Design team members</a:t>
            </a:r>
          </a:p>
          <a:p>
            <a:pPr lvl="1"/>
            <a:r>
              <a:rPr lang="en-US" dirty="0"/>
              <a:t>Alejandra Tellez, 3C-REN</a:t>
            </a:r>
          </a:p>
          <a:p>
            <a:pPr lvl="1"/>
            <a:r>
              <a:rPr lang="en-US" dirty="0"/>
              <a:t>Alison LaBonte, CPUC</a:t>
            </a:r>
          </a:p>
          <a:p>
            <a:pPr lvl="1"/>
            <a:r>
              <a:rPr lang="en-US" dirty="0" err="1"/>
              <a:t>Fabi</a:t>
            </a:r>
            <a:r>
              <a:rPr lang="en-US" dirty="0"/>
              <a:t> Lao, CSE</a:t>
            </a:r>
          </a:p>
          <a:p>
            <a:pPr lvl="1"/>
            <a:r>
              <a:rPr lang="en-US" dirty="0"/>
              <a:t>Lara Ettenson, NRDC</a:t>
            </a:r>
          </a:p>
          <a:p>
            <a:pPr lvl="1"/>
            <a:r>
              <a:rPr lang="en-US" dirty="0"/>
              <a:t>Lujuana Medina, SoCalREN</a:t>
            </a:r>
          </a:p>
          <a:p>
            <a:pPr lvl="1"/>
            <a:r>
              <a:rPr lang="en-US" dirty="0"/>
              <a:t>Melanie Peck, The Energy Coalition</a:t>
            </a:r>
          </a:p>
          <a:p>
            <a:pPr lvl="1"/>
            <a:r>
              <a:rPr lang="en-US" dirty="0"/>
              <a:t>Monica </a:t>
            </a:r>
            <a:r>
              <a:rPr lang="en-US" dirty="0" err="1"/>
              <a:t>Palmeira</a:t>
            </a:r>
            <a:r>
              <a:rPr lang="en-US" dirty="0"/>
              <a:t>, CPUC</a:t>
            </a:r>
          </a:p>
          <a:p>
            <a:pPr lvl="1"/>
            <a:r>
              <a:rPr lang="en-US" dirty="0"/>
              <a:t>Nils Strindberg, CPUC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3D9FA-352D-BF4D-890D-930F0E9A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1F0E-ADB9-054E-881E-D5691EC4F52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89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16701-3764-4A49-952B-BEBBC35EF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Background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4EFCB-2E64-814A-9839-9E8C266DB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Membership composition scope stems from CAEECC Groundrule 7: “Periodically (i.e., every other year) the CAEECC should consider whether important broad stakeholder clusters are missing from current CAEECC make-up—e.g., an organization specializing in social justice issues”</a:t>
            </a:r>
          </a:p>
          <a:p>
            <a:endParaRPr lang="en-US" sz="2600" dirty="0"/>
          </a:p>
          <a:p>
            <a:r>
              <a:rPr lang="en-US" dirty="0"/>
              <a:t>Originally, the focus of the WG was going to be on membership composition, but at the request of the California Public Utilities Commission (CPUC), the scope expanded to include charting a course for CAEECC to be a leader in fostering diversity and inclusivity</a:t>
            </a:r>
            <a:r>
              <a:rPr lang="en-US" sz="2400" dirty="0"/>
              <a:t> 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8BA2C-30EF-3146-A02A-33073C41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52D1F0E-ADB9-054E-881E-D5691EC4F5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464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16701-3764-4A49-952B-BEBBC35EF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 b="1" dirty="0"/>
              <a:t>Working Group Charge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8BA2C-30EF-3146-A02A-33073C41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52D1F0E-ADB9-054E-881E-D5691EC4F5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928E0D6-C10C-4C24-8910-E31ABCAD42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464707"/>
              </p:ext>
            </p:extLst>
          </p:nvPr>
        </p:nvGraphicFramePr>
        <p:xfrm>
          <a:off x="836675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2994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5A5B68-ACA9-DC43-AEF1-72367E3EA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/>
              <a:t>Membership Composition Questions for WG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3180A-4418-CD49-8E27-909649168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i="1" dirty="0"/>
              <a:t>What is the vision/goal of evaluating CAEECC membership?</a:t>
            </a:r>
            <a:r>
              <a:rPr lang="en-US" dirty="0"/>
              <a:t> </a:t>
            </a:r>
          </a:p>
          <a:p>
            <a:pPr fontAlgn="base"/>
            <a:r>
              <a:rPr lang="en-US" i="1" dirty="0"/>
              <a:t>What types of organizations are under-represented or missing altogether as CAEECC Members? </a:t>
            </a:r>
            <a:r>
              <a:rPr lang="en-US" dirty="0"/>
              <a:t> </a:t>
            </a:r>
          </a:p>
          <a:p>
            <a:pPr fontAlgn="base"/>
            <a:r>
              <a:rPr lang="en-US" i="1" dirty="0"/>
              <a:t>What are the barriers/potential reasons for those gaps (e.g., recruitment, capacity, familiarity with EE policy AND PROGRAM requirements, scope of CAEECC)?</a:t>
            </a:r>
            <a:r>
              <a:rPr lang="en-US" dirty="0"/>
              <a:t> </a:t>
            </a:r>
          </a:p>
          <a:p>
            <a:pPr fontAlgn="base"/>
            <a:r>
              <a:rPr lang="en-US" i="1" dirty="0"/>
              <a:t>What types of organizations, if any, might be over-represented on CAEECC?</a:t>
            </a:r>
            <a:r>
              <a:rPr lang="en-US" dirty="0"/>
              <a:t> </a:t>
            </a:r>
          </a:p>
          <a:p>
            <a:pPr fontAlgn="base"/>
            <a:r>
              <a:rPr lang="en-US" i="1" dirty="0"/>
              <a:t>Would funding or other resources facilitate under-resourced organizations’ participation as CAEECC Members and/or in CAEECC Working Groups? (Note: consider coordinating with CPUC on possible pilot opportunities)</a:t>
            </a:r>
            <a:r>
              <a:rPr lang="en-US" dirty="0"/>
              <a:t> </a:t>
            </a:r>
          </a:p>
          <a:p>
            <a:pPr fontAlgn="base"/>
            <a:r>
              <a:rPr lang="en-US" i="1" dirty="0"/>
              <a:t>Other topics/solution ideas as appropriate</a:t>
            </a:r>
            <a:r>
              <a:rPr lang="en-US" dirty="0"/>
              <a:t>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C1BF9-F536-F647-95A8-38913BACA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52D1F0E-ADB9-054E-881E-D5691EC4F5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196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5A5B68-ACA9-DC43-AEF1-72367E3EA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/>
              <a:t>DEI Questions for WG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3180A-4418-CD49-8E27-909649168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90441"/>
          </a:xfrm>
        </p:spPr>
        <p:txBody>
          <a:bodyPr>
            <a:noAutofit/>
          </a:bodyPr>
          <a:lstStyle/>
          <a:p>
            <a:pPr fontAlgn="base"/>
            <a:r>
              <a:rPr lang="en-US" sz="2200" i="1" dirty="0"/>
              <a:t>How can we diversify </a:t>
            </a:r>
            <a:r>
              <a:rPr lang="en-US" sz="2200" i="1" dirty="0" err="1"/>
              <a:t>the</a:t>
            </a:r>
            <a:r>
              <a:rPr lang="en-US" sz="2200" dirty="0" err="1"/>
              <a:t>￼</a:t>
            </a:r>
            <a:r>
              <a:rPr lang="en-US" sz="2200" i="1" dirty="0" err="1"/>
              <a:t>lead</a:t>
            </a:r>
            <a:r>
              <a:rPr lang="en-US" sz="2200" i="1" dirty="0"/>
              <a:t> representatives from CAEECC Member organizations on CAEECC? </a:t>
            </a:r>
            <a:r>
              <a:rPr lang="en-US" sz="2200" dirty="0"/>
              <a:t> </a:t>
            </a:r>
          </a:p>
          <a:p>
            <a:pPr fontAlgn="base"/>
            <a:r>
              <a:rPr lang="en-US" sz="2200" i="1" dirty="0"/>
              <a:t>What forms of diversity does CAEECC want to foster (e.g. race as well as gender, gender identity or expression, sexual orientation, national origin, citizenship, age, ability, veteran, religion, income?</a:t>
            </a:r>
            <a:r>
              <a:rPr lang="en-US" sz="2200" dirty="0"/>
              <a:t> </a:t>
            </a:r>
          </a:p>
          <a:p>
            <a:pPr fontAlgn="base"/>
            <a:r>
              <a:rPr lang="en-US" sz="2200" i="1" dirty="0"/>
              <a:t>What additional facilitation practices can we employ to foster more inclusive meetings?</a:t>
            </a:r>
            <a:r>
              <a:rPr lang="en-US" sz="2200" dirty="0"/>
              <a:t> </a:t>
            </a:r>
          </a:p>
          <a:p>
            <a:pPr fontAlgn="base"/>
            <a:r>
              <a:rPr lang="en-US" sz="2200" i="1" dirty="0"/>
              <a:t>What Member recruitment and retention strategies would advance our DEI commitment (e.g., possible compensation, geographic inclusivity in the context of future in-person meetings)?</a:t>
            </a:r>
            <a:r>
              <a:rPr lang="en-US" sz="2200" dirty="0"/>
              <a:t> </a:t>
            </a:r>
          </a:p>
          <a:p>
            <a:pPr fontAlgn="base"/>
            <a:r>
              <a:rPr lang="en-US" sz="2200" i="1" dirty="0"/>
              <a:t>What organizational and educational development practices should the CAEECC consider (e.g., building DEI competencies or DEI training for Members and the Facilitation team; creating EE policy basics trainings; updating the CAEECC website and/or Charter)?</a:t>
            </a:r>
            <a:r>
              <a:rPr lang="en-US" sz="2200" dirty="0"/>
              <a:t> </a:t>
            </a:r>
          </a:p>
          <a:p>
            <a:pPr fontAlgn="base"/>
            <a:r>
              <a:rPr lang="en-US" sz="2200" i="1" dirty="0"/>
              <a:t>Other topics/solution ideas as appropriate</a:t>
            </a:r>
            <a:r>
              <a:rPr lang="en-US" sz="2200" dirty="0"/>
              <a:t>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C1BF9-F536-F647-95A8-38913BACA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52D1F0E-ADB9-054E-881E-D5691EC4F5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8269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C477752-ACCA-41C1-9B1D-D0CED1F9C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16701-3764-4A49-952B-BEBBC35EF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79" y="0"/>
            <a:ext cx="10638183" cy="9486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CDEI WG: </a:t>
            </a:r>
            <a: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Meeting Dates &amp; Tasks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8BA2C-30EF-3146-A02A-33073C41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52D1F0E-ADB9-054E-881E-D5691EC4F528}" type="slidenum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AAF0DC9-8CF9-B546-9908-691D4670B3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471316"/>
              </p:ext>
            </p:extLst>
          </p:nvPr>
        </p:nvGraphicFramePr>
        <p:xfrm>
          <a:off x="669074" y="691377"/>
          <a:ext cx="10939348" cy="607741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319453">
                  <a:extLst>
                    <a:ext uri="{9D8B030D-6E8A-4147-A177-3AD203B41FA5}">
                      <a16:colId xmlns:a16="http://schemas.microsoft.com/office/drawing/2014/main" val="1758424977"/>
                    </a:ext>
                  </a:extLst>
                </a:gridCol>
                <a:gridCol w="1494263">
                  <a:extLst>
                    <a:ext uri="{9D8B030D-6E8A-4147-A177-3AD203B41FA5}">
                      <a16:colId xmlns:a16="http://schemas.microsoft.com/office/drawing/2014/main" val="2789415276"/>
                    </a:ext>
                  </a:extLst>
                </a:gridCol>
                <a:gridCol w="7125632">
                  <a:extLst>
                    <a:ext uri="{9D8B030D-6E8A-4147-A177-3AD203B41FA5}">
                      <a16:colId xmlns:a16="http://schemas.microsoft.com/office/drawing/2014/main" val="1060176753"/>
                    </a:ext>
                  </a:extLst>
                </a:gridCol>
              </a:tblGrid>
              <a:tr h="598135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Meeting # </a:t>
                      </a:r>
                    </a:p>
                  </a:txBody>
                  <a:tcPr marL="138151" marR="82891" marT="82891" marB="82891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Approximate Meeting Month </a:t>
                      </a:r>
                    </a:p>
                  </a:txBody>
                  <a:tcPr marL="138151" marR="82891" marT="82891" marB="82891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Tasks/Objectives </a:t>
                      </a:r>
                    </a:p>
                  </a:txBody>
                  <a:tcPr marL="138151" marR="82891" marT="82891" marB="82891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806349"/>
                  </a:ext>
                </a:extLst>
              </a:tr>
              <a:tr h="598135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Facilitation Team/CAEECC Leadership Prework </a:t>
                      </a:r>
                    </a:p>
                  </a:txBody>
                  <a:tcPr marL="138151" marR="82891" marT="82891" marB="82891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 2021- </a:t>
                      </a:r>
                    </a:p>
                    <a:p>
                      <a:pPr algn="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January 2022 </a:t>
                      </a:r>
                    </a:p>
                  </a:txBody>
                  <a:tcPr marL="138151" marR="82891" marT="82891" marB="82891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Outline lessons learned from other jurisdictions to inform the January meeting </a:t>
                      </a:r>
                    </a:p>
                  </a:txBody>
                  <a:tcPr marL="138151" marR="82891" marT="82891" marB="82891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910473"/>
                  </a:ext>
                </a:extLst>
              </a:tr>
              <a:tr h="598135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Optional CAEECC Onboarding </a:t>
                      </a:r>
                    </a:p>
                  </a:txBody>
                  <a:tcPr marL="138151" marR="82891" marT="82891" marB="82891" anchor="b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January 2022</a:t>
                      </a:r>
                      <a:endParaRPr lang="en-US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8151" marR="82891" marT="82891" marB="82891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Introduction to CAEECC (e.g., purpose, structure, history, charter, and approach to seeking consensus) </a:t>
                      </a:r>
                    </a:p>
                  </a:txBody>
                  <a:tcPr marL="138151" marR="82891" marT="82891" marB="82891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610468"/>
                  </a:ext>
                </a:extLst>
              </a:tr>
              <a:tr h="1675078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400" b="0" i="0" u="none" strike="noStrike" baseline="30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sz="14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meeting </a:t>
                      </a:r>
                    </a:p>
                  </a:txBody>
                  <a:tcPr marL="138151" marR="82891" marT="82891" marB="82891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January 2022</a:t>
                      </a:r>
                      <a:endParaRPr lang="en-US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8151" marR="82891" marT="82891" marB="82891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Review Prospectus—including scope, approach, and timeline </a:t>
                      </a: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Educational sharing (e.g., brief overview of CAEECC historical practices; existing DEI terms, including those in the ESJ Action Plan 2.0; what other jurisdictions are doing; organizational best practices) </a:t>
                      </a: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Identify common vision/shared goal </a:t>
                      </a: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Outline further details of what will be covered in this group </a:t>
                      </a: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Sketch out strategy to collect data on current composition </a:t>
                      </a:r>
                    </a:p>
                  </a:txBody>
                  <a:tcPr marL="138151" marR="82891" marT="82891" marB="82891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980531"/>
                  </a:ext>
                </a:extLst>
              </a:tr>
              <a:tr h="1028913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400" b="0" i="0" u="none" strike="noStrike" baseline="30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sz="14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meeting </a:t>
                      </a:r>
                    </a:p>
                  </a:txBody>
                  <a:tcPr marL="138151" marR="82891" marT="82891" marB="82891" anchor="b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January or February 2022 </a:t>
                      </a:r>
                    </a:p>
                  </a:txBody>
                  <a:tcPr marL="138151" marR="82891" marT="82891" marB="82891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Discuss key participation and access barriers and issues </a:t>
                      </a: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Outline ways to enhance CAEECC’s ability to center equity and develop energy efficiency policy and program recommendations through a DEI lens </a:t>
                      </a: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Brainstorm possible solutions/recommendations </a:t>
                      </a:r>
                    </a:p>
                  </a:txBody>
                  <a:tcPr marL="138151" marR="82891" marT="82891" marB="82891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340337"/>
                  </a:ext>
                </a:extLst>
              </a:tr>
              <a:tr h="598135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400" b="0" i="0" u="none" strike="noStrike" baseline="30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sz="14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meeting </a:t>
                      </a:r>
                    </a:p>
                  </a:txBody>
                  <a:tcPr marL="138151" marR="82891" marT="82891" marB="82891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February 2022 </a:t>
                      </a:r>
                    </a:p>
                  </a:txBody>
                  <a:tcPr marL="138151" marR="82891" marT="82891" marB="82891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 draft recommendations </a:t>
                      </a: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38151" marR="82891" marT="82891" marB="82891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611732"/>
                  </a:ext>
                </a:extLst>
              </a:tr>
              <a:tr h="382747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1400" b="0" i="0" u="none" strike="noStrike" baseline="30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 sz="14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meeting </a:t>
                      </a:r>
                    </a:p>
                  </a:txBody>
                  <a:tcPr marL="138151" marR="82891" marT="82891" marB="82891" anchor="b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March 2022 </a:t>
                      </a:r>
                    </a:p>
                  </a:txBody>
                  <a:tcPr marL="138151" marR="82891" marT="82891" marB="82891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Finalize recommendations </a:t>
                      </a:r>
                    </a:p>
                  </a:txBody>
                  <a:tcPr marL="138151" marR="82891" marT="82891" marB="82891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303641"/>
                  </a:ext>
                </a:extLst>
              </a:tr>
              <a:tr h="598135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Optional additional meeting(s) –only if needed </a:t>
                      </a:r>
                    </a:p>
                  </a:txBody>
                  <a:tcPr marL="138151" marR="82891" marT="82891" marB="82891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Spring/ Summer 2022 </a:t>
                      </a:r>
                    </a:p>
                  </a:txBody>
                  <a:tcPr marL="138151" marR="82891" marT="82891" marB="82891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Potentially assist with implementing recommendations (only if needed)   </a:t>
                      </a:r>
                    </a:p>
                  </a:txBody>
                  <a:tcPr marL="138151" marR="82891" marT="82891" marB="82891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296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129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7D815-035C-4C4D-A598-C3C852E3F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Deliverable &amp; Recommendations Timeline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F984B-A049-3D43-8B72-7FB7AD4CB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749"/>
            <a:ext cx="10515600" cy="474821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Deliverable</a:t>
            </a:r>
            <a:r>
              <a:rPr lang="en-US" dirty="0"/>
              <a:t>: A report delineating recommendations for the full CAEECC’s consideration and approval.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/>
              <a:t>Recommendations Timeline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The full WG recommendations will be presented for approval at the March 31, 2022 full CAEECC meeting. </a:t>
            </a:r>
          </a:p>
          <a:p>
            <a:pPr lvl="1"/>
            <a:r>
              <a:rPr lang="en-US" dirty="0"/>
              <a:t>All recommendations will be implemented no later than August 2022.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0CEE6-8A36-BA40-89FA-D18A469CE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1F0E-ADB9-054E-881E-D5691EC4F52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51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6C5375-0D64-45E4-B94E-95AF3982C7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63" b="12666"/>
          <a:stretch/>
        </p:blipFill>
        <p:spPr>
          <a:xfrm>
            <a:off x="20" y="14524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16701-3764-4A49-952B-BEBBC35EF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7249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Member Application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8BA2C-30EF-3146-A02A-33073C41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52D1F0E-ADB9-054E-881E-D5691EC4F52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BBA3F75-8491-4DDB-9A29-D5EE52AF55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094513"/>
              </p:ext>
            </p:extLst>
          </p:nvPr>
        </p:nvGraphicFramePr>
        <p:xfrm>
          <a:off x="838200" y="1018903"/>
          <a:ext cx="10983686" cy="5702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579081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A54BD7-394D-8E43-8111-6AAE3DDC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17"/>
            <a:ext cx="10515600" cy="869156"/>
          </a:xfrm>
        </p:spPr>
        <p:txBody>
          <a:bodyPr>
            <a:normAutofit/>
          </a:bodyPr>
          <a:lstStyle/>
          <a:p>
            <a:r>
              <a:rPr lang="en-US" b="1" dirty="0"/>
              <a:t>Outreach 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9E1CB-DD81-AE40-949B-F359F4451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1101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Outreach to Listservs</a:t>
            </a:r>
            <a:r>
              <a:rPr lang="en-US" dirty="0"/>
              <a:t>: </a:t>
            </a:r>
            <a:endParaRPr lang="en-US" dirty="0">
              <a:highlight>
                <a:srgbClr val="FFFF00"/>
              </a:highlight>
            </a:endParaRPr>
          </a:p>
          <a:p>
            <a:pPr lvl="1"/>
            <a:r>
              <a:rPr lang="en-US" dirty="0"/>
              <a:t>CAEECC listserv</a:t>
            </a:r>
          </a:p>
          <a:p>
            <a:pPr lvl="1"/>
            <a:r>
              <a:rPr lang="en-US" dirty="0"/>
              <a:t>R.13-11-005</a:t>
            </a:r>
          </a:p>
          <a:p>
            <a:pPr lvl="1"/>
            <a:r>
              <a:rPr lang="en-US" dirty="0"/>
              <a:t>A.19-11-003 et al.</a:t>
            </a:r>
          </a:p>
          <a:p>
            <a:pPr lvl="1"/>
            <a:r>
              <a:rPr lang="en-US" dirty="0"/>
              <a:t>ESJ list</a:t>
            </a:r>
          </a:p>
          <a:p>
            <a:pPr lvl="1"/>
            <a:r>
              <a:rPr lang="en-US" dirty="0"/>
              <a:t>LIOB list</a:t>
            </a:r>
          </a:p>
          <a:p>
            <a:pPr lvl="1"/>
            <a:r>
              <a:rPr lang="en-US" dirty="0"/>
              <a:t>DAC Advisory Group</a:t>
            </a:r>
          </a:p>
          <a:p>
            <a:pPr lvl="1"/>
            <a:r>
              <a:rPr lang="en-US" dirty="0"/>
              <a:t>Strategic Growth Council</a:t>
            </a:r>
          </a:p>
          <a:p>
            <a:pPr lvl="1"/>
            <a:r>
              <a:rPr lang="en-US" dirty="0"/>
              <a:t>CEC list servs: EE, Advanced EE, and Barriers listserv</a:t>
            </a:r>
          </a:p>
          <a:p>
            <a:pPr lvl="1"/>
            <a:r>
              <a:rPr lang="en-US" dirty="0"/>
              <a:t>Additional organizations may be directly recruited by CAEECC for their expertise and experience in the subject matter of each WG </a:t>
            </a:r>
          </a:p>
          <a:p>
            <a:pPr lvl="1"/>
            <a:endParaRPr lang="en-US" dirty="0"/>
          </a:p>
          <a:p>
            <a:r>
              <a:rPr lang="en-US" b="1" dirty="0"/>
              <a:t>Targeted Outreach </a:t>
            </a:r>
          </a:p>
          <a:p>
            <a:pPr lvl="1"/>
            <a:r>
              <a:rPr lang="en-US" dirty="0"/>
              <a:t>Rising Sun, Greenlining, TURN, CalEPA, CARB</a:t>
            </a:r>
          </a:p>
          <a:p>
            <a:pPr lvl="1"/>
            <a:endParaRPr lang="en-US" b="1" dirty="0"/>
          </a:p>
          <a:p>
            <a:r>
              <a:rPr lang="en-US" b="1" dirty="0"/>
              <a:t>Other outreach suggestions or application process improvements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ED090-6881-2241-8F03-47FB843D3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52D1F0E-ADB9-054E-881E-D5691EC4F5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28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9735-C89E-044C-94DD-D4BCE244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Piloting Expanded Public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4D5C6-4C53-394A-94BE-9D85497AB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Public can use the Q&amp;A at any time </a:t>
            </a:r>
            <a:r>
              <a:rPr lang="en-US" dirty="0"/>
              <a:t>during the meeting to ask questions or provide feedback. CAEECC Co-Chairs Lara Ettenson (NRDC) and Jenny Berg (BayREN) will respond.</a:t>
            </a:r>
          </a:p>
          <a:p>
            <a:pPr lvl="1"/>
            <a:r>
              <a:rPr lang="en-US" b="1" dirty="0"/>
              <a:t>Use the Chat for technical difficulties </a:t>
            </a:r>
            <a:r>
              <a:rPr lang="en-US" dirty="0"/>
              <a:t>(send to the Host, Susan </a:t>
            </a:r>
            <a:r>
              <a:rPr lang="en-US" dirty="0" err="1"/>
              <a:t>Rivo</a:t>
            </a:r>
            <a:r>
              <a:rPr lang="en-US" dirty="0"/>
              <a:t>) </a:t>
            </a:r>
          </a:p>
          <a:p>
            <a:endParaRPr lang="en-US" dirty="0"/>
          </a:p>
          <a:p>
            <a:r>
              <a:rPr lang="en-US" b="1" dirty="0"/>
              <a:t>There will be two opportunities for verbal public participation</a:t>
            </a:r>
          </a:p>
          <a:p>
            <a:pPr lvl="1"/>
            <a:r>
              <a:rPr lang="en-US" dirty="0"/>
              <a:t>Session 2: CAEECC Composition, Diversity, Equity, and Inclusion Working Group (CDEI WG)</a:t>
            </a:r>
          </a:p>
          <a:p>
            <a:pPr lvl="1"/>
            <a:r>
              <a:rPr lang="en-US" dirty="0"/>
              <a:t>Session 3: Strategies for Business Plans/4 year Applications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9453A-0EF1-8344-A3EF-3DB0E0941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1F0E-ADB9-054E-881E-D5691EC4F5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327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A47EF-065F-134F-A346-E71A3787C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Recommendations of CDEI Design Team to CAEECC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52D47-DF99-9444-90E7-20E4B9416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231"/>
            <a:ext cx="10515600" cy="456473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Completed</a:t>
            </a:r>
          </a:p>
          <a:p>
            <a:pPr lvl="1"/>
            <a:r>
              <a:rPr lang="en-US" i="1" dirty="0"/>
              <a:t>WG Design</a:t>
            </a:r>
            <a:r>
              <a:rPr lang="en-US" dirty="0"/>
              <a:t>: Developed draft Prospectus and Recruitment strategy (for CAEECC review and Approval).</a:t>
            </a:r>
          </a:p>
          <a:p>
            <a:pPr lvl="1"/>
            <a:r>
              <a:rPr lang="en-US" i="1" dirty="0"/>
              <a:t>CAEECC Website: </a:t>
            </a:r>
            <a:r>
              <a:rPr lang="en-US" dirty="0"/>
              <a:t>Adopt inclusive scheduling protocol (i.e., update the CAEECC calendar to show major religious holidays and continue to schedule around them)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In-progress:</a:t>
            </a:r>
          </a:p>
          <a:p>
            <a:pPr lvl="1"/>
            <a:r>
              <a:rPr lang="en-US" i="1" dirty="0"/>
              <a:t>Diversity of CAEECC Member Representation</a:t>
            </a:r>
            <a:r>
              <a:rPr lang="en-US" dirty="0"/>
              <a:t>: Evaluate and consider updating chosen representation on CAEECC to foster greater diversity (request from Commissioner Shiroma/ED)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Piloting at CDEI Working Group Meetings &amp; full CAEECC Meetings</a:t>
            </a:r>
          </a:p>
          <a:p>
            <a:pPr lvl="1"/>
            <a:r>
              <a:rPr lang="en-US" i="1" dirty="0"/>
              <a:t>Facilitation</a:t>
            </a:r>
            <a:r>
              <a:rPr lang="en-US" dirty="0"/>
              <a:t>: Pilot public participation process/options (e.g., chat vs verbal participation) </a:t>
            </a:r>
          </a:p>
          <a:p>
            <a:pPr lvl="1"/>
            <a:r>
              <a:rPr lang="en-US" i="1" dirty="0"/>
              <a:t>Facilitation: </a:t>
            </a:r>
            <a:r>
              <a:rPr lang="en-US" dirty="0"/>
              <a:t>Include DEI norms in groundrules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8A70A-4296-274C-9842-EB4A9027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1F0E-ADB9-054E-881E-D5691EC4F52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89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90195-DD05-7947-AA5F-5EEE9ADD9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New Meeting Norms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68C30-CB5C-5149-BFFC-B66848DFA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Make space, take space (share the mic).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Stories shared here stay here; what is learned here leaves here.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Share your unique perspective: share your unpopular opinion!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Generative thinking: "yes, and" instead of "yes, but".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Listen from the "We", speak from the "I".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Offer what you can; ask for what you need.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Be inquisitive.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Assume best intent.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Be empowered to share impact.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03D35-1D77-C14D-9A65-D93BBDAD6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1F0E-ADB9-054E-881E-D5691EC4F52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317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49735-C89E-044C-94DD-D4BCE244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Questions &amp; Input?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9453A-0EF1-8344-A3EF-3DB0E0941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52D1F0E-ADB9-054E-881E-D5691EC4F528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42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2874B9B-60E3-4929-9791-8E4C539374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613259"/>
              </p:ext>
            </p:extLst>
          </p:nvPr>
        </p:nvGraphicFramePr>
        <p:xfrm>
          <a:off x="632085" y="1082040"/>
          <a:ext cx="10927829" cy="4827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11132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49735-C89E-044C-94DD-D4BCE244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09" y="348865"/>
            <a:ext cx="11568546" cy="877729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Refine &amp; Approve Prospectus &amp; Recruitment Strategy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9453A-0EF1-8344-A3EF-3DB0E0941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52D1F0E-ADB9-054E-881E-D5691EC4F528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2874B9B-60E3-4929-9791-8E4C539374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22294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40746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8C0CD-67AB-AA4F-A716-43EF479AE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COI/Disclosure Policy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7C922-47BF-D94C-8902-DB65F49A2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Is there approval to add Groundrules that were Piloted for Metrics WGs?</a:t>
            </a:r>
          </a:p>
          <a:p>
            <a:pPr lvl="1"/>
            <a:r>
              <a:rPr lang="en-US" i="1" dirty="0"/>
              <a:t>Non-CAEECC Member organizations participating in a Working Group are required to disclose to the Working Group and the Facilitation Team the entities with whom they are currently doing energy-related business with or for, both currently and within the past year. If new contractual relationships develop during the course of the Working Group, they will update their disclosure.</a:t>
            </a:r>
          </a:p>
          <a:p>
            <a:pPr lvl="1"/>
            <a:r>
              <a:rPr lang="en-US" i="1" dirty="0"/>
              <a:t>Non-CAEECC Working Group members must disclose whether they are proposing to represent their own organization or another, and if the latter to disclose that organization or organizations</a:t>
            </a:r>
          </a:p>
          <a:p>
            <a:pPr lvl="2"/>
            <a:endParaRPr lang="en-US" i="1" dirty="0"/>
          </a:p>
          <a:p>
            <a:r>
              <a:rPr lang="en-US" dirty="0"/>
              <a:t>Pending CAEECC Member approval, we will ask CDEI WG applicants these questions before they’re formally approved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2A4A9-EEC0-584F-BBA6-F4EF28BA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1F0E-ADB9-054E-881E-D5691EC4F52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133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13EA6-2B50-744E-986F-993B474C4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1456" y="2899543"/>
            <a:ext cx="5382344" cy="911117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i="1" dirty="0">
              <a:solidFill>
                <a:schemeClr val="accent1"/>
              </a:solidFill>
            </a:endParaRPr>
          </a:p>
        </p:txBody>
      </p:sp>
      <p:pic>
        <p:nvPicPr>
          <p:cNvPr id="5" name="Picture 4" descr="Coffee on white background">
            <a:extLst>
              <a:ext uri="{FF2B5EF4-FFF2-40B4-BE49-F238E27FC236}">
                <a16:creationId xmlns:a16="http://schemas.microsoft.com/office/drawing/2014/main" id="{ECF56081-21ED-46FF-A58F-CB4A44E533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063"/>
          <a:stretch/>
        </p:blipFill>
        <p:spPr>
          <a:xfrm>
            <a:off x="20" y="10"/>
            <a:ext cx="5836538" cy="5130404"/>
          </a:xfrm>
          <a:custGeom>
            <a:avLst/>
            <a:gdLst/>
            <a:ahLst/>
            <a:cxnLst/>
            <a:rect l="l" t="t" r="r" b="b"/>
            <a:pathLst>
              <a:path w="5836558" h="5130414">
                <a:moveTo>
                  <a:pt x="0" y="0"/>
                </a:moveTo>
                <a:lnTo>
                  <a:pt x="3460503" y="0"/>
                </a:lnTo>
                <a:lnTo>
                  <a:pt x="5836558" y="5130414"/>
                </a:lnTo>
                <a:lnTo>
                  <a:pt x="0" y="513041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15C94-D3E5-C44D-9EA4-285C842A5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9189" y="502128"/>
            <a:ext cx="5714611" cy="23904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Break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FC0429-1777-4051-AFA1-A3E8593C0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108152" y="5292510"/>
            <a:ext cx="6083848" cy="1565491"/>
          </a:xfrm>
          <a:custGeom>
            <a:avLst/>
            <a:gdLst>
              <a:gd name="connsiteX0" fmla="*/ 0 w 6083848"/>
              <a:gd name="connsiteY0" fmla="*/ 1565491 h 1565491"/>
              <a:gd name="connsiteX1" fmla="*/ 6083848 w 6083848"/>
              <a:gd name="connsiteY1" fmla="*/ 1565491 h 1565491"/>
              <a:gd name="connsiteX2" fmla="*/ 6083848 w 6083848"/>
              <a:gd name="connsiteY2" fmla="*/ 0 h 1565491"/>
              <a:gd name="connsiteX3" fmla="*/ 1692132 w 6083848"/>
              <a:gd name="connsiteY3" fmla="*/ 0 h 1565491"/>
              <a:gd name="connsiteX4" fmla="*/ 1186806 w 6083848"/>
              <a:gd name="connsiteY4" fmla="*/ 0 h 1565491"/>
              <a:gd name="connsiteX5" fmla="*/ 1186070 w 6083848"/>
              <a:gd name="connsiteY5" fmla="*/ 1591 h 1565491"/>
              <a:gd name="connsiteX6" fmla="*/ 724290 w 6083848"/>
              <a:gd name="connsiteY6" fmla="*/ 15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3848" h="1565491">
                <a:moveTo>
                  <a:pt x="0" y="1565491"/>
                </a:moveTo>
                <a:lnTo>
                  <a:pt x="6083848" y="1565491"/>
                </a:lnTo>
                <a:lnTo>
                  <a:pt x="6083848" y="0"/>
                </a:lnTo>
                <a:lnTo>
                  <a:pt x="1692132" y="0"/>
                </a:lnTo>
                <a:lnTo>
                  <a:pt x="1186806" y="0"/>
                </a:lnTo>
                <a:lnTo>
                  <a:pt x="1186070" y="1591"/>
                </a:lnTo>
                <a:lnTo>
                  <a:pt x="724290" y="159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8D3B1B8-B04F-487E-87AF-E6DDAAFBF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5292509"/>
            <a:ext cx="6670682" cy="1565491"/>
          </a:xfrm>
          <a:custGeom>
            <a:avLst/>
            <a:gdLst>
              <a:gd name="connsiteX0" fmla="*/ 0 w 6670682"/>
              <a:gd name="connsiteY0" fmla="*/ 1565491 h 1565491"/>
              <a:gd name="connsiteX1" fmla="*/ 526312 w 6670682"/>
              <a:gd name="connsiteY1" fmla="*/ 1565491 h 1565491"/>
              <a:gd name="connsiteX2" fmla="*/ 5419344 w 6670682"/>
              <a:gd name="connsiteY2" fmla="*/ 1565491 h 1565491"/>
              <a:gd name="connsiteX3" fmla="*/ 5945656 w 6670682"/>
              <a:gd name="connsiteY3" fmla="*/ 1565491 h 1565491"/>
              <a:gd name="connsiteX4" fmla="*/ 6670682 w 6670682"/>
              <a:gd name="connsiteY4" fmla="*/ 0 h 1565491"/>
              <a:gd name="connsiteX5" fmla="*/ 6144370 w 6670682"/>
              <a:gd name="connsiteY5" fmla="*/ 0 h 1565491"/>
              <a:gd name="connsiteX6" fmla="*/ 526312 w 6670682"/>
              <a:gd name="connsiteY6" fmla="*/ 0 h 1565491"/>
              <a:gd name="connsiteX7" fmla="*/ 0 w 6670682"/>
              <a:gd name="connsiteY7" fmla="*/ 0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70682" h="1565491">
                <a:moveTo>
                  <a:pt x="0" y="1565491"/>
                </a:moveTo>
                <a:lnTo>
                  <a:pt x="526312" y="1565491"/>
                </a:lnTo>
                <a:lnTo>
                  <a:pt x="5419344" y="1565491"/>
                </a:lnTo>
                <a:lnTo>
                  <a:pt x="5945656" y="1565491"/>
                </a:lnTo>
                <a:lnTo>
                  <a:pt x="6670682" y="0"/>
                </a:lnTo>
                <a:lnTo>
                  <a:pt x="6144370" y="0"/>
                </a:lnTo>
                <a:lnTo>
                  <a:pt x="526312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E9050-BD92-C746-9553-4CF090DB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1F0E-ADB9-054E-881E-D5691EC4F52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7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7BAAD-076F-5643-8ACA-0E246980B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536143"/>
            <a:ext cx="9144000" cy="15647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Session </a:t>
            </a:r>
            <a:r>
              <a:rPr lang="en-US" sz="4800" dirty="0"/>
              <a:t>3: Strategies for Business Plans/4 Year Applications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9FBEC-86C1-2B43-9019-A0B3F96FF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D1F0E-ADB9-054E-881E-D5691EC4F5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8183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A7FC-3C79-DB44-8042-92D3B5F75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5200" dirty="0"/>
              <a:t>Topics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7B9A8B8-1D8C-442A-BD58-3E9B2FC055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320911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EE06F6-7AC2-0749-AEF9-6C4AA1C28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D1F0E-ADB9-054E-881E-D5691EC4F5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9599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9735-C89E-044C-94DD-D4BCE244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en-US" sz="5400"/>
              <a:t>Process for Public Participation</a:t>
            </a:r>
          </a:p>
        </p:txBody>
      </p:sp>
      <p:pic>
        <p:nvPicPr>
          <p:cNvPr id="8" name="Graphic 7" descr="Meeting">
            <a:extLst>
              <a:ext uri="{FF2B5EF4-FFF2-40B4-BE49-F238E27FC236}">
                <a16:creationId xmlns:a16="http://schemas.microsoft.com/office/drawing/2014/main" id="{D8DE6109-E064-4064-AB2A-DEBD951A3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4D5C6-4C53-394A-94BE-9D85497AB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1" dirty="0"/>
              <a:t>The Public can use the Q&amp;A at any time </a:t>
            </a:r>
            <a:r>
              <a:rPr lang="en-US" sz="2500" dirty="0"/>
              <a:t>during the meeting to ask questions or provide feedback. CAEECC Co-Chairs Lara Ettenson (NRDC) and Jenny Berg (BayREN) will respond.</a:t>
            </a:r>
          </a:p>
          <a:p>
            <a:pPr lvl="1"/>
            <a:r>
              <a:rPr lang="en-US" sz="2500" b="1" dirty="0"/>
              <a:t>Use the Chat for technical difficulties </a:t>
            </a:r>
            <a:r>
              <a:rPr lang="en-US" sz="2500" dirty="0"/>
              <a:t>(send to the Host, Susan </a:t>
            </a:r>
            <a:r>
              <a:rPr lang="en-US" sz="2500" dirty="0" err="1"/>
              <a:t>Rivo</a:t>
            </a:r>
            <a:r>
              <a:rPr lang="en-US" sz="2500" dirty="0"/>
              <a:t>) </a:t>
            </a:r>
          </a:p>
          <a:p>
            <a:pPr marL="457200" lvl="1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b="1" dirty="0"/>
              <a:t>To provide verbal feedback:</a:t>
            </a:r>
          </a:p>
          <a:p>
            <a:pPr lvl="1"/>
            <a:r>
              <a:rPr lang="en-US" sz="2500" dirty="0"/>
              <a:t>Email &lt;</a:t>
            </a:r>
            <a:r>
              <a:rPr lang="en-US" sz="2500" dirty="0" err="1"/>
              <a:t>Susan@raabassociates.org</a:t>
            </a:r>
            <a:r>
              <a:rPr lang="en-US" sz="2500" dirty="0"/>
              <a:t>&gt; </a:t>
            </a:r>
            <a:r>
              <a:rPr lang="en-US" sz="2500" dirty="0">
                <a:highlight>
                  <a:srgbClr val="FFFF00"/>
                </a:highlight>
              </a:rPr>
              <a:t>before 11:30 </a:t>
            </a:r>
            <a:r>
              <a:rPr lang="en-US" sz="2500" dirty="0"/>
              <a:t>to be added to the queue</a:t>
            </a:r>
          </a:p>
          <a:p>
            <a:pPr lvl="1"/>
            <a:r>
              <a:rPr lang="en-US" sz="2500" dirty="0"/>
              <a:t>Public mics will be open from approximately </a:t>
            </a:r>
            <a:r>
              <a:rPr lang="en-US" sz="2500" dirty="0">
                <a:highlight>
                  <a:srgbClr val="FFFF00"/>
                </a:highlight>
              </a:rPr>
              <a:t>11:35-11:50</a:t>
            </a:r>
            <a:r>
              <a:rPr lang="en-US" sz="2500" dirty="0"/>
              <a:t> </a:t>
            </a:r>
          </a:p>
          <a:p>
            <a:pPr lvl="2"/>
            <a:r>
              <a:rPr lang="en-US" sz="2500" dirty="0"/>
              <a:t>CAEECC Members/Speakers will respond to the Public, if applicable and time permitting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7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9453A-0EF1-8344-A3EF-3DB0E0941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52D1F0E-ADB9-054E-881E-D5691EC4F528}" type="slidenum">
              <a:rPr lang="en-US" smtClean="0"/>
              <a:pPr>
                <a:spcAft>
                  <a:spcPts val="600"/>
                </a:spcAft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354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57960C-52FC-1A40-80F6-8BAD45B59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2022/2023 BBAL Segmentation Budgets</a:t>
            </a: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13E0D9-9736-DA43-BE99-EB06FC0ED2C6}"/>
              </a:ext>
            </a:extLst>
          </p:cNvPr>
          <p:cNvSpPr txBox="1"/>
          <p:nvPr/>
        </p:nvSpPr>
        <p:spPr>
          <a:xfrm>
            <a:off x="1008184" y="1115968"/>
            <a:ext cx="10175630" cy="1111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/>
              <a:t>For more info, see BBAL Segmentation Compendium (Word doc including table above) posted to 12/2 mtg page: </a:t>
            </a:r>
            <a:r>
              <a:rPr lang="en-US" sz="1400" i="1" dirty="0">
                <a:hlinkClick r:id="rId3"/>
              </a:rPr>
              <a:t>https://www.caeecc.org/12-2-21-full-caeecc-mtg</a:t>
            </a:r>
            <a:r>
              <a:rPr lang="en-US" sz="1400" i="1" dirty="0"/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/>
              <a:t>Note that the % columns refer to the percent within RA, MS, and Equity (not including Codes &amp; Standards or Evaluation, Measurement, &amp; Verification)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C4A30-D4C1-1A4B-B735-AB0FF7A65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2D1F0E-ADB9-054E-881E-D5691EC4F528}" type="slidenum">
              <a:rPr lang="en-US" smtClean="0"/>
              <a:pPr>
                <a:spcAft>
                  <a:spcPts val="600"/>
                </a:spcAft>
              </a:pPr>
              <a:t>49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7F68CE-C071-644F-832E-8D6FC42D3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544812"/>
              </p:ext>
            </p:extLst>
          </p:nvPr>
        </p:nvGraphicFramePr>
        <p:xfrm>
          <a:off x="1008183" y="2082800"/>
          <a:ext cx="9854793" cy="4221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250">
                  <a:extLst>
                    <a:ext uri="{9D8B030D-6E8A-4147-A177-3AD203B41FA5}">
                      <a16:colId xmlns:a16="http://schemas.microsoft.com/office/drawing/2014/main" val="140453726"/>
                    </a:ext>
                  </a:extLst>
                </a:gridCol>
                <a:gridCol w="1476008">
                  <a:extLst>
                    <a:ext uri="{9D8B030D-6E8A-4147-A177-3AD203B41FA5}">
                      <a16:colId xmlns:a16="http://schemas.microsoft.com/office/drawing/2014/main" val="2105417416"/>
                    </a:ext>
                  </a:extLst>
                </a:gridCol>
                <a:gridCol w="1117002">
                  <a:extLst>
                    <a:ext uri="{9D8B030D-6E8A-4147-A177-3AD203B41FA5}">
                      <a16:colId xmlns:a16="http://schemas.microsoft.com/office/drawing/2014/main" val="3710114837"/>
                    </a:ext>
                  </a:extLst>
                </a:gridCol>
                <a:gridCol w="1550234">
                  <a:extLst>
                    <a:ext uri="{9D8B030D-6E8A-4147-A177-3AD203B41FA5}">
                      <a16:colId xmlns:a16="http://schemas.microsoft.com/office/drawing/2014/main" val="2887408938"/>
                    </a:ext>
                  </a:extLst>
                </a:gridCol>
                <a:gridCol w="1042778">
                  <a:extLst>
                    <a:ext uri="{9D8B030D-6E8A-4147-A177-3AD203B41FA5}">
                      <a16:colId xmlns:a16="http://schemas.microsoft.com/office/drawing/2014/main" val="66552813"/>
                    </a:ext>
                  </a:extLst>
                </a:gridCol>
                <a:gridCol w="1318940">
                  <a:extLst>
                    <a:ext uri="{9D8B030D-6E8A-4147-A177-3AD203B41FA5}">
                      <a16:colId xmlns:a16="http://schemas.microsoft.com/office/drawing/2014/main" val="2125081187"/>
                    </a:ext>
                  </a:extLst>
                </a:gridCol>
                <a:gridCol w="881265">
                  <a:extLst>
                    <a:ext uri="{9D8B030D-6E8A-4147-A177-3AD203B41FA5}">
                      <a16:colId xmlns:a16="http://schemas.microsoft.com/office/drawing/2014/main" val="51630861"/>
                    </a:ext>
                  </a:extLst>
                </a:gridCol>
                <a:gridCol w="1333316">
                  <a:extLst>
                    <a:ext uri="{9D8B030D-6E8A-4147-A177-3AD203B41FA5}">
                      <a16:colId xmlns:a16="http://schemas.microsoft.com/office/drawing/2014/main" val="744048038"/>
                    </a:ext>
                  </a:extLst>
                </a:gridCol>
              </a:tblGrid>
              <a:tr h="310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Resource Acquisition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2086" marR="11929" marT="1192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Market Support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49" marR="11929" marT="1192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Equity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173" marR="11929" marT="1192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Total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extLst>
                  <a:ext uri="{0D108BD9-81ED-4DB2-BD59-A6C34878D82A}">
                    <a16:rowId xmlns:a16="http://schemas.microsoft.com/office/drawing/2014/main" val="1112819670"/>
                  </a:ext>
                </a:extLst>
              </a:tr>
              <a:tr h="310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effectLst/>
                        </a:rPr>
                        <a:t>PA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Budget, $000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</a:rPr>
                        <a:t>%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Budget, $000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Budget, $000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Budget, $000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extLst>
                  <a:ext uri="{0D108BD9-81ED-4DB2-BD59-A6C34878D82A}">
                    <a16:rowId xmlns:a16="http://schemas.microsoft.com/office/drawing/2014/main" val="3752737780"/>
                  </a:ext>
                </a:extLst>
              </a:tr>
              <a:tr h="310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BayREN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$           7,778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17%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$           5,865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12%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$         33,448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71%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$         47,091 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extLst>
                  <a:ext uri="{0D108BD9-81ED-4DB2-BD59-A6C34878D82A}">
                    <a16:rowId xmlns:a16="http://schemas.microsoft.com/office/drawing/2014/main" val="3435168589"/>
                  </a:ext>
                </a:extLst>
              </a:tr>
              <a:tr h="310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3-C REN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$                 -  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0%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$           3,758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21%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$         14,012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79%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$         17,770 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extLst>
                  <a:ext uri="{0D108BD9-81ED-4DB2-BD59-A6C34878D82A}">
                    <a16:rowId xmlns:a16="http://schemas.microsoft.com/office/drawing/2014/main" val="1993230385"/>
                  </a:ext>
                </a:extLst>
              </a:tr>
              <a:tr h="310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MCE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$         21,965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76%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$           1,378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$           5,521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19%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$         28,864 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extLst>
                  <a:ext uri="{0D108BD9-81ED-4DB2-BD59-A6C34878D82A}">
                    <a16:rowId xmlns:a16="http://schemas.microsoft.com/office/drawing/2014/main" val="2496699595"/>
                  </a:ext>
                </a:extLst>
              </a:tr>
              <a:tr h="310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PG&amp;E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$       356,521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79%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$         80,656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18%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$         14,511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3%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$       451,688 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extLst>
                  <a:ext uri="{0D108BD9-81ED-4DB2-BD59-A6C34878D82A}">
                    <a16:rowId xmlns:a16="http://schemas.microsoft.com/office/drawing/2014/main" val="2637768507"/>
                  </a:ext>
                </a:extLst>
              </a:tr>
              <a:tr h="310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RCEA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$           1,210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100%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$                 -  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0%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$                 -  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0%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$           1,210 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extLst>
                  <a:ext uri="{0D108BD9-81ED-4DB2-BD59-A6C34878D82A}">
                    <a16:rowId xmlns:a16="http://schemas.microsoft.com/office/drawing/2014/main" val="1129572740"/>
                  </a:ext>
                </a:extLst>
              </a:tr>
              <a:tr h="310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SCE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$       531,278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82%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$         81,318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13%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$         34,255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$       646,851 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extLst>
                  <a:ext uri="{0D108BD9-81ED-4DB2-BD59-A6C34878D82A}">
                    <a16:rowId xmlns:a16="http://schemas.microsoft.com/office/drawing/2014/main" val="1999111069"/>
                  </a:ext>
                </a:extLst>
              </a:tr>
              <a:tr h="310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SDG&amp;E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$       134,210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82%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$         28,241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17%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$              515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&lt; 1%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$       162,966 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extLst>
                  <a:ext uri="{0D108BD9-81ED-4DB2-BD59-A6C34878D82A}">
                    <a16:rowId xmlns:a16="http://schemas.microsoft.com/office/drawing/2014/main" val="3830323796"/>
                  </a:ext>
                </a:extLst>
              </a:tr>
              <a:tr h="310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SoCal Gas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$       179,097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73%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$         33,429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14%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$         32,000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13%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$       244,526 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extLst>
                  <a:ext uri="{0D108BD9-81ED-4DB2-BD59-A6C34878D82A}">
                    <a16:rowId xmlns:a16="http://schemas.microsoft.com/office/drawing/2014/main" val="2898533656"/>
                  </a:ext>
                </a:extLst>
              </a:tr>
              <a:tr h="310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SoCalREN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$         22,235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46%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$         15,814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33%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$         10,484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22%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 $         48,533 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extLst>
                  <a:ext uri="{0D108BD9-81ED-4DB2-BD59-A6C34878D82A}">
                    <a16:rowId xmlns:a16="http://schemas.microsoft.com/office/drawing/2014/main" val="339279437"/>
                  </a:ext>
                </a:extLst>
              </a:tr>
              <a:tr h="806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effectLst/>
                        </a:rPr>
                        <a:t>Total Budget/ Avg 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effectLst/>
                        </a:rPr>
                        <a:t> $    1,246,516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>
                          <a:effectLst/>
                        </a:rPr>
                        <a:t>78%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effectLst/>
                        </a:rPr>
                        <a:t> $       244,594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effectLst/>
                        </a:rPr>
                        <a:t>15%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effectLst/>
                        </a:rPr>
                        <a:t> $       111,298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effectLst/>
                        </a:rPr>
                        <a:t>7%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effectLst/>
                        </a:rPr>
                        <a:t> $    1,602,408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29" marR="11929" marT="11929" marB="0" anchor="b"/>
                </a:tc>
                <a:extLst>
                  <a:ext uri="{0D108BD9-81ED-4DB2-BD59-A6C34878D82A}">
                    <a16:rowId xmlns:a16="http://schemas.microsoft.com/office/drawing/2014/main" val="4134697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6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7BAAD-076F-5643-8ACA-0E246980B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45809"/>
            <a:ext cx="9144000" cy="15647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Session 1: Important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739C4-B89A-6440-95D4-B41AD4466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3947050"/>
            <a:ext cx="9144000" cy="572583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C646B-25E0-C14A-BA4B-4B361404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1F0E-ADB9-054E-881E-D5691EC4F5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790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7960C-52FC-1A40-80F6-8BAD45B59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3289"/>
          </a:xfrm>
        </p:spPr>
        <p:txBody>
          <a:bodyPr>
            <a:normAutofit/>
          </a:bodyPr>
          <a:lstStyle/>
          <a:p>
            <a:r>
              <a:rPr lang="en-US" dirty="0"/>
              <a:t>BBALs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C2E1E-38AF-6544-A19C-8AB291AA7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8413"/>
            <a:ext cx="10515600" cy="41685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Reflecting on PAs’ BBALs Segmentation and the Metrics WGs Recommendations: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 you have any questions for individual PAs on their BBAL segmentation decisions?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For PA CAEECC Members</a:t>
            </a:r>
            <a:r>
              <a:rPr lang="en-US" dirty="0"/>
              <a:t>: Is there anything you’d like feedback regarding segmentation strategies for the upcoming Business Plans/4 year Applications?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For the non-PA CAEECC Members</a:t>
            </a:r>
            <a:r>
              <a:rPr lang="en-US" dirty="0"/>
              <a:t>: Do you have any advice for the PAs on their segmentation strategies for the upcoming Business Plans/4 year Applications?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Other questions or feedback?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C4A30-D4C1-1A4B-B735-AB0FF7A65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1F0E-ADB9-054E-881E-D5691EC4F52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960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62A21-E320-4746-9B6F-9F6B5980D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471"/>
            <a:ext cx="10515600" cy="786781"/>
          </a:xfrm>
        </p:spPr>
        <p:txBody>
          <a:bodyPr>
            <a:noAutofit/>
          </a:bodyPr>
          <a:lstStyle/>
          <a:p>
            <a:r>
              <a:rPr lang="en-US" sz="3400" dirty="0"/>
              <a:t>Addressing Non-Consensus Issues in MSMWG &amp; EMWG Reports in PA 4 Year Application/Business Plan Filings</a:t>
            </a:r>
            <a:endParaRPr lang="en-US" sz="3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44FE9-8D83-7649-96E3-D4B36A1E1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084"/>
            <a:ext cx="10515600" cy="49300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From MSMWG Final Report: “</a:t>
            </a:r>
            <a:r>
              <a:rPr lang="en-US" dirty="0"/>
              <a:t>The PAs will follow any consensus recommendations in developing their Market Support programs, metrics, and targets for their Business Plans/4 Year Applications to be filed in February 2022. </a:t>
            </a:r>
            <a:r>
              <a:rPr lang="en-US" dirty="0">
                <a:highlight>
                  <a:srgbClr val="FFFF00"/>
                </a:highlight>
              </a:rPr>
              <a:t>The Commission, through the Energy Division, has implied that it is not planning to resolve any non-consensus issues prior to the February 2022 filings. If that is the case, on </a:t>
            </a:r>
            <a:r>
              <a:rPr lang="en-US" dirty="0"/>
              <a:t>any non-consensus issues, the PAs will be free to use their best judgement but should either select one or the other option, or both, but should not propose a new and different option.”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From EMWG Final Report: </a:t>
            </a:r>
            <a:r>
              <a:rPr lang="en-US" dirty="0"/>
              <a:t>“The PAs will follow any consensus recommendations in developing their Equity programs, metrics, and targets for their Business Plans/4 Year Applications to be filed in February 2022. </a:t>
            </a:r>
            <a:r>
              <a:rPr lang="en-US" dirty="0">
                <a:highlight>
                  <a:srgbClr val="FFFF00"/>
                </a:highlight>
              </a:rPr>
              <a:t>There is no current plan for the Commission to resolve any non-consensus issues prior to the February 2022 filings. Therefore, for </a:t>
            </a:r>
            <a:r>
              <a:rPr lang="en-US" dirty="0"/>
              <a:t>any non-consensus issues, the PAs will be free to use their best judgement but should either select one or the other option, or both, but should not propose a new and different option.”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783E4-F7A7-324F-B123-7E9363D45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1F0E-ADB9-054E-881E-D5691EC4F52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601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49735-C89E-044C-94DD-D4BCE244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Questions &amp; Input?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9453A-0EF1-8344-A3EF-3DB0E0941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52D1F0E-ADB9-054E-881E-D5691EC4F528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2874B9B-60E3-4929-9791-8E4C539374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82001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80668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7BAAD-076F-5643-8ACA-0E246980B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536143"/>
            <a:ext cx="9144000" cy="15647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Session </a:t>
            </a:r>
            <a:r>
              <a:rPr lang="en-US" sz="4800" dirty="0"/>
              <a:t>4: CAEECC 2022 Planning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9FBEC-86C1-2B43-9019-A0B3F96FF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D1F0E-ADB9-054E-881E-D5691EC4F5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5173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A7FC-3C79-DB44-8042-92D3B5F75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5200" dirty="0"/>
              <a:t>Topics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7B9A8B8-1D8C-442A-BD58-3E9B2FC055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142800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EE06F6-7AC2-0749-AEF9-6C4AA1C28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D1F0E-ADB9-054E-881E-D5691EC4F5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311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51953-2294-064B-8DA9-569B4EF2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2022 Workplan &amp; full Quarterly Meeting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8AEE0-45A2-AD44-93C3-7DD0B0A7C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2022 Workplan</a:t>
            </a:r>
          </a:p>
          <a:p>
            <a:pPr lvl="1"/>
            <a:r>
              <a:rPr lang="en-US" dirty="0"/>
              <a:t>Five Full Quarterly CAEECC Meetings</a:t>
            </a:r>
          </a:p>
          <a:p>
            <a:pPr lvl="1"/>
            <a:r>
              <a:rPr lang="en-US" dirty="0"/>
              <a:t>Four CDEI Working Group Meetings</a:t>
            </a:r>
          </a:p>
          <a:p>
            <a:pPr lvl="1"/>
            <a:r>
              <a:rPr lang="en-US" dirty="0"/>
              <a:t>Other TBD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/>
              <a:t>Proposed Full CAEECC Meeting Dates</a:t>
            </a:r>
          </a:p>
          <a:p>
            <a:pPr lvl="1"/>
            <a:r>
              <a:rPr lang="en-US" dirty="0"/>
              <a:t>March 3</a:t>
            </a:r>
            <a:r>
              <a:rPr lang="en-US" baseline="30000" dirty="0"/>
              <a:t>rd</a:t>
            </a:r>
            <a:r>
              <a:rPr lang="en-US" dirty="0"/>
              <a:t> and March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Thurs June 23</a:t>
            </a:r>
          </a:p>
          <a:p>
            <a:pPr lvl="1"/>
            <a:r>
              <a:rPr lang="en-US" dirty="0"/>
              <a:t>Thurs Sept 15</a:t>
            </a:r>
          </a:p>
          <a:p>
            <a:pPr lvl="1"/>
            <a:r>
              <a:rPr lang="en-US" dirty="0"/>
              <a:t>Thurs Dec. 1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EA0C1-FE7A-6048-9ECE-C6FC9B82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1F0E-ADB9-054E-881E-D5691EC4F52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793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A5344-15A6-0C41-957F-D1B57ACAF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Potential Topics for Next CAEECC Meeting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7F53C-FADA-9A46-B5AF-4274D6E0F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March 3</a:t>
            </a:r>
            <a:r>
              <a:rPr lang="en-US" baseline="30000" dirty="0"/>
              <a:t>rd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Overview of PA Applications (including budgets, segmentation, etc.)</a:t>
            </a:r>
          </a:p>
          <a:p>
            <a:pPr lvl="1"/>
            <a:r>
              <a:rPr lang="en-US" dirty="0"/>
              <a:t>Others?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March 31 </a:t>
            </a:r>
          </a:p>
          <a:p>
            <a:pPr lvl="1"/>
            <a:r>
              <a:rPr lang="en-US" dirty="0"/>
              <a:t>Composition, Diversity, Equity &amp; Inclusion Working Group Recommendations</a:t>
            </a:r>
          </a:p>
          <a:p>
            <a:pPr lvl="1"/>
            <a:r>
              <a:rPr lang="en-US" dirty="0"/>
              <a:t>Discussion on membership requirement for all recipients of ratepayer funds</a:t>
            </a:r>
          </a:p>
          <a:p>
            <a:pPr lvl="1"/>
            <a:r>
              <a:rPr lang="en-US" dirty="0"/>
              <a:t>CAEECC Meeting Evaluations</a:t>
            </a:r>
          </a:p>
          <a:p>
            <a:pPr lvl="1"/>
            <a:r>
              <a:rPr lang="en-US" dirty="0"/>
              <a:t>Others?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9AA7E-C81E-9A47-AA08-B721AC76A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1F0E-ADB9-054E-881E-D5691EC4F52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457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F004D-6055-254C-95EC-FAE88BA1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CAEECC Facilitation Contract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159DB-E9B9-6C43-9E33-BACC980D8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Contract update</a:t>
            </a:r>
          </a:p>
          <a:p>
            <a:pPr lvl="1"/>
            <a:r>
              <a:rPr lang="en-US" dirty="0"/>
              <a:t>Original 2-year contract will be extended thru June 2022 (4.5 years)</a:t>
            </a:r>
          </a:p>
          <a:p>
            <a:pPr lvl="1"/>
            <a:r>
              <a:rPr lang="en-US" dirty="0"/>
              <a:t>Contract administrator switching from SCE to PG&amp;E</a:t>
            </a:r>
          </a:p>
          <a:p>
            <a:pPr lvl="1"/>
            <a:r>
              <a:rPr lang="en-US" dirty="0"/>
              <a:t>Review RFP rebid schedule, length of new contract, and any other new expected requirements/qualifications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627F3-17CD-9C49-AD3B-A55374E3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1F0E-ADB9-054E-881E-D5691EC4F52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946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7BAAD-076F-5643-8ACA-0E246980B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45809"/>
            <a:ext cx="9144000" cy="15647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Wrap Up &amp; 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739C4-B89A-6440-95D4-B41AD4466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3947050"/>
            <a:ext cx="9144000" cy="572583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40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16EE0-79D9-7748-A2BA-16FCD692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1F0E-ADB9-054E-881E-D5691EC4F52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977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28B31-1C24-DE42-8A09-64EF725DF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9/2 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Full CAEECC Meeting Evaluation Survey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517C1-2AA4-2342-B5BA-0ED6EC63D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2D1F0E-ADB9-054E-881E-D5691EC4F528}" type="slidenum">
              <a:rPr lang="en-US"/>
              <a:pPr>
                <a:spcAft>
                  <a:spcPts val="600"/>
                </a:spcAft>
              </a:pPr>
              <a:t>59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15645F-4D82-974E-8EDE-865BCA378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156603"/>
              </p:ext>
            </p:extLst>
          </p:nvPr>
        </p:nvGraphicFramePr>
        <p:xfrm>
          <a:off x="996463" y="1332500"/>
          <a:ext cx="10046675" cy="452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737">
                  <a:extLst>
                    <a:ext uri="{9D8B030D-6E8A-4147-A177-3AD203B41FA5}">
                      <a16:colId xmlns:a16="http://schemas.microsoft.com/office/drawing/2014/main" val="387827201"/>
                    </a:ext>
                  </a:extLst>
                </a:gridCol>
                <a:gridCol w="1187938">
                  <a:extLst>
                    <a:ext uri="{9D8B030D-6E8A-4147-A177-3AD203B41FA5}">
                      <a16:colId xmlns:a16="http://schemas.microsoft.com/office/drawing/2014/main" val="2383343630"/>
                    </a:ext>
                  </a:extLst>
                </a:gridCol>
              </a:tblGrid>
              <a:tr h="36938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</a:t>
                      </a:r>
                    </a:p>
                  </a:txBody>
                  <a:tcPr marL="16138" marR="16138" marT="161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Avg. Score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9950207"/>
                  </a:ext>
                </a:extLst>
              </a:tr>
              <a:tr h="441808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Objectives of the meeting were clearly articulated on the agenda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38" marR="16138" marT="161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1741347"/>
                  </a:ext>
                </a:extLst>
              </a:tr>
              <a:tr h="33430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Objectives of the meeting were accomplished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38" marR="16138" marT="161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3448288"/>
                  </a:ext>
                </a:extLst>
              </a:tr>
              <a:tr h="441808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Presentations and background documents were clear and helpful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38" marR="16138" marT="161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0912428"/>
                  </a:ext>
                </a:extLst>
              </a:tr>
              <a:tr h="65004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 administrators (PAs) were responsive to stakeholder input, where applicable</a:t>
                      </a:r>
                    </a:p>
                  </a:txBody>
                  <a:tcPr marL="16138" marR="16138" marT="161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1878689"/>
                  </a:ext>
                </a:extLst>
              </a:tr>
              <a:tr h="65701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CAEECC Members (including PAs) were flexible in seeking outcomes that were potentially mutually agreeable, where applicable </a:t>
                      </a:r>
                    </a:p>
                  </a:txBody>
                  <a:tcPr marL="16138" marR="16138" marT="161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0677111"/>
                  </a:ext>
                </a:extLst>
              </a:tr>
              <a:tr h="96577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facilitators were effective in running the meeting (e.g., fostering a constructive and efficient forum, being impartial, and making sure no one dominated discussions)</a:t>
                      </a:r>
                    </a:p>
                  </a:txBody>
                  <a:tcPr marL="16138" marR="16138" marT="161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5591773"/>
                  </a:ext>
                </a:extLst>
              </a:tr>
              <a:tr h="33430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Overall, the online meeting format (WebEx) was smooth and effective</a:t>
                      </a:r>
                    </a:p>
                  </a:txBody>
                  <a:tcPr marL="16138" marR="16138" marT="161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9665387"/>
                  </a:ext>
                </a:extLst>
              </a:tr>
              <a:tr h="33430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Overall, this Full CAEECC meeting was successful</a:t>
                      </a:r>
                    </a:p>
                  </a:txBody>
                  <a:tcPr marL="16138" marR="16138" marT="161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705522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53E0604-26FA-5E4F-B9CD-7C4A781F2683}"/>
              </a:ext>
            </a:extLst>
          </p:cNvPr>
          <p:cNvSpPr txBox="1"/>
          <p:nvPr/>
        </p:nvSpPr>
        <p:spPr>
          <a:xfrm>
            <a:off x="996462" y="5964701"/>
            <a:ext cx="10046676" cy="8602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 u="sng" dirty="0"/>
              <a:t>Notes</a:t>
            </a:r>
            <a:r>
              <a:rPr lang="en-US" sz="1300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 dirty="0"/>
              <a:t>1) Scores are 1-6 scale, where 1 is "strongly disagree" and 6 is "strongly agree”</a:t>
            </a:r>
            <a:r>
              <a:rPr lang="en-US" sz="1400" dirty="0"/>
              <a:t> ; and 3.5 is mid-point of 1-6 scale </a:t>
            </a:r>
            <a:endParaRPr lang="en-US" sz="13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 dirty="0"/>
              <a:t>2) Scores based on responses from 24 members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 dirty="0"/>
              <a:t>3) Facilitation Team and Co-Chairs reviewed and debriefed comments from respondents</a:t>
            </a:r>
          </a:p>
        </p:txBody>
      </p:sp>
    </p:spTree>
    <p:extLst>
      <p:ext uri="{BB962C8B-B14F-4D97-AF65-F5344CB8AC3E}">
        <p14:creationId xmlns:p14="http://schemas.microsoft.com/office/powerpoint/2010/main" val="981226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A7FC-3C79-DB44-8042-92D3B5F75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5200"/>
              <a:t>Topics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7B9A8B8-1D8C-442A-BD58-3E9B2FC055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10246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EE06F6-7AC2-0749-AEF9-6C4AA1C28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D1F0E-ADB9-054E-881E-D5691EC4F5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2065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A5344-15A6-0C41-957F-D1B57ACAF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12/2 Meeting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7F53C-FADA-9A46-B5AF-4274D6E0F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email from Susan </a:t>
            </a:r>
            <a:r>
              <a:rPr lang="en-US" dirty="0" err="1"/>
              <a:t>Rivo</a:t>
            </a:r>
            <a:endParaRPr lang="en-US" dirty="0"/>
          </a:p>
          <a:p>
            <a:r>
              <a:rPr lang="en-US" dirty="0"/>
              <a:t>Please complete today! (no later than December 9</a:t>
            </a:r>
            <a:r>
              <a:rPr lang="en-US" baseline="30000" dirty="0"/>
              <a:t>th </a:t>
            </a:r>
            <a:r>
              <a:rPr lang="en-US" dirty="0"/>
              <a:t>in any case)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9AA7E-C81E-9A47-AA08-B721AC76A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1F0E-ADB9-054E-881E-D5691EC4F52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47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all">
                <a:solidFill>
                  <a:schemeClr val="tx1">
                    <a:lumMod val="85000"/>
                    <a:lumOff val="15000"/>
                  </a:schemeClr>
                </a:solidFill>
              </a:rPr>
              <a:t>third party programs solicitations update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CAEECC Quarterly Meeting</a:t>
            </a:r>
          </a:p>
          <a:p>
            <a:r>
              <a:rPr lang="en-US">
                <a:solidFill>
                  <a:schemeClr val="tx1"/>
                </a:solidFill>
              </a:rPr>
              <a:t>December </a:t>
            </a:r>
            <a:r>
              <a:rPr lang="en-US" dirty="0">
                <a:solidFill>
                  <a:schemeClr val="tx1"/>
                </a:solidFill>
              </a:rPr>
              <a:t>2, 2021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9DE5A-6643-4656-A288-0742FA16B0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03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06" y="493048"/>
            <a:ext cx="10972800" cy="1143000"/>
          </a:xfrm>
        </p:spPr>
        <p:txBody>
          <a:bodyPr/>
          <a:lstStyle/>
          <a:p>
            <a:r>
              <a:rPr lang="en-US" sz="3600" b="0" dirty="0"/>
              <a:t>SCE Solicitation Timeline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"/>
            <a:ext cx="12192000" cy="6652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1F2D95-9713-49A5-910C-8DF77FB6B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52345"/>
            <a:ext cx="12192000" cy="235330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C126008-93B8-4376-B21F-241A6A30ACE7}"/>
              </a:ext>
            </a:extLst>
          </p:cNvPr>
          <p:cNvGrpSpPr/>
          <p:nvPr/>
        </p:nvGrpSpPr>
        <p:grpSpPr>
          <a:xfrm>
            <a:off x="8721654" y="2562098"/>
            <a:ext cx="1015999" cy="2884147"/>
            <a:chOff x="7392276" y="2748235"/>
            <a:chExt cx="1015999" cy="334891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E212F6C-B38E-48CD-B4A3-FB5D960C56D4}"/>
                </a:ext>
              </a:extLst>
            </p:cNvPr>
            <p:cNvCxnSpPr>
              <a:cxnSpLocks/>
            </p:cNvCxnSpPr>
            <p:nvPr/>
          </p:nvCxnSpPr>
          <p:spPr>
            <a:xfrm>
              <a:off x="7900276" y="2748235"/>
              <a:ext cx="0" cy="2912534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67FC0FD-81EA-4A35-BBE5-D6A7AAB3C72B}"/>
                </a:ext>
              </a:extLst>
            </p:cNvPr>
            <p:cNvSpPr txBox="1"/>
            <p:nvPr/>
          </p:nvSpPr>
          <p:spPr>
            <a:xfrm>
              <a:off x="7392276" y="5727817"/>
              <a:ext cx="1015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2609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EA42C9-31D4-4131-991A-2A307CBDF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8976"/>
            <a:ext cx="12192000" cy="368004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2A6AA29-FC4B-40F0-A911-4CCDA2336067}"/>
              </a:ext>
            </a:extLst>
          </p:cNvPr>
          <p:cNvSpPr txBox="1">
            <a:spLocks/>
          </p:cNvSpPr>
          <p:nvPr/>
        </p:nvSpPr>
        <p:spPr>
          <a:xfrm>
            <a:off x="620829" y="6087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PG&amp;E Solicitation Timeline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85ABAF8-1438-4E9C-8439-AB3876A7D0EA}"/>
              </a:ext>
            </a:extLst>
          </p:cNvPr>
          <p:cNvGrpSpPr/>
          <p:nvPr/>
        </p:nvGrpSpPr>
        <p:grpSpPr>
          <a:xfrm>
            <a:off x="9126802" y="1938528"/>
            <a:ext cx="1015999" cy="3813048"/>
            <a:chOff x="6832600" y="2794000"/>
            <a:chExt cx="1015999" cy="335806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16FC07D-AA8D-40DF-9ECC-0F52E702B633}"/>
                </a:ext>
              </a:extLst>
            </p:cNvPr>
            <p:cNvCxnSpPr>
              <a:cxnSpLocks/>
            </p:cNvCxnSpPr>
            <p:nvPr/>
          </p:nvCxnSpPr>
          <p:spPr>
            <a:xfrm>
              <a:off x="7340600" y="2794000"/>
              <a:ext cx="0" cy="2912533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84E067-F177-401F-8F9D-567A5D076DA9}"/>
                </a:ext>
              </a:extLst>
            </p:cNvPr>
            <p:cNvSpPr txBox="1"/>
            <p:nvPr/>
          </p:nvSpPr>
          <p:spPr>
            <a:xfrm>
              <a:off x="6832600" y="5782734"/>
              <a:ext cx="1015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860261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PUC Pale Gold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102820  -  Compatibility Mode" id="{4A57B540-6E83-4F98-96D3-54124DBD27CA}" vid="{26FA2211-1773-42C0-B5E2-F7ACA9EADDC6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W IOU Master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Classic 2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6185</TotalTime>
  <Words>5605</Words>
  <Application>Microsoft Macintosh PowerPoint</Application>
  <PresentationFormat>Widescreen</PresentationFormat>
  <Paragraphs>716</Paragraphs>
  <Slides>60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60</vt:i4>
      </vt:variant>
    </vt:vector>
  </HeadingPairs>
  <TitlesOfParts>
    <vt:vector size="72" baseType="lpstr">
      <vt:lpstr>Arial</vt:lpstr>
      <vt:lpstr>Calibri</vt:lpstr>
      <vt:lpstr>Calibri Light</vt:lpstr>
      <vt:lpstr>Cambria</vt:lpstr>
      <vt:lpstr>Century Gothic</vt:lpstr>
      <vt:lpstr>Times New Roman</vt:lpstr>
      <vt:lpstr>Wingdings</vt:lpstr>
      <vt:lpstr>1_Office Theme</vt:lpstr>
      <vt:lpstr>CPUC Pale Gold</vt:lpstr>
      <vt:lpstr>Default Design</vt:lpstr>
      <vt:lpstr>SW IOU Master</vt:lpstr>
      <vt:lpstr>2_Office Theme</vt:lpstr>
      <vt:lpstr>CAEECC Quarterly Meeting</vt:lpstr>
      <vt:lpstr>Agenda </vt:lpstr>
      <vt:lpstr>WebEx Technical Reminders</vt:lpstr>
      <vt:lpstr>Piloting Expanded Public Participation</vt:lpstr>
      <vt:lpstr>Session 1: Important Updates</vt:lpstr>
      <vt:lpstr>Topics</vt:lpstr>
      <vt:lpstr>third party programs solicitations update</vt:lpstr>
      <vt:lpstr>SCE Solicitation Timeline</vt:lpstr>
      <vt:lpstr>PowerPoint Presentation</vt:lpstr>
      <vt:lpstr>SDG&amp;E Solicitation Timeline</vt:lpstr>
      <vt:lpstr>SoCalGas Solicitation Timeline</vt:lpstr>
      <vt:lpstr>Market Support and Equity Metrics WG Debrief</vt:lpstr>
      <vt:lpstr>Market Support Metrics Working Group (MSMWG) Final Report</vt:lpstr>
      <vt:lpstr>MSMWG Target-setting options summary for the 1 non-consensus item</vt:lpstr>
      <vt:lpstr>Equity Metrics Working Group (EMWG) Final Report</vt:lpstr>
      <vt:lpstr>EMWG Target-setting options summary for non-consensus item</vt:lpstr>
      <vt:lpstr>EMWG Community engagement options summary for non-consensus item</vt:lpstr>
      <vt:lpstr>EMWG “Underserved” definition options summary for non-consensus item</vt:lpstr>
      <vt:lpstr>Recommended Reporting Templates</vt:lpstr>
      <vt:lpstr>Market Support and Equity Metrics WG Evaluation Scores</vt:lpstr>
      <vt:lpstr>Past Evaluations: “All Things Considered” Score</vt:lpstr>
      <vt:lpstr>Welcome, Inland Regional Energy Network (I-REN)!</vt:lpstr>
      <vt:lpstr>PowerPoint Presentation</vt:lpstr>
      <vt:lpstr>Background</vt:lpstr>
      <vt:lpstr>What did the Decision Approve  (Budget and Portfolio)</vt:lpstr>
      <vt:lpstr>What did the Decision Approve  (Filing Requirements)</vt:lpstr>
      <vt:lpstr>Session 2: CAEECC Composition, Diversity, Equity, and Inclusion Working Group (CDEI WG)</vt:lpstr>
      <vt:lpstr>Topics</vt:lpstr>
      <vt:lpstr>Process for Public Participation</vt:lpstr>
      <vt:lpstr>Composition, Diversity, Equity, and Inclusion Working Group (CDEI WG) Overview</vt:lpstr>
      <vt:lpstr>CDEI Design Team</vt:lpstr>
      <vt:lpstr>Background</vt:lpstr>
      <vt:lpstr>Working Group Charge</vt:lpstr>
      <vt:lpstr>Membership Composition Questions for WG</vt:lpstr>
      <vt:lpstr>DEI Questions for WG</vt:lpstr>
      <vt:lpstr>CDEI WG: Meeting Dates &amp; Tasks</vt:lpstr>
      <vt:lpstr>Deliverable &amp; Recommendations Timeline</vt:lpstr>
      <vt:lpstr>Member Application Process</vt:lpstr>
      <vt:lpstr>Outreach </vt:lpstr>
      <vt:lpstr>Recommendations of CDEI Design Team to CAEECC</vt:lpstr>
      <vt:lpstr>Proposed New Meeting Norms</vt:lpstr>
      <vt:lpstr>Questions &amp; Input? </vt:lpstr>
      <vt:lpstr>Refine &amp; Approve Prospectus &amp; Recruitment Strategy </vt:lpstr>
      <vt:lpstr>COI/Disclosure Policy Update</vt:lpstr>
      <vt:lpstr>Break</vt:lpstr>
      <vt:lpstr>Session 3: Strategies for Business Plans/4 Year Applications</vt:lpstr>
      <vt:lpstr>Topics</vt:lpstr>
      <vt:lpstr>Process for Public Participation</vt:lpstr>
      <vt:lpstr>2022/2023 BBAL Segmentation Budgets</vt:lpstr>
      <vt:lpstr>BBALs Discussion</vt:lpstr>
      <vt:lpstr>Addressing Non-Consensus Issues in MSMWG &amp; EMWG Reports in PA 4 Year Application/Business Plan Filings</vt:lpstr>
      <vt:lpstr>Questions &amp; Input? </vt:lpstr>
      <vt:lpstr>Session 4: CAEECC 2022 Planning</vt:lpstr>
      <vt:lpstr>Topics</vt:lpstr>
      <vt:lpstr>2022 Workplan &amp; full Quarterly Meeting Dates</vt:lpstr>
      <vt:lpstr>Potential Topics for Next CAEECC Meeting Series</vt:lpstr>
      <vt:lpstr>CAEECC Facilitation Contract Update</vt:lpstr>
      <vt:lpstr>Wrap Up &amp; Next Steps</vt:lpstr>
      <vt:lpstr>9/2 Full CAEECC Meeting Evaluation Survey Results</vt:lpstr>
      <vt:lpstr>12/2 Meeting Evaluation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CAEECC Quarterly Meeting</dc:title>
  <dc:creator>Katherine Mckeague Abrams</dc:creator>
  <cp:lastModifiedBy>Katherine Mckeague Abrams</cp:lastModifiedBy>
  <cp:revision>258</cp:revision>
  <dcterms:created xsi:type="dcterms:W3CDTF">2020-12-03T16:00:54Z</dcterms:created>
  <dcterms:modified xsi:type="dcterms:W3CDTF">2021-12-02T15:48:20Z</dcterms:modified>
</cp:coreProperties>
</file>