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7" r:id="rId5"/>
    <p:sldMasterId id="2147483713" r:id="rId6"/>
    <p:sldMasterId id="2147483756" r:id="rId7"/>
    <p:sldMasterId id="2147483759" r:id="rId8"/>
    <p:sldMasterId id="2147483769" r:id="rId9"/>
  </p:sldMasterIdLst>
  <p:notesMasterIdLst>
    <p:notesMasterId r:id="rId15"/>
  </p:notesMasterIdLst>
  <p:sldIdLst>
    <p:sldId id="256" r:id="rId10"/>
    <p:sldId id="708" r:id="rId11"/>
    <p:sldId id="709" r:id="rId12"/>
    <p:sldId id="712" r:id="rId13"/>
    <p:sldId id="71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atricia Neri" initials="PN" lastIdx="4" clrIdx="6">
    <p:extLst>
      <p:ext uri="{19B8F6BF-5375-455C-9EA6-DF929625EA0E}">
        <p15:presenceInfo xmlns:p15="http://schemas.microsoft.com/office/powerpoint/2012/main" userId="S::patricia.neri@sce.com::29181dd8-c602-46d3-bd1f-b4320d4c62a6" providerId="AD"/>
      </p:ext>
    </p:extLst>
  </p:cmAuthor>
  <p:cmAuthor id="1" name="Mar, Karen" initials="MK" lastIdx="33" clrIdx="0">
    <p:extLst>
      <p:ext uri="{19B8F6BF-5375-455C-9EA6-DF929625EA0E}">
        <p15:presenceInfo xmlns:p15="http://schemas.microsoft.com/office/powerpoint/2012/main" userId="S-1-5-21-1343024091-1078145449-682003330-17580" providerId="AD"/>
      </p:ext>
    </p:extLst>
  </p:cmAuthor>
  <p:cmAuthor id="8" name="Gerard Nesbitt" initials="GN" lastIdx="4" clrIdx="7">
    <p:extLst>
      <p:ext uri="{19B8F6BF-5375-455C-9EA6-DF929625EA0E}">
        <p15:presenceInfo xmlns:p15="http://schemas.microsoft.com/office/powerpoint/2012/main" userId="S::Gerard.Nesbitt@sce.com::9f42b36c-eba9-4623-b251-d9f1c5d672bc" providerId="AD"/>
      </p:ext>
    </p:extLst>
  </p:cmAuthor>
  <p:cmAuthor id="2" name="Ying, Jessica Y" initials="YJY" lastIdx="6" clrIdx="1">
    <p:extLst>
      <p:ext uri="{19B8F6BF-5375-455C-9EA6-DF929625EA0E}">
        <p15:presenceInfo xmlns:p15="http://schemas.microsoft.com/office/powerpoint/2012/main" userId="S-1-5-21-1343024091-1078145449-682003330-302084" providerId="AD"/>
      </p:ext>
    </p:extLst>
  </p:cmAuthor>
  <p:cmAuthor id="3" name="Rachel Sours-Page" initials="RS" lastIdx="2" clrIdx="2">
    <p:extLst>
      <p:ext uri="{19B8F6BF-5375-455C-9EA6-DF929625EA0E}">
        <p15:presenceInfo xmlns:p15="http://schemas.microsoft.com/office/powerpoint/2012/main" userId="S::rsours-page@mendotagroup.com::2dc4dd92-f011-493f-a3ff-680ebbb20983" providerId="AD"/>
      </p:ext>
    </p:extLst>
  </p:cmAuthor>
  <p:cmAuthor id="4" name="Stephens, Christopher A" initials="SCA" lastIdx="11" clrIdx="3">
    <p:extLst>
      <p:ext uri="{19B8F6BF-5375-455C-9EA6-DF929625EA0E}">
        <p15:presenceInfo xmlns:p15="http://schemas.microsoft.com/office/powerpoint/2012/main" userId="S-1-5-21-1343024091-1078145449-682003330-315057" providerId="AD"/>
      </p:ext>
    </p:extLst>
  </p:cmAuthor>
  <p:cmAuthor id="5" name="Elizabeth Gomez" initials="EG" lastIdx="1" clrIdx="4">
    <p:extLst>
      <p:ext uri="{19B8F6BF-5375-455C-9EA6-DF929625EA0E}">
        <p15:presenceInfo xmlns:p15="http://schemas.microsoft.com/office/powerpoint/2012/main" userId="S-1-5-21-1343024091-1078145449-682003330-214003" providerId="AD"/>
      </p:ext>
    </p:extLst>
  </p:cmAuthor>
  <p:cmAuthor id="6" name="Brooks, Erin P." initials="BEP" lastIdx="3" clrIdx="5">
    <p:extLst>
      <p:ext uri="{19B8F6BF-5375-455C-9EA6-DF929625EA0E}">
        <p15:presenceInfo xmlns:p15="http://schemas.microsoft.com/office/powerpoint/2012/main" userId="S-1-5-21-1343024091-1078145449-682003330-349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75B6"/>
    <a:srgbClr val="9DC3E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5669-B43D-4185-AB1C-41ED70701EC4}" v="4" dt="2021-03-11T16:57:05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952" autoAdjust="0"/>
  </p:normalViewPr>
  <p:slideViewPr>
    <p:cSldViewPr snapToGrid="0">
      <p:cViewPr varScale="1">
        <p:scale>
          <a:sx n="102" d="100"/>
          <a:sy n="102" d="100"/>
        </p:scale>
        <p:origin x="1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D06AA-CD06-41E9-85BC-6A3E4BFA301B}" type="datetimeFigureOut">
              <a:rPr lang="en-US" smtClean="0"/>
              <a:t>6/17/21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A41BE-6698-4FD0-B255-4EADBCCB0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83A55-AD59-45AE-B3E4-8ADA3D7A9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2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A41BE-6698-4FD0-B255-4EADBCCB0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8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8C5A0-0139-4E76-A86F-3FFF60C4E9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86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1BE4A-D21F-41F6-8593-7E97AC85F67F}" type="slidenum">
              <a:rPr kumimoji="0" lang="en-US" sz="4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93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9569"/>
            <a:ext cx="12214577" cy="6125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1" y="122888"/>
            <a:ext cx="12227140" cy="109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897223" y="6445106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521600" y="6445106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488" y="768954"/>
            <a:ext cx="2028624" cy="200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83469" y="5429679"/>
            <a:ext cx="11024873" cy="538609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45720" rIns="457200" bIns="18288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83469" y="4725551"/>
            <a:ext cx="11019215" cy="723275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182880" rIns="457200" bIns="45720" anchor="b" anchorCtr="0">
            <a:sp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1638545"/>
            <a:ext cx="3228623" cy="436950"/>
          </a:xfrm>
          <a:prstGeom prst="rect">
            <a:avLst/>
          </a:prstGeom>
          <a:solidFill>
            <a:srgbClr val="F373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9643" y="1668988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Energy Efficiency</a:t>
            </a:r>
          </a:p>
        </p:txBody>
      </p:sp>
      <p:pic>
        <p:nvPicPr>
          <p:cNvPr id="12" name="Picture 11" descr="SoGalGas-RGB-logo-full-color-horizontal-crop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3" y="361791"/>
            <a:ext cx="4228791" cy="6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584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93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12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7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9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0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3535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13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73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671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8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8AA3-F1BB-AA4C-BC0F-66E9819B4BA9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E3FC-E7E3-B049-AD0B-0B6679166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 Mendota Group Logo.jp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" y="6147616"/>
            <a:ext cx="4475480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48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82803"/>
            <a:ext cx="10514061" cy="49262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3111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719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70858"/>
            <a:ext cx="10972800" cy="525530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99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0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959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96984"/>
            <a:ext cx="5384800" cy="52291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96985"/>
            <a:ext cx="5384800" cy="5229179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00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3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45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9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27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1200" y="1219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962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84822" y="1245581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>
              <a:latin typeface="Calibri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2035DE-9A14-4BE0-BFA7-CF2118DD3C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9415" y="1245580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591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96992" y="4740795"/>
            <a:ext cx="3759200" cy="986500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350" b="1">
                <a:solidFill>
                  <a:srgbClr val="0193D5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9995" y="1911359"/>
            <a:ext cx="5549900" cy="1845030"/>
          </a:xfrm>
        </p:spPr>
        <p:txBody>
          <a:bodyPr lIns="18288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>
                <a:solidFill>
                  <a:srgbClr val="003399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10" descr="sdlmc3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464" y="5486397"/>
            <a:ext cx="2418025" cy="8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16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14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1200" y="4080912"/>
            <a:ext cx="10972800" cy="1664252"/>
          </a:xfrm>
        </p:spPr>
        <p:txBody>
          <a:bodyPr numCol="2"/>
          <a:lstStyle>
            <a:lvl1pPr>
              <a:buClr>
                <a:srgbClr val="0193D5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04336" y="1230768"/>
            <a:ext cx="10570633" cy="2514600"/>
          </a:xfrm>
          <a:solidFill>
            <a:schemeClr val="bg1">
              <a:lumMod val="75000"/>
            </a:schemeClr>
          </a:solidFill>
        </p:spPr>
        <p:txBody>
          <a:bodyPr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/>
          </a:p>
        </p:txBody>
      </p:sp>
    </p:spTree>
    <p:extLst>
      <p:ext uri="{BB962C8B-B14F-4D97-AF65-F5344CB8AC3E}">
        <p14:creationId xmlns:p14="http://schemas.microsoft.com/office/powerpoint/2010/main" val="403572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8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107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85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4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68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1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3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81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808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9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208933" cy="108857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640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8" r:id="rId12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Tx/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5516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35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8" r:id="rId4"/>
  </p:sldLayoutIdLst>
  <p:hf sldNum="0" hdr="0" ft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8634"/>
          <a:stretch/>
        </p:blipFill>
        <p:spPr>
          <a:xfrm>
            <a:off x="6087342" y="1210803"/>
            <a:ext cx="1418804" cy="928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368153"/>
            <a:ext cx="10515600" cy="1022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335794"/>
            <a:ext cx="10515600" cy="57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Date</a:t>
            </a:r>
          </a:p>
        </p:txBody>
      </p: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5608320" y="4099802"/>
            <a:ext cx="9753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50">
                <a:solidFill>
                  <a:srgbClr val="005CA7"/>
                </a:solidFill>
              </a:rPr>
              <a:t>Insert Client </a:t>
            </a:r>
            <a:br>
              <a:rPr lang="en-US" sz="750">
                <a:solidFill>
                  <a:srgbClr val="005CA7"/>
                </a:solidFill>
              </a:rPr>
            </a:br>
            <a:r>
              <a:rPr lang="en-US" sz="750">
                <a:solidFill>
                  <a:srgbClr val="005CA7"/>
                </a:solidFill>
              </a:rPr>
              <a:t>Logo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19867"/>
          <a:stretch/>
        </p:blipFill>
        <p:spPr>
          <a:xfrm>
            <a:off x="1939636" y="1210802"/>
            <a:ext cx="1385456" cy="92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802"/>
            <a:ext cx="1959876" cy="92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3783"/>
          <a:stretch/>
        </p:blipFill>
        <p:spPr>
          <a:xfrm>
            <a:off x="3325091" y="1210802"/>
            <a:ext cx="1477818" cy="92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21954"/>
          <a:stretch/>
        </p:blipFill>
        <p:spPr>
          <a:xfrm>
            <a:off x="4797484" y="1210802"/>
            <a:ext cx="1288822" cy="92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r="16004"/>
          <a:stretch/>
        </p:blipFill>
        <p:spPr>
          <a:xfrm>
            <a:off x="7505444" y="1210802"/>
            <a:ext cx="1235636" cy="928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42" y="1210802"/>
            <a:ext cx="1799112" cy="92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r="3673"/>
          <a:stretch/>
        </p:blipFill>
        <p:spPr>
          <a:xfrm>
            <a:off x="10525848" y="1210802"/>
            <a:ext cx="1648835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85725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None/>
        <a:defRPr sz="22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0">
          <p15:clr>
            <a:srgbClr val="F26B43"/>
          </p15:clr>
        </p15:guide>
        <p15:guide id="2" pos="3168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>
          <a:xfrm>
            <a:off x="7416800" y="6347374"/>
            <a:ext cx="1224397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8332"/>
          <a:stretch/>
        </p:blipFill>
        <p:spPr>
          <a:xfrm>
            <a:off x="9855201" y="6361662"/>
            <a:ext cx="1576159" cy="44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6732"/>
          <a:stretch/>
        </p:blipFill>
        <p:spPr>
          <a:xfrm>
            <a:off x="4192880" y="6361662"/>
            <a:ext cx="2162760" cy="442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347374"/>
            <a:ext cx="2438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1200" y="1219201"/>
            <a:ext cx="10972800" cy="223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49600" y="5943605"/>
            <a:ext cx="77216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28588" marR="0" indent="-128588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 sz="9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>
              <a:ea typeface="ＭＳ Ｐゴシック" charset="0"/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11" name="Picture 10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23" name="Picture 22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24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sz="90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9" name="Picture 10" descr="sdlmc3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299" y="5837351"/>
            <a:ext cx="1790032" cy="63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24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2641" indent="-172641" algn="l" rtl="0" eaLnBrk="1" fontAlgn="base" hangingPunct="1">
        <a:lnSpc>
          <a:spcPct val="90000"/>
        </a:lnSpc>
        <a:spcBef>
          <a:spcPts val="1053"/>
        </a:spcBef>
        <a:spcAft>
          <a:spcPct val="0"/>
        </a:spcAft>
        <a:buClr>
          <a:srgbClr val="0193D5"/>
        </a:buClr>
        <a:buSzPct val="100000"/>
        <a:buFont typeface="Wingdings" panose="05000000000000000000" pitchFamily="2" charset="2"/>
        <a:buChar char="§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528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513160" indent="-16787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75000"/>
        <a:buFont typeface="Times New Roman" panose="02020603050405020304" pitchFamily="18" charset="0"/>
        <a:buChar char="►"/>
        <a:defRPr sz="135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85800" indent="-13096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5844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Wingdings" charset="0"/>
        <a:buChar char="§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2930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16359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19788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3217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>
                <a:solidFill>
                  <a:schemeClr val="tx1">
                    <a:lumMod val="85000"/>
                    <a:lumOff val="15000"/>
                  </a:schemeClr>
                </a:solidFill>
              </a:rPr>
              <a:t>third party programs solicitations update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CAEECC Quarterly Meeting</a:t>
            </a:r>
          </a:p>
          <a:p>
            <a:r>
              <a:rPr lang="en-US" dirty="0">
                <a:solidFill>
                  <a:schemeClr val="tx1"/>
                </a:solidFill>
              </a:rPr>
              <a:t>June 24,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9DE5A-6643-4656-A288-0742FA16B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3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6" y="493048"/>
            <a:ext cx="10972800" cy="1143000"/>
          </a:xfrm>
        </p:spPr>
        <p:txBody>
          <a:bodyPr/>
          <a:lstStyle/>
          <a:p>
            <a:r>
              <a:rPr lang="en-US" sz="3600" b="0" dirty="0"/>
              <a:t>SCE Solicitation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"/>
            <a:ext cx="12192000" cy="665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1F2D95-9713-49A5-910C-8DF77FB6B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52345"/>
            <a:ext cx="12192000" cy="23533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C126008-93B8-4376-B21F-241A6A30ACE7}"/>
              </a:ext>
            </a:extLst>
          </p:cNvPr>
          <p:cNvGrpSpPr/>
          <p:nvPr/>
        </p:nvGrpSpPr>
        <p:grpSpPr>
          <a:xfrm>
            <a:off x="7641589" y="2601512"/>
            <a:ext cx="1015999" cy="2892030"/>
            <a:chOff x="6832600" y="2794000"/>
            <a:chExt cx="1015999" cy="335806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212F6C-B38E-48CD-B4A3-FB5D960C56D4}"/>
                </a:ext>
              </a:extLst>
            </p:cNvPr>
            <p:cNvCxnSpPr>
              <a:cxnSpLocks/>
            </p:cNvCxnSpPr>
            <p:nvPr/>
          </p:nvCxnSpPr>
          <p:spPr>
            <a:xfrm>
              <a:off x="7340600" y="2794000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7FC0FD-81EA-4A35-BBE5-D6A7AAB3C72B}"/>
                </a:ext>
              </a:extLst>
            </p:cNvPr>
            <p:cNvSpPr txBox="1"/>
            <p:nvPr/>
          </p:nvSpPr>
          <p:spPr>
            <a:xfrm>
              <a:off x="6832600" y="5782734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0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2A6AA29-FC4B-40F0-A911-4CCDA2336067}"/>
              </a:ext>
            </a:extLst>
          </p:cNvPr>
          <p:cNvSpPr txBox="1">
            <a:spLocks/>
          </p:cNvSpPr>
          <p:nvPr/>
        </p:nvSpPr>
        <p:spPr>
          <a:xfrm>
            <a:off x="620829" y="6087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600" b="0" dirty="0">
                <a:solidFill>
                  <a:schemeClr val="tx1"/>
                </a:solidFill>
              </a:rPr>
              <a:t>PG&amp;E Solicitation Timeline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79528-E3B9-4C97-8111-40670136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5169"/>
            <a:ext cx="12192000" cy="28676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85ABAF8-1438-4E9C-8439-AB3876A7D0EA}"/>
              </a:ext>
            </a:extLst>
          </p:cNvPr>
          <p:cNvGrpSpPr/>
          <p:nvPr/>
        </p:nvGrpSpPr>
        <p:grpSpPr>
          <a:xfrm>
            <a:off x="8044561" y="2365898"/>
            <a:ext cx="1015999" cy="3087033"/>
            <a:chOff x="6832600" y="2794000"/>
            <a:chExt cx="1015999" cy="33580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6FC07D-AA8D-40DF-9ECC-0F52E702B633}"/>
                </a:ext>
              </a:extLst>
            </p:cNvPr>
            <p:cNvCxnSpPr>
              <a:cxnSpLocks/>
            </p:cNvCxnSpPr>
            <p:nvPr/>
          </p:nvCxnSpPr>
          <p:spPr>
            <a:xfrm>
              <a:off x="7340600" y="2794000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84E067-F177-401F-8F9D-567A5D076DA9}"/>
                </a:ext>
              </a:extLst>
            </p:cNvPr>
            <p:cNvSpPr txBox="1"/>
            <p:nvPr/>
          </p:nvSpPr>
          <p:spPr>
            <a:xfrm>
              <a:off x="6832600" y="5782734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0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5C7D-13C2-4DA0-8E36-B7ADAAEC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SDG&amp;E Solicitation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85919-662E-4F4F-94E5-302CA4DA5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244"/>
            <a:ext cx="11971090" cy="41528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610ED7-C271-43D3-BEDD-5179F4984365}"/>
              </a:ext>
            </a:extLst>
          </p:cNvPr>
          <p:cNvGrpSpPr/>
          <p:nvPr/>
        </p:nvGrpSpPr>
        <p:grpSpPr>
          <a:xfrm>
            <a:off x="7961220" y="1686187"/>
            <a:ext cx="1015999" cy="4261125"/>
            <a:chOff x="6832600" y="2794000"/>
            <a:chExt cx="1015999" cy="33580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A1EC34-B91F-44FB-BABA-ACD26FE4BBC1}"/>
                </a:ext>
              </a:extLst>
            </p:cNvPr>
            <p:cNvCxnSpPr>
              <a:cxnSpLocks/>
            </p:cNvCxnSpPr>
            <p:nvPr/>
          </p:nvCxnSpPr>
          <p:spPr>
            <a:xfrm>
              <a:off x="7340600" y="2794000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3BE3BC-57AD-4209-BED4-A8B7ACD1C518}"/>
                </a:ext>
              </a:extLst>
            </p:cNvPr>
            <p:cNvSpPr txBox="1"/>
            <p:nvPr/>
          </p:nvSpPr>
          <p:spPr>
            <a:xfrm>
              <a:off x="6832600" y="5782734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99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68B71-4EF2-4C79-9239-77C6B1F0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361"/>
            <a:ext cx="12192000" cy="3055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DE11E-96DF-43C4-BD13-780F4A5E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182"/>
            <a:ext cx="10972800" cy="1143000"/>
          </a:xfrm>
        </p:spPr>
        <p:txBody>
          <a:bodyPr/>
          <a:lstStyle/>
          <a:p>
            <a:r>
              <a:rPr lang="en-US" sz="3600" b="0" dirty="0"/>
              <a:t>SoCalGas Solicitation Timeline</a:t>
            </a:r>
          </a:p>
        </p:txBody>
      </p:sp>
      <p:pic>
        <p:nvPicPr>
          <p:cNvPr id="13" name="Picture 12" descr="SoGalGas-RGB-logo-full-color-horizontal-crop.ai">
            <a:extLst>
              <a:ext uri="{FF2B5EF4-FFF2-40B4-BE49-F238E27FC236}">
                <a16:creationId xmlns:a16="http://schemas.microsoft.com/office/drawing/2014/main" id="{F5B8CBA3-F487-4704-B86C-68ABCF09B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2" y="6270830"/>
            <a:ext cx="3338359" cy="481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1AEF4C-62A0-425A-9FF6-77A7FE5DF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528" y="6519259"/>
            <a:ext cx="1600400" cy="15798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452A61-2078-4188-AEE6-461E3AEB866E}"/>
              </a:ext>
            </a:extLst>
          </p:cNvPr>
          <p:cNvGrpSpPr/>
          <p:nvPr/>
        </p:nvGrpSpPr>
        <p:grpSpPr>
          <a:xfrm>
            <a:off x="8074584" y="2232859"/>
            <a:ext cx="1015999" cy="3655080"/>
            <a:chOff x="6832600" y="2794000"/>
            <a:chExt cx="1015999" cy="33580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061BA1-9D46-44B7-9D3B-1566E38FAC75}"/>
                </a:ext>
              </a:extLst>
            </p:cNvPr>
            <p:cNvCxnSpPr>
              <a:cxnSpLocks/>
            </p:cNvCxnSpPr>
            <p:nvPr/>
          </p:nvCxnSpPr>
          <p:spPr>
            <a:xfrm>
              <a:off x="7340600" y="2794000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89B06A-49A1-4A89-AF2B-F7F9DB905919}"/>
                </a:ext>
              </a:extLst>
            </p:cNvPr>
            <p:cNvSpPr txBox="1"/>
            <p:nvPr/>
          </p:nvSpPr>
          <p:spPr>
            <a:xfrm>
              <a:off x="6832600" y="5782734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02134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3.xml><?xml version="1.0" encoding="utf-8"?>
<a:theme xmlns:a="http://schemas.openxmlformats.org/drawingml/2006/main" name="2_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4.xml><?xml version="1.0" encoding="utf-8"?>
<a:theme xmlns:a="http://schemas.openxmlformats.org/drawingml/2006/main" name="MCR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807E55E9-F3F0-441B-ADBB-E8064BC85EAD}"/>
    </a:ext>
  </a:extLst>
</a:theme>
</file>

<file path=ppt/theme/theme5.xml><?xml version="1.0" encoding="utf-8"?>
<a:theme xmlns:a="http://schemas.openxmlformats.org/drawingml/2006/main" name="SW IOU 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xec blue">
  <a:themeElements>
    <a:clrScheme name="SRE Template">
      <a:dk1>
        <a:srgbClr val="000000"/>
      </a:dk1>
      <a:lt1>
        <a:srgbClr val="FFFFFF"/>
      </a:lt1>
      <a:dk2>
        <a:srgbClr val="003399"/>
      </a:dk2>
      <a:lt2>
        <a:srgbClr val="4ACCD4"/>
      </a:lt2>
      <a:accent1>
        <a:srgbClr val="003399"/>
      </a:accent1>
      <a:accent2>
        <a:srgbClr val="0193D5"/>
      </a:accent2>
      <a:accent3>
        <a:srgbClr val="F39B31"/>
      </a:accent3>
      <a:accent4>
        <a:srgbClr val="AADD6D"/>
      </a:accent4>
      <a:accent5>
        <a:srgbClr val="FFDC52"/>
      </a:accent5>
      <a:accent6>
        <a:srgbClr val="666366"/>
      </a:accent6>
      <a:hlink>
        <a:srgbClr val="0193D5"/>
      </a:hlink>
      <a:folHlink>
        <a:srgbClr val="AB9E6E"/>
      </a:folHlink>
    </a:clrScheme>
    <a:fontScheme name="AC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14C4066-52BA-4DEC-A203-68E1DD9282C3}" vid="{0FB23491-0F64-45E2-A3AE-F55934D2FC3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C27B3470EAB46A329FD92A11ACBD1" ma:contentTypeVersion="13" ma:contentTypeDescription="Create a new document." ma:contentTypeScope="" ma:versionID="d878abdffdd89038f97427739e05a7a4">
  <xsd:schema xmlns:xsd="http://www.w3.org/2001/XMLSchema" xmlns:xs="http://www.w3.org/2001/XMLSchema" xmlns:p="http://schemas.microsoft.com/office/2006/metadata/properties" xmlns:ns3="0bc2e7ab-a9ef-4507-aecb-8204a3dc15b0" xmlns:ns4="974c324c-599a-433a-b66e-41663df5c93f" targetNamespace="http://schemas.microsoft.com/office/2006/metadata/properties" ma:root="true" ma:fieldsID="67c8caa19b24f1602a854b82247bbf7f" ns3:_="" ns4:_="">
    <xsd:import namespace="0bc2e7ab-a9ef-4507-aecb-8204a3dc15b0"/>
    <xsd:import namespace="974c324c-599a-433a-b66e-41663df5c9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2e7ab-a9ef-4507-aecb-8204a3dc15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c324c-599a-433a-b66e-41663df5c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B6BE42-B571-4384-B785-E5E3363BC29D}">
  <ds:schemaRefs>
    <ds:schemaRef ds:uri="http://purl.org/dc/terms/"/>
    <ds:schemaRef ds:uri="974c324c-599a-433a-b66e-41663df5c9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bc2e7ab-a9ef-4507-aecb-8204a3dc15b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CBCED2-285F-44BA-8290-A6008EB98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c2e7ab-a9ef-4507-aecb-8204a3dc15b0"/>
    <ds:schemaRef ds:uri="974c324c-599a-433a-b66e-41663df5c9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392DE4-2F43-403F-A85E-0E2EE5702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38</Words>
  <Application>Microsoft Macintosh PowerPoint</Application>
  <PresentationFormat>Widescreen</PresentationFormat>
  <Paragraphs>18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1_Office Theme</vt:lpstr>
      <vt:lpstr>MCR Slides</vt:lpstr>
      <vt:lpstr>2_MCR Slides</vt:lpstr>
      <vt:lpstr>MCR Title Slide</vt:lpstr>
      <vt:lpstr>SW IOU Master</vt:lpstr>
      <vt:lpstr>Exec blue</vt:lpstr>
      <vt:lpstr>third party programs solicitations update</vt:lpstr>
      <vt:lpstr>SCE Solicitation Timeline</vt:lpstr>
      <vt:lpstr>PowerPoint Presentation</vt:lpstr>
      <vt:lpstr>SDG&amp;E Solicitation Timeline</vt:lpstr>
      <vt:lpstr>SoCalGas Solicitation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party programs solicitations update</dc:title>
  <dc:creator>Venkat, Ganesh</dc:creator>
  <cp:lastModifiedBy>Katherine Mckeague Abrams</cp:lastModifiedBy>
  <cp:revision>13</cp:revision>
  <dcterms:created xsi:type="dcterms:W3CDTF">2019-05-27T15:30:35Z</dcterms:created>
  <dcterms:modified xsi:type="dcterms:W3CDTF">2021-06-17T15:32:57Z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0x010100B8AC27B3470EAB46A329FD92A11ACBD1</vt:lpwstr>
  </property>
</Properties>
</file>