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2" r:id="rId3"/>
    <p:sldMasterId id="2147483695" r:id="rId4"/>
    <p:sldMasterId id="2147483708" r:id="rId5"/>
    <p:sldMasterId id="2147483714" r:id="rId6"/>
  </p:sldMasterIdLst>
  <p:notesMasterIdLst>
    <p:notesMasterId r:id="rId69"/>
  </p:notesMasterIdLst>
  <p:sldIdLst>
    <p:sldId id="721" r:id="rId7"/>
    <p:sldId id="772" r:id="rId8"/>
    <p:sldId id="269" r:id="rId9"/>
    <p:sldId id="7941" r:id="rId10"/>
    <p:sldId id="773" r:id="rId11"/>
    <p:sldId id="733" r:id="rId12"/>
    <p:sldId id="758" r:id="rId13"/>
    <p:sldId id="747" r:id="rId14"/>
    <p:sldId id="7940" r:id="rId15"/>
    <p:sldId id="708" r:id="rId16"/>
    <p:sldId id="709" r:id="rId17"/>
    <p:sldId id="712" r:id="rId18"/>
    <p:sldId id="711" r:id="rId19"/>
    <p:sldId id="737" r:id="rId20"/>
    <p:sldId id="725" r:id="rId21"/>
    <p:sldId id="7923" r:id="rId22"/>
    <p:sldId id="7905" r:id="rId23"/>
    <p:sldId id="7906" r:id="rId24"/>
    <p:sldId id="276" r:id="rId25"/>
    <p:sldId id="274" r:id="rId26"/>
    <p:sldId id="7928" r:id="rId27"/>
    <p:sldId id="7917" r:id="rId28"/>
    <p:sldId id="7897" r:id="rId29"/>
    <p:sldId id="7920" r:id="rId30"/>
    <p:sldId id="7918" r:id="rId31"/>
    <p:sldId id="7901" r:id="rId32"/>
    <p:sldId id="7912" r:id="rId33"/>
    <p:sldId id="7927" r:id="rId34"/>
    <p:sldId id="7943" r:id="rId35"/>
    <p:sldId id="7944" r:id="rId36"/>
    <p:sldId id="7921" r:id="rId37"/>
    <p:sldId id="7922" r:id="rId38"/>
    <p:sldId id="7945" r:id="rId39"/>
    <p:sldId id="7924" r:id="rId40"/>
    <p:sldId id="7946" r:id="rId41"/>
    <p:sldId id="7947" r:id="rId42"/>
    <p:sldId id="256" r:id="rId43"/>
    <p:sldId id="285" r:id="rId44"/>
    <p:sldId id="294" r:id="rId45"/>
    <p:sldId id="295" r:id="rId46"/>
    <p:sldId id="296" r:id="rId47"/>
    <p:sldId id="752" r:id="rId48"/>
    <p:sldId id="7925" r:id="rId49"/>
    <p:sldId id="782" r:id="rId50"/>
    <p:sldId id="789" r:id="rId51"/>
    <p:sldId id="781" r:id="rId52"/>
    <p:sldId id="7933" r:id="rId53"/>
    <p:sldId id="792" r:id="rId54"/>
    <p:sldId id="7934" r:id="rId55"/>
    <p:sldId id="7935" r:id="rId56"/>
    <p:sldId id="784" r:id="rId57"/>
    <p:sldId id="785" r:id="rId58"/>
    <p:sldId id="787" r:id="rId59"/>
    <p:sldId id="786" r:id="rId60"/>
    <p:sldId id="7926" r:id="rId61"/>
    <p:sldId id="778" r:id="rId62"/>
    <p:sldId id="743" r:id="rId63"/>
    <p:sldId id="769" r:id="rId64"/>
    <p:sldId id="779" r:id="rId65"/>
    <p:sldId id="7948" r:id="rId66"/>
    <p:sldId id="780" r:id="rId67"/>
    <p:sldId id="74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1"/>
    <p:restoredTop sz="93470"/>
  </p:normalViewPr>
  <p:slideViewPr>
    <p:cSldViewPr snapToGrid="0" snapToObjects="1">
      <p:cViewPr varScale="1">
        <p:scale>
          <a:sx n="75" d="100"/>
          <a:sy n="75" d="100"/>
        </p:scale>
        <p:origin x="184" y="1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BA9BCE3-5D85-4870-8A9F-DC7639DE99A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EAE7BD-A8E0-486F-AFBA-866C49167070}">
      <dgm:prSet/>
      <dgm:spPr/>
      <dgm:t>
        <a:bodyPr/>
        <a:lstStyle/>
        <a:p>
          <a:pPr>
            <a:lnSpc>
              <a:spcPct val="100000"/>
            </a:lnSpc>
          </a:pPr>
          <a:r>
            <a:rPr lang="en-US" dirty="0"/>
            <a:t>Raise hand to enter queue – then unmute when called upon</a:t>
          </a:r>
        </a:p>
      </dgm:t>
    </dgm:pt>
    <dgm:pt modelId="{6CC9FE1B-B228-47D2-9268-FDF7CD9C2C8B}" type="parTrans" cxnId="{090B71BA-2F88-48C7-B360-A078E2BEEAFB}">
      <dgm:prSet/>
      <dgm:spPr/>
      <dgm:t>
        <a:bodyPr/>
        <a:lstStyle/>
        <a:p>
          <a:endParaRPr lang="en-US"/>
        </a:p>
      </dgm:t>
    </dgm:pt>
    <dgm:pt modelId="{D6A2CD84-38E9-4C66-97B8-FFCBBAA233D4}" type="sibTrans" cxnId="{090B71BA-2F88-48C7-B360-A078E2BEEAFB}">
      <dgm:prSet/>
      <dgm:spPr/>
      <dgm:t>
        <a:bodyPr/>
        <a:lstStyle/>
        <a:p>
          <a:endParaRPr lang="en-US"/>
        </a:p>
      </dgm:t>
    </dgm:pt>
    <dgm:pt modelId="{972514A3-B0B0-4765-ACE1-40BC90805160}">
      <dgm:prSet/>
      <dgm:spPr/>
      <dgm:t>
        <a:bodyPr/>
        <a:lstStyle/>
        <a:p>
          <a:pPr>
            <a:lnSpc>
              <a:spcPct val="100000"/>
            </a:lnSpc>
          </a:pPr>
          <a:r>
            <a:rPr lang="en-US"/>
            <a:t>Mute when not speaking</a:t>
          </a:r>
        </a:p>
      </dgm:t>
    </dgm:pt>
    <dgm:pt modelId="{9B5A35C7-FEE3-4909-A1C6-1B744CC98B3A}" type="parTrans" cxnId="{590F302F-9F95-402D-B256-1F9E7F0449C6}">
      <dgm:prSet/>
      <dgm:spPr/>
      <dgm:t>
        <a:bodyPr/>
        <a:lstStyle/>
        <a:p>
          <a:endParaRPr lang="en-US"/>
        </a:p>
      </dgm:t>
    </dgm:pt>
    <dgm:pt modelId="{C3A7047D-B84B-4607-BD17-767F89FE5F60}" type="sibTrans" cxnId="{590F302F-9F95-402D-B256-1F9E7F0449C6}">
      <dgm:prSet/>
      <dgm:spPr/>
      <dgm:t>
        <a:bodyPr/>
        <a:lstStyle/>
        <a:p>
          <a:endParaRPr lang="en-US"/>
        </a:p>
      </dgm:t>
    </dgm:pt>
    <dgm:pt modelId="{31D2A422-A6EA-42BC-AE25-28AD4F03DF49}">
      <dgm:prSet/>
      <dgm:spPr/>
      <dgm:t>
        <a:bodyPr/>
        <a:lstStyle/>
        <a:p>
          <a:pPr>
            <a:lnSpc>
              <a:spcPct val="100000"/>
            </a:lnSpc>
          </a:pPr>
          <a:r>
            <a:rPr lang="en-US"/>
            <a:t>Zoom in &amp; out of documents</a:t>
          </a:r>
        </a:p>
      </dgm:t>
    </dgm:pt>
    <dgm:pt modelId="{930F7AFC-AB38-4F67-8106-DC12B6FB7AA2}" type="parTrans" cxnId="{656AEC4C-647B-4623-AE1E-5F86EB7A9EAE}">
      <dgm:prSet/>
      <dgm:spPr/>
      <dgm:t>
        <a:bodyPr/>
        <a:lstStyle/>
        <a:p>
          <a:endParaRPr lang="en-US"/>
        </a:p>
      </dgm:t>
    </dgm:pt>
    <dgm:pt modelId="{88068A44-8B80-46BC-8809-8A1BF16DE184}" type="sibTrans" cxnId="{656AEC4C-647B-4623-AE1E-5F86EB7A9EAE}">
      <dgm:prSet/>
      <dgm:spPr/>
      <dgm:t>
        <a:bodyPr/>
        <a:lstStyle/>
        <a:p>
          <a:endParaRPr lang="en-US"/>
        </a:p>
      </dgm:t>
    </dgm:pt>
    <dgm:pt modelId="{0C538F9C-1848-412F-A33F-C87EAA4F3CFB}" type="pres">
      <dgm:prSet presAssocID="{2BA9BCE3-5D85-4870-8A9F-DC7639DE99A2}" presName="root" presStyleCnt="0">
        <dgm:presLayoutVars>
          <dgm:dir/>
          <dgm:resizeHandles val="exact"/>
        </dgm:presLayoutVars>
      </dgm:prSet>
      <dgm:spPr/>
    </dgm:pt>
    <dgm:pt modelId="{3F849958-38CC-46FF-B95B-6A32EB8E0E30}" type="pres">
      <dgm:prSet presAssocID="{FDEAE7BD-A8E0-486F-AFBA-866C49167070}" presName="compNode" presStyleCnt="0"/>
      <dgm:spPr/>
    </dgm:pt>
    <dgm:pt modelId="{3FB4F020-149E-49D2-9E71-E6E7D552333E}" type="pres">
      <dgm:prSet presAssocID="{FDEAE7BD-A8E0-486F-AFBA-866C491670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623FDACC-389D-46ED-A935-1B2F1CB5115C}" type="pres">
      <dgm:prSet presAssocID="{FDEAE7BD-A8E0-486F-AFBA-866C49167070}" presName="spaceRect" presStyleCnt="0"/>
      <dgm:spPr/>
    </dgm:pt>
    <dgm:pt modelId="{2630AB69-E4D9-4326-8469-DDD46E8E94DC}" type="pres">
      <dgm:prSet presAssocID="{FDEAE7BD-A8E0-486F-AFBA-866C49167070}" presName="textRect" presStyleLbl="revTx" presStyleIdx="0" presStyleCnt="3">
        <dgm:presLayoutVars>
          <dgm:chMax val="1"/>
          <dgm:chPref val="1"/>
        </dgm:presLayoutVars>
      </dgm:prSet>
      <dgm:spPr/>
    </dgm:pt>
    <dgm:pt modelId="{57A8F07C-AA8C-437E-ADF2-6EE70319C843}" type="pres">
      <dgm:prSet presAssocID="{D6A2CD84-38E9-4C66-97B8-FFCBBAA233D4}" presName="sibTrans" presStyleCnt="0"/>
      <dgm:spPr/>
    </dgm:pt>
    <dgm:pt modelId="{709882F7-D008-488D-85EF-DD34DC8E42F9}" type="pres">
      <dgm:prSet presAssocID="{972514A3-B0B0-4765-ACE1-40BC90805160}" presName="compNode" presStyleCnt="0"/>
      <dgm:spPr/>
    </dgm:pt>
    <dgm:pt modelId="{065AE336-4380-4C84-A674-CF9EDAD8E718}" type="pres">
      <dgm:prSet presAssocID="{972514A3-B0B0-4765-ACE1-40BC908051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19BBF517-EDA6-407E-BBB1-887AB0043ABA}" type="pres">
      <dgm:prSet presAssocID="{972514A3-B0B0-4765-ACE1-40BC90805160}" presName="spaceRect" presStyleCnt="0"/>
      <dgm:spPr/>
    </dgm:pt>
    <dgm:pt modelId="{49F0A529-CF80-42FB-8961-528866FDF05F}" type="pres">
      <dgm:prSet presAssocID="{972514A3-B0B0-4765-ACE1-40BC90805160}" presName="textRect" presStyleLbl="revTx" presStyleIdx="1" presStyleCnt="3">
        <dgm:presLayoutVars>
          <dgm:chMax val="1"/>
          <dgm:chPref val="1"/>
        </dgm:presLayoutVars>
      </dgm:prSet>
      <dgm:spPr/>
    </dgm:pt>
    <dgm:pt modelId="{14209E9E-72EB-4CED-A801-CB7522BE863C}" type="pres">
      <dgm:prSet presAssocID="{C3A7047D-B84B-4607-BD17-767F89FE5F60}" presName="sibTrans" presStyleCnt="0"/>
      <dgm:spPr/>
    </dgm:pt>
    <dgm:pt modelId="{52DEB943-7AF3-4185-B870-A2880CA770F7}" type="pres">
      <dgm:prSet presAssocID="{31D2A422-A6EA-42BC-AE25-28AD4F03DF49}" presName="compNode" presStyleCnt="0"/>
      <dgm:spPr/>
    </dgm:pt>
    <dgm:pt modelId="{4722D7C9-8B33-407F-B517-621A46DA06B6}" type="pres">
      <dgm:prSet presAssocID="{31D2A422-A6EA-42BC-AE25-28AD4F03D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Out"/>
        </a:ext>
      </dgm:extLst>
    </dgm:pt>
    <dgm:pt modelId="{2699B156-2206-4CC9-9DAA-071E3A7F96B5}" type="pres">
      <dgm:prSet presAssocID="{31D2A422-A6EA-42BC-AE25-28AD4F03DF49}" presName="spaceRect" presStyleCnt="0"/>
      <dgm:spPr/>
    </dgm:pt>
    <dgm:pt modelId="{997F3BA6-B38C-41CE-BA47-37792853838E}" type="pres">
      <dgm:prSet presAssocID="{31D2A422-A6EA-42BC-AE25-28AD4F03DF49}" presName="textRect" presStyleLbl="revTx" presStyleIdx="2" presStyleCnt="3">
        <dgm:presLayoutVars>
          <dgm:chMax val="1"/>
          <dgm:chPref val="1"/>
        </dgm:presLayoutVars>
      </dgm:prSet>
      <dgm:spPr/>
    </dgm:pt>
  </dgm:ptLst>
  <dgm:cxnLst>
    <dgm:cxn modelId="{2C615E2A-60CE-4388-8ABE-48CB86437289}" type="presOf" srcId="{972514A3-B0B0-4765-ACE1-40BC90805160}" destId="{49F0A529-CF80-42FB-8961-528866FDF05F}" srcOrd="0" destOrd="0" presId="urn:microsoft.com/office/officeart/2018/2/layout/IconLabelList"/>
    <dgm:cxn modelId="{590F302F-9F95-402D-B256-1F9E7F0449C6}" srcId="{2BA9BCE3-5D85-4870-8A9F-DC7639DE99A2}" destId="{972514A3-B0B0-4765-ACE1-40BC90805160}" srcOrd="1" destOrd="0" parTransId="{9B5A35C7-FEE3-4909-A1C6-1B744CC98B3A}" sibTransId="{C3A7047D-B84B-4607-BD17-767F89FE5F60}"/>
    <dgm:cxn modelId="{656AEC4C-647B-4623-AE1E-5F86EB7A9EAE}" srcId="{2BA9BCE3-5D85-4870-8A9F-DC7639DE99A2}" destId="{31D2A422-A6EA-42BC-AE25-28AD4F03DF49}" srcOrd="2" destOrd="0" parTransId="{930F7AFC-AB38-4F67-8106-DC12B6FB7AA2}" sibTransId="{88068A44-8B80-46BC-8809-8A1BF16DE184}"/>
    <dgm:cxn modelId="{090B71BA-2F88-48C7-B360-A078E2BEEAFB}" srcId="{2BA9BCE3-5D85-4870-8A9F-DC7639DE99A2}" destId="{FDEAE7BD-A8E0-486F-AFBA-866C49167070}" srcOrd="0" destOrd="0" parTransId="{6CC9FE1B-B228-47D2-9268-FDF7CD9C2C8B}" sibTransId="{D6A2CD84-38E9-4C66-97B8-FFCBBAA233D4}"/>
    <dgm:cxn modelId="{767103CD-8EF0-4C84-BAE7-B952CCFDCA96}" type="presOf" srcId="{31D2A422-A6EA-42BC-AE25-28AD4F03DF49}" destId="{997F3BA6-B38C-41CE-BA47-37792853838E}" srcOrd="0" destOrd="0" presId="urn:microsoft.com/office/officeart/2018/2/layout/IconLabelList"/>
    <dgm:cxn modelId="{92504EE3-E8C9-492B-B804-A36F9487F39C}" type="presOf" srcId="{2BA9BCE3-5D85-4870-8A9F-DC7639DE99A2}" destId="{0C538F9C-1848-412F-A33F-C87EAA4F3CFB}" srcOrd="0" destOrd="0" presId="urn:microsoft.com/office/officeart/2018/2/layout/IconLabelList"/>
    <dgm:cxn modelId="{920CCCE6-D7C5-4C2A-9F2A-EAAE8D3104F8}" type="presOf" srcId="{FDEAE7BD-A8E0-486F-AFBA-866C49167070}" destId="{2630AB69-E4D9-4326-8469-DDD46E8E94DC}" srcOrd="0" destOrd="0" presId="urn:microsoft.com/office/officeart/2018/2/layout/IconLabelList"/>
    <dgm:cxn modelId="{3027D0CC-B02E-42B9-A0A3-7E899B67830F}" type="presParOf" srcId="{0C538F9C-1848-412F-A33F-C87EAA4F3CFB}" destId="{3F849958-38CC-46FF-B95B-6A32EB8E0E30}" srcOrd="0" destOrd="0" presId="urn:microsoft.com/office/officeart/2018/2/layout/IconLabelList"/>
    <dgm:cxn modelId="{51F67F07-1240-49C9-8F55-64ADED610823}" type="presParOf" srcId="{3F849958-38CC-46FF-B95B-6A32EB8E0E30}" destId="{3FB4F020-149E-49D2-9E71-E6E7D552333E}" srcOrd="0" destOrd="0" presId="urn:microsoft.com/office/officeart/2018/2/layout/IconLabelList"/>
    <dgm:cxn modelId="{7D4ED13C-2D33-4F8D-8233-E71CCC1A0172}" type="presParOf" srcId="{3F849958-38CC-46FF-B95B-6A32EB8E0E30}" destId="{623FDACC-389D-46ED-A935-1B2F1CB5115C}" srcOrd="1" destOrd="0" presId="urn:microsoft.com/office/officeart/2018/2/layout/IconLabelList"/>
    <dgm:cxn modelId="{241E00BA-2F27-4F1B-9D75-0165DAD6EC26}" type="presParOf" srcId="{3F849958-38CC-46FF-B95B-6A32EB8E0E30}" destId="{2630AB69-E4D9-4326-8469-DDD46E8E94DC}" srcOrd="2" destOrd="0" presId="urn:microsoft.com/office/officeart/2018/2/layout/IconLabelList"/>
    <dgm:cxn modelId="{0442766B-E135-4599-B045-4E530AB793CF}" type="presParOf" srcId="{0C538F9C-1848-412F-A33F-C87EAA4F3CFB}" destId="{57A8F07C-AA8C-437E-ADF2-6EE70319C843}" srcOrd="1" destOrd="0" presId="urn:microsoft.com/office/officeart/2018/2/layout/IconLabelList"/>
    <dgm:cxn modelId="{0977717D-E34E-42A0-851D-3A9CB132E0AB}" type="presParOf" srcId="{0C538F9C-1848-412F-A33F-C87EAA4F3CFB}" destId="{709882F7-D008-488D-85EF-DD34DC8E42F9}" srcOrd="2" destOrd="0" presId="urn:microsoft.com/office/officeart/2018/2/layout/IconLabelList"/>
    <dgm:cxn modelId="{BC5F0DFE-6980-40B5-BCA4-CA3D758A8E87}" type="presParOf" srcId="{709882F7-D008-488D-85EF-DD34DC8E42F9}" destId="{065AE336-4380-4C84-A674-CF9EDAD8E718}" srcOrd="0" destOrd="0" presId="urn:microsoft.com/office/officeart/2018/2/layout/IconLabelList"/>
    <dgm:cxn modelId="{01AEF4B4-27E8-4269-B9DC-F4DBACA0133A}" type="presParOf" srcId="{709882F7-D008-488D-85EF-DD34DC8E42F9}" destId="{19BBF517-EDA6-407E-BBB1-887AB0043ABA}" srcOrd="1" destOrd="0" presId="urn:microsoft.com/office/officeart/2018/2/layout/IconLabelList"/>
    <dgm:cxn modelId="{790CC477-28D2-4051-8097-34A13990FA0B}" type="presParOf" srcId="{709882F7-D008-488D-85EF-DD34DC8E42F9}" destId="{49F0A529-CF80-42FB-8961-528866FDF05F}" srcOrd="2" destOrd="0" presId="urn:microsoft.com/office/officeart/2018/2/layout/IconLabelList"/>
    <dgm:cxn modelId="{3A717FE9-46B0-40F7-8374-5B8040933444}" type="presParOf" srcId="{0C538F9C-1848-412F-A33F-C87EAA4F3CFB}" destId="{14209E9E-72EB-4CED-A801-CB7522BE863C}" srcOrd="3" destOrd="0" presId="urn:microsoft.com/office/officeart/2018/2/layout/IconLabelList"/>
    <dgm:cxn modelId="{E1E311CF-B532-4313-B453-1A25B7672E0C}" type="presParOf" srcId="{0C538F9C-1848-412F-A33F-C87EAA4F3CFB}" destId="{52DEB943-7AF3-4185-B870-A2880CA770F7}" srcOrd="4" destOrd="0" presId="urn:microsoft.com/office/officeart/2018/2/layout/IconLabelList"/>
    <dgm:cxn modelId="{AAA78A9A-5CF7-4D25-890C-1C8CBDF607E0}" type="presParOf" srcId="{52DEB943-7AF3-4185-B870-A2880CA770F7}" destId="{4722D7C9-8B33-407F-B517-621A46DA06B6}" srcOrd="0" destOrd="0" presId="urn:microsoft.com/office/officeart/2018/2/layout/IconLabelList"/>
    <dgm:cxn modelId="{D57F7B56-3AF3-4DD4-9719-2E0CAF18A403}" type="presParOf" srcId="{52DEB943-7AF3-4185-B870-A2880CA770F7}" destId="{2699B156-2206-4CC9-9DAA-071E3A7F96B5}" srcOrd="1" destOrd="0" presId="urn:microsoft.com/office/officeart/2018/2/layout/IconLabelList"/>
    <dgm:cxn modelId="{747E0183-8A5E-4406-ABE6-F19E2090D0F4}" type="presParOf" srcId="{52DEB943-7AF3-4185-B870-A2880CA770F7}" destId="{997F3BA6-B38C-41CE-BA47-3779285383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2F9108-F537-40E8-9AF6-00769F392D34}"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4FE0AF51-EBC0-44B7-8EB3-4DDF0FD45072}">
      <dgm:prSet/>
      <dgm:spPr/>
      <dgm:t>
        <a:bodyPr/>
        <a:lstStyle/>
        <a:p>
          <a:r>
            <a:rPr lang="en-US" dirty="0"/>
            <a:t>A </a:t>
          </a:r>
          <a:r>
            <a:rPr lang="en-US" b="1" dirty="0"/>
            <a:t>Report</a:t>
          </a:r>
          <a:r>
            <a:rPr lang="en-US" dirty="0"/>
            <a:t> from each Working Group </a:t>
          </a:r>
          <a:r>
            <a:rPr lang="en-US" b="1" dirty="0"/>
            <a:t>delineating recommendations for Objectives </a:t>
          </a:r>
          <a:r>
            <a:rPr lang="en-US" dirty="0"/>
            <a:t>for their respective segment as well as the associated key </a:t>
          </a:r>
          <a:r>
            <a:rPr lang="en-US" b="1" dirty="0"/>
            <a:t>Metric</a:t>
          </a:r>
          <a:r>
            <a:rPr lang="en-US" dirty="0"/>
            <a:t>(s) for each Objective. Each Working Group will also describe the </a:t>
          </a:r>
          <a:r>
            <a:rPr lang="en-US" b="1" dirty="0"/>
            <a:t>basis</a:t>
          </a:r>
          <a:r>
            <a:rPr lang="en-US" dirty="0"/>
            <a:t> (i.e., principles and guidance) for the PAs to use for </a:t>
          </a:r>
          <a:r>
            <a:rPr lang="en-US" b="1" dirty="0"/>
            <a:t>setting Targets </a:t>
          </a:r>
          <a:r>
            <a:rPr lang="en-US" dirty="0"/>
            <a:t>for associated key Metric(s) in their filings. Finally, each Working Group will address the other questions delineated above as well as any other related issues they agree are necessary to resolve</a:t>
          </a:r>
        </a:p>
      </dgm:t>
    </dgm:pt>
    <dgm:pt modelId="{0E720259-2E82-43AD-AE83-62515A6D41C4}" type="parTrans" cxnId="{6770F584-C341-47D0-BEEF-B889308D5C60}">
      <dgm:prSet/>
      <dgm:spPr/>
      <dgm:t>
        <a:bodyPr/>
        <a:lstStyle/>
        <a:p>
          <a:endParaRPr lang="en-US"/>
        </a:p>
      </dgm:t>
    </dgm:pt>
    <dgm:pt modelId="{3962B1EF-C16B-4A7F-9C9E-35483EB00589}" type="sibTrans" cxnId="{6770F584-C341-47D0-BEEF-B889308D5C60}">
      <dgm:prSet/>
      <dgm:spPr/>
      <dgm:t>
        <a:bodyPr/>
        <a:lstStyle/>
        <a:p>
          <a:endParaRPr lang="en-US"/>
        </a:p>
      </dgm:t>
    </dgm:pt>
    <dgm:pt modelId="{FD8FD7DD-9F95-4FE9-97FE-B5CAC58888EF}">
      <dgm:prSet/>
      <dgm:spPr/>
      <dgm:t>
        <a:bodyPr/>
        <a:lstStyle/>
        <a:p>
          <a:r>
            <a:rPr lang="en-US" dirty="0"/>
            <a:t>Any recommendations would be made by consensus of the Working Group where possible. Where consensus is not reached, the Report would delineate two or more alternatives including their supporting rationales and list which WG Members support each alternative.</a:t>
          </a:r>
        </a:p>
      </dgm:t>
    </dgm:pt>
    <dgm:pt modelId="{1F27067D-5E17-4813-9683-4EFDC8650B8F}" type="parTrans" cxnId="{9417924D-69FA-43AE-9DC7-FF80E5F68CDC}">
      <dgm:prSet/>
      <dgm:spPr/>
      <dgm:t>
        <a:bodyPr/>
        <a:lstStyle/>
        <a:p>
          <a:endParaRPr lang="en-US"/>
        </a:p>
      </dgm:t>
    </dgm:pt>
    <dgm:pt modelId="{8EEB1BE3-AF14-47E9-B57E-B442F0567C91}" type="sibTrans" cxnId="{9417924D-69FA-43AE-9DC7-FF80E5F68CDC}">
      <dgm:prSet/>
      <dgm:spPr/>
      <dgm:t>
        <a:bodyPr/>
        <a:lstStyle/>
        <a:p>
          <a:endParaRPr lang="en-US"/>
        </a:p>
      </dgm:t>
    </dgm:pt>
    <dgm:pt modelId="{646E090D-8C32-A04C-A57A-502861270E72}" type="pres">
      <dgm:prSet presAssocID="{A42F9108-F537-40E8-9AF6-00769F392D34}" presName="vert0" presStyleCnt="0">
        <dgm:presLayoutVars>
          <dgm:dir/>
          <dgm:animOne val="branch"/>
          <dgm:animLvl val="lvl"/>
        </dgm:presLayoutVars>
      </dgm:prSet>
      <dgm:spPr/>
    </dgm:pt>
    <dgm:pt modelId="{38AC1A2B-71A1-DA4A-B7F0-520619431979}" type="pres">
      <dgm:prSet presAssocID="{4FE0AF51-EBC0-44B7-8EB3-4DDF0FD45072}" presName="thickLine" presStyleLbl="alignNode1" presStyleIdx="0" presStyleCnt="2"/>
      <dgm:spPr/>
    </dgm:pt>
    <dgm:pt modelId="{48CD9E3F-752C-C64A-87FF-DDEB0CE19C1B}" type="pres">
      <dgm:prSet presAssocID="{4FE0AF51-EBC0-44B7-8EB3-4DDF0FD45072}" presName="horz1" presStyleCnt="0"/>
      <dgm:spPr/>
    </dgm:pt>
    <dgm:pt modelId="{54D8DA79-0970-EA44-AB39-2ED6B1893A51}" type="pres">
      <dgm:prSet presAssocID="{4FE0AF51-EBC0-44B7-8EB3-4DDF0FD45072}" presName="tx1" presStyleLbl="revTx" presStyleIdx="0" presStyleCnt="2"/>
      <dgm:spPr/>
    </dgm:pt>
    <dgm:pt modelId="{48FCAA39-D3C8-284A-8896-B1BFB7FC4ABF}" type="pres">
      <dgm:prSet presAssocID="{4FE0AF51-EBC0-44B7-8EB3-4DDF0FD45072}" presName="vert1" presStyleCnt="0"/>
      <dgm:spPr/>
    </dgm:pt>
    <dgm:pt modelId="{A7BFB0F6-B021-2F4A-8293-CD93B64724EF}" type="pres">
      <dgm:prSet presAssocID="{FD8FD7DD-9F95-4FE9-97FE-B5CAC58888EF}" presName="thickLine" presStyleLbl="alignNode1" presStyleIdx="1" presStyleCnt="2"/>
      <dgm:spPr/>
    </dgm:pt>
    <dgm:pt modelId="{310F8189-E2A1-3246-91E1-81A52652EE0E}" type="pres">
      <dgm:prSet presAssocID="{FD8FD7DD-9F95-4FE9-97FE-B5CAC58888EF}" presName="horz1" presStyleCnt="0"/>
      <dgm:spPr/>
    </dgm:pt>
    <dgm:pt modelId="{BFAEE189-0F7C-CC44-9E9A-894C1798A5BA}" type="pres">
      <dgm:prSet presAssocID="{FD8FD7DD-9F95-4FE9-97FE-B5CAC58888EF}" presName="tx1" presStyleLbl="revTx" presStyleIdx="1" presStyleCnt="2"/>
      <dgm:spPr/>
    </dgm:pt>
    <dgm:pt modelId="{7B505EF7-EEB1-E243-9E8C-044929E4CB06}" type="pres">
      <dgm:prSet presAssocID="{FD8FD7DD-9F95-4FE9-97FE-B5CAC58888EF}" presName="vert1" presStyleCnt="0"/>
      <dgm:spPr/>
    </dgm:pt>
  </dgm:ptLst>
  <dgm:cxnLst>
    <dgm:cxn modelId="{5AA15F1D-07D1-F048-B4F1-304253B22ED0}" type="presOf" srcId="{A42F9108-F537-40E8-9AF6-00769F392D34}" destId="{646E090D-8C32-A04C-A57A-502861270E72}" srcOrd="0" destOrd="0" presId="urn:microsoft.com/office/officeart/2008/layout/LinedList"/>
    <dgm:cxn modelId="{9417924D-69FA-43AE-9DC7-FF80E5F68CDC}" srcId="{A42F9108-F537-40E8-9AF6-00769F392D34}" destId="{FD8FD7DD-9F95-4FE9-97FE-B5CAC58888EF}" srcOrd="1" destOrd="0" parTransId="{1F27067D-5E17-4813-9683-4EFDC8650B8F}" sibTransId="{8EEB1BE3-AF14-47E9-B57E-B442F0567C91}"/>
    <dgm:cxn modelId="{68316B5B-2D8C-594A-9E49-E34229D304AE}" type="presOf" srcId="{4FE0AF51-EBC0-44B7-8EB3-4DDF0FD45072}" destId="{54D8DA79-0970-EA44-AB39-2ED6B1893A51}" srcOrd="0" destOrd="0" presId="urn:microsoft.com/office/officeart/2008/layout/LinedList"/>
    <dgm:cxn modelId="{5AE46477-05DE-5342-96B0-8E7965622F0C}" type="presOf" srcId="{FD8FD7DD-9F95-4FE9-97FE-B5CAC58888EF}" destId="{BFAEE189-0F7C-CC44-9E9A-894C1798A5BA}" srcOrd="0" destOrd="0" presId="urn:microsoft.com/office/officeart/2008/layout/LinedList"/>
    <dgm:cxn modelId="{6770F584-C341-47D0-BEEF-B889308D5C60}" srcId="{A42F9108-F537-40E8-9AF6-00769F392D34}" destId="{4FE0AF51-EBC0-44B7-8EB3-4DDF0FD45072}" srcOrd="0" destOrd="0" parTransId="{0E720259-2E82-43AD-AE83-62515A6D41C4}" sibTransId="{3962B1EF-C16B-4A7F-9C9E-35483EB00589}"/>
    <dgm:cxn modelId="{B6EABC59-0231-764B-9DE8-7545CDD06943}" type="presParOf" srcId="{646E090D-8C32-A04C-A57A-502861270E72}" destId="{38AC1A2B-71A1-DA4A-B7F0-520619431979}" srcOrd="0" destOrd="0" presId="urn:microsoft.com/office/officeart/2008/layout/LinedList"/>
    <dgm:cxn modelId="{05581DD1-0091-3F4B-BA67-3A1D3C25F76C}" type="presParOf" srcId="{646E090D-8C32-A04C-A57A-502861270E72}" destId="{48CD9E3F-752C-C64A-87FF-DDEB0CE19C1B}" srcOrd="1" destOrd="0" presId="urn:microsoft.com/office/officeart/2008/layout/LinedList"/>
    <dgm:cxn modelId="{514917E4-A392-8D4B-BC55-2F1D236C008C}" type="presParOf" srcId="{48CD9E3F-752C-C64A-87FF-DDEB0CE19C1B}" destId="{54D8DA79-0970-EA44-AB39-2ED6B1893A51}" srcOrd="0" destOrd="0" presId="urn:microsoft.com/office/officeart/2008/layout/LinedList"/>
    <dgm:cxn modelId="{C61AE45E-B2C1-AC4D-891E-6CEC96F4D865}" type="presParOf" srcId="{48CD9E3F-752C-C64A-87FF-DDEB0CE19C1B}" destId="{48FCAA39-D3C8-284A-8896-B1BFB7FC4ABF}" srcOrd="1" destOrd="0" presId="urn:microsoft.com/office/officeart/2008/layout/LinedList"/>
    <dgm:cxn modelId="{FD4B4243-1D61-DD40-9A1C-4637F360AB49}" type="presParOf" srcId="{646E090D-8C32-A04C-A57A-502861270E72}" destId="{A7BFB0F6-B021-2F4A-8293-CD93B64724EF}" srcOrd="2" destOrd="0" presId="urn:microsoft.com/office/officeart/2008/layout/LinedList"/>
    <dgm:cxn modelId="{6C2B896C-31F2-2A42-9F97-27E55EF8BC79}" type="presParOf" srcId="{646E090D-8C32-A04C-A57A-502861270E72}" destId="{310F8189-E2A1-3246-91E1-81A52652EE0E}" srcOrd="3" destOrd="0" presId="urn:microsoft.com/office/officeart/2008/layout/LinedList"/>
    <dgm:cxn modelId="{6B6CCB05-FDD4-2048-BF99-CC18E046D6A6}" type="presParOf" srcId="{310F8189-E2A1-3246-91E1-81A52652EE0E}" destId="{BFAEE189-0F7C-CC44-9E9A-894C1798A5BA}" srcOrd="0" destOrd="0" presId="urn:microsoft.com/office/officeart/2008/layout/LinedList"/>
    <dgm:cxn modelId="{C0DE8A0B-B9AE-DC4E-A7AF-5AEFDE18A7FA}" type="presParOf" srcId="{310F8189-E2A1-3246-91E1-81A52652EE0E}" destId="{7B505EF7-EEB1-E243-9E8C-044929E4CB0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29DC75-32DB-411A-9CE9-F77B148B4D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83C9955-A195-41B7-B2FD-4DCEF6310EC1}">
      <dgm:prSet custT="1"/>
      <dgm:spPr/>
      <dgm:t>
        <a:bodyPr/>
        <a:lstStyle/>
        <a:p>
          <a:r>
            <a:rPr lang="en-US" sz="1800" b="1"/>
            <a:t>CAEECC Member Organizations</a:t>
          </a:r>
          <a:endParaRPr lang="en-US" sz="1800"/>
        </a:p>
      </dgm:t>
    </dgm:pt>
    <dgm:pt modelId="{D4F6ABD1-94F3-48BC-84DF-3A5E3E54D3C5}" type="parTrans" cxnId="{CBA6ACD6-7EB4-4CC6-9D54-20B48BCE331D}">
      <dgm:prSet/>
      <dgm:spPr/>
      <dgm:t>
        <a:bodyPr/>
        <a:lstStyle/>
        <a:p>
          <a:endParaRPr lang="en-US"/>
        </a:p>
      </dgm:t>
    </dgm:pt>
    <dgm:pt modelId="{094AFB7E-8A22-4B1A-A68A-2BB181027FF6}" type="sibTrans" cxnId="{CBA6ACD6-7EB4-4CC6-9D54-20B48BCE331D}">
      <dgm:prSet/>
      <dgm:spPr/>
      <dgm:t>
        <a:bodyPr/>
        <a:lstStyle/>
        <a:p>
          <a:endParaRPr lang="en-US"/>
        </a:p>
      </dgm:t>
    </dgm:pt>
    <dgm:pt modelId="{9638102F-743A-41CC-B07C-060D633779AE}">
      <dgm:prSet custT="1"/>
      <dgm:spPr/>
      <dgm:t>
        <a:bodyPr/>
        <a:lstStyle/>
        <a:p>
          <a:r>
            <a:rPr lang="en-US" sz="1800" b="1" dirty="0"/>
            <a:t>Automatically eligible to participate</a:t>
          </a:r>
          <a:r>
            <a:rPr lang="en-US" sz="1800" dirty="0"/>
            <a:t> (as long as lead representative or alternate can attend ALL the WG meetings)</a:t>
          </a:r>
        </a:p>
      </dgm:t>
    </dgm:pt>
    <dgm:pt modelId="{75C632E5-DDDB-4666-ACF6-6007C5950E0E}" type="parTrans" cxnId="{F5E3C62C-195D-4985-920E-25D6678BF8A3}">
      <dgm:prSet/>
      <dgm:spPr/>
      <dgm:t>
        <a:bodyPr/>
        <a:lstStyle/>
        <a:p>
          <a:endParaRPr lang="en-US"/>
        </a:p>
      </dgm:t>
    </dgm:pt>
    <dgm:pt modelId="{A8C90BE6-5AFE-4526-AFCA-7CEBE61020AD}" type="sibTrans" cxnId="{F5E3C62C-195D-4985-920E-25D6678BF8A3}">
      <dgm:prSet/>
      <dgm:spPr/>
      <dgm:t>
        <a:bodyPr/>
        <a:lstStyle/>
        <a:p>
          <a:endParaRPr lang="en-US"/>
        </a:p>
      </dgm:t>
    </dgm:pt>
    <dgm:pt modelId="{917FE4FA-8568-4948-B714-91261630CFBD}">
      <dgm:prSet custT="1"/>
      <dgm:spPr/>
      <dgm:t>
        <a:bodyPr/>
        <a:lstStyle/>
        <a:p>
          <a:r>
            <a:rPr lang="en-US" sz="1800" b="1" dirty="0"/>
            <a:t>If interested email Susan </a:t>
          </a:r>
          <a:r>
            <a:rPr lang="en-US" sz="1800" b="1" dirty="0" err="1"/>
            <a:t>Rivo</a:t>
          </a:r>
          <a:r>
            <a:rPr lang="en-US" sz="1800" b="1" dirty="0"/>
            <a:t> by 7/5 </a:t>
          </a:r>
          <a:r>
            <a:rPr lang="en-US" sz="1800" dirty="0"/>
            <a:t>to indicate who will be the lead representative and alternate from your organization, and their contact information (email/phone)</a:t>
          </a:r>
        </a:p>
      </dgm:t>
    </dgm:pt>
    <dgm:pt modelId="{E01FD8A0-45AB-45C7-9A0A-C8154D491E37}" type="parTrans" cxnId="{0BADA73C-FFE5-4410-BF52-3D78D2D537A2}">
      <dgm:prSet/>
      <dgm:spPr/>
      <dgm:t>
        <a:bodyPr/>
        <a:lstStyle/>
        <a:p>
          <a:endParaRPr lang="en-US"/>
        </a:p>
      </dgm:t>
    </dgm:pt>
    <dgm:pt modelId="{C3FFB0C7-7A28-4CED-9E45-B279002A3251}" type="sibTrans" cxnId="{0BADA73C-FFE5-4410-BF52-3D78D2D537A2}">
      <dgm:prSet/>
      <dgm:spPr/>
      <dgm:t>
        <a:bodyPr/>
        <a:lstStyle/>
        <a:p>
          <a:endParaRPr lang="en-US"/>
        </a:p>
      </dgm:t>
    </dgm:pt>
    <dgm:pt modelId="{F45CDA45-AC39-45BA-8ADB-60AA08990EED}">
      <dgm:prSet custT="1"/>
      <dgm:spPr/>
      <dgm:t>
        <a:bodyPr/>
        <a:lstStyle/>
        <a:p>
          <a:r>
            <a:rPr lang="en-US" sz="1800" b="1"/>
            <a:t>Other Interested Stakeholders</a:t>
          </a:r>
          <a:endParaRPr lang="en-US" sz="1800"/>
        </a:p>
      </dgm:t>
    </dgm:pt>
    <dgm:pt modelId="{208AF491-5519-4119-AAEE-0B5CE80AA5C0}" type="parTrans" cxnId="{A2B76EE3-BF85-454B-BA6C-244DBC7FA2E7}">
      <dgm:prSet/>
      <dgm:spPr/>
      <dgm:t>
        <a:bodyPr/>
        <a:lstStyle/>
        <a:p>
          <a:endParaRPr lang="en-US"/>
        </a:p>
      </dgm:t>
    </dgm:pt>
    <dgm:pt modelId="{73B5DD2D-5866-4470-AD78-C85613083F7D}" type="sibTrans" cxnId="{A2B76EE3-BF85-454B-BA6C-244DBC7FA2E7}">
      <dgm:prSet/>
      <dgm:spPr/>
      <dgm:t>
        <a:bodyPr/>
        <a:lstStyle/>
        <a:p>
          <a:endParaRPr lang="en-US"/>
        </a:p>
      </dgm:t>
    </dgm:pt>
    <dgm:pt modelId="{FBDDEA54-CC92-4A06-8431-48E24378A696}">
      <dgm:prSet custT="1"/>
      <dgm:spPr/>
      <dgm:t>
        <a:bodyPr/>
        <a:lstStyle/>
        <a:p>
          <a:r>
            <a:rPr lang="en-US" sz="1800" b="1" dirty="0"/>
            <a:t>Requirements</a:t>
          </a:r>
          <a:r>
            <a:rPr lang="en-US" sz="1800" dirty="0"/>
            <a:t>:</a:t>
          </a:r>
        </a:p>
      </dgm:t>
    </dgm:pt>
    <dgm:pt modelId="{CABEF163-F7A4-4CD1-98B2-7B06FFCE674B}" type="parTrans" cxnId="{2BCADACD-B07E-49BC-9A32-7EBE5F4012DB}">
      <dgm:prSet/>
      <dgm:spPr/>
      <dgm:t>
        <a:bodyPr/>
        <a:lstStyle/>
        <a:p>
          <a:endParaRPr lang="en-US"/>
        </a:p>
      </dgm:t>
    </dgm:pt>
    <dgm:pt modelId="{F7133589-1AAA-4A67-96A5-2CE25FC7B910}" type="sibTrans" cxnId="{2BCADACD-B07E-49BC-9A32-7EBE5F4012DB}">
      <dgm:prSet/>
      <dgm:spPr/>
      <dgm:t>
        <a:bodyPr/>
        <a:lstStyle/>
        <a:p>
          <a:endParaRPr lang="en-US"/>
        </a:p>
      </dgm:t>
    </dgm:pt>
    <dgm:pt modelId="{0C455FD1-1D1B-47A5-807C-E2382BBECAA0}">
      <dgm:prSet custT="1"/>
      <dgm:spPr/>
      <dgm:t>
        <a:bodyPr/>
        <a:lstStyle/>
        <a:p>
          <a:r>
            <a:rPr lang="en-US" sz="1800" dirty="0"/>
            <a:t>Attend all meetings (either lead or designated alternate)</a:t>
          </a:r>
        </a:p>
      </dgm:t>
    </dgm:pt>
    <dgm:pt modelId="{D304AA51-E05F-46A6-ADE6-6E5C10C41EC8}" type="parTrans" cxnId="{53C3192B-DDA6-4BCD-94DF-8BB32047D635}">
      <dgm:prSet/>
      <dgm:spPr/>
      <dgm:t>
        <a:bodyPr/>
        <a:lstStyle/>
        <a:p>
          <a:endParaRPr lang="en-US"/>
        </a:p>
      </dgm:t>
    </dgm:pt>
    <dgm:pt modelId="{8CA7FEB6-539E-400B-8F90-3F0D5781564B}" type="sibTrans" cxnId="{53C3192B-DDA6-4BCD-94DF-8BB32047D635}">
      <dgm:prSet/>
      <dgm:spPr/>
      <dgm:t>
        <a:bodyPr/>
        <a:lstStyle/>
        <a:p>
          <a:endParaRPr lang="en-US"/>
        </a:p>
      </dgm:t>
    </dgm:pt>
    <dgm:pt modelId="{BF1CECF7-64FA-43C6-A72A-63C09603CB6B}">
      <dgm:prSet custT="1"/>
      <dgm:spPr/>
      <dgm:t>
        <a:bodyPr/>
        <a:lstStyle/>
        <a:p>
          <a:r>
            <a:rPr lang="en-US" sz="1800" dirty="0"/>
            <a:t>Have sufficient substantive knowledge of EE in CA and related Equity/Market Support experience</a:t>
          </a:r>
        </a:p>
      </dgm:t>
    </dgm:pt>
    <dgm:pt modelId="{455725A5-A06D-4E13-A5A7-6BA7E31BCB03}" type="parTrans" cxnId="{40448224-D801-4CEB-9679-479D85886D31}">
      <dgm:prSet/>
      <dgm:spPr/>
      <dgm:t>
        <a:bodyPr/>
        <a:lstStyle/>
        <a:p>
          <a:endParaRPr lang="en-US"/>
        </a:p>
      </dgm:t>
    </dgm:pt>
    <dgm:pt modelId="{49C3F775-2B00-4B7E-AC57-50F3A6CED988}" type="sibTrans" cxnId="{40448224-D801-4CEB-9679-479D85886D31}">
      <dgm:prSet/>
      <dgm:spPr/>
      <dgm:t>
        <a:bodyPr/>
        <a:lstStyle/>
        <a:p>
          <a:endParaRPr lang="en-US"/>
        </a:p>
      </dgm:t>
    </dgm:pt>
    <dgm:pt modelId="{53611548-2D5A-45D7-86C1-3C8528CD4751}">
      <dgm:prSet custT="1"/>
      <dgm:spPr/>
      <dgm:t>
        <a:bodyPr/>
        <a:lstStyle/>
        <a:p>
          <a:r>
            <a:rPr lang="en-US" sz="1800" dirty="0"/>
            <a:t>Abide by all Groundrules</a:t>
          </a:r>
        </a:p>
      </dgm:t>
    </dgm:pt>
    <dgm:pt modelId="{2F82639D-A8CD-49B7-9F7D-A53FD42630ED}" type="parTrans" cxnId="{2C3B1A47-E881-44E5-97C4-D1F1E01FD3E2}">
      <dgm:prSet/>
      <dgm:spPr/>
      <dgm:t>
        <a:bodyPr/>
        <a:lstStyle/>
        <a:p>
          <a:endParaRPr lang="en-US"/>
        </a:p>
      </dgm:t>
    </dgm:pt>
    <dgm:pt modelId="{A0C5B90E-9E23-4AE0-B67A-58FBEB5364E7}" type="sibTrans" cxnId="{2C3B1A47-E881-44E5-97C4-D1F1E01FD3E2}">
      <dgm:prSet/>
      <dgm:spPr/>
      <dgm:t>
        <a:bodyPr/>
        <a:lstStyle/>
        <a:p>
          <a:endParaRPr lang="en-US"/>
        </a:p>
      </dgm:t>
    </dgm:pt>
    <dgm:pt modelId="{9A162D8F-A9FB-4C13-B468-E61423F4B35B}">
      <dgm:prSet custT="1"/>
      <dgm:spPr/>
      <dgm:t>
        <a:bodyPr/>
        <a:lstStyle/>
        <a:p>
          <a:r>
            <a:rPr lang="en-US" sz="1800" dirty="0"/>
            <a:t>Complete assigned work between meetings</a:t>
          </a:r>
        </a:p>
      </dgm:t>
    </dgm:pt>
    <dgm:pt modelId="{45AD4029-FB45-4EBD-BCD4-5C9B6970FCB2}" type="parTrans" cxnId="{BA01BC32-8919-4003-9B63-812F40FFBD7B}">
      <dgm:prSet/>
      <dgm:spPr/>
      <dgm:t>
        <a:bodyPr/>
        <a:lstStyle/>
        <a:p>
          <a:endParaRPr lang="en-US"/>
        </a:p>
      </dgm:t>
    </dgm:pt>
    <dgm:pt modelId="{8C70835C-65E5-48E3-9543-C2C5512D8D09}" type="sibTrans" cxnId="{BA01BC32-8919-4003-9B63-812F40FFBD7B}">
      <dgm:prSet/>
      <dgm:spPr/>
      <dgm:t>
        <a:bodyPr/>
        <a:lstStyle/>
        <a:p>
          <a:endParaRPr lang="en-US"/>
        </a:p>
      </dgm:t>
    </dgm:pt>
    <dgm:pt modelId="{84B89F71-7ED2-4210-8475-D6305B6D4836}">
      <dgm:prSet custT="1"/>
      <dgm:spPr/>
      <dgm:t>
        <a:bodyPr/>
        <a:lstStyle/>
        <a:p>
          <a:r>
            <a:rPr lang="en-US" sz="1800" b="1" dirty="0"/>
            <a:t>Applications</a:t>
          </a:r>
          <a:r>
            <a:rPr lang="en-US" sz="1800" dirty="0"/>
            <a:t>:</a:t>
          </a:r>
        </a:p>
      </dgm:t>
    </dgm:pt>
    <dgm:pt modelId="{36709FBA-FA0F-4F6D-B40D-F1271AB605A1}" type="parTrans" cxnId="{4F8EF90F-FB41-4BF4-BF52-B376093D7BF7}">
      <dgm:prSet/>
      <dgm:spPr/>
      <dgm:t>
        <a:bodyPr/>
        <a:lstStyle/>
        <a:p>
          <a:endParaRPr lang="en-US"/>
        </a:p>
      </dgm:t>
    </dgm:pt>
    <dgm:pt modelId="{D395F4DE-96EA-4928-B0C1-591B57C4E81C}" type="sibTrans" cxnId="{4F8EF90F-FB41-4BF4-BF52-B376093D7BF7}">
      <dgm:prSet/>
      <dgm:spPr/>
      <dgm:t>
        <a:bodyPr/>
        <a:lstStyle/>
        <a:p>
          <a:endParaRPr lang="en-US"/>
        </a:p>
      </dgm:t>
    </dgm:pt>
    <dgm:pt modelId="{2C71AC1E-4CC5-4346-8E9A-C55E8270B401}">
      <dgm:prSet custT="1"/>
      <dgm:spPr/>
      <dgm:t>
        <a:bodyPr/>
        <a:lstStyle/>
        <a:p>
          <a:r>
            <a:rPr lang="en-US" sz="1800" dirty="0"/>
            <a:t>Applications from qualified organizations will be accepted 6/28-7/6. Final determination made 7/7</a:t>
          </a:r>
        </a:p>
      </dgm:t>
    </dgm:pt>
    <dgm:pt modelId="{E7C4634E-7F91-4684-BB40-975BDEE41425}" type="parTrans" cxnId="{E57B63C1-D702-4877-B721-DCD47D70B494}">
      <dgm:prSet/>
      <dgm:spPr/>
      <dgm:t>
        <a:bodyPr/>
        <a:lstStyle/>
        <a:p>
          <a:endParaRPr lang="en-US"/>
        </a:p>
      </dgm:t>
    </dgm:pt>
    <dgm:pt modelId="{988DCE86-9DF0-4850-9775-C6254DF0DBFD}" type="sibTrans" cxnId="{E57B63C1-D702-4877-B721-DCD47D70B494}">
      <dgm:prSet/>
      <dgm:spPr/>
      <dgm:t>
        <a:bodyPr/>
        <a:lstStyle/>
        <a:p>
          <a:endParaRPr lang="en-US"/>
        </a:p>
      </dgm:t>
    </dgm:pt>
    <dgm:pt modelId="{72541F61-078D-4E21-93E8-310D20EF139C}">
      <dgm:prSet custT="1"/>
      <dgm:spPr/>
      <dgm:t>
        <a:bodyPr/>
        <a:lstStyle/>
        <a:p>
          <a:r>
            <a:rPr lang="en-US" sz="1800" dirty="0"/>
            <a:t>To apply, fill out the appropriate form using link on the 6/24 mtg page (“Equity [or Market Support] Metrics WG Application”) </a:t>
          </a:r>
        </a:p>
      </dgm:t>
    </dgm:pt>
    <dgm:pt modelId="{D59DC9F5-95F9-45F1-BDF1-6250CD830B10}" type="parTrans" cxnId="{62F7B837-2532-4621-A582-B557A416667E}">
      <dgm:prSet/>
      <dgm:spPr/>
      <dgm:t>
        <a:bodyPr/>
        <a:lstStyle/>
        <a:p>
          <a:endParaRPr lang="en-US"/>
        </a:p>
      </dgm:t>
    </dgm:pt>
    <dgm:pt modelId="{2AC9DD08-5E5A-40D7-999D-AEBC136D325E}" type="sibTrans" cxnId="{62F7B837-2532-4621-A582-B557A416667E}">
      <dgm:prSet/>
      <dgm:spPr/>
      <dgm:t>
        <a:bodyPr/>
        <a:lstStyle/>
        <a:p>
          <a:endParaRPr lang="en-US"/>
        </a:p>
      </dgm:t>
    </dgm:pt>
    <dgm:pt modelId="{38CDC058-85DB-4071-AEC1-F26734539FEF}">
      <dgm:prSet custT="1"/>
      <dgm:spPr/>
      <dgm:t>
        <a:bodyPr/>
        <a:lstStyle/>
        <a:p>
          <a:r>
            <a:rPr lang="en-US" sz="1800" b="1" dirty="0"/>
            <a:t>Note: </a:t>
          </a:r>
          <a:r>
            <a:rPr lang="en-US" sz="1800" dirty="0"/>
            <a:t>WGs will be open to the public to observe (and provide limited input, time permitting)</a:t>
          </a:r>
        </a:p>
      </dgm:t>
    </dgm:pt>
    <dgm:pt modelId="{659DA090-4DB4-4F17-919E-1FB7E2E39F35}" type="parTrans" cxnId="{57DB8191-FDDF-423B-907A-136C1727A6C1}">
      <dgm:prSet/>
      <dgm:spPr/>
      <dgm:t>
        <a:bodyPr/>
        <a:lstStyle/>
        <a:p>
          <a:endParaRPr lang="en-US"/>
        </a:p>
      </dgm:t>
    </dgm:pt>
    <dgm:pt modelId="{E2D94D36-3277-4A98-B97A-ECB973CE6B48}" type="sibTrans" cxnId="{57DB8191-FDDF-423B-907A-136C1727A6C1}">
      <dgm:prSet/>
      <dgm:spPr/>
      <dgm:t>
        <a:bodyPr/>
        <a:lstStyle/>
        <a:p>
          <a:endParaRPr lang="en-US"/>
        </a:p>
      </dgm:t>
    </dgm:pt>
    <dgm:pt modelId="{7E288F41-D397-404E-8FD7-CA72A8705EE9}">
      <dgm:prSet custT="1"/>
      <dgm:spPr/>
      <dgm:t>
        <a:bodyPr/>
        <a:lstStyle/>
        <a:p>
          <a:endParaRPr lang="en-US" sz="1800" dirty="0"/>
        </a:p>
      </dgm:t>
    </dgm:pt>
    <dgm:pt modelId="{94F55517-1BA3-4941-8CCA-AABD549138E9}" type="parTrans" cxnId="{6693BEB8-BD82-4F5B-9BA6-459EC8C504D3}">
      <dgm:prSet/>
      <dgm:spPr/>
      <dgm:t>
        <a:bodyPr/>
        <a:lstStyle/>
        <a:p>
          <a:endParaRPr lang="en-US"/>
        </a:p>
      </dgm:t>
    </dgm:pt>
    <dgm:pt modelId="{4F5B327D-155F-480B-9747-FA4CD369FB5D}" type="sibTrans" cxnId="{6693BEB8-BD82-4F5B-9BA6-459EC8C504D3}">
      <dgm:prSet/>
      <dgm:spPr/>
      <dgm:t>
        <a:bodyPr/>
        <a:lstStyle/>
        <a:p>
          <a:endParaRPr lang="en-US"/>
        </a:p>
      </dgm:t>
    </dgm:pt>
    <dgm:pt modelId="{C46B281C-E97C-1A4C-AE4F-8C42AEEC472F}" type="pres">
      <dgm:prSet presAssocID="{8129DC75-32DB-411A-9CE9-F77B148B4DCA}" presName="linear" presStyleCnt="0">
        <dgm:presLayoutVars>
          <dgm:animLvl val="lvl"/>
          <dgm:resizeHandles val="exact"/>
        </dgm:presLayoutVars>
      </dgm:prSet>
      <dgm:spPr/>
    </dgm:pt>
    <dgm:pt modelId="{51994B04-7245-A745-915C-92D063C85B07}" type="pres">
      <dgm:prSet presAssocID="{D83C9955-A195-41B7-B2FD-4DCEF6310EC1}" presName="parentText" presStyleLbl="node1" presStyleIdx="0" presStyleCnt="3">
        <dgm:presLayoutVars>
          <dgm:chMax val="0"/>
          <dgm:bulletEnabled val="1"/>
        </dgm:presLayoutVars>
      </dgm:prSet>
      <dgm:spPr/>
    </dgm:pt>
    <dgm:pt modelId="{34D121F2-5054-374A-87BD-1479AA0A3512}" type="pres">
      <dgm:prSet presAssocID="{D83C9955-A195-41B7-B2FD-4DCEF6310EC1}" presName="childText" presStyleLbl="revTx" presStyleIdx="0" presStyleCnt="3">
        <dgm:presLayoutVars>
          <dgm:bulletEnabled val="1"/>
        </dgm:presLayoutVars>
      </dgm:prSet>
      <dgm:spPr/>
    </dgm:pt>
    <dgm:pt modelId="{801B2CD6-6DDD-0D42-BADA-46A1667E0647}" type="pres">
      <dgm:prSet presAssocID="{F45CDA45-AC39-45BA-8ADB-60AA08990EED}" presName="parentText" presStyleLbl="node1" presStyleIdx="1" presStyleCnt="3">
        <dgm:presLayoutVars>
          <dgm:chMax val="0"/>
          <dgm:bulletEnabled val="1"/>
        </dgm:presLayoutVars>
      </dgm:prSet>
      <dgm:spPr/>
    </dgm:pt>
    <dgm:pt modelId="{862578CC-AF0B-154C-99A1-9DB52089F05C}" type="pres">
      <dgm:prSet presAssocID="{F45CDA45-AC39-45BA-8ADB-60AA08990EED}" presName="childText" presStyleLbl="revTx" presStyleIdx="1" presStyleCnt="3">
        <dgm:presLayoutVars>
          <dgm:bulletEnabled val="1"/>
        </dgm:presLayoutVars>
      </dgm:prSet>
      <dgm:spPr/>
    </dgm:pt>
    <dgm:pt modelId="{C9446576-DAB8-564B-A8A7-47B6D24D0EB4}" type="pres">
      <dgm:prSet presAssocID="{38CDC058-85DB-4071-AEC1-F26734539FEF}" presName="parentText" presStyleLbl="node1" presStyleIdx="2" presStyleCnt="3">
        <dgm:presLayoutVars>
          <dgm:chMax val="0"/>
          <dgm:bulletEnabled val="1"/>
        </dgm:presLayoutVars>
      </dgm:prSet>
      <dgm:spPr/>
    </dgm:pt>
    <dgm:pt modelId="{DA769D7A-5900-2A4D-9B64-2674E322A6ED}" type="pres">
      <dgm:prSet presAssocID="{38CDC058-85DB-4071-AEC1-F26734539FEF}" presName="childText" presStyleLbl="revTx" presStyleIdx="2" presStyleCnt="3">
        <dgm:presLayoutVars>
          <dgm:bulletEnabled val="1"/>
        </dgm:presLayoutVars>
      </dgm:prSet>
      <dgm:spPr/>
    </dgm:pt>
  </dgm:ptLst>
  <dgm:cxnLst>
    <dgm:cxn modelId="{08D53900-8B3A-0D49-9EE0-2FC72E92BCCA}" type="presOf" srcId="{53611548-2D5A-45D7-86C1-3C8528CD4751}" destId="{862578CC-AF0B-154C-99A1-9DB52089F05C}" srcOrd="0" destOrd="3" presId="urn:microsoft.com/office/officeart/2005/8/layout/vList2"/>
    <dgm:cxn modelId="{42E05B01-964A-6049-93E2-982152B6225E}" type="presOf" srcId="{38CDC058-85DB-4071-AEC1-F26734539FEF}" destId="{C9446576-DAB8-564B-A8A7-47B6D24D0EB4}" srcOrd="0" destOrd="0" presId="urn:microsoft.com/office/officeart/2005/8/layout/vList2"/>
    <dgm:cxn modelId="{4F8EF90F-FB41-4BF4-BF52-B376093D7BF7}" srcId="{F45CDA45-AC39-45BA-8ADB-60AA08990EED}" destId="{84B89F71-7ED2-4210-8475-D6305B6D4836}" srcOrd="1" destOrd="0" parTransId="{36709FBA-FA0F-4F6D-B40D-F1271AB605A1}" sibTransId="{D395F4DE-96EA-4928-B0C1-591B57C4E81C}"/>
    <dgm:cxn modelId="{40448224-D801-4CEB-9679-479D85886D31}" srcId="{FBDDEA54-CC92-4A06-8431-48E24378A696}" destId="{BF1CECF7-64FA-43C6-A72A-63C09603CB6B}" srcOrd="1" destOrd="0" parTransId="{455725A5-A06D-4E13-A5A7-6BA7E31BCB03}" sibTransId="{49C3F775-2B00-4B7E-AC57-50F3A6CED988}"/>
    <dgm:cxn modelId="{53C3192B-DDA6-4BCD-94DF-8BB32047D635}" srcId="{FBDDEA54-CC92-4A06-8431-48E24378A696}" destId="{0C455FD1-1D1B-47A5-807C-E2382BBECAA0}" srcOrd="0" destOrd="0" parTransId="{D304AA51-E05F-46A6-ADE6-6E5C10C41EC8}" sibTransId="{8CA7FEB6-539E-400B-8F90-3F0D5781564B}"/>
    <dgm:cxn modelId="{F5E3C62C-195D-4985-920E-25D6678BF8A3}" srcId="{D83C9955-A195-41B7-B2FD-4DCEF6310EC1}" destId="{9638102F-743A-41CC-B07C-060D633779AE}" srcOrd="0" destOrd="0" parTransId="{75C632E5-DDDB-4666-ACF6-6007C5950E0E}" sibTransId="{A8C90BE6-5AFE-4526-AFCA-7CEBE61020AD}"/>
    <dgm:cxn modelId="{BA01BC32-8919-4003-9B63-812F40FFBD7B}" srcId="{FBDDEA54-CC92-4A06-8431-48E24378A696}" destId="{9A162D8F-A9FB-4C13-B468-E61423F4B35B}" srcOrd="3" destOrd="0" parTransId="{45AD4029-FB45-4EBD-BCD4-5C9B6970FCB2}" sibTransId="{8C70835C-65E5-48E3-9543-C2C5512D8D09}"/>
    <dgm:cxn modelId="{62F7B837-2532-4621-A582-B557A416667E}" srcId="{84B89F71-7ED2-4210-8475-D6305B6D4836}" destId="{72541F61-078D-4E21-93E8-310D20EF139C}" srcOrd="1" destOrd="0" parTransId="{D59DC9F5-95F9-45F1-BDF1-6250CD830B10}" sibTransId="{2AC9DD08-5E5A-40D7-999D-AEBC136D325E}"/>
    <dgm:cxn modelId="{48E6BB3B-2EBD-634F-91B9-A4483768C268}" type="presOf" srcId="{84B89F71-7ED2-4210-8475-D6305B6D4836}" destId="{862578CC-AF0B-154C-99A1-9DB52089F05C}" srcOrd="0" destOrd="5" presId="urn:microsoft.com/office/officeart/2005/8/layout/vList2"/>
    <dgm:cxn modelId="{0BADA73C-FFE5-4410-BF52-3D78D2D537A2}" srcId="{D83C9955-A195-41B7-B2FD-4DCEF6310EC1}" destId="{917FE4FA-8568-4948-B714-91261630CFBD}" srcOrd="1" destOrd="0" parTransId="{E01FD8A0-45AB-45C7-9A0A-C8154D491E37}" sibTransId="{C3FFB0C7-7A28-4CED-9E45-B279002A3251}"/>
    <dgm:cxn modelId="{2C3B1A47-E881-44E5-97C4-D1F1E01FD3E2}" srcId="{FBDDEA54-CC92-4A06-8431-48E24378A696}" destId="{53611548-2D5A-45D7-86C1-3C8528CD4751}" srcOrd="2" destOrd="0" parTransId="{2F82639D-A8CD-49B7-9F7D-A53FD42630ED}" sibTransId="{A0C5B90E-9E23-4AE0-B67A-58FBEB5364E7}"/>
    <dgm:cxn modelId="{D2D4A149-DEBE-8840-83F1-193778CB6642}" type="presOf" srcId="{0C455FD1-1D1B-47A5-807C-E2382BBECAA0}" destId="{862578CC-AF0B-154C-99A1-9DB52089F05C}" srcOrd="0" destOrd="1" presId="urn:microsoft.com/office/officeart/2005/8/layout/vList2"/>
    <dgm:cxn modelId="{73CECA5A-97E4-B24F-BBB0-EC0F263D2B72}" type="presOf" srcId="{D83C9955-A195-41B7-B2FD-4DCEF6310EC1}" destId="{51994B04-7245-A745-915C-92D063C85B07}" srcOrd="0" destOrd="0" presId="urn:microsoft.com/office/officeart/2005/8/layout/vList2"/>
    <dgm:cxn modelId="{6C1A1D65-2AF8-DD4B-9557-16DE38143631}" type="presOf" srcId="{7E288F41-D397-404E-8FD7-CA72A8705EE9}" destId="{DA769D7A-5900-2A4D-9B64-2674E322A6ED}" srcOrd="0" destOrd="0" presId="urn:microsoft.com/office/officeart/2005/8/layout/vList2"/>
    <dgm:cxn modelId="{FE778270-8F9C-1D48-AAA7-4872918B327C}" type="presOf" srcId="{8129DC75-32DB-411A-9CE9-F77B148B4DCA}" destId="{C46B281C-E97C-1A4C-AE4F-8C42AEEC472F}" srcOrd="0" destOrd="0" presId="urn:microsoft.com/office/officeart/2005/8/layout/vList2"/>
    <dgm:cxn modelId="{57DB8191-FDDF-423B-907A-136C1727A6C1}" srcId="{8129DC75-32DB-411A-9CE9-F77B148B4DCA}" destId="{38CDC058-85DB-4071-AEC1-F26734539FEF}" srcOrd="2" destOrd="0" parTransId="{659DA090-4DB4-4F17-919E-1FB7E2E39F35}" sibTransId="{E2D94D36-3277-4A98-B97A-ECB973CE6B48}"/>
    <dgm:cxn modelId="{53C21D98-5A64-B748-A480-E051BBFEF000}" type="presOf" srcId="{9638102F-743A-41CC-B07C-060D633779AE}" destId="{34D121F2-5054-374A-87BD-1479AA0A3512}" srcOrd="0" destOrd="0" presId="urn:microsoft.com/office/officeart/2005/8/layout/vList2"/>
    <dgm:cxn modelId="{6EDA9199-2EE2-6045-B10C-4F94727ADFC2}" type="presOf" srcId="{9A162D8F-A9FB-4C13-B468-E61423F4B35B}" destId="{862578CC-AF0B-154C-99A1-9DB52089F05C}" srcOrd="0" destOrd="4" presId="urn:microsoft.com/office/officeart/2005/8/layout/vList2"/>
    <dgm:cxn modelId="{6693BEB8-BD82-4F5B-9BA6-459EC8C504D3}" srcId="{38CDC058-85DB-4071-AEC1-F26734539FEF}" destId="{7E288F41-D397-404E-8FD7-CA72A8705EE9}" srcOrd="0" destOrd="0" parTransId="{94F55517-1BA3-4941-8CCA-AABD549138E9}" sibTransId="{4F5B327D-155F-480B-9747-FA4CD369FB5D}"/>
    <dgm:cxn modelId="{E57B63C1-D702-4877-B721-DCD47D70B494}" srcId="{84B89F71-7ED2-4210-8475-D6305B6D4836}" destId="{2C71AC1E-4CC5-4346-8E9A-C55E8270B401}" srcOrd="0" destOrd="0" parTransId="{E7C4634E-7F91-4684-BB40-975BDEE41425}" sibTransId="{988DCE86-9DF0-4850-9775-C6254DF0DBFD}"/>
    <dgm:cxn modelId="{B083BEC4-7527-8540-9D27-951818E57F09}" type="presOf" srcId="{F45CDA45-AC39-45BA-8ADB-60AA08990EED}" destId="{801B2CD6-6DDD-0D42-BADA-46A1667E0647}" srcOrd="0" destOrd="0" presId="urn:microsoft.com/office/officeart/2005/8/layout/vList2"/>
    <dgm:cxn modelId="{C1C928CA-4C73-0941-940F-1C899044577F}" type="presOf" srcId="{BF1CECF7-64FA-43C6-A72A-63C09603CB6B}" destId="{862578CC-AF0B-154C-99A1-9DB52089F05C}" srcOrd="0" destOrd="2" presId="urn:microsoft.com/office/officeart/2005/8/layout/vList2"/>
    <dgm:cxn modelId="{2BCADACD-B07E-49BC-9A32-7EBE5F4012DB}" srcId="{F45CDA45-AC39-45BA-8ADB-60AA08990EED}" destId="{FBDDEA54-CC92-4A06-8431-48E24378A696}" srcOrd="0" destOrd="0" parTransId="{CABEF163-F7A4-4CD1-98B2-7B06FFCE674B}" sibTransId="{F7133589-1AAA-4A67-96A5-2CE25FC7B910}"/>
    <dgm:cxn modelId="{79C020D6-DF2F-8B43-9228-85DA1B16141B}" type="presOf" srcId="{917FE4FA-8568-4948-B714-91261630CFBD}" destId="{34D121F2-5054-374A-87BD-1479AA0A3512}" srcOrd="0" destOrd="1" presId="urn:microsoft.com/office/officeart/2005/8/layout/vList2"/>
    <dgm:cxn modelId="{CBA6ACD6-7EB4-4CC6-9D54-20B48BCE331D}" srcId="{8129DC75-32DB-411A-9CE9-F77B148B4DCA}" destId="{D83C9955-A195-41B7-B2FD-4DCEF6310EC1}" srcOrd="0" destOrd="0" parTransId="{D4F6ABD1-94F3-48BC-84DF-3A5E3E54D3C5}" sibTransId="{094AFB7E-8A22-4B1A-A68A-2BB181027FF6}"/>
    <dgm:cxn modelId="{A2B76EE3-BF85-454B-BA6C-244DBC7FA2E7}" srcId="{8129DC75-32DB-411A-9CE9-F77B148B4DCA}" destId="{F45CDA45-AC39-45BA-8ADB-60AA08990EED}" srcOrd="1" destOrd="0" parTransId="{208AF491-5519-4119-AAEE-0B5CE80AA5C0}" sibTransId="{73B5DD2D-5866-4470-AD78-C85613083F7D}"/>
    <dgm:cxn modelId="{A7327FE9-FD62-F74D-809A-5021E79C3FF9}" type="presOf" srcId="{2C71AC1E-4CC5-4346-8E9A-C55E8270B401}" destId="{862578CC-AF0B-154C-99A1-9DB52089F05C}" srcOrd="0" destOrd="6" presId="urn:microsoft.com/office/officeart/2005/8/layout/vList2"/>
    <dgm:cxn modelId="{F0A8A6EB-523B-4540-AB9E-F78650ACC556}" type="presOf" srcId="{72541F61-078D-4E21-93E8-310D20EF139C}" destId="{862578CC-AF0B-154C-99A1-9DB52089F05C}" srcOrd="0" destOrd="7" presId="urn:microsoft.com/office/officeart/2005/8/layout/vList2"/>
    <dgm:cxn modelId="{3CCB38F4-6A19-594F-93FF-ECE3C7BFFFE2}" type="presOf" srcId="{FBDDEA54-CC92-4A06-8431-48E24378A696}" destId="{862578CC-AF0B-154C-99A1-9DB52089F05C}" srcOrd="0" destOrd="0" presId="urn:microsoft.com/office/officeart/2005/8/layout/vList2"/>
    <dgm:cxn modelId="{1FB270EB-57A1-B04C-A069-A320E60C9413}" type="presParOf" srcId="{C46B281C-E97C-1A4C-AE4F-8C42AEEC472F}" destId="{51994B04-7245-A745-915C-92D063C85B07}" srcOrd="0" destOrd="0" presId="urn:microsoft.com/office/officeart/2005/8/layout/vList2"/>
    <dgm:cxn modelId="{23CCE0FF-7DA6-F442-B42E-26A31BA44141}" type="presParOf" srcId="{C46B281C-E97C-1A4C-AE4F-8C42AEEC472F}" destId="{34D121F2-5054-374A-87BD-1479AA0A3512}" srcOrd="1" destOrd="0" presId="urn:microsoft.com/office/officeart/2005/8/layout/vList2"/>
    <dgm:cxn modelId="{D9C9FFF1-18EB-6E44-B4DA-19ABD45ED525}" type="presParOf" srcId="{C46B281C-E97C-1A4C-AE4F-8C42AEEC472F}" destId="{801B2CD6-6DDD-0D42-BADA-46A1667E0647}" srcOrd="2" destOrd="0" presId="urn:microsoft.com/office/officeart/2005/8/layout/vList2"/>
    <dgm:cxn modelId="{20F99C4E-F324-CB40-9027-380C1701D554}" type="presParOf" srcId="{C46B281C-E97C-1A4C-AE4F-8C42AEEC472F}" destId="{862578CC-AF0B-154C-99A1-9DB52089F05C}" srcOrd="3" destOrd="0" presId="urn:microsoft.com/office/officeart/2005/8/layout/vList2"/>
    <dgm:cxn modelId="{7F2A60B6-8456-C540-95AA-C901A3465B2C}" type="presParOf" srcId="{C46B281C-E97C-1A4C-AE4F-8C42AEEC472F}" destId="{C9446576-DAB8-564B-A8A7-47B6D24D0EB4}" srcOrd="4" destOrd="0" presId="urn:microsoft.com/office/officeart/2005/8/layout/vList2"/>
    <dgm:cxn modelId="{001A4C12-849F-AD4F-A1B3-D0D97C170648}" type="presParOf" srcId="{C46B281C-E97C-1A4C-AE4F-8C42AEEC472F}" destId="{DA769D7A-5900-2A4D-9B64-2674E322A6E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dirty="0"/>
            <a:t>ED Presentation on Final Decision (25 minutes)</a:t>
          </a:r>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280ECD90-6ABE-574A-A2FE-991BFDC2CA17}">
      <dgm:prSet/>
      <dgm:spPr/>
      <dgm:t>
        <a:bodyPr/>
        <a:lstStyle/>
        <a:p>
          <a:pPr>
            <a:buFont typeface="+mj-lt"/>
            <a:buAutoNum type="arabicParenR"/>
          </a:pPr>
          <a:r>
            <a:rPr lang="en-US" dirty="0"/>
            <a:t>ED/PA Presentation &amp; CAEECC Initial Feedback on Filing Outline Template/Guidance (45 minutes)</a:t>
          </a:r>
        </a:p>
      </dgm:t>
    </dgm:pt>
    <dgm:pt modelId="{523EF393-975E-9545-8966-9D2B8506C457}" type="parTrans" cxnId="{76AE51A9-D001-2440-9201-DA20DDF0DB8D}">
      <dgm:prSet/>
      <dgm:spPr/>
      <dgm:t>
        <a:bodyPr/>
        <a:lstStyle/>
        <a:p>
          <a:endParaRPr lang="en-US"/>
        </a:p>
      </dgm:t>
    </dgm:pt>
    <dgm:pt modelId="{F1884EE5-6B20-D445-B208-35215A66D420}" type="sibTrans" cxnId="{76AE51A9-D001-2440-9201-DA20DDF0DB8D}">
      <dgm:prSet/>
      <dgm:spPr/>
      <dgm:t>
        <a:bodyPr/>
        <a:lstStyle/>
        <a:p>
          <a:endParaRPr lang="en-US"/>
        </a:p>
      </dgm:t>
    </dgm:pt>
    <dgm:pt modelId="{47C9A2CD-6B4D-EC4A-8399-474B95064C3B}">
      <dgm:prSet/>
      <dgm:spPr/>
      <dgm:t>
        <a:bodyPr/>
        <a:lstStyle/>
        <a:p>
          <a:pPr>
            <a:buFont typeface="+mj-lt"/>
            <a:buAutoNum type="arabicParenR"/>
          </a:pPr>
          <a:r>
            <a:rPr lang="en-US" dirty="0"/>
            <a:t>Equity &amp; Market Support Sector Metrics WG(s)/Workshop (60 minutes)</a:t>
          </a:r>
        </a:p>
      </dgm:t>
    </dgm:pt>
    <dgm:pt modelId="{2C204CEC-4D9C-F54A-A1B4-9628958FB4A0}" type="parTrans" cxnId="{710B9166-E1F2-F344-B679-0A5ECB4F9533}">
      <dgm:prSet/>
      <dgm:spPr/>
      <dgm:t>
        <a:bodyPr/>
        <a:lstStyle/>
        <a:p>
          <a:endParaRPr lang="en-US"/>
        </a:p>
      </dgm:t>
    </dgm:pt>
    <dgm:pt modelId="{36F6A0F8-DA58-2541-A93F-64931C477D93}" type="sibTrans" cxnId="{710B9166-E1F2-F344-B679-0A5ECB4F9533}">
      <dgm:prSet/>
      <dgm:spPr/>
      <dgm:t>
        <a:bodyPr/>
        <a:lstStyle/>
        <a:p>
          <a:endParaRPr lang="en-US"/>
        </a:p>
      </dgm:t>
    </dgm:pt>
    <dgm:pt modelId="{20E74228-E78A-754B-A120-5D4A41F40894}">
      <dgm:prSet/>
      <dgm:spPr/>
      <dgm:t>
        <a:bodyPr/>
        <a:lstStyle/>
        <a:p>
          <a:r>
            <a:rPr lang="en-US" dirty="0">
              <a:highlight>
                <a:srgbClr val="C0C0C0"/>
              </a:highlight>
            </a:rPr>
            <a:t>Initial discussion of short- and long-term implications for CAEECC of Final Decision (25 minutes)</a:t>
          </a:r>
        </a:p>
      </dgm:t>
    </dgm:pt>
    <dgm:pt modelId="{C39E2B6C-C7E6-3540-85EE-51B9E5E3CCCA}" type="parTrans" cxnId="{42B2D120-676A-9148-8D2C-78B999CA10C5}">
      <dgm:prSet/>
      <dgm:spPr/>
      <dgm:t>
        <a:bodyPr/>
        <a:lstStyle/>
        <a:p>
          <a:endParaRPr lang="en-US"/>
        </a:p>
      </dgm:t>
    </dgm:pt>
    <dgm:pt modelId="{73F48112-B20C-9144-B55D-96F914D0EB91}" type="sibTrans" cxnId="{42B2D120-676A-9148-8D2C-78B999CA10C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A52C02D-0658-A248-A3C1-77F334867FA8}" type="pres">
      <dgm:prSet presAssocID="{3639C87A-9F3C-4E3A-A930-314375DF1786}" presName="thickLine" presStyleLbl="alignNode1" presStyleIdx="0" presStyleCnt="4"/>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0" presStyleCnt="4"/>
      <dgm:spPr/>
    </dgm:pt>
    <dgm:pt modelId="{F6CD40C7-2CD9-204F-B425-6BBF7E2D420F}" type="pres">
      <dgm:prSet presAssocID="{3639C87A-9F3C-4E3A-A930-314375DF1786}" presName="vert1" presStyleCnt="0"/>
      <dgm:spPr/>
    </dgm:pt>
    <dgm:pt modelId="{4A6CE550-4F1D-7949-9019-C43900D9AF7D}" type="pres">
      <dgm:prSet presAssocID="{280ECD90-6ABE-574A-A2FE-991BFDC2CA17}" presName="thickLine" presStyleLbl="alignNode1" presStyleIdx="1" presStyleCnt="4"/>
      <dgm:spPr/>
    </dgm:pt>
    <dgm:pt modelId="{7DA82C5F-1FE0-DD48-A9B8-51537A3C6055}" type="pres">
      <dgm:prSet presAssocID="{280ECD90-6ABE-574A-A2FE-991BFDC2CA17}" presName="horz1" presStyleCnt="0"/>
      <dgm:spPr/>
    </dgm:pt>
    <dgm:pt modelId="{F1A5199B-2151-AC4A-9648-9A6882019F5C}" type="pres">
      <dgm:prSet presAssocID="{280ECD90-6ABE-574A-A2FE-991BFDC2CA17}" presName="tx1" presStyleLbl="revTx" presStyleIdx="1" presStyleCnt="4"/>
      <dgm:spPr/>
    </dgm:pt>
    <dgm:pt modelId="{A775BB05-3DC3-F547-A6FB-9A62CDB0D821}" type="pres">
      <dgm:prSet presAssocID="{280ECD90-6ABE-574A-A2FE-991BFDC2CA17}" presName="vert1" presStyleCnt="0"/>
      <dgm:spPr/>
    </dgm:pt>
    <dgm:pt modelId="{1DEDBC9A-8555-F24A-AB51-3AB0ECA67EE2}" type="pres">
      <dgm:prSet presAssocID="{47C9A2CD-6B4D-EC4A-8399-474B95064C3B}" presName="thickLine" presStyleLbl="alignNode1" presStyleIdx="2" presStyleCnt="4"/>
      <dgm:spPr/>
    </dgm:pt>
    <dgm:pt modelId="{7A7F0B91-9E8A-0D4E-94B7-E7F58005CF4B}" type="pres">
      <dgm:prSet presAssocID="{47C9A2CD-6B4D-EC4A-8399-474B95064C3B}" presName="horz1" presStyleCnt="0"/>
      <dgm:spPr/>
    </dgm:pt>
    <dgm:pt modelId="{D0899A2E-082B-4C49-8422-3F663FF21CB5}" type="pres">
      <dgm:prSet presAssocID="{47C9A2CD-6B4D-EC4A-8399-474B95064C3B}" presName="tx1" presStyleLbl="revTx" presStyleIdx="2" presStyleCnt="4"/>
      <dgm:spPr/>
    </dgm:pt>
    <dgm:pt modelId="{AC55B559-A05B-CA41-A4F5-D29FE248FD5A}" type="pres">
      <dgm:prSet presAssocID="{47C9A2CD-6B4D-EC4A-8399-474B95064C3B}" presName="vert1" presStyleCnt="0"/>
      <dgm:spPr/>
    </dgm:pt>
    <dgm:pt modelId="{C6A829C9-D545-2140-A7F5-B47DC420B244}" type="pres">
      <dgm:prSet presAssocID="{20E74228-E78A-754B-A120-5D4A41F40894}" presName="thickLine" presStyleLbl="alignNode1" presStyleIdx="3" presStyleCnt="4"/>
      <dgm:spPr/>
    </dgm:pt>
    <dgm:pt modelId="{DB2C6A88-8119-154E-BC43-78CB6E79F7AC}" type="pres">
      <dgm:prSet presAssocID="{20E74228-E78A-754B-A120-5D4A41F40894}" presName="horz1" presStyleCnt="0"/>
      <dgm:spPr/>
    </dgm:pt>
    <dgm:pt modelId="{D4D3E5BB-8058-404E-AE5B-61B3B681E6B5}" type="pres">
      <dgm:prSet presAssocID="{20E74228-E78A-754B-A120-5D4A41F40894}" presName="tx1" presStyleLbl="revTx" presStyleIdx="3" presStyleCnt="4"/>
      <dgm:spPr/>
    </dgm:pt>
    <dgm:pt modelId="{57C1DF03-601F-5149-B50B-665DF3561D7E}" type="pres">
      <dgm:prSet presAssocID="{20E74228-E78A-754B-A120-5D4A41F40894}" presName="vert1" presStyleCnt="0"/>
      <dgm:spPr/>
    </dgm:pt>
  </dgm:ptLst>
  <dgm:cxnLst>
    <dgm:cxn modelId="{42B2D120-676A-9148-8D2C-78B999CA10C5}" srcId="{441E0AC9-817B-4FD0-99A8-D986B9D3BE60}" destId="{20E74228-E78A-754B-A120-5D4A41F40894}" srcOrd="3" destOrd="0" parTransId="{C39E2B6C-C7E6-3540-85EE-51B9E5E3CCCA}" sibTransId="{73F48112-B20C-9144-B55D-96F914D0EB91}"/>
    <dgm:cxn modelId="{32B56B40-90A1-43B3-A0E5-3A1BE2762E62}" srcId="{441E0AC9-817B-4FD0-99A8-D986B9D3BE60}" destId="{3639C87A-9F3C-4E3A-A930-314375DF1786}" srcOrd="0" destOrd="0" parTransId="{837A965F-B2DF-427D-AEFA-C565FF7CE9CA}" sibTransId="{1E35BB9C-88FC-4080-8954-5EF5DD5E40A5}"/>
    <dgm:cxn modelId="{35EE285A-1954-1246-99A5-F09A61E0B645}" type="presOf" srcId="{47C9A2CD-6B4D-EC4A-8399-474B95064C3B}" destId="{D0899A2E-082B-4C49-8422-3F663FF21CB5}" srcOrd="0" destOrd="0" presId="urn:microsoft.com/office/officeart/2008/layout/LinedList"/>
    <dgm:cxn modelId="{BB8D0163-6304-B049-A9F1-73A20E42E520}" type="presOf" srcId="{280ECD90-6ABE-574A-A2FE-991BFDC2CA17}" destId="{F1A5199B-2151-AC4A-9648-9A6882019F5C}" srcOrd="0" destOrd="0" presId="urn:microsoft.com/office/officeart/2008/layout/LinedList"/>
    <dgm:cxn modelId="{710B9166-E1F2-F344-B679-0A5ECB4F9533}" srcId="{441E0AC9-817B-4FD0-99A8-D986B9D3BE60}" destId="{47C9A2CD-6B4D-EC4A-8399-474B95064C3B}" srcOrd="2" destOrd="0" parTransId="{2C204CEC-4D9C-F54A-A1B4-9628958FB4A0}" sibTransId="{36F6A0F8-DA58-2541-A93F-64931C477D93}"/>
    <dgm:cxn modelId="{C57BDBA1-56B8-6947-A68C-667B82F1C3B6}" type="presOf" srcId="{441E0AC9-817B-4FD0-99A8-D986B9D3BE60}" destId="{D8617EC5-F25E-3B49-AF65-CD3196AEF792}" srcOrd="0" destOrd="0" presId="urn:microsoft.com/office/officeart/2008/layout/LinedList"/>
    <dgm:cxn modelId="{76AE51A9-D001-2440-9201-DA20DDF0DB8D}" srcId="{441E0AC9-817B-4FD0-99A8-D986B9D3BE60}" destId="{280ECD90-6ABE-574A-A2FE-991BFDC2CA17}" srcOrd="1" destOrd="0" parTransId="{523EF393-975E-9545-8966-9D2B8506C457}" sibTransId="{F1884EE5-6B20-D445-B208-35215A66D420}"/>
    <dgm:cxn modelId="{3EEA85C4-E48D-8741-9FD2-34747BA68B58}" type="presOf" srcId="{20E74228-E78A-754B-A120-5D4A41F40894}" destId="{D4D3E5BB-8058-404E-AE5B-61B3B681E6B5}" srcOrd="0" destOrd="0" presId="urn:microsoft.com/office/officeart/2008/layout/LinedList"/>
    <dgm:cxn modelId="{8EF517F9-A19D-BE4F-8720-94F928503B13}" type="presOf" srcId="{3639C87A-9F3C-4E3A-A930-314375DF1786}" destId="{AD63C000-E900-9D47-A784-9CA147CCC9F6}" srcOrd="0" destOrd="0" presId="urn:microsoft.com/office/officeart/2008/layout/LinedList"/>
    <dgm:cxn modelId="{09D91D1E-2088-5B49-97D0-A998051BB674}" type="presParOf" srcId="{D8617EC5-F25E-3B49-AF65-CD3196AEF792}" destId="{AA52C02D-0658-A248-A3C1-77F334867FA8}" srcOrd="0" destOrd="0" presId="urn:microsoft.com/office/officeart/2008/layout/LinedList"/>
    <dgm:cxn modelId="{00E81EA5-AD57-2645-81F4-4B2ECE5D281B}" type="presParOf" srcId="{D8617EC5-F25E-3B49-AF65-CD3196AEF792}" destId="{7F525E68-3ED1-3841-99DB-54C322B7E54A}" srcOrd="1"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8C226A60-4815-3D42-BA61-3F014162202A}" type="presParOf" srcId="{D8617EC5-F25E-3B49-AF65-CD3196AEF792}" destId="{4A6CE550-4F1D-7949-9019-C43900D9AF7D}" srcOrd="2" destOrd="0" presId="urn:microsoft.com/office/officeart/2008/layout/LinedList"/>
    <dgm:cxn modelId="{5E7FD8FC-A11E-E14C-A146-F86B028D24B7}" type="presParOf" srcId="{D8617EC5-F25E-3B49-AF65-CD3196AEF792}" destId="{7DA82C5F-1FE0-DD48-A9B8-51537A3C6055}" srcOrd="3" destOrd="0" presId="urn:microsoft.com/office/officeart/2008/layout/LinedList"/>
    <dgm:cxn modelId="{7E726619-61CB-0446-8D07-B8A9F61A2D90}" type="presParOf" srcId="{7DA82C5F-1FE0-DD48-A9B8-51537A3C6055}" destId="{F1A5199B-2151-AC4A-9648-9A6882019F5C}" srcOrd="0" destOrd="0" presId="urn:microsoft.com/office/officeart/2008/layout/LinedList"/>
    <dgm:cxn modelId="{69C2BEC3-90BE-5448-B123-1D6D0E445F48}" type="presParOf" srcId="{7DA82C5F-1FE0-DD48-A9B8-51537A3C6055}" destId="{A775BB05-3DC3-F547-A6FB-9A62CDB0D821}" srcOrd="1" destOrd="0" presId="urn:microsoft.com/office/officeart/2008/layout/LinedList"/>
    <dgm:cxn modelId="{2CE6EE14-595D-8647-B722-D5590599D2C7}" type="presParOf" srcId="{D8617EC5-F25E-3B49-AF65-CD3196AEF792}" destId="{1DEDBC9A-8555-F24A-AB51-3AB0ECA67EE2}" srcOrd="4" destOrd="0" presId="urn:microsoft.com/office/officeart/2008/layout/LinedList"/>
    <dgm:cxn modelId="{F1D43D22-5660-9C4C-87E0-AD44C496B4E7}" type="presParOf" srcId="{D8617EC5-F25E-3B49-AF65-CD3196AEF792}" destId="{7A7F0B91-9E8A-0D4E-94B7-E7F58005CF4B}" srcOrd="5" destOrd="0" presId="urn:microsoft.com/office/officeart/2008/layout/LinedList"/>
    <dgm:cxn modelId="{02DA2F84-3759-C54E-BBD0-DA6F37179306}" type="presParOf" srcId="{7A7F0B91-9E8A-0D4E-94B7-E7F58005CF4B}" destId="{D0899A2E-082B-4C49-8422-3F663FF21CB5}" srcOrd="0" destOrd="0" presId="urn:microsoft.com/office/officeart/2008/layout/LinedList"/>
    <dgm:cxn modelId="{4461A5D1-9149-754C-AA3E-2C87C652C845}" type="presParOf" srcId="{7A7F0B91-9E8A-0D4E-94B7-E7F58005CF4B}" destId="{AC55B559-A05B-CA41-A4F5-D29FE248FD5A}" srcOrd="1" destOrd="0" presId="urn:microsoft.com/office/officeart/2008/layout/LinedList"/>
    <dgm:cxn modelId="{09B0BCCF-DB39-6B43-A848-65AEAEB8B1C3}" type="presParOf" srcId="{D8617EC5-F25E-3B49-AF65-CD3196AEF792}" destId="{C6A829C9-D545-2140-A7F5-B47DC420B244}" srcOrd="6" destOrd="0" presId="urn:microsoft.com/office/officeart/2008/layout/LinedList"/>
    <dgm:cxn modelId="{E7C4C1A7-8DCA-AE41-B9C8-886D8CE63583}" type="presParOf" srcId="{D8617EC5-F25E-3B49-AF65-CD3196AEF792}" destId="{DB2C6A88-8119-154E-BC43-78CB6E79F7AC}" srcOrd="7" destOrd="0" presId="urn:microsoft.com/office/officeart/2008/layout/LinedList"/>
    <dgm:cxn modelId="{FF26CE41-8850-2D46-B8C7-F9041A9D33A9}" type="presParOf" srcId="{DB2C6A88-8119-154E-BC43-78CB6E79F7AC}" destId="{D4D3E5BB-8058-404E-AE5B-61B3B681E6B5}" srcOrd="0" destOrd="0" presId="urn:microsoft.com/office/officeart/2008/layout/LinedList"/>
    <dgm:cxn modelId="{CE556BF9-5B71-B446-AB6A-0E530E8E7458}" type="presParOf" srcId="{DB2C6A88-8119-154E-BC43-78CB6E79F7AC}" destId="{57C1DF03-601F-5149-B50B-665DF3561D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CB9E8F0-3361-4E82-B7E3-D2D378F6A3E4}">
      <dgm:prSet/>
      <dgm:spPr/>
      <dgm:t>
        <a:bodyPr/>
        <a:lstStyle/>
        <a:p>
          <a:r>
            <a:rPr lang="en-US" dirty="0"/>
            <a:t>Underserved WG</a:t>
          </a:r>
        </a:p>
      </dgm:t>
    </dgm:pt>
    <dgm:pt modelId="{B889F086-CDA2-4BE1-99C9-377184259A15}" type="parTrans" cxnId="{297BCA25-F011-4C94-85D9-5ADB58F0457C}">
      <dgm:prSet/>
      <dgm:spPr/>
      <dgm:t>
        <a:bodyPr/>
        <a:lstStyle/>
        <a:p>
          <a:endParaRPr lang="en-US"/>
        </a:p>
      </dgm:t>
    </dgm:pt>
    <dgm:pt modelId="{28CA25C7-BB92-49D7-AA83-0235E53DD031}" type="sibTrans" cxnId="{297BCA25-F011-4C94-85D9-5ADB58F0457C}">
      <dgm:prSet/>
      <dgm:spPr/>
      <dgm:t>
        <a:bodyPr/>
        <a:lstStyle/>
        <a:p>
          <a:endParaRPr lang="en-US"/>
        </a:p>
      </dgm:t>
    </dgm:pt>
    <dgm:pt modelId="{19CEA29D-E393-4FE3-A7A3-6D9C3C874BD8}">
      <dgm:prSet/>
      <dgm:spPr/>
      <dgm:t>
        <a:bodyPr/>
        <a:lstStyle/>
        <a:p>
          <a:r>
            <a:rPr lang="en-US" dirty="0"/>
            <a:t>3</a:t>
          </a:r>
          <a:r>
            <a:rPr lang="en-US" baseline="30000" dirty="0"/>
            <a:t>rd</a:t>
          </a:r>
          <a:r>
            <a:rPr lang="en-US" dirty="0"/>
            <a:t> Party Solicitation Process</a:t>
          </a:r>
          <a:endParaRPr lang="en-US" strike="sngStrike" dirty="0">
            <a:highlight>
              <a:srgbClr val="FFFF00"/>
            </a:highlight>
          </a:endParaRPr>
        </a:p>
      </dgm:t>
    </dgm:pt>
    <dgm:pt modelId="{A0CFE13C-8AD2-4A33-B9A0-6E5307A1BCCF}" type="parTrans" cxnId="{117D873B-094A-4083-B039-7A7C6D3C499B}">
      <dgm:prSet/>
      <dgm:spPr/>
      <dgm:t>
        <a:bodyPr/>
        <a:lstStyle/>
        <a:p>
          <a:endParaRPr lang="en-US"/>
        </a:p>
      </dgm:t>
    </dgm:pt>
    <dgm:pt modelId="{D246095F-5411-4251-97A4-965ABB28FBD2}" type="sibTrans" cxnId="{117D873B-094A-4083-B039-7A7C6D3C499B}">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1FAF9F6-DA79-DA44-A168-FE6B533F110C}" type="pres">
      <dgm:prSet presAssocID="{7CB9E8F0-3361-4E82-B7E3-D2D378F6A3E4}" presName="thickLine" presStyleLbl="alignNode1" presStyleIdx="0" presStyleCnt="2"/>
      <dgm:spPr/>
    </dgm:pt>
    <dgm:pt modelId="{55EC7369-B9EF-1D45-BA2D-BEC5C067DDF5}" type="pres">
      <dgm:prSet presAssocID="{7CB9E8F0-3361-4E82-B7E3-D2D378F6A3E4}" presName="horz1" presStyleCnt="0"/>
      <dgm:spPr/>
    </dgm:pt>
    <dgm:pt modelId="{63230EDA-6541-EC46-AFA4-C72701245F76}" type="pres">
      <dgm:prSet presAssocID="{7CB9E8F0-3361-4E82-B7E3-D2D378F6A3E4}" presName="tx1" presStyleLbl="revTx" presStyleIdx="0" presStyleCnt="2"/>
      <dgm:spPr/>
    </dgm:pt>
    <dgm:pt modelId="{74906F23-CD96-C149-9FB5-71533EC60190}" type="pres">
      <dgm:prSet presAssocID="{7CB9E8F0-3361-4E82-B7E3-D2D378F6A3E4}" presName="vert1" presStyleCnt="0"/>
      <dgm:spPr/>
    </dgm:pt>
    <dgm:pt modelId="{731D4B0D-2F1A-634D-A2DF-B2EBA5804A41}" type="pres">
      <dgm:prSet presAssocID="{19CEA29D-E393-4FE3-A7A3-6D9C3C874BD8}" presName="thickLine" presStyleLbl="alignNode1" presStyleIdx="1" presStyleCnt="2"/>
      <dgm:spPr/>
    </dgm:pt>
    <dgm:pt modelId="{6DFA2EFD-0AC8-5848-9285-E2DD4BDF9DBB}" type="pres">
      <dgm:prSet presAssocID="{19CEA29D-E393-4FE3-A7A3-6D9C3C874BD8}" presName="horz1" presStyleCnt="0"/>
      <dgm:spPr/>
    </dgm:pt>
    <dgm:pt modelId="{C48A2B52-6AE9-864E-9462-D1B6DB144F80}" type="pres">
      <dgm:prSet presAssocID="{19CEA29D-E393-4FE3-A7A3-6D9C3C874BD8}" presName="tx1" presStyleLbl="revTx" presStyleIdx="1" presStyleCnt="2"/>
      <dgm:spPr/>
    </dgm:pt>
    <dgm:pt modelId="{262E9779-5F22-7F4E-84A4-D5BF6F4E265E}" type="pres">
      <dgm:prSet presAssocID="{19CEA29D-E393-4FE3-A7A3-6D9C3C874BD8}" presName="vert1" presStyleCnt="0"/>
      <dgm:spPr/>
    </dgm:pt>
  </dgm:ptLst>
  <dgm:cxnLst>
    <dgm:cxn modelId="{297BCA25-F011-4C94-85D9-5ADB58F0457C}" srcId="{441E0AC9-817B-4FD0-99A8-D986B9D3BE60}" destId="{7CB9E8F0-3361-4E82-B7E3-D2D378F6A3E4}" srcOrd="0" destOrd="0" parTransId="{B889F086-CDA2-4BE1-99C9-377184259A15}" sibTransId="{28CA25C7-BB92-49D7-AA83-0235E53DD031}"/>
    <dgm:cxn modelId="{4FD74C29-3D66-874E-9F06-7E6FF40C186A}" type="presOf" srcId="{19CEA29D-E393-4FE3-A7A3-6D9C3C874BD8}" destId="{C48A2B52-6AE9-864E-9462-D1B6DB144F80}" srcOrd="0" destOrd="0" presId="urn:microsoft.com/office/officeart/2008/layout/LinedList"/>
    <dgm:cxn modelId="{117D873B-094A-4083-B039-7A7C6D3C499B}" srcId="{441E0AC9-817B-4FD0-99A8-D986B9D3BE60}" destId="{19CEA29D-E393-4FE3-A7A3-6D9C3C874BD8}" srcOrd="1" destOrd="0" parTransId="{A0CFE13C-8AD2-4A33-B9A0-6E5307A1BCCF}" sibTransId="{D246095F-5411-4251-97A4-965ABB28FBD2}"/>
    <dgm:cxn modelId="{427EB781-60C2-4248-831A-2A8EAA3AF329}" type="presOf" srcId="{7CB9E8F0-3361-4E82-B7E3-D2D378F6A3E4}" destId="{63230EDA-6541-EC46-AFA4-C72701245F76}" srcOrd="0" destOrd="0" presId="urn:microsoft.com/office/officeart/2008/layout/LinedList"/>
    <dgm:cxn modelId="{C57BDBA1-56B8-6947-A68C-667B82F1C3B6}" type="presOf" srcId="{441E0AC9-817B-4FD0-99A8-D986B9D3BE60}" destId="{D8617EC5-F25E-3B49-AF65-CD3196AEF792}" srcOrd="0" destOrd="0" presId="urn:microsoft.com/office/officeart/2008/layout/LinedList"/>
    <dgm:cxn modelId="{19EB7C40-18D6-0B43-B572-C39029F52610}" type="presParOf" srcId="{D8617EC5-F25E-3B49-AF65-CD3196AEF792}" destId="{A1FAF9F6-DA79-DA44-A168-FE6B533F110C}" srcOrd="0" destOrd="0" presId="urn:microsoft.com/office/officeart/2008/layout/LinedList"/>
    <dgm:cxn modelId="{018F7B3E-F587-C949-A220-39E1095C0861}" type="presParOf" srcId="{D8617EC5-F25E-3B49-AF65-CD3196AEF792}" destId="{55EC7369-B9EF-1D45-BA2D-BEC5C067DDF5}" srcOrd="1" destOrd="0" presId="urn:microsoft.com/office/officeart/2008/layout/LinedList"/>
    <dgm:cxn modelId="{E4331C57-6021-4347-9FCC-A89BB78A9107}" type="presParOf" srcId="{55EC7369-B9EF-1D45-BA2D-BEC5C067DDF5}" destId="{63230EDA-6541-EC46-AFA4-C72701245F76}" srcOrd="0" destOrd="0" presId="urn:microsoft.com/office/officeart/2008/layout/LinedList"/>
    <dgm:cxn modelId="{8ABF67FB-106E-9446-8E42-57A08A3716C3}" type="presParOf" srcId="{55EC7369-B9EF-1D45-BA2D-BEC5C067DDF5}" destId="{74906F23-CD96-C149-9FB5-71533EC60190}" srcOrd="1" destOrd="0" presId="urn:microsoft.com/office/officeart/2008/layout/LinedList"/>
    <dgm:cxn modelId="{21588D2B-3A92-584B-B101-B579FAF8DD15}" type="presParOf" srcId="{D8617EC5-F25E-3B49-AF65-CD3196AEF792}" destId="{731D4B0D-2F1A-634D-A2DF-B2EBA5804A41}" srcOrd="2" destOrd="0" presId="urn:microsoft.com/office/officeart/2008/layout/LinedList"/>
    <dgm:cxn modelId="{1F48FB4E-4B44-C046-9648-B5ED53FD572D}" type="presParOf" srcId="{D8617EC5-F25E-3B49-AF65-CD3196AEF792}" destId="{6DFA2EFD-0AC8-5848-9285-E2DD4BDF9DBB}" srcOrd="3" destOrd="0" presId="urn:microsoft.com/office/officeart/2008/layout/LinedList"/>
    <dgm:cxn modelId="{EFDB4143-EDB1-FC41-B64A-369CFB900CC5}" type="presParOf" srcId="{6DFA2EFD-0AC8-5848-9285-E2DD4BDF9DBB}" destId="{C48A2B52-6AE9-864E-9462-D1B6DB144F80}" srcOrd="0" destOrd="0" presId="urn:microsoft.com/office/officeart/2008/layout/LinedList"/>
    <dgm:cxn modelId="{BCF67A69-4877-834B-913F-08F8F4F24E13}" type="presParOf" srcId="{6DFA2EFD-0AC8-5848-9285-E2DD4BDF9DBB}" destId="{262E9779-5F22-7F4E-84A4-D5BF6F4E26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dirty="0"/>
            <a:t>ED Presentation on Final Decision (25 minutes)</a:t>
          </a:r>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280ECD90-6ABE-574A-A2FE-991BFDC2CA17}">
      <dgm:prSet/>
      <dgm:spPr/>
      <dgm:t>
        <a:bodyPr/>
        <a:lstStyle/>
        <a:p>
          <a:pPr>
            <a:buFont typeface="+mj-lt"/>
            <a:buAutoNum type="arabicParenR"/>
          </a:pPr>
          <a:r>
            <a:rPr lang="en-US" dirty="0"/>
            <a:t>ED/PA Presentation &amp; CAEECC Initial Feedback on Filing Outline Template/Guidance (45 minutes)</a:t>
          </a:r>
        </a:p>
      </dgm:t>
    </dgm:pt>
    <dgm:pt modelId="{523EF393-975E-9545-8966-9D2B8506C457}" type="parTrans" cxnId="{76AE51A9-D001-2440-9201-DA20DDF0DB8D}">
      <dgm:prSet/>
      <dgm:spPr/>
      <dgm:t>
        <a:bodyPr/>
        <a:lstStyle/>
        <a:p>
          <a:endParaRPr lang="en-US"/>
        </a:p>
      </dgm:t>
    </dgm:pt>
    <dgm:pt modelId="{F1884EE5-6B20-D445-B208-35215A66D420}" type="sibTrans" cxnId="{76AE51A9-D001-2440-9201-DA20DDF0DB8D}">
      <dgm:prSet/>
      <dgm:spPr/>
      <dgm:t>
        <a:bodyPr/>
        <a:lstStyle/>
        <a:p>
          <a:endParaRPr lang="en-US"/>
        </a:p>
      </dgm:t>
    </dgm:pt>
    <dgm:pt modelId="{47C9A2CD-6B4D-EC4A-8399-474B95064C3B}">
      <dgm:prSet/>
      <dgm:spPr/>
      <dgm:t>
        <a:bodyPr/>
        <a:lstStyle/>
        <a:p>
          <a:pPr>
            <a:buFont typeface="+mj-lt"/>
            <a:buAutoNum type="arabicParenR"/>
          </a:pPr>
          <a:r>
            <a:rPr lang="en-US" dirty="0"/>
            <a:t>Equity &amp; Market Support Sector Metrics WG(s)/Workshop (60 minutes)</a:t>
          </a:r>
        </a:p>
      </dgm:t>
    </dgm:pt>
    <dgm:pt modelId="{2C204CEC-4D9C-F54A-A1B4-9628958FB4A0}" type="parTrans" cxnId="{710B9166-E1F2-F344-B679-0A5ECB4F9533}">
      <dgm:prSet/>
      <dgm:spPr/>
      <dgm:t>
        <a:bodyPr/>
        <a:lstStyle/>
        <a:p>
          <a:endParaRPr lang="en-US"/>
        </a:p>
      </dgm:t>
    </dgm:pt>
    <dgm:pt modelId="{36F6A0F8-DA58-2541-A93F-64931C477D93}" type="sibTrans" cxnId="{710B9166-E1F2-F344-B679-0A5ECB4F9533}">
      <dgm:prSet/>
      <dgm:spPr/>
      <dgm:t>
        <a:bodyPr/>
        <a:lstStyle/>
        <a:p>
          <a:endParaRPr lang="en-US"/>
        </a:p>
      </dgm:t>
    </dgm:pt>
    <dgm:pt modelId="{20E74228-E78A-754B-A120-5D4A41F40894}">
      <dgm:prSet/>
      <dgm:spPr/>
      <dgm:t>
        <a:bodyPr/>
        <a:lstStyle/>
        <a:p>
          <a:r>
            <a:rPr lang="en-US" dirty="0"/>
            <a:t>Initial discussion of short- and long-term implications for CAEECC of Final Decision (25 minutes)</a:t>
          </a:r>
        </a:p>
      </dgm:t>
    </dgm:pt>
    <dgm:pt modelId="{C39E2B6C-C7E6-3540-85EE-51B9E5E3CCCA}" type="parTrans" cxnId="{42B2D120-676A-9148-8D2C-78B999CA10C5}">
      <dgm:prSet/>
      <dgm:spPr/>
      <dgm:t>
        <a:bodyPr/>
        <a:lstStyle/>
        <a:p>
          <a:endParaRPr lang="en-US"/>
        </a:p>
      </dgm:t>
    </dgm:pt>
    <dgm:pt modelId="{73F48112-B20C-9144-B55D-96F914D0EB91}" type="sibTrans" cxnId="{42B2D120-676A-9148-8D2C-78B999CA10C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A52C02D-0658-A248-A3C1-77F334867FA8}" type="pres">
      <dgm:prSet presAssocID="{3639C87A-9F3C-4E3A-A930-314375DF1786}" presName="thickLine" presStyleLbl="alignNode1" presStyleIdx="0" presStyleCnt="4"/>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0" presStyleCnt="4"/>
      <dgm:spPr/>
    </dgm:pt>
    <dgm:pt modelId="{F6CD40C7-2CD9-204F-B425-6BBF7E2D420F}" type="pres">
      <dgm:prSet presAssocID="{3639C87A-9F3C-4E3A-A930-314375DF1786}" presName="vert1" presStyleCnt="0"/>
      <dgm:spPr/>
    </dgm:pt>
    <dgm:pt modelId="{4A6CE550-4F1D-7949-9019-C43900D9AF7D}" type="pres">
      <dgm:prSet presAssocID="{280ECD90-6ABE-574A-A2FE-991BFDC2CA17}" presName="thickLine" presStyleLbl="alignNode1" presStyleIdx="1" presStyleCnt="4"/>
      <dgm:spPr/>
    </dgm:pt>
    <dgm:pt modelId="{7DA82C5F-1FE0-DD48-A9B8-51537A3C6055}" type="pres">
      <dgm:prSet presAssocID="{280ECD90-6ABE-574A-A2FE-991BFDC2CA17}" presName="horz1" presStyleCnt="0"/>
      <dgm:spPr/>
    </dgm:pt>
    <dgm:pt modelId="{F1A5199B-2151-AC4A-9648-9A6882019F5C}" type="pres">
      <dgm:prSet presAssocID="{280ECD90-6ABE-574A-A2FE-991BFDC2CA17}" presName="tx1" presStyleLbl="revTx" presStyleIdx="1" presStyleCnt="4"/>
      <dgm:spPr/>
    </dgm:pt>
    <dgm:pt modelId="{A775BB05-3DC3-F547-A6FB-9A62CDB0D821}" type="pres">
      <dgm:prSet presAssocID="{280ECD90-6ABE-574A-A2FE-991BFDC2CA17}" presName="vert1" presStyleCnt="0"/>
      <dgm:spPr/>
    </dgm:pt>
    <dgm:pt modelId="{1DEDBC9A-8555-F24A-AB51-3AB0ECA67EE2}" type="pres">
      <dgm:prSet presAssocID="{47C9A2CD-6B4D-EC4A-8399-474B95064C3B}" presName="thickLine" presStyleLbl="alignNode1" presStyleIdx="2" presStyleCnt="4"/>
      <dgm:spPr/>
    </dgm:pt>
    <dgm:pt modelId="{7A7F0B91-9E8A-0D4E-94B7-E7F58005CF4B}" type="pres">
      <dgm:prSet presAssocID="{47C9A2CD-6B4D-EC4A-8399-474B95064C3B}" presName="horz1" presStyleCnt="0"/>
      <dgm:spPr/>
    </dgm:pt>
    <dgm:pt modelId="{D0899A2E-082B-4C49-8422-3F663FF21CB5}" type="pres">
      <dgm:prSet presAssocID="{47C9A2CD-6B4D-EC4A-8399-474B95064C3B}" presName="tx1" presStyleLbl="revTx" presStyleIdx="2" presStyleCnt="4"/>
      <dgm:spPr/>
    </dgm:pt>
    <dgm:pt modelId="{AC55B559-A05B-CA41-A4F5-D29FE248FD5A}" type="pres">
      <dgm:prSet presAssocID="{47C9A2CD-6B4D-EC4A-8399-474B95064C3B}" presName="vert1" presStyleCnt="0"/>
      <dgm:spPr/>
    </dgm:pt>
    <dgm:pt modelId="{C6A829C9-D545-2140-A7F5-B47DC420B244}" type="pres">
      <dgm:prSet presAssocID="{20E74228-E78A-754B-A120-5D4A41F40894}" presName="thickLine" presStyleLbl="alignNode1" presStyleIdx="3" presStyleCnt="4"/>
      <dgm:spPr/>
    </dgm:pt>
    <dgm:pt modelId="{DB2C6A88-8119-154E-BC43-78CB6E79F7AC}" type="pres">
      <dgm:prSet presAssocID="{20E74228-E78A-754B-A120-5D4A41F40894}" presName="horz1" presStyleCnt="0"/>
      <dgm:spPr/>
    </dgm:pt>
    <dgm:pt modelId="{D4D3E5BB-8058-404E-AE5B-61B3B681E6B5}" type="pres">
      <dgm:prSet presAssocID="{20E74228-E78A-754B-A120-5D4A41F40894}" presName="tx1" presStyleLbl="revTx" presStyleIdx="3" presStyleCnt="4"/>
      <dgm:spPr/>
    </dgm:pt>
    <dgm:pt modelId="{57C1DF03-601F-5149-B50B-665DF3561D7E}" type="pres">
      <dgm:prSet presAssocID="{20E74228-E78A-754B-A120-5D4A41F40894}" presName="vert1" presStyleCnt="0"/>
      <dgm:spPr/>
    </dgm:pt>
  </dgm:ptLst>
  <dgm:cxnLst>
    <dgm:cxn modelId="{42B2D120-676A-9148-8D2C-78B999CA10C5}" srcId="{441E0AC9-817B-4FD0-99A8-D986B9D3BE60}" destId="{20E74228-E78A-754B-A120-5D4A41F40894}" srcOrd="3" destOrd="0" parTransId="{C39E2B6C-C7E6-3540-85EE-51B9E5E3CCCA}" sibTransId="{73F48112-B20C-9144-B55D-96F914D0EB91}"/>
    <dgm:cxn modelId="{32B56B40-90A1-43B3-A0E5-3A1BE2762E62}" srcId="{441E0AC9-817B-4FD0-99A8-D986B9D3BE60}" destId="{3639C87A-9F3C-4E3A-A930-314375DF1786}" srcOrd="0" destOrd="0" parTransId="{837A965F-B2DF-427D-AEFA-C565FF7CE9CA}" sibTransId="{1E35BB9C-88FC-4080-8954-5EF5DD5E40A5}"/>
    <dgm:cxn modelId="{35EE285A-1954-1246-99A5-F09A61E0B645}" type="presOf" srcId="{47C9A2CD-6B4D-EC4A-8399-474B95064C3B}" destId="{D0899A2E-082B-4C49-8422-3F663FF21CB5}" srcOrd="0" destOrd="0" presId="urn:microsoft.com/office/officeart/2008/layout/LinedList"/>
    <dgm:cxn modelId="{BB8D0163-6304-B049-A9F1-73A20E42E520}" type="presOf" srcId="{280ECD90-6ABE-574A-A2FE-991BFDC2CA17}" destId="{F1A5199B-2151-AC4A-9648-9A6882019F5C}" srcOrd="0" destOrd="0" presId="urn:microsoft.com/office/officeart/2008/layout/LinedList"/>
    <dgm:cxn modelId="{710B9166-E1F2-F344-B679-0A5ECB4F9533}" srcId="{441E0AC9-817B-4FD0-99A8-D986B9D3BE60}" destId="{47C9A2CD-6B4D-EC4A-8399-474B95064C3B}" srcOrd="2" destOrd="0" parTransId="{2C204CEC-4D9C-F54A-A1B4-9628958FB4A0}" sibTransId="{36F6A0F8-DA58-2541-A93F-64931C477D93}"/>
    <dgm:cxn modelId="{C57BDBA1-56B8-6947-A68C-667B82F1C3B6}" type="presOf" srcId="{441E0AC9-817B-4FD0-99A8-D986B9D3BE60}" destId="{D8617EC5-F25E-3B49-AF65-CD3196AEF792}" srcOrd="0" destOrd="0" presId="urn:microsoft.com/office/officeart/2008/layout/LinedList"/>
    <dgm:cxn modelId="{76AE51A9-D001-2440-9201-DA20DDF0DB8D}" srcId="{441E0AC9-817B-4FD0-99A8-D986B9D3BE60}" destId="{280ECD90-6ABE-574A-A2FE-991BFDC2CA17}" srcOrd="1" destOrd="0" parTransId="{523EF393-975E-9545-8966-9D2B8506C457}" sibTransId="{F1884EE5-6B20-D445-B208-35215A66D420}"/>
    <dgm:cxn modelId="{3EEA85C4-E48D-8741-9FD2-34747BA68B58}" type="presOf" srcId="{20E74228-E78A-754B-A120-5D4A41F40894}" destId="{D4D3E5BB-8058-404E-AE5B-61B3B681E6B5}" srcOrd="0" destOrd="0" presId="urn:microsoft.com/office/officeart/2008/layout/LinedList"/>
    <dgm:cxn modelId="{8EF517F9-A19D-BE4F-8720-94F928503B13}" type="presOf" srcId="{3639C87A-9F3C-4E3A-A930-314375DF1786}" destId="{AD63C000-E900-9D47-A784-9CA147CCC9F6}" srcOrd="0" destOrd="0" presId="urn:microsoft.com/office/officeart/2008/layout/LinedList"/>
    <dgm:cxn modelId="{09D91D1E-2088-5B49-97D0-A998051BB674}" type="presParOf" srcId="{D8617EC5-F25E-3B49-AF65-CD3196AEF792}" destId="{AA52C02D-0658-A248-A3C1-77F334867FA8}" srcOrd="0" destOrd="0" presId="urn:microsoft.com/office/officeart/2008/layout/LinedList"/>
    <dgm:cxn modelId="{00E81EA5-AD57-2645-81F4-4B2ECE5D281B}" type="presParOf" srcId="{D8617EC5-F25E-3B49-AF65-CD3196AEF792}" destId="{7F525E68-3ED1-3841-99DB-54C322B7E54A}" srcOrd="1"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8C226A60-4815-3D42-BA61-3F014162202A}" type="presParOf" srcId="{D8617EC5-F25E-3B49-AF65-CD3196AEF792}" destId="{4A6CE550-4F1D-7949-9019-C43900D9AF7D}" srcOrd="2" destOrd="0" presId="urn:microsoft.com/office/officeart/2008/layout/LinedList"/>
    <dgm:cxn modelId="{5E7FD8FC-A11E-E14C-A146-F86B028D24B7}" type="presParOf" srcId="{D8617EC5-F25E-3B49-AF65-CD3196AEF792}" destId="{7DA82C5F-1FE0-DD48-A9B8-51537A3C6055}" srcOrd="3" destOrd="0" presId="urn:microsoft.com/office/officeart/2008/layout/LinedList"/>
    <dgm:cxn modelId="{7E726619-61CB-0446-8D07-B8A9F61A2D90}" type="presParOf" srcId="{7DA82C5F-1FE0-DD48-A9B8-51537A3C6055}" destId="{F1A5199B-2151-AC4A-9648-9A6882019F5C}" srcOrd="0" destOrd="0" presId="urn:microsoft.com/office/officeart/2008/layout/LinedList"/>
    <dgm:cxn modelId="{69C2BEC3-90BE-5448-B123-1D6D0E445F48}" type="presParOf" srcId="{7DA82C5F-1FE0-DD48-A9B8-51537A3C6055}" destId="{A775BB05-3DC3-F547-A6FB-9A62CDB0D821}" srcOrd="1" destOrd="0" presId="urn:microsoft.com/office/officeart/2008/layout/LinedList"/>
    <dgm:cxn modelId="{2CE6EE14-595D-8647-B722-D5590599D2C7}" type="presParOf" srcId="{D8617EC5-F25E-3B49-AF65-CD3196AEF792}" destId="{1DEDBC9A-8555-F24A-AB51-3AB0ECA67EE2}" srcOrd="4" destOrd="0" presId="urn:microsoft.com/office/officeart/2008/layout/LinedList"/>
    <dgm:cxn modelId="{F1D43D22-5660-9C4C-87E0-AD44C496B4E7}" type="presParOf" srcId="{D8617EC5-F25E-3B49-AF65-CD3196AEF792}" destId="{7A7F0B91-9E8A-0D4E-94B7-E7F58005CF4B}" srcOrd="5" destOrd="0" presId="urn:microsoft.com/office/officeart/2008/layout/LinedList"/>
    <dgm:cxn modelId="{02DA2F84-3759-C54E-BBD0-DA6F37179306}" type="presParOf" srcId="{7A7F0B91-9E8A-0D4E-94B7-E7F58005CF4B}" destId="{D0899A2E-082B-4C49-8422-3F663FF21CB5}" srcOrd="0" destOrd="0" presId="urn:microsoft.com/office/officeart/2008/layout/LinedList"/>
    <dgm:cxn modelId="{4461A5D1-9149-754C-AA3E-2C87C652C845}" type="presParOf" srcId="{7A7F0B91-9E8A-0D4E-94B7-E7F58005CF4B}" destId="{AC55B559-A05B-CA41-A4F5-D29FE248FD5A}" srcOrd="1" destOrd="0" presId="urn:microsoft.com/office/officeart/2008/layout/LinedList"/>
    <dgm:cxn modelId="{09B0BCCF-DB39-6B43-A848-65AEAEB8B1C3}" type="presParOf" srcId="{D8617EC5-F25E-3B49-AF65-CD3196AEF792}" destId="{C6A829C9-D545-2140-A7F5-B47DC420B244}" srcOrd="6" destOrd="0" presId="urn:microsoft.com/office/officeart/2008/layout/LinedList"/>
    <dgm:cxn modelId="{E7C4C1A7-8DCA-AE41-B9C8-886D8CE63583}" type="presParOf" srcId="{D8617EC5-F25E-3B49-AF65-CD3196AEF792}" destId="{DB2C6A88-8119-154E-BC43-78CB6E79F7AC}" srcOrd="7" destOrd="0" presId="urn:microsoft.com/office/officeart/2008/layout/LinedList"/>
    <dgm:cxn modelId="{FF26CE41-8850-2D46-B8C7-F9041A9D33A9}" type="presParOf" srcId="{DB2C6A88-8119-154E-BC43-78CB6E79F7AC}" destId="{D4D3E5BB-8058-404E-AE5B-61B3B681E6B5}" srcOrd="0" destOrd="0" presId="urn:microsoft.com/office/officeart/2008/layout/LinedList"/>
    <dgm:cxn modelId="{CE556BF9-5B71-B446-AB6A-0E530E8E7458}" type="presParOf" srcId="{DB2C6A88-8119-154E-BC43-78CB6E79F7AC}" destId="{57C1DF03-601F-5149-B50B-665DF3561D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dirty="0">
              <a:highlight>
                <a:srgbClr val="C0C0C0"/>
              </a:highlight>
            </a:rPr>
            <a:t>ED Presentation on Final Decision (25 minutes)</a:t>
          </a:r>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280ECD90-6ABE-574A-A2FE-991BFDC2CA17}">
      <dgm:prSet/>
      <dgm:spPr/>
      <dgm:t>
        <a:bodyPr/>
        <a:lstStyle/>
        <a:p>
          <a:pPr>
            <a:buFont typeface="+mj-lt"/>
            <a:buAutoNum type="arabicParenR"/>
          </a:pPr>
          <a:r>
            <a:rPr lang="en-US" dirty="0"/>
            <a:t>ED/PA Presentation &amp; CAEECC Initial Feedback on Filing Outline Template/Guidance (45 minutes)</a:t>
          </a:r>
        </a:p>
      </dgm:t>
    </dgm:pt>
    <dgm:pt modelId="{523EF393-975E-9545-8966-9D2B8506C457}" type="parTrans" cxnId="{76AE51A9-D001-2440-9201-DA20DDF0DB8D}">
      <dgm:prSet/>
      <dgm:spPr/>
      <dgm:t>
        <a:bodyPr/>
        <a:lstStyle/>
        <a:p>
          <a:endParaRPr lang="en-US"/>
        </a:p>
      </dgm:t>
    </dgm:pt>
    <dgm:pt modelId="{F1884EE5-6B20-D445-B208-35215A66D420}" type="sibTrans" cxnId="{76AE51A9-D001-2440-9201-DA20DDF0DB8D}">
      <dgm:prSet/>
      <dgm:spPr/>
      <dgm:t>
        <a:bodyPr/>
        <a:lstStyle/>
        <a:p>
          <a:endParaRPr lang="en-US"/>
        </a:p>
      </dgm:t>
    </dgm:pt>
    <dgm:pt modelId="{47C9A2CD-6B4D-EC4A-8399-474B95064C3B}">
      <dgm:prSet/>
      <dgm:spPr/>
      <dgm:t>
        <a:bodyPr/>
        <a:lstStyle/>
        <a:p>
          <a:pPr>
            <a:buFont typeface="+mj-lt"/>
            <a:buAutoNum type="arabicParenR"/>
          </a:pPr>
          <a:r>
            <a:rPr lang="en-US" dirty="0"/>
            <a:t>Equity &amp; Market Support Sector Metrics WG(s)/Workshop (60 minutes)</a:t>
          </a:r>
        </a:p>
      </dgm:t>
    </dgm:pt>
    <dgm:pt modelId="{2C204CEC-4D9C-F54A-A1B4-9628958FB4A0}" type="parTrans" cxnId="{710B9166-E1F2-F344-B679-0A5ECB4F9533}">
      <dgm:prSet/>
      <dgm:spPr/>
      <dgm:t>
        <a:bodyPr/>
        <a:lstStyle/>
        <a:p>
          <a:endParaRPr lang="en-US"/>
        </a:p>
      </dgm:t>
    </dgm:pt>
    <dgm:pt modelId="{36F6A0F8-DA58-2541-A93F-64931C477D93}" type="sibTrans" cxnId="{710B9166-E1F2-F344-B679-0A5ECB4F9533}">
      <dgm:prSet/>
      <dgm:spPr/>
      <dgm:t>
        <a:bodyPr/>
        <a:lstStyle/>
        <a:p>
          <a:endParaRPr lang="en-US"/>
        </a:p>
      </dgm:t>
    </dgm:pt>
    <dgm:pt modelId="{20E74228-E78A-754B-A120-5D4A41F40894}">
      <dgm:prSet/>
      <dgm:spPr/>
      <dgm:t>
        <a:bodyPr/>
        <a:lstStyle/>
        <a:p>
          <a:r>
            <a:rPr lang="en-US" dirty="0"/>
            <a:t>Initial discussion of short- and long-term implications for CAEECC of Final Decision (25 minutes)</a:t>
          </a:r>
        </a:p>
      </dgm:t>
    </dgm:pt>
    <dgm:pt modelId="{C39E2B6C-C7E6-3540-85EE-51B9E5E3CCCA}" type="parTrans" cxnId="{42B2D120-676A-9148-8D2C-78B999CA10C5}">
      <dgm:prSet/>
      <dgm:spPr/>
      <dgm:t>
        <a:bodyPr/>
        <a:lstStyle/>
        <a:p>
          <a:endParaRPr lang="en-US"/>
        </a:p>
      </dgm:t>
    </dgm:pt>
    <dgm:pt modelId="{73F48112-B20C-9144-B55D-96F914D0EB91}" type="sibTrans" cxnId="{42B2D120-676A-9148-8D2C-78B999CA10C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A52C02D-0658-A248-A3C1-77F334867FA8}" type="pres">
      <dgm:prSet presAssocID="{3639C87A-9F3C-4E3A-A930-314375DF1786}" presName="thickLine" presStyleLbl="alignNode1" presStyleIdx="0" presStyleCnt="4"/>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0" presStyleCnt="4"/>
      <dgm:spPr/>
    </dgm:pt>
    <dgm:pt modelId="{F6CD40C7-2CD9-204F-B425-6BBF7E2D420F}" type="pres">
      <dgm:prSet presAssocID="{3639C87A-9F3C-4E3A-A930-314375DF1786}" presName="vert1" presStyleCnt="0"/>
      <dgm:spPr/>
    </dgm:pt>
    <dgm:pt modelId="{4A6CE550-4F1D-7949-9019-C43900D9AF7D}" type="pres">
      <dgm:prSet presAssocID="{280ECD90-6ABE-574A-A2FE-991BFDC2CA17}" presName="thickLine" presStyleLbl="alignNode1" presStyleIdx="1" presStyleCnt="4"/>
      <dgm:spPr/>
    </dgm:pt>
    <dgm:pt modelId="{7DA82C5F-1FE0-DD48-A9B8-51537A3C6055}" type="pres">
      <dgm:prSet presAssocID="{280ECD90-6ABE-574A-A2FE-991BFDC2CA17}" presName="horz1" presStyleCnt="0"/>
      <dgm:spPr/>
    </dgm:pt>
    <dgm:pt modelId="{F1A5199B-2151-AC4A-9648-9A6882019F5C}" type="pres">
      <dgm:prSet presAssocID="{280ECD90-6ABE-574A-A2FE-991BFDC2CA17}" presName="tx1" presStyleLbl="revTx" presStyleIdx="1" presStyleCnt="4"/>
      <dgm:spPr/>
    </dgm:pt>
    <dgm:pt modelId="{A775BB05-3DC3-F547-A6FB-9A62CDB0D821}" type="pres">
      <dgm:prSet presAssocID="{280ECD90-6ABE-574A-A2FE-991BFDC2CA17}" presName="vert1" presStyleCnt="0"/>
      <dgm:spPr/>
    </dgm:pt>
    <dgm:pt modelId="{1DEDBC9A-8555-F24A-AB51-3AB0ECA67EE2}" type="pres">
      <dgm:prSet presAssocID="{47C9A2CD-6B4D-EC4A-8399-474B95064C3B}" presName="thickLine" presStyleLbl="alignNode1" presStyleIdx="2" presStyleCnt="4"/>
      <dgm:spPr/>
    </dgm:pt>
    <dgm:pt modelId="{7A7F0B91-9E8A-0D4E-94B7-E7F58005CF4B}" type="pres">
      <dgm:prSet presAssocID="{47C9A2CD-6B4D-EC4A-8399-474B95064C3B}" presName="horz1" presStyleCnt="0"/>
      <dgm:spPr/>
    </dgm:pt>
    <dgm:pt modelId="{D0899A2E-082B-4C49-8422-3F663FF21CB5}" type="pres">
      <dgm:prSet presAssocID="{47C9A2CD-6B4D-EC4A-8399-474B95064C3B}" presName="tx1" presStyleLbl="revTx" presStyleIdx="2" presStyleCnt="4"/>
      <dgm:spPr/>
    </dgm:pt>
    <dgm:pt modelId="{AC55B559-A05B-CA41-A4F5-D29FE248FD5A}" type="pres">
      <dgm:prSet presAssocID="{47C9A2CD-6B4D-EC4A-8399-474B95064C3B}" presName="vert1" presStyleCnt="0"/>
      <dgm:spPr/>
    </dgm:pt>
    <dgm:pt modelId="{C6A829C9-D545-2140-A7F5-B47DC420B244}" type="pres">
      <dgm:prSet presAssocID="{20E74228-E78A-754B-A120-5D4A41F40894}" presName="thickLine" presStyleLbl="alignNode1" presStyleIdx="3" presStyleCnt="4"/>
      <dgm:spPr/>
    </dgm:pt>
    <dgm:pt modelId="{DB2C6A88-8119-154E-BC43-78CB6E79F7AC}" type="pres">
      <dgm:prSet presAssocID="{20E74228-E78A-754B-A120-5D4A41F40894}" presName="horz1" presStyleCnt="0"/>
      <dgm:spPr/>
    </dgm:pt>
    <dgm:pt modelId="{D4D3E5BB-8058-404E-AE5B-61B3B681E6B5}" type="pres">
      <dgm:prSet presAssocID="{20E74228-E78A-754B-A120-5D4A41F40894}" presName="tx1" presStyleLbl="revTx" presStyleIdx="3" presStyleCnt="4"/>
      <dgm:spPr/>
    </dgm:pt>
    <dgm:pt modelId="{57C1DF03-601F-5149-B50B-665DF3561D7E}" type="pres">
      <dgm:prSet presAssocID="{20E74228-E78A-754B-A120-5D4A41F40894}" presName="vert1" presStyleCnt="0"/>
      <dgm:spPr/>
    </dgm:pt>
  </dgm:ptLst>
  <dgm:cxnLst>
    <dgm:cxn modelId="{42B2D120-676A-9148-8D2C-78B999CA10C5}" srcId="{441E0AC9-817B-4FD0-99A8-D986B9D3BE60}" destId="{20E74228-E78A-754B-A120-5D4A41F40894}" srcOrd="3" destOrd="0" parTransId="{C39E2B6C-C7E6-3540-85EE-51B9E5E3CCCA}" sibTransId="{73F48112-B20C-9144-B55D-96F914D0EB91}"/>
    <dgm:cxn modelId="{32B56B40-90A1-43B3-A0E5-3A1BE2762E62}" srcId="{441E0AC9-817B-4FD0-99A8-D986B9D3BE60}" destId="{3639C87A-9F3C-4E3A-A930-314375DF1786}" srcOrd="0" destOrd="0" parTransId="{837A965F-B2DF-427D-AEFA-C565FF7CE9CA}" sibTransId="{1E35BB9C-88FC-4080-8954-5EF5DD5E40A5}"/>
    <dgm:cxn modelId="{35EE285A-1954-1246-99A5-F09A61E0B645}" type="presOf" srcId="{47C9A2CD-6B4D-EC4A-8399-474B95064C3B}" destId="{D0899A2E-082B-4C49-8422-3F663FF21CB5}" srcOrd="0" destOrd="0" presId="urn:microsoft.com/office/officeart/2008/layout/LinedList"/>
    <dgm:cxn modelId="{BB8D0163-6304-B049-A9F1-73A20E42E520}" type="presOf" srcId="{280ECD90-6ABE-574A-A2FE-991BFDC2CA17}" destId="{F1A5199B-2151-AC4A-9648-9A6882019F5C}" srcOrd="0" destOrd="0" presId="urn:microsoft.com/office/officeart/2008/layout/LinedList"/>
    <dgm:cxn modelId="{710B9166-E1F2-F344-B679-0A5ECB4F9533}" srcId="{441E0AC9-817B-4FD0-99A8-D986B9D3BE60}" destId="{47C9A2CD-6B4D-EC4A-8399-474B95064C3B}" srcOrd="2" destOrd="0" parTransId="{2C204CEC-4D9C-F54A-A1B4-9628958FB4A0}" sibTransId="{36F6A0F8-DA58-2541-A93F-64931C477D93}"/>
    <dgm:cxn modelId="{C57BDBA1-56B8-6947-A68C-667B82F1C3B6}" type="presOf" srcId="{441E0AC9-817B-4FD0-99A8-D986B9D3BE60}" destId="{D8617EC5-F25E-3B49-AF65-CD3196AEF792}" srcOrd="0" destOrd="0" presId="urn:microsoft.com/office/officeart/2008/layout/LinedList"/>
    <dgm:cxn modelId="{76AE51A9-D001-2440-9201-DA20DDF0DB8D}" srcId="{441E0AC9-817B-4FD0-99A8-D986B9D3BE60}" destId="{280ECD90-6ABE-574A-A2FE-991BFDC2CA17}" srcOrd="1" destOrd="0" parTransId="{523EF393-975E-9545-8966-9D2B8506C457}" sibTransId="{F1884EE5-6B20-D445-B208-35215A66D420}"/>
    <dgm:cxn modelId="{3EEA85C4-E48D-8741-9FD2-34747BA68B58}" type="presOf" srcId="{20E74228-E78A-754B-A120-5D4A41F40894}" destId="{D4D3E5BB-8058-404E-AE5B-61B3B681E6B5}" srcOrd="0" destOrd="0" presId="urn:microsoft.com/office/officeart/2008/layout/LinedList"/>
    <dgm:cxn modelId="{8EF517F9-A19D-BE4F-8720-94F928503B13}" type="presOf" srcId="{3639C87A-9F3C-4E3A-A930-314375DF1786}" destId="{AD63C000-E900-9D47-A784-9CA147CCC9F6}" srcOrd="0" destOrd="0" presId="urn:microsoft.com/office/officeart/2008/layout/LinedList"/>
    <dgm:cxn modelId="{09D91D1E-2088-5B49-97D0-A998051BB674}" type="presParOf" srcId="{D8617EC5-F25E-3B49-AF65-CD3196AEF792}" destId="{AA52C02D-0658-A248-A3C1-77F334867FA8}" srcOrd="0" destOrd="0" presId="urn:microsoft.com/office/officeart/2008/layout/LinedList"/>
    <dgm:cxn modelId="{00E81EA5-AD57-2645-81F4-4B2ECE5D281B}" type="presParOf" srcId="{D8617EC5-F25E-3B49-AF65-CD3196AEF792}" destId="{7F525E68-3ED1-3841-99DB-54C322B7E54A}" srcOrd="1"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8C226A60-4815-3D42-BA61-3F014162202A}" type="presParOf" srcId="{D8617EC5-F25E-3B49-AF65-CD3196AEF792}" destId="{4A6CE550-4F1D-7949-9019-C43900D9AF7D}" srcOrd="2" destOrd="0" presId="urn:microsoft.com/office/officeart/2008/layout/LinedList"/>
    <dgm:cxn modelId="{5E7FD8FC-A11E-E14C-A146-F86B028D24B7}" type="presParOf" srcId="{D8617EC5-F25E-3B49-AF65-CD3196AEF792}" destId="{7DA82C5F-1FE0-DD48-A9B8-51537A3C6055}" srcOrd="3" destOrd="0" presId="urn:microsoft.com/office/officeart/2008/layout/LinedList"/>
    <dgm:cxn modelId="{7E726619-61CB-0446-8D07-B8A9F61A2D90}" type="presParOf" srcId="{7DA82C5F-1FE0-DD48-A9B8-51537A3C6055}" destId="{F1A5199B-2151-AC4A-9648-9A6882019F5C}" srcOrd="0" destOrd="0" presId="urn:microsoft.com/office/officeart/2008/layout/LinedList"/>
    <dgm:cxn modelId="{69C2BEC3-90BE-5448-B123-1D6D0E445F48}" type="presParOf" srcId="{7DA82C5F-1FE0-DD48-A9B8-51537A3C6055}" destId="{A775BB05-3DC3-F547-A6FB-9A62CDB0D821}" srcOrd="1" destOrd="0" presId="urn:microsoft.com/office/officeart/2008/layout/LinedList"/>
    <dgm:cxn modelId="{2CE6EE14-595D-8647-B722-D5590599D2C7}" type="presParOf" srcId="{D8617EC5-F25E-3B49-AF65-CD3196AEF792}" destId="{1DEDBC9A-8555-F24A-AB51-3AB0ECA67EE2}" srcOrd="4" destOrd="0" presId="urn:microsoft.com/office/officeart/2008/layout/LinedList"/>
    <dgm:cxn modelId="{F1D43D22-5660-9C4C-87E0-AD44C496B4E7}" type="presParOf" srcId="{D8617EC5-F25E-3B49-AF65-CD3196AEF792}" destId="{7A7F0B91-9E8A-0D4E-94B7-E7F58005CF4B}" srcOrd="5" destOrd="0" presId="urn:microsoft.com/office/officeart/2008/layout/LinedList"/>
    <dgm:cxn modelId="{02DA2F84-3759-C54E-BBD0-DA6F37179306}" type="presParOf" srcId="{7A7F0B91-9E8A-0D4E-94B7-E7F58005CF4B}" destId="{D0899A2E-082B-4C49-8422-3F663FF21CB5}" srcOrd="0" destOrd="0" presId="urn:microsoft.com/office/officeart/2008/layout/LinedList"/>
    <dgm:cxn modelId="{4461A5D1-9149-754C-AA3E-2C87C652C845}" type="presParOf" srcId="{7A7F0B91-9E8A-0D4E-94B7-E7F58005CF4B}" destId="{AC55B559-A05B-CA41-A4F5-D29FE248FD5A}" srcOrd="1" destOrd="0" presId="urn:microsoft.com/office/officeart/2008/layout/LinedList"/>
    <dgm:cxn modelId="{09B0BCCF-DB39-6B43-A848-65AEAEB8B1C3}" type="presParOf" srcId="{D8617EC5-F25E-3B49-AF65-CD3196AEF792}" destId="{C6A829C9-D545-2140-A7F5-B47DC420B244}" srcOrd="6" destOrd="0" presId="urn:microsoft.com/office/officeart/2008/layout/LinedList"/>
    <dgm:cxn modelId="{E7C4C1A7-8DCA-AE41-B9C8-886D8CE63583}" type="presParOf" srcId="{D8617EC5-F25E-3B49-AF65-CD3196AEF792}" destId="{DB2C6A88-8119-154E-BC43-78CB6E79F7AC}" srcOrd="7" destOrd="0" presId="urn:microsoft.com/office/officeart/2008/layout/LinedList"/>
    <dgm:cxn modelId="{FF26CE41-8850-2D46-B8C7-F9041A9D33A9}" type="presParOf" srcId="{DB2C6A88-8119-154E-BC43-78CB6E79F7AC}" destId="{D4D3E5BB-8058-404E-AE5B-61B3B681E6B5}" srcOrd="0" destOrd="0" presId="urn:microsoft.com/office/officeart/2008/layout/LinedList"/>
    <dgm:cxn modelId="{CE556BF9-5B71-B446-AB6A-0E530E8E7458}" type="presParOf" srcId="{DB2C6A88-8119-154E-BC43-78CB6E79F7AC}" destId="{57C1DF03-601F-5149-B50B-665DF3561D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dirty="0"/>
            <a:t>ED Presentation on Final Decision (25 minutes)</a:t>
          </a:r>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280ECD90-6ABE-574A-A2FE-991BFDC2CA17}">
      <dgm:prSet/>
      <dgm:spPr/>
      <dgm:t>
        <a:bodyPr/>
        <a:lstStyle/>
        <a:p>
          <a:pPr>
            <a:buFont typeface="+mj-lt"/>
            <a:buAutoNum type="arabicParenR"/>
          </a:pPr>
          <a:r>
            <a:rPr lang="en-US" dirty="0">
              <a:highlight>
                <a:srgbClr val="C0C0C0"/>
              </a:highlight>
            </a:rPr>
            <a:t>ED/PA Presentation &amp; CAEECC Initial Feedback on Filing Outline Template/Guidance (45 minutes)</a:t>
          </a:r>
        </a:p>
      </dgm:t>
    </dgm:pt>
    <dgm:pt modelId="{523EF393-975E-9545-8966-9D2B8506C457}" type="parTrans" cxnId="{76AE51A9-D001-2440-9201-DA20DDF0DB8D}">
      <dgm:prSet/>
      <dgm:spPr/>
      <dgm:t>
        <a:bodyPr/>
        <a:lstStyle/>
        <a:p>
          <a:endParaRPr lang="en-US"/>
        </a:p>
      </dgm:t>
    </dgm:pt>
    <dgm:pt modelId="{F1884EE5-6B20-D445-B208-35215A66D420}" type="sibTrans" cxnId="{76AE51A9-D001-2440-9201-DA20DDF0DB8D}">
      <dgm:prSet/>
      <dgm:spPr/>
      <dgm:t>
        <a:bodyPr/>
        <a:lstStyle/>
        <a:p>
          <a:endParaRPr lang="en-US"/>
        </a:p>
      </dgm:t>
    </dgm:pt>
    <dgm:pt modelId="{47C9A2CD-6B4D-EC4A-8399-474B95064C3B}">
      <dgm:prSet/>
      <dgm:spPr/>
      <dgm:t>
        <a:bodyPr/>
        <a:lstStyle/>
        <a:p>
          <a:pPr>
            <a:buFont typeface="+mj-lt"/>
            <a:buAutoNum type="arabicParenR"/>
          </a:pPr>
          <a:r>
            <a:rPr lang="en-US" dirty="0"/>
            <a:t>Equity &amp; Market Support Sector Metrics WG(s)/Workshop (60 minutes)</a:t>
          </a:r>
        </a:p>
      </dgm:t>
    </dgm:pt>
    <dgm:pt modelId="{2C204CEC-4D9C-F54A-A1B4-9628958FB4A0}" type="parTrans" cxnId="{710B9166-E1F2-F344-B679-0A5ECB4F9533}">
      <dgm:prSet/>
      <dgm:spPr/>
      <dgm:t>
        <a:bodyPr/>
        <a:lstStyle/>
        <a:p>
          <a:endParaRPr lang="en-US"/>
        </a:p>
      </dgm:t>
    </dgm:pt>
    <dgm:pt modelId="{36F6A0F8-DA58-2541-A93F-64931C477D93}" type="sibTrans" cxnId="{710B9166-E1F2-F344-B679-0A5ECB4F9533}">
      <dgm:prSet/>
      <dgm:spPr/>
      <dgm:t>
        <a:bodyPr/>
        <a:lstStyle/>
        <a:p>
          <a:endParaRPr lang="en-US"/>
        </a:p>
      </dgm:t>
    </dgm:pt>
    <dgm:pt modelId="{20E74228-E78A-754B-A120-5D4A41F40894}">
      <dgm:prSet/>
      <dgm:spPr/>
      <dgm:t>
        <a:bodyPr/>
        <a:lstStyle/>
        <a:p>
          <a:r>
            <a:rPr lang="en-US" dirty="0"/>
            <a:t>Initial discussion of short- and long-term implications for CAEECC of Final Decision (25 minutes)</a:t>
          </a:r>
        </a:p>
      </dgm:t>
    </dgm:pt>
    <dgm:pt modelId="{C39E2B6C-C7E6-3540-85EE-51B9E5E3CCCA}" type="parTrans" cxnId="{42B2D120-676A-9148-8D2C-78B999CA10C5}">
      <dgm:prSet/>
      <dgm:spPr/>
      <dgm:t>
        <a:bodyPr/>
        <a:lstStyle/>
        <a:p>
          <a:endParaRPr lang="en-US"/>
        </a:p>
      </dgm:t>
    </dgm:pt>
    <dgm:pt modelId="{73F48112-B20C-9144-B55D-96F914D0EB91}" type="sibTrans" cxnId="{42B2D120-676A-9148-8D2C-78B999CA10C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A52C02D-0658-A248-A3C1-77F334867FA8}" type="pres">
      <dgm:prSet presAssocID="{3639C87A-9F3C-4E3A-A930-314375DF1786}" presName="thickLine" presStyleLbl="alignNode1" presStyleIdx="0" presStyleCnt="4"/>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0" presStyleCnt="4"/>
      <dgm:spPr/>
    </dgm:pt>
    <dgm:pt modelId="{F6CD40C7-2CD9-204F-B425-6BBF7E2D420F}" type="pres">
      <dgm:prSet presAssocID="{3639C87A-9F3C-4E3A-A930-314375DF1786}" presName="vert1" presStyleCnt="0"/>
      <dgm:spPr/>
    </dgm:pt>
    <dgm:pt modelId="{4A6CE550-4F1D-7949-9019-C43900D9AF7D}" type="pres">
      <dgm:prSet presAssocID="{280ECD90-6ABE-574A-A2FE-991BFDC2CA17}" presName="thickLine" presStyleLbl="alignNode1" presStyleIdx="1" presStyleCnt="4"/>
      <dgm:spPr/>
    </dgm:pt>
    <dgm:pt modelId="{7DA82C5F-1FE0-DD48-A9B8-51537A3C6055}" type="pres">
      <dgm:prSet presAssocID="{280ECD90-6ABE-574A-A2FE-991BFDC2CA17}" presName="horz1" presStyleCnt="0"/>
      <dgm:spPr/>
    </dgm:pt>
    <dgm:pt modelId="{F1A5199B-2151-AC4A-9648-9A6882019F5C}" type="pres">
      <dgm:prSet presAssocID="{280ECD90-6ABE-574A-A2FE-991BFDC2CA17}" presName="tx1" presStyleLbl="revTx" presStyleIdx="1" presStyleCnt="4"/>
      <dgm:spPr/>
    </dgm:pt>
    <dgm:pt modelId="{A775BB05-3DC3-F547-A6FB-9A62CDB0D821}" type="pres">
      <dgm:prSet presAssocID="{280ECD90-6ABE-574A-A2FE-991BFDC2CA17}" presName="vert1" presStyleCnt="0"/>
      <dgm:spPr/>
    </dgm:pt>
    <dgm:pt modelId="{1DEDBC9A-8555-F24A-AB51-3AB0ECA67EE2}" type="pres">
      <dgm:prSet presAssocID="{47C9A2CD-6B4D-EC4A-8399-474B95064C3B}" presName="thickLine" presStyleLbl="alignNode1" presStyleIdx="2" presStyleCnt="4"/>
      <dgm:spPr/>
    </dgm:pt>
    <dgm:pt modelId="{7A7F0B91-9E8A-0D4E-94B7-E7F58005CF4B}" type="pres">
      <dgm:prSet presAssocID="{47C9A2CD-6B4D-EC4A-8399-474B95064C3B}" presName="horz1" presStyleCnt="0"/>
      <dgm:spPr/>
    </dgm:pt>
    <dgm:pt modelId="{D0899A2E-082B-4C49-8422-3F663FF21CB5}" type="pres">
      <dgm:prSet presAssocID="{47C9A2CD-6B4D-EC4A-8399-474B95064C3B}" presName="tx1" presStyleLbl="revTx" presStyleIdx="2" presStyleCnt="4"/>
      <dgm:spPr/>
    </dgm:pt>
    <dgm:pt modelId="{AC55B559-A05B-CA41-A4F5-D29FE248FD5A}" type="pres">
      <dgm:prSet presAssocID="{47C9A2CD-6B4D-EC4A-8399-474B95064C3B}" presName="vert1" presStyleCnt="0"/>
      <dgm:spPr/>
    </dgm:pt>
    <dgm:pt modelId="{C6A829C9-D545-2140-A7F5-B47DC420B244}" type="pres">
      <dgm:prSet presAssocID="{20E74228-E78A-754B-A120-5D4A41F40894}" presName="thickLine" presStyleLbl="alignNode1" presStyleIdx="3" presStyleCnt="4"/>
      <dgm:spPr/>
    </dgm:pt>
    <dgm:pt modelId="{DB2C6A88-8119-154E-BC43-78CB6E79F7AC}" type="pres">
      <dgm:prSet presAssocID="{20E74228-E78A-754B-A120-5D4A41F40894}" presName="horz1" presStyleCnt="0"/>
      <dgm:spPr/>
    </dgm:pt>
    <dgm:pt modelId="{D4D3E5BB-8058-404E-AE5B-61B3B681E6B5}" type="pres">
      <dgm:prSet presAssocID="{20E74228-E78A-754B-A120-5D4A41F40894}" presName="tx1" presStyleLbl="revTx" presStyleIdx="3" presStyleCnt="4"/>
      <dgm:spPr/>
    </dgm:pt>
    <dgm:pt modelId="{57C1DF03-601F-5149-B50B-665DF3561D7E}" type="pres">
      <dgm:prSet presAssocID="{20E74228-E78A-754B-A120-5D4A41F40894}" presName="vert1" presStyleCnt="0"/>
      <dgm:spPr/>
    </dgm:pt>
  </dgm:ptLst>
  <dgm:cxnLst>
    <dgm:cxn modelId="{42B2D120-676A-9148-8D2C-78B999CA10C5}" srcId="{441E0AC9-817B-4FD0-99A8-D986B9D3BE60}" destId="{20E74228-E78A-754B-A120-5D4A41F40894}" srcOrd="3" destOrd="0" parTransId="{C39E2B6C-C7E6-3540-85EE-51B9E5E3CCCA}" sibTransId="{73F48112-B20C-9144-B55D-96F914D0EB91}"/>
    <dgm:cxn modelId="{32B56B40-90A1-43B3-A0E5-3A1BE2762E62}" srcId="{441E0AC9-817B-4FD0-99A8-D986B9D3BE60}" destId="{3639C87A-9F3C-4E3A-A930-314375DF1786}" srcOrd="0" destOrd="0" parTransId="{837A965F-B2DF-427D-AEFA-C565FF7CE9CA}" sibTransId="{1E35BB9C-88FC-4080-8954-5EF5DD5E40A5}"/>
    <dgm:cxn modelId="{35EE285A-1954-1246-99A5-F09A61E0B645}" type="presOf" srcId="{47C9A2CD-6B4D-EC4A-8399-474B95064C3B}" destId="{D0899A2E-082B-4C49-8422-3F663FF21CB5}" srcOrd="0" destOrd="0" presId="urn:microsoft.com/office/officeart/2008/layout/LinedList"/>
    <dgm:cxn modelId="{BB8D0163-6304-B049-A9F1-73A20E42E520}" type="presOf" srcId="{280ECD90-6ABE-574A-A2FE-991BFDC2CA17}" destId="{F1A5199B-2151-AC4A-9648-9A6882019F5C}" srcOrd="0" destOrd="0" presId="urn:microsoft.com/office/officeart/2008/layout/LinedList"/>
    <dgm:cxn modelId="{710B9166-E1F2-F344-B679-0A5ECB4F9533}" srcId="{441E0AC9-817B-4FD0-99A8-D986B9D3BE60}" destId="{47C9A2CD-6B4D-EC4A-8399-474B95064C3B}" srcOrd="2" destOrd="0" parTransId="{2C204CEC-4D9C-F54A-A1B4-9628958FB4A0}" sibTransId="{36F6A0F8-DA58-2541-A93F-64931C477D93}"/>
    <dgm:cxn modelId="{C57BDBA1-56B8-6947-A68C-667B82F1C3B6}" type="presOf" srcId="{441E0AC9-817B-4FD0-99A8-D986B9D3BE60}" destId="{D8617EC5-F25E-3B49-AF65-CD3196AEF792}" srcOrd="0" destOrd="0" presId="urn:microsoft.com/office/officeart/2008/layout/LinedList"/>
    <dgm:cxn modelId="{76AE51A9-D001-2440-9201-DA20DDF0DB8D}" srcId="{441E0AC9-817B-4FD0-99A8-D986B9D3BE60}" destId="{280ECD90-6ABE-574A-A2FE-991BFDC2CA17}" srcOrd="1" destOrd="0" parTransId="{523EF393-975E-9545-8966-9D2B8506C457}" sibTransId="{F1884EE5-6B20-D445-B208-35215A66D420}"/>
    <dgm:cxn modelId="{3EEA85C4-E48D-8741-9FD2-34747BA68B58}" type="presOf" srcId="{20E74228-E78A-754B-A120-5D4A41F40894}" destId="{D4D3E5BB-8058-404E-AE5B-61B3B681E6B5}" srcOrd="0" destOrd="0" presId="urn:microsoft.com/office/officeart/2008/layout/LinedList"/>
    <dgm:cxn modelId="{8EF517F9-A19D-BE4F-8720-94F928503B13}" type="presOf" srcId="{3639C87A-9F3C-4E3A-A930-314375DF1786}" destId="{AD63C000-E900-9D47-A784-9CA147CCC9F6}" srcOrd="0" destOrd="0" presId="urn:microsoft.com/office/officeart/2008/layout/LinedList"/>
    <dgm:cxn modelId="{09D91D1E-2088-5B49-97D0-A998051BB674}" type="presParOf" srcId="{D8617EC5-F25E-3B49-AF65-CD3196AEF792}" destId="{AA52C02D-0658-A248-A3C1-77F334867FA8}" srcOrd="0" destOrd="0" presId="urn:microsoft.com/office/officeart/2008/layout/LinedList"/>
    <dgm:cxn modelId="{00E81EA5-AD57-2645-81F4-4B2ECE5D281B}" type="presParOf" srcId="{D8617EC5-F25E-3B49-AF65-CD3196AEF792}" destId="{7F525E68-3ED1-3841-99DB-54C322B7E54A}" srcOrd="1"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8C226A60-4815-3D42-BA61-3F014162202A}" type="presParOf" srcId="{D8617EC5-F25E-3B49-AF65-CD3196AEF792}" destId="{4A6CE550-4F1D-7949-9019-C43900D9AF7D}" srcOrd="2" destOrd="0" presId="urn:microsoft.com/office/officeart/2008/layout/LinedList"/>
    <dgm:cxn modelId="{5E7FD8FC-A11E-E14C-A146-F86B028D24B7}" type="presParOf" srcId="{D8617EC5-F25E-3B49-AF65-CD3196AEF792}" destId="{7DA82C5F-1FE0-DD48-A9B8-51537A3C6055}" srcOrd="3" destOrd="0" presId="urn:microsoft.com/office/officeart/2008/layout/LinedList"/>
    <dgm:cxn modelId="{7E726619-61CB-0446-8D07-B8A9F61A2D90}" type="presParOf" srcId="{7DA82C5F-1FE0-DD48-A9B8-51537A3C6055}" destId="{F1A5199B-2151-AC4A-9648-9A6882019F5C}" srcOrd="0" destOrd="0" presId="urn:microsoft.com/office/officeart/2008/layout/LinedList"/>
    <dgm:cxn modelId="{69C2BEC3-90BE-5448-B123-1D6D0E445F48}" type="presParOf" srcId="{7DA82C5F-1FE0-DD48-A9B8-51537A3C6055}" destId="{A775BB05-3DC3-F547-A6FB-9A62CDB0D821}" srcOrd="1" destOrd="0" presId="urn:microsoft.com/office/officeart/2008/layout/LinedList"/>
    <dgm:cxn modelId="{2CE6EE14-595D-8647-B722-D5590599D2C7}" type="presParOf" srcId="{D8617EC5-F25E-3B49-AF65-CD3196AEF792}" destId="{1DEDBC9A-8555-F24A-AB51-3AB0ECA67EE2}" srcOrd="4" destOrd="0" presId="urn:microsoft.com/office/officeart/2008/layout/LinedList"/>
    <dgm:cxn modelId="{F1D43D22-5660-9C4C-87E0-AD44C496B4E7}" type="presParOf" srcId="{D8617EC5-F25E-3B49-AF65-CD3196AEF792}" destId="{7A7F0B91-9E8A-0D4E-94B7-E7F58005CF4B}" srcOrd="5" destOrd="0" presId="urn:microsoft.com/office/officeart/2008/layout/LinedList"/>
    <dgm:cxn modelId="{02DA2F84-3759-C54E-BBD0-DA6F37179306}" type="presParOf" srcId="{7A7F0B91-9E8A-0D4E-94B7-E7F58005CF4B}" destId="{D0899A2E-082B-4C49-8422-3F663FF21CB5}" srcOrd="0" destOrd="0" presId="urn:microsoft.com/office/officeart/2008/layout/LinedList"/>
    <dgm:cxn modelId="{4461A5D1-9149-754C-AA3E-2C87C652C845}" type="presParOf" srcId="{7A7F0B91-9E8A-0D4E-94B7-E7F58005CF4B}" destId="{AC55B559-A05B-CA41-A4F5-D29FE248FD5A}" srcOrd="1" destOrd="0" presId="urn:microsoft.com/office/officeart/2008/layout/LinedList"/>
    <dgm:cxn modelId="{09B0BCCF-DB39-6B43-A848-65AEAEB8B1C3}" type="presParOf" srcId="{D8617EC5-F25E-3B49-AF65-CD3196AEF792}" destId="{C6A829C9-D545-2140-A7F5-B47DC420B244}" srcOrd="6" destOrd="0" presId="urn:microsoft.com/office/officeart/2008/layout/LinedList"/>
    <dgm:cxn modelId="{E7C4C1A7-8DCA-AE41-B9C8-886D8CE63583}" type="presParOf" srcId="{D8617EC5-F25E-3B49-AF65-CD3196AEF792}" destId="{DB2C6A88-8119-154E-BC43-78CB6E79F7AC}" srcOrd="7" destOrd="0" presId="urn:microsoft.com/office/officeart/2008/layout/LinedList"/>
    <dgm:cxn modelId="{FF26CE41-8850-2D46-B8C7-F9041A9D33A9}" type="presParOf" srcId="{DB2C6A88-8119-154E-BC43-78CB6E79F7AC}" destId="{D4D3E5BB-8058-404E-AE5B-61B3B681E6B5}" srcOrd="0" destOrd="0" presId="urn:microsoft.com/office/officeart/2008/layout/LinedList"/>
    <dgm:cxn modelId="{CE556BF9-5B71-B446-AB6A-0E530E8E7458}" type="presParOf" srcId="{DB2C6A88-8119-154E-BC43-78CB6E79F7AC}" destId="{57C1DF03-601F-5149-B50B-665DF3561D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7D6CA7-0CCE-4626-B855-00F7BE9EDB4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11120EA-B5A6-4F13-81D5-10A32145F47F}">
      <dgm:prSet phldrT="[Text]" phldr="0"/>
      <dgm:spPr/>
      <dgm:t>
        <a:bodyPr/>
        <a:lstStyle/>
        <a:p>
          <a:pPr rtl="0"/>
          <a:r>
            <a:rPr lang="en-US">
              <a:latin typeface="Century Gothic" panose="020F0302020204030204"/>
            </a:rPr>
            <a:t> June 24, 2021 </a:t>
          </a:r>
          <a:endParaRPr lang="en-US"/>
        </a:p>
      </dgm:t>
    </dgm:pt>
    <dgm:pt modelId="{60EA4052-7D08-42EE-813A-BBE8C46E70C5}" type="parTrans" cxnId="{CC17A669-821D-450B-986E-4DB0B4314149}">
      <dgm:prSet/>
      <dgm:spPr/>
      <dgm:t>
        <a:bodyPr/>
        <a:lstStyle/>
        <a:p>
          <a:endParaRPr lang="en-US"/>
        </a:p>
      </dgm:t>
    </dgm:pt>
    <dgm:pt modelId="{ED8D2F28-D085-497D-B792-65F0F8FF4971}" type="sibTrans" cxnId="{CC17A669-821D-450B-986E-4DB0B4314149}">
      <dgm:prSet/>
      <dgm:spPr/>
      <dgm:t>
        <a:bodyPr/>
        <a:lstStyle/>
        <a:p>
          <a:endParaRPr lang="en-US"/>
        </a:p>
      </dgm:t>
    </dgm:pt>
    <dgm:pt modelId="{BB57098E-C08A-40EE-90CD-F507C4EE1A70}">
      <dgm:prSet phldrT="[Text]" phldr="0"/>
      <dgm:spPr/>
      <dgm:t>
        <a:bodyPr/>
        <a:lstStyle/>
        <a:p>
          <a:pPr rtl="0"/>
          <a:r>
            <a:rPr lang="en-US">
              <a:latin typeface="Century Gothic" panose="020F0302020204030204"/>
            </a:rPr>
            <a:t>ED presents </a:t>
          </a:r>
          <a:r>
            <a:rPr lang="en-US"/>
            <a:t>revision</a:t>
          </a:r>
          <a:r>
            <a:rPr lang="en-US">
              <a:latin typeface="Century Gothic" panose="020F0302020204030204"/>
            </a:rPr>
            <a:t> at CAEECC</a:t>
          </a:r>
          <a:endParaRPr lang="en-US"/>
        </a:p>
      </dgm:t>
    </dgm:pt>
    <dgm:pt modelId="{3535317A-383D-470B-A2E0-3F46EA7684D6}" type="parTrans" cxnId="{83920404-BD59-467A-888E-EFC9C1EB5A4E}">
      <dgm:prSet/>
      <dgm:spPr/>
      <dgm:t>
        <a:bodyPr/>
        <a:lstStyle/>
        <a:p>
          <a:endParaRPr lang="en-US"/>
        </a:p>
      </dgm:t>
    </dgm:pt>
    <dgm:pt modelId="{E48B8A47-8931-4757-8898-C4A18C8ABC27}" type="sibTrans" cxnId="{83920404-BD59-467A-888E-EFC9C1EB5A4E}">
      <dgm:prSet/>
      <dgm:spPr/>
      <dgm:t>
        <a:bodyPr/>
        <a:lstStyle/>
        <a:p>
          <a:endParaRPr lang="en-US"/>
        </a:p>
      </dgm:t>
    </dgm:pt>
    <dgm:pt modelId="{A8061E92-47FC-4DAC-ADB3-C2567587BB14}">
      <dgm:prSet phldrT="[Text]"/>
      <dgm:spPr/>
      <dgm:t>
        <a:bodyPr/>
        <a:lstStyle/>
        <a:p>
          <a:pPr rtl="0"/>
          <a:r>
            <a:rPr lang="en-US">
              <a:latin typeface="Century Gothic" panose="020F0302020204030204"/>
            </a:rPr>
            <a:t> July 22</a:t>
          </a:r>
          <a:endParaRPr lang="en-US"/>
        </a:p>
      </dgm:t>
    </dgm:pt>
    <dgm:pt modelId="{9EE250E2-E752-481C-A5C6-AECAED3FC7E2}" type="parTrans" cxnId="{12399B2C-8078-49FC-9B2F-295906259B02}">
      <dgm:prSet/>
      <dgm:spPr/>
      <dgm:t>
        <a:bodyPr/>
        <a:lstStyle/>
        <a:p>
          <a:endParaRPr lang="en-US"/>
        </a:p>
      </dgm:t>
    </dgm:pt>
    <dgm:pt modelId="{24416476-F8E1-4BD6-BBB4-559772FE78EB}" type="sibTrans" cxnId="{12399B2C-8078-49FC-9B2F-295906259B02}">
      <dgm:prSet/>
      <dgm:spPr/>
      <dgm:t>
        <a:bodyPr/>
        <a:lstStyle/>
        <a:p>
          <a:endParaRPr lang="en-US"/>
        </a:p>
      </dgm:t>
    </dgm:pt>
    <dgm:pt modelId="{06B234EB-07AA-4B3D-91B0-AAC5BB60697C}">
      <dgm:prSet phldrT="[Text]"/>
      <dgm:spPr/>
      <dgm:t>
        <a:bodyPr/>
        <a:lstStyle/>
        <a:p>
          <a:pPr rtl="0"/>
          <a:r>
            <a:rPr lang="en-US">
              <a:latin typeface="Century Gothic" panose="020F0302020204030204"/>
            </a:rPr>
            <a:t>ED issues final guidance on website</a:t>
          </a:r>
          <a:endParaRPr lang="en-US"/>
        </a:p>
      </dgm:t>
    </dgm:pt>
    <dgm:pt modelId="{7A77A0B4-9F9C-4F55-8917-CC58AFAE7C59}" type="parTrans" cxnId="{CD152A97-D5A8-4C6B-B676-5FCA71E5FAC8}">
      <dgm:prSet/>
      <dgm:spPr/>
      <dgm:t>
        <a:bodyPr/>
        <a:lstStyle/>
        <a:p>
          <a:endParaRPr lang="en-US"/>
        </a:p>
      </dgm:t>
    </dgm:pt>
    <dgm:pt modelId="{43FE2832-1CD0-41D8-85FD-ACC4A30CF921}" type="sibTrans" cxnId="{CD152A97-D5A8-4C6B-B676-5FCA71E5FAC8}">
      <dgm:prSet/>
      <dgm:spPr/>
      <dgm:t>
        <a:bodyPr/>
        <a:lstStyle/>
        <a:p>
          <a:endParaRPr lang="en-US"/>
        </a:p>
      </dgm:t>
    </dgm:pt>
    <dgm:pt modelId="{81651DAB-99D0-43E2-85DF-3E7755C3AD62}">
      <dgm:prSet phldr="0"/>
      <dgm:spPr/>
      <dgm:t>
        <a:bodyPr/>
        <a:lstStyle/>
        <a:p>
          <a:pPr rtl="0"/>
          <a:r>
            <a:rPr lang="en-US">
              <a:latin typeface="Century Gothic" panose="020F0302020204030204"/>
            </a:rPr>
            <a:t> Stakeholders’ final input due to ED</a:t>
          </a:r>
          <a:endParaRPr lang="en-US"/>
        </a:p>
      </dgm:t>
    </dgm:pt>
    <dgm:pt modelId="{8ABAEFFD-B67A-42A5-B221-1FA0C089C264}" type="parTrans" cxnId="{9418CE74-E479-4AC6-91D7-20EBBC807A53}">
      <dgm:prSet/>
      <dgm:spPr/>
      <dgm:t>
        <a:bodyPr/>
        <a:lstStyle/>
        <a:p>
          <a:endParaRPr lang="en-US"/>
        </a:p>
      </dgm:t>
    </dgm:pt>
    <dgm:pt modelId="{03EA2AE1-ABA9-4230-BD21-5E99FAEC29DA}" type="sibTrans" cxnId="{9418CE74-E479-4AC6-91D7-20EBBC807A53}">
      <dgm:prSet/>
      <dgm:spPr/>
      <dgm:t>
        <a:bodyPr/>
        <a:lstStyle/>
        <a:p>
          <a:endParaRPr lang="en-US"/>
        </a:p>
      </dgm:t>
    </dgm:pt>
    <dgm:pt modelId="{EDC9727F-BC1F-4EFF-940B-F8B1F1A89E23}">
      <dgm:prSet phldr="0"/>
      <dgm:spPr/>
      <dgm:t>
        <a:bodyPr/>
        <a:lstStyle/>
        <a:p>
          <a:pPr rtl="0"/>
          <a:r>
            <a:rPr lang="en-US">
              <a:latin typeface="Century Gothic" panose="020F0302020204030204"/>
            </a:rPr>
            <a:t>July 6</a:t>
          </a:r>
        </a:p>
      </dgm:t>
    </dgm:pt>
    <dgm:pt modelId="{B3AF83C7-901C-443D-88D9-F0D2CED259E9}" type="parTrans" cxnId="{7684B4C8-DED1-4DFB-9BF9-2D0DD5B5009D}">
      <dgm:prSet/>
      <dgm:spPr/>
      <dgm:t>
        <a:bodyPr/>
        <a:lstStyle/>
        <a:p>
          <a:endParaRPr lang="en-US"/>
        </a:p>
      </dgm:t>
    </dgm:pt>
    <dgm:pt modelId="{D8DCA446-C681-429F-91EA-851C84FDFF43}" type="sibTrans" cxnId="{7684B4C8-DED1-4DFB-9BF9-2D0DD5B5009D}">
      <dgm:prSet/>
      <dgm:spPr/>
      <dgm:t>
        <a:bodyPr/>
        <a:lstStyle/>
        <a:p>
          <a:endParaRPr lang="en-US"/>
        </a:p>
      </dgm:t>
    </dgm:pt>
    <dgm:pt modelId="{661274D8-31E7-4559-92B5-0A9BA4FCE8B7}" type="pres">
      <dgm:prSet presAssocID="{287D6CA7-0CCE-4626-B855-00F7BE9EDB46}" presName="linearFlow" presStyleCnt="0">
        <dgm:presLayoutVars>
          <dgm:dir/>
          <dgm:animLvl val="lvl"/>
          <dgm:resizeHandles val="exact"/>
        </dgm:presLayoutVars>
      </dgm:prSet>
      <dgm:spPr/>
    </dgm:pt>
    <dgm:pt modelId="{5631C35E-FA90-40D4-8D52-1E8F87CE13AC}" type="pres">
      <dgm:prSet presAssocID="{D11120EA-B5A6-4F13-81D5-10A32145F47F}" presName="composite" presStyleCnt="0"/>
      <dgm:spPr/>
    </dgm:pt>
    <dgm:pt modelId="{974C6310-EBBF-4A6A-8C94-571084CAF7C8}" type="pres">
      <dgm:prSet presAssocID="{D11120EA-B5A6-4F13-81D5-10A32145F47F}" presName="parentText" presStyleLbl="alignNode1" presStyleIdx="0" presStyleCnt="3">
        <dgm:presLayoutVars>
          <dgm:chMax val="1"/>
          <dgm:bulletEnabled val="1"/>
        </dgm:presLayoutVars>
      </dgm:prSet>
      <dgm:spPr/>
    </dgm:pt>
    <dgm:pt modelId="{9E0A8311-BAC5-4CC5-AE1A-EFDFA0D08235}" type="pres">
      <dgm:prSet presAssocID="{D11120EA-B5A6-4F13-81D5-10A32145F47F}" presName="descendantText" presStyleLbl="alignAcc1" presStyleIdx="0" presStyleCnt="3">
        <dgm:presLayoutVars>
          <dgm:bulletEnabled val="1"/>
        </dgm:presLayoutVars>
      </dgm:prSet>
      <dgm:spPr/>
    </dgm:pt>
    <dgm:pt modelId="{7F3F9E43-28C3-4F74-BD95-6B5A90D87941}" type="pres">
      <dgm:prSet presAssocID="{ED8D2F28-D085-497D-B792-65F0F8FF4971}" presName="sp" presStyleCnt="0"/>
      <dgm:spPr/>
    </dgm:pt>
    <dgm:pt modelId="{6FE0F9A1-CD85-4CED-8561-12BF2A4942A6}" type="pres">
      <dgm:prSet presAssocID="{EDC9727F-BC1F-4EFF-940B-F8B1F1A89E23}" presName="composite" presStyleCnt="0"/>
      <dgm:spPr/>
    </dgm:pt>
    <dgm:pt modelId="{CF7ADF7F-BE28-40F8-8950-FA3941B3794A}" type="pres">
      <dgm:prSet presAssocID="{EDC9727F-BC1F-4EFF-940B-F8B1F1A89E23}" presName="parentText" presStyleLbl="alignNode1" presStyleIdx="1" presStyleCnt="3">
        <dgm:presLayoutVars>
          <dgm:chMax val="1"/>
          <dgm:bulletEnabled val="1"/>
        </dgm:presLayoutVars>
      </dgm:prSet>
      <dgm:spPr/>
    </dgm:pt>
    <dgm:pt modelId="{CEE27626-9814-4B36-BB53-DA251759E827}" type="pres">
      <dgm:prSet presAssocID="{EDC9727F-BC1F-4EFF-940B-F8B1F1A89E23}" presName="descendantText" presStyleLbl="alignAcc1" presStyleIdx="1" presStyleCnt="3">
        <dgm:presLayoutVars>
          <dgm:bulletEnabled val="1"/>
        </dgm:presLayoutVars>
      </dgm:prSet>
      <dgm:spPr/>
    </dgm:pt>
    <dgm:pt modelId="{0572280A-5A41-4C52-BFA6-4A2BD1286FF4}" type="pres">
      <dgm:prSet presAssocID="{D8DCA446-C681-429F-91EA-851C84FDFF43}" presName="sp" presStyleCnt="0"/>
      <dgm:spPr/>
    </dgm:pt>
    <dgm:pt modelId="{BCF9C850-CF98-4922-8323-8B94DE35BE25}" type="pres">
      <dgm:prSet presAssocID="{A8061E92-47FC-4DAC-ADB3-C2567587BB14}" presName="composite" presStyleCnt="0"/>
      <dgm:spPr/>
    </dgm:pt>
    <dgm:pt modelId="{3508EB71-DD3C-476B-897F-4B921400F879}" type="pres">
      <dgm:prSet presAssocID="{A8061E92-47FC-4DAC-ADB3-C2567587BB14}" presName="parentText" presStyleLbl="alignNode1" presStyleIdx="2" presStyleCnt="3">
        <dgm:presLayoutVars>
          <dgm:chMax val="1"/>
          <dgm:bulletEnabled val="1"/>
        </dgm:presLayoutVars>
      </dgm:prSet>
      <dgm:spPr/>
    </dgm:pt>
    <dgm:pt modelId="{83B3CD8B-DCD9-484B-A5A1-D201DD01D9A3}" type="pres">
      <dgm:prSet presAssocID="{A8061E92-47FC-4DAC-ADB3-C2567587BB14}" presName="descendantText" presStyleLbl="alignAcc1" presStyleIdx="2" presStyleCnt="3">
        <dgm:presLayoutVars>
          <dgm:bulletEnabled val="1"/>
        </dgm:presLayoutVars>
      </dgm:prSet>
      <dgm:spPr/>
    </dgm:pt>
  </dgm:ptLst>
  <dgm:cxnLst>
    <dgm:cxn modelId="{83920404-BD59-467A-888E-EFC9C1EB5A4E}" srcId="{D11120EA-B5A6-4F13-81D5-10A32145F47F}" destId="{BB57098E-C08A-40EE-90CD-F507C4EE1A70}" srcOrd="0" destOrd="0" parTransId="{3535317A-383D-470B-A2E0-3F46EA7684D6}" sibTransId="{E48B8A47-8931-4757-8898-C4A18C8ABC27}"/>
    <dgm:cxn modelId="{CB74DB0B-C218-CD40-8395-F9864A2BCD0D}" type="presOf" srcId="{06B234EB-07AA-4B3D-91B0-AAC5BB60697C}" destId="{83B3CD8B-DCD9-484B-A5A1-D201DD01D9A3}" srcOrd="0" destOrd="0" presId="urn:microsoft.com/office/officeart/2005/8/layout/chevron2"/>
    <dgm:cxn modelId="{12399B2C-8078-49FC-9B2F-295906259B02}" srcId="{287D6CA7-0CCE-4626-B855-00F7BE9EDB46}" destId="{A8061E92-47FC-4DAC-ADB3-C2567587BB14}" srcOrd="2" destOrd="0" parTransId="{9EE250E2-E752-481C-A5C6-AECAED3FC7E2}" sibTransId="{24416476-F8E1-4BD6-BBB4-559772FE78EB}"/>
    <dgm:cxn modelId="{14812449-0AF7-664F-92BE-52CA3E599AAE}" type="presOf" srcId="{A8061E92-47FC-4DAC-ADB3-C2567587BB14}" destId="{3508EB71-DD3C-476B-897F-4B921400F879}" srcOrd="0" destOrd="0" presId="urn:microsoft.com/office/officeart/2005/8/layout/chevron2"/>
    <dgm:cxn modelId="{CC17A669-821D-450B-986E-4DB0B4314149}" srcId="{287D6CA7-0CCE-4626-B855-00F7BE9EDB46}" destId="{D11120EA-B5A6-4F13-81D5-10A32145F47F}" srcOrd="0" destOrd="0" parTransId="{60EA4052-7D08-42EE-813A-BBE8C46E70C5}" sibTransId="{ED8D2F28-D085-497D-B792-65F0F8FF4971}"/>
    <dgm:cxn modelId="{9418CE74-E479-4AC6-91D7-20EBBC807A53}" srcId="{EDC9727F-BC1F-4EFF-940B-F8B1F1A89E23}" destId="{81651DAB-99D0-43E2-85DF-3E7755C3AD62}" srcOrd="0" destOrd="0" parTransId="{8ABAEFFD-B67A-42A5-B221-1FA0C089C264}" sibTransId="{03EA2AE1-ABA9-4230-BD21-5E99FAEC29DA}"/>
    <dgm:cxn modelId="{CD152A97-D5A8-4C6B-B676-5FCA71E5FAC8}" srcId="{A8061E92-47FC-4DAC-ADB3-C2567587BB14}" destId="{06B234EB-07AA-4B3D-91B0-AAC5BB60697C}" srcOrd="0" destOrd="0" parTransId="{7A77A0B4-9F9C-4F55-8917-CC58AFAE7C59}" sibTransId="{43FE2832-1CD0-41D8-85FD-ACC4A30CF921}"/>
    <dgm:cxn modelId="{49C88CA5-6696-514C-A142-B146331CF3D0}" type="presOf" srcId="{EDC9727F-BC1F-4EFF-940B-F8B1F1A89E23}" destId="{CF7ADF7F-BE28-40F8-8950-FA3941B3794A}" srcOrd="0" destOrd="0" presId="urn:microsoft.com/office/officeart/2005/8/layout/chevron2"/>
    <dgm:cxn modelId="{7684B4C8-DED1-4DFB-9BF9-2D0DD5B5009D}" srcId="{287D6CA7-0CCE-4626-B855-00F7BE9EDB46}" destId="{EDC9727F-BC1F-4EFF-940B-F8B1F1A89E23}" srcOrd="1" destOrd="0" parTransId="{B3AF83C7-901C-443D-88D9-F0D2CED259E9}" sibTransId="{D8DCA446-C681-429F-91EA-851C84FDFF43}"/>
    <dgm:cxn modelId="{9816A4CE-117E-3D41-8831-FF5D36D9476F}" type="presOf" srcId="{D11120EA-B5A6-4F13-81D5-10A32145F47F}" destId="{974C6310-EBBF-4A6A-8C94-571084CAF7C8}" srcOrd="0" destOrd="0" presId="urn:microsoft.com/office/officeart/2005/8/layout/chevron2"/>
    <dgm:cxn modelId="{43A0F2E1-85E3-9340-9D25-67C5BA03C7B9}" type="presOf" srcId="{BB57098E-C08A-40EE-90CD-F507C4EE1A70}" destId="{9E0A8311-BAC5-4CC5-AE1A-EFDFA0D08235}" srcOrd="0" destOrd="0" presId="urn:microsoft.com/office/officeart/2005/8/layout/chevron2"/>
    <dgm:cxn modelId="{F311E2ED-8D8D-F640-B332-7FC140B54D2C}" type="presOf" srcId="{81651DAB-99D0-43E2-85DF-3E7755C3AD62}" destId="{CEE27626-9814-4B36-BB53-DA251759E827}" srcOrd="0" destOrd="0" presId="urn:microsoft.com/office/officeart/2005/8/layout/chevron2"/>
    <dgm:cxn modelId="{EDF6C2F7-FA05-40A0-BA6A-2397C2EA4E45}" type="presOf" srcId="{287D6CA7-0CCE-4626-B855-00F7BE9EDB46}" destId="{661274D8-31E7-4559-92B5-0A9BA4FCE8B7}" srcOrd="0" destOrd="0" presId="urn:microsoft.com/office/officeart/2005/8/layout/chevron2"/>
    <dgm:cxn modelId="{4CA65652-DD8E-D140-AAB2-114ED190AF01}" type="presParOf" srcId="{661274D8-31E7-4559-92B5-0A9BA4FCE8B7}" destId="{5631C35E-FA90-40D4-8D52-1E8F87CE13AC}" srcOrd="0" destOrd="0" presId="urn:microsoft.com/office/officeart/2005/8/layout/chevron2"/>
    <dgm:cxn modelId="{9A697DB9-CFF7-1243-9620-65584AE0C3F5}" type="presParOf" srcId="{5631C35E-FA90-40D4-8D52-1E8F87CE13AC}" destId="{974C6310-EBBF-4A6A-8C94-571084CAF7C8}" srcOrd="0" destOrd="0" presId="urn:microsoft.com/office/officeart/2005/8/layout/chevron2"/>
    <dgm:cxn modelId="{268D39EF-6EE0-2D41-A80F-1869AEB96F11}" type="presParOf" srcId="{5631C35E-FA90-40D4-8D52-1E8F87CE13AC}" destId="{9E0A8311-BAC5-4CC5-AE1A-EFDFA0D08235}" srcOrd="1" destOrd="0" presId="urn:microsoft.com/office/officeart/2005/8/layout/chevron2"/>
    <dgm:cxn modelId="{E508BB05-4BB3-E64F-9AB8-854B702CCB4D}" type="presParOf" srcId="{661274D8-31E7-4559-92B5-0A9BA4FCE8B7}" destId="{7F3F9E43-28C3-4F74-BD95-6B5A90D87941}" srcOrd="1" destOrd="0" presId="urn:microsoft.com/office/officeart/2005/8/layout/chevron2"/>
    <dgm:cxn modelId="{7E0E9BF5-8724-614C-A717-750ACD8B5782}" type="presParOf" srcId="{661274D8-31E7-4559-92B5-0A9BA4FCE8B7}" destId="{6FE0F9A1-CD85-4CED-8561-12BF2A4942A6}" srcOrd="2" destOrd="0" presId="urn:microsoft.com/office/officeart/2005/8/layout/chevron2"/>
    <dgm:cxn modelId="{7F96220A-6055-9348-92DE-001F4E4C82AB}" type="presParOf" srcId="{6FE0F9A1-CD85-4CED-8561-12BF2A4942A6}" destId="{CF7ADF7F-BE28-40F8-8950-FA3941B3794A}" srcOrd="0" destOrd="0" presId="urn:microsoft.com/office/officeart/2005/8/layout/chevron2"/>
    <dgm:cxn modelId="{C7CAC130-A1A9-2A4D-A3BD-B0A6EA59400D}" type="presParOf" srcId="{6FE0F9A1-CD85-4CED-8561-12BF2A4942A6}" destId="{CEE27626-9814-4B36-BB53-DA251759E827}" srcOrd="1" destOrd="0" presId="urn:microsoft.com/office/officeart/2005/8/layout/chevron2"/>
    <dgm:cxn modelId="{94753E0C-267A-0041-A1C5-5C0658165C88}" type="presParOf" srcId="{661274D8-31E7-4559-92B5-0A9BA4FCE8B7}" destId="{0572280A-5A41-4C52-BFA6-4A2BD1286FF4}" srcOrd="3" destOrd="0" presId="urn:microsoft.com/office/officeart/2005/8/layout/chevron2"/>
    <dgm:cxn modelId="{2872A66A-AB06-0F4D-936D-DE45C4348BDB}" type="presParOf" srcId="{661274D8-31E7-4559-92B5-0A9BA4FCE8B7}" destId="{BCF9C850-CF98-4922-8323-8B94DE35BE25}" srcOrd="4" destOrd="0" presId="urn:microsoft.com/office/officeart/2005/8/layout/chevron2"/>
    <dgm:cxn modelId="{B58419B4-4359-E14D-9C1E-874436566E94}" type="presParOf" srcId="{BCF9C850-CF98-4922-8323-8B94DE35BE25}" destId="{3508EB71-DD3C-476B-897F-4B921400F879}" srcOrd="0" destOrd="0" presId="urn:microsoft.com/office/officeart/2005/8/layout/chevron2"/>
    <dgm:cxn modelId="{F8B253E5-CF46-F14A-9784-1C6B5D12246F}" type="presParOf" srcId="{BCF9C850-CF98-4922-8323-8B94DE35BE25}" destId="{83B3CD8B-DCD9-484B-A5A1-D201DD01D9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4D88E9-97B8-46CB-86B0-79A8985E42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6C93F9F-6D17-4D4B-A217-716A6EF74DE9}">
      <dgm:prSet phldrT="[Text]"/>
      <dgm:spPr/>
      <dgm:t>
        <a:bodyPr/>
        <a:lstStyle/>
        <a:p>
          <a:r>
            <a:rPr lang="en-US"/>
            <a:t>June 24</a:t>
          </a:r>
        </a:p>
      </dgm:t>
    </dgm:pt>
    <dgm:pt modelId="{82FFBEBC-F777-4DDE-BBA8-F863E59C2411}" type="parTrans" cxnId="{2414B165-8B45-4F28-9AA5-A91FB9923229}">
      <dgm:prSet/>
      <dgm:spPr/>
      <dgm:t>
        <a:bodyPr/>
        <a:lstStyle/>
        <a:p>
          <a:endParaRPr lang="en-US"/>
        </a:p>
      </dgm:t>
    </dgm:pt>
    <dgm:pt modelId="{C9CD0A5F-A7F5-4FDE-8771-BE46091C7442}" type="sibTrans" cxnId="{2414B165-8B45-4F28-9AA5-A91FB9923229}">
      <dgm:prSet/>
      <dgm:spPr/>
      <dgm:t>
        <a:bodyPr/>
        <a:lstStyle/>
        <a:p>
          <a:endParaRPr lang="en-US"/>
        </a:p>
      </dgm:t>
    </dgm:pt>
    <dgm:pt modelId="{82DE5BBD-39BF-4D20-A173-81BDC84B72BC}">
      <dgm:prSet phldrT="[Text]"/>
      <dgm:spPr/>
      <dgm:t>
        <a:bodyPr/>
        <a:lstStyle/>
        <a:p>
          <a:r>
            <a:rPr lang="en-US"/>
            <a:t>PA work plan shared w/ CAEECC</a:t>
          </a:r>
        </a:p>
      </dgm:t>
    </dgm:pt>
    <dgm:pt modelId="{F5A2D379-AD8F-4996-BBDC-B9CB98F0F9D7}" type="parTrans" cxnId="{0403BF99-01F5-4F2A-B898-376B10329546}">
      <dgm:prSet/>
      <dgm:spPr/>
      <dgm:t>
        <a:bodyPr/>
        <a:lstStyle/>
        <a:p>
          <a:endParaRPr lang="en-US"/>
        </a:p>
      </dgm:t>
    </dgm:pt>
    <dgm:pt modelId="{7561E49B-B478-4497-BB63-EDF9F66B8698}" type="sibTrans" cxnId="{0403BF99-01F5-4F2A-B898-376B10329546}">
      <dgm:prSet/>
      <dgm:spPr/>
      <dgm:t>
        <a:bodyPr/>
        <a:lstStyle/>
        <a:p>
          <a:endParaRPr lang="en-US"/>
        </a:p>
      </dgm:t>
    </dgm:pt>
    <dgm:pt modelId="{E9C14AFC-550E-4E10-8B23-2E1A1B2E0360}">
      <dgm:prSet phldrT="[Text]"/>
      <dgm:spPr/>
      <dgm:t>
        <a:bodyPr/>
        <a:lstStyle/>
        <a:p>
          <a:r>
            <a:rPr lang="en-US"/>
            <a:t>	</a:t>
          </a:r>
        </a:p>
      </dgm:t>
    </dgm:pt>
    <dgm:pt modelId="{923C03C4-3716-44D8-9F10-966FD21A38B6}" type="parTrans" cxnId="{6FD4664E-C4D7-4FDA-A7D8-378E7F33AB75}">
      <dgm:prSet/>
      <dgm:spPr/>
      <dgm:t>
        <a:bodyPr/>
        <a:lstStyle/>
        <a:p>
          <a:endParaRPr lang="en-US"/>
        </a:p>
      </dgm:t>
    </dgm:pt>
    <dgm:pt modelId="{8A82629B-08FE-451E-98C1-8BB87A12E21E}" type="sibTrans" cxnId="{6FD4664E-C4D7-4FDA-A7D8-378E7F33AB75}">
      <dgm:prSet/>
      <dgm:spPr/>
      <dgm:t>
        <a:bodyPr/>
        <a:lstStyle/>
        <a:p>
          <a:endParaRPr lang="en-US"/>
        </a:p>
      </dgm:t>
    </dgm:pt>
    <dgm:pt modelId="{858A3D15-E768-4095-B323-605F78EA59D8}">
      <dgm:prSet phldrT="[Text]"/>
      <dgm:spPr/>
      <dgm:t>
        <a:bodyPr/>
        <a:lstStyle/>
        <a:p>
          <a:r>
            <a:rPr lang="en-US"/>
            <a:t>Application Prose Outline </a:t>
          </a:r>
        </a:p>
      </dgm:t>
    </dgm:pt>
    <dgm:pt modelId="{4318533D-3E00-4EF5-81E6-96560384AE02}" type="parTrans" cxnId="{C1EB8FA5-102B-4219-AA4F-D26362578F7E}">
      <dgm:prSet/>
      <dgm:spPr/>
      <dgm:t>
        <a:bodyPr/>
        <a:lstStyle/>
        <a:p>
          <a:endParaRPr lang="en-US"/>
        </a:p>
      </dgm:t>
    </dgm:pt>
    <dgm:pt modelId="{A9BE80AE-38EA-4793-94D8-7D89E5C41861}" type="sibTrans" cxnId="{C1EB8FA5-102B-4219-AA4F-D26362578F7E}">
      <dgm:prSet/>
      <dgm:spPr/>
      <dgm:t>
        <a:bodyPr/>
        <a:lstStyle/>
        <a:p>
          <a:endParaRPr lang="en-US"/>
        </a:p>
      </dgm:t>
    </dgm:pt>
    <dgm:pt modelId="{8913CB7B-AC37-4230-B627-C12B11AC91FA}">
      <dgm:prSet phldrT="[Text]"/>
      <dgm:spPr/>
      <dgm:t>
        <a:bodyPr/>
        <a:lstStyle/>
        <a:p>
          <a:r>
            <a:rPr lang="en-US"/>
            <a:t>Spreadsheets</a:t>
          </a:r>
        </a:p>
      </dgm:t>
    </dgm:pt>
    <dgm:pt modelId="{7B60298B-B636-4A96-926E-39E1D993A833}" type="parTrans" cxnId="{47D8528E-519A-4730-A4A3-8071D243B479}">
      <dgm:prSet/>
      <dgm:spPr/>
      <dgm:t>
        <a:bodyPr/>
        <a:lstStyle/>
        <a:p>
          <a:endParaRPr lang="en-US"/>
        </a:p>
      </dgm:t>
    </dgm:pt>
    <dgm:pt modelId="{030DE079-1377-4F60-9C5A-A1CB6DF88836}" type="sibTrans" cxnId="{47D8528E-519A-4730-A4A3-8071D243B479}">
      <dgm:prSet/>
      <dgm:spPr/>
      <dgm:t>
        <a:bodyPr/>
        <a:lstStyle/>
        <a:p>
          <a:endParaRPr lang="en-US"/>
        </a:p>
      </dgm:t>
    </dgm:pt>
    <dgm:pt modelId="{D9BEA455-C714-41AA-A517-6EB13D2B67C4}">
      <dgm:prSet phldrT="[Text]"/>
      <dgm:spPr/>
      <dgm:t>
        <a:bodyPr/>
        <a:lstStyle/>
        <a:p>
          <a:r>
            <a:rPr lang="en-US"/>
            <a:t>July 22</a:t>
          </a:r>
        </a:p>
      </dgm:t>
    </dgm:pt>
    <dgm:pt modelId="{FB983BA7-1BAC-42FE-9D4D-61D9D64D4F6B}" type="parTrans" cxnId="{094C2728-8043-4369-988E-4280C08E3FF4}">
      <dgm:prSet/>
      <dgm:spPr/>
      <dgm:t>
        <a:bodyPr/>
        <a:lstStyle/>
        <a:p>
          <a:endParaRPr lang="en-US"/>
        </a:p>
      </dgm:t>
    </dgm:pt>
    <dgm:pt modelId="{5AF677AE-C17A-4279-88E9-EAD28555F038}" type="sibTrans" cxnId="{094C2728-8043-4369-988E-4280C08E3FF4}">
      <dgm:prSet/>
      <dgm:spPr/>
      <dgm:t>
        <a:bodyPr/>
        <a:lstStyle/>
        <a:p>
          <a:endParaRPr lang="en-US"/>
        </a:p>
      </dgm:t>
    </dgm:pt>
    <dgm:pt modelId="{29A5601A-155E-4949-94FF-6546F02E4D93}">
      <dgm:prSet phldrT="[Text]"/>
      <dgm:spPr/>
      <dgm:t>
        <a:bodyPr/>
        <a:lstStyle/>
        <a:p>
          <a:r>
            <a:rPr lang="en-US"/>
            <a:t>PAs submit templates for ED review</a:t>
          </a:r>
        </a:p>
      </dgm:t>
    </dgm:pt>
    <dgm:pt modelId="{8DF8A955-CE95-4774-813E-A46802A2BB90}" type="parTrans" cxnId="{8D5864F2-E820-4730-A4EE-02A9E24995E1}">
      <dgm:prSet/>
      <dgm:spPr/>
      <dgm:t>
        <a:bodyPr/>
        <a:lstStyle/>
        <a:p>
          <a:endParaRPr lang="en-US"/>
        </a:p>
      </dgm:t>
    </dgm:pt>
    <dgm:pt modelId="{0E22519B-20C5-4F5A-ABA6-6353D13DB5DB}" type="sibTrans" cxnId="{8D5864F2-E820-4730-A4EE-02A9E24995E1}">
      <dgm:prSet/>
      <dgm:spPr/>
      <dgm:t>
        <a:bodyPr/>
        <a:lstStyle/>
        <a:p>
          <a:endParaRPr lang="en-US"/>
        </a:p>
      </dgm:t>
    </dgm:pt>
    <dgm:pt modelId="{EF2AA1BF-1DB7-D24C-9699-1E1F1B0DBC77}">
      <dgm:prSet phldrT="[Text]"/>
      <dgm:spPr/>
      <dgm:t>
        <a:bodyPr/>
        <a:lstStyle/>
        <a:p>
          <a:r>
            <a:rPr lang="en-US"/>
            <a:t>Before Sept 30</a:t>
          </a:r>
        </a:p>
      </dgm:t>
    </dgm:pt>
    <dgm:pt modelId="{163543E6-097A-B145-9133-3F7CCFD51FCB}" type="parTrans" cxnId="{5CCCA298-4B6A-9E44-8F16-C24BC2CF343A}">
      <dgm:prSet/>
      <dgm:spPr/>
      <dgm:t>
        <a:bodyPr/>
        <a:lstStyle/>
        <a:p>
          <a:endParaRPr lang="en-US"/>
        </a:p>
      </dgm:t>
    </dgm:pt>
    <dgm:pt modelId="{18F7AE4E-AB3F-2748-AD95-3045A175F1D0}" type="sibTrans" cxnId="{5CCCA298-4B6A-9E44-8F16-C24BC2CF343A}">
      <dgm:prSet/>
      <dgm:spPr/>
      <dgm:t>
        <a:bodyPr/>
        <a:lstStyle/>
        <a:p>
          <a:endParaRPr lang="en-US"/>
        </a:p>
      </dgm:t>
    </dgm:pt>
    <dgm:pt modelId="{F7B98327-B46E-7145-B7EE-489D11F0CF11}">
      <dgm:prSet phldrT="[Text]"/>
      <dgm:spPr/>
      <dgm:t>
        <a:bodyPr/>
        <a:lstStyle/>
        <a:p>
          <a:r>
            <a:rPr lang="en-US"/>
            <a:t>ED issues templates as final on website</a:t>
          </a:r>
        </a:p>
      </dgm:t>
    </dgm:pt>
    <dgm:pt modelId="{B22AA529-712E-FD47-BA1C-7CA9F025233E}" type="parTrans" cxnId="{B885EC91-0782-6B4E-B14F-41884A9CD525}">
      <dgm:prSet/>
      <dgm:spPr/>
      <dgm:t>
        <a:bodyPr/>
        <a:lstStyle/>
        <a:p>
          <a:endParaRPr lang="en-US"/>
        </a:p>
      </dgm:t>
    </dgm:pt>
    <dgm:pt modelId="{92E06F60-1CB0-DA4C-9142-B4C95AE86408}" type="sibTrans" cxnId="{B885EC91-0782-6B4E-B14F-41884A9CD525}">
      <dgm:prSet/>
      <dgm:spPr/>
      <dgm:t>
        <a:bodyPr/>
        <a:lstStyle/>
        <a:p>
          <a:endParaRPr lang="en-US"/>
        </a:p>
      </dgm:t>
    </dgm:pt>
    <dgm:pt modelId="{6D349881-470C-4BB1-B9A8-D756C36869E7}" type="pres">
      <dgm:prSet presAssocID="{504D88E9-97B8-46CB-86B0-79A8985E42DF}" presName="linearFlow" presStyleCnt="0">
        <dgm:presLayoutVars>
          <dgm:dir/>
          <dgm:animLvl val="lvl"/>
          <dgm:resizeHandles val="exact"/>
        </dgm:presLayoutVars>
      </dgm:prSet>
      <dgm:spPr/>
    </dgm:pt>
    <dgm:pt modelId="{D352DF7C-ECF0-41F7-B895-11884C0BFE99}" type="pres">
      <dgm:prSet presAssocID="{06C93F9F-6D17-4D4B-A217-716A6EF74DE9}" presName="composite" presStyleCnt="0"/>
      <dgm:spPr/>
    </dgm:pt>
    <dgm:pt modelId="{6A1D4548-31E4-4679-A432-C91BECE6321D}" type="pres">
      <dgm:prSet presAssocID="{06C93F9F-6D17-4D4B-A217-716A6EF74DE9}" presName="parentText" presStyleLbl="alignNode1" presStyleIdx="0" presStyleCnt="4">
        <dgm:presLayoutVars>
          <dgm:chMax val="1"/>
          <dgm:bulletEnabled val="1"/>
        </dgm:presLayoutVars>
      </dgm:prSet>
      <dgm:spPr/>
    </dgm:pt>
    <dgm:pt modelId="{B1F7BBCE-1E9D-4D25-AAA8-5C613D2BBC83}" type="pres">
      <dgm:prSet presAssocID="{06C93F9F-6D17-4D4B-A217-716A6EF74DE9}" presName="descendantText" presStyleLbl="alignAcc1" presStyleIdx="0" presStyleCnt="4">
        <dgm:presLayoutVars>
          <dgm:bulletEnabled val="1"/>
        </dgm:presLayoutVars>
      </dgm:prSet>
      <dgm:spPr/>
    </dgm:pt>
    <dgm:pt modelId="{64BAEA0C-C78E-468A-97D6-89CB02C0F415}" type="pres">
      <dgm:prSet presAssocID="{C9CD0A5F-A7F5-4FDE-8771-BE46091C7442}" presName="sp" presStyleCnt="0"/>
      <dgm:spPr/>
    </dgm:pt>
    <dgm:pt modelId="{944C9375-A885-441A-ABD8-5B1B46F70C3D}" type="pres">
      <dgm:prSet presAssocID="{E9C14AFC-550E-4E10-8B23-2E1A1B2E0360}" presName="composite" presStyleCnt="0"/>
      <dgm:spPr/>
    </dgm:pt>
    <dgm:pt modelId="{7F0D7FEA-839F-4961-82D4-5D25AFBD0E1F}" type="pres">
      <dgm:prSet presAssocID="{E9C14AFC-550E-4E10-8B23-2E1A1B2E0360}" presName="parentText" presStyleLbl="alignNode1" presStyleIdx="1" presStyleCnt="4">
        <dgm:presLayoutVars>
          <dgm:chMax val="1"/>
          <dgm:bulletEnabled val="1"/>
        </dgm:presLayoutVars>
      </dgm:prSet>
      <dgm:spPr/>
    </dgm:pt>
    <dgm:pt modelId="{00B98ED9-BE53-4963-BB8F-A2A103B121DB}" type="pres">
      <dgm:prSet presAssocID="{E9C14AFC-550E-4E10-8B23-2E1A1B2E0360}" presName="descendantText" presStyleLbl="alignAcc1" presStyleIdx="1" presStyleCnt="4">
        <dgm:presLayoutVars>
          <dgm:bulletEnabled val="1"/>
        </dgm:presLayoutVars>
      </dgm:prSet>
      <dgm:spPr/>
    </dgm:pt>
    <dgm:pt modelId="{4E8D2F2B-DEF3-4EEC-91C9-CACC62E6A15E}" type="pres">
      <dgm:prSet presAssocID="{8A82629B-08FE-451E-98C1-8BB87A12E21E}" presName="sp" presStyleCnt="0"/>
      <dgm:spPr/>
    </dgm:pt>
    <dgm:pt modelId="{D87B406B-4D43-4740-9269-7DD55735A323}" type="pres">
      <dgm:prSet presAssocID="{D9BEA455-C714-41AA-A517-6EB13D2B67C4}" presName="composite" presStyleCnt="0"/>
      <dgm:spPr/>
    </dgm:pt>
    <dgm:pt modelId="{17E4223C-1FD5-4DF9-B3D5-7F8037715D8A}" type="pres">
      <dgm:prSet presAssocID="{D9BEA455-C714-41AA-A517-6EB13D2B67C4}" presName="parentText" presStyleLbl="alignNode1" presStyleIdx="2" presStyleCnt="4">
        <dgm:presLayoutVars>
          <dgm:chMax val="1"/>
          <dgm:bulletEnabled val="1"/>
        </dgm:presLayoutVars>
      </dgm:prSet>
      <dgm:spPr/>
    </dgm:pt>
    <dgm:pt modelId="{81B565B7-3F58-4630-AB1C-735EE536996F}" type="pres">
      <dgm:prSet presAssocID="{D9BEA455-C714-41AA-A517-6EB13D2B67C4}" presName="descendantText" presStyleLbl="alignAcc1" presStyleIdx="2" presStyleCnt="4">
        <dgm:presLayoutVars>
          <dgm:bulletEnabled val="1"/>
        </dgm:presLayoutVars>
      </dgm:prSet>
      <dgm:spPr/>
    </dgm:pt>
    <dgm:pt modelId="{AAB949B4-3A47-C34C-9F1A-E241C48BF6FA}" type="pres">
      <dgm:prSet presAssocID="{5AF677AE-C17A-4279-88E9-EAD28555F038}" presName="sp" presStyleCnt="0"/>
      <dgm:spPr/>
    </dgm:pt>
    <dgm:pt modelId="{30E7E2FE-E39B-234C-B666-07E4F9123B95}" type="pres">
      <dgm:prSet presAssocID="{EF2AA1BF-1DB7-D24C-9699-1E1F1B0DBC77}" presName="composite" presStyleCnt="0"/>
      <dgm:spPr/>
    </dgm:pt>
    <dgm:pt modelId="{A32FD746-6D41-4642-B162-E8AFAE729FB2}" type="pres">
      <dgm:prSet presAssocID="{EF2AA1BF-1DB7-D24C-9699-1E1F1B0DBC77}" presName="parentText" presStyleLbl="alignNode1" presStyleIdx="3" presStyleCnt="4">
        <dgm:presLayoutVars>
          <dgm:chMax val="1"/>
          <dgm:bulletEnabled val="1"/>
        </dgm:presLayoutVars>
      </dgm:prSet>
      <dgm:spPr/>
    </dgm:pt>
    <dgm:pt modelId="{62D86B8D-BCF7-C142-B2D6-0B77337B5F41}" type="pres">
      <dgm:prSet presAssocID="{EF2AA1BF-1DB7-D24C-9699-1E1F1B0DBC77}" presName="descendantText" presStyleLbl="alignAcc1" presStyleIdx="3" presStyleCnt="4">
        <dgm:presLayoutVars>
          <dgm:bulletEnabled val="1"/>
        </dgm:presLayoutVars>
      </dgm:prSet>
      <dgm:spPr/>
    </dgm:pt>
  </dgm:ptLst>
  <dgm:cxnLst>
    <dgm:cxn modelId="{094C2728-8043-4369-988E-4280C08E3FF4}" srcId="{504D88E9-97B8-46CB-86B0-79A8985E42DF}" destId="{D9BEA455-C714-41AA-A517-6EB13D2B67C4}" srcOrd="2" destOrd="0" parTransId="{FB983BA7-1BAC-42FE-9D4D-61D9D64D4F6B}" sibTransId="{5AF677AE-C17A-4279-88E9-EAD28555F038}"/>
    <dgm:cxn modelId="{A106AE39-00C2-434D-88BD-F9EB4D576543}" type="presOf" srcId="{EF2AA1BF-1DB7-D24C-9699-1E1F1B0DBC77}" destId="{A32FD746-6D41-4642-B162-E8AFAE729FB2}" srcOrd="0" destOrd="0" presId="urn:microsoft.com/office/officeart/2005/8/layout/chevron2"/>
    <dgm:cxn modelId="{C0E8D143-4D9C-43F8-AF64-F019A3C222B3}" type="presOf" srcId="{82DE5BBD-39BF-4D20-A173-81BDC84B72BC}" destId="{B1F7BBCE-1E9D-4D25-AAA8-5C613D2BBC83}" srcOrd="0" destOrd="0" presId="urn:microsoft.com/office/officeart/2005/8/layout/chevron2"/>
    <dgm:cxn modelId="{7585974B-DED4-B34E-A69F-CE138086A099}" type="presOf" srcId="{F7B98327-B46E-7145-B7EE-489D11F0CF11}" destId="{62D86B8D-BCF7-C142-B2D6-0B77337B5F41}" srcOrd="0" destOrd="0" presId="urn:microsoft.com/office/officeart/2005/8/layout/chevron2"/>
    <dgm:cxn modelId="{6FD4664E-C4D7-4FDA-A7D8-378E7F33AB75}" srcId="{504D88E9-97B8-46CB-86B0-79A8985E42DF}" destId="{E9C14AFC-550E-4E10-8B23-2E1A1B2E0360}" srcOrd="1" destOrd="0" parTransId="{923C03C4-3716-44D8-9F10-966FD21A38B6}" sibTransId="{8A82629B-08FE-451E-98C1-8BB87A12E21E}"/>
    <dgm:cxn modelId="{31F35E60-82E7-47DC-9014-065A10E984F6}" type="presOf" srcId="{06C93F9F-6D17-4D4B-A217-716A6EF74DE9}" destId="{6A1D4548-31E4-4679-A432-C91BECE6321D}" srcOrd="0" destOrd="0" presId="urn:microsoft.com/office/officeart/2005/8/layout/chevron2"/>
    <dgm:cxn modelId="{2414B165-8B45-4F28-9AA5-A91FB9923229}" srcId="{504D88E9-97B8-46CB-86B0-79A8985E42DF}" destId="{06C93F9F-6D17-4D4B-A217-716A6EF74DE9}" srcOrd="0" destOrd="0" parTransId="{82FFBEBC-F777-4DDE-BBA8-F863E59C2411}" sibTransId="{C9CD0A5F-A7F5-4FDE-8771-BE46091C7442}"/>
    <dgm:cxn modelId="{7DCE598B-1122-426E-BAE3-0690837F195B}" type="presOf" srcId="{D9BEA455-C714-41AA-A517-6EB13D2B67C4}" destId="{17E4223C-1FD5-4DF9-B3D5-7F8037715D8A}" srcOrd="0" destOrd="0" presId="urn:microsoft.com/office/officeart/2005/8/layout/chevron2"/>
    <dgm:cxn modelId="{47D8528E-519A-4730-A4A3-8071D243B479}" srcId="{E9C14AFC-550E-4E10-8B23-2E1A1B2E0360}" destId="{8913CB7B-AC37-4230-B627-C12B11AC91FA}" srcOrd="1" destOrd="0" parTransId="{7B60298B-B636-4A96-926E-39E1D993A833}" sibTransId="{030DE079-1377-4F60-9C5A-A1CB6DF88836}"/>
    <dgm:cxn modelId="{B885EC91-0782-6B4E-B14F-41884A9CD525}" srcId="{EF2AA1BF-1DB7-D24C-9699-1E1F1B0DBC77}" destId="{F7B98327-B46E-7145-B7EE-489D11F0CF11}" srcOrd="0" destOrd="0" parTransId="{B22AA529-712E-FD47-BA1C-7CA9F025233E}" sibTransId="{92E06F60-1CB0-DA4C-9142-B4C95AE86408}"/>
    <dgm:cxn modelId="{5CCCA298-4B6A-9E44-8F16-C24BC2CF343A}" srcId="{504D88E9-97B8-46CB-86B0-79A8985E42DF}" destId="{EF2AA1BF-1DB7-D24C-9699-1E1F1B0DBC77}" srcOrd="3" destOrd="0" parTransId="{163543E6-097A-B145-9133-3F7CCFD51FCB}" sibTransId="{18F7AE4E-AB3F-2748-AD95-3045A175F1D0}"/>
    <dgm:cxn modelId="{0403BF99-01F5-4F2A-B898-376B10329546}" srcId="{06C93F9F-6D17-4D4B-A217-716A6EF74DE9}" destId="{82DE5BBD-39BF-4D20-A173-81BDC84B72BC}" srcOrd="0" destOrd="0" parTransId="{F5A2D379-AD8F-4996-BBDC-B9CB98F0F9D7}" sibTransId="{7561E49B-B478-4497-BB63-EDF9F66B8698}"/>
    <dgm:cxn modelId="{4563ED9B-06E6-46D5-80C3-C9BF91FDF283}" type="presOf" srcId="{504D88E9-97B8-46CB-86B0-79A8985E42DF}" destId="{6D349881-470C-4BB1-B9A8-D756C36869E7}" srcOrd="0" destOrd="0" presId="urn:microsoft.com/office/officeart/2005/8/layout/chevron2"/>
    <dgm:cxn modelId="{C1EB8FA5-102B-4219-AA4F-D26362578F7E}" srcId="{E9C14AFC-550E-4E10-8B23-2E1A1B2E0360}" destId="{858A3D15-E768-4095-B323-605F78EA59D8}" srcOrd="0" destOrd="0" parTransId="{4318533D-3E00-4EF5-81E6-96560384AE02}" sibTransId="{A9BE80AE-38EA-4793-94D8-7D89E5C41861}"/>
    <dgm:cxn modelId="{C17F41B8-C345-4D37-98E1-E41CF724EF8B}" type="presOf" srcId="{858A3D15-E768-4095-B323-605F78EA59D8}" destId="{00B98ED9-BE53-4963-BB8F-A2A103B121DB}" srcOrd="0" destOrd="0" presId="urn:microsoft.com/office/officeart/2005/8/layout/chevron2"/>
    <dgm:cxn modelId="{3A415DC2-202B-4C2F-AAAB-6ADA0D02190D}" type="presOf" srcId="{E9C14AFC-550E-4E10-8B23-2E1A1B2E0360}" destId="{7F0D7FEA-839F-4961-82D4-5D25AFBD0E1F}" srcOrd="0" destOrd="0" presId="urn:microsoft.com/office/officeart/2005/8/layout/chevron2"/>
    <dgm:cxn modelId="{8D5864F2-E820-4730-A4EE-02A9E24995E1}" srcId="{D9BEA455-C714-41AA-A517-6EB13D2B67C4}" destId="{29A5601A-155E-4949-94FF-6546F02E4D93}" srcOrd="0" destOrd="0" parTransId="{8DF8A955-CE95-4774-813E-A46802A2BB90}" sibTransId="{0E22519B-20C5-4F5A-ABA6-6353D13DB5DB}"/>
    <dgm:cxn modelId="{F4891DF7-F02C-4386-AB5C-71D21E47BBFE}" type="presOf" srcId="{8913CB7B-AC37-4230-B627-C12B11AC91FA}" destId="{00B98ED9-BE53-4963-BB8F-A2A103B121DB}" srcOrd="0" destOrd="1" presId="urn:microsoft.com/office/officeart/2005/8/layout/chevron2"/>
    <dgm:cxn modelId="{E6FF60FB-EC8E-4E65-AEF3-B32B1E78FCEC}" type="presOf" srcId="{29A5601A-155E-4949-94FF-6546F02E4D93}" destId="{81B565B7-3F58-4630-AB1C-735EE536996F}" srcOrd="0" destOrd="0" presId="urn:microsoft.com/office/officeart/2005/8/layout/chevron2"/>
    <dgm:cxn modelId="{C312A9E9-4216-46B1-9A82-8B2A7EB86A33}" type="presParOf" srcId="{6D349881-470C-4BB1-B9A8-D756C36869E7}" destId="{D352DF7C-ECF0-41F7-B895-11884C0BFE99}" srcOrd="0" destOrd="0" presId="urn:microsoft.com/office/officeart/2005/8/layout/chevron2"/>
    <dgm:cxn modelId="{C368F4C4-6B81-44A3-9AAC-F654005B4984}" type="presParOf" srcId="{D352DF7C-ECF0-41F7-B895-11884C0BFE99}" destId="{6A1D4548-31E4-4679-A432-C91BECE6321D}" srcOrd="0" destOrd="0" presId="urn:microsoft.com/office/officeart/2005/8/layout/chevron2"/>
    <dgm:cxn modelId="{22EBBE64-0AB2-4CB7-A860-700B0E8AD0BE}" type="presParOf" srcId="{D352DF7C-ECF0-41F7-B895-11884C0BFE99}" destId="{B1F7BBCE-1E9D-4D25-AAA8-5C613D2BBC83}" srcOrd="1" destOrd="0" presId="urn:microsoft.com/office/officeart/2005/8/layout/chevron2"/>
    <dgm:cxn modelId="{32CE0F36-ADE2-45AF-A835-98482DE69A48}" type="presParOf" srcId="{6D349881-470C-4BB1-B9A8-D756C36869E7}" destId="{64BAEA0C-C78E-468A-97D6-89CB02C0F415}" srcOrd="1" destOrd="0" presId="urn:microsoft.com/office/officeart/2005/8/layout/chevron2"/>
    <dgm:cxn modelId="{AA3A0C52-6DA2-48F0-9F0E-42C1FDDCB2F1}" type="presParOf" srcId="{6D349881-470C-4BB1-B9A8-D756C36869E7}" destId="{944C9375-A885-441A-ABD8-5B1B46F70C3D}" srcOrd="2" destOrd="0" presId="urn:microsoft.com/office/officeart/2005/8/layout/chevron2"/>
    <dgm:cxn modelId="{47D6D388-34D8-4435-A1F5-FB8DDDEB9FCA}" type="presParOf" srcId="{944C9375-A885-441A-ABD8-5B1B46F70C3D}" destId="{7F0D7FEA-839F-4961-82D4-5D25AFBD0E1F}" srcOrd="0" destOrd="0" presId="urn:microsoft.com/office/officeart/2005/8/layout/chevron2"/>
    <dgm:cxn modelId="{B7444851-0B3C-4B0E-B89D-C94D912F6D91}" type="presParOf" srcId="{944C9375-A885-441A-ABD8-5B1B46F70C3D}" destId="{00B98ED9-BE53-4963-BB8F-A2A103B121DB}" srcOrd="1" destOrd="0" presId="urn:microsoft.com/office/officeart/2005/8/layout/chevron2"/>
    <dgm:cxn modelId="{F3E0E5BA-2C28-4DF3-9989-DB646B922A29}" type="presParOf" srcId="{6D349881-470C-4BB1-B9A8-D756C36869E7}" destId="{4E8D2F2B-DEF3-4EEC-91C9-CACC62E6A15E}" srcOrd="3" destOrd="0" presId="urn:microsoft.com/office/officeart/2005/8/layout/chevron2"/>
    <dgm:cxn modelId="{82F45096-AC36-409F-A429-6420734BC2F7}" type="presParOf" srcId="{6D349881-470C-4BB1-B9A8-D756C36869E7}" destId="{D87B406B-4D43-4740-9269-7DD55735A323}" srcOrd="4" destOrd="0" presId="urn:microsoft.com/office/officeart/2005/8/layout/chevron2"/>
    <dgm:cxn modelId="{85402E7B-CAAA-4706-AC62-6658BCF17178}" type="presParOf" srcId="{D87B406B-4D43-4740-9269-7DD55735A323}" destId="{17E4223C-1FD5-4DF9-B3D5-7F8037715D8A}" srcOrd="0" destOrd="0" presId="urn:microsoft.com/office/officeart/2005/8/layout/chevron2"/>
    <dgm:cxn modelId="{E2EBB339-F6C4-46C7-8558-37334DB6C874}" type="presParOf" srcId="{D87B406B-4D43-4740-9269-7DD55735A323}" destId="{81B565B7-3F58-4630-AB1C-735EE536996F}" srcOrd="1" destOrd="0" presId="urn:microsoft.com/office/officeart/2005/8/layout/chevron2"/>
    <dgm:cxn modelId="{6CC1A3D0-821F-1143-BEED-3301D4A211F6}" type="presParOf" srcId="{6D349881-470C-4BB1-B9A8-D756C36869E7}" destId="{AAB949B4-3A47-C34C-9F1A-E241C48BF6FA}" srcOrd="5" destOrd="0" presId="urn:microsoft.com/office/officeart/2005/8/layout/chevron2"/>
    <dgm:cxn modelId="{BDC4E8A3-702B-F14C-9A1E-61E3C69970BD}" type="presParOf" srcId="{6D349881-470C-4BB1-B9A8-D756C36869E7}" destId="{30E7E2FE-E39B-234C-B666-07E4F9123B95}" srcOrd="6" destOrd="0" presId="urn:microsoft.com/office/officeart/2005/8/layout/chevron2"/>
    <dgm:cxn modelId="{C5F471CF-5D1D-4543-9023-0CEE17868BE8}" type="presParOf" srcId="{30E7E2FE-E39B-234C-B666-07E4F9123B95}" destId="{A32FD746-6D41-4642-B162-E8AFAE729FB2}" srcOrd="0" destOrd="0" presId="urn:microsoft.com/office/officeart/2005/8/layout/chevron2"/>
    <dgm:cxn modelId="{016A7784-19B9-FE48-A1BD-2F45042353E4}" type="presParOf" srcId="{30E7E2FE-E39B-234C-B666-07E4F9123B95}" destId="{62D86B8D-BCF7-C142-B2D6-0B77337B5F4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dirty="0"/>
            <a:t>ED Presentation on Final Decision (25 minutes)</a:t>
          </a:r>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280ECD90-6ABE-574A-A2FE-991BFDC2CA17}">
      <dgm:prSet/>
      <dgm:spPr/>
      <dgm:t>
        <a:bodyPr/>
        <a:lstStyle/>
        <a:p>
          <a:pPr>
            <a:buFont typeface="+mj-lt"/>
            <a:buAutoNum type="arabicParenR"/>
          </a:pPr>
          <a:r>
            <a:rPr lang="en-US" dirty="0"/>
            <a:t>ED/PA Presentation &amp; CAEECC Initial Feedback on Filing Outline Template/Guidance (45 minutes)</a:t>
          </a:r>
        </a:p>
      </dgm:t>
    </dgm:pt>
    <dgm:pt modelId="{523EF393-975E-9545-8966-9D2B8506C457}" type="parTrans" cxnId="{76AE51A9-D001-2440-9201-DA20DDF0DB8D}">
      <dgm:prSet/>
      <dgm:spPr/>
      <dgm:t>
        <a:bodyPr/>
        <a:lstStyle/>
        <a:p>
          <a:endParaRPr lang="en-US"/>
        </a:p>
      </dgm:t>
    </dgm:pt>
    <dgm:pt modelId="{F1884EE5-6B20-D445-B208-35215A66D420}" type="sibTrans" cxnId="{76AE51A9-D001-2440-9201-DA20DDF0DB8D}">
      <dgm:prSet/>
      <dgm:spPr/>
      <dgm:t>
        <a:bodyPr/>
        <a:lstStyle/>
        <a:p>
          <a:endParaRPr lang="en-US"/>
        </a:p>
      </dgm:t>
    </dgm:pt>
    <dgm:pt modelId="{47C9A2CD-6B4D-EC4A-8399-474B95064C3B}">
      <dgm:prSet/>
      <dgm:spPr/>
      <dgm:t>
        <a:bodyPr/>
        <a:lstStyle/>
        <a:p>
          <a:pPr>
            <a:buFont typeface="+mj-lt"/>
            <a:buAutoNum type="arabicParenR"/>
          </a:pPr>
          <a:r>
            <a:rPr lang="en-US" dirty="0">
              <a:highlight>
                <a:srgbClr val="C0C0C0"/>
              </a:highlight>
            </a:rPr>
            <a:t>Equity &amp; Market Support Sector Metrics WG(s)/Workshop (60 minutes)</a:t>
          </a:r>
        </a:p>
      </dgm:t>
    </dgm:pt>
    <dgm:pt modelId="{2C204CEC-4D9C-F54A-A1B4-9628958FB4A0}" type="parTrans" cxnId="{710B9166-E1F2-F344-B679-0A5ECB4F9533}">
      <dgm:prSet/>
      <dgm:spPr/>
      <dgm:t>
        <a:bodyPr/>
        <a:lstStyle/>
        <a:p>
          <a:endParaRPr lang="en-US"/>
        </a:p>
      </dgm:t>
    </dgm:pt>
    <dgm:pt modelId="{36F6A0F8-DA58-2541-A93F-64931C477D93}" type="sibTrans" cxnId="{710B9166-E1F2-F344-B679-0A5ECB4F9533}">
      <dgm:prSet/>
      <dgm:spPr/>
      <dgm:t>
        <a:bodyPr/>
        <a:lstStyle/>
        <a:p>
          <a:endParaRPr lang="en-US"/>
        </a:p>
      </dgm:t>
    </dgm:pt>
    <dgm:pt modelId="{20E74228-E78A-754B-A120-5D4A41F40894}">
      <dgm:prSet/>
      <dgm:spPr/>
      <dgm:t>
        <a:bodyPr/>
        <a:lstStyle/>
        <a:p>
          <a:r>
            <a:rPr lang="en-US" dirty="0"/>
            <a:t>Initial discussion of short- and long-term implications for CAEECC of Final Decision (25 minutes)</a:t>
          </a:r>
        </a:p>
      </dgm:t>
    </dgm:pt>
    <dgm:pt modelId="{C39E2B6C-C7E6-3540-85EE-51B9E5E3CCCA}" type="parTrans" cxnId="{42B2D120-676A-9148-8D2C-78B999CA10C5}">
      <dgm:prSet/>
      <dgm:spPr/>
      <dgm:t>
        <a:bodyPr/>
        <a:lstStyle/>
        <a:p>
          <a:endParaRPr lang="en-US"/>
        </a:p>
      </dgm:t>
    </dgm:pt>
    <dgm:pt modelId="{73F48112-B20C-9144-B55D-96F914D0EB91}" type="sibTrans" cxnId="{42B2D120-676A-9148-8D2C-78B999CA10C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A52C02D-0658-A248-A3C1-77F334867FA8}" type="pres">
      <dgm:prSet presAssocID="{3639C87A-9F3C-4E3A-A930-314375DF1786}" presName="thickLine" presStyleLbl="alignNode1" presStyleIdx="0" presStyleCnt="4"/>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0" presStyleCnt="4"/>
      <dgm:spPr/>
    </dgm:pt>
    <dgm:pt modelId="{F6CD40C7-2CD9-204F-B425-6BBF7E2D420F}" type="pres">
      <dgm:prSet presAssocID="{3639C87A-9F3C-4E3A-A930-314375DF1786}" presName="vert1" presStyleCnt="0"/>
      <dgm:spPr/>
    </dgm:pt>
    <dgm:pt modelId="{4A6CE550-4F1D-7949-9019-C43900D9AF7D}" type="pres">
      <dgm:prSet presAssocID="{280ECD90-6ABE-574A-A2FE-991BFDC2CA17}" presName="thickLine" presStyleLbl="alignNode1" presStyleIdx="1" presStyleCnt="4"/>
      <dgm:spPr/>
    </dgm:pt>
    <dgm:pt modelId="{7DA82C5F-1FE0-DD48-A9B8-51537A3C6055}" type="pres">
      <dgm:prSet presAssocID="{280ECD90-6ABE-574A-A2FE-991BFDC2CA17}" presName="horz1" presStyleCnt="0"/>
      <dgm:spPr/>
    </dgm:pt>
    <dgm:pt modelId="{F1A5199B-2151-AC4A-9648-9A6882019F5C}" type="pres">
      <dgm:prSet presAssocID="{280ECD90-6ABE-574A-A2FE-991BFDC2CA17}" presName="tx1" presStyleLbl="revTx" presStyleIdx="1" presStyleCnt="4"/>
      <dgm:spPr/>
    </dgm:pt>
    <dgm:pt modelId="{A775BB05-3DC3-F547-A6FB-9A62CDB0D821}" type="pres">
      <dgm:prSet presAssocID="{280ECD90-6ABE-574A-A2FE-991BFDC2CA17}" presName="vert1" presStyleCnt="0"/>
      <dgm:spPr/>
    </dgm:pt>
    <dgm:pt modelId="{1DEDBC9A-8555-F24A-AB51-3AB0ECA67EE2}" type="pres">
      <dgm:prSet presAssocID="{47C9A2CD-6B4D-EC4A-8399-474B95064C3B}" presName="thickLine" presStyleLbl="alignNode1" presStyleIdx="2" presStyleCnt="4"/>
      <dgm:spPr/>
    </dgm:pt>
    <dgm:pt modelId="{7A7F0B91-9E8A-0D4E-94B7-E7F58005CF4B}" type="pres">
      <dgm:prSet presAssocID="{47C9A2CD-6B4D-EC4A-8399-474B95064C3B}" presName="horz1" presStyleCnt="0"/>
      <dgm:spPr/>
    </dgm:pt>
    <dgm:pt modelId="{D0899A2E-082B-4C49-8422-3F663FF21CB5}" type="pres">
      <dgm:prSet presAssocID="{47C9A2CD-6B4D-EC4A-8399-474B95064C3B}" presName="tx1" presStyleLbl="revTx" presStyleIdx="2" presStyleCnt="4"/>
      <dgm:spPr/>
    </dgm:pt>
    <dgm:pt modelId="{AC55B559-A05B-CA41-A4F5-D29FE248FD5A}" type="pres">
      <dgm:prSet presAssocID="{47C9A2CD-6B4D-EC4A-8399-474B95064C3B}" presName="vert1" presStyleCnt="0"/>
      <dgm:spPr/>
    </dgm:pt>
    <dgm:pt modelId="{C6A829C9-D545-2140-A7F5-B47DC420B244}" type="pres">
      <dgm:prSet presAssocID="{20E74228-E78A-754B-A120-5D4A41F40894}" presName="thickLine" presStyleLbl="alignNode1" presStyleIdx="3" presStyleCnt="4"/>
      <dgm:spPr/>
    </dgm:pt>
    <dgm:pt modelId="{DB2C6A88-8119-154E-BC43-78CB6E79F7AC}" type="pres">
      <dgm:prSet presAssocID="{20E74228-E78A-754B-A120-5D4A41F40894}" presName="horz1" presStyleCnt="0"/>
      <dgm:spPr/>
    </dgm:pt>
    <dgm:pt modelId="{D4D3E5BB-8058-404E-AE5B-61B3B681E6B5}" type="pres">
      <dgm:prSet presAssocID="{20E74228-E78A-754B-A120-5D4A41F40894}" presName="tx1" presStyleLbl="revTx" presStyleIdx="3" presStyleCnt="4"/>
      <dgm:spPr/>
    </dgm:pt>
    <dgm:pt modelId="{57C1DF03-601F-5149-B50B-665DF3561D7E}" type="pres">
      <dgm:prSet presAssocID="{20E74228-E78A-754B-A120-5D4A41F40894}" presName="vert1" presStyleCnt="0"/>
      <dgm:spPr/>
    </dgm:pt>
  </dgm:ptLst>
  <dgm:cxnLst>
    <dgm:cxn modelId="{42B2D120-676A-9148-8D2C-78B999CA10C5}" srcId="{441E0AC9-817B-4FD0-99A8-D986B9D3BE60}" destId="{20E74228-E78A-754B-A120-5D4A41F40894}" srcOrd="3" destOrd="0" parTransId="{C39E2B6C-C7E6-3540-85EE-51B9E5E3CCCA}" sibTransId="{73F48112-B20C-9144-B55D-96F914D0EB91}"/>
    <dgm:cxn modelId="{32B56B40-90A1-43B3-A0E5-3A1BE2762E62}" srcId="{441E0AC9-817B-4FD0-99A8-D986B9D3BE60}" destId="{3639C87A-9F3C-4E3A-A930-314375DF1786}" srcOrd="0" destOrd="0" parTransId="{837A965F-B2DF-427D-AEFA-C565FF7CE9CA}" sibTransId="{1E35BB9C-88FC-4080-8954-5EF5DD5E40A5}"/>
    <dgm:cxn modelId="{35EE285A-1954-1246-99A5-F09A61E0B645}" type="presOf" srcId="{47C9A2CD-6B4D-EC4A-8399-474B95064C3B}" destId="{D0899A2E-082B-4C49-8422-3F663FF21CB5}" srcOrd="0" destOrd="0" presId="urn:microsoft.com/office/officeart/2008/layout/LinedList"/>
    <dgm:cxn modelId="{BB8D0163-6304-B049-A9F1-73A20E42E520}" type="presOf" srcId="{280ECD90-6ABE-574A-A2FE-991BFDC2CA17}" destId="{F1A5199B-2151-AC4A-9648-9A6882019F5C}" srcOrd="0" destOrd="0" presId="urn:microsoft.com/office/officeart/2008/layout/LinedList"/>
    <dgm:cxn modelId="{710B9166-E1F2-F344-B679-0A5ECB4F9533}" srcId="{441E0AC9-817B-4FD0-99A8-D986B9D3BE60}" destId="{47C9A2CD-6B4D-EC4A-8399-474B95064C3B}" srcOrd="2" destOrd="0" parTransId="{2C204CEC-4D9C-F54A-A1B4-9628958FB4A0}" sibTransId="{36F6A0F8-DA58-2541-A93F-64931C477D93}"/>
    <dgm:cxn modelId="{C57BDBA1-56B8-6947-A68C-667B82F1C3B6}" type="presOf" srcId="{441E0AC9-817B-4FD0-99A8-D986B9D3BE60}" destId="{D8617EC5-F25E-3B49-AF65-CD3196AEF792}" srcOrd="0" destOrd="0" presId="urn:microsoft.com/office/officeart/2008/layout/LinedList"/>
    <dgm:cxn modelId="{76AE51A9-D001-2440-9201-DA20DDF0DB8D}" srcId="{441E0AC9-817B-4FD0-99A8-D986B9D3BE60}" destId="{280ECD90-6ABE-574A-A2FE-991BFDC2CA17}" srcOrd="1" destOrd="0" parTransId="{523EF393-975E-9545-8966-9D2B8506C457}" sibTransId="{F1884EE5-6B20-D445-B208-35215A66D420}"/>
    <dgm:cxn modelId="{3EEA85C4-E48D-8741-9FD2-34747BA68B58}" type="presOf" srcId="{20E74228-E78A-754B-A120-5D4A41F40894}" destId="{D4D3E5BB-8058-404E-AE5B-61B3B681E6B5}" srcOrd="0" destOrd="0" presId="urn:microsoft.com/office/officeart/2008/layout/LinedList"/>
    <dgm:cxn modelId="{8EF517F9-A19D-BE4F-8720-94F928503B13}" type="presOf" srcId="{3639C87A-9F3C-4E3A-A930-314375DF1786}" destId="{AD63C000-E900-9D47-A784-9CA147CCC9F6}" srcOrd="0" destOrd="0" presId="urn:microsoft.com/office/officeart/2008/layout/LinedList"/>
    <dgm:cxn modelId="{09D91D1E-2088-5B49-97D0-A998051BB674}" type="presParOf" srcId="{D8617EC5-F25E-3B49-AF65-CD3196AEF792}" destId="{AA52C02D-0658-A248-A3C1-77F334867FA8}" srcOrd="0" destOrd="0" presId="urn:microsoft.com/office/officeart/2008/layout/LinedList"/>
    <dgm:cxn modelId="{00E81EA5-AD57-2645-81F4-4B2ECE5D281B}" type="presParOf" srcId="{D8617EC5-F25E-3B49-AF65-CD3196AEF792}" destId="{7F525E68-3ED1-3841-99DB-54C322B7E54A}" srcOrd="1"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8C226A60-4815-3D42-BA61-3F014162202A}" type="presParOf" srcId="{D8617EC5-F25E-3B49-AF65-CD3196AEF792}" destId="{4A6CE550-4F1D-7949-9019-C43900D9AF7D}" srcOrd="2" destOrd="0" presId="urn:microsoft.com/office/officeart/2008/layout/LinedList"/>
    <dgm:cxn modelId="{5E7FD8FC-A11E-E14C-A146-F86B028D24B7}" type="presParOf" srcId="{D8617EC5-F25E-3B49-AF65-CD3196AEF792}" destId="{7DA82C5F-1FE0-DD48-A9B8-51537A3C6055}" srcOrd="3" destOrd="0" presId="urn:microsoft.com/office/officeart/2008/layout/LinedList"/>
    <dgm:cxn modelId="{7E726619-61CB-0446-8D07-B8A9F61A2D90}" type="presParOf" srcId="{7DA82C5F-1FE0-DD48-A9B8-51537A3C6055}" destId="{F1A5199B-2151-AC4A-9648-9A6882019F5C}" srcOrd="0" destOrd="0" presId="urn:microsoft.com/office/officeart/2008/layout/LinedList"/>
    <dgm:cxn modelId="{69C2BEC3-90BE-5448-B123-1D6D0E445F48}" type="presParOf" srcId="{7DA82C5F-1FE0-DD48-A9B8-51537A3C6055}" destId="{A775BB05-3DC3-F547-A6FB-9A62CDB0D821}" srcOrd="1" destOrd="0" presId="urn:microsoft.com/office/officeart/2008/layout/LinedList"/>
    <dgm:cxn modelId="{2CE6EE14-595D-8647-B722-D5590599D2C7}" type="presParOf" srcId="{D8617EC5-F25E-3B49-AF65-CD3196AEF792}" destId="{1DEDBC9A-8555-F24A-AB51-3AB0ECA67EE2}" srcOrd="4" destOrd="0" presId="urn:microsoft.com/office/officeart/2008/layout/LinedList"/>
    <dgm:cxn modelId="{F1D43D22-5660-9C4C-87E0-AD44C496B4E7}" type="presParOf" srcId="{D8617EC5-F25E-3B49-AF65-CD3196AEF792}" destId="{7A7F0B91-9E8A-0D4E-94B7-E7F58005CF4B}" srcOrd="5" destOrd="0" presId="urn:microsoft.com/office/officeart/2008/layout/LinedList"/>
    <dgm:cxn modelId="{02DA2F84-3759-C54E-BBD0-DA6F37179306}" type="presParOf" srcId="{7A7F0B91-9E8A-0D4E-94B7-E7F58005CF4B}" destId="{D0899A2E-082B-4C49-8422-3F663FF21CB5}" srcOrd="0" destOrd="0" presId="urn:microsoft.com/office/officeart/2008/layout/LinedList"/>
    <dgm:cxn modelId="{4461A5D1-9149-754C-AA3E-2C87C652C845}" type="presParOf" srcId="{7A7F0B91-9E8A-0D4E-94B7-E7F58005CF4B}" destId="{AC55B559-A05B-CA41-A4F5-D29FE248FD5A}" srcOrd="1" destOrd="0" presId="urn:microsoft.com/office/officeart/2008/layout/LinedList"/>
    <dgm:cxn modelId="{09B0BCCF-DB39-6B43-A848-65AEAEB8B1C3}" type="presParOf" srcId="{D8617EC5-F25E-3B49-AF65-CD3196AEF792}" destId="{C6A829C9-D545-2140-A7F5-B47DC420B244}" srcOrd="6" destOrd="0" presId="urn:microsoft.com/office/officeart/2008/layout/LinedList"/>
    <dgm:cxn modelId="{E7C4C1A7-8DCA-AE41-B9C8-886D8CE63583}" type="presParOf" srcId="{D8617EC5-F25E-3B49-AF65-CD3196AEF792}" destId="{DB2C6A88-8119-154E-BC43-78CB6E79F7AC}" srcOrd="7" destOrd="0" presId="urn:microsoft.com/office/officeart/2008/layout/LinedList"/>
    <dgm:cxn modelId="{FF26CE41-8850-2D46-B8C7-F9041A9D33A9}" type="presParOf" srcId="{DB2C6A88-8119-154E-BC43-78CB6E79F7AC}" destId="{D4D3E5BB-8058-404E-AE5B-61B3B681E6B5}" srcOrd="0" destOrd="0" presId="urn:microsoft.com/office/officeart/2008/layout/LinedList"/>
    <dgm:cxn modelId="{CE556BF9-5B71-B446-AB6A-0E530E8E7458}" type="presParOf" srcId="{DB2C6A88-8119-154E-BC43-78CB6E79F7AC}" destId="{57C1DF03-601F-5149-B50B-665DF3561D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5AFF81-5CCA-4C74-A820-35278143B14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DA1937F2-356F-4863-859F-85F80BD6DC68}">
      <dgm:prSet/>
      <dgm:spPr/>
      <dgm:t>
        <a:bodyPr/>
        <a:lstStyle/>
        <a:p>
          <a:pPr>
            <a:lnSpc>
              <a:spcPct val="100000"/>
            </a:lnSpc>
          </a:pPr>
          <a:r>
            <a:rPr lang="en-US"/>
            <a:t>Identify and define the most important </a:t>
          </a:r>
          <a:r>
            <a:rPr lang="en-US" b="1"/>
            <a:t>Objectives</a:t>
          </a:r>
          <a:r>
            <a:rPr lang="en-US"/>
            <a:t> for each portfolio segment (Market Support and Equity), and then to define the associated key </a:t>
          </a:r>
          <a:r>
            <a:rPr lang="en-US" b="1"/>
            <a:t>Metric</a:t>
          </a:r>
          <a:r>
            <a:rPr lang="en-US"/>
            <a:t>(s) under each Objective</a:t>
          </a:r>
        </a:p>
      </dgm:t>
    </dgm:pt>
    <dgm:pt modelId="{C40F7634-A858-46F7-AD5A-6846B4E73C1C}" type="parTrans" cxnId="{7DD90BDA-52CD-46C4-94EC-957AF6859BAC}">
      <dgm:prSet/>
      <dgm:spPr/>
      <dgm:t>
        <a:bodyPr/>
        <a:lstStyle/>
        <a:p>
          <a:endParaRPr lang="en-US"/>
        </a:p>
      </dgm:t>
    </dgm:pt>
    <dgm:pt modelId="{5666A830-767C-4900-A1BB-146C0F622B51}" type="sibTrans" cxnId="{7DD90BDA-52CD-46C4-94EC-957AF6859BAC}">
      <dgm:prSet/>
      <dgm:spPr/>
      <dgm:t>
        <a:bodyPr/>
        <a:lstStyle/>
        <a:p>
          <a:endParaRPr lang="en-US"/>
        </a:p>
      </dgm:t>
    </dgm:pt>
    <dgm:pt modelId="{E5314754-0C72-48FC-9EC9-2C95B61F6BF3}">
      <dgm:prSet/>
      <dgm:spPr/>
      <dgm:t>
        <a:bodyPr/>
        <a:lstStyle/>
        <a:p>
          <a:pPr>
            <a:lnSpc>
              <a:spcPct val="100000"/>
            </a:lnSpc>
          </a:pPr>
          <a:r>
            <a:rPr lang="en-US"/>
            <a:t>Objectives and associated key Metric(s) would be used to support and provide rationale for portfolio segmentation and program design, as well as used for program benefit/value forecasting, tracking, and evaluation. </a:t>
          </a:r>
        </a:p>
      </dgm:t>
    </dgm:pt>
    <dgm:pt modelId="{695087A1-359A-4DD3-853D-8C9FD8ACBB9A}" type="parTrans" cxnId="{F2CC12BF-9CF4-43AB-9C90-3DB45C22B4A8}">
      <dgm:prSet/>
      <dgm:spPr/>
      <dgm:t>
        <a:bodyPr/>
        <a:lstStyle/>
        <a:p>
          <a:endParaRPr lang="en-US"/>
        </a:p>
      </dgm:t>
    </dgm:pt>
    <dgm:pt modelId="{385A7A1C-468B-41C4-A42A-1DA8BE496AAE}" type="sibTrans" cxnId="{F2CC12BF-9CF4-43AB-9C90-3DB45C22B4A8}">
      <dgm:prSet/>
      <dgm:spPr/>
      <dgm:t>
        <a:bodyPr/>
        <a:lstStyle/>
        <a:p>
          <a:endParaRPr lang="en-US"/>
        </a:p>
      </dgm:t>
    </dgm:pt>
    <dgm:pt modelId="{B109D676-6320-410C-AF42-102B9D63C419}">
      <dgm:prSet/>
      <dgm:spPr/>
      <dgm:t>
        <a:bodyPr/>
        <a:lstStyle/>
        <a:p>
          <a:pPr>
            <a:lnSpc>
              <a:spcPct val="100000"/>
            </a:lnSpc>
          </a:pPr>
          <a:r>
            <a:rPr lang="en-US"/>
            <a:t>Also, discuss the </a:t>
          </a:r>
          <a:r>
            <a:rPr lang="en-US" b="1"/>
            <a:t>basis</a:t>
          </a:r>
          <a:r>
            <a:rPr lang="en-US"/>
            <a:t> (i.e., principles and guidelines) PAs should use in </a:t>
          </a:r>
          <a:r>
            <a:rPr lang="en-US" b="1"/>
            <a:t>setting targets </a:t>
          </a:r>
          <a:r>
            <a:rPr lang="en-US"/>
            <a:t>for Metrics in their filings</a:t>
          </a:r>
        </a:p>
      </dgm:t>
    </dgm:pt>
    <dgm:pt modelId="{4E111F22-0103-4B56-A9D7-C236A47A5017}" type="parTrans" cxnId="{FCE73EB4-F109-4D5D-8BC8-48CCFAE11A10}">
      <dgm:prSet/>
      <dgm:spPr/>
      <dgm:t>
        <a:bodyPr/>
        <a:lstStyle/>
        <a:p>
          <a:endParaRPr lang="en-US"/>
        </a:p>
      </dgm:t>
    </dgm:pt>
    <dgm:pt modelId="{6B9C7F53-06D4-4DE3-8A1C-778376289334}" type="sibTrans" cxnId="{FCE73EB4-F109-4D5D-8BC8-48CCFAE11A10}">
      <dgm:prSet/>
      <dgm:spPr/>
      <dgm:t>
        <a:bodyPr/>
        <a:lstStyle/>
        <a:p>
          <a:endParaRPr lang="en-US"/>
        </a:p>
      </dgm:t>
    </dgm:pt>
    <dgm:pt modelId="{F22D996D-1134-42CE-96C5-0FCA9E9966C2}" type="pres">
      <dgm:prSet presAssocID="{FC5AFF81-5CCA-4C74-A820-35278143B14E}" presName="root" presStyleCnt="0">
        <dgm:presLayoutVars>
          <dgm:dir/>
          <dgm:resizeHandles val="exact"/>
        </dgm:presLayoutVars>
      </dgm:prSet>
      <dgm:spPr/>
    </dgm:pt>
    <dgm:pt modelId="{7AC6A88B-9EC8-4E22-9D03-CA78F67800D6}" type="pres">
      <dgm:prSet presAssocID="{DA1937F2-356F-4863-859F-85F80BD6DC68}" presName="compNode" presStyleCnt="0"/>
      <dgm:spPr/>
    </dgm:pt>
    <dgm:pt modelId="{F2996C62-0C45-4166-9F5B-F87CEFC0853A}" type="pres">
      <dgm:prSet presAssocID="{DA1937F2-356F-4863-859F-85F80BD6DC68}" presName="bgRect" presStyleLbl="bgShp" presStyleIdx="0" presStyleCnt="3"/>
      <dgm:spPr/>
    </dgm:pt>
    <dgm:pt modelId="{20223F08-9946-4872-95C1-A4E8B4D79E16}" type="pres">
      <dgm:prSet presAssocID="{DA1937F2-356F-4863-859F-85F80BD6DC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EA112A29-4198-41F0-A1CB-63227E1B4789}" type="pres">
      <dgm:prSet presAssocID="{DA1937F2-356F-4863-859F-85F80BD6DC68}" presName="spaceRect" presStyleCnt="0"/>
      <dgm:spPr/>
    </dgm:pt>
    <dgm:pt modelId="{08D86178-EE4A-4ACE-85D8-66C2453D1737}" type="pres">
      <dgm:prSet presAssocID="{DA1937F2-356F-4863-859F-85F80BD6DC68}" presName="parTx" presStyleLbl="revTx" presStyleIdx="0" presStyleCnt="3">
        <dgm:presLayoutVars>
          <dgm:chMax val="0"/>
          <dgm:chPref val="0"/>
        </dgm:presLayoutVars>
      </dgm:prSet>
      <dgm:spPr/>
    </dgm:pt>
    <dgm:pt modelId="{2BDD27A6-9A7C-44F9-BB6E-07A5CEFB19C7}" type="pres">
      <dgm:prSet presAssocID="{5666A830-767C-4900-A1BB-146C0F622B51}" presName="sibTrans" presStyleCnt="0"/>
      <dgm:spPr/>
    </dgm:pt>
    <dgm:pt modelId="{4366BE59-C5FB-4EB8-9902-80C8CC853ADC}" type="pres">
      <dgm:prSet presAssocID="{E5314754-0C72-48FC-9EC9-2C95B61F6BF3}" presName="compNode" presStyleCnt="0"/>
      <dgm:spPr/>
    </dgm:pt>
    <dgm:pt modelId="{E6E63F86-1675-4198-835C-9E719A0F3FB6}" type="pres">
      <dgm:prSet presAssocID="{E5314754-0C72-48FC-9EC9-2C95B61F6BF3}" presName="bgRect" presStyleLbl="bgShp" presStyleIdx="1" presStyleCnt="3"/>
      <dgm:spPr/>
    </dgm:pt>
    <dgm:pt modelId="{112776F3-1B08-4ECA-AE70-5A701450114A}" type="pres">
      <dgm:prSet presAssocID="{E5314754-0C72-48FC-9EC9-2C95B61F6B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7C3DB532-7506-4E4B-8D5D-B16E4705C2D0}" type="pres">
      <dgm:prSet presAssocID="{E5314754-0C72-48FC-9EC9-2C95B61F6BF3}" presName="spaceRect" presStyleCnt="0"/>
      <dgm:spPr/>
    </dgm:pt>
    <dgm:pt modelId="{EA38266E-5935-48C5-B4FC-9C53F6C2193A}" type="pres">
      <dgm:prSet presAssocID="{E5314754-0C72-48FC-9EC9-2C95B61F6BF3}" presName="parTx" presStyleLbl="revTx" presStyleIdx="1" presStyleCnt="3">
        <dgm:presLayoutVars>
          <dgm:chMax val="0"/>
          <dgm:chPref val="0"/>
        </dgm:presLayoutVars>
      </dgm:prSet>
      <dgm:spPr/>
    </dgm:pt>
    <dgm:pt modelId="{A79ED51F-34F9-48C5-AAB2-07911D9D60AD}" type="pres">
      <dgm:prSet presAssocID="{385A7A1C-468B-41C4-A42A-1DA8BE496AAE}" presName="sibTrans" presStyleCnt="0"/>
      <dgm:spPr/>
    </dgm:pt>
    <dgm:pt modelId="{4906683F-680F-4808-8070-23009BCD002E}" type="pres">
      <dgm:prSet presAssocID="{B109D676-6320-410C-AF42-102B9D63C419}" presName="compNode" presStyleCnt="0"/>
      <dgm:spPr/>
    </dgm:pt>
    <dgm:pt modelId="{30D2CB45-4F28-46E3-8991-C6EAF457235F}" type="pres">
      <dgm:prSet presAssocID="{B109D676-6320-410C-AF42-102B9D63C419}" presName="bgRect" presStyleLbl="bgShp" presStyleIdx="2" presStyleCnt="3"/>
      <dgm:spPr/>
    </dgm:pt>
    <dgm:pt modelId="{01F57041-AB41-4218-953F-C451E27C3116}" type="pres">
      <dgm:prSet presAssocID="{B109D676-6320-410C-AF42-102B9D63C4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6D28E3E-4B5A-41A1-8DA9-E6696E7E7AB6}" type="pres">
      <dgm:prSet presAssocID="{B109D676-6320-410C-AF42-102B9D63C419}" presName="spaceRect" presStyleCnt="0"/>
      <dgm:spPr/>
    </dgm:pt>
    <dgm:pt modelId="{82A60D2B-E1C5-4803-BD4C-F13F18E41614}" type="pres">
      <dgm:prSet presAssocID="{B109D676-6320-410C-AF42-102B9D63C419}" presName="parTx" presStyleLbl="revTx" presStyleIdx="2" presStyleCnt="3">
        <dgm:presLayoutVars>
          <dgm:chMax val="0"/>
          <dgm:chPref val="0"/>
        </dgm:presLayoutVars>
      </dgm:prSet>
      <dgm:spPr/>
    </dgm:pt>
  </dgm:ptLst>
  <dgm:cxnLst>
    <dgm:cxn modelId="{8F130A36-2E49-4891-9962-BC80E96C0568}" type="presOf" srcId="{B109D676-6320-410C-AF42-102B9D63C419}" destId="{82A60D2B-E1C5-4803-BD4C-F13F18E41614}" srcOrd="0" destOrd="0" presId="urn:microsoft.com/office/officeart/2018/2/layout/IconVerticalSolidList"/>
    <dgm:cxn modelId="{F6C1673D-8FA1-486F-9876-CFD200401F6B}" type="presOf" srcId="{DA1937F2-356F-4863-859F-85F80BD6DC68}" destId="{08D86178-EE4A-4ACE-85D8-66C2453D1737}" srcOrd="0" destOrd="0" presId="urn:microsoft.com/office/officeart/2018/2/layout/IconVerticalSolidList"/>
    <dgm:cxn modelId="{64FCE347-B71E-463F-A893-07824E27E920}" type="presOf" srcId="{E5314754-0C72-48FC-9EC9-2C95B61F6BF3}" destId="{EA38266E-5935-48C5-B4FC-9C53F6C2193A}" srcOrd="0" destOrd="0" presId="urn:microsoft.com/office/officeart/2018/2/layout/IconVerticalSolidList"/>
    <dgm:cxn modelId="{FCE73EB4-F109-4D5D-8BC8-48CCFAE11A10}" srcId="{FC5AFF81-5CCA-4C74-A820-35278143B14E}" destId="{B109D676-6320-410C-AF42-102B9D63C419}" srcOrd="2" destOrd="0" parTransId="{4E111F22-0103-4B56-A9D7-C236A47A5017}" sibTransId="{6B9C7F53-06D4-4DE3-8A1C-778376289334}"/>
    <dgm:cxn modelId="{F2CC12BF-9CF4-43AB-9C90-3DB45C22B4A8}" srcId="{FC5AFF81-5CCA-4C74-A820-35278143B14E}" destId="{E5314754-0C72-48FC-9EC9-2C95B61F6BF3}" srcOrd="1" destOrd="0" parTransId="{695087A1-359A-4DD3-853D-8C9FD8ACBB9A}" sibTransId="{385A7A1C-468B-41C4-A42A-1DA8BE496AAE}"/>
    <dgm:cxn modelId="{7DD90BDA-52CD-46C4-94EC-957AF6859BAC}" srcId="{FC5AFF81-5CCA-4C74-A820-35278143B14E}" destId="{DA1937F2-356F-4863-859F-85F80BD6DC68}" srcOrd="0" destOrd="0" parTransId="{C40F7634-A858-46F7-AD5A-6846B4E73C1C}" sibTransId="{5666A830-767C-4900-A1BB-146C0F622B51}"/>
    <dgm:cxn modelId="{D8238BEF-31A6-4878-A2F9-D2C6E039DEEC}" type="presOf" srcId="{FC5AFF81-5CCA-4C74-A820-35278143B14E}" destId="{F22D996D-1134-42CE-96C5-0FCA9E9966C2}" srcOrd="0" destOrd="0" presId="urn:microsoft.com/office/officeart/2018/2/layout/IconVerticalSolidList"/>
    <dgm:cxn modelId="{A3614E75-417A-495F-A8EE-02AC0EF43D32}" type="presParOf" srcId="{F22D996D-1134-42CE-96C5-0FCA9E9966C2}" destId="{7AC6A88B-9EC8-4E22-9D03-CA78F67800D6}" srcOrd="0" destOrd="0" presId="urn:microsoft.com/office/officeart/2018/2/layout/IconVerticalSolidList"/>
    <dgm:cxn modelId="{1F4BDD4F-19F6-475D-BB5E-78FABFFBE9AF}" type="presParOf" srcId="{7AC6A88B-9EC8-4E22-9D03-CA78F67800D6}" destId="{F2996C62-0C45-4166-9F5B-F87CEFC0853A}" srcOrd="0" destOrd="0" presId="urn:microsoft.com/office/officeart/2018/2/layout/IconVerticalSolidList"/>
    <dgm:cxn modelId="{E442E64E-0222-4E3D-89A1-060ADDBA563B}" type="presParOf" srcId="{7AC6A88B-9EC8-4E22-9D03-CA78F67800D6}" destId="{20223F08-9946-4872-95C1-A4E8B4D79E16}" srcOrd="1" destOrd="0" presId="urn:microsoft.com/office/officeart/2018/2/layout/IconVerticalSolidList"/>
    <dgm:cxn modelId="{C8A29E85-FE28-4A84-948E-D3081057A8DC}" type="presParOf" srcId="{7AC6A88B-9EC8-4E22-9D03-CA78F67800D6}" destId="{EA112A29-4198-41F0-A1CB-63227E1B4789}" srcOrd="2" destOrd="0" presId="urn:microsoft.com/office/officeart/2018/2/layout/IconVerticalSolidList"/>
    <dgm:cxn modelId="{5816168B-5041-45FE-AA51-FCE6061B51F7}" type="presParOf" srcId="{7AC6A88B-9EC8-4E22-9D03-CA78F67800D6}" destId="{08D86178-EE4A-4ACE-85D8-66C2453D1737}" srcOrd="3" destOrd="0" presId="urn:microsoft.com/office/officeart/2018/2/layout/IconVerticalSolidList"/>
    <dgm:cxn modelId="{CB78C083-9336-45D2-9437-4B679497C8DD}" type="presParOf" srcId="{F22D996D-1134-42CE-96C5-0FCA9E9966C2}" destId="{2BDD27A6-9A7C-44F9-BB6E-07A5CEFB19C7}" srcOrd="1" destOrd="0" presId="urn:microsoft.com/office/officeart/2018/2/layout/IconVerticalSolidList"/>
    <dgm:cxn modelId="{4B199BA0-C43C-4E1C-9125-278B65000C4C}" type="presParOf" srcId="{F22D996D-1134-42CE-96C5-0FCA9E9966C2}" destId="{4366BE59-C5FB-4EB8-9902-80C8CC853ADC}" srcOrd="2" destOrd="0" presId="urn:microsoft.com/office/officeart/2018/2/layout/IconVerticalSolidList"/>
    <dgm:cxn modelId="{0FCD4EEB-A782-409C-9EBC-B96B8B5252C0}" type="presParOf" srcId="{4366BE59-C5FB-4EB8-9902-80C8CC853ADC}" destId="{E6E63F86-1675-4198-835C-9E719A0F3FB6}" srcOrd="0" destOrd="0" presId="urn:microsoft.com/office/officeart/2018/2/layout/IconVerticalSolidList"/>
    <dgm:cxn modelId="{E9ED06B4-DE50-4A16-8438-63FE6AAF3EFF}" type="presParOf" srcId="{4366BE59-C5FB-4EB8-9902-80C8CC853ADC}" destId="{112776F3-1B08-4ECA-AE70-5A701450114A}" srcOrd="1" destOrd="0" presId="urn:microsoft.com/office/officeart/2018/2/layout/IconVerticalSolidList"/>
    <dgm:cxn modelId="{BD708100-C3E3-4C8D-B836-33D73B3DA054}" type="presParOf" srcId="{4366BE59-C5FB-4EB8-9902-80C8CC853ADC}" destId="{7C3DB532-7506-4E4B-8D5D-B16E4705C2D0}" srcOrd="2" destOrd="0" presId="urn:microsoft.com/office/officeart/2018/2/layout/IconVerticalSolidList"/>
    <dgm:cxn modelId="{F45CB56C-6D8B-4E4D-BA46-C3BB9E99F81F}" type="presParOf" srcId="{4366BE59-C5FB-4EB8-9902-80C8CC853ADC}" destId="{EA38266E-5935-48C5-B4FC-9C53F6C2193A}" srcOrd="3" destOrd="0" presId="urn:microsoft.com/office/officeart/2018/2/layout/IconVerticalSolidList"/>
    <dgm:cxn modelId="{3AB5F751-7937-4F78-B72F-3A482832AE43}" type="presParOf" srcId="{F22D996D-1134-42CE-96C5-0FCA9E9966C2}" destId="{A79ED51F-34F9-48C5-AAB2-07911D9D60AD}" srcOrd="3" destOrd="0" presId="urn:microsoft.com/office/officeart/2018/2/layout/IconVerticalSolidList"/>
    <dgm:cxn modelId="{CCE8F1E4-ECA7-4F6A-8B4B-F5DD7C66D332}" type="presParOf" srcId="{F22D996D-1134-42CE-96C5-0FCA9E9966C2}" destId="{4906683F-680F-4808-8070-23009BCD002E}" srcOrd="4" destOrd="0" presId="urn:microsoft.com/office/officeart/2018/2/layout/IconVerticalSolidList"/>
    <dgm:cxn modelId="{75E0063B-7EC7-4EA3-8145-D3FE68DF638F}" type="presParOf" srcId="{4906683F-680F-4808-8070-23009BCD002E}" destId="{30D2CB45-4F28-46E3-8991-C6EAF457235F}" srcOrd="0" destOrd="0" presId="urn:microsoft.com/office/officeart/2018/2/layout/IconVerticalSolidList"/>
    <dgm:cxn modelId="{E3696263-8C55-466B-A670-01F531A70778}" type="presParOf" srcId="{4906683F-680F-4808-8070-23009BCD002E}" destId="{01F57041-AB41-4218-953F-C451E27C3116}" srcOrd="1" destOrd="0" presId="urn:microsoft.com/office/officeart/2018/2/layout/IconVerticalSolidList"/>
    <dgm:cxn modelId="{CEBC9D0C-A4AF-467E-B359-99B62010C94D}" type="presParOf" srcId="{4906683F-680F-4808-8070-23009BCD002E}" destId="{26D28E3E-4B5A-41A1-8DA9-E6696E7E7AB6}" srcOrd="2" destOrd="0" presId="urn:microsoft.com/office/officeart/2018/2/layout/IconVerticalSolidList"/>
    <dgm:cxn modelId="{AAD57404-B117-42F0-B162-0B91618B5D70}" type="presParOf" srcId="{4906683F-680F-4808-8070-23009BCD002E}" destId="{82A60D2B-E1C5-4803-BD4C-F13F18E416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F020-149E-49D2-9E71-E6E7D552333E}">
      <dsp:nvSpPr>
        <dsp:cNvPr id="0" name=""/>
        <dsp:cNvSpPr/>
      </dsp:nvSpPr>
      <dsp:spPr>
        <a:xfrm>
          <a:off x="1048779" y="754270"/>
          <a:ext cx="1477194" cy="1477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0AB69-E4D9-4326-8469-DDD46E8E94DC}">
      <dsp:nvSpPr>
        <dsp:cNvPr id="0" name=""/>
        <dsp:cNvSpPr/>
      </dsp:nvSpPr>
      <dsp:spPr>
        <a:xfrm>
          <a:off x="14604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Raise hand to enter queue – then unmute when called upon</a:t>
          </a:r>
        </a:p>
      </dsp:txBody>
      <dsp:txXfrm>
        <a:off x="146049" y="2619316"/>
        <a:ext cx="3282655" cy="720000"/>
      </dsp:txXfrm>
    </dsp:sp>
    <dsp:sp modelId="{065AE336-4380-4C84-A674-CF9EDAD8E718}">
      <dsp:nvSpPr>
        <dsp:cNvPr id="0" name=""/>
        <dsp:cNvSpPr/>
      </dsp:nvSpPr>
      <dsp:spPr>
        <a:xfrm>
          <a:off x="4905900" y="754270"/>
          <a:ext cx="1477194" cy="1477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0A529-CF80-42FB-8961-528866FDF05F}">
      <dsp:nvSpPr>
        <dsp:cNvPr id="0" name=""/>
        <dsp:cNvSpPr/>
      </dsp:nvSpPr>
      <dsp:spPr>
        <a:xfrm>
          <a:off x="400316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Mute when not speaking</a:t>
          </a:r>
        </a:p>
      </dsp:txBody>
      <dsp:txXfrm>
        <a:off x="4003169" y="2619316"/>
        <a:ext cx="3282655" cy="720000"/>
      </dsp:txXfrm>
    </dsp:sp>
    <dsp:sp modelId="{4722D7C9-8B33-407F-B517-621A46DA06B6}">
      <dsp:nvSpPr>
        <dsp:cNvPr id="0" name=""/>
        <dsp:cNvSpPr/>
      </dsp:nvSpPr>
      <dsp:spPr>
        <a:xfrm>
          <a:off x="8763020" y="754270"/>
          <a:ext cx="1477194" cy="1477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F3BA6-B38C-41CE-BA47-37792853838E}">
      <dsp:nvSpPr>
        <dsp:cNvPr id="0" name=""/>
        <dsp:cNvSpPr/>
      </dsp:nvSpPr>
      <dsp:spPr>
        <a:xfrm>
          <a:off x="786028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Zoom in &amp; out of documents</a:t>
          </a:r>
        </a:p>
      </dsp:txBody>
      <dsp:txXfrm>
        <a:off x="7860289" y="2619316"/>
        <a:ext cx="3282655"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C1A2B-71A1-DA4A-B7F0-52061943197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D8DA79-0970-EA44-AB39-2ED6B1893A51}">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 </a:t>
          </a:r>
          <a:r>
            <a:rPr lang="en-US" sz="2300" b="1" kern="1200" dirty="0"/>
            <a:t>Report</a:t>
          </a:r>
          <a:r>
            <a:rPr lang="en-US" sz="2300" kern="1200" dirty="0"/>
            <a:t> from each Working Group </a:t>
          </a:r>
          <a:r>
            <a:rPr lang="en-US" sz="2300" b="1" kern="1200" dirty="0"/>
            <a:t>delineating recommendations for Objectives </a:t>
          </a:r>
          <a:r>
            <a:rPr lang="en-US" sz="2300" kern="1200" dirty="0"/>
            <a:t>for their respective segment as well as the associated key </a:t>
          </a:r>
          <a:r>
            <a:rPr lang="en-US" sz="2300" b="1" kern="1200" dirty="0"/>
            <a:t>Metric</a:t>
          </a:r>
          <a:r>
            <a:rPr lang="en-US" sz="2300" kern="1200" dirty="0"/>
            <a:t>(s) for each Objective. Each Working Group will also describe the </a:t>
          </a:r>
          <a:r>
            <a:rPr lang="en-US" sz="2300" b="1" kern="1200" dirty="0"/>
            <a:t>basis</a:t>
          </a:r>
          <a:r>
            <a:rPr lang="en-US" sz="2300" kern="1200" dirty="0"/>
            <a:t> (i.e., principles and guidance) for the PAs to use for </a:t>
          </a:r>
          <a:r>
            <a:rPr lang="en-US" sz="2300" b="1" kern="1200" dirty="0"/>
            <a:t>setting Targets </a:t>
          </a:r>
          <a:r>
            <a:rPr lang="en-US" sz="2300" kern="1200" dirty="0"/>
            <a:t>for associated key Metric(s) in their filings. Finally, each Working Group will address the other questions delineated above as well as any other related issues they agree are necessary to resolve</a:t>
          </a:r>
        </a:p>
      </dsp:txBody>
      <dsp:txXfrm>
        <a:off x="0" y="0"/>
        <a:ext cx="10515600" cy="2175669"/>
      </dsp:txXfrm>
    </dsp:sp>
    <dsp:sp modelId="{A7BFB0F6-B021-2F4A-8293-CD93B64724E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FAEE189-0F7C-CC44-9E9A-894C1798A5BA}">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Any recommendations would be made by consensus of the Working Group where possible. Where consensus is not reached, the Report would delineate two or more alternatives including their supporting rationales and list which WG Members support each alternative.</a:t>
          </a:r>
        </a:p>
      </dsp:txBody>
      <dsp:txXfrm>
        <a:off x="0" y="2175669"/>
        <a:ext cx="10515600" cy="2175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4B04-7245-A745-915C-92D063C85B07}">
      <dsp:nvSpPr>
        <dsp:cNvPr id="0" name=""/>
        <dsp:cNvSpPr/>
      </dsp:nvSpPr>
      <dsp:spPr>
        <a:xfrm>
          <a:off x="0" y="14598"/>
          <a:ext cx="10983685"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CAEECC Member Organizations</a:t>
          </a:r>
          <a:endParaRPr lang="en-US" sz="1800" kern="1200"/>
        </a:p>
      </dsp:txBody>
      <dsp:txXfrm>
        <a:off x="22846" y="37444"/>
        <a:ext cx="10937993" cy="422308"/>
      </dsp:txXfrm>
    </dsp:sp>
    <dsp:sp modelId="{34D121F2-5054-374A-87BD-1479AA0A3512}">
      <dsp:nvSpPr>
        <dsp:cNvPr id="0" name=""/>
        <dsp:cNvSpPr/>
      </dsp:nvSpPr>
      <dsp:spPr>
        <a:xfrm>
          <a:off x="0" y="482598"/>
          <a:ext cx="10983685" cy="111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3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Automatically eligible to participate</a:t>
          </a:r>
          <a:r>
            <a:rPr lang="en-US" sz="1800" kern="1200" dirty="0"/>
            <a:t> (as long as lead representative or alternate can attend ALL the WG meetings)</a:t>
          </a:r>
        </a:p>
        <a:p>
          <a:pPr marL="171450" lvl="1" indent="-171450" algn="l" defTabSz="800100">
            <a:lnSpc>
              <a:spcPct val="90000"/>
            </a:lnSpc>
            <a:spcBef>
              <a:spcPct val="0"/>
            </a:spcBef>
            <a:spcAft>
              <a:spcPct val="20000"/>
            </a:spcAft>
            <a:buChar char="•"/>
          </a:pPr>
          <a:r>
            <a:rPr lang="en-US" sz="1800" b="1" kern="1200" dirty="0"/>
            <a:t>If interested email Susan </a:t>
          </a:r>
          <a:r>
            <a:rPr lang="en-US" sz="1800" b="1" kern="1200" dirty="0" err="1"/>
            <a:t>Rivo</a:t>
          </a:r>
          <a:r>
            <a:rPr lang="en-US" sz="1800" b="1" kern="1200" dirty="0"/>
            <a:t> by 7/5 </a:t>
          </a:r>
          <a:r>
            <a:rPr lang="en-US" sz="1800" kern="1200" dirty="0"/>
            <a:t>to indicate who will be the lead representative and alternate from your organization, and their contact information (email/phone)</a:t>
          </a:r>
        </a:p>
      </dsp:txBody>
      <dsp:txXfrm>
        <a:off x="0" y="482598"/>
        <a:ext cx="10983685" cy="1112625"/>
      </dsp:txXfrm>
    </dsp:sp>
    <dsp:sp modelId="{801B2CD6-6DDD-0D42-BADA-46A1667E0647}">
      <dsp:nvSpPr>
        <dsp:cNvPr id="0" name=""/>
        <dsp:cNvSpPr/>
      </dsp:nvSpPr>
      <dsp:spPr>
        <a:xfrm>
          <a:off x="0" y="1595223"/>
          <a:ext cx="10983685" cy="4680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Other Interested Stakeholders</a:t>
          </a:r>
          <a:endParaRPr lang="en-US" sz="1800" kern="1200"/>
        </a:p>
      </dsp:txBody>
      <dsp:txXfrm>
        <a:off x="22846" y="1618069"/>
        <a:ext cx="10937993" cy="422308"/>
      </dsp:txXfrm>
    </dsp:sp>
    <dsp:sp modelId="{862578CC-AF0B-154C-99A1-9DB52089F05C}">
      <dsp:nvSpPr>
        <dsp:cNvPr id="0" name=""/>
        <dsp:cNvSpPr/>
      </dsp:nvSpPr>
      <dsp:spPr>
        <a:xfrm>
          <a:off x="0" y="2063223"/>
          <a:ext cx="10983685" cy="274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3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Requirements</a:t>
          </a:r>
          <a:r>
            <a:rPr lang="en-US" sz="1800" kern="1200" dirty="0"/>
            <a:t>:</a:t>
          </a:r>
        </a:p>
        <a:p>
          <a:pPr marL="342900" lvl="2" indent="-171450" algn="l" defTabSz="800100">
            <a:lnSpc>
              <a:spcPct val="90000"/>
            </a:lnSpc>
            <a:spcBef>
              <a:spcPct val="0"/>
            </a:spcBef>
            <a:spcAft>
              <a:spcPct val="20000"/>
            </a:spcAft>
            <a:buChar char="•"/>
          </a:pPr>
          <a:r>
            <a:rPr lang="en-US" sz="1800" kern="1200" dirty="0"/>
            <a:t>Attend all meetings (either lead or designated alternate)</a:t>
          </a:r>
        </a:p>
        <a:p>
          <a:pPr marL="342900" lvl="2" indent="-171450" algn="l" defTabSz="800100">
            <a:lnSpc>
              <a:spcPct val="90000"/>
            </a:lnSpc>
            <a:spcBef>
              <a:spcPct val="0"/>
            </a:spcBef>
            <a:spcAft>
              <a:spcPct val="20000"/>
            </a:spcAft>
            <a:buChar char="•"/>
          </a:pPr>
          <a:r>
            <a:rPr lang="en-US" sz="1800" kern="1200" dirty="0"/>
            <a:t>Have sufficient substantive knowledge of EE in CA and related Equity/Market Support experience</a:t>
          </a:r>
        </a:p>
        <a:p>
          <a:pPr marL="342900" lvl="2" indent="-171450" algn="l" defTabSz="800100">
            <a:lnSpc>
              <a:spcPct val="90000"/>
            </a:lnSpc>
            <a:spcBef>
              <a:spcPct val="0"/>
            </a:spcBef>
            <a:spcAft>
              <a:spcPct val="20000"/>
            </a:spcAft>
            <a:buChar char="•"/>
          </a:pPr>
          <a:r>
            <a:rPr lang="en-US" sz="1800" kern="1200" dirty="0"/>
            <a:t>Abide by all Groundrules</a:t>
          </a:r>
        </a:p>
        <a:p>
          <a:pPr marL="342900" lvl="2" indent="-171450" algn="l" defTabSz="800100">
            <a:lnSpc>
              <a:spcPct val="90000"/>
            </a:lnSpc>
            <a:spcBef>
              <a:spcPct val="0"/>
            </a:spcBef>
            <a:spcAft>
              <a:spcPct val="20000"/>
            </a:spcAft>
            <a:buChar char="•"/>
          </a:pPr>
          <a:r>
            <a:rPr lang="en-US" sz="1800" kern="1200" dirty="0"/>
            <a:t>Complete assigned work between meetings</a:t>
          </a:r>
        </a:p>
        <a:p>
          <a:pPr marL="171450" lvl="1" indent="-171450" algn="l" defTabSz="800100">
            <a:lnSpc>
              <a:spcPct val="90000"/>
            </a:lnSpc>
            <a:spcBef>
              <a:spcPct val="0"/>
            </a:spcBef>
            <a:spcAft>
              <a:spcPct val="20000"/>
            </a:spcAft>
            <a:buChar char="•"/>
          </a:pPr>
          <a:r>
            <a:rPr lang="en-US" sz="1800" b="1" kern="1200" dirty="0"/>
            <a:t>Applications</a:t>
          </a:r>
          <a:r>
            <a:rPr lang="en-US" sz="1800" kern="1200" dirty="0"/>
            <a:t>:</a:t>
          </a:r>
        </a:p>
        <a:p>
          <a:pPr marL="342900" lvl="2" indent="-171450" algn="l" defTabSz="800100">
            <a:lnSpc>
              <a:spcPct val="90000"/>
            </a:lnSpc>
            <a:spcBef>
              <a:spcPct val="0"/>
            </a:spcBef>
            <a:spcAft>
              <a:spcPct val="20000"/>
            </a:spcAft>
            <a:buChar char="•"/>
          </a:pPr>
          <a:r>
            <a:rPr lang="en-US" sz="1800" kern="1200" dirty="0"/>
            <a:t>Applications from qualified organizations will be accepted 6/28-7/6. Final determination made 7/7</a:t>
          </a:r>
        </a:p>
        <a:p>
          <a:pPr marL="342900" lvl="2" indent="-171450" algn="l" defTabSz="800100">
            <a:lnSpc>
              <a:spcPct val="90000"/>
            </a:lnSpc>
            <a:spcBef>
              <a:spcPct val="0"/>
            </a:spcBef>
            <a:spcAft>
              <a:spcPct val="20000"/>
            </a:spcAft>
            <a:buChar char="•"/>
          </a:pPr>
          <a:r>
            <a:rPr lang="en-US" sz="1800" kern="1200" dirty="0"/>
            <a:t>To apply, fill out the appropriate form using link on the 6/24 mtg page (“Equity [or Market Support] Metrics WG Application”) </a:t>
          </a:r>
        </a:p>
      </dsp:txBody>
      <dsp:txXfrm>
        <a:off x="0" y="2063223"/>
        <a:ext cx="10983685" cy="2742750"/>
      </dsp:txXfrm>
    </dsp:sp>
    <dsp:sp modelId="{C9446576-DAB8-564B-A8A7-47B6D24D0EB4}">
      <dsp:nvSpPr>
        <dsp:cNvPr id="0" name=""/>
        <dsp:cNvSpPr/>
      </dsp:nvSpPr>
      <dsp:spPr>
        <a:xfrm>
          <a:off x="0" y="4805973"/>
          <a:ext cx="10983685" cy="468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Note: </a:t>
          </a:r>
          <a:r>
            <a:rPr lang="en-US" sz="1800" kern="1200" dirty="0"/>
            <a:t>WGs will be open to the public to observe (and provide limited input, time permitting)</a:t>
          </a:r>
        </a:p>
      </dsp:txBody>
      <dsp:txXfrm>
        <a:off x="22846" y="4828819"/>
        <a:ext cx="10937993" cy="422308"/>
      </dsp:txXfrm>
    </dsp:sp>
    <dsp:sp modelId="{DA769D7A-5900-2A4D-9B64-2674E322A6ED}">
      <dsp:nvSpPr>
        <dsp:cNvPr id="0" name=""/>
        <dsp:cNvSpPr/>
      </dsp:nvSpPr>
      <dsp:spPr>
        <a:xfrm>
          <a:off x="0" y="5273973"/>
          <a:ext cx="10983685"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3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5273973"/>
        <a:ext cx="10983685" cy="414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C02D-0658-A248-A3C1-77F334867FA8}">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ED Presentation on Final Decision (25 minutes)</a:t>
          </a:r>
        </a:p>
      </dsp:txBody>
      <dsp:txXfrm>
        <a:off x="0" y="0"/>
        <a:ext cx="6263640" cy="1376171"/>
      </dsp:txXfrm>
    </dsp:sp>
    <dsp:sp modelId="{4A6CE550-4F1D-7949-9019-C43900D9AF7D}">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5199B-2151-AC4A-9648-9A6882019F5C}">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ED/PA Presentation &amp; CAEECC Initial Feedback on Filing Outline Template/Guidance (45 minutes)</a:t>
          </a:r>
        </a:p>
      </dsp:txBody>
      <dsp:txXfrm>
        <a:off x="0" y="1376171"/>
        <a:ext cx="6263640" cy="1376171"/>
      </dsp:txXfrm>
    </dsp:sp>
    <dsp:sp modelId="{1DEDBC9A-8555-F24A-AB51-3AB0ECA67EE2}">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99A2E-082B-4C49-8422-3F663FF21CB5}">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Equity &amp; Market Support Sector Metrics WG(s)/Workshop (60 minutes)</a:t>
          </a:r>
        </a:p>
      </dsp:txBody>
      <dsp:txXfrm>
        <a:off x="0" y="2752343"/>
        <a:ext cx="6263640" cy="1376171"/>
      </dsp:txXfrm>
    </dsp:sp>
    <dsp:sp modelId="{C6A829C9-D545-2140-A7F5-B47DC420B244}">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3E5BB-8058-404E-AE5B-61B3B681E6B5}">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highlight>
                <a:srgbClr val="C0C0C0"/>
              </a:highlight>
            </a:rPr>
            <a:t>Initial discussion of short- and long-term implications for CAEECC of Final Decision (25 minutes)</a:t>
          </a:r>
        </a:p>
      </dsp:txBody>
      <dsp:txXfrm>
        <a:off x="0" y="4128515"/>
        <a:ext cx="6263640" cy="137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AF9F6-DA79-DA44-A168-FE6B533F110C}">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30EDA-6541-EC46-AFA4-C72701245F76}">
      <dsp:nvSpPr>
        <dsp:cNvPr id="0" name=""/>
        <dsp:cNvSpPr/>
      </dsp:nvSpPr>
      <dsp:spPr>
        <a:xfrm>
          <a:off x="0" y="0"/>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dirty="0"/>
            <a:t>Underserved WG</a:t>
          </a:r>
        </a:p>
      </dsp:txBody>
      <dsp:txXfrm>
        <a:off x="0" y="0"/>
        <a:ext cx="6263640" cy="2752343"/>
      </dsp:txXfrm>
    </dsp:sp>
    <dsp:sp modelId="{731D4B0D-2F1A-634D-A2DF-B2EBA5804A41}">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A2B52-6AE9-864E-9462-D1B6DB144F80}">
      <dsp:nvSpPr>
        <dsp:cNvPr id="0" name=""/>
        <dsp:cNvSpPr/>
      </dsp:nvSpPr>
      <dsp:spPr>
        <a:xfrm>
          <a:off x="0" y="2752343"/>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dirty="0"/>
            <a:t>3</a:t>
          </a:r>
          <a:r>
            <a:rPr lang="en-US" sz="5800" kern="1200" baseline="30000" dirty="0"/>
            <a:t>rd</a:t>
          </a:r>
          <a:r>
            <a:rPr lang="en-US" sz="5800" kern="1200" dirty="0"/>
            <a:t> Party Solicitation Process</a:t>
          </a:r>
          <a:endParaRPr lang="en-US" sz="5800" strike="sngStrike" kern="1200" dirty="0">
            <a:highlight>
              <a:srgbClr val="FFFF00"/>
            </a:highlight>
          </a:endParaRPr>
        </a:p>
      </dsp:txBody>
      <dsp:txXfrm>
        <a:off x="0" y="2752343"/>
        <a:ext cx="6263640" cy="2752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C02D-0658-A248-A3C1-77F334867FA8}">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ED Presentation on Final Decision (25 minutes)</a:t>
          </a:r>
        </a:p>
      </dsp:txBody>
      <dsp:txXfrm>
        <a:off x="0" y="0"/>
        <a:ext cx="6263640" cy="1376171"/>
      </dsp:txXfrm>
    </dsp:sp>
    <dsp:sp modelId="{4A6CE550-4F1D-7949-9019-C43900D9AF7D}">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5199B-2151-AC4A-9648-9A6882019F5C}">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ED/PA Presentation &amp; CAEECC Initial Feedback on Filing Outline Template/Guidance (45 minutes)</a:t>
          </a:r>
        </a:p>
      </dsp:txBody>
      <dsp:txXfrm>
        <a:off x="0" y="1376171"/>
        <a:ext cx="6263640" cy="1376171"/>
      </dsp:txXfrm>
    </dsp:sp>
    <dsp:sp modelId="{1DEDBC9A-8555-F24A-AB51-3AB0ECA67EE2}">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99A2E-082B-4C49-8422-3F663FF21CB5}">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Equity &amp; Market Support Sector Metrics WG(s)/Workshop (60 minutes)</a:t>
          </a:r>
        </a:p>
      </dsp:txBody>
      <dsp:txXfrm>
        <a:off x="0" y="2752343"/>
        <a:ext cx="6263640" cy="1376171"/>
      </dsp:txXfrm>
    </dsp:sp>
    <dsp:sp modelId="{C6A829C9-D545-2140-A7F5-B47DC420B244}">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3E5BB-8058-404E-AE5B-61B3B681E6B5}">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Initial discussion of short- and long-term implications for CAEECC of Final Decision (25 minutes)</a:t>
          </a:r>
        </a:p>
      </dsp:txBody>
      <dsp:txXfrm>
        <a:off x="0" y="4128515"/>
        <a:ext cx="6263640" cy="1376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C02D-0658-A248-A3C1-77F334867FA8}">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highlight>
                <a:srgbClr val="C0C0C0"/>
              </a:highlight>
            </a:rPr>
            <a:t>ED Presentation on Final Decision (25 minutes)</a:t>
          </a:r>
        </a:p>
      </dsp:txBody>
      <dsp:txXfrm>
        <a:off x="0" y="0"/>
        <a:ext cx="6263640" cy="1376171"/>
      </dsp:txXfrm>
    </dsp:sp>
    <dsp:sp modelId="{4A6CE550-4F1D-7949-9019-C43900D9AF7D}">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5199B-2151-AC4A-9648-9A6882019F5C}">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ED/PA Presentation &amp; CAEECC Initial Feedback on Filing Outline Template/Guidance (45 minutes)</a:t>
          </a:r>
        </a:p>
      </dsp:txBody>
      <dsp:txXfrm>
        <a:off x="0" y="1376171"/>
        <a:ext cx="6263640" cy="1376171"/>
      </dsp:txXfrm>
    </dsp:sp>
    <dsp:sp modelId="{1DEDBC9A-8555-F24A-AB51-3AB0ECA67EE2}">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99A2E-082B-4C49-8422-3F663FF21CB5}">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Equity &amp; Market Support Sector Metrics WG(s)/Workshop (60 minutes)</a:t>
          </a:r>
        </a:p>
      </dsp:txBody>
      <dsp:txXfrm>
        <a:off x="0" y="2752343"/>
        <a:ext cx="6263640" cy="1376171"/>
      </dsp:txXfrm>
    </dsp:sp>
    <dsp:sp modelId="{C6A829C9-D545-2140-A7F5-B47DC420B244}">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3E5BB-8058-404E-AE5B-61B3B681E6B5}">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Initial discussion of short- and long-term implications for CAEECC of Final Decision (25 minutes)</a:t>
          </a:r>
        </a:p>
      </dsp:txBody>
      <dsp:txXfrm>
        <a:off x="0" y="4128515"/>
        <a:ext cx="6263640" cy="1376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C02D-0658-A248-A3C1-77F334867FA8}">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ED Presentation on Final Decision (25 minutes)</a:t>
          </a:r>
        </a:p>
      </dsp:txBody>
      <dsp:txXfrm>
        <a:off x="0" y="0"/>
        <a:ext cx="6263640" cy="1376171"/>
      </dsp:txXfrm>
    </dsp:sp>
    <dsp:sp modelId="{4A6CE550-4F1D-7949-9019-C43900D9AF7D}">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5199B-2151-AC4A-9648-9A6882019F5C}">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highlight>
                <a:srgbClr val="C0C0C0"/>
              </a:highlight>
            </a:rPr>
            <a:t>ED/PA Presentation &amp; CAEECC Initial Feedback on Filing Outline Template/Guidance (45 minutes)</a:t>
          </a:r>
        </a:p>
      </dsp:txBody>
      <dsp:txXfrm>
        <a:off x="0" y="1376171"/>
        <a:ext cx="6263640" cy="1376171"/>
      </dsp:txXfrm>
    </dsp:sp>
    <dsp:sp modelId="{1DEDBC9A-8555-F24A-AB51-3AB0ECA67EE2}">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99A2E-082B-4C49-8422-3F663FF21CB5}">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Equity &amp; Market Support Sector Metrics WG(s)/Workshop (60 minutes)</a:t>
          </a:r>
        </a:p>
      </dsp:txBody>
      <dsp:txXfrm>
        <a:off x="0" y="2752343"/>
        <a:ext cx="6263640" cy="1376171"/>
      </dsp:txXfrm>
    </dsp:sp>
    <dsp:sp modelId="{C6A829C9-D545-2140-A7F5-B47DC420B244}">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3E5BB-8058-404E-AE5B-61B3B681E6B5}">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Initial discussion of short- and long-term implications for CAEECC of Final Decision (25 minutes)</a:t>
          </a:r>
        </a:p>
      </dsp:txBody>
      <dsp:txXfrm>
        <a:off x="0" y="4128515"/>
        <a:ext cx="6263640" cy="1376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C6310-EBBF-4A6A-8C94-571084CAF7C8}">
      <dsp:nvSpPr>
        <dsp:cNvPr id="0" name=""/>
        <dsp:cNvSpPr/>
      </dsp:nvSpPr>
      <dsp:spPr>
        <a:xfrm rot="5400000">
          <a:off x="-202525" y="203813"/>
          <a:ext cx="1350168" cy="9451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entury Gothic" panose="020F0302020204030204"/>
            </a:rPr>
            <a:t> June 24, 2021 </a:t>
          </a:r>
          <a:endParaRPr lang="en-US" sz="1300" kern="1200"/>
        </a:p>
      </dsp:txBody>
      <dsp:txXfrm rot="-5400000">
        <a:off x="0" y="473847"/>
        <a:ext cx="945118" cy="405050"/>
      </dsp:txXfrm>
    </dsp:sp>
    <dsp:sp modelId="{9E0A8311-BAC5-4CC5-AE1A-EFDFA0D08235}">
      <dsp:nvSpPr>
        <dsp:cNvPr id="0" name=""/>
        <dsp:cNvSpPr/>
      </dsp:nvSpPr>
      <dsp:spPr>
        <a:xfrm rot="5400000">
          <a:off x="2319754" y="-1373347"/>
          <a:ext cx="877609" cy="36268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Century Gothic" panose="020F0302020204030204"/>
            </a:rPr>
            <a:t>ED presents </a:t>
          </a:r>
          <a:r>
            <a:rPr lang="en-US" sz="2200" kern="1200"/>
            <a:t>revision</a:t>
          </a:r>
          <a:r>
            <a:rPr lang="en-US" sz="2200" kern="1200">
              <a:latin typeface="Century Gothic" panose="020F0302020204030204"/>
            </a:rPr>
            <a:t> at CAEECC</a:t>
          </a:r>
          <a:endParaRPr lang="en-US" sz="2200" kern="1200"/>
        </a:p>
      </dsp:txBody>
      <dsp:txXfrm rot="-5400000">
        <a:off x="945119" y="44129"/>
        <a:ext cx="3584040" cy="791927"/>
      </dsp:txXfrm>
    </dsp:sp>
    <dsp:sp modelId="{CF7ADF7F-BE28-40F8-8950-FA3941B3794A}">
      <dsp:nvSpPr>
        <dsp:cNvPr id="0" name=""/>
        <dsp:cNvSpPr/>
      </dsp:nvSpPr>
      <dsp:spPr>
        <a:xfrm rot="5400000">
          <a:off x="-202525" y="1356240"/>
          <a:ext cx="1350168" cy="9451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entury Gothic" panose="020F0302020204030204"/>
            </a:rPr>
            <a:t>July 6</a:t>
          </a:r>
        </a:p>
      </dsp:txBody>
      <dsp:txXfrm rot="-5400000">
        <a:off x="0" y="1626274"/>
        <a:ext cx="945118" cy="405050"/>
      </dsp:txXfrm>
    </dsp:sp>
    <dsp:sp modelId="{CEE27626-9814-4B36-BB53-DA251759E827}">
      <dsp:nvSpPr>
        <dsp:cNvPr id="0" name=""/>
        <dsp:cNvSpPr/>
      </dsp:nvSpPr>
      <dsp:spPr>
        <a:xfrm rot="5400000">
          <a:off x="2319754" y="-220920"/>
          <a:ext cx="877609" cy="36268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Century Gothic" panose="020F0302020204030204"/>
            </a:rPr>
            <a:t> Stakeholders’ final input due to ED</a:t>
          </a:r>
          <a:endParaRPr lang="en-US" sz="2200" kern="1200"/>
        </a:p>
      </dsp:txBody>
      <dsp:txXfrm rot="-5400000">
        <a:off x="945119" y="1196556"/>
        <a:ext cx="3584040" cy="791927"/>
      </dsp:txXfrm>
    </dsp:sp>
    <dsp:sp modelId="{3508EB71-DD3C-476B-897F-4B921400F879}">
      <dsp:nvSpPr>
        <dsp:cNvPr id="0" name=""/>
        <dsp:cNvSpPr/>
      </dsp:nvSpPr>
      <dsp:spPr>
        <a:xfrm rot="5400000">
          <a:off x="-202525" y="2508668"/>
          <a:ext cx="1350168" cy="9451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entury Gothic" panose="020F0302020204030204"/>
            </a:rPr>
            <a:t> July 22</a:t>
          </a:r>
          <a:endParaRPr lang="en-US" sz="1300" kern="1200"/>
        </a:p>
      </dsp:txBody>
      <dsp:txXfrm rot="-5400000">
        <a:off x="0" y="2778702"/>
        <a:ext cx="945118" cy="405050"/>
      </dsp:txXfrm>
    </dsp:sp>
    <dsp:sp modelId="{83B3CD8B-DCD9-484B-A5A1-D201DD01D9A3}">
      <dsp:nvSpPr>
        <dsp:cNvPr id="0" name=""/>
        <dsp:cNvSpPr/>
      </dsp:nvSpPr>
      <dsp:spPr>
        <a:xfrm rot="5400000">
          <a:off x="2319754" y="931507"/>
          <a:ext cx="877609" cy="36268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Century Gothic" panose="020F0302020204030204"/>
            </a:rPr>
            <a:t>ED issues final guidance on website</a:t>
          </a:r>
          <a:endParaRPr lang="en-US" sz="2200" kern="1200"/>
        </a:p>
      </dsp:txBody>
      <dsp:txXfrm rot="-5400000">
        <a:off x="945119" y="2348984"/>
        <a:ext cx="3584040" cy="7919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D4548-31E4-4679-A432-C91BECE6321D}">
      <dsp:nvSpPr>
        <dsp:cNvPr id="0" name=""/>
        <dsp:cNvSpPr/>
      </dsp:nvSpPr>
      <dsp:spPr>
        <a:xfrm rot="5400000">
          <a:off x="-189259" y="192675"/>
          <a:ext cx="1261730" cy="883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June 24</a:t>
          </a:r>
        </a:p>
      </dsp:txBody>
      <dsp:txXfrm rot="-5400000">
        <a:off x="1" y="445022"/>
        <a:ext cx="883211" cy="378519"/>
      </dsp:txXfrm>
    </dsp:sp>
    <dsp:sp modelId="{B1F7BBCE-1E9D-4D25-AAA8-5C613D2BBC83}">
      <dsp:nvSpPr>
        <dsp:cNvPr id="0" name=""/>
        <dsp:cNvSpPr/>
      </dsp:nvSpPr>
      <dsp:spPr>
        <a:xfrm rot="5400000">
          <a:off x="2317543" y="-1430915"/>
          <a:ext cx="820125" cy="36887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PA work plan shared w/ CAEECC</a:t>
          </a:r>
        </a:p>
      </dsp:txBody>
      <dsp:txXfrm rot="-5400000">
        <a:off x="883212" y="43451"/>
        <a:ext cx="3648753" cy="740055"/>
      </dsp:txXfrm>
    </dsp:sp>
    <dsp:sp modelId="{7F0D7FEA-839F-4961-82D4-5D25AFBD0E1F}">
      <dsp:nvSpPr>
        <dsp:cNvPr id="0" name=""/>
        <dsp:cNvSpPr/>
      </dsp:nvSpPr>
      <dsp:spPr>
        <a:xfrm rot="5400000">
          <a:off x="-189259" y="1307931"/>
          <a:ext cx="1261730" cy="883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	</a:t>
          </a:r>
        </a:p>
      </dsp:txBody>
      <dsp:txXfrm rot="-5400000">
        <a:off x="1" y="1560278"/>
        <a:ext cx="883211" cy="378519"/>
      </dsp:txXfrm>
    </dsp:sp>
    <dsp:sp modelId="{00B98ED9-BE53-4963-BB8F-A2A103B121DB}">
      <dsp:nvSpPr>
        <dsp:cNvPr id="0" name=""/>
        <dsp:cNvSpPr/>
      </dsp:nvSpPr>
      <dsp:spPr>
        <a:xfrm rot="5400000">
          <a:off x="2317543" y="-315660"/>
          <a:ext cx="820125" cy="36887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Application Prose Outline </a:t>
          </a:r>
        </a:p>
        <a:p>
          <a:pPr marL="228600" lvl="1" indent="-228600" algn="l" defTabSz="889000">
            <a:lnSpc>
              <a:spcPct val="90000"/>
            </a:lnSpc>
            <a:spcBef>
              <a:spcPct val="0"/>
            </a:spcBef>
            <a:spcAft>
              <a:spcPct val="15000"/>
            </a:spcAft>
            <a:buChar char="•"/>
          </a:pPr>
          <a:r>
            <a:rPr lang="en-US" sz="2000" kern="1200"/>
            <a:t>Spreadsheets</a:t>
          </a:r>
        </a:p>
      </dsp:txBody>
      <dsp:txXfrm rot="-5400000">
        <a:off x="883212" y="1158706"/>
        <a:ext cx="3648753" cy="740055"/>
      </dsp:txXfrm>
    </dsp:sp>
    <dsp:sp modelId="{17E4223C-1FD5-4DF9-B3D5-7F8037715D8A}">
      <dsp:nvSpPr>
        <dsp:cNvPr id="0" name=""/>
        <dsp:cNvSpPr/>
      </dsp:nvSpPr>
      <dsp:spPr>
        <a:xfrm rot="5400000">
          <a:off x="-189259" y="2423187"/>
          <a:ext cx="1261730" cy="883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July 22</a:t>
          </a:r>
        </a:p>
      </dsp:txBody>
      <dsp:txXfrm rot="-5400000">
        <a:off x="1" y="2675534"/>
        <a:ext cx="883211" cy="378519"/>
      </dsp:txXfrm>
    </dsp:sp>
    <dsp:sp modelId="{81B565B7-3F58-4630-AB1C-735EE536996F}">
      <dsp:nvSpPr>
        <dsp:cNvPr id="0" name=""/>
        <dsp:cNvSpPr/>
      </dsp:nvSpPr>
      <dsp:spPr>
        <a:xfrm rot="5400000">
          <a:off x="2317543" y="799595"/>
          <a:ext cx="820125" cy="36887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PAs submit templates for ED review</a:t>
          </a:r>
        </a:p>
      </dsp:txBody>
      <dsp:txXfrm rot="-5400000">
        <a:off x="883212" y="2273962"/>
        <a:ext cx="3648753" cy="740055"/>
      </dsp:txXfrm>
    </dsp:sp>
    <dsp:sp modelId="{A32FD746-6D41-4642-B162-E8AFAE729FB2}">
      <dsp:nvSpPr>
        <dsp:cNvPr id="0" name=""/>
        <dsp:cNvSpPr/>
      </dsp:nvSpPr>
      <dsp:spPr>
        <a:xfrm rot="5400000">
          <a:off x="-189259" y="3538442"/>
          <a:ext cx="1261730" cy="8832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Before Sept 30</a:t>
          </a:r>
        </a:p>
      </dsp:txBody>
      <dsp:txXfrm rot="-5400000">
        <a:off x="1" y="3790789"/>
        <a:ext cx="883211" cy="378519"/>
      </dsp:txXfrm>
    </dsp:sp>
    <dsp:sp modelId="{62D86B8D-BCF7-C142-B2D6-0B77337B5F41}">
      <dsp:nvSpPr>
        <dsp:cNvPr id="0" name=""/>
        <dsp:cNvSpPr/>
      </dsp:nvSpPr>
      <dsp:spPr>
        <a:xfrm rot="5400000">
          <a:off x="2317543" y="1914851"/>
          <a:ext cx="820125" cy="36887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ED issues templates as final on website</a:t>
          </a:r>
        </a:p>
      </dsp:txBody>
      <dsp:txXfrm rot="-5400000">
        <a:off x="883212" y="3389218"/>
        <a:ext cx="3648753" cy="740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C02D-0658-A248-A3C1-77F334867FA8}">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ED Presentation on Final Decision (25 minutes)</a:t>
          </a:r>
        </a:p>
      </dsp:txBody>
      <dsp:txXfrm>
        <a:off x="0" y="0"/>
        <a:ext cx="6263640" cy="1376171"/>
      </dsp:txXfrm>
    </dsp:sp>
    <dsp:sp modelId="{4A6CE550-4F1D-7949-9019-C43900D9AF7D}">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5199B-2151-AC4A-9648-9A6882019F5C}">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t>ED/PA Presentation &amp; CAEECC Initial Feedback on Filing Outline Template/Guidance (45 minutes)</a:t>
          </a:r>
        </a:p>
      </dsp:txBody>
      <dsp:txXfrm>
        <a:off x="0" y="1376171"/>
        <a:ext cx="6263640" cy="1376171"/>
      </dsp:txXfrm>
    </dsp:sp>
    <dsp:sp modelId="{1DEDBC9A-8555-F24A-AB51-3AB0ECA67EE2}">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99A2E-082B-4C49-8422-3F663FF21CB5}">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dirty="0">
              <a:highlight>
                <a:srgbClr val="C0C0C0"/>
              </a:highlight>
            </a:rPr>
            <a:t>Equity &amp; Market Support Sector Metrics WG(s)/Workshop (60 minutes)</a:t>
          </a:r>
        </a:p>
      </dsp:txBody>
      <dsp:txXfrm>
        <a:off x="0" y="2752343"/>
        <a:ext cx="6263640" cy="1376171"/>
      </dsp:txXfrm>
    </dsp:sp>
    <dsp:sp modelId="{C6A829C9-D545-2140-A7F5-B47DC420B244}">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3E5BB-8058-404E-AE5B-61B3B681E6B5}">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Initial discussion of short- and long-term implications for CAEECC of Final Decision (25 minutes)</a:t>
          </a:r>
        </a:p>
      </dsp:txBody>
      <dsp:txXfrm>
        <a:off x="0" y="4128515"/>
        <a:ext cx="6263640" cy="13761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96C62-0C45-4166-9F5B-F87CEFC0853A}">
      <dsp:nvSpPr>
        <dsp:cNvPr id="0" name=""/>
        <dsp:cNvSpPr/>
      </dsp:nvSpPr>
      <dsp:spPr>
        <a:xfrm>
          <a:off x="0" y="531"/>
          <a:ext cx="10515600" cy="12429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23F08-9946-4872-95C1-A4E8B4D79E1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86178-EE4A-4ACE-85D8-66C2453D173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Identify and define the most important </a:t>
          </a:r>
          <a:r>
            <a:rPr lang="en-US" sz="2100" b="1" kern="1200"/>
            <a:t>Objectives</a:t>
          </a:r>
          <a:r>
            <a:rPr lang="en-US" sz="2100" kern="1200"/>
            <a:t> for each portfolio segment (Market Support and Equity), and then to define the associated key </a:t>
          </a:r>
          <a:r>
            <a:rPr lang="en-US" sz="2100" b="1" kern="1200"/>
            <a:t>Metric</a:t>
          </a:r>
          <a:r>
            <a:rPr lang="en-US" sz="2100" kern="1200"/>
            <a:t>(s) under each Objective</a:t>
          </a:r>
        </a:p>
      </dsp:txBody>
      <dsp:txXfrm>
        <a:off x="1435590" y="531"/>
        <a:ext cx="9080009" cy="1242935"/>
      </dsp:txXfrm>
    </dsp:sp>
    <dsp:sp modelId="{E6E63F86-1675-4198-835C-9E719A0F3FB6}">
      <dsp:nvSpPr>
        <dsp:cNvPr id="0" name=""/>
        <dsp:cNvSpPr/>
      </dsp:nvSpPr>
      <dsp:spPr>
        <a:xfrm>
          <a:off x="0" y="1554201"/>
          <a:ext cx="10515600" cy="1242935"/>
        </a:xfrm>
        <a:prstGeom prst="roundRect">
          <a:avLst>
            <a:gd name="adj" fmla="val 1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112776F3-1B08-4ECA-AE70-5A701450114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38266E-5935-48C5-B4FC-9C53F6C2193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Objectives and associated key Metric(s) would be used to support and provide rationale for portfolio segmentation and program design, as well as used for program benefit/value forecasting, tracking, and evaluation. </a:t>
          </a:r>
        </a:p>
      </dsp:txBody>
      <dsp:txXfrm>
        <a:off x="1435590" y="1554201"/>
        <a:ext cx="9080009" cy="1242935"/>
      </dsp:txXfrm>
    </dsp:sp>
    <dsp:sp modelId="{30D2CB45-4F28-46E3-8991-C6EAF457235F}">
      <dsp:nvSpPr>
        <dsp:cNvPr id="0" name=""/>
        <dsp:cNvSpPr/>
      </dsp:nvSpPr>
      <dsp:spPr>
        <a:xfrm>
          <a:off x="0" y="3107870"/>
          <a:ext cx="10515600" cy="1242935"/>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01F57041-AB41-4218-953F-C451E27C311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60D2B-E1C5-4803-BD4C-F13F18E4161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Also, discuss the </a:t>
          </a:r>
          <a:r>
            <a:rPr lang="en-US" sz="2100" b="1" kern="1200"/>
            <a:t>basis</a:t>
          </a:r>
          <a:r>
            <a:rPr lang="en-US" sz="2100" kern="1200"/>
            <a:t> (i.e., principles and guidelines) PAs should use in </a:t>
          </a:r>
          <a:r>
            <a:rPr lang="en-US" sz="2100" b="1" kern="1200"/>
            <a:t>setting targets </a:t>
          </a:r>
          <a:r>
            <a:rPr lang="en-US" sz="2100" kern="1200"/>
            <a:t>for Metrics in their filings</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CEB0-38C2-3340-8B1C-17C8BB47369B}" type="datetimeFigureOut">
              <a:rPr lang="en-US" smtClean="0"/>
              <a:t>6/23/21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C87CF-7112-014A-909A-3EF588A9D2C4}" type="slidenum">
              <a:rPr lang="en-US" smtClean="0"/>
              <a:t>‹#›</a:t>
            </a:fld>
            <a:endParaRPr lang="en-US"/>
          </a:p>
        </p:txBody>
      </p:sp>
    </p:spTree>
    <p:extLst>
      <p:ext uri="{BB962C8B-B14F-4D97-AF65-F5344CB8AC3E}">
        <p14:creationId xmlns:p14="http://schemas.microsoft.com/office/powerpoint/2010/main" val="388021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83A55-AD59-45AE-B3E4-8ADA3D7A93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524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comment, time permitting</a:t>
            </a:r>
          </a:p>
        </p:txBody>
      </p:sp>
      <p:sp>
        <p:nvSpPr>
          <p:cNvPr id="4" name="Slide Number Placeholder 3"/>
          <p:cNvSpPr>
            <a:spLocks noGrp="1"/>
          </p:cNvSpPr>
          <p:nvPr>
            <p:ph type="sldNum" sz="quarter" idx="5"/>
          </p:nvPr>
        </p:nvSpPr>
        <p:spPr/>
        <p:txBody>
          <a:bodyPr/>
          <a:lstStyle/>
          <a:p>
            <a:fld id="{E48C87CF-7112-014A-909A-3EF588A9D2C4}" type="slidenum">
              <a:rPr lang="en-US" smtClean="0"/>
              <a:t>56</a:t>
            </a:fld>
            <a:endParaRPr lang="en-US"/>
          </a:p>
        </p:txBody>
      </p:sp>
    </p:spTree>
    <p:extLst>
      <p:ext uri="{BB962C8B-B14F-4D97-AF65-F5344CB8AC3E}">
        <p14:creationId xmlns:p14="http://schemas.microsoft.com/office/powerpoint/2010/main" val="329526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A41BE-6698-4FD0-B255-4EADBCCB06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7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48650" rtl="0" eaLnBrk="1" fontAlgn="base" latinLnBrk="0" hangingPunct="1">
              <a:lnSpc>
                <a:spcPct val="100000"/>
              </a:lnSpc>
              <a:spcBef>
                <a:spcPct val="0"/>
              </a:spcBef>
              <a:spcAft>
                <a:spcPct val="0"/>
              </a:spcAft>
              <a:buClrTx/>
              <a:buSzTx/>
              <a:buFontTx/>
              <a:buNone/>
              <a:tabLst/>
              <a:defRPr/>
            </a:pPr>
            <a:fld id="{C598C5A0-0139-4E76-A86F-3FFF60C4E9B1}"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4865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826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1BE4A-D21F-41F6-8593-7E97AC85F67F}" type="slidenum">
              <a:rPr kumimoji="0" lang="en-US" sz="4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4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93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48</a:t>
            </a:fld>
            <a:endParaRPr lang="en-US"/>
          </a:p>
        </p:txBody>
      </p:sp>
    </p:spTree>
    <p:extLst>
      <p:ext uri="{BB962C8B-B14F-4D97-AF65-F5344CB8AC3E}">
        <p14:creationId xmlns:p14="http://schemas.microsoft.com/office/powerpoint/2010/main" val="311076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questions</a:t>
            </a:r>
          </a:p>
        </p:txBody>
      </p:sp>
      <p:sp>
        <p:nvSpPr>
          <p:cNvPr id="4" name="Slide Number Placeholder 3"/>
          <p:cNvSpPr>
            <a:spLocks noGrp="1"/>
          </p:cNvSpPr>
          <p:nvPr>
            <p:ph type="sldNum" sz="quarter" idx="5"/>
          </p:nvPr>
        </p:nvSpPr>
        <p:spPr/>
        <p:txBody>
          <a:bodyPr/>
          <a:lstStyle/>
          <a:p>
            <a:fld id="{E48C87CF-7112-014A-909A-3EF588A9D2C4}" type="slidenum">
              <a:rPr lang="en-US" smtClean="0"/>
              <a:t>49</a:t>
            </a:fld>
            <a:endParaRPr lang="en-US"/>
          </a:p>
        </p:txBody>
      </p:sp>
    </p:spTree>
    <p:extLst>
      <p:ext uri="{BB962C8B-B14F-4D97-AF65-F5344CB8AC3E}">
        <p14:creationId xmlns:p14="http://schemas.microsoft.com/office/powerpoint/2010/main" val="272413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fld id="{E48C87CF-7112-014A-909A-3EF588A9D2C4}" type="slidenum">
              <a:rPr lang="en-US" smtClean="0"/>
              <a:t>50</a:t>
            </a:fld>
            <a:endParaRPr lang="en-US"/>
          </a:p>
        </p:txBody>
      </p:sp>
    </p:spTree>
    <p:extLst>
      <p:ext uri="{BB962C8B-B14F-4D97-AF65-F5344CB8AC3E}">
        <p14:creationId xmlns:p14="http://schemas.microsoft.com/office/powerpoint/2010/main" val="200610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Pause for feedback</a:t>
            </a:r>
          </a:p>
        </p:txBody>
      </p:sp>
      <p:sp>
        <p:nvSpPr>
          <p:cNvPr id="4" name="Slide Number Placeholder 3"/>
          <p:cNvSpPr>
            <a:spLocks noGrp="1"/>
          </p:cNvSpPr>
          <p:nvPr>
            <p:ph type="sldNum" sz="quarter" idx="5"/>
          </p:nvPr>
        </p:nvSpPr>
        <p:spPr/>
        <p:txBody>
          <a:bodyPr/>
          <a:lstStyle/>
          <a:p>
            <a:fld id="{E48C87CF-7112-014A-909A-3EF588A9D2C4}" type="slidenum">
              <a:rPr lang="en-US" smtClean="0"/>
              <a:t>51</a:t>
            </a:fld>
            <a:endParaRPr lang="en-US"/>
          </a:p>
        </p:txBody>
      </p:sp>
    </p:spTree>
    <p:extLst>
      <p:ext uri="{BB962C8B-B14F-4D97-AF65-F5344CB8AC3E}">
        <p14:creationId xmlns:p14="http://schemas.microsoft.com/office/powerpoint/2010/main" val="288919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pause for feedback</a:t>
            </a:r>
          </a:p>
        </p:txBody>
      </p:sp>
      <p:sp>
        <p:nvSpPr>
          <p:cNvPr id="4" name="Slide Number Placeholder 3"/>
          <p:cNvSpPr>
            <a:spLocks noGrp="1"/>
          </p:cNvSpPr>
          <p:nvPr>
            <p:ph type="sldNum" sz="quarter" idx="5"/>
          </p:nvPr>
        </p:nvSpPr>
        <p:spPr/>
        <p:txBody>
          <a:bodyPr/>
          <a:lstStyle/>
          <a:p>
            <a:fld id="{E48C87CF-7112-014A-909A-3EF588A9D2C4}" type="slidenum">
              <a:rPr lang="en-US" smtClean="0"/>
              <a:t>53</a:t>
            </a:fld>
            <a:endParaRPr lang="en-US"/>
          </a:p>
        </p:txBody>
      </p:sp>
    </p:spTree>
    <p:extLst>
      <p:ext uri="{BB962C8B-B14F-4D97-AF65-F5344CB8AC3E}">
        <p14:creationId xmlns:p14="http://schemas.microsoft.com/office/powerpoint/2010/main" val="285597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11.emf"/><Relationship Id="rId4"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6/23/21</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321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6/23/21</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90774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6/23/21</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8876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4039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57199"/>
          </a:xfr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609600" y="870858"/>
            <a:ext cx="10972800" cy="5255306"/>
          </a:xfrm>
        </p:spPr>
        <p:txBody>
          <a:bodyPr/>
          <a:lstStyle>
            <a:lvl1pPr>
              <a:defRPr sz="16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67871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3599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15415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95922"/>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09600" y="896984"/>
            <a:ext cx="5384800" cy="5229180"/>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896985"/>
            <a:ext cx="5384800" cy="5229179"/>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78899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4011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996228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903332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98758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a:xfrm>
            <a:off x="838200" y="365125"/>
            <a:ext cx="10515600" cy="7867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a:xfrm>
            <a:off x="838200" y="1246909"/>
            <a:ext cx="10515600" cy="4930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6/23/21</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53367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fontAlgn="auto" hangingPunct="1">
              <a:spcBef>
                <a:spcPts val="0"/>
              </a:spcBef>
              <a:spcAft>
                <a:spcPts val="0"/>
              </a:spcAft>
            </a:pPr>
            <a:fld id="{FD7B720C-F98A-44EF-809C-B225C8B671C0}" type="slidenum">
              <a:rPr lang="en-US" altLang="en-US" sz="900" smtClean="0">
                <a:solidFill>
                  <a:srgbClr val="7F7F7F"/>
                </a:solidFill>
                <a:latin typeface="Arial" pitchFamily="34" charset="0"/>
                <a:cs typeface="Arial" pitchFamily="34" charset="0"/>
              </a:rPr>
              <a:pPr algn="ctr" defTabSz="914400" eaLnBrk="1" fontAlgn="auto" hangingPunct="1">
                <a:spcBef>
                  <a:spcPts val="0"/>
                </a:spcBef>
                <a:spcAft>
                  <a:spcPts val="0"/>
                </a:spcAft>
              </a:pPr>
              <a:t>‹#›</a:t>
            </a:fld>
            <a:endParaRPr lang="en-US" altLang="en-US" sz="90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2116747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91F1832-17F2-4504-87B5-4BD1FCF0FB2C}" type="datetime4">
              <a:rPr lang="en-US" smtClean="0"/>
              <a:t>June 23,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256639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A26E758-D470-4A1F-B533-89D378ECDE1A}" type="datetime4">
              <a:rPr lang="en-US" smtClean="0"/>
              <a:t>June 23,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60308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42F6083F-21C1-4899-9093-623AEE021969}" type="datetime4">
              <a:rPr lang="en-US" smtClean="0"/>
              <a:t>June 23,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5832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DE5477F-FAF9-4D5C-8C4A-CE58D6A0F71F}" type="datetime4">
              <a:rPr lang="en-US" smtClean="0"/>
              <a:t>June 23,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22391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F2D83FA-D88A-4FA8-BAB4-0ECE1535759C}" type="datetime4">
              <a:rPr lang="en-US" smtClean="0"/>
              <a:t>June 23,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237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59D42866-FC77-4122-A078-6DD3BEAB7AB4}" type="datetime4">
              <a:rPr lang="en-US" smtClean="0"/>
              <a:t>June 23,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22870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1D4C8CDA-9A0D-4928-AAA5-BCB48D4A9907}" type="datetime4">
              <a:rPr lang="en-US" smtClean="0"/>
              <a:t>June 23,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15627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C0BCE80-5E1B-448C-B5DD-F027914D8682}" type="datetime4">
              <a:rPr lang="en-US" smtClean="0"/>
              <a:t>June 23,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85382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D32F80-738F-4177-9AE5-97B9B3B8D2FD}" type="datetime4">
              <a:rPr lang="en-US" smtClean="0"/>
              <a:t>June 23,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418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6/23/21</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39488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B9D74B7A-3B7A-48B8-A4F6-2011893E4F80}" type="datetime4">
              <a:rPr lang="en-US" smtClean="0"/>
              <a:t>June 23,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16885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717CCA5-D0A2-44B0-A5E0-9EEAFF01448C}" type="datetime4">
              <a:rPr lang="en-US" smtClean="0"/>
              <a:t>June 23,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20509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A71027E-8F5A-4E34-8555-08F920A9C1E0}" type="datetime4">
              <a:rPr lang="en-US" smtClean="0"/>
              <a:t>June 23,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985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749569"/>
            <a:ext cx="12214577" cy="6125365"/>
          </a:xfrm>
          <a:prstGeom prst="rect">
            <a:avLst/>
          </a:prstGeom>
        </p:spPr>
      </p:pic>
      <p:sp>
        <p:nvSpPr>
          <p:cNvPr id="14" name="Rectangle 13"/>
          <p:cNvSpPr/>
          <p:nvPr userDrawn="1"/>
        </p:nvSpPr>
        <p:spPr>
          <a:xfrm flipV="1">
            <a:off x="1" y="122888"/>
            <a:ext cx="12227140" cy="109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Date Placeholder 3"/>
          <p:cNvSpPr>
            <a:spLocks noGrp="1"/>
          </p:cNvSpPr>
          <p:nvPr userDrawn="1">
            <p:ph type="dt" sz="half" idx="2"/>
          </p:nvPr>
        </p:nvSpPr>
        <p:spPr>
          <a:xfrm>
            <a:off x="6897223" y="6445106"/>
            <a:ext cx="1493743" cy="269738"/>
          </a:xfrm>
          <a:prstGeom prst="rect">
            <a:avLst/>
          </a:prstGeom>
        </p:spPr>
        <p:txBody>
          <a:bodyPr vert="horz" lIns="91440" tIns="45720" rIns="91440" bIns="45720" rtlCol="0" anchor="ctr"/>
          <a:lstStyle>
            <a:lvl1pPr algn="ctr">
              <a:defRPr sz="14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endParaRPr lang="en-US"/>
          </a:p>
        </p:txBody>
      </p:sp>
      <p:sp>
        <p:nvSpPr>
          <p:cNvPr id="17" name="Slide Number Placeholder 5"/>
          <p:cNvSpPr>
            <a:spLocks noGrp="1"/>
          </p:cNvSpPr>
          <p:nvPr userDrawn="1">
            <p:ph type="sldNum" sz="quarter" idx="4"/>
          </p:nvPr>
        </p:nvSpPr>
        <p:spPr>
          <a:xfrm>
            <a:off x="5521600" y="6445106"/>
            <a:ext cx="1148800" cy="269738"/>
          </a:xfrm>
          <a:prstGeom prst="rect">
            <a:avLst/>
          </a:prstGeom>
        </p:spPr>
        <p:txBody>
          <a:bodyPr vert="horz" lIns="91440" tIns="45720" rIns="91440" bIns="45720" rtlCol="0" anchor="ctr"/>
          <a:lstStyle>
            <a:lvl1pPr algn="ctr">
              <a:defRPr sz="14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fld id="{72410227-0A74-4DD0-97A1-EFCFB8B7378B}" type="slidenum">
              <a:rPr lang="en-US" smtClean="0"/>
              <a:t>‹#›</a:t>
            </a:fld>
            <a:endParaRPr lang="en-US"/>
          </a:p>
        </p:txBody>
      </p:sp>
      <p:pic>
        <p:nvPicPr>
          <p:cNvPr id="31" name="Picture 3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808488" y="768954"/>
            <a:ext cx="2028624" cy="200260"/>
          </a:xfrm>
          <a:prstGeom prst="rect">
            <a:avLst/>
          </a:prstGeom>
        </p:spPr>
      </p:pic>
      <p:sp>
        <p:nvSpPr>
          <p:cNvPr id="3" name="Subtitle 2"/>
          <p:cNvSpPr>
            <a:spLocks noGrp="1"/>
          </p:cNvSpPr>
          <p:nvPr userDrawn="1">
            <p:ph type="subTitle" idx="1"/>
          </p:nvPr>
        </p:nvSpPr>
        <p:spPr>
          <a:xfrm>
            <a:off x="1183469" y="5429679"/>
            <a:ext cx="11024873" cy="538609"/>
          </a:xfrm>
          <a:blipFill rotWithShape="1">
            <a:blip r:embed="rId4">
              <a:alphaModFix amt="90000"/>
            </a:blip>
            <a:stretch>
              <a:fillRect/>
            </a:stretch>
          </a:blipFill>
        </p:spPr>
        <p:txBody>
          <a:bodyPr wrap="square" lIns="274320" tIns="45720" rIns="457200" bIns="182880">
            <a:sp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userDrawn="1">
            <p:ph type="ctrTitle"/>
          </p:nvPr>
        </p:nvSpPr>
        <p:spPr>
          <a:xfrm>
            <a:off x="1183469" y="4725551"/>
            <a:ext cx="11019215" cy="723275"/>
          </a:xfrm>
          <a:blipFill rotWithShape="1">
            <a:blip r:embed="rId4">
              <a:alphaModFix amt="90000"/>
            </a:blip>
            <a:stretch>
              <a:fillRect/>
            </a:stretch>
          </a:blipFill>
        </p:spPr>
        <p:txBody>
          <a:bodyPr wrap="square" lIns="274320" tIns="182880" rIns="457200" bIns="45720" anchor="b" anchorCtr="0">
            <a:spAutoFit/>
          </a:bodyPr>
          <a:lstStyle>
            <a:lvl1pPr algn="l">
              <a:defRPr sz="3200" b="1" cap="all" baseline="0">
                <a:solidFill>
                  <a:schemeClr val="bg1"/>
                </a:solidFill>
              </a:defRPr>
            </a:lvl1pPr>
          </a:lstStyle>
          <a:p>
            <a:r>
              <a:rPr lang="en-US"/>
              <a:t>Click to edit Master title style</a:t>
            </a:r>
          </a:p>
        </p:txBody>
      </p:sp>
      <p:sp>
        <p:nvSpPr>
          <p:cNvPr id="4" name="Rectangle 3"/>
          <p:cNvSpPr/>
          <p:nvPr userDrawn="1"/>
        </p:nvSpPr>
        <p:spPr>
          <a:xfrm>
            <a:off x="1" y="1638545"/>
            <a:ext cx="3228623" cy="436950"/>
          </a:xfrm>
          <a:prstGeom prst="rect">
            <a:avLst/>
          </a:prstGeom>
          <a:solidFill>
            <a:srgbClr val="F373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1179643" y="1668988"/>
            <a:ext cx="1963038" cy="369332"/>
          </a:xfrm>
          <a:prstGeom prst="rect">
            <a:avLst/>
          </a:prstGeom>
          <a:noFill/>
        </p:spPr>
        <p:txBody>
          <a:bodyPr wrap="none" rtlCol="0">
            <a:spAutoFit/>
          </a:bodyPr>
          <a:lstStyle/>
          <a:p>
            <a:pPr algn="r"/>
            <a:r>
              <a:rPr lang="en-US" sz="1800">
                <a:solidFill>
                  <a:schemeClr val="bg1"/>
                </a:solidFill>
              </a:rPr>
              <a:t>Energy Efficiency</a:t>
            </a:r>
          </a:p>
        </p:txBody>
      </p:sp>
      <p:pic>
        <p:nvPicPr>
          <p:cNvPr id="12" name="Picture 11" descr="SoGalGas-RGB-logo-full-color-horizontal-crop.a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2233" y="361791"/>
            <a:ext cx="4228791" cy="609733"/>
          </a:xfrm>
          <a:prstGeom prst="rect">
            <a:avLst/>
          </a:prstGeom>
        </p:spPr>
      </p:pic>
    </p:spTree>
    <p:extLst>
      <p:ext uri="{BB962C8B-B14F-4D97-AF65-F5344CB8AC3E}">
        <p14:creationId xmlns:p14="http://schemas.microsoft.com/office/powerpoint/2010/main" val="15171981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7214165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755270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44100701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11" name="Slide Number Placeholder 5"/>
          <p:cNvSpPr>
            <a:spLocks noGrp="1"/>
          </p:cNvSpPr>
          <p:nvPr>
            <p:ph type="sldNum" sz="quarter" idx="11"/>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86401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94002892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2497178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6/23/21</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76787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7681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030272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0657496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9804846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217929100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3341563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defRPr sz="2400" b="0">
                <a:solidFill>
                  <a:srgbClr val="000000"/>
                </a:solidFill>
                <a:latin typeface="+mj-lt"/>
                <a:ea typeface="Verdana" panose="020B0604030504040204" pitchFamily="34" charset="0"/>
                <a:cs typeface="Verdana" panose="020B0604030504040204" pitchFamily="34" charset="0"/>
              </a:defRPr>
            </a:lvl1pPr>
          </a:lstStyle>
          <a:p>
            <a:pPr lvl="0"/>
            <a:r>
              <a:rPr lang="en-US"/>
              <a:t>Click to edit Master title style</a:t>
            </a:r>
          </a:p>
        </p:txBody>
      </p:sp>
      <p:sp>
        <p:nvSpPr>
          <p:cNvPr id="4" name="Text Placeholder 3"/>
          <p:cNvSpPr>
            <a:spLocks noGrp="1"/>
          </p:cNvSpPr>
          <p:nvPr>
            <p:ph idx="1"/>
          </p:nvPr>
        </p:nvSpPr>
        <p:spPr>
          <a:xfrm>
            <a:off x="711200" y="1219204"/>
            <a:ext cx="10972800" cy="4525963"/>
          </a:xfrm>
          <a:prstGeom prst="rect">
            <a:avLst/>
          </a:prstGeom>
        </p:spPr>
        <p:txBody>
          <a:bodyPr vert="horz" lIns="91440" tIns="45720" rIns="91440" bIns="45720" rtlCol="0">
            <a:normAutofit/>
          </a:bodyPr>
          <a:lstStyle>
            <a:lvl1pPr>
              <a:buClr>
                <a:srgbClr val="0193D5"/>
              </a:buClr>
              <a:defRPr sz="1600">
                <a:solidFill>
                  <a:srgbClr val="000000"/>
                </a:solidFill>
                <a:latin typeface="+mn-lt"/>
                <a:ea typeface="Verdana" panose="020B0604030504040204" pitchFamily="34" charset="0"/>
                <a:cs typeface="Verdana" panose="020B0604030504040204" pitchFamily="34" charset="0"/>
              </a:defRPr>
            </a:lvl1pPr>
            <a:lvl2pPr>
              <a:buClr>
                <a:srgbClr val="0193D5"/>
              </a:buClr>
              <a:buSzPct val="115000"/>
              <a:defRPr>
                <a:solidFill>
                  <a:srgbClr val="000000"/>
                </a:solidFill>
                <a:latin typeface="+mn-lt"/>
                <a:ea typeface="Verdana" panose="020B0604030504040204" pitchFamily="34" charset="0"/>
                <a:cs typeface="Verdana" panose="020B0604030504040204" pitchFamily="34" charset="0"/>
              </a:defRPr>
            </a:lvl2pPr>
            <a:lvl3pPr>
              <a:buClr>
                <a:srgbClr val="0193D5"/>
              </a:buClr>
              <a:buSzPct val="70000"/>
              <a:defRPr>
                <a:solidFill>
                  <a:srgbClr val="000000"/>
                </a:solidFill>
                <a:latin typeface="+mn-lt"/>
                <a:ea typeface="Verdana" panose="020B0604030504040204" pitchFamily="34" charset="0"/>
                <a:cs typeface="Verdana" panose="020B0604030504040204" pitchFamily="34" charset="0"/>
              </a:defRPr>
            </a:lvl3pPr>
            <a:lvl4pPr>
              <a:buClr>
                <a:srgbClr val="0193D5"/>
              </a:buClr>
              <a:defRPr>
                <a:solidFill>
                  <a:srgbClr val="000000"/>
                </a:solidFill>
                <a:latin typeface="+mn-lt"/>
                <a:ea typeface="Verdana" panose="020B0604030504040204" pitchFamily="34" charset="0"/>
                <a:cs typeface="Verdana" panose="020B0604030504040204" pitchFamily="34" charset="0"/>
              </a:defRPr>
            </a:lvl4pPr>
            <a:lvl5pPr>
              <a:buClr>
                <a:srgbClr val="0193D5"/>
              </a:buClr>
              <a:buSzPct val="85000"/>
              <a:defRPr>
                <a:solidFill>
                  <a:srgbClr val="000000"/>
                </a:solidFill>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a:xfrm>
            <a:off x="3149600" y="5943601"/>
            <a:ext cx="7721600" cy="762000"/>
          </a:xfrm>
        </p:spPr>
        <p:txBody>
          <a:bodyPr/>
          <a:lstStyle>
            <a:lvl1pPr>
              <a:defRPr>
                <a:solidFill>
                  <a:srgbClr val="212121"/>
                </a:solidFill>
              </a:defRPr>
            </a:lvl1pPr>
          </a:lstStyle>
          <a:p>
            <a:pPr>
              <a:defRPr/>
            </a:pPr>
            <a:endParaRPr lang="en-US" sz="713">
              <a:latin typeface="Calibri"/>
              <a:cs typeface="Calibri"/>
            </a:endParaRPr>
          </a:p>
        </p:txBody>
      </p:sp>
    </p:spTree>
    <p:extLst>
      <p:ext uri="{BB962C8B-B14F-4D97-AF65-F5344CB8AC3E}">
        <p14:creationId xmlns:p14="http://schemas.microsoft.com/office/powerpoint/2010/main" val="2409078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defRPr sz="2400" b="0">
                <a:solidFill>
                  <a:srgbClr val="000000"/>
                </a:solidFill>
                <a:latin typeface="+mj-lt"/>
                <a:ea typeface="Verdana" panose="020B0604030504040204" pitchFamily="34" charset="0"/>
                <a:cs typeface="Verdana" panose="020B0604030504040204" pitchFamily="34" charset="0"/>
              </a:defRPr>
            </a:lvl1pPr>
          </a:lstStyle>
          <a:p>
            <a:pPr lvl="0"/>
            <a:r>
              <a:rPr lang="en-US"/>
              <a:t>Click to edit Master title style</a:t>
            </a:r>
          </a:p>
        </p:txBody>
      </p:sp>
      <p:sp>
        <p:nvSpPr>
          <p:cNvPr id="4" name="Text Placeholder 3"/>
          <p:cNvSpPr>
            <a:spLocks noGrp="1"/>
          </p:cNvSpPr>
          <p:nvPr>
            <p:ph idx="1"/>
          </p:nvPr>
        </p:nvSpPr>
        <p:spPr>
          <a:xfrm>
            <a:off x="684822" y="1245581"/>
            <a:ext cx="5047763" cy="4232027"/>
          </a:xfrm>
          <a:prstGeom prst="rect">
            <a:avLst/>
          </a:prstGeom>
        </p:spPr>
        <p:txBody>
          <a:bodyPr vert="horz" lIns="91440" tIns="45720" rIns="91440" bIns="45720" rtlCol="0">
            <a:normAutofit/>
          </a:bodyPr>
          <a:lstStyle>
            <a:lvl1pPr>
              <a:buClr>
                <a:srgbClr val="0193D5"/>
              </a:buClr>
              <a:defRPr sz="1600">
                <a:solidFill>
                  <a:srgbClr val="000000"/>
                </a:solidFill>
                <a:latin typeface="+mn-lt"/>
                <a:ea typeface="Verdana" panose="020B0604030504040204" pitchFamily="34" charset="0"/>
                <a:cs typeface="Verdana" panose="020B0604030504040204" pitchFamily="34" charset="0"/>
              </a:defRPr>
            </a:lvl1pPr>
            <a:lvl2pPr>
              <a:buClr>
                <a:srgbClr val="0193D5"/>
              </a:buClr>
              <a:buSzPct val="115000"/>
              <a:defRPr>
                <a:solidFill>
                  <a:srgbClr val="000000"/>
                </a:solidFill>
                <a:latin typeface="+mn-lt"/>
                <a:ea typeface="Verdana" panose="020B0604030504040204" pitchFamily="34" charset="0"/>
                <a:cs typeface="Verdana" panose="020B0604030504040204" pitchFamily="34" charset="0"/>
              </a:defRPr>
            </a:lvl2pPr>
            <a:lvl3pPr>
              <a:buClr>
                <a:srgbClr val="0193D5"/>
              </a:buClr>
              <a:buSzPct val="70000"/>
              <a:defRPr>
                <a:solidFill>
                  <a:srgbClr val="000000"/>
                </a:solidFill>
                <a:latin typeface="+mn-lt"/>
                <a:ea typeface="Verdana" panose="020B0604030504040204" pitchFamily="34" charset="0"/>
                <a:cs typeface="Verdana" panose="020B0604030504040204" pitchFamily="34" charset="0"/>
              </a:defRPr>
            </a:lvl3pPr>
            <a:lvl4pPr>
              <a:buClr>
                <a:srgbClr val="0193D5"/>
              </a:buClr>
              <a:defRPr>
                <a:solidFill>
                  <a:srgbClr val="000000"/>
                </a:solidFill>
                <a:latin typeface="+mn-lt"/>
                <a:ea typeface="Verdana" panose="020B0604030504040204" pitchFamily="34" charset="0"/>
                <a:cs typeface="Verdana" panose="020B0604030504040204" pitchFamily="34" charset="0"/>
              </a:defRPr>
            </a:lvl4pPr>
            <a:lvl5pPr>
              <a:buClr>
                <a:srgbClr val="0193D5"/>
              </a:buClr>
              <a:buSzPct val="85000"/>
              <a:defRPr>
                <a:solidFill>
                  <a:srgbClr val="000000"/>
                </a:solidFill>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a:xfrm>
            <a:off x="3149600" y="5943601"/>
            <a:ext cx="7721600" cy="762000"/>
          </a:xfrm>
        </p:spPr>
        <p:txBody>
          <a:bodyPr/>
          <a:lstStyle>
            <a:lvl1pPr>
              <a:defRPr>
                <a:solidFill>
                  <a:srgbClr val="212121"/>
                </a:solidFill>
              </a:defRPr>
            </a:lvl1pPr>
          </a:lstStyle>
          <a:p>
            <a:pPr>
              <a:defRPr/>
            </a:pPr>
            <a:endParaRPr lang="en-US" sz="713">
              <a:latin typeface="Calibri"/>
              <a:cs typeface="Calibri"/>
            </a:endParaRPr>
          </a:p>
        </p:txBody>
      </p:sp>
      <p:sp>
        <p:nvSpPr>
          <p:cNvPr id="6" name="Text Placeholder 3">
            <a:extLst>
              <a:ext uri="{FF2B5EF4-FFF2-40B4-BE49-F238E27FC236}">
                <a16:creationId xmlns:a16="http://schemas.microsoft.com/office/drawing/2014/main" id="{0E2035DE-9A14-4BE0-BFA7-CF2118DD3CFE}"/>
              </a:ext>
            </a:extLst>
          </p:cNvPr>
          <p:cNvSpPr>
            <a:spLocks noGrp="1"/>
          </p:cNvSpPr>
          <p:nvPr>
            <p:ph idx="11"/>
          </p:nvPr>
        </p:nvSpPr>
        <p:spPr>
          <a:xfrm>
            <a:off x="6459415" y="1245580"/>
            <a:ext cx="5047763" cy="4232027"/>
          </a:xfrm>
          <a:prstGeom prst="rect">
            <a:avLst/>
          </a:prstGeom>
        </p:spPr>
        <p:txBody>
          <a:bodyPr vert="horz" lIns="91440" tIns="45720" rIns="91440" bIns="45720" rtlCol="0">
            <a:normAutofit/>
          </a:bodyPr>
          <a:lstStyle>
            <a:lvl1pPr>
              <a:buClr>
                <a:srgbClr val="0193D5"/>
              </a:buClr>
              <a:defRPr sz="1600">
                <a:solidFill>
                  <a:srgbClr val="000000"/>
                </a:solidFill>
                <a:latin typeface="+mn-lt"/>
                <a:ea typeface="Verdana" panose="020B0604030504040204" pitchFamily="34" charset="0"/>
                <a:cs typeface="Verdana" panose="020B0604030504040204" pitchFamily="34" charset="0"/>
              </a:defRPr>
            </a:lvl1pPr>
            <a:lvl2pPr>
              <a:buClr>
                <a:srgbClr val="0193D5"/>
              </a:buClr>
              <a:buSzPct val="115000"/>
              <a:defRPr>
                <a:solidFill>
                  <a:srgbClr val="000000"/>
                </a:solidFill>
                <a:latin typeface="+mn-lt"/>
                <a:ea typeface="Verdana" panose="020B0604030504040204" pitchFamily="34" charset="0"/>
                <a:cs typeface="Verdana" panose="020B0604030504040204" pitchFamily="34" charset="0"/>
              </a:defRPr>
            </a:lvl2pPr>
            <a:lvl3pPr>
              <a:buClr>
                <a:srgbClr val="0193D5"/>
              </a:buClr>
              <a:buSzPct val="70000"/>
              <a:defRPr>
                <a:solidFill>
                  <a:srgbClr val="000000"/>
                </a:solidFill>
                <a:latin typeface="+mn-lt"/>
                <a:ea typeface="Verdana" panose="020B0604030504040204" pitchFamily="34" charset="0"/>
                <a:cs typeface="Verdana" panose="020B0604030504040204" pitchFamily="34" charset="0"/>
              </a:defRPr>
            </a:lvl3pPr>
            <a:lvl4pPr>
              <a:buClr>
                <a:srgbClr val="0193D5"/>
              </a:buClr>
              <a:defRPr>
                <a:solidFill>
                  <a:srgbClr val="000000"/>
                </a:solidFill>
                <a:latin typeface="+mn-lt"/>
                <a:ea typeface="Verdana" panose="020B0604030504040204" pitchFamily="34" charset="0"/>
                <a:cs typeface="Verdana" panose="020B0604030504040204" pitchFamily="34" charset="0"/>
              </a:defRPr>
            </a:lvl4pPr>
            <a:lvl5pPr>
              <a:buClr>
                <a:srgbClr val="0193D5"/>
              </a:buClr>
              <a:buSzPct val="85000"/>
              <a:defRPr>
                <a:solidFill>
                  <a:srgbClr val="000000"/>
                </a:solidFill>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54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9"/>
          <p:cNvSpPr>
            <a:spLocks noGrp="1"/>
          </p:cNvSpPr>
          <p:nvPr>
            <p:ph type="body" sz="quarter" idx="12"/>
          </p:nvPr>
        </p:nvSpPr>
        <p:spPr>
          <a:xfrm>
            <a:off x="1396992" y="4740795"/>
            <a:ext cx="3759200" cy="986500"/>
          </a:xfrm>
          <a:ln>
            <a:noFill/>
          </a:ln>
        </p:spPr>
        <p:txBody>
          <a:bodyPr>
            <a:normAutofit/>
          </a:bodyPr>
          <a:lstStyle>
            <a:lvl1pPr marL="0" indent="0">
              <a:lnSpc>
                <a:spcPts val="1800"/>
              </a:lnSpc>
              <a:spcBef>
                <a:spcPts val="0"/>
              </a:spcBef>
              <a:buNone/>
              <a:defRPr sz="1350" b="1">
                <a:solidFill>
                  <a:srgbClr val="0193D5"/>
                </a:solidFill>
              </a:defRPr>
            </a:lvl1pPr>
            <a:lvl2pPr marL="172640" indent="0">
              <a:buNone/>
              <a:defRPr/>
            </a:lvl2pPr>
            <a:lvl3pPr marL="345281" indent="0">
              <a:buNone/>
              <a:defRPr/>
            </a:lvl3pPr>
            <a:lvl4pPr marL="554831" indent="0">
              <a:buNone/>
              <a:defRPr/>
            </a:lvl4pPr>
            <a:lvl5pPr marL="685800" indent="0">
              <a:buNone/>
              <a:defRPr/>
            </a:lvl5pPr>
          </a:lstStyle>
          <a:p>
            <a:pPr lvl="0"/>
            <a:r>
              <a:rPr lang="en-US"/>
              <a:t>Click to edit Master text styles</a:t>
            </a:r>
          </a:p>
        </p:txBody>
      </p:sp>
      <p:sp>
        <p:nvSpPr>
          <p:cNvPr id="9" name="Text Placeholder 9"/>
          <p:cNvSpPr>
            <a:spLocks noGrp="1"/>
          </p:cNvSpPr>
          <p:nvPr>
            <p:ph type="body" sz="quarter" idx="13"/>
          </p:nvPr>
        </p:nvSpPr>
        <p:spPr>
          <a:xfrm>
            <a:off x="1269995" y="1911359"/>
            <a:ext cx="5549900" cy="1845030"/>
          </a:xfrm>
        </p:spPr>
        <p:txBody>
          <a:bodyPr lIns="182880">
            <a:normAutofit/>
          </a:bodyPr>
          <a:lstStyle>
            <a:lvl1pPr marL="0" indent="0">
              <a:lnSpc>
                <a:spcPct val="100000"/>
              </a:lnSpc>
              <a:spcBef>
                <a:spcPts val="0"/>
              </a:spcBef>
              <a:buNone/>
              <a:defRPr sz="2250">
                <a:solidFill>
                  <a:srgbClr val="003399"/>
                </a:solidFill>
              </a:defRPr>
            </a:lvl1pPr>
            <a:lvl2pPr marL="172640" indent="0">
              <a:buNone/>
              <a:defRPr/>
            </a:lvl2pPr>
            <a:lvl3pPr marL="345281" indent="0">
              <a:buNone/>
              <a:defRPr/>
            </a:lvl3pPr>
            <a:lvl4pPr marL="554831" indent="0">
              <a:buNone/>
              <a:defRPr/>
            </a:lvl4pPr>
            <a:lvl5pPr marL="685800" indent="0">
              <a:buNone/>
              <a:defRPr/>
            </a:lvl5pPr>
          </a:lstStyle>
          <a:p>
            <a:pPr lvl="0"/>
            <a:r>
              <a:rPr lang="en-US"/>
              <a:t>Click to edit Master text styles</a:t>
            </a:r>
          </a:p>
        </p:txBody>
      </p:sp>
      <p:pic>
        <p:nvPicPr>
          <p:cNvPr id="10" name="Picture 10" descr="sdlmc3p"/>
          <p:cNvPicPr>
            <a:picLocks noChangeAspect="1" noChangeArrowheads="1"/>
          </p:cNvPicPr>
          <p:nvPr userDrawn="1"/>
        </p:nvPicPr>
        <p:blipFill>
          <a:blip r:embed="rId3" cstate="print"/>
          <a:srcRect/>
          <a:stretch>
            <a:fillRect/>
          </a:stretch>
        </p:blipFill>
        <p:spPr bwMode="auto">
          <a:xfrm>
            <a:off x="7348464" y="5486397"/>
            <a:ext cx="2418025" cy="858860"/>
          </a:xfrm>
          <a:prstGeom prst="rect">
            <a:avLst/>
          </a:prstGeom>
          <a:noFill/>
          <a:ln w="9525">
            <a:noFill/>
            <a:miter lim="800000"/>
            <a:headEnd/>
            <a:tailEnd/>
          </a:ln>
        </p:spPr>
      </p:pic>
    </p:spTree>
    <p:extLst>
      <p:ext uri="{BB962C8B-B14F-4D97-AF65-F5344CB8AC3E}">
        <p14:creationId xmlns:p14="http://schemas.microsoft.com/office/powerpoint/2010/main" val="2824147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421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Image and Bullets">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a:t>Click to edit Master title style</a:t>
            </a:r>
          </a:p>
        </p:txBody>
      </p:sp>
      <p:sp>
        <p:nvSpPr>
          <p:cNvPr id="7" name="Content Placeholder 2"/>
          <p:cNvSpPr>
            <a:spLocks noGrp="1"/>
          </p:cNvSpPr>
          <p:nvPr>
            <p:ph idx="1"/>
          </p:nvPr>
        </p:nvSpPr>
        <p:spPr>
          <a:xfrm>
            <a:off x="711200" y="4080912"/>
            <a:ext cx="10972800" cy="1664252"/>
          </a:xfrm>
        </p:spPr>
        <p:txBody>
          <a:bodyPr numCol="2"/>
          <a:lstStyle>
            <a:lvl1pPr>
              <a:buClr>
                <a:srgbClr val="0193D5"/>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804336" y="1230768"/>
            <a:ext cx="10570633" cy="2514600"/>
          </a:xfrm>
          <a:solidFill>
            <a:schemeClr val="bg1">
              <a:lumMod val="75000"/>
            </a:schemeClr>
          </a:solidFill>
        </p:spPr>
        <p:txBody>
          <a:bodyPr anchor="t" anchorCtr="0"/>
          <a:lstStyle>
            <a:lvl1pPr marL="0" indent="0" algn="ctr">
              <a:buNone/>
              <a:defRPr/>
            </a:lvl1pPr>
          </a:lstStyle>
          <a:p>
            <a:r>
              <a:rPr lang="en-US"/>
              <a:t>Click icon to add picture</a:t>
            </a:r>
          </a:p>
        </p:txBody>
      </p:sp>
      <p:sp>
        <p:nvSpPr>
          <p:cNvPr id="6" name="Footer Placeholder 2"/>
          <p:cNvSpPr>
            <a:spLocks noGrp="1"/>
          </p:cNvSpPr>
          <p:nvPr>
            <p:ph type="ftr" sz="quarter" idx="10"/>
          </p:nvPr>
        </p:nvSpPr>
        <p:spPr>
          <a:xfrm>
            <a:off x="3149600" y="5943601"/>
            <a:ext cx="7721600" cy="762000"/>
          </a:xfrm>
        </p:spPr>
        <p:txBody>
          <a:bodyPr/>
          <a:lstStyle>
            <a:lvl1pPr>
              <a:defRPr>
                <a:solidFill>
                  <a:srgbClr val="212121"/>
                </a:solidFill>
                <a:latin typeface="Arial" panose="020B0604020202020204" pitchFamily="34" charset="0"/>
                <a:cs typeface="Arial" panose="020B0604020202020204" pitchFamily="34" charset="0"/>
              </a:defRPr>
            </a:lvl1pPr>
          </a:lstStyle>
          <a:p>
            <a:pPr>
              <a:defRPr/>
            </a:pPr>
            <a:endParaRPr lang="en-US" sz="713"/>
          </a:p>
        </p:txBody>
      </p:sp>
    </p:spTree>
    <p:extLst>
      <p:ext uri="{BB962C8B-B14F-4D97-AF65-F5344CB8AC3E}">
        <p14:creationId xmlns:p14="http://schemas.microsoft.com/office/powerpoint/2010/main" val="26335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6/23/21</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15157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9D17-CA86-4402-88F7-804206217B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0093E-C98F-4A4D-A5D4-16772994C9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3DB03D-DE14-4D51-AB49-1524338406F5}"/>
              </a:ext>
            </a:extLst>
          </p:cNvPr>
          <p:cNvSpPr>
            <a:spLocks noGrp="1"/>
          </p:cNvSpPr>
          <p:nvPr>
            <p:ph type="dt" sz="half" idx="10"/>
          </p:nvPr>
        </p:nvSpPr>
        <p:spPr/>
        <p:txBody>
          <a:bodyPr/>
          <a:lstStyle/>
          <a:p>
            <a:fld id="{62FE63C3-A73F-4097-86A9-7B28950712B1}" type="datetime1">
              <a:rPr lang="en-US" smtClean="0"/>
              <a:pPr/>
              <a:t>6/23/21</a:t>
            </a:fld>
            <a:endParaRPr lang="en-US" dirty="0"/>
          </a:p>
        </p:txBody>
      </p:sp>
      <p:sp>
        <p:nvSpPr>
          <p:cNvPr id="5" name="Footer Placeholder 4">
            <a:extLst>
              <a:ext uri="{FF2B5EF4-FFF2-40B4-BE49-F238E27FC236}">
                <a16:creationId xmlns:a16="http://schemas.microsoft.com/office/drawing/2014/main" id="{969DE408-9A17-4D34-8CC6-521DF684AC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7BEB61-FF10-410F-8946-6459512E5577}"/>
              </a:ext>
            </a:extLst>
          </p:cNvPr>
          <p:cNvSpPr>
            <a:spLocks noGrp="1"/>
          </p:cNvSpPr>
          <p:nvPr>
            <p:ph type="sldNum" sz="quarter" idx="12"/>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250072426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0BDD-4C70-437D-A373-F4CB513CC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9353B-2197-4EB3-943F-A1996CCFAA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6EC43-524B-4589-918C-A272565522A1}"/>
              </a:ext>
            </a:extLst>
          </p:cNvPr>
          <p:cNvSpPr>
            <a:spLocks noGrp="1"/>
          </p:cNvSpPr>
          <p:nvPr>
            <p:ph type="dt" sz="half" idx="10"/>
          </p:nvPr>
        </p:nvSpPr>
        <p:spPr/>
        <p:txBody>
          <a:bodyPr/>
          <a:lstStyle/>
          <a:p>
            <a:fld id="{7965F35D-6605-443D-9F38-140776D68947}" type="datetime1">
              <a:rPr lang="en-US" smtClean="0"/>
              <a:t>6/23/21</a:t>
            </a:fld>
            <a:endParaRPr lang="en-US"/>
          </a:p>
        </p:txBody>
      </p:sp>
      <p:sp>
        <p:nvSpPr>
          <p:cNvPr id="5" name="Footer Placeholder 4">
            <a:extLst>
              <a:ext uri="{FF2B5EF4-FFF2-40B4-BE49-F238E27FC236}">
                <a16:creationId xmlns:a16="http://schemas.microsoft.com/office/drawing/2014/main" id="{8637FB99-9778-4AF9-8DED-4CBDDA2F8B7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9438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8139-5C98-4794-857E-ECAC2146EF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7CD2D9-24AD-4914-B1FC-9A3370C21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BE7C0A-F383-4620-B7FC-666E1C08ADC1}"/>
              </a:ext>
            </a:extLst>
          </p:cNvPr>
          <p:cNvSpPr>
            <a:spLocks noGrp="1"/>
          </p:cNvSpPr>
          <p:nvPr>
            <p:ph type="dt" sz="half" idx="10"/>
          </p:nvPr>
        </p:nvSpPr>
        <p:spPr/>
        <p:txBody>
          <a:bodyPr/>
          <a:lstStyle/>
          <a:p>
            <a:fld id="{62FE63C3-A73F-4097-86A9-7B28950712B1}" type="datetime1">
              <a:rPr lang="en-US" smtClean="0"/>
              <a:pPr/>
              <a:t>6/23/21</a:t>
            </a:fld>
            <a:endParaRPr lang="en-US" dirty="0"/>
          </a:p>
        </p:txBody>
      </p:sp>
      <p:sp>
        <p:nvSpPr>
          <p:cNvPr id="5" name="Footer Placeholder 4">
            <a:extLst>
              <a:ext uri="{FF2B5EF4-FFF2-40B4-BE49-F238E27FC236}">
                <a16:creationId xmlns:a16="http://schemas.microsoft.com/office/drawing/2014/main" id="{49644DC5-89CC-4464-B061-494C25A3C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449F0C-3D94-4957-A9AD-AFF489ED4515}"/>
              </a:ext>
            </a:extLst>
          </p:cNvPr>
          <p:cNvSpPr>
            <a:spLocks noGrp="1"/>
          </p:cNvSpPr>
          <p:nvPr>
            <p:ph type="sldNum" sz="quarter" idx="12"/>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2047374963"/>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8D4-821C-4717-895F-22D90DC63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782B0F-3DF0-4360-84EC-7CABEEC09C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4FFA9E-FF81-413A-8099-2022F79C4B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BE587F-DE0C-48D4-BEED-224E3627B2E3}"/>
              </a:ext>
            </a:extLst>
          </p:cNvPr>
          <p:cNvSpPr>
            <a:spLocks noGrp="1"/>
          </p:cNvSpPr>
          <p:nvPr>
            <p:ph type="dt" sz="half" idx="10"/>
          </p:nvPr>
        </p:nvSpPr>
        <p:spPr/>
        <p:txBody>
          <a:bodyPr/>
          <a:lstStyle/>
          <a:p>
            <a:fld id="{66DB8819-B877-4AAF-AB71-63C59D44BF13}" type="datetime1">
              <a:rPr lang="en-US" smtClean="0"/>
              <a:t>6/23/21</a:t>
            </a:fld>
            <a:endParaRPr lang="en-US"/>
          </a:p>
        </p:txBody>
      </p:sp>
      <p:sp>
        <p:nvSpPr>
          <p:cNvPr id="6" name="Footer Placeholder 5">
            <a:extLst>
              <a:ext uri="{FF2B5EF4-FFF2-40B4-BE49-F238E27FC236}">
                <a16:creationId xmlns:a16="http://schemas.microsoft.com/office/drawing/2014/main" id="{9F808B1F-439B-4BC6-82C8-BAAA51969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88AD9-5E84-4EC7-9D30-8A62DEBD1767}"/>
              </a:ext>
            </a:extLst>
          </p:cNvPr>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54459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44B6-AF4F-4D55-A4E4-AA33A7E0F0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7D1019-F54B-419E-833C-68984E4F2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50159-FEF5-4C29-90F7-B88828D783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09792E-7CFE-43C8-AFDA-91B251C60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2A93EA-2DF2-465A-8303-49DBF5592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F524C0-3902-494F-A595-787E39D4836D}"/>
              </a:ext>
            </a:extLst>
          </p:cNvPr>
          <p:cNvSpPr>
            <a:spLocks noGrp="1"/>
          </p:cNvSpPr>
          <p:nvPr>
            <p:ph type="dt" sz="half" idx="10"/>
          </p:nvPr>
        </p:nvSpPr>
        <p:spPr/>
        <p:txBody>
          <a:bodyPr/>
          <a:lstStyle/>
          <a:p>
            <a:fld id="{62FE63C3-A73F-4097-86A9-7B28950712B1}" type="datetime1">
              <a:rPr lang="en-US" smtClean="0"/>
              <a:pPr/>
              <a:t>6/23/21</a:t>
            </a:fld>
            <a:endParaRPr lang="en-US" dirty="0"/>
          </a:p>
        </p:txBody>
      </p:sp>
      <p:sp>
        <p:nvSpPr>
          <p:cNvPr id="8" name="Footer Placeholder 7">
            <a:extLst>
              <a:ext uri="{FF2B5EF4-FFF2-40B4-BE49-F238E27FC236}">
                <a16:creationId xmlns:a16="http://schemas.microsoft.com/office/drawing/2014/main" id="{7F4D91B8-25EF-492F-86B8-6BA60BDBED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E6B330-FDCA-47CD-90B5-92983A1BC3E8}"/>
              </a:ext>
            </a:extLst>
          </p:cNvPr>
          <p:cNvSpPr>
            <a:spLocks noGrp="1"/>
          </p:cNvSpPr>
          <p:nvPr>
            <p:ph type="sldNum" sz="quarter" idx="12"/>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1406879092"/>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0863-5805-43F3-8AAF-EEB6389E2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84B04A-0556-45FF-B305-42D6C316C389}"/>
              </a:ext>
            </a:extLst>
          </p:cNvPr>
          <p:cNvSpPr>
            <a:spLocks noGrp="1"/>
          </p:cNvSpPr>
          <p:nvPr>
            <p:ph type="dt" sz="half" idx="10"/>
          </p:nvPr>
        </p:nvSpPr>
        <p:spPr/>
        <p:txBody>
          <a:bodyPr/>
          <a:lstStyle/>
          <a:p>
            <a:fld id="{BB54F1CE-82E5-4AA3-BFEA-EDE1D1DA8C85}" type="datetime1">
              <a:rPr lang="en-US" smtClean="0"/>
              <a:t>6/23/21</a:t>
            </a:fld>
            <a:endParaRPr lang="en-US"/>
          </a:p>
        </p:txBody>
      </p:sp>
      <p:sp>
        <p:nvSpPr>
          <p:cNvPr id="4" name="Footer Placeholder 3">
            <a:extLst>
              <a:ext uri="{FF2B5EF4-FFF2-40B4-BE49-F238E27FC236}">
                <a16:creationId xmlns:a16="http://schemas.microsoft.com/office/drawing/2014/main" id="{8AC2B599-082C-4AA2-B8F9-BFB730B787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765EED-2452-461B-B16E-F05E2B64FE6F}"/>
              </a:ext>
            </a:extLst>
          </p:cNvPr>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951942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F05D1-28F3-4DA6-8416-2EE45DC037DA}"/>
              </a:ext>
            </a:extLst>
          </p:cNvPr>
          <p:cNvSpPr>
            <a:spLocks noGrp="1"/>
          </p:cNvSpPr>
          <p:nvPr>
            <p:ph type="dt" sz="half" idx="10"/>
          </p:nvPr>
        </p:nvSpPr>
        <p:spPr/>
        <p:txBody>
          <a:bodyPr/>
          <a:lstStyle/>
          <a:p>
            <a:fld id="{A1AE2EBC-325E-46EC-87DD-6EC14BFC4DB2}" type="datetime1">
              <a:rPr lang="en-US" smtClean="0"/>
              <a:t>6/23/21</a:t>
            </a:fld>
            <a:endParaRPr lang="en-US"/>
          </a:p>
        </p:txBody>
      </p:sp>
      <p:sp>
        <p:nvSpPr>
          <p:cNvPr id="3" name="Footer Placeholder 2">
            <a:extLst>
              <a:ext uri="{FF2B5EF4-FFF2-40B4-BE49-F238E27FC236}">
                <a16:creationId xmlns:a16="http://schemas.microsoft.com/office/drawing/2014/main" id="{BDBAA6E3-52BD-4CBD-8FEF-E8648EA978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43B25-D032-4819-B1DA-1EBA76C52D97}"/>
              </a:ext>
            </a:extLst>
          </p:cNvPr>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10417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91DC-72A3-4B1A-A45C-20301DE4E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32351-C677-4874-9CAB-8EB19CFFF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276DA5-1434-4FC7-BB56-2B9C7BD6B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6C2B2-71EF-4061-92DD-55DD3D3F5EEB}"/>
              </a:ext>
            </a:extLst>
          </p:cNvPr>
          <p:cNvSpPr>
            <a:spLocks noGrp="1"/>
          </p:cNvSpPr>
          <p:nvPr>
            <p:ph type="dt" sz="half" idx="10"/>
          </p:nvPr>
        </p:nvSpPr>
        <p:spPr/>
        <p:txBody>
          <a:bodyPr/>
          <a:lstStyle/>
          <a:p>
            <a:fld id="{62FE63C3-A73F-4097-86A9-7B28950712B1}" type="datetime1">
              <a:rPr lang="en-US" smtClean="0"/>
              <a:pPr/>
              <a:t>6/23/21</a:t>
            </a:fld>
            <a:endParaRPr lang="en-US" dirty="0"/>
          </a:p>
        </p:txBody>
      </p:sp>
      <p:sp>
        <p:nvSpPr>
          <p:cNvPr id="6" name="Footer Placeholder 5">
            <a:extLst>
              <a:ext uri="{FF2B5EF4-FFF2-40B4-BE49-F238E27FC236}">
                <a16:creationId xmlns:a16="http://schemas.microsoft.com/office/drawing/2014/main" id="{5035BA26-F83B-44A0-B6C1-E596402D84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D04FB8-7169-4DA2-9F8E-8D4C655DDDC8}"/>
              </a:ext>
            </a:extLst>
          </p:cNvPr>
          <p:cNvSpPr>
            <a:spLocks noGrp="1"/>
          </p:cNvSpPr>
          <p:nvPr>
            <p:ph type="sldNum" sz="quarter" idx="12"/>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365991054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B6EF-9F90-4513-BE9B-F654FAA63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601915-E17D-4D8B-94B1-0E8BB60E7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AA5453-BB8F-49F4-9AEF-10E6247A7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AEE5E-9BC8-4213-8759-48CD000B445F}"/>
              </a:ext>
            </a:extLst>
          </p:cNvPr>
          <p:cNvSpPr>
            <a:spLocks noGrp="1"/>
          </p:cNvSpPr>
          <p:nvPr>
            <p:ph type="dt" sz="half" idx="10"/>
          </p:nvPr>
        </p:nvSpPr>
        <p:spPr/>
        <p:txBody>
          <a:bodyPr/>
          <a:lstStyle/>
          <a:p>
            <a:fld id="{62FE63C3-A73F-4097-86A9-7B28950712B1}" type="datetime1">
              <a:rPr lang="en-US" smtClean="0"/>
              <a:pPr/>
              <a:t>6/23/21</a:t>
            </a:fld>
            <a:endParaRPr lang="en-US" dirty="0"/>
          </a:p>
        </p:txBody>
      </p:sp>
      <p:sp>
        <p:nvSpPr>
          <p:cNvPr id="6" name="Footer Placeholder 5">
            <a:extLst>
              <a:ext uri="{FF2B5EF4-FFF2-40B4-BE49-F238E27FC236}">
                <a16:creationId xmlns:a16="http://schemas.microsoft.com/office/drawing/2014/main" id="{52AE4C6C-3505-499B-A9A8-B6113B1AEA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FA8CD3-CD94-4395-8E58-287727ABA993}"/>
              </a:ext>
            </a:extLst>
          </p:cNvPr>
          <p:cNvSpPr>
            <a:spLocks noGrp="1"/>
          </p:cNvSpPr>
          <p:nvPr>
            <p:ph type="sldNum" sz="quarter" idx="12"/>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219537891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CEE0-A2E8-4606-A351-2E90C20864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1DE2E9-6672-4ED6-9902-49BF18A159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87833-CB15-44EE-A62F-78E0B763C106}"/>
              </a:ext>
            </a:extLst>
          </p:cNvPr>
          <p:cNvSpPr>
            <a:spLocks noGrp="1"/>
          </p:cNvSpPr>
          <p:nvPr>
            <p:ph type="dt" sz="half" idx="10"/>
          </p:nvPr>
        </p:nvSpPr>
        <p:spPr/>
        <p:txBody>
          <a:bodyPr/>
          <a:lstStyle/>
          <a:p>
            <a:fld id="{62FE63C3-A73F-4097-86A9-7B28950712B1}" type="datetime1">
              <a:rPr lang="en-US" smtClean="0"/>
              <a:pPr/>
              <a:t>6/23/21</a:t>
            </a:fld>
            <a:endParaRPr lang="en-US" dirty="0"/>
          </a:p>
        </p:txBody>
      </p:sp>
      <p:sp>
        <p:nvSpPr>
          <p:cNvPr id="5" name="Footer Placeholder 4">
            <a:extLst>
              <a:ext uri="{FF2B5EF4-FFF2-40B4-BE49-F238E27FC236}">
                <a16:creationId xmlns:a16="http://schemas.microsoft.com/office/drawing/2014/main" id="{693B01D6-CDA6-418C-9328-B92142E12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E61CC3-E6F9-47B2-AEA3-C353C71B4772}"/>
              </a:ext>
            </a:extLst>
          </p:cNvPr>
          <p:cNvSpPr>
            <a:spLocks noGrp="1"/>
          </p:cNvSpPr>
          <p:nvPr>
            <p:ph type="sldNum" sz="quarter" idx="12"/>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9012278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6/23/21</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58061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B7A3D-E9A5-4774-9408-A93087E376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053DDB-10D5-4D9A-836F-3EE14E0DA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47A24-8EED-4687-979D-7E98662A6E80}"/>
              </a:ext>
            </a:extLst>
          </p:cNvPr>
          <p:cNvSpPr>
            <a:spLocks noGrp="1"/>
          </p:cNvSpPr>
          <p:nvPr>
            <p:ph type="dt" sz="half" idx="10"/>
          </p:nvPr>
        </p:nvSpPr>
        <p:spPr/>
        <p:txBody>
          <a:bodyPr/>
          <a:lstStyle/>
          <a:p>
            <a:fld id="{62FE63C3-A73F-4097-86A9-7B28950712B1}" type="datetime1">
              <a:rPr lang="en-US" smtClean="0"/>
              <a:pPr/>
              <a:t>6/23/21</a:t>
            </a:fld>
            <a:endParaRPr lang="en-US" dirty="0"/>
          </a:p>
        </p:txBody>
      </p:sp>
      <p:sp>
        <p:nvSpPr>
          <p:cNvPr id="5" name="Footer Placeholder 4">
            <a:extLst>
              <a:ext uri="{FF2B5EF4-FFF2-40B4-BE49-F238E27FC236}">
                <a16:creationId xmlns:a16="http://schemas.microsoft.com/office/drawing/2014/main" id="{D2273746-F538-43A8-8831-2C5095B3C5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42E02F-E430-4E04-915A-DC37CA6F1F73}"/>
              </a:ext>
            </a:extLst>
          </p:cNvPr>
          <p:cNvSpPr>
            <a:spLocks noGrp="1"/>
          </p:cNvSpPr>
          <p:nvPr>
            <p:ph type="sldNum" sz="quarter" idx="12"/>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4151263984"/>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endParaRPr lang="en-US" dirty="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dirty="0"/>
              <a:t>Click to edit Master title style</a:t>
            </a:r>
          </a:p>
        </p:txBody>
      </p:sp>
    </p:spTree>
    <p:extLst>
      <p:ext uri="{BB962C8B-B14F-4D97-AF65-F5344CB8AC3E}">
        <p14:creationId xmlns:p14="http://schemas.microsoft.com/office/powerpoint/2010/main" val="3117269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stretch>
            <a:fillRect/>
          </a:stretch>
        </p:blipFill>
        <p:spPr>
          <a:xfrm>
            <a:off x="1093628" y="6172309"/>
            <a:ext cx="2316681" cy="195089"/>
          </a:xfrm>
          <a:prstGeom prst="rect">
            <a:avLst/>
          </a:prstGeom>
        </p:spPr>
      </p:pic>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12565204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stretch>
            <a:fillRect/>
          </a:stretch>
        </p:blipFill>
        <p:spPr>
          <a:xfrm>
            <a:off x="1093628" y="6172309"/>
            <a:ext cx="2316681" cy="195089"/>
          </a:xfrm>
          <a:prstGeom prst="rect">
            <a:avLst/>
          </a:prstGeom>
        </p:spPr>
      </p:pic>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1454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758668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endParaRPr lang="en-US" dirty="0"/>
          </a:p>
        </p:txBody>
      </p:sp>
    </p:spTree>
    <p:extLst>
      <p:ext uri="{BB962C8B-B14F-4D97-AF65-F5344CB8AC3E}">
        <p14:creationId xmlns:p14="http://schemas.microsoft.com/office/powerpoint/2010/main" val="1023815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62FE63C3-A73F-4097-86A9-7B28950712B1}" type="datetime1">
              <a:rPr lang="en-US" smtClean="0"/>
              <a:pPr/>
              <a:t>6/23/21</a:t>
            </a:fld>
            <a:endParaRPr lang="en-US"/>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36101023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6/23/21</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387116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6/23/21</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42127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6/23/21</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2843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6/23/21</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83931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6/23/21</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934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7.xml"/><Relationship Id="rId7" Type="http://schemas.openxmlformats.org/officeDocument/2006/relationships/image" Target="../media/image1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6.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6/23/21</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214581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9DE5A-6643-4656-A288-0742FA16B0CD}" type="slidenum">
              <a:rPr lang="en-US" smtClean="0"/>
              <a:t>‹#›</a:t>
            </a:fld>
            <a:endParaRPr lang="en-US"/>
          </a:p>
        </p:txBody>
      </p:sp>
      <p:sp>
        <p:nvSpPr>
          <p:cNvPr id="7" name="Rectangle 6"/>
          <p:cNvSpPr/>
          <p:nvPr/>
        </p:nvSpPr>
        <p:spPr>
          <a:xfrm>
            <a:off x="0" y="6248400"/>
            <a:ext cx="12192000" cy="609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b="7292"/>
          <a:stretch/>
        </p:blipFill>
        <p:spPr>
          <a:xfrm>
            <a:off x="7416800" y="6347374"/>
            <a:ext cx="1224397" cy="45720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t="18001" b="8332"/>
          <a:stretch/>
        </p:blipFill>
        <p:spPr>
          <a:xfrm>
            <a:off x="9855201" y="6361662"/>
            <a:ext cx="1576159" cy="442912"/>
          </a:xfrm>
          <a:prstGeom prst="rect">
            <a:avLst/>
          </a:prstGeom>
        </p:spPr>
      </p:pic>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3740" b="6732"/>
          <a:stretch/>
        </p:blipFill>
        <p:spPr>
          <a:xfrm>
            <a:off x="4192880" y="6361662"/>
            <a:ext cx="2162760" cy="442912"/>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800" y="6347374"/>
            <a:ext cx="2438400" cy="457200"/>
          </a:xfrm>
          <a:prstGeom prst="rect">
            <a:avLst/>
          </a:prstGeom>
        </p:spPr>
      </p:pic>
    </p:spTree>
    <p:extLst>
      <p:ext uri="{BB962C8B-B14F-4D97-AF65-F5344CB8AC3E}">
        <p14:creationId xmlns:p14="http://schemas.microsoft.com/office/powerpoint/2010/main" val="1706057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6C61E1C2-088A-40A5-AAD2-6EBCA493D7D4}" type="datetime4">
              <a:rPr lang="en-US" smtClean="0"/>
              <a:t>June 23,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5227828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2971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
        <p:nvSpPr>
          <p:cNvPr id="8" name="Rectangle 7"/>
          <p:cNvSpPr/>
          <p:nvPr userDrawn="1"/>
        </p:nvSpPr>
        <p:spPr>
          <a:xfrm>
            <a:off x="0" y="-1"/>
            <a:ext cx="12208933" cy="108857"/>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29726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hf sldNum="0" hdr="0" dt="0"/>
  <p:txStyles>
    <p:titleStyle>
      <a:lvl1pPr algn="ctr" defTabSz="914400" rtl="0" eaLnBrk="1" latinLnBrk="0" hangingPunct="1">
        <a:spcBef>
          <a:spcPct val="0"/>
        </a:spcBef>
        <a:buNone/>
        <a:defRPr sz="3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Tx/>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4x3-interior6-lightblue.png"/>
          <p:cNvPicPr>
            <a:picLocks noChangeAspect="1"/>
          </p:cNvPicPr>
          <p:nvPr/>
        </p:nvPicPr>
        <p:blipFill rotWithShape="1">
          <a:blip r:embed="rId7" cstate="print">
            <a:extLst>
              <a:ext uri="{28A0092B-C50C-407E-A947-70E740481C1C}">
                <a14:useLocalDpi xmlns:a14="http://schemas.microsoft.com/office/drawing/2010/main" val="0"/>
              </a:ext>
            </a:extLst>
          </a:blip>
          <a:srcRect t="83773" b="445"/>
          <a:stretch/>
        </p:blipFill>
        <p:spPr>
          <a:xfrm>
            <a:off x="0" y="5775643"/>
            <a:ext cx="12192000" cy="1082358"/>
          </a:xfrm>
          <a:prstGeom prst="rect">
            <a:avLst/>
          </a:prstGeom>
        </p:spPr>
      </p:pic>
      <p:sp>
        <p:nvSpPr>
          <p:cNvPr id="1027"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a:t>Click to edit Master title style</a:t>
            </a:r>
          </a:p>
        </p:txBody>
      </p:sp>
      <p:sp>
        <p:nvSpPr>
          <p:cNvPr id="4" name="Text Placeholder 3"/>
          <p:cNvSpPr>
            <a:spLocks noGrp="1"/>
          </p:cNvSpPr>
          <p:nvPr>
            <p:ph type="body" idx="1"/>
          </p:nvPr>
        </p:nvSpPr>
        <p:spPr>
          <a:xfrm>
            <a:off x="711200" y="1219201"/>
            <a:ext cx="10972800" cy="2235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txBox="1">
            <a:spLocks/>
          </p:cNvSpPr>
          <p:nvPr/>
        </p:nvSpPr>
        <p:spPr>
          <a:xfrm>
            <a:off x="11074400" y="6172200"/>
            <a:ext cx="71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900" smtClean="0">
                <a:solidFill>
                  <a:srgbClr val="212121"/>
                </a:solidFill>
                <a:latin typeface="Calibri"/>
                <a:cs typeface="Calibri"/>
              </a:rPr>
              <a:pPr algn="r" eaLnBrk="1" hangingPunct="1"/>
              <a:t>‹#›</a:t>
            </a:fld>
            <a:endParaRPr lang="en-US" sz="900">
              <a:solidFill>
                <a:srgbClr val="212121"/>
              </a:solidFill>
              <a:latin typeface="Calibri"/>
              <a:cs typeface="Calibri"/>
            </a:endParaRPr>
          </a:p>
        </p:txBody>
      </p:sp>
      <p:sp>
        <p:nvSpPr>
          <p:cNvPr id="17" name="Footer Placeholder 6"/>
          <p:cNvSpPr>
            <a:spLocks noGrp="1"/>
          </p:cNvSpPr>
          <p:nvPr>
            <p:ph type="ftr" sz="quarter" idx="3"/>
          </p:nvPr>
        </p:nvSpPr>
        <p:spPr>
          <a:xfrm>
            <a:off x="3149600" y="5943605"/>
            <a:ext cx="7721600" cy="761999"/>
          </a:xfrm>
          <a:prstGeom prst="rect">
            <a:avLst/>
          </a:prstGeom>
        </p:spPr>
        <p:txBody>
          <a:bodyPr vert="horz" lIns="91440" tIns="45720" rIns="91440" bIns="45720" rtlCol="0" anchor="ctr"/>
          <a:lstStyle>
            <a:lvl1pPr marL="128588" marR="0" indent="-128588" algn="l" defTabSz="685800" rtl="0" eaLnBrk="1" fontAlgn="base" latinLnBrk="0" hangingPunct="1">
              <a:lnSpc>
                <a:spcPct val="90000"/>
              </a:lnSpc>
              <a:spcBef>
                <a:spcPct val="0"/>
              </a:spcBef>
              <a:spcAft>
                <a:spcPct val="0"/>
              </a:spcAft>
              <a:buClrTx/>
              <a:buSzTx/>
              <a:buFont typeface="+mj-lt"/>
              <a:buAutoNum type="arabicParenR"/>
              <a:tabLst/>
              <a:defRPr sz="900">
                <a:solidFill>
                  <a:srgbClr val="212121"/>
                </a:solidFill>
                <a:latin typeface="Arial" panose="020B0604020202020204" pitchFamily="34" charset="0"/>
                <a:cs typeface="Arial" panose="020B0604020202020204" pitchFamily="34" charset="0"/>
              </a:defRPr>
            </a:lvl1pPr>
          </a:lstStyle>
          <a:p>
            <a:pPr>
              <a:defRPr/>
            </a:pPr>
            <a:endParaRPr lang="en-US" sz="713">
              <a:ea typeface="ＭＳ Ｐゴシック" charset="0"/>
            </a:endParaRPr>
          </a:p>
        </p:txBody>
      </p:sp>
      <p:sp>
        <p:nvSpPr>
          <p:cNvPr id="1035" name="Rectangle 1034"/>
          <p:cNvSpPr/>
          <p:nvPr/>
        </p:nvSpPr>
        <p:spPr>
          <a:xfrm>
            <a:off x="0" y="6715129"/>
            <a:ext cx="12192000" cy="152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14" name="Straight Connector 13"/>
          <p:cNvCxnSpPr/>
          <p:nvPr/>
        </p:nvCxnSpPr>
        <p:spPr>
          <a:xfrm>
            <a:off x="0" y="1006477"/>
            <a:ext cx="12192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648" y="6705600"/>
            <a:ext cx="12197647" cy="152400"/>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3" y="6077205"/>
            <a:ext cx="2038348" cy="379171"/>
          </a:xfrm>
          <a:prstGeom prst="rect">
            <a:avLst/>
          </a:prstGeom>
        </p:spPr>
      </p:pic>
      <p:pic>
        <p:nvPicPr>
          <p:cNvPr id="11" name="Picture 10" descr="4x3-interior6-lightblue.png"/>
          <p:cNvPicPr>
            <a:picLocks noChangeAspect="1"/>
          </p:cNvPicPr>
          <p:nvPr/>
        </p:nvPicPr>
        <p:blipFill rotWithShape="1">
          <a:blip r:embed="rId7" cstate="print">
            <a:extLst>
              <a:ext uri="{28A0092B-C50C-407E-A947-70E740481C1C}">
                <a14:useLocalDpi xmlns:a14="http://schemas.microsoft.com/office/drawing/2010/main" val="0"/>
              </a:ext>
            </a:extLst>
          </a:blip>
          <a:srcRect t="83773" b="445"/>
          <a:stretch/>
        </p:blipFill>
        <p:spPr>
          <a:xfrm>
            <a:off x="0" y="5775643"/>
            <a:ext cx="12192000" cy="1082358"/>
          </a:xfrm>
          <a:prstGeom prst="rect">
            <a:avLst/>
          </a:prstGeom>
        </p:spPr>
      </p:pic>
      <p:sp>
        <p:nvSpPr>
          <p:cNvPr id="18" name="Slide Number Placeholder 3"/>
          <p:cNvSpPr txBox="1">
            <a:spLocks/>
          </p:cNvSpPr>
          <p:nvPr/>
        </p:nvSpPr>
        <p:spPr>
          <a:xfrm>
            <a:off x="11074400" y="6172200"/>
            <a:ext cx="71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900" smtClean="0">
                <a:solidFill>
                  <a:srgbClr val="212121"/>
                </a:solidFill>
                <a:latin typeface="Calibri"/>
                <a:cs typeface="Calibri"/>
              </a:rPr>
              <a:pPr algn="r" eaLnBrk="1" hangingPunct="1"/>
              <a:t>‹#›</a:t>
            </a:fld>
            <a:endParaRPr lang="en-US" sz="900">
              <a:solidFill>
                <a:srgbClr val="212121"/>
              </a:solidFill>
              <a:latin typeface="Calibri"/>
              <a:cs typeface="Calibri"/>
            </a:endParaRPr>
          </a:p>
        </p:txBody>
      </p:sp>
      <p:sp>
        <p:nvSpPr>
          <p:cNvPr id="19" name="Rectangle 18"/>
          <p:cNvSpPr/>
          <p:nvPr/>
        </p:nvSpPr>
        <p:spPr>
          <a:xfrm>
            <a:off x="0" y="6715129"/>
            <a:ext cx="12192000" cy="152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20" name="Straight Connector 19"/>
          <p:cNvCxnSpPr/>
          <p:nvPr/>
        </p:nvCxnSpPr>
        <p:spPr>
          <a:xfrm>
            <a:off x="0" y="1006477"/>
            <a:ext cx="12192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648" y="6705600"/>
            <a:ext cx="12197647" cy="152400"/>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3" y="6077205"/>
            <a:ext cx="2038348" cy="379171"/>
          </a:xfrm>
          <a:prstGeom prst="rect">
            <a:avLst/>
          </a:prstGeom>
        </p:spPr>
      </p:pic>
      <p:pic>
        <p:nvPicPr>
          <p:cNvPr id="23" name="Picture 22" descr="4x3-interior6-lightblue.png"/>
          <p:cNvPicPr>
            <a:picLocks noChangeAspect="1"/>
          </p:cNvPicPr>
          <p:nvPr/>
        </p:nvPicPr>
        <p:blipFill rotWithShape="1">
          <a:blip r:embed="rId7" cstate="print">
            <a:extLst>
              <a:ext uri="{28A0092B-C50C-407E-A947-70E740481C1C}">
                <a14:useLocalDpi xmlns:a14="http://schemas.microsoft.com/office/drawing/2010/main" val="0"/>
              </a:ext>
            </a:extLst>
          </a:blip>
          <a:srcRect t="83773" b="445"/>
          <a:stretch/>
        </p:blipFill>
        <p:spPr>
          <a:xfrm>
            <a:off x="0" y="5775643"/>
            <a:ext cx="12192000" cy="1082358"/>
          </a:xfrm>
          <a:prstGeom prst="rect">
            <a:avLst/>
          </a:prstGeom>
        </p:spPr>
      </p:pic>
      <p:sp>
        <p:nvSpPr>
          <p:cNvPr id="24" name="Slide Number Placeholder 3"/>
          <p:cNvSpPr txBox="1">
            <a:spLocks/>
          </p:cNvSpPr>
          <p:nvPr/>
        </p:nvSpPr>
        <p:spPr>
          <a:xfrm>
            <a:off x="11074400" y="6172200"/>
            <a:ext cx="71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900" smtClean="0">
                <a:solidFill>
                  <a:srgbClr val="212121"/>
                </a:solidFill>
                <a:latin typeface="Arial" panose="020B0604020202020204" pitchFamily="34" charset="0"/>
                <a:cs typeface="Arial" panose="020B0604020202020204" pitchFamily="34" charset="0"/>
              </a:rPr>
              <a:pPr algn="r" eaLnBrk="1" hangingPunct="1"/>
              <a:t>‹#›</a:t>
            </a:fld>
            <a:endParaRPr lang="en-US" sz="900">
              <a:solidFill>
                <a:srgbClr val="212121"/>
              </a:solidFill>
              <a:latin typeface="Arial" panose="020B0604020202020204" pitchFamily="34" charset="0"/>
              <a:cs typeface="Arial" panose="020B0604020202020204" pitchFamily="34" charset="0"/>
            </a:endParaRPr>
          </a:p>
        </p:txBody>
      </p:sp>
      <p:sp>
        <p:nvSpPr>
          <p:cNvPr id="25" name="Rectangle 24"/>
          <p:cNvSpPr/>
          <p:nvPr/>
        </p:nvSpPr>
        <p:spPr>
          <a:xfrm>
            <a:off x="0" y="6715129"/>
            <a:ext cx="12192000" cy="152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26" name="Straight Connector 25"/>
          <p:cNvCxnSpPr/>
          <p:nvPr/>
        </p:nvCxnSpPr>
        <p:spPr>
          <a:xfrm>
            <a:off x="0" y="1006477"/>
            <a:ext cx="12192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5648" y="6705600"/>
            <a:ext cx="12197647" cy="152400"/>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pic>
        <p:nvPicPr>
          <p:cNvPr id="29" name="Picture 10" descr="sdlmc3p"/>
          <p:cNvPicPr>
            <a:picLocks noChangeAspect="1" noChangeArrowheads="1"/>
          </p:cNvPicPr>
          <p:nvPr/>
        </p:nvPicPr>
        <p:blipFill>
          <a:blip r:embed="rId9" cstate="print"/>
          <a:srcRect/>
          <a:stretch>
            <a:fillRect/>
          </a:stretch>
        </p:blipFill>
        <p:spPr bwMode="auto">
          <a:xfrm>
            <a:off x="823299" y="5837351"/>
            <a:ext cx="1790032" cy="635803"/>
          </a:xfrm>
          <a:prstGeom prst="rect">
            <a:avLst/>
          </a:prstGeom>
          <a:noFill/>
          <a:ln w="9525">
            <a:noFill/>
            <a:miter lim="800000"/>
            <a:headEnd/>
            <a:tailEnd/>
          </a:ln>
        </p:spPr>
      </p:pic>
    </p:spTree>
    <p:extLst>
      <p:ext uri="{BB962C8B-B14F-4D97-AF65-F5344CB8AC3E}">
        <p14:creationId xmlns:p14="http://schemas.microsoft.com/office/powerpoint/2010/main" val="1311589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hf hdr="0" ftr="0" dt="0"/>
  <p:txStyles>
    <p:titleStyle>
      <a:lvl1pPr algn="l" rtl="0" eaLnBrk="1" fontAlgn="base" hangingPunct="1">
        <a:spcBef>
          <a:spcPct val="0"/>
        </a:spcBef>
        <a:spcAft>
          <a:spcPct val="0"/>
        </a:spcAft>
        <a:defRPr sz="2100" b="1" i="0">
          <a:solidFill>
            <a:srgbClr val="000000"/>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spcBef>
          <a:spcPct val="0"/>
        </a:spcBef>
        <a:spcAft>
          <a:spcPct val="0"/>
        </a:spcAft>
        <a:defRPr sz="1800" b="1">
          <a:solidFill>
            <a:srgbClr val="003399"/>
          </a:solidFill>
          <a:latin typeface="Arial" charset="0"/>
          <a:ea typeface="Geneva" charset="0"/>
          <a:cs typeface="Arial" charset="0"/>
        </a:defRPr>
      </a:lvl2pPr>
      <a:lvl3pPr algn="l" rtl="0" eaLnBrk="1" fontAlgn="base" hangingPunct="1">
        <a:spcBef>
          <a:spcPct val="0"/>
        </a:spcBef>
        <a:spcAft>
          <a:spcPct val="0"/>
        </a:spcAft>
        <a:defRPr sz="1800" b="1">
          <a:solidFill>
            <a:srgbClr val="003399"/>
          </a:solidFill>
          <a:latin typeface="Arial" charset="0"/>
          <a:ea typeface="Geneva" charset="0"/>
          <a:cs typeface="Arial" charset="0"/>
        </a:defRPr>
      </a:lvl3pPr>
      <a:lvl4pPr algn="l" rtl="0" eaLnBrk="1" fontAlgn="base" hangingPunct="1">
        <a:spcBef>
          <a:spcPct val="0"/>
        </a:spcBef>
        <a:spcAft>
          <a:spcPct val="0"/>
        </a:spcAft>
        <a:defRPr sz="1800" b="1">
          <a:solidFill>
            <a:srgbClr val="003399"/>
          </a:solidFill>
          <a:latin typeface="Arial" charset="0"/>
          <a:ea typeface="Geneva" charset="0"/>
          <a:cs typeface="Arial" charset="0"/>
        </a:defRPr>
      </a:lvl4pPr>
      <a:lvl5pPr algn="l" rtl="0" eaLnBrk="1" fontAlgn="base" hangingPunct="1">
        <a:spcBef>
          <a:spcPct val="0"/>
        </a:spcBef>
        <a:spcAft>
          <a:spcPct val="0"/>
        </a:spcAft>
        <a:defRPr sz="1800" b="1">
          <a:solidFill>
            <a:srgbClr val="003399"/>
          </a:solidFill>
          <a:latin typeface="Arial" charset="0"/>
          <a:ea typeface="Geneva" charset="0"/>
          <a:cs typeface="Arial" charset="0"/>
        </a:defRPr>
      </a:lvl5pPr>
      <a:lvl6pPr marL="342900" algn="l" rtl="0" eaLnBrk="1" fontAlgn="base" hangingPunct="1">
        <a:spcBef>
          <a:spcPct val="0"/>
        </a:spcBef>
        <a:spcAft>
          <a:spcPct val="0"/>
        </a:spcAft>
        <a:defRPr sz="1800" b="1">
          <a:solidFill>
            <a:schemeClr val="tx1"/>
          </a:solidFill>
          <a:latin typeface="Arial" charset="0"/>
          <a:cs typeface="Arial" charset="0"/>
        </a:defRPr>
      </a:lvl6pPr>
      <a:lvl7pPr marL="685800" algn="l" rtl="0" eaLnBrk="1" fontAlgn="base" hangingPunct="1">
        <a:spcBef>
          <a:spcPct val="0"/>
        </a:spcBef>
        <a:spcAft>
          <a:spcPct val="0"/>
        </a:spcAft>
        <a:defRPr sz="1800" b="1">
          <a:solidFill>
            <a:schemeClr val="tx1"/>
          </a:solidFill>
          <a:latin typeface="Arial" charset="0"/>
          <a:cs typeface="Arial" charset="0"/>
        </a:defRPr>
      </a:lvl7pPr>
      <a:lvl8pPr marL="1028700" algn="l" rtl="0" eaLnBrk="1" fontAlgn="base" hangingPunct="1">
        <a:spcBef>
          <a:spcPct val="0"/>
        </a:spcBef>
        <a:spcAft>
          <a:spcPct val="0"/>
        </a:spcAft>
        <a:defRPr sz="1800" b="1">
          <a:solidFill>
            <a:schemeClr val="tx1"/>
          </a:solidFill>
          <a:latin typeface="Arial" charset="0"/>
          <a:cs typeface="Arial" charset="0"/>
        </a:defRPr>
      </a:lvl8pPr>
      <a:lvl9pPr marL="1371600" algn="l" rtl="0" eaLnBrk="1" fontAlgn="base" hangingPunct="1">
        <a:spcBef>
          <a:spcPct val="0"/>
        </a:spcBef>
        <a:spcAft>
          <a:spcPct val="0"/>
        </a:spcAft>
        <a:defRPr sz="1800" b="1">
          <a:solidFill>
            <a:schemeClr val="tx1"/>
          </a:solidFill>
          <a:latin typeface="Arial" charset="0"/>
          <a:cs typeface="Arial" charset="0"/>
        </a:defRPr>
      </a:lvl9pPr>
    </p:titleStyle>
    <p:bodyStyle>
      <a:lvl1pPr marL="172641" indent="-172641" algn="l" rtl="0" eaLnBrk="1" fontAlgn="base" hangingPunct="1">
        <a:lnSpc>
          <a:spcPct val="90000"/>
        </a:lnSpc>
        <a:spcBef>
          <a:spcPts val="1053"/>
        </a:spcBef>
        <a:spcAft>
          <a:spcPct val="0"/>
        </a:spcAft>
        <a:buClr>
          <a:srgbClr val="0193D5"/>
        </a:buClr>
        <a:buSzPct val="100000"/>
        <a:buFont typeface="Wingdings" panose="05000000000000000000" pitchFamily="2" charset="2"/>
        <a:buChar char="§"/>
        <a:defRPr sz="15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marL="345281" indent="-172641" algn="l" rtl="0" eaLnBrk="1" fontAlgn="base" hangingPunct="1">
        <a:lnSpc>
          <a:spcPct val="90000"/>
        </a:lnSpc>
        <a:spcBef>
          <a:spcPct val="45000"/>
        </a:spcBef>
        <a:spcAft>
          <a:spcPct val="0"/>
        </a:spcAft>
        <a:buClr>
          <a:srgbClr val="0193D5"/>
        </a:buClr>
        <a:buSzPct val="100000"/>
        <a:buFont typeface="Arial" panose="020B0604020202020204" pitchFamily="34" charset="0"/>
        <a:buChar char="•"/>
        <a:defRPr sz="1500"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513160" indent="-167879" algn="l" rtl="0" eaLnBrk="1" fontAlgn="base" hangingPunct="1">
        <a:lnSpc>
          <a:spcPct val="90000"/>
        </a:lnSpc>
        <a:spcBef>
          <a:spcPct val="45000"/>
        </a:spcBef>
        <a:spcAft>
          <a:spcPct val="0"/>
        </a:spcAft>
        <a:buClr>
          <a:srgbClr val="0193D5"/>
        </a:buClr>
        <a:buSzPct val="75000"/>
        <a:buFont typeface="Times New Roman" panose="02020603050405020304" pitchFamily="18" charset="0"/>
        <a:buChar char="►"/>
        <a:defRPr sz="1350" b="0" i="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685800" indent="-130969" algn="l" rtl="0" eaLnBrk="1" fontAlgn="base" hangingPunct="1">
        <a:lnSpc>
          <a:spcPct val="90000"/>
        </a:lnSpc>
        <a:spcBef>
          <a:spcPct val="45000"/>
        </a:spcBef>
        <a:spcAft>
          <a:spcPct val="0"/>
        </a:spcAft>
        <a:buClr>
          <a:srgbClr val="0193D5"/>
        </a:buClr>
        <a:buSzPct val="100000"/>
        <a:buFont typeface="Arial" panose="020B0604020202020204" pitchFamily="34" charset="0"/>
        <a:buChar char="•"/>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858441" indent="-172641" algn="l" rtl="0" eaLnBrk="1" fontAlgn="base" hangingPunct="1">
        <a:lnSpc>
          <a:spcPct val="90000"/>
        </a:lnSpc>
        <a:spcBef>
          <a:spcPct val="45000"/>
        </a:spcBef>
        <a:spcAft>
          <a:spcPct val="0"/>
        </a:spcAft>
        <a:buClr>
          <a:srgbClr val="0193D5"/>
        </a:buClr>
        <a:buSzPct val="100000"/>
        <a:buFont typeface="Wingdings" charset="0"/>
        <a:buChar char="§"/>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12930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6pPr>
      <a:lvl7pPr marL="16359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7pPr>
      <a:lvl8pPr marL="19788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8pPr>
      <a:lvl9pPr marL="23217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B226B-FF64-4E97-92AD-CAC92B899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81710-4EF3-4010-8CEF-A7331FCBB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7D22-FE67-47AE-A0F4-759458C44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E63C3-A73F-4097-86A9-7B28950712B1}" type="datetime1">
              <a:rPr lang="en-US" smtClean="0"/>
              <a:pPr/>
              <a:t>6/23/21</a:t>
            </a:fld>
            <a:endParaRPr lang="en-US" dirty="0"/>
          </a:p>
        </p:txBody>
      </p:sp>
      <p:sp>
        <p:nvSpPr>
          <p:cNvPr id="5" name="Footer Placeholder 4">
            <a:extLst>
              <a:ext uri="{FF2B5EF4-FFF2-40B4-BE49-F238E27FC236}">
                <a16:creationId xmlns:a16="http://schemas.microsoft.com/office/drawing/2014/main" id="{12713EC8-F139-4104-845B-34434AAD8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964149-863B-4466-9007-9B76EF74C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4BA17-8AE8-4651-9FD9-8589E5D42325}" type="slidenum">
              <a:rPr lang="en-US" smtClean="0"/>
              <a:pPr/>
              <a:t>‹#›</a:t>
            </a:fld>
            <a:endParaRPr lang="en-US" dirty="0"/>
          </a:p>
        </p:txBody>
      </p:sp>
      <p:cxnSp>
        <p:nvCxnSpPr>
          <p:cNvPr id="7" name="Straight Connector 6">
            <a:extLst>
              <a:ext uri="{FF2B5EF4-FFF2-40B4-BE49-F238E27FC236}">
                <a16:creationId xmlns:a16="http://schemas.microsoft.com/office/drawing/2014/main" id="{A46422CC-A650-42B4-822F-10D3A90C8A63}"/>
              </a:ext>
            </a:extLst>
          </p:cNvPr>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5074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2.png"/><Relationship Id="rId1" Type="http://schemas.openxmlformats.org/officeDocument/2006/relationships/slideLayout" Target="../slideLayouts/slideLayout34.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hyperlink" Target="https://www.caeecc.org/6-24-21-full-caeecc-mtg"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hyperlink" Target="http://smartygal87.blogspot.com/2017/" TargetMode="External"/><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hyperlink" Target="https://docs.cpuc.ca.gov/PublishedDocs/Published/G000/M385/K885/385885677.pdf" TargetMode="Externa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Brandon.Sanders@sce.com" TargetMode="Externa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6.emf"/><Relationship Id="rId7" Type="http://schemas.openxmlformats.org/officeDocument/2006/relationships/package" Target="../embeddings/Microsoft_Excel_Worksheet.xlsx"/><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package" Target="../embeddings/Microsoft_Word_Document.docx"/><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hyperlink" Target="https://www.caeecc.org/6-24-21-full-caeecc-mt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5.jpeg"/><Relationship Id="rId7"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0D8CE-DBBA-8F49-8A6C-20EC91FE4E45}"/>
              </a:ext>
            </a:extLst>
          </p:cNvPr>
          <p:cNvSpPr>
            <a:spLocks noGrp="1"/>
          </p:cNvSpPr>
          <p:nvPr>
            <p:ph type="ctrTitle"/>
          </p:nvPr>
        </p:nvSpPr>
        <p:spPr>
          <a:xfrm>
            <a:off x="1524000" y="1540128"/>
            <a:ext cx="9144000" cy="1564716"/>
          </a:xfrm>
        </p:spPr>
        <p:txBody>
          <a:bodyPr>
            <a:normAutofit/>
          </a:bodyPr>
          <a:lstStyle/>
          <a:p>
            <a:pPr algn="l"/>
            <a:r>
              <a:rPr lang="en-US" sz="4800" dirty="0"/>
              <a:t>CAEECC Quarterly Meeting</a:t>
            </a:r>
          </a:p>
        </p:txBody>
      </p:sp>
      <p:sp>
        <p:nvSpPr>
          <p:cNvPr id="5" name="Subtitle 4">
            <a:extLst>
              <a:ext uri="{FF2B5EF4-FFF2-40B4-BE49-F238E27FC236}">
                <a16:creationId xmlns:a16="http://schemas.microsoft.com/office/drawing/2014/main" id="{1A7C08DB-1D74-0349-B54E-9629F5799E6E}"/>
              </a:ext>
            </a:extLst>
          </p:cNvPr>
          <p:cNvSpPr>
            <a:spLocks noGrp="1"/>
          </p:cNvSpPr>
          <p:nvPr>
            <p:ph type="subTitle" idx="1"/>
          </p:nvPr>
        </p:nvSpPr>
        <p:spPr>
          <a:xfrm>
            <a:off x="1524000" y="3241369"/>
            <a:ext cx="9144000" cy="572583"/>
          </a:xfrm>
        </p:spPr>
        <p:txBody>
          <a:bodyPr>
            <a:noAutofit/>
          </a:bodyPr>
          <a:lstStyle/>
          <a:p>
            <a:pPr algn="l"/>
            <a:r>
              <a:rPr lang="en-US" sz="2000" dirty="0"/>
              <a:t>Full CAEECC Meeting #29</a:t>
            </a:r>
          </a:p>
          <a:p>
            <a:pPr algn="l"/>
            <a:r>
              <a:rPr lang="en-US" sz="2000" dirty="0"/>
              <a:t>Facilitation Team: Dr. Jonathan Raab, Dr. Scott McCreary, and Katie Abrams</a:t>
            </a:r>
          </a:p>
          <a:p>
            <a:pPr algn="l"/>
            <a:r>
              <a:rPr lang="en-US" sz="2000" dirty="0"/>
              <a:t>June 24, 2021</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A771D9-8D22-DB4C-83C5-3CAB76E3261E}"/>
              </a:ext>
            </a:extLst>
          </p:cNvPr>
          <p:cNvSpPr>
            <a:spLocks noGrp="1"/>
          </p:cNvSpPr>
          <p:nvPr>
            <p:ph type="sldNum" sz="quarter" idx="12"/>
          </p:nvPr>
        </p:nvSpPr>
        <p:spPr/>
        <p:txBody>
          <a:bodyPr/>
          <a:lstStyle/>
          <a:p>
            <a:fld id="{B52D1F0E-ADB9-054E-881E-D5691EC4F528}" type="slidenum">
              <a:rPr lang="en-US" smtClean="0"/>
              <a:t>1</a:t>
            </a:fld>
            <a:endParaRPr lang="en-US"/>
          </a:p>
        </p:txBody>
      </p:sp>
    </p:spTree>
    <p:extLst>
      <p:ext uri="{BB962C8B-B14F-4D97-AF65-F5344CB8AC3E}">
        <p14:creationId xmlns:p14="http://schemas.microsoft.com/office/powerpoint/2010/main" val="36907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06" y="493048"/>
            <a:ext cx="10972800" cy="1143000"/>
          </a:xfrm>
        </p:spPr>
        <p:txBody>
          <a:bodyPr/>
          <a:lstStyle/>
          <a:p>
            <a:r>
              <a:rPr lang="en-US" sz="3600" b="0" dirty="0"/>
              <a:t>SCE Solicitation Timeline</a:t>
            </a:r>
          </a:p>
        </p:txBody>
      </p:sp>
      <p:pic>
        <p:nvPicPr>
          <p:cNvPr id="4" name="Picture 3"/>
          <p:cNvPicPr>
            <a:picLocks noChangeAspect="1"/>
          </p:cNvPicPr>
          <p:nvPr/>
        </p:nvPicPr>
        <p:blipFill>
          <a:blip r:embed="rId3"/>
          <a:stretch>
            <a:fillRect/>
          </a:stretch>
        </p:blipFill>
        <p:spPr>
          <a:xfrm>
            <a:off x="0" y="164"/>
            <a:ext cx="12192000" cy="665260"/>
          </a:xfrm>
          <a:prstGeom prst="rect">
            <a:avLst/>
          </a:prstGeom>
        </p:spPr>
      </p:pic>
      <p:pic>
        <p:nvPicPr>
          <p:cNvPr id="9" name="Picture 8">
            <a:extLst>
              <a:ext uri="{FF2B5EF4-FFF2-40B4-BE49-F238E27FC236}">
                <a16:creationId xmlns:a16="http://schemas.microsoft.com/office/drawing/2014/main" id="{A91F2D95-9713-49A5-910C-8DF77FB6B670}"/>
              </a:ext>
            </a:extLst>
          </p:cNvPr>
          <p:cNvPicPr>
            <a:picLocks noChangeAspect="1"/>
          </p:cNvPicPr>
          <p:nvPr/>
        </p:nvPicPr>
        <p:blipFill>
          <a:blip r:embed="rId4"/>
          <a:stretch>
            <a:fillRect/>
          </a:stretch>
        </p:blipFill>
        <p:spPr>
          <a:xfrm>
            <a:off x="0" y="2252345"/>
            <a:ext cx="12192000" cy="2353309"/>
          </a:xfrm>
          <a:prstGeom prst="rect">
            <a:avLst/>
          </a:prstGeom>
        </p:spPr>
      </p:pic>
      <p:grpSp>
        <p:nvGrpSpPr>
          <p:cNvPr id="6" name="Group 5">
            <a:extLst>
              <a:ext uri="{FF2B5EF4-FFF2-40B4-BE49-F238E27FC236}">
                <a16:creationId xmlns:a16="http://schemas.microsoft.com/office/drawing/2014/main" id="{3C126008-93B8-4376-B21F-241A6A30ACE7}"/>
              </a:ext>
            </a:extLst>
          </p:cNvPr>
          <p:cNvGrpSpPr/>
          <p:nvPr/>
        </p:nvGrpSpPr>
        <p:grpSpPr>
          <a:xfrm>
            <a:off x="7641589" y="2601512"/>
            <a:ext cx="1015999" cy="2892030"/>
            <a:chOff x="6832600" y="2794000"/>
            <a:chExt cx="1015999" cy="3358066"/>
          </a:xfrm>
        </p:grpSpPr>
        <p:cxnSp>
          <p:nvCxnSpPr>
            <p:cNvPr id="7" name="Straight Connector 6">
              <a:extLst>
                <a:ext uri="{FF2B5EF4-FFF2-40B4-BE49-F238E27FC236}">
                  <a16:creationId xmlns:a16="http://schemas.microsoft.com/office/drawing/2014/main" id="{7E212F6C-B38E-48CD-B4A3-FB5D960C56D4}"/>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7FC0FD-81EA-4A35-BBE5-D6A7AAB3C72B}"/>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Today</a:t>
              </a:r>
            </a:p>
          </p:txBody>
        </p:sp>
      </p:grpSp>
    </p:spTree>
    <p:extLst>
      <p:ext uri="{BB962C8B-B14F-4D97-AF65-F5344CB8AC3E}">
        <p14:creationId xmlns:p14="http://schemas.microsoft.com/office/powerpoint/2010/main" val="44260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A6AA29-FC4B-40F0-A911-4CCDA2336067}"/>
              </a:ext>
            </a:extLst>
          </p:cNvPr>
          <p:cNvSpPr txBox="1">
            <a:spLocks/>
          </p:cNvSpPr>
          <p:nvPr/>
        </p:nvSpPr>
        <p:spPr>
          <a:xfrm>
            <a:off x="620829" y="60873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itchFamily="34" charset="0"/>
                <a:cs typeface="Arial" pitchFamily="34" charset="0"/>
              </a:rPr>
              <a:t>PG&amp;E Solicitation Timeline</a:t>
            </a:r>
          </a:p>
        </p:txBody>
      </p:sp>
      <p:pic>
        <p:nvPicPr>
          <p:cNvPr id="2" name="Picture 1">
            <a:extLst>
              <a:ext uri="{FF2B5EF4-FFF2-40B4-BE49-F238E27FC236}">
                <a16:creationId xmlns:a16="http://schemas.microsoft.com/office/drawing/2014/main" id="{6CF79528-E3B9-4C97-8111-40670136ADEA}"/>
              </a:ext>
            </a:extLst>
          </p:cNvPr>
          <p:cNvPicPr>
            <a:picLocks noChangeAspect="1"/>
          </p:cNvPicPr>
          <p:nvPr/>
        </p:nvPicPr>
        <p:blipFill>
          <a:blip r:embed="rId3"/>
          <a:stretch>
            <a:fillRect/>
          </a:stretch>
        </p:blipFill>
        <p:spPr>
          <a:xfrm>
            <a:off x="0" y="1995169"/>
            <a:ext cx="12192000" cy="2867662"/>
          </a:xfrm>
          <a:prstGeom prst="rect">
            <a:avLst/>
          </a:prstGeom>
        </p:spPr>
      </p:pic>
      <p:grpSp>
        <p:nvGrpSpPr>
          <p:cNvPr id="12" name="Group 11">
            <a:extLst>
              <a:ext uri="{FF2B5EF4-FFF2-40B4-BE49-F238E27FC236}">
                <a16:creationId xmlns:a16="http://schemas.microsoft.com/office/drawing/2014/main" id="{385ABAF8-1438-4E9C-8439-AB3876A7D0EA}"/>
              </a:ext>
            </a:extLst>
          </p:cNvPr>
          <p:cNvGrpSpPr/>
          <p:nvPr/>
        </p:nvGrpSpPr>
        <p:grpSpPr>
          <a:xfrm>
            <a:off x="8044561" y="2365898"/>
            <a:ext cx="1015999" cy="3087033"/>
            <a:chOff x="6832600" y="2794000"/>
            <a:chExt cx="1015999" cy="3358066"/>
          </a:xfrm>
        </p:grpSpPr>
        <p:cxnSp>
          <p:nvCxnSpPr>
            <p:cNvPr id="9" name="Straight Connector 8">
              <a:extLst>
                <a:ext uri="{FF2B5EF4-FFF2-40B4-BE49-F238E27FC236}">
                  <a16:creationId xmlns:a16="http://schemas.microsoft.com/office/drawing/2014/main" id="{416FC07D-AA8D-40DF-9ECC-0F52E702B633}"/>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84E067-F177-401F-8F9D-567A5D076DA9}"/>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cs typeface="Arial"/>
                </a:rPr>
                <a:t>Today</a:t>
              </a:r>
            </a:p>
          </p:txBody>
        </p:sp>
      </p:grpSp>
    </p:spTree>
    <p:extLst>
      <p:ext uri="{BB962C8B-B14F-4D97-AF65-F5344CB8AC3E}">
        <p14:creationId xmlns:p14="http://schemas.microsoft.com/office/powerpoint/2010/main" val="410860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5C7D-13C2-4DA0-8E36-B7ADAAEC8BB6}"/>
              </a:ext>
            </a:extLst>
          </p:cNvPr>
          <p:cNvSpPr>
            <a:spLocks noGrp="1"/>
          </p:cNvSpPr>
          <p:nvPr>
            <p:ph type="title"/>
          </p:nvPr>
        </p:nvSpPr>
        <p:spPr/>
        <p:txBody>
          <a:bodyPr/>
          <a:lstStyle/>
          <a:p>
            <a:pPr algn="ctr"/>
            <a:r>
              <a:rPr lang="en-US" sz="3600" dirty="0"/>
              <a:t>SDG&amp;E Solicitation Timeline</a:t>
            </a:r>
          </a:p>
        </p:txBody>
      </p:sp>
      <p:pic>
        <p:nvPicPr>
          <p:cNvPr id="6" name="Picture 5">
            <a:extLst>
              <a:ext uri="{FF2B5EF4-FFF2-40B4-BE49-F238E27FC236}">
                <a16:creationId xmlns:a16="http://schemas.microsoft.com/office/drawing/2014/main" id="{44685919-662E-4F4F-94E5-302CA4DA5F3F}"/>
              </a:ext>
            </a:extLst>
          </p:cNvPr>
          <p:cNvPicPr>
            <a:picLocks noChangeAspect="1"/>
          </p:cNvPicPr>
          <p:nvPr/>
        </p:nvPicPr>
        <p:blipFill>
          <a:blip r:embed="rId3"/>
          <a:stretch>
            <a:fillRect/>
          </a:stretch>
        </p:blipFill>
        <p:spPr>
          <a:xfrm>
            <a:off x="0" y="1314244"/>
            <a:ext cx="11971090" cy="4152875"/>
          </a:xfrm>
          <a:prstGeom prst="rect">
            <a:avLst/>
          </a:prstGeom>
        </p:spPr>
      </p:pic>
      <p:grpSp>
        <p:nvGrpSpPr>
          <p:cNvPr id="7" name="Group 6">
            <a:extLst>
              <a:ext uri="{FF2B5EF4-FFF2-40B4-BE49-F238E27FC236}">
                <a16:creationId xmlns:a16="http://schemas.microsoft.com/office/drawing/2014/main" id="{E7610ED7-C271-43D3-BEDD-5179F4984365}"/>
              </a:ext>
            </a:extLst>
          </p:cNvPr>
          <p:cNvGrpSpPr/>
          <p:nvPr/>
        </p:nvGrpSpPr>
        <p:grpSpPr>
          <a:xfrm>
            <a:off x="7961220" y="1686187"/>
            <a:ext cx="1015999" cy="4261125"/>
            <a:chOff x="6832600" y="2794000"/>
            <a:chExt cx="1015999" cy="3358066"/>
          </a:xfrm>
        </p:grpSpPr>
        <p:cxnSp>
          <p:nvCxnSpPr>
            <p:cNvPr id="8" name="Straight Connector 7">
              <a:extLst>
                <a:ext uri="{FF2B5EF4-FFF2-40B4-BE49-F238E27FC236}">
                  <a16:creationId xmlns:a16="http://schemas.microsoft.com/office/drawing/2014/main" id="{B9A1EC34-B91F-44FB-BABA-ACD26FE4BBC1}"/>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3BE3BC-57AD-4209-BED4-A8B7ACD1C518}"/>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Today</a:t>
              </a:r>
            </a:p>
          </p:txBody>
        </p:sp>
      </p:grpSp>
    </p:spTree>
    <p:extLst>
      <p:ext uri="{BB962C8B-B14F-4D97-AF65-F5344CB8AC3E}">
        <p14:creationId xmlns:p14="http://schemas.microsoft.com/office/powerpoint/2010/main" val="359799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68B71-4EF2-4C79-9239-77C6B1F067B0}"/>
              </a:ext>
            </a:extLst>
          </p:cNvPr>
          <p:cNvPicPr>
            <a:picLocks noChangeAspect="1"/>
          </p:cNvPicPr>
          <p:nvPr/>
        </p:nvPicPr>
        <p:blipFill>
          <a:blip r:embed="rId2"/>
          <a:stretch>
            <a:fillRect/>
          </a:stretch>
        </p:blipFill>
        <p:spPr>
          <a:xfrm>
            <a:off x="0" y="1885361"/>
            <a:ext cx="12192000" cy="3055874"/>
          </a:xfrm>
          <a:prstGeom prst="rect">
            <a:avLst/>
          </a:prstGeom>
        </p:spPr>
      </p:pic>
      <p:sp>
        <p:nvSpPr>
          <p:cNvPr id="2" name="Title 1">
            <a:extLst>
              <a:ext uri="{FF2B5EF4-FFF2-40B4-BE49-F238E27FC236}">
                <a16:creationId xmlns:a16="http://schemas.microsoft.com/office/drawing/2014/main" id="{A45DE11E-96DF-43C4-BD13-780F4A5EFFB6}"/>
              </a:ext>
            </a:extLst>
          </p:cNvPr>
          <p:cNvSpPr>
            <a:spLocks noGrp="1"/>
          </p:cNvSpPr>
          <p:nvPr>
            <p:ph type="title"/>
          </p:nvPr>
        </p:nvSpPr>
        <p:spPr>
          <a:xfrm>
            <a:off x="609600" y="55182"/>
            <a:ext cx="10972800" cy="1143000"/>
          </a:xfrm>
        </p:spPr>
        <p:txBody>
          <a:bodyPr/>
          <a:lstStyle/>
          <a:p>
            <a:r>
              <a:rPr lang="en-US" sz="3600" b="0" dirty="0"/>
              <a:t>SoCalGas Solicitation Timeline</a:t>
            </a:r>
          </a:p>
        </p:txBody>
      </p:sp>
      <p:pic>
        <p:nvPicPr>
          <p:cNvPr id="13" name="Picture 12" descr="SoGalGas-RGB-logo-full-color-horizontal-crop.ai">
            <a:extLst>
              <a:ext uri="{FF2B5EF4-FFF2-40B4-BE49-F238E27FC236}">
                <a16:creationId xmlns:a16="http://schemas.microsoft.com/office/drawing/2014/main" id="{F5B8CBA3-F487-4704-B86C-68ABCF09B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912" y="6270830"/>
            <a:ext cx="3338359" cy="481345"/>
          </a:xfrm>
          <a:prstGeom prst="rect">
            <a:avLst/>
          </a:prstGeom>
        </p:spPr>
      </p:pic>
      <p:pic>
        <p:nvPicPr>
          <p:cNvPr id="14" name="Picture 13">
            <a:extLst>
              <a:ext uri="{FF2B5EF4-FFF2-40B4-BE49-F238E27FC236}">
                <a16:creationId xmlns:a16="http://schemas.microsoft.com/office/drawing/2014/main" id="{A31AEF4C-62A0-425A-9FF6-77A7FE5DF0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90528" y="6519259"/>
            <a:ext cx="1600400" cy="157987"/>
          </a:xfrm>
          <a:prstGeom prst="rect">
            <a:avLst/>
          </a:prstGeom>
        </p:spPr>
      </p:pic>
      <p:grpSp>
        <p:nvGrpSpPr>
          <p:cNvPr id="7" name="Group 6">
            <a:extLst>
              <a:ext uri="{FF2B5EF4-FFF2-40B4-BE49-F238E27FC236}">
                <a16:creationId xmlns:a16="http://schemas.microsoft.com/office/drawing/2014/main" id="{99452A61-2078-4188-AEE6-461E3AEB866E}"/>
              </a:ext>
            </a:extLst>
          </p:cNvPr>
          <p:cNvGrpSpPr/>
          <p:nvPr/>
        </p:nvGrpSpPr>
        <p:grpSpPr>
          <a:xfrm>
            <a:off x="8074584" y="2232859"/>
            <a:ext cx="1015999" cy="3655080"/>
            <a:chOff x="6832600" y="2794000"/>
            <a:chExt cx="1015999" cy="3358066"/>
          </a:xfrm>
        </p:grpSpPr>
        <p:cxnSp>
          <p:nvCxnSpPr>
            <p:cNvPr id="8" name="Straight Connector 7">
              <a:extLst>
                <a:ext uri="{FF2B5EF4-FFF2-40B4-BE49-F238E27FC236}">
                  <a16:creationId xmlns:a16="http://schemas.microsoft.com/office/drawing/2014/main" id="{11061BA1-9D46-44B7-9D3B-1566E38FAC75}"/>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89B06A-49A1-4A89-AF2B-F7F9DB905919}"/>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cs typeface="Arial"/>
                </a:rPr>
                <a:t>Today</a:t>
              </a:r>
            </a:p>
          </p:txBody>
        </p:sp>
      </p:grpSp>
    </p:spTree>
    <p:extLst>
      <p:ext uri="{BB962C8B-B14F-4D97-AF65-F5344CB8AC3E}">
        <p14:creationId xmlns:p14="http://schemas.microsoft.com/office/powerpoint/2010/main" val="39602134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B: EE Filing Processes and Potential &amp; Goals Policies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fld id="{B52D1F0E-ADB9-054E-881E-D5691EC4F528}" type="slidenum">
              <a:rPr lang="en-US" smtClean="0"/>
              <a:t>14</a:t>
            </a:fld>
            <a:endParaRPr lang="en-US"/>
          </a:p>
        </p:txBody>
      </p:sp>
    </p:spTree>
    <p:extLst>
      <p:ext uri="{BB962C8B-B14F-4D97-AF65-F5344CB8AC3E}">
        <p14:creationId xmlns:p14="http://schemas.microsoft.com/office/powerpoint/2010/main" val="288631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75504516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33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03238366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48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D8014-DBFA-4053-A44E-7A97B167D856}"/>
              </a:ext>
            </a:extLst>
          </p:cNvPr>
          <p:cNvSpPr>
            <a:spLocks noGrp="1"/>
          </p:cNvSpPr>
          <p:nvPr>
            <p:ph type="ctrTitle"/>
          </p:nvPr>
        </p:nvSpPr>
        <p:spPr/>
        <p:txBody>
          <a:bodyPr/>
          <a:lstStyle/>
          <a:p>
            <a:r>
              <a:rPr lang="en-US" dirty="0"/>
              <a:t>EE Goals Policy Track and Modification of Portfolio Process Decision (D.21-05-031)</a:t>
            </a:r>
          </a:p>
        </p:txBody>
      </p:sp>
      <p:sp>
        <p:nvSpPr>
          <p:cNvPr id="6" name="Subtitle 5">
            <a:extLst>
              <a:ext uri="{FF2B5EF4-FFF2-40B4-BE49-F238E27FC236}">
                <a16:creationId xmlns:a16="http://schemas.microsoft.com/office/drawing/2014/main" id="{820BA72F-46F7-4342-A90C-6D127CC83109}"/>
              </a:ext>
            </a:extLst>
          </p:cNvPr>
          <p:cNvSpPr>
            <a:spLocks noGrp="1"/>
          </p:cNvSpPr>
          <p:nvPr>
            <p:ph type="subTitle" idx="1"/>
          </p:nvPr>
        </p:nvSpPr>
        <p:spPr/>
        <p:txBody>
          <a:bodyPr vert="horz" lIns="0" tIns="0" rIns="0" bIns="0" rtlCol="0" anchor="t">
            <a:normAutofit lnSpcReduction="10000"/>
          </a:bodyPr>
          <a:lstStyle/>
          <a:p>
            <a:pPr>
              <a:lnSpc>
                <a:spcPct val="100000"/>
              </a:lnSpc>
              <a:spcBef>
                <a:spcPts val="0"/>
              </a:spcBef>
            </a:pPr>
            <a:endParaRPr lang="en-US" dirty="0"/>
          </a:p>
          <a:p>
            <a:pPr>
              <a:lnSpc>
                <a:spcPct val="100000"/>
              </a:lnSpc>
              <a:spcBef>
                <a:spcPts val="0"/>
              </a:spcBef>
            </a:pPr>
            <a:r>
              <a:rPr lang="en-US" dirty="0"/>
              <a:t>Nils B. Strindberg	</a:t>
            </a:r>
          </a:p>
          <a:p>
            <a:pPr>
              <a:lnSpc>
                <a:spcPct val="100000"/>
              </a:lnSpc>
              <a:spcBef>
                <a:spcPts val="0"/>
              </a:spcBef>
            </a:pPr>
            <a:r>
              <a:rPr lang="en-US" dirty="0"/>
              <a:t>Procurement and Portfolio Management Section</a:t>
            </a:r>
          </a:p>
          <a:p>
            <a:pPr>
              <a:lnSpc>
                <a:spcPct val="100000"/>
              </a:lnSpc>
              <a:spcBef>
                <a:spcPts val="0"/>
              </a:spcBef>
            </a:pPr>
            <a:r>
              <a:rPr lang="en-US" dirty="0"/>
              <a:t>Energy Efficiency Branch</a:t>
            </a:r>
          </a:p>
          <a:p>
            <a:pPr>
              <a:lnSpc>
                <a:spcPct val="100000"/>
              </a:lnSpc>
              <a:spcBef>
                <a:spcPts val="0"/>
              </a:spcBef>
            </a:pPr>
            <a:r>
              <a:rPr lang="en-US" dirty="0"/>
              <a:t>Energy Division, CPUC</a:t>
            </a:r>
          </a:p>
        </p:txBody>
      </p:sp>
      <p:sp>
        <p:nvSpPr>
          <p:cNvPr id="4" name="Slide Number Placeholder 3">
            <a:extLst>
              <a:ext uri="{FF2B5EF4-FFF2-40B4-BE49-F238E27FC236}">
                <a16:creationId xmlns:a16="http://schemas.microsoft.com/office/drawing/2014/main" id="{6C06B71E-D893-48F0-9065-02D5F00F5231}"/>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1099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A579-4A06-4802-BB82-2C95DB39769D}"/>
              </a:ext>
            </a:extLst>
          </p:cNvPr>
          <p:cNvSpPr>
            <a:spLocks noGrp="1"/>
          </p:cNvSpPr>
          <p:nvPr>
            <p:ph type="title"/>
          </p:nvPr>
        </p:nvSpPr>
        <p:spPr/>
        <p:txBody>
          <a:bodyPr/>
          <a:lstStyle/>
          <a:p>
            <a:r>
              <a:rPr lang="en-US" dirty="0"/>
              <a:t>Overview</a:t>
            </a:r>
          </a:p>
        </p:txBody>
      </p:sp>
      <p:sp>
        <p:nvSpPr>
          <p:cNvPr id="4" name="Slide Number Placeholder 3">
            <a:extLst>
              <a:ext uri="{FF2B5EF4-FFF2-40B4-BE49-F238E27FC236}">
                <a16:creationId xmlns:a16="http://schemas.microsoft.com/office/drawing/2014/main" id="{4D476174-9BA9-4F33-B666-BA6E5046038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graphicFrame>
        <p:nvGraphicFramePr>
          <p:cNvPr id="9" name="Table 6">
            <a:extLst>
              <a:ext uri="{FF2B5EF4-FFF2-40B4-BE49-F238E27FC236}">
                <a16:creationId xmlns:a16="http://schemas.microsoft.com/office/drawing/2014/main" id="{4F721F5A-FB73-4909-B7FC-4F4CA0DE8BBD}"/>
              </a:ext>
            </a:extLst>
          </p:cNvPr>
          <p:cNvGraphicFramePr>
            <a:graphicFrameLocks noGrp="1"/>
          </p:cNvGraphicFramePr>
          <p:nvPr/>
        </p:nvGraphicFramePr>
        <p:xfrm>
          <a:off x="186304" y="2085571"/>
          <a:ext cx="11728677" cy="3348556"/>
        </p:xfrm>
        <a:graphic>
          <a:graphicData uri="http://schemas.openxmlformats.org/drawingml/2006/table">
            <a:tbl>
              <a:tblPr firstRow="1" bandRow="1">
                <a:tableStyleId>{5C22544A-7EE6-4342-B048-85BDC9FD1C3A}</a:tableStyleId>
              </a:tblPr>
              <a:tblGrid>
                <a:gridCol w="2264555">
                  <a:extLst>
                    <a:ext uri="{9D8B030D-6E8A-4147-A177-3AD203B41FA5}">
                      <a16:colId xmlns:a16="http://schemas.microsoft.com/office/drawing/2014/main" val="2865497350"/>
                    </a:ext>
                  </a:extLst>
                </a:gridCol>
                <a:gridCol w="9464122">
                  <a:extLst>
                    <a:ext uri="{9D8B030D-6E8A-4147-A177-3AD203B41FA5}">
                      <a16:colId xmlns:a16="http://schemas.microsoft.com/office/drawing/2014/main" val="11545720"/>
                    </a:ext>
                  </a:extLst>
                </a:gridCol>
              </a:tblGrid>
              <a:tr h="391996">
                <a:tc>
                  <a:txBody>
                    <a:bodyPr/>
                    <a:lstStyle/>
                    <a:p>
                      <a:r>
                        <a:rPr lang="en-US" dirty="0"/>
                        <a:t>Key Topics</a:t>
                      </a:r>
                    </a:p>
                  </a:txBody>
                  <a:tcPr/>
                </a:tc>
                <a:tc>
                  <a:txBody>
                    <a:bodyPr/>
                    <a:lstStyle/>
                    <a:p>
                      <a:r>
                        <a:rPr lang="en-US" dirty="0"/>
                        <a:t>Decision Changes</a:t>
                      </a:r>
                    </a:p>
                  </a:txBody>
                  <a:tcPr/>
                </a:tc>
                <a:extLst>
                  <a:ext uri="{0D108BD9-81ED-4DB2-BD59-A6C34878D82A}">
                    <a16:rowId xmlns:a16="http://schemas.microsoft.com/office/drawing/2014/main" val="2625765732"/>
                  </a:ext>
                </a:extLst>
              </a:tr>
              <a:tr h="488426">
                <a:tc>
                  <a:txBody>
                    <a:bodyPr/>
                    <a:lstStyle/>
                    <a:p>
                      <a:pPr lvl="0">
                        <a:buNone/>
                      </a:pPr>
                      <a:r>
                        <a:rPr lang="en-US" dirty="0"/>
                        <a:t>Total System Benefit</a:t>
                      </a:r>
                    </a:p>
                  </a:txBody>
                  <a:tcPr/>
                </a:tc>
                <a:tc>
                  <a:txBody>
                    <a:bodyPr/>
                    <a:lstStyle/>
                    <a:p>
                      <a:pPr lvl="0">
                        <a:buNone/>
                      </a:pPr>
                      <a:r>
                        <a:rPr lang="en-US" sz="1600" dirty="0"/>
                        <a:t>Changed our current kWh, kW, </a:t>
                      </a:r>
                      <a:r>
                        <a:rPr lang="en-US" sz="1600" dirty="0" err="1"/>
                        <a:t>therms</a:t>
                      </a:r>
                      <a:r>
                        <a:rPr lang="en-US" sz="1600" dirty="0"/>
                        <a:t> metrics for EE goals and accountability to a new metric:</a:t>
                      </a:r>
                      <a:endParaRPr lang="en-US" dirty="0"/>
                    </a:p>
                    <a:p>
                      <a:pPr marL="285750" lvl="0" indent="-285750">
                        <a:buFont typeface="Arial" panose="020B0604020202020204" pitchFamily="34" charset="0"/>
                        <a:buChar char="•"/>
                      </a:pPr>
                      <a:r>
                        <a:rPr lang="en-US" sz="1600" dirty="0"/>
                        <a:t>Total System Benefit ($), which would be the avoided cost.</a:t>
                      </a:r>
                    </a:p>
                  </a:txBody>
                  <a:tcPr/>
                </a:tc>
                <a:extLst>
                  <a:ext uri="{0D108BD9-81ED-4DB2-BD59-A6C34878D82A}">
                    <a16:rowId xmlns:a16="http://schemas.microsoft.com/office/drawing/2014/main" val="846166570"/>
                  </a:ext>
                </a:extLst>
              </a:tr>
              <a:tr h="488426">
                <a:tc>
                  <a:txBody>
                    <a:bodyPr/>
                    <a:lstStyle/>
                    <a:p>
                      <a:pPr lvl="0">
                        <a:buNone/>
                      </a:pPr>
                      <a:r>
                        <a:rPr lang="en-US"/>
                        <a:t>Portfolio Structure and Segmentation</a:t>
                      </a:r>
                    </a:p>
                  </a:txBody>
                  <a:tcPr/>
                </a:tc>
                <a:tc>
                  <a:txBody>
                    <a:bodyPr/>
                    <a:lstStyle/>
                    <a:p>
                      <a:pPr lvl="0">
                        <a:buNone/>
                      </a:pPr>
                      <a:r>
                        <a:rPr lang="en-US" sz="1600"/>
                        <a:t>Segment EE portfolios according to three primary objectives. </a:t>
                      </a:r>
                      <a:endParaRPr lang="en-US"/>
                    </a:p>
                    <a:p>
                      <a:pPr marL="342900" lvl="0" indent="-342900">
                        <a:buFont typeface="Arial" panose="020B0604020202020204" pitchFamily="34" charset="0"/>
                        <a:buChar char="•"/>
                      </a:pPr>
                      <a:r>
                        <a:rPr lang="en-US" sz="1600" b="0"/>
                        <a:t>Resource Acquisition</a:t>
                      </a:r>
                      <a:endParaRPr lang="en-US"/>
                    </a:p>
                    <a:p>
                      <a:pPr marL="342900" lvl="0" indent="-342900">
                        <a:buFont typeface="Arial" panose="020B0604020202020204" pitchFamily="34" charset="0"/>
                        <a:buChar char="•"/>
                      </a:pPr>
                      <a:r>
                        <a:rPr lang="en-US" sz="1600" b="0"/>
                        <a:t>Market Support</a:t>
                      </a:r>
                      <a:endParaRPr lang="en-US"/>
                    </a:p>
                    <a:p>
                      <a:pPr marL="342900" lvl="0" indent="-342900">
                        <a:buFont typeface="Arial" panose="020B0604020202020204" pitchFamily="34" charset="0"/>
                        <a:buChar char="•"/>
                      </a:pPr>
                      <a:r>
                        <a:rPr lang="en-US" sz="1600" b="0"/>
                        <a:t>Equity</a:t>
                      </a:r>
                    </a:p>
                    <a:p>
                      <a:pPr marL="342900" lvl="0" indent="-342900">
                        <a:buFont typeface="Arial" panose="020B0604020202020204" pitchFamily="34" charset="0"/>
                        <a:buChar char="•"/>
                      </a:pPr>
                      <a:r>
                        <a:rPr lang="en-US" sz="1600" b="0"/>
                        <a:t>Cost Effectiveness of Portfolio Segments</a:t>
                      </a:r>
                    </a:p>
                  </a:txBody>
                  <a:tcPr/>
                </a:tc>
                <a:extLst>
                  <a:ext uri="{0D108BD9-81ED-4DB2-BD59-A6C34878D82A}">
                    <a16:rowId xmlns:a16="http://schemas.microsoft.com/office/drawing/2014/main" val="3382856087"/>
                  </a:ext>
                </a:extLst>
              </a:tr>
              <a:tr h="0">
                <a:tc>
                  <a:txBody>
                    <a:bodyPr/>
                    <a:lstStyle/>
                    <a:p>
                      <a:r>
                        <a:rPr lang="en-US"/>
                        <a:t>Portfolio Processes</a:t>
                      </a:r>
                    </a:p>
                  </a:txBody>
                  <a:tcPr/>
                </a:tc>
                <a:tc>
                  <a:txBody>
                    <a:bodyPr/>
                    <a:lstStyle/>
                    <a:p>
                      <a:r>
                        <a:rPr lang="en-US" sz="1600"/>
                        <a:t>Adopted modified portfolio processes which included:</a:t>
                      </a:r>
                    </a:p>
                    <a:p>
                      <a:pPr marL="285750" indent="-285750">
                        <a:buFont typeface="Arial" panose="020B0604020202020204" pitchFamily="34" charset="0"/>
                        <a:buChar char="•"/>
                      </a:pPr>
                      <a:r>
                        <a:rPr lang="en-US" sz="1600"/>
                        <a:t>4-year Funding Application, with 8-year business plan section</a:t>
                      </a:r>
                    </a:p>
                    <a:p>
                      <a:pPr marL="285750" indent="-285750">
                        <a:buFont typeface="Arial" panose="020B0604020202020204" pitchFamily="34" charset="0"/>
                        <a:buChar char="•"/>
                      </a:pPr>
                      <a:r>
                        <a:rPr lang="en-US" sz="1600"/>
                        <a:t>Mid-cycle (2-year) budget refresh.</a:t>
                      </a:r>
                    </a:p>
                  </a:txBody>
                  <a:tcPr/>
                </a:tc>
                <a:extLst>
                  <a:ext uri="{0D108BD9-81ED-4DB2-BD59-A6C34878D82A}">
                    <a16:rowId xmlns:a16="http://schemas.microsoft.com/office/drawing/2014/main" val="3239796905"/>
                  </a:ext>
                </a:extLst>
              </a:tr>
            </a:tbl>
          </a:graphicData>
        </a:graphic>
      </p:graphicFrame>
    </p:spTree>
    <p:extLst>
      <p:ext uri="{BB962C8B-B14F-4D97-AF65-F5344CB8AC3E}">
        <p14:creationId xmlns:p14="http://schemas.microsoft.com/office/powerpoint/2010/main" val="426918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E619-53AD-47D3-987A-3B79DDA0B5B6}"/>
              </a:ext>
            </a:extLst>
          </p:cNvPr>
          <p:cNvSpPr>
            <a:spLocks noGrp="1"/>
          </p:cNvSpPr>
          <p:nvPr>
            <p:ph type="ctrTitle"/>
          </p:nvPr>
        </p:nvSpPr>
        <p:spPr/>
        <p:txBody>
          <a:bodyPr/>
          <a:lstStyle/>
          <a:p>
            <a:r>
              <a:rPr lang="en-US"/>
              <a:t>Total System Benefits</a:t>
            </a:r>
          </a:p>
        </p:txBody>
      </p:sp>
      <p:sp>
        <p:nvSpPr>
          <p:cNvPr id="3" name="Slide Number Placeholder 2">
            <a:extLst>
              <a:ext uri="{FF2B5EF4-FFF2-40B4-BE49-F238E27FC236}">
                <a16:creationId xmlns:a16="http://schemas.microsoft.com/office/drawing/2014/main" id="{2191B623-2B08-4D65-80D5-AECDD157D9B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2012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E5A51-37F6-1B4B-B0FE-1E0D72DFF96B}"/>
              </a:ext>
            </a:extLst>
          </p:cNvPr>
          <p:cNvSpPr>
            <a:spLocks noGrp="1"/>
          </p:cNvSpPr>
          <p:nvPr>
            <p:ph type="title"/>
          </p:nvPr>
        </p:nvSpPr>
        <p:spPr>
          <a:xfrm>
            <a:off x="838200" y="184805"/>
            <a:ext cx="10515600" cy="961607"/>
          </a:xfrm>
        </p:spPr>
        <p:txBody>
          <a:bodyPr anchor="ctr">
            <a:normAutofit/>
          </a:bodyPr>
          <a:lstStyle/>
          <a:p>
            <a:r>
              <a:rPr lang="en-US" sz="4500" dirty="0"/>
              <a:t>Agenda </a:t>
            </a:r>
          </a:p>
        </p:txBody>
      </p:sp>
      <p:sp>
        <p:nvSpPr>
          <p:cNvPr id="4" name="Slide Number Placeholder 3">
            <a:extLst>
              <a:ext uri="{FF2B5EF4-FFF2-40B4-BE49-F238E27FC236}">
                <a16:creationId xmlns:a16="http://schemas.microsoft.com/office/drawing/2014/main" id="{44D875CB-4A5F-7842-A576-D7A80545F940}"/>
              </a:ext>
            </a:extLst>
          </p:cNvPr>
          <p:cNvSpPr>
            <a:spLocks noGrp="1"/>
          </p:cNvSpPr>
          <p:nvPr>
            <p:ph type="sldNum" sz="quarter" idx="12"/>
          </p:nvPr>
        </p:nvSpPr>
        <p:spPr/>
        <p:txBody>
          <a:bodyPr/>
          <a:lstStyle/>
          <a:p>
            <a:fld id="{B52D1F0E-ADB9-054E-881E-D5691EC4F528}" type="slidenum">
              <a:rPr lang="en-US" smtClean="0"/>
              <a:t>2</a:t>
            </a:fld>
            <a:endParaRPr lang="en-US"/>
          </a:p>
        </p:txBody>
      </p:sp>
      <p:graphicFrame>
        <p:nvGraphicFramePr>
          <p:cNvPr id="5" name="Table 4">
            <a:extLst>
              <a:ext uri="{FF2B5EF4-FFF2-40B4-BE49-F238E27FC236}">
                <a16:creationId xmlns:a16="http://schemas.microsoft.com/office/drawing/2014/main" id="{B4D71402-2FA3-F249-B07A-9695EB988303}"/>
              </a:ext>
            </a:extLst>
          </p:cNvPr>
          <p:cNvGraphicFramePr>
            <a:graphicFrameLocks noGrp="1"/>
          </p:cNvGraphicFramePr>
          <p:nvPr>
            <p:extLst>
              <p:ext uri="{D42A27DB-BD31-4B8C-83A1-F6EECF244321}">
                <p14:modId xmlns:p14="http://schemas.microsoft.com/office/powerpoint/2010/main" val="3834166355"/>
              </p:ext>
            </p:extLst>
          </p:nvPr>
        </p:nvGraphicFramePr>
        <p:xfrm>
          <a:off x="838200" y="1068202"/>
          <a:ext cx="10679724" cy="5366359"/>
        </p:xfrm>
        <a:graphic>
          <a:graphicData uri="http://schemas.openxmlformats.org/drawingml/2006/table">
            <a:tbl>
              <a:tblPr firstRow="1" firstCol="1" bandRow="1">
                <a:tableStyleId>{5C22544A-7EE6-4342-B048-85BDC9FD1C3A}</a:tableStyleId>
              </a:tblPr>
              <a:tblGrid>
                <a:gridCol w="973016">
                  <a:extLst>
                    <a:ext uri="{9D8B030D-6E8A-4147-A177-3AD203B41FA5}">
                      <a16:colId xmlns:a16="http://schemas.microsoft.com/office/drawing/2014/main" val="55681862"/>
                    </a:ext>
                  </a:extLst>
                </a:gridCol>
                <a:gridCol w="2233247">
                  <a:extLst>
                    <a:ext uri="{9D8B030D-6E8A-4147-A177-3AD203B41FA5}">
                      <a16:colId xmlns:a16="http://schemas.microsoft.com/office/drawing/2014/main" val="2765756041"/>
                    </a:ext>
                  </a:extLst>
                </a:gridCol>
                <a:gridCol w="4803530">
                  <a:extLst>
                    <a:ext uri="{9D8B030D-6E8A-4147-A177-3AD203B41FA5}">
                      <a16:colId xmlns:a16="http://schemas.microsoft.com/office/drawing/2014/main" val="3871424778"/>
                    </a:ext>
                  </a:extLst>
                </a:gridCol>
                <a:gridCol w="2669931">
                  <a:extLst>
                    <a:ext uri="{9D8B030D-6E8A-4147-A177-3AD203B41FA5}">
                      <a16:colId xmlns:a16="http://schemas.microsoft.com/office/drawing/2014/main" val="3202336237"/>
                    </a:ext>
                  </a:extLst>
                </a:gridCol>
              </a:tblGrid>
              <a:tr h="82003">
                <a:tc>
                  <a:txBody>
                    <a:bodyPr/>
                    <a:lstStyle/>
                    <a:p>
                      <a:pPr marL="0" marR="0" algn="ctr">
                        <a:spcBef>
                          <a:spcPts val="50"/>
                        </a:spcBef>
                        <a:spcAft>
                          <a:spcPts val="50"/>
                        </a:spcAft>
                      </a:pPr>
                      <a:r>
                        <a:rPr lang="en-US" sz="1500">
                          <a:effectLst/>
                        </a:rPr>
                        <a:t>Time</a:t>
                      </a:r>
                      <a:endParaRPr lang="en-US" sz="1500">
                        <a:effectLst/>
                        <a:latin typeface="Times New Roman" panose="02020603050405020304" pitchFamily="18" charset="0"/>
                        <a:ea typeface="Times New Roman" panose="02020603050405020304" pitchFamily="18" charset="0"/>
                      </a:endParaRPr>
                    </a:p>
                  </a:txBody>
                  <a:tcPr marL="12080" marR="12080" marT="0" marB="0" anchor="ctr"/>
                </a:tc>
                <a:tc>
                  <a:txBody>
                    <a:bodyPr/>
                    <a:lstStyle/>
                    <a:p>
                      <a:pPr marL="0" marR="0" algn="ctr">
                        <a:spcBef>
                          <a:spcPts val="50"/>
                        </a:spcBef>
                        <a:spcAft>
                          <a:spcPts val="50"/>
                        </a:spcAft>
                      </a:pPr>
                      <a:r>
                        <a:rPr lang="en-US" sz="1500">
                          <a:effectLst/>
                        </a:rPr>
                        <a:t>Session</a:t>
                      </a:r>
                      <a:endParaRPr lang="en-US" sz="1500">
                        <a:effectLst/>
                        <a:latin typeface="Times New Roman" panose="02020603050405020304" pitchFamily="18" charset="0"/>
                        <a:ea typeface="Times New Roman" panose="02020603050405020304" pitchFamily="18" charset="0"/>
                      </a:endParaRPr>
                    </a:p>
                  </a:txBody>
                  <a:tcPr marL="12080" marR="12080" marT="0" marB="0" anchor="ctr"/>
                </a:tc>
                <a:tc>
                  <a:txBody>
                    <a:bodyPr/>
                    <a:lstStyle/>
                    <a:p>
                      <a:pPr marL="0" marR="0" algn="ctr">
                        <a:spcBef>
                          <a:spcPts val="50"/>
                        </a:spcBef>
                        <a:spcAft>
                          <a:spcPts val="50"/>
                        </a:spcAft>
                      </a:pPr>
                      <a:r>
                        <a:rPr lang="en-US" sz="1500">
                          <a:effectLst/>
                        </a:rPr>
                        <a:t>Objectives</a:t>
                      </a:r>
                      <a:endParaRPr lang="en-US" sz="150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lgn="ctr">
                        <a:spcBef>
                          <a:spcPts val="50"/>
                        </a:spcBef>
                        <a:spcAft>
                          <a:spcPts val="50"/>
                        </a:spcAft>
                      </a:pPr>
                      <a:r>
                        <a:rPr lang="en-US" sz="1500">
                          <a:effectLst/>
                        </a:rPr>
                        <a:t>Presenter</a:t>
                      </a:r>
                      <a:endParaRPr lang="en-US" sz="1500">
                        <a:effectLst/>
                        <a:latin typeface="Times New Roman" panose="02020603050405020304" pitchFamily="18" charset="0"/>
                        <a:ea typeface="Times New Roman" panose="02020603050405020304" pitchFamily="18" charset="0"/>
                      </a:endParaRPr>
                    </a:p>
                  </a:txBody>
                  <a:tcPr marL="12080" marR="12080" marT="0" marB="0" anchor="ctr"/>
                </a:tc>
                <a:extLst>
                  <a:ext uri="{0D108BD9-81ED-4DB2-BD59-A6C34878D82A}">
                    <a16:rowId xmlns:a16="http://schemas.microsoft.com/office/drawing/2014/main" val="824521738"/>
                  </a:ext>
                </a:extLst>
              </a:tr>
              <a:tr h="888281">
                <a:tc>
                  <a:txBody>
                    <a:bodyPr/>
                    <a:lstStyle/>
                    <a:p>
                      <a:pPr marL="0" marR="0" algn="ctr">
                        <a:spcBef>
                          <a:spcPts val="50"/>
                        </a:spcBef>
                        <a:spcAft>
                          <a:spcPts val="50"/>
                        </a:spcAft>
                      </a:pPr>
                      <a:r>
                        <a:rPr lang="en-US" sz="1500" dirty="0">
                          <a:effectLst/>
                        </a:rPr>
                        <a:t>9:00</a:t>
                      </a:r>
                      <a:endParaRPr lang="en-US" sz="1500" dirty="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spcBef>
                          <a:spcPts val="50"/>
                        </a:spcBef>
                        <a:spcAft>
                          <a:spcPts val="50"/>
                        </a:spcAft>
                      </a:pPr>
                      <a:r>
                        <a:rPr lang="en-US" sz="1500" dirty="0">
                          <a:effectLst/>
                        </a:rPr>
                        <a:t>Introductions</a:t>
                      </a:r>
                    </a:p>
                    <a:p>
                      <a:pPr marL="228600" marR="0">
                        <a:spcBef>
                          <a:spcPts val="50"/>
                        </a:spcBef>
                        <a:spcAft>
                          <a:spcPts val="50"/>
                        </a:spcAft>
                      </a:pPr>
                      <a:r>
                        <a:rPr lang="en-US" sz="1500" dirty="0">
                          <a:effectLst/>
                        </a:rPr>
                        <a:t> </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tc>
                <a:tc>
                  <a:txBody>
                    <a:bodyPr/>
                    <a:lstStyle/>
                    <a:p>
                      <a:pPr marL="342900" marR="0" lvl="0" indent="-342900">
                        <a:spcBef>
                          <a:spcPts val="50"/>
                        </a:spcBef>
                        <a:spcAft>
                          <a:spcPts val="50"/>
                        </a:spcAft>
                        <a:buFont typeface="+mj-lt"/>
                        <a:buAutoNum type="arabicParenR"/>
                      </a:pPr>
                      <a:r>
                        <a:rPr lang="en-US" sz="1500">
                          <a:effectLst/>
                        </a:rPr>
                        <a:t>Introductions, review of agenda and meeting objectives; </a:t>
                      </a:r>
                    </a:p>
                    <a:p>
                      <a:pPr marL="342900" marR="0" lvl="0" indent="-342900">
                        <a:spcBef>
                          <a:spcPts val="50"/>
                        </a:spcBef>
                        <a:spcAft>
                          <a:spcPts val="50"/>
                        </a:spcAft>
                        <a:buFont typeface="+mj-lt"/>
                        <a:buAutoNum type="arabicParenR"/>
                      </a:pPr>
                      <a:r>
                        <a:rPr lang="en-US" sz="1500">
                          <a:effectLst/>
                        </a:rPr>
                        <a:t>Welcome New CAEECC Member (Redwood Coast Energy Authority)</a:t>
                      </a:r>
                    </a:p>
                    <a:p>
                      <a:pPr marL="228600" marR="0">
                        <a:spcBef>
                          <a:spcPts val="50"/>
                        </a:spcBef>
                        <a:spcAft>
                          <a:spcPts val="50"/>
                        </a:spcAft>
                      </a:pPr>
                      <a:r>
                        <a:rPr lang="en-US" sz="1500">
                          <a:effectLst/>
                        </a:rPr>
                        <a:t> </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tc>
                <a:tc>
                  <a:txBody>
                    <a:bodyPr/>
                    <a:lstStyle/>
                    <a:p>
                      <a:pPr marL="0" marR="0">
                        <a:spcBef>
                          <a:spcPts val="50"/>
                        </a:spcBef>
                        <a:spcAft>
                          <a:spcPts val="50"/>
                        </a:spcAft>
                      </a:pPr>
                      <a:r>
                        <a:rPr lang="en-US" sz="1500" dirty="0">
                          <a:effectLst/>
                        </a:rPr>
                        <a:t>Facilitator</a:t>
                      </a:r>
                      <a:endParaRPr lang="en-US" sz="1500" dirty="0">
                        <a:effectLst/>
                        <a:latin typeface="Times New Roman" panose="02020603050405020304" pitchFamily="18" charset="0"/>
                        <a:ea typeface="Times New Roman" panose="02020603050405020304" pitchFamily="18" charset="0"/>
                      </a:endParaRPr>
                    </a:p>
                  </a:txBody>
                  <a:tcPr marL="12080" marR="12080" marT="0" marB="0" anchor="ctr"/>
                </a:tc>
                <a:extLst>
                  <a:ext uri="{0D108BD9-81ED-4DB2-BD59-A6C34878D82A}">
                    <a16:rowId xmlns:a16="http://schemas.microsoft.com/office/drawing/2014/main" val="2977872107"/>
                  </a:ext>
                </a:extLst>
              </a:tr>
              <a:tr h="374637">
                <a:tc>
                  <a:txBody>
                    <a:bodyPr/>
                    <a:lstStyle/>
                    <a:p>
                      <a:pPr marL="0" marR="0" algn="ctr">
                        <a:spcBef>
                          <a:spcPts val="50"/>
                        </a:spcBef>
                        <a:spcAft>
                          <a:spcPts val="50"/>
                        </a:spcAft>
                      </a:pPr>
                      <a:r>
                        <a:rPr lang="en-US" sz="1500">
                          <a:effectLst/>
                        </a:rPr>
                        <a:t>9:10</a:t>
                      </a:r>
                      <a:endParaRPr lang="en-US" sz="150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spcBef>
                          <a:spcPts val="50"/>
                        </a:spcBef>
                        <a:spcAft>
                          <a:spcPts val="50"/>
                        </a:spcAft>
                      </a:pPr>
                      <a:r>
                        <a:rPr lang="en-US" sz="1500" dirty="0">
                          <a:effectLst/>
                        </a:rPr>
                        <a:t>Session A: Important Updates &amp; CAEECC Discussion</a:t>
                      </a:r>
                      <a:endParaRPr lang="en-US" sz="1500" dirty="0">
                        <a:effectLst/>
                        <a:latin typeface="Times New Roman" panose="02020603050405020304" pitchFamily="18" charset="0"/>
                        <a:ea typeface="Times New Roman" panose="02020603050405020304" pitchFamily="18" charset="0"/>
                      </a:endParaRPr>
                    </a:p>
                  </a:txBody>
                  <a:tcPr marL="12080" marR="12080" marT="0" marB="0"/>
                </a:tc>
                <a:tc>
                  <a:txBody>
                    <a:bodyPr/>
                    <a:lstStyle/>
                    <a:p>
                      <a:pPr marL="342900" marR="0" lvl="0" indent="-342900">
                        <a:spcBef>
                          <a:spcPts val="0"/>
                        </a:spcBef>
                        <a:spcAft>
                          <a:spcPts val="0"/>
                        </a:spcAft>
                        <a:buFont typeface="+mj-lt"/>
                        <a:buAutoNum type="arabicParenR"/>
                      </a:pPr>
                      <a:r>
                        <a:rPr lang="en-US" sz="1500" dirty="0">
                          <a:effectLst/>
                        </a:rPr>
                        <a:t>Underserved WG</a:t>
                      </a:r>
                    </a:p>
                    <a:p>
                      <a:pPr marL="342900" marR="0" lvl="0" indent="-342900">
                        <a:spcBef>
                          <a:spcPts val="50"/>
                        </a:spcBef>
                        <a:spcAft>
                          <a:spcPts val="50"/>
                        </a:spcAft>
                        <a:buFont typeface="+mj-lt"/>
                        <a:buAutoNum type="arabicParenR"/>
                      </a:pPr>
                      <a:r>
                        <a:rPr lang="en-US" sz="1500" dirty="0">
                          <a:effectLst/>
                        </a:rPr>
                        <a:t>3rd Party Solicitation Process</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tc>
                <a:tc>
                  <a:txBody>
                    <a:bodyPr/>
                    <a:lstStyle/>
                    <a:p>
                      <a:pPr marL="342900" marR="0" lvl="0" indent="-342900">
                        <a:spcBef>
                          <a:spcPts val="50"/>
                        </a:spcBef>
                        <a:spcAft>
                          <a:spcPts val="50"/>
                        </a:spcAft>
                        <a:buFont typeface="+mj-lt"/>
                        <a:buAutoNum type="arabicParenR"/>
                      </a:pPr>
                      <a:r>
                        <a:rPr lang="en-US" sz="1500">
                          <a:effectLst/>
                        </a:rPr>
                        <a:t>Facilitator; </a:t>
                      </a:r>
                    </a:p>
                    <a:p>
                      <a:pPr marL="342900" marR="0" lvl="0" indent="-342900">
                        <a:spcBef>
                          <a:spcPts val="50"/>
                        </a:spcBef>
                        <a:spcAft>
                          <a:spcPts val="50"/>
                        </a:spcAft>
                        <a:buFont typeface="+mj-lt"/>
                        <a:buAutoNum type="arabicParenR"/>
                      </a:pPr>
                      <a:r>
                        <a:rPr lang="en-US" sz="1500">
                          <a:effectLst/>
                        </a:rPr>
                        <a:t>PA’s: Brandon Sanders, SCE</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nchor="ctr"/>
                </a:tc>
                <a:extLst>
                  <a:ext uri="{0D108BD9-81ED-4DB2-BD59-A6C34878D82A}">
                    <a16:rowId xmlns:a16="http://schemas.microsoft.com/office/drawing/2014/main" val="2554317286"/>
                  </a:ext>
                </a:extLst>
              </a:tr>
              <a:tr h="1881663">
                <a:tc>
                  <a:txBody>
                    <a:bodyPr/>
                    <a:lstStyle/>
                    <a:p>
                      <a:pPr marL="0" marR="0" algn="ctr">
                        <a:spcBef>
                          <a:spcPts val="50"/>
                        </a:spcBef>
                        <a:spcAft>
                          <a:spcPts val="50"/>
                        </a:spcAft>
                      </a:pPr>
                      <a:r>
                        <a:rPr lang="en-US" sz="1500" dirty="0">
                          <a:effectLst/>
                        </a:rPr>
                        <a:t> 9:30  </a:t>
                      </a:r>
                      <a:endParaRPr lang="en-US" sz="1500" dirty="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spcBef>
                          <a:spcPts val="50"/>
                        </a:spcBef>
                        <a:spcAft>
                          <a:spcPts val="50"/>
                        </a:spcAft>
                      </a:pPr>
                      <a:r>
                        <a:rPr lang="en-US" sz="1500" dirty="0">
                          <a:effectLst/>
                        </a:rPr>
                        <a:t>Session B: EE Filing Processes &amp; Potential &amp; Goals Policies </a:t>
                      </a:r>
                    </a:p>
                    <a:p>
                      <a:pPr marL="0" marR="0">
                        <a:spcBef>
                          <a:spcPts val="50"/>
                        </a:spcBef>
                        <a:spcAft>
                          <a:spcPts val="50"/>
                        </a:spcAft>
                      </a:pPr>
                      <a:r>
                        <a:rPr lang="en-US" sz="1500" dirty="0">
                          <a:effectLst/>
                        </a:rPr>
                        <a:t> </a:t>
                      </a:r>
                    </a:p>
                    <a:p>
                      <a:pPr marL="0" marR="0">
                        <a:spcBef>
                          <a:spcPts val="50"/>
                        </a:spcBef>
                        <a:spcAft>
                          <a:spcPts val="50"/>
                        </a:spcAft>
                      </a:pPr>
                      <a:r>
                        <a:rPr lang="en-US" sz="1500" dirty="0">
                          <a:effectLst/>
                        </a:rPr>
                        <a:t>[Note: plus 10-15 minute break]</a:t>
                      </a:r>
                    </a:p>
                    <a:p>
                      <a:pPr marL="0" marR="0">
                        <a:spcBef>
                          <a:spcPts val="50"/>
                        </a:spcBef>
                        <a:spcAft>
                          <a:spcPts val="50"/>
                        </a:spcAft>
                      </a:pPr>
                      <a:r>
                        <a:rPr lang="en-US" sz="1500" dirty="0">
                          <a:effectLst/>
                        </a:rPr>
                        <a:t> </a:t>
                      </a:r>
                      <a:endParaRPr lang="en-US" sz="1500" dirty="0">
                        <a:effectLst/>
                        <a:latin typeface="Times New Roman" panose="02020603050405020304" pitchFamily="18" charset="0"/>
                        <a:ea typeface="Times New Roman" panose="02020603050405020304" pitchFamily="18" charset="0"/>
                      </a:endParaRPr>
                    </a:p>
                  </a:txBody>
                  <a:tcPr marL="12080" marR="12080" marT="0" marB="0"/>
                </a:tc>
                <a:tc>
                  <a:txBody>
                    <a:bodyPr/>
                    <a:lstStyle/>
                    <a:p>
                      <a:pPr marL="342900" marR="0" lvl="0" indent="-342900">
                        <a:spcBef>
                          <a:spcPts val="50"/>
                        </a:spcBef>
                        <a:spcAft>
                          <a:spcPts val="50"/>
                        </a:spcAft>
                        <a:buFont typeface="+mj-lt"/>
                        <a:buAutoNum type="arabicParenR"/>
                      </a:pPr>
                      <a:r>
                        <a:rPr lang="en-US" sz="1500" dirty="0">
                          <a:effectLst/>
                        </a:rPr>
                        <a:t>ED Presentation on Final Decision (25 minutes)</a:t>
                      </a:r>
                    </a:p>
                    <a:p>
                      <a:pPr marL="342900" marR="0" lvl="0" indent="-342900">
                        <a:spcBef>
                          <a:spcPts val="50"/>
                        </a:spcBef>
                        <a:spcAft>
                          <a:spcPts val="50"/>
                        </a:spcAft>
                        <a:buFont typeface="+mj-lt"/>
                        <a:buAutoNum type="arabicParenR"/>
                      </a:pPr>
                      <a:r>
                        <a:rPr lang="en-US" sz="1500" dirty="0">
                          <a:effectLst/>
                        </a:rPr>
                        <a:t>ED/PA Presentation &amp; CAEECC Initial Feedback on Filing Outline Template/Guidance (45 minutes)</a:t>
                      </a:r>
                    </a:p>
                    <a:p>
                      <a:pPr marL="342900" marR="0" lvl="0" indent="-342900">
                        <a:spcBef>
                          <a:spcPts val="50"/>
                        </a:spcBef>
                        <a:spcAft>
                          <a:spcPts val="50"/>
                        </a:spcAft>
                        <a:buFont typeface="+mj-lt"/>
                        <a:buAutoNum type="arabicParenR"/>
                      </a:pPr>
                      <a:r>
                        <a:rPr lang="en-US" sz="1500" dirty="0">
                          <a:effectLst/>
                        </a:rPr>
                        <a:t>Equity &amp; Market Support Sector Metrics WG(s)/Workshop (60 minutes)</a:t>
                      </a:r>
                    </a:p>
                    <a:p>
                      <a:pPr marL="342900" marR="0" lvl="0" indent="-342900">
                        <a:spcBef>
                          <a:spcPts val="50"/>
                        </a:spcBef>
                        <a:spcAft>
                          <a:spcPts val="50"/>
                        </a:spcAft>
                        <a:buFont typeface="+mj-lt"/>
                        <a:buAutoNum type="arabicParenR"/>
                      </a:pPr>
                      <a:r>
                        <a:rPr lang="en-US" sz="1500" dirty="0">
                          <a:effectLst/>
                        </a:rPr>
                        <a:t>Initial discussion of short- and long-term implications for CAEECC of Final Decision (25 minutes)</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tc>
                <a:tc>
                  <a:txBody>
                    <a:bodyPr/>
                    <a:lstStyle/>
                    <a:p>
                      <a:pPr marL="342900" marR="0" lvl="0" indent="-342900">
                        <a:spcBef>
                          <a:spcPts val="50"/>
                        </a:spcBef>
                        <a:spcAft>
                          <a:spcPts val="50"/>
                        </a:spcAft>
                        <a:buFont typeface="+mj-lt"/>
                        <a:buAutoNum type="arabicParenR"/>
                      </a:pPr>
                      <a:r>
                        <a:rPr lang="en-US" sz="1500" dirty="0">
                          <a:effectLst/>
                        </a:rPr>
                        <a:t>Nils Strindberg, ED</a:t>
                      </a:r>
                    </a:p>
                    <a:p>
                      <a:pPr marL="342900" marR="0" lvl="0" indent="-342900">
                        <a:spcBef>
                          <a:spcPts val="50"/>
                        </a:spcBef>
                        <a:spcAft>
                          <a:spcPts val="50"/>
                        </a:spcAft>
                        <a:buFont typeface="+mj-lt"/>
                        <a:buAutoNum type="arabicParenR"/>
                      </a:pPr>
                      <a:r>
                        <a:rPr lang="en-US" sz="1500" dirty="0">
                          <a:effectLst/>
                        </a:rPr>
                        <a:t>Alison LaBonte, ED/Brandon Sanders, SCE;</a:t>
                      </a:r>
                    </a:p>
                    <a:p>
                      <a:pPr marL="342900" marR="0" lvl="0" indent="-342900">
                        <a:spcBef>
                          <a:spcPts val="50"/>
                        </a:spcBef>
                        <a:spcAft>
                          <a:spcPts val="50"/>
                        </a:spcAft>
                        <a:buFont typeface="+mj-lt"/>
                        <a:buAutoNum type="arabicParenR"/>
                      </a:pPr>
                      <a:r>
                        <a:rPr lang="en-US" sz="1500" dirty="0">
                          <a:effectLst/>
                        </a:rPr>
                        <a:t>Facilitator &amp; Co-Chairs; </a:t>
                      </a:r>
                    </a:p>
                    <a:p>
                      <a:pPr marL="342900" marR="0" lvl="0" indent="-342900">
                        <a:spcBef>
                          <a:spcPts val="50"/>
                        </a:spcBef>
                        <a:spcAft>
                          <a:spcPts val="50"/>
                        </a:spcAft>
                        <a:buFont typeface="+mj-lt"/>
                        <a:buAutoNum type="arabicParenR"/>
                      </a:pPr>
                      <a:r>
                        <a:rPr lang="en-US" sz="1500" dirty="0">
                          <a:effectLst/>
                        </a:rPr>
                        <a:t>Facilitator &amp; Co-Chairs</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nchor="ctr"/>
                </a:tc>
                <a:extLst>
                  <a:ext uri="{0D108BD9-81ED-4DB2-BD59-A6C34878D82A}">
                    <a16:rowId xmlns:a16="http://schemas.microsoft.com/office/drawing/2014/main" val="2238535670"/>
                  </a:ext>
                </a:extLst>
              </a:tr>
              <a:tr h="1132388">
                <a:tc>
                  <a:txBody>
                    <a:bodyPr/>
                    <a:lstStyle/>
                    <a:p>
                      <a:pPr marL="0" marR="0" algn="ctr">
                        <a:spcBef>
                          <a:spcPts val="50"/>
                        </a:spcBef>
                        <a:spcAft>
                          <a:spcPts val="50"/>
                        </a:spcAft>
                      </a:pPr>
                      <a:r>
                        <a:rPr lang="en-US" sz="1500" dirty="0">
                          <a:effectLst/>
                        </a:rPr>
                        <a:t>12:20</a:t>
                      </a:r>
                      <a:endParaRPr lang="en-US" sz="1500" dirty="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spcBef>
                          <a:spcPts val="50"/>
                        </a:spcBef>
                        <a:spcAft>
                          <a:spcPts val="50"/>
                        </a:spcAft>
                      </a:pPr>
                      <a:r>
                        <a:rPr lang="en-US" sz="1500">
                          <a:effectLst/>
                        </a:rPr>
                        <a:t>Session C: CAEECC Planning &amp; Policies</a:t>
                      </a:r>
                      <a:endParaRPr lang="en-US" sz="1500">
                        <a:effectLst/>
                        <a:latin typeface="Times New Roman" panose="02020603050405020304" pitchFamily="18" charset="0"/>
                        <a:ea typeface="Times New Roman" panose="02020603050405020304" pitchFamily="18" charset="0"/>
                      </a:endParaRPr>
                    </a:p>
                  </a:txBody>
                  <a:tcPr marL="12080" marR="12080" marT="0" marB="0"/>
                </a:tc>
                <a:tc>
                  <a:txBody>
                    <a:bodyPr/>
                    <a:lstStyle/>
                    <a:p>
                      <a:pPr marL="342900" marR="0" lvl="0" indent="-342900">
                        <a:spcBef>
                          <a:spcPts val="50"/>
                        </a:spcBef>
                        <a:spcAft>
                          <a:spcPts val="50"/>
                        </a:spcAft>
                        <a:buFont typeface="+mj-lt"/>
                        <a:buAutoNum type="arabicParenR"/>
                      </a:pPr>
                      <a:r>
                        <a:rPr lang="en-US" sz="1500" dirty="0">
                          <a:effectLst/>
                        </a:rPr>
                        <a:t>Conflict of Interest Policy (discuss whether still need COI, and if so, how current COI needs updating &amp; by whom)</a:t>
                      </a:r>
                    </a:p>
                    <a:p>
                      <a:pPr marL="342900" marR="0" lvl="0" indent="-342900">
                        <a:spcBef>
                          <a:spcPts val="50"/>
                        </a:spcBef>
                        <a:spcAft>
                          <a:spcPts val="50"/>
                        </a:spcAft>
                        <a:buFont typeface="+mj-lt"/>
                        <a:buAutoNum type="arabicParenR"/>
                      </a:pPr>
                      <a:r>
                        <a:rPr lang="en-US" sz="1500" dirty="0">
                          <a:effectLst/>
                        </a:rPr>
                        <a:t>Next CAEECC mtg date &amp; topics</a:t>
                      </a:r>
                    </a:p>
                    <a:p>
                      <a:pPr marL="342900" marR="0" lvl="0" indent="-342900">
                        <a:spcBef>
                          <a:spcPts val="50"/>
                        </a:spcBef>
                        <a:spcAft>
                          <a:spcPts val="50"/>
                        </a:spcAft>
                        <a:buFont typeface="+mj-lt"/>
                        <a:buAutoNum type="arabicParenR"/>
                      </a:pPr>
                      <a:r>
                        <a:rPr lang="en-US" sz="1500" dirty="0">
                          <a:effectLst/>
                        </a:rPr>
                        <a:t>Mtg. Evaluation (3/17 and 6/24)</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tc>
                <a:tc>
                  <a:txBody>
                    <a:bodyPr/>
                    <a:lstStyle/>
                    <a:p>
                      <a:pPr marL="342900" marR="0" lvl="0" indent="-342900">
                        <a:spcBef>
                          <a:spcPts val="50"/>
                        </a:spcBef>
                        <a:spcAft>
                          <a:spcPts val="50"/>
                        </a:spcAft>
                        <a:buFont typeface="+mj-lt"/>
                        <a:buAutoNum type="arabicParenR"/>
                      </a:pPr>
                      <a:r>
                        <a:rPr lang="en-US" sz="1500" dirty="0">
                          <a:effectLst/>
                        </a:rPr>
                        <a:t>Co-Chairs</a:t>
                      </a:r>
                    </a:p>
                    <a:p>
                      <a:pPr marL="342900" marR="0" lvl="0" indent="-342900">
                        <a:spcBef>
                          <a:spcPts val="50"/>
                        </a:spcBef>
                        <a:spcAft>
                          <a:spcPts val="50"/>
                        </a:spcAft>
                        <a:buFont typeface="+mj-lt"/>
                        <a:buAutoNum type="arabicParenR"/>
                      </a:pPr>
                      <a:r>
                        <a:rPr lang="en-US" sz="1500" dirty="0">
                          <a:effectLst/>
                        </a:rPr>
                        <a:t>Facilitator</a:t>
                      </a:r>
                    </a:p>
                    <a:p>
                      <a:pPr marL="342900" marR="0" lvl="0" indent="-342900">
                        <a:spcBef>
                          <a:spcPts val="50"/>
                        </a:spcBef>
                        <a:spcAft>
                          <a:spcPts val="50"/>
                        </a:spcAft>
                        <a:buFont typeface="+mj-lt"/>
                        <a:buAutoNum type="arabicParenR"/>
                      </a:pPr>
                      <a:r>
                        <a:rPr lang="en-US" sz="1500" dirty="0">
                          <a:effectLst/>
                        </a:rPr>
                        <a:t>Facilitator  </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2080" marR="12080" marT="0" marB="0" anchor="ctr"/>
                </a:tc>
                <a:extLst>
                  <a:ext uri="{0D108BD9-81ED-4DB2-BD59-A6C34878D82A}">
                    <a16:rowId xmlns:a16="http://schemas.microsoft.com/office/drawing/2014/main" val="48497221"/>
                  </a:ext>
                </a:extLst>
              </a:tr>
              <a:tr h="244108">
                <a:tc>
                  <a:txBody>
                    <a:bodyPr/>
                    <a:lstStyle/>
                    <a:p>
                      <a:pPr marL="0" marR="0" algn="ctr">
                        <a:spcBef>
                          <a:spcPts val="50"/>
                        </a:spcBef>
                        <a:spcAft>
                          <a:spcPts val="50"/>
                        </a:spcAft>
                      </a:pPr>
                      <a:r>
                        <a:rPr lang="en-US" sz="1500">
                          <a:effectLst/>
                        </a:rPr>
                        <a:t>12:50</a:t>
                      </a:r>
                      <a:endParaRPr lang="en-US" sz="150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spcBef>
                          <a:spcPts val="50"/>
                        </a:spcBef>
                        <a:spcAft>
                          <a:spcPts val="50"/>
                        </a:spcAft>
                      </a:pPr>
                      <a:r>
                        <a:rPr lang="en-US" sz="1500">
                          <a:effectLst/>
                        </a:rPr>
                        <a:t>Wrap-Up/Next Steps</a:t>
                      </a:r>
                      <a:endParaRPr lang="en-US" sz="150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spcBef>
                          <a:spcPts val="50"/>
                        </a:spcBef>
                        <a:spcAft>
                          <a:spcPts val="50"/>
                        </a:spcAft>
                      </a:pPr>
                      <a:r>
                        <a:rPr lang="en-US" sz="1500" dirty="0">
                          <a:effectLst/>
                        </a:rPr>
                        <a:t>Summarize accomplishments for day and delineate next steps </a:t>
                      </a:r>
                      <a:endParaRPr lang="en-US" sz="1500" dirty="0">
                        <a:effectLst/>
                        <a:latin typeface="Times New Roman" panose="02020603050405020304" pitchFamily="18" charset="0"/>
                        <a:ea typeface="Times New Roman" panose="02020603050405020304" pitchFamily="18" charset="0"/>
                      </a:endParaRPr>
                    </a:p>
                  </a:txBody>
                  <a:tcPr marL="12080" marR="12080" marT="0" marB="0"/>
                </a:tc>
                <a:tc>
                  <a:txBody>
                    <a:bodyPr/>
                    <a:lstStyle/>
                    <a:p>
                      <a:pPr marL="0" marR="0">
                        <a:spcBef>
                          <a:spcPts val="50"/>
                        </a:spcBef>
                        <a:spcAft>
                          <a:spcPts val="50"/>
                        </a:spcAft>
                      </a:pPr>
                      <a:r>
                        <a:rPr lang="en-US" sz="1500" dirty="0">
                          <a:effectLst/>
                        </a:rPr>
                        <a:t>Facilitator</a:t>
                      </a:r>
                      <a:endParaRPr lang="en-US" sz="1500" dirty="0">
                        <a:effectLst/>
                        <a:latin typeface="Times New Roman" panose="02020603050405020304" pitchFamily="18" charset="0"/>
                        <a:ea typeface="Times New Roman" panose="02020603050405020304" pitchFamily="18" charset="0"/>
                      </a:endParaRPr>
                    </a:p>
                  </a:txBody>
                  <a:tcPr marL="12080" marR="12080" marT="0" marB="0" anchor="ctr"/>
                </a:tc>
                <a:extLst>
                  <a:ext uri="{0D108BD9-81ED-4DB2-BD59-A6C34878D82A}">
                    <a16:rowId xmlns:a16="http://schemas.microsoft.com/office/drawing/2014/main" val="3462912253"/>
                  </a:ext>
                </a:extLst>
              </a:tr>
              <a:tr h="122054">
                <a:tc>
                  <a:txBody>
                    <a:bodyPr/>
                    <a:lstStyle/>
                    <a:p>
                      <a:pPr marL="0" marR="0" algn="ctr">
                        <a:spcBef>
                          <a:spcPts val="50"/>
                        </a:spcBef>
                        <a:spcAft>
                          <a:spcPts val="50"/>
                        </a:spcAft>
                      </a:pPr>
                      <a:r>
                        <a:rPr lang="en-US" sz="1500">
                          <a:effectLst/>
                        </a:rPr>
                        <a:t>1:00</a:t>
                      </a:r>
                      <a:endParaRPr lang="en-US" sz="1500">
                        <a:effectLst/>
                        <a:latin typeface="Times New Roman" panose="02020603050405020304" pitchFamily="18" charset="0"/>
                        <a:ea typeface="Times New Roman" panose="02020603050405020304" pitchFamily="18" charset="0"/>
                      </a:endParaRPr>
                    </a:p>
                  </a:txBody>
                  <a:tcPr marL="12080" marR="12080" marT="0" marB="0"/>
                </a:tc>
                <a:tc gridSpan="3">
                  <a:txBody>
                    <a:bodyPr/>
                    <a:lstStyle/>
                    <a:p>
                      <a:pPr marL="0" marR="0" algn="ctr">
                        <a:spcBef>
                          <a:spcPts val="50"/>
                        </a:spcBef>
                        <a:spcAft>
                          <a:spcPts val="50"/>
                        </a:spcAft>
                      </a:pPr>
                      <a:r>
                        <a:rPr lang="en-US" sz="1500" dirty="0">
                          <a:effectLst/>
                        </a:rPr>
                        <a:t>Adjourn (please complete meeting evaluation asap)</a:t>
                      </a:r>
                      <a:endParaRPr lang="en-US" sz="1500" dirty="0">
                        <a:effectLst/>
                        <a:latin typeface="Times New Roman" panose="02020603050405020304" pitchFamily="18" charset="0"/>
                        <a:ea typeface="Times New Roman" panose="02020603050405020304" pitchFamily="18" charset="0"/>
                      </a:endParaRPr>
                    </a:p>
                  </a:txBody>
                  <a:tcPr marL="12080" marR="120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6928752"/>
                  </a:ext>
                </a:extLst>
              </a:tr>
            </a:tbl>
          </a:graphicData>
        </a:graphic>
      </p:graphicFrame>
    </p:spTree>
    <p:extLst>
      <p:ext uri="{BB962C8B-B14F-4D97-AF65-F5344CB8AC3E}">
        <p14:creationId xmlns:p14="http://schemas.microsoft.com/office/powerpoint/2010/main" val="350266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D3E6-8520-4B1B-994F-DC5EA85FA412}"/>
              </a:ext>
            </a:extLst>
          </p:cNvPr>
          <p:cNvSpPr>
            <a:spLocks noGrp="1"/>
          </p:cNvSpPr>
          <p:nvPr>
            <p:ph type="title"/>
          </p:nvPr>
        </p:nvSpPr>
        <p:spPr/>
        <p:txBody>
          <a:bodyPr>
            <a:normAutofit/>
          </a:bodyPr>
          <a:lstStyle/>
          <a:p>
            <a:r>
              <a:rPr lang="en-US"/>
              <a:t>Total System Benefit</a:t>
            </a:r>
          </a:p>
        </p:txBody>
      </p:sp>
      <p:sp>
        <p:nvSpPr>
          <p:cNvPr id="3" name="Content Placeholder 2">
            <a:extLst>
              <a:ext uri="{FF2B5EF4-FFF2-40B4-BE49-F238E27FC236}">
                <a16:creationId xmlns:a16="http://schemas.microsoft.com/office/drawing/2014/main" id="{ECC71902-5C86-4307-ADA6-82116C6B40EB}"/>
              </a:ext>
            </a:extLst>
          </p:cNvPr>
          <p:cNvSpPr>
            <a:spLocks noGrp="1"/>
          </p:cNvSpPr>
          <p:nvPr>
            <p:ph idx="1"/>
          </p:nvPr>
        </p:nvSpPr>
        <p:spPr>
          <a:xfrm>
            <a:off x="609600" y="1828800"/>
            <a:ext cx="10111409" cy="4351337"/>
          </a:xfrm>
        </p:spPr>
        <p:txBody>
          <a:bodyPr vert="horz" lIns="0" tIns="45720" rIns="91440" bIns="45720" rtlCol="0" anchor="t">
            <a:normAutofit lnSpcReduction="10000"/>
          </a:bodyPr>
          <a:lstStyle/>
          <a:p>
            <a:pPr marL="0" indent="0">
              <a:buNone/>
            </a:pPr>
            <a:r>
              <a:rPr lang="en-US" sz="2800"/>
              <a:t>Total system benefit is an expression, in dollar terms, of the lifecycle energy, capacity, and GHG benefits, expressed on an annual basis.</a:t>
            </a:r>
          </a:p>
          <a:p>
            <a:pPr marL="0" indent="0">
              <a:buNone/>
            </a:pPr>
            <a:endParaRPr lang="en-US" sz="2800"/>
          </a:p>
          <a:p>
            <a:pPr marL="0" indent="0">
              <a:buNone/>
            </a:pPr>
            <a:r>
              <a:rPr lang="en-US" sz="2800" b="1"/>
              <a:t>How it works:</a:t>
            </a:r>
          </a:p>
          <a:p>
            <a:r>
              <a:rPr lang="en-US" sz="2800"/>
              <a:t>Replace current metrics (GWh, MW, </a:t>
            </a:r>
            <a:r>
              <a:rPr lang="en-US" sz="2800" err="1"/>
              <a:t>MMTherms</a:t>
            </a:r>
            <a:r>
              <a:rPr lang="en-US" sz="2800"/>
              <a:t>) with 1 new metric for EE portfolios: Total System Benefit ($).</a:t>
            </a:r>
          </a:p>
          <a:p>
            <a:r>
              <a:rPr lang="en-US" sz="2800"/>
              <a:t>Total System Benefit = the $ avoided costs, as calculated by a cost effectiveness calculator used across all of the EE proceeding.</a:t>
            </a:r>
          </a:p>
          <a:p>
            <a:pPr marL="0" indent="0">
              <a:buNone/>
            </a:pPr>
            <a:endParaRPr lang="en-US"/>
          </a:p>
        </p:txBody>
      </p:sp>
      <p:sp>
        <p:nvSpPr>
          <p:cNvPr id="4" name="Slide Number Placeholder 3">
            <a:extLst>
              <a:ext uri="{FF2B5EF4-FFF2-40B4-BE49-F238E27FC236}">
                <a16:creationId xmlns:a16="http://schemas.microsoft.com/office/drawing/2014/main" id="{9B6A4CAE-3334-4079-8F11-D61E60F2E8A1}"/>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61679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a:t>Portfolio Structure and Segmentation</a:t>
            </a:r>
          </a:p>
        </p:txBody>
      </p:sp>
      <p:sp>
        <p:nvSpPr>
          <p:cNvPr id="5" name="TextBox 4">
            <a:extLst>
              <a:ext uri="{FF2B5EF4-FFF2-40B4-BE49-F238E27FC236}">
                <a16:creationId xmlns:a16="http://schemas.microsoft.com/office/drawing/2014/main" id="{C9743264-8F78-4299-8261-16226C02E7BE}"/>
              </a:ext>
            </a:extLst>
          </p:cNvPr>
          <p:cNvSpPr txBox="1"/>
          <p:nvPr/>
        </p:nvSpPr>
        <p:spPr>
          <a:xfrm>
            <a:off x="3048000" y="324679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427080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C354-5AF8-432D-B036-86242A8CDF61}"/>
              </a:ext>
            </a:extLst>
          </p:cNvPr>
          <p:cNvSpPr>
            <a:spLocks noGrp="1"/>
          </p:cNvSpPr>
          <p:nvPr>
            <p:ph type="title"/>
          </p:nvPr>
        </p:nvSpPr>
        <p:spPr/>
        <p:txBody>
          <a:bodyPr/>
          <a:lstStyle/>
          <a:p>
            <a:r>
              <a:rPr lang="en-US"/>
              <a:t>Changes to the Portfolio Structure </a:t>
            </a:r>
          </a:p>
        </p:txBody>
      </p:sp>
      <p:sp>
        <p:nvSpPr>
          <p:cNvPr id="3" name="Content Placeholder 2">
            <a:extLst>
              <a:ext uri="{FF2B5EF4-FFF2-40B4-BE49-F238E27FC236}">
                <a16:creationId xmlns:a16="http://schemas.microsoft.com/office/drawing/2014/main" id="{1CC58DE5-7247-42C9-895C-87522A60C105}"/>
              </a:ext>
            </a:extLst>
          </p:cNvPr>
          <p:cNvSpPr>
            <a:spLocks noGrp="1"/>
          </p:cNvSpPr>
          <p:nvPr>
            <p:ph sz="half" idx="1"/>
          </p:nvPr>
        </p:nvSpPr>
        <p:spPr>
          <a:xfrm>
            <a:off x="609600" y="1825625"/>
            <a:ext cx="5181600" cy="4351338"/>
          </a:xfrm>
          <a:ln w="28575">
            <a:solidFill>
              <a:schemeClr val="accent1"/>
            </a:solidFill>
          </a:ln>
        </p:spPr>
        <p:txBody>
          <a:bodyPr vert="horz" lIns="0" tIns="45720" rIns="91440" bIns="45720" rtlCol="0" anchor="t">
            <a:normAutofit fontScale="47500" lnSpcReduction="20000"/>
          </a:bodyPr>
          <a:lstStyle/>
          <a:p>
            <a:pPr marL="0" indent="0" algn="ctr">
              <a:buNone/>
            </a:pPr>
            <a:r>
              <a:rPr lang="en-US" sz="2900" u="sng"/>
              <a:t>Status Quo</a:t>
            </a:r>
          </a:p>
          <a:p>
            <a:pPr marL="0" indent="0" algn="ctr">
              <a:buNone/>
            </a:pPr>
            <a:endParaRPr lang="en-US" sz="2900" u="sng"/>
          </a:p>
          <a:p>
            <a:r>
              <a:rPr lang="en-US" sz="2900"/>
              <a:t>All programs assessed collectively at portfolio level.</a:t>
            </a:r>
          </a:p>
          <a:p>
            <a:endParaRPr lang="en-US" sz="2900"/>
          </a:p>
          <a:p>
            <a:endParaRPr lang="en-US" sz="2900"/>
          </a:p>
          <a:p>
            <a:endParaRPr lang="en-US" sz="2900"/>
          </a:p>
          <a:p>
            <a:pPr marL="0" indent="0">
              <a:buNone/>
            </a:pPr>
            <a:endParaRPr lang="en-US" sz="2900"/>
          </a:p>
          <a:p>
            <a:r>
              <a:rPr lang="en-US" sz="2900"/>
              <a:t>All program benefits must outweigh all program costs in a ratio of 1.25 by Program Year 2023 (except for RENs).</a:t>
            </a:r>
          </a:p>
          <a:p>
            <a:endParaRPr lang="en-US"/>
          </a:p>
          <a:p>
            <a:endParaRPr lang="en-US"/>
          </a:p>
          <a:p>
            <a:endParaRPr lang="en-US"/>
          </a:p>
          <a:p>
            <a:pPr marL="0" indent="0">
              <a:buNone/>
            </a:pPr>
            <a:endParaRPr lang="en-US"/>
          </a:p>
        </p:txBody>
      </p:sp>
      <p:sp>
        <p:nvSpPr>
          <p:cNvPr id="4" name="Content Placeholder 3">
            <a:extLst>
              <a:ext uri="{FF2B5EF4-FFF2-40B4-BE49-F238E27FC236}">
                <a16:creationId xmlns:a16="http://schemas.microsoft.com/office/drawing/2014/main" id="{BFDEFD20-B0D2-40F4-BC89-684894AB7B90}"/>
              </a:ext>
            </a:extLst>
          </p:cNvPr>
          <p:cNvSpPr>
            <a:spLocks noGrp="1"/>
          </p:cNvSpPr>
          <p:nvPr>
            <p:ph sz="half" idx="2"/>
          </p:nvPr>
        </p:nvSpPr>
        <p:spPr>
          <a:ln w="28575">
            <a:solidFill>
              <a:schemeClr val="accent1"/>
            </a:solidFill>
          </a:ln>
        </p:spPr>
        <p:txBody>
          <a:bodyPr vert="horz" lIns="0" tIns="45720" rIns="91440" bIns="45720" rtlCol="0" anchor="t">
            <a:normAutofit fontScale="47500" lnSpcReduction="20000"/>
          </a:bodyPr>
          <a:lstStyle/>
          <a:p>
            <a:pPr marL="0" indent="0" algn="ctr">
              <a:buNone/>
            </a:pPr>
            <a:r>
              <a:rPr lang="en-US" sz="2900" u="sng" dirty="0"/>
              <a:t>Adopted Change</a:t>
            </a:r>
          </a:p>
          <a:p>
            <a:endParaRPr lang="en-US" dirty="0"/>
          </a:p>
          <a:p>
            <a:r>
              <a:rPr lang="en-US" sz="2900" dirty="0"/>
              <a:t>Programs segmented based on primary purpose:</a:t>
            </a:r>
          </a:p>
          <a:p>
            <a:pPr lvl="2" indent="-172720"/>
            <a:r>
              <a:rPr lang="en-US" sz="2600" dirty="0"/>
              <a:t>Resource Acquisition</a:t>
            </a:r>
          </a:p>
          <a:p>
            <a:pPr lvl="2" indent="-172720"/>
            <a:r>
              <a:rPr lang="en-US" sz="2600" dirty="0"/>
              <a:t>Market Support</a:t>
            </a:r>
          </a:p>
          <a:p>
            <a:pPr lvl="2" indent="-172720"/>
            <a:r>
              <a:rPr lang="en-US" sz="2600" dirty="0"/>
              <a:t>Equity</a:t>
            </a:r>
          </a:p>
          <a:p>
            <a:pPr marL="339725" lvl="1" indent="0">
              <a:buNone/>
            </a:pPr>
            <a:endParaRPr lang="en-US" sz="2600" dirty="0"/>
          </a:p>
          <a:p>
            <a:pPr marL="457200" lvl="1" indent="-457200">
              <a:lnSpc>
                <a:spcPct val="100000"/>
              </a:lnSpc>
              <a:spcBef>
                <a:spcPts val="1000"/>
              </a:spcBef>
            </a:pPr>
            <a:r>
              <a:rPr lang="en-US" sz="2900" dirty="0"/>
              <a:t>Resource acquisition benefits must have a 1.0 TRC (except for RENs). </a:t>
            </a:r>
          </a:p>
          <a:p>
            <a:pPr marL="457200" lvl="1" indent="-457200">
              <a:lnSpc>
                <a:spcPct val="100000"/>
              </a:lnSpc>
              <a:spcBef>
                <a:spcPts val="1000"/>
              </a:spcBef>
            </a:pPr>
            <a:endParaRPr lang="en-US" sz="2900" dirty="0"/>
          </a:p>
          <a:p>
            <a:pPr marL="457200" lvl="1" indent="-457200">
              <a:lnSpc>
                <a:spcPct val="100000"/>
              </a:lnSpc>
              <a:spcBef>
                <a:spcPts val="1000"/>
              </a:spcBef>
            </a:pPr>
            <a:r>
              <a:rPr lang="en-US" sz="2900" dirty="0"/>
              <a:t>Market support and equity program budgets must not exceed 30% (except for RENs).</a:t>
            </a:r>
          </a:p>
          <a:p>
            <a:pPr marL="0" lvl="1" indent="0">
              <a:lnSpc>
                <a:spcPct val="100000"/>
              </a:lnSpc>
              <a:spcBef>
                <a:spcPts val="1000"/>
              </a:spcBef>
              <a:buNone/>
            </a:pPr>
            <a:endParaRPr lang="en-US" sz="2900" dirty="0"/>
          </a:p>
          <a:p>
            <a:pPr marL="457200" lvl="1" indent="-457200">
              <a:lnSpc>
                <a:spcPct val="100000"/>
              </a:lnSpc>
              <a:spcBef>
                <a:spcPts val="1000"/>
              </a:spcBef>
            </a:pPr>
            <a:r>
              <a:rPr lang="en-US" sz="2900" dirty="0"/>
              <a:t>CAEECC working groups will develop quantitative assessment metrics. Process will be discussed at full committee meeting on June 24th. </a:t>
            </a:r>
            <a:r>
              <a:rPr lang="en-US" u="sng" dirty="0">
                <a:hlinkClick r:id="rId2" tooltip="https://www.caeecc.org/6-24-21-full-caeecc-mtg"/>
              </a:rPr>
              <a:t> https://www.caeecc.org</a:t>
            </a:r>
            <a:r>
              <a:rPr lang="en-US" u="sng">
                <a:hlinkClick r:id="rId2" tooltip="https://www.caeecc.org/6-24-21-full-caeecc-mtg"/>
              </a:rPr>
              <a:t>/6-24-21-full-caeecc-mtg</a:t>
            </a:r>
            <a:endParaRPr lang="en-US" dirty="0"/>
          </a:p>
          <a:p>
            <a:pPr marL="339725" lvl="1" indent="0">
              <a:buNone/>
            </a:pPr>
            <a:endParaRPr lang="en-US" dirty="0"/>
          </a:p>
        </p:txBody>
      </p:sp>
      <p:sp>
        <p:nvSpPr>
          <p:cNvPr id="5" name="Slide Number Placeholder 4">
            <a:extLst>
              <a:ext uri="{FF2B5EF4-FFF2-40B4-BE49-F238E27FC236}">
                <a16:creationId xmlns:a16="http://schemas.microsoft.com/office/drawing/2014/main" id="{58599FD9-BFED-4C4C-A708-F079359D3A01}"/>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32233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473-455D-40FD-8F68-9DD2B0BBFAE3}"/>
              </a:ext>
            </a:extLst>
          </p:cNvPr>
          <p:cNvSpPr>
            <a:spLocks noGrp="1"/>
          </p:cNvSpPr>
          <p:nvPr>
            <p:ph type="title"/>
          </p:nvPr>
        </p:nvSpPr>
        <p:spPr/>
        <p:txBody>
          <a:bodyPr/>
          <a:lstStyle/>
          <a:p>
            <a:r>
              <a:rPr lang="en-US"/>
              <a:t>Segment Definitions</a:t>
            </a:r>
          </a:p>
        </p:txBody>
      </p:sp>
      <p:sp>
        <p:nvSpPr>
          <p:cNvPr id="3" name="Content Placeholder 2">
            <a:extLst>
              <a:ext uri="{FF2B5EF4-FFF2-40B4-BE49-F238E27FC236}">
                <a16:creationId xmlns:a16="http://schemas.microsoft.com/office/drawing/2014/main" id="{9F07D4BA-B83B-4C57-B504-4660F7266A18}"/>
              </a:ext>
            </a:extLst>
          </p:cNvPr>
          <p:cNvSpPr>
            <a:spLocks noGrp="1"/>
          </p:cNvSpPr>
          <p:nvPr>
            <p:ph idx="1"/>
          </p:nvPr>
        </p:nvSpPr>
        <p:spPr/>
        <p:txBody>
          <a:bodyPr>
            <a:normAutofit fontScale="85000" lnSpcReduction="20000"/>
          </a:bodyPr>
          <a:lstStyle/>
          <a:p>
            <a:pPr marL="0" indent="0">
              <a:buNone/>
            </a:pPr>
            <a:r>
              <a:rPr lang="en-US"/>
              <a:t>The decision ordered program administrators to segment their portfolios based on the </a:t>
            </a:r>
            <a:r>
              <a:rPr lang="en-US" i="1"/>
              <a:t>program’s primary purpose:</a:t>
            </a:r>
          </a:p>
          <a:p>
            <a:pPr marL="0" indent="0">
              <a:buNone/>
            </a:pPr>
            <a:endParaRPr lang="en-US" i="1"/>
          </a:p>
          <a:p>
            <a:pPr lvl="1"/>
            <a:r>
              <a:rPr lang="en-US" b="1"/>
              <a:t>Primary Resource Acquisition: </a:t>
            </a:r>
            <a:r>
              <a:rPr lang="en-US"/>
              <a:t>Programs with a primary purpose of, and a short-term ability to, deliver cost-effective avoided cost benefits to the electricity and natural gas systems (D.21-05-031, 14).</a:t>
            </a:r>
          </a:p>
          <a:p>
            <a:pPr marL="339725" lvl="1" indent="0">
              <a:buNone/>
            </a:pPr>
            <a:endParaRPr lang="en-US"/>
          </a:p>
          <a:p>
            <a:pPr lvl="1"/>
            <a:r>
              <a:rPr lang="en-US" b="1"/>
              <a:t>Market Support: </a:t>
            </a:r>
            <a:r>
              <a:rPr lang="en-US"/>
              <a:t>Programs with a primary objective of supporting the long-term success of the energy efficiency market by educating customers, training contractors, building government partnerships, or moving beneficial technologies towards greater cost effectiveness (D.21-05-031, 14).</a:t>
            </a:r>
          </a:p>
          <a:p>
            <a:pPr lvl="1"/>
            <a:endParaRPr lang="en-US"/>
          </a:p>
          <a:p>
            <a:pPr lvl="1"/>
            <a:r>
              <a:rPr lang="en-US" b="1"/>
              <a:t>Equity: </a:t>
            </a:r>
            <a:r>
              <a:rPr lang="en-US"/>
              <a:t>Programs with a primary purpose of providing energy efficiency to hard-to-reach or underserved customers and disadvantaged communities in advancement of the Commission’s Environmental and Social Justice Action Plan. Improving access to energy efficiency for ESJ communities may provide corollary benefits such as increased comfort and safety, improved indoor air quality, and more affordable utility bills, consistent with Goals 1, 2 and 5 in the ESJ Action Plan (D.21-05-031, 14).</a:t>
            </a:r>
          </a:p>
        </p:txBody>
      </p:sp>
      <p:sp>
        <p:nvSpPr>
          <p:cNvPr id="4" name="Slide Number Placeholder 3">
            <a:extLst>
              <a:ext uri="{FF2B5EF4-FFF2-40B4-BE49-F238E27FC236}">
                <a16:creationId xmlns:a16="http://schemas.microsoft.com/office/drawing/2014/main" id="{09E713BB-B0B2-4F61-8026-69B86CC8A93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0130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F406-1668-4ADF-9308-4384EF87C47E}"/>
              </a:ext>
            </a:extLst>
          </p:cNvPr>
          <p:cNvSpPr>
            <a:spLocks noGrp="1"/>
          </p:cNvSpPr>
          <p:nvPr>
            <p:ph type="title"/>
          </p:nvPr>
        </p:nvSpPr>
        <p:spPr/>
        <p:txBody>
          <a:bodyPr/>
          <a:lstStyle/>
          <a:p>
            <a:r>
              <a:rPr lang="en-US"/>
              <a:t>Program Segmentation Timeline</a:t>
            </a:r>
          </a:p>
        </p:txBody>
      </p:sp>
      <p:sp>
        <p:nvSpPr>
          <p:cNvPr id="3" name="Content Placeholder 2">
            <a:extLst>
              <a:ext uri="{FF2B5EF4-FFF2-40B4-BE49-F238E27FC236}">
                <a16:creationId xmlns:a16="http://schemas.microsoft.com/office/drawing/2014/main" id="{4207D52C-1CD1-4E4C-B462-15F0FB888889}"/>
              </a:ext>
            </a:extLst>
          </p:cNvPr>
          <p:cNvSpPr>
            <a:spLocks noGrp="1"/>
          </p:cNvSpPr>
          <p:nvPr>
            <p:ph idx="1"/>
          </p:nvPr>
        </p:nvSpPr>
        <p:spPr/>
        <p:txBody>
          <a:bodyPr vert="horz" lIns="0" tIns="45720" rIns="91440" bIns="45720" rtlCol="0" anchor="t">
            <a:normAutofit fontScale="92500" lnSpcReduction="10000"/>
          </a:bodyPr>
          <a:lstStyle/>
          <a:p>
            <a:pPr marL="0" indent="0">
              <a:buNone/>
            </a:pPr>
            <a:r>
              <a:rPr lang="en-US" u="sng" dirty="0"/>
              <a:t>July-September 2021:</a:t>
            </a:r>
            <a:r>
              <a:rPr lang="en-US" dirty="0"/>
              <a:t> CAEECC Metrics Working Groups </a:t>
            </a:r>
          </a:p>
          <a:p>
            <a:pPr marL="1085850" lvl="2" indent="-342900"/>
            <a:r>
              <a:rPr lang="en-US" dirty="0"/>
              <a:t>CAEECC will form two Working Groups to identify and define metrics for Equity and Market Support Segments of the EE Portfolio. </a:t>
            </a:r>
          </a:p>
          <a:p>
            <a:pPr marL="1085850" lvl="2" indent="-342900"/>
            <a:r>
              <a:rPr lang="en-US" dirty="0"/>
              <a:t>Working Groups will recommend metrics that can be used to track progress for the Equity and Market Support Segments of the EE Portfolio.</a:t>
            </a:r>
          </a:p>
          <a:p>
            <a:pPr marL="742950" lvl="2" indent="0">
              <a:buNone/>
            </a:pPr>
            <a:endParaRPr lang="en-US" dirty="0"/>
          </a:p>
          <a:p>
            <a:pPr marL="0" indent="0">
              <a:buNone/>
            </a:pPr>
            <a:r>
              <a:rPr lang="en-US" u="sng" dirty="0"/>
              <a:t>September 2021:</a:t>
            </a:r>
            <a:r>
              <a:rPr lang="en-US" dirty="0"/>
              <a:t> Informational segmentation for 2022 &amp; 2023 ABALS.</a:t>
            </a:r>
          </a:p>
          <a:p>
            <a:pPr marL="1085850" lvl="2" indent="-342900"/>
            <a:r>
              <a:rPr lang="en-US" dirty="0"/>
              <a:t>Not a criteria for ABAL approval.</a:t>
            </a:r>
          </a:p>
          <a:p>
            <a:pPr marL="1085850" lvl="2" indent="-342900"/>
            <a:r>
              <a:rPr lang="en-US" dirty="0"/>
              <a:t>No assessment of segmentation reasonableness.</a:t>
            </a:r>
          </a:p>
          <a:p>
            <a:pPr marL="742950" lvl="2" indent="0">
              <a:buNone/>
            </a:pPr>
            <a:endParaRPr lang="en-US" dirty="0">
              <a:ea typeface="+mn-lt"/>
              <a:cs typeface="+mn-lt"/>
            </a:endParaRPr>
          </a:p>
          <a:p>
            <a:pPr marL="0" indent="0">
              <a:buNone/>
            </a:pPr>
            <a:r>
              <a:rPr lang="en-US" u="sng" dirty="0">
                <a:ea typeface="+mn-lt"/>
                <a:cs typeface="+mn-lt"/>
              </a:rPr>
              <a:t>February 2022:</a:t>
            </a:r>
            <a:r>
              <a:rPr lang="en-US" dirty="0">
                <a:ea typeface="+mn-lt"/>
                <a:cs typeface="+mn-lt"/>
              </a:rPr>
              <a:t> ​PAs propose segmentation in 2024 Application</a:t>
            </a:r>
          </a:p>
          <a:p>
            <a:pPr marL="1085850" lvl="2" indent="-342900">
              <a:buFont typeface="Arial"/>
              <a:buChar char="•"/>
            </a:pPr>
            <a:r>
              <a:rPr lang="en-US" dirty="0">
                <a:ea typeface="+mn-lt"/>
                <a:cs typeface="+mn-lt"/>
              </a:rPr>
              <a:t>Reasonableness assessed in application process.</a:t>
            </a:r>
          </a:p>
          <a:p>
            <a:pPr marL="1085850" lvl="2" indent="-342900">
              <a:buFont typeface="Arial"/>
              <a:buChar char="•"/>
            </a:pPr>
            <a:r>
              <a:rPr lang="en-US" dirty="0">
                <a:ea typeface="+mn-lt"/>
                <a:cs typeface="+mn-lt"/>
              </a:rPr>
              <a:t>Encouraged to work with CAEECC.</a:t>
            </a:r>
          </a:p>
          <a:p>
            <a:pPr marL="1085850" lvl="2" indent="-342900">
              <a:buFont typeface="Arial"/>
              <a:buChar char="•"/>
            </a:pPr>
            <a:r>
              <a:rPr lang="en-US" dirty="0"/>
              <a:t>CPUC decision will approve final segmentation scenarios.</a:t>
            </a:r>
          </a:p>
        </p:txBody>
      </p:sp>
      <p:sp>
        <p:nvSpPr>
          <p:cNvPr id="4" name="Slide Number Placeholder 3">
            <a:extLst>
              <a:ext uri="{FF2B5EF4-FFF2-40B4-BE49-F238E27FC236}">
                <a16:creationId xmlns:a16="http://schemas.microsoft.com/office/drawing/2014/main" id="{343A25DD-BC73-4483-8F3F-52CEC05944F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5086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a:t>Portfolio Process</a:t>
            </a:r>
          </a:p>
        </p:txBody>
      </p:sp>
      <p:sp>
        <p:nvSpPr>
          <p:cNvPr id="5" name="TextBox 4">
            <a:extLst>
              <a:ext uri="{FF2B5EF4-FFF2-40B4-BE49-F238E27FC236}">
                <a16:creationId xmlns:a16="http://schemas.microsoft.com/office/drawing/2014/main" id="{C9743264-8F78-4299-8261-16226C02E7BE}"/>
              </a:ext>
            </a:extLst>
          </p:cNvPr>
          <p:cNvSpPr txBox="1"/>
          <p:nvPr/>
        </p:nvSpPr>
        <p:spPr>
          <a:xfrm>
            <a:off x="3048000" y="324679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203950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232F-78A7-44CC-8A31-B178299F458F}"/>
              </a:ext>
            </a:extLst>
          </p:cNvPr>
          <p:cNvSpPr>
            <a:spLocks noGrp="1"/>
          </p:cNvSpPr>
          <p:nvPr>
            <p:ph type="title"/>
          </p:nvPr>
        </p:nvSpPr>
        <p:spPr/>
        <p:txBody>
          <a:bodyPr/>
          <a:lstStyle/>
          <a:p>
            <a:r>
              <a:rPr lang="en-US"/>
              <a:t>Rationale for the Change</a:t>
            </a:r>
          </a:p>
        </p:txBody>
      </p:sp>
      <p:sp>
        <p:nvSpPr>
          <p:cNvPr id="3" name="Content Placeholder 2">
            <a:extLst>
              <a:ext uri="{FF2B5EF4-FFF2-40B4-BE49-F238E27FC236}">
                <a16:creationId xmlns:a16="http://schemas.microsoft.com/office/drawing/2014/main" id="{12D60C9C-37F4-4042-8812-237695531CF6}"/>
              </a:ext>
            </a:extLst>
          </p:cNvPr>
          <p:cNvSpPr>
            <a:spLocks noGrp="1"/>
          </p:cNvSpPr>
          <p:nvPr>
            <p:ph idx="1"/>
          </p:nvPr>
        </p:nvSpPr>
        <p:spPr/>
        <p:txBody>
          <a:bodyPr vert="horz" lIns="0" tIns="45720" rIns="91440" bIns="45720" rtlCol="0" anchor="t">
            <a:normAutofit fontScale="92500"/>
          </a:bodyPr>
          <a:lstStyle/>
          <a:p>
            <a:r>
              <a:rPr lang="en-US"/>
              <a:t>The 10-year portfolio cycle did not provide a meaningful opportunity for stakeholder and regulatory review of Energy Efficiency budgets and programs.</a:t>
            </a:r>
          </a:p>
          <a:p>
            <a:endParaRPr lang="en-US"/>
          </a:p>
          <a:p>
            <a:r>
              <a:rPr lang="en-US"/>
              <a:t>The ABALs were intended to be ministerial but became contentious.</a:t>
            </a:r>
          </a:p>
          <a:p>
            <a:endParaRPr lang="en-US"/>
          </a:p>
          <a:p>
            <a:r>
              <a:rPr lang="en-US"/>
              <a:t>Portfolio adjustments based on program cost effectiveness over only an annual horizon may cause unnecessarily adjustments with both external market factors or program fluctuations.</a:t>
            </a:r>
          </a:p>
          <a:p>
            <a:endParaRPr lang="en-US"/>
          </a:p>
          <a:p>
            <a:r>
              <a:rPr lang="en-US"/>
              <a:t>Annual spending applications resulted in de facto annual cycles which created uncertainty for program implementors.</a:t>
            </a:r>
          </a:p>
          <a:p>
            <a:endParaRPr lang="en-US"/>
          </a:p>
          <a:p>
            <a:endParaRPr lang="en-US"/>
          </a:p>
          <a:p>
            <a:endParaRPr lang="en-US"/>
          </a:p>
        </p:txBody>
      </p:sp>
      <p:sp>
        <p:nvSpPr>
          <p:cNvPr id="4" name="Slide Number Placeholder 3">
            <a:extLst>
              <a:ext uri="{FF2B5EF4-FFF2-40B4-BE49-F238E27FC236}">
                <a16:creationId xmlns:a16="http://schemas.microsoft.com/office/drawing/2014/main" id="{49ACD2FC-4604-4012-A97D-462BB36C8DEE}"/>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7166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2623-3AAE-4CE3-836E-70F29EDDF4E8}"/>
              </a:ext>
            </a:extLst>
          </p:cNvPr>
          <p:cNvSpPr>
            <a:spLocks noGrp="1"/>
          </p:cNvSpPr>
          <p:nvPr>
            <p:ph type="title"/>
          </p:nvPr>
        </p:nvSpPr>
        <p:spPr/>
        <p:txBody>
          <a:bodyPr/>
          <a:lstStyle/>
          <a:p>
            <a:r>
              <a:rPr lang="en-US"/>
              <a:t>Changes to the Portfolio Process</a:t>
            </a:r>
          </a:p>
        </p:txBody>
      </p:sp>
      <p:graphicFrame>
        <p:nvGraphicFramePr>
          <p:cNvPr id="5" name="Table 5">
            <a:extLst>
              <a:ext uri="{FF2B5EF4-FFF2-40B4-BE49-F238E27FC236}">
                <a16:creationId xmlns:a16="http://schemas.microsoft.com/office/drawing/2014/main" id="{462D4F85-980B-4055-8826-C0F9F9CFE2EC}"/>
              </a:ext>
            </a:extLst>
          </p:cNvPr>
          <p:cNvGraphicFramePr>
            <a:graphicFrameLocks noGrp="1"/>
          </p:cNvGraphicFramePr>
          <p:nvPr>
            <p:ph idx="1"/>
          </p:nvPr>
        </p:nvGraphicFramePr>
        <p:xfrm>
          <a:off x="609600" y="1825625"/>
          <a:ext cx="10972801" cy="4048760"/>
        </p:xfrm>
        <a:graphic>
          <a:graphicData uri="http://schemas.openxmlformats.org/drawingml/2006/table">
            <a:tbl>
              <a:tblPr firstRow="1" bandRow="1">
                <a:tableStyleId>{5C22544A-7EE6-4342-B048-85BDC9FD1C3A}</a:tableStyleId>
              </a:tblPr>
              <a:tblGrid>
                <a:gridCol w="2364509">
                  <a:extLst>
                    <a:ext uri="{9D8B030D-6E8A-4147-A177-3AD203B41FA5}">
                      <a16:colId xmlns:a16="http://schemas.microsoft.com/office/drawing/2014/main" val="3811776999"/>
                    </a:ext>
                  </a:extLst>
                </a:gridCol>
                <a:gridCol w="4304146">
                  <a:extLst>
                    <a:ext uri="{9D8B030D-6E8A-4147-A177-3AD203B41FA5}">
                      <a16:colId xmlns:a16="http://schemas.microsoft.com/office/drawing/2014/main" val="396251605"/>
                    </a:ext>
                  </a:extLst>
                </a:gridCol>
                <a:gridCol w="4304146">
                  <a:extLst>
                    <a:ext uri="{9D8B030D-6E8A-4147-A177-3AD203B41FA5}">
                      <a16:colId xmlns:a16="http://schemas.microsoft.com/office/drawing/2014/main" val="2522299083"/>
                    </a:ext>
                  </a:extLst>
                </a:gridCol>
              </a:tblGrid>
              <a:tr h="370840">
                <a:tc>
                  <a:txBody>
                    <a:bodyPr/>
                    <a:lstStyle/>
                    <a:p>
                      <a:pPr algn="ctr"/>
                      <a:r>
                        <a:rPr lang="en-US"/>
                        <a:t>Topic</a:t>
                      </a:r>
                    </a:p>
                  </a:txBody>
                  <a:tcPr/>
                </a:tc>
                <a:tc>
                  <a:txBody>
                    <a:bodyPr/>
                    <a:lstStyle/>
                    <a:p>
                      <a:pPr algn="ctr"/>
                      <a:r>
                        <a:rPr lang="en-US"/>
                        <a:t>Status Quo</a:t>
                      </a:r>
                    </a:p>
                  </a:txBody>
                  <a:tcPr/>
                </a:tc>
                <a:tc>
                  <a:txBody>
                    <a:bodyPr/>
                    <a:lstStyle/>
                    <a:p>
                      <a:pPr algn="ctr"/>
                      <a:r>
                        <a:rPr lang="en-US"/>
                        <a:t>Adopted Process</a:t>
                      </a:r>
                    </a:p>
                  </a:txBody>
                  <a:tcPr/>
                </a:tc>
                <a:extLst>
                  <a:ext uri="{0D108BD9-81ED-4DB2-BD59-A6C34878D82A}">
                    <a16:rowId xmlns:a16="http://schemas.microsoft.com/office/drawing/2014/main" val="1970991635"/>
                  </a:ext>
                </a:extLst>
              </a:tr>
              <a:tr h="370840">
                <a:tc>
                  <a:txBody>
                    <a:bodyPr/>
                    <a:lstStyle/>
                    <a:p>
                      <a:r>
                        <a:rPr lang="en-US"/>
                        <a:t>Timeline</a:t>
                      </a:r>
                    </a:p>
                  </a:txBody>
                  <a:tcPr/>
                </a:tc>
                <a:tc>
                  <a:txBody>
                    <a:bodyPr/>
                    <a:lstStyle/>
                    <a:p>
                      <a:r>
                        <a:rPr lang="en-US"/>
                        <a:t>10-year cycles</a:t>
                      </a:r>
                    </a:p>
                  </a:txBody>
                  <a:tcPr/>
                </a:tc>
                <a:tc>
                  <a:txBody>
                    <a:bodyPr/>
                    <a:lstStyle/>
                    <a:p>
                      <a:r>
                        <a:rPr lang="en-US"/>
                        <a:t>4-year cycles</a:t>
                      </a:r>
                    </a:p>
                  </a:txBody>
                  <a:tcPr/>
                </a:tc>
                <a:extLst>
                  <a:ext uri="{0D108BD9-81ED-4DB2-BD59-A6C34878D82A}">
                    <a16:rowId xmlns:a16="http://schemas.microsoft.com/office/drawing/2014/main" val="989654094"/>
                  </a:ext>
                </a:extLst>
              </a:tr>
              <a:tr h="404692">
                <a:tc>
                  <a:txBody>
                    <a:bodyPr/>
                    <a:lstStyle/>
                    <a:p>
                      <a:r>
                        <a:rPr lang="en-US"/>
                        <a:t>Budget</a:t>
                      </a:r>
                    </a:p>
                  </a:txBody>
                  <a:tcPr/>
                </a:tc>
                <a:tc>
                  <a:txBody>
                    <a:bodyPr/>
                    <a:lstStyle/>
                    <a:p>
                      <a:r>
                        <a:rPr lang="en-US"/>
                        <a:t>Set for 10 years w/ Annual Budget Advice Letters</a:t>
                      </a:r>
                    </a:p>
                  </a:txBody>
                  <a:tcPr/>
                </a:tc>
                <a:tc>
                  <a:txBody>
                    <a:bodyPr/>
                    <a:lstStyle/>
                    <a:p>
                      <a:r>
                        <a:rPr lang="en-US">
                          <a:solidFill>
                            <a:schemeClr val="tx1"/>
                          </a:solidFill>
                        </a:rPr>
                        <a:t>Set for 4 years via application, with 8-year budget cap in business plan section</a:t>
                      </a:r>
                    </a:p>
                  </a:txBody>
                  <a:tcPr/>
                </a:tc>
                <a:extLst>
                  <a:ext uri="{0D108BD9-81ED-4DB2-BD59-A6C34878D82A}">
                    <a16:rowId xmlns:a16="http://schemas.microsoft.com/office/drawing/2014/main" val="3187979152"/>
                  </a:ext>
                </a:extLst>
              </a:tr>
              <a:tr h="370840">
                <a:tc>
                  <a:txBody>
                    <a:bodyPr/>
                    <a:lstStyle/>
                    <a:p>
                      <a:r>
                        <a:rPr lang="en-US"/>
                        <a:t>Cost Effectiveness</a:t>
                      </a:r>
                    </a:p>
                  </a:txBody>
                  <a:tcPr/>
                </a:tc>
                <a:tc>
                  <a:txBody>
                    <a:bodyPr/>
                    <a:lstStyle/>
                    <a:p>
                      <a:r>
                        <a:rPr lang="en-US"/>
                        <a:t>Annual</a:t>
                      </a:r>
                    </a:p>
                  </a:txBody>
                  <a:tcPr/>
                </a:tc>
                <a:tc>
                  <a:txBody>
                    <a:bodyPr/>
                    <a:lstStyle/>
                    <a:p>
                      <a:r>
                        <a:rPr lang="en-US">
                          <a:solidFill>
                            <a:schemeClr val="tx1"/>
                          </a:solidFill>
                        </a:rPr>
                        <a:t>Measured over 4 years</a:t>
                      </a:r>
                    </a:p>
                  </a:txBody>
                  <a:tcPr/>
                </a:tc>
                <a:extLst>
                  <a:ext uri="{0D108BD9-81ED-4DB2-BD59-A6C34878D82A}">
                    <a16:rowId xmlns:a16="http://schemas.microsoft.com/office/drawing/2014/main" val="153819805"/>
                  </a:ext>
                </a:extLst>
              </a:tr>
              <a:tr h="370840">
                <a:tc>
                  <a:txBody>
                    <a:bodyPr/>
                    <a:lstStyle/>
                    <a:p>
                      <a:r>
                        <a:rPr lang="en-US"/>
                        <a:t>Interim Filings</a:t>
                      </a:r>
                    </a:p>
                  </a:txBody>
                  <a:tcPr/>
                </a:tc>
                <a:tc>
                  <a:txBody>
                    <a:bodyPr/>
                    <a:lstStyle/>
                    <a:p>
                      <a:r>
                        <a:rPr lang="en-US"/>
                        <a:t>Annual budget advice letters</a:t>
                      </a:r>
                    </a:p>
                  </a:txBody>
                  <a:tcPr/>
                </a:tc>
                <a:tc>
                  <a:txBody>
                    <a:bodyPr/>
                    <a:lstStyle/>
                    <a:p>
                      <a:r>
                        <a:rPr lang="en-US">
                          <a:solidFill>
                            <a:schemeClr val="tx1"/>
                          </a:solidFill>
                        </a:rPr>
                        <a:t>Mid-cycle “check in” advice letters</a:t>
                      </a:r>
                    </a:p>
                  </a:txBody>
                  <a:tcPr/>
                </a:tc>
                <a:extLst>
                  <a:ext uri="{0D108BD9-81ED-4DB2-BD59-A6C34878D82A}">
                    <a16:rowId xmlns:a16="http://schemas.microsoft.com/office/drawing/2014/main" val="1382207361"/>
                  </a:ext>
                </a:extLst>
              </a:tr>
              <a:tr h="370840">
                <a:tc>
                  <a:txBody>
                    <a:bodyPr/>
                    <a:lstStyle/>
                    <a:p>
                      <a:r>
                        <a:rPr lang="en-US"/>
                        <a:t>Potential and Goals</a:t>
                      </a:r>
                    </a:p>
                  </a:txBody>
                  <a:tcPr/>
                </a:tc>
                <a:tc>
                  <a:txBody>
                    <a:bodyPr/>
                    <a:lstStyle/>
                    <a:p>
                      <a:r>
                        <a:rPr lang="en-US"/>
                        <a:t>Biennial P&amp;G update</a:t>
                      </a:r>
                    </a:p>
                  </a:txBody>
                  <a:tcPr/>
                </a:tc>
                <a:tc>
                  <a:txBody>
                    <a:bodyPr/>
                    <a:lstStyle/>
                    <a:p>
                      <a:r>
                        <a:rPr lang="en-US">
                          <a:solidFill>
                            <a:schemeClr val="tx1"/>
                          </a:solidFill>
                        </a:rPr>
                        <a:t>Biennial P&amp;G update</a:t>
                      </a:r>
                    </a:p>
                  </a:txBody>
                  <a:tcPr/>
                </a:tc>
                <a:extLst>
                  <a:ext uri="{0D108BD9-81ED-4DB2-BD59-A6C34878D82A}">
                    <a16:rowId xmlns:a16="http://schemas.microsoft.com/office/drawing/2014/main" val="3115114165"/>
                  </a:ext>
                </a:extLst>
              </a:tr>
              <a:tr h="370840">
                <a:tc>
                  <a:txBody>
                    <a:bodyPr/>
                    <a:lstStyle/>
                    <a:p>
                      <a:r>
                        <a:rPr lang="en-US"/>
                        <a:t>Avoided Costs</a:t>
                      </a:r>
                    </a:p>
                  </a:txBody>
                  <a:tcPr/>
                </a:tc>
                <a:tc>
                  <a:txBody>
                    <a:bodyPr/>
                    <a:lstStyle/>
                    <a:p>
                      <a:r>
                        <a:rPr lang="en-US"/>
                        <a:t>Yearly updates</a:t>
                      </a:r>
                    </a:p>
                  </a:txBody>
                  <a:tcPr/>
                </a:tc>
                <a:tc>
                  <a:txBody>
                    <a:bodyPr/>
                    <a:lstStyle/>
                    <a:p>
                      <a:r>
                        <a:rPr lang="en-US">
                          <a:solidFill>
                            <a:schemeClr val="tx1"/>
                          </a:solidFill>
                        </a:rPr>
                        <a:t>Update avoided costs biennially with P&amp;G study</a:t>
                      </a:r>
                    </a:p>
                  </a:txBody>
                  <a:tcPr/>
                </a:tc>
                <a:extLst>
                  <a:ext uri="{0D108BD9-81ED-4DB2-BD59-A6C34878D82A}">
                    <a16:rowId xmlns:a16="http://schemas.microsoft.com/office/drawing/2014/main" val="2278053654"/>
                  </a:ext>
                </a:extLst>
              </a:tr>
              <a:tr h="370840">
                <a:tc>
                  <a:txBody>
                    <a:bodyPr/>
                    <a:lstStyle/>
                    <a:p>
                      <a:r>
                        <a:rPr lang="en-US"/>
                        <a:t>Technical Inputs</a:t>
                      </a:r>
                    </a:p>
                  </a:txBody>
                  <a:tcPr/>
                </a:tc>
                <a:tc>
                  <a:txBody>
                    <a:bodyPr/>
                    <a:lstStyle/>
                    <a:p>
                      <a:r>
                        <a:rPr lang="en-US"/>
                        <a:t>Updated annually</a:t>
                      </a:r>
                    </a:p>
                  </a:txBody>
                  <a:tcPr/>
                </a:tc>
                <a:tc>
                  <a:txBody>
                    <a:bodyPr/>
                    <a:lstStyle/>
                    <a:p>
                      <a:r>
                        <a:rPr lang="en-US">
                          <a:solidFill>
                            <a:schemeClr val="tx1"/>
                          </a:solidFill>
                        </a:rPr>
                        <a:t>Updated biennially </a:t>
                      </a:r>
                    </a:p>
                  </a:txBody>
                  <a:tcPr/>
                </a:tc>
                <a:extLst>
                  <a:ext uri="{0D108BD9-81ED-4DB2-BD59-A6C34878D82A}">
                    <a16:rowId xmlns:a16="http://schemas.microsoft.com/office/drawing/2014/main" val="1988320148"/>
                  </a:ext>
                </a:extLst>
              </a:tr>
            </a:tbl>
          </a:graphicData>
        </a:graphic>
      </p:graphicFrame>
      <p:sp>
        <p:nvSpPr>
          <p:cNvPr id="4" name="Slide Number Placeholder 3">
            <a:extLst>
              <a:ext uri="{FF2B5EF4-FFF2-40B4-BE49-F238E27FC236}">
                <a16:creationId xmlns:a16="http://schemas.microsoft.com/office/drawing/2014/main" id="{4E121DB1-05E2-402A-993E-DC92D5FFA55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67156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25932795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957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D8014-DBFA-4053-A44E-7A97B167D856}"/>
              </a:ext>
            </a:extLst>
          </p:cNvPr>
          <p:cNvSpPr>
            <a:spLocks noGrp="1"/>
          </p:cNvSpPr>
          <p:nvPr>
            <p:ph type="ctrTitle"/>
          </p:nvPr>
        </p:nvSpPr>
        <p:spPr/>
        <p:txBody>
          <a:bodyPr/>
          <a:lstStyle/>
          <a:p>
            <a:r>
              <a:rPr lang="en-US"/>
              <a:t>Guidance and Templates development for EE 2024-2032 applications</a:t>
            </a:r>
          </a:p>
        </p:txBody>
      </p:sp>
      <p:sp>
        <p:nvSpPr>
          <p:cNvPr id="6" name="Subtitle 5">
            <a:extLst>
              <a:ext uri="{FF2B5EF4-FFF2-40B4-BE49-F238E27FC236}">
                <a16:creationId xmlns:a16="http://schemas.microsoft.com/office/drawing/2014/main" id="{820BA72F-46F7-4342-A90C-6D127CC83109}"/>
              </a:ext>
            </a:extLst>
          </p:cNvPr>
          <p:cNvSpPr>
            <a:spLocks noGrp="1"/>
          </p:cNvSpPr>
          <p:nvPr>
            <p:ph type="subTitle" idx="1"/>
          </p:nvPr>
        </p:nvSpPr>
        <p:spPr/>
        <p:txBody>
          <a:bodyPr vert="horz" lIns="0" tIns="0" rIns="0" bIns="0" rtlCol="0" anchor="t">
            <a:normAutofit lnSpcReduction="10000"/>
          </a:bodyPr>
          <a:lstStyle/>
          <a:p>
            <a:pPr>
              <a:lnSpc>
                <a:spcPct val="100000"/>
              </a:lnSpc>
              <a:spcBef>
                <a:spcPts val="0"/>
              </a:spcBef>
            </a:pPr>
            <a:endParaRPr lang="en-US"/>
          </a:p>
          <a:p>
            <a:pPr>
              <a:lnSpc>
                <a:spcPct val="100000"/>
              </a:lnSpc>
              <a:spcBef>
                <a:spcPts val="0"/>
              </a:spcBef>
            </a:pPr>
            <a:r>
              <a:rPr lang="en-US"/>
              <a:t>Alison </a:t>
            </a:r>
            <a:r>
              <a:rPr lang="en-US" err="1"/>
              <a:t>LaBonte</a:t>
            </a:r>
            <a:r>
              <a:rPr lang="en-US"/>
              <a:t>, Ph. D.  </a:t>
            </a:r>
          </a:p>
          <a:p>
            <a:pPr>
              <a:lnSpc>
                <a:spcPct val="100000"/>
              </a:lnSpc>
              <a:spcBef>
                <a:spcPts val="0"/>
              </a:spcBef>
            </a:pPr>
            <a:r>
              <a:rPr lang="en-US"/>
              <a:t>Procurement and Portfolio Management Section Supervisor</a:t>
            </a:r>
          </a:p>
          <a:p>
            <a:pPr>
              <a:lnSpc>
                <a:spcPct val="100000"/>
              </a:lnSpc>
              <a:spcBef>
                <a:spcPts val="0"/>
              </a:spcBef>
            </a:pPr>
            <a:r>
              <a:rPr lang="en-US"/>
              <a:t>Energy Efficiency Branch</a:t>
            </a:r>
          </a:p>
          <a:p>
            <a:pPr>
              <a:lnSpc>
                <a:spcPct val="100000"/>
              </a:lnSpc>
              <a:spcBef>
                <a:spcPts val="0"/>
              </a:spcBef>
            </a:pPr>
            <a:r>
              <a:rPr lang="en-US"/>
              <a:t>Energy Division, CPUC</a:t>
            </a:r>
          </a:p>
        </p:txBody>
      </p:sp>
      <p:sp>
        <p:nvSpPr>
          <p:cNvPr id="4" name="Slide Number Placeholder 3">
            <a:extLst>
              <a:ext uri="{FF2B5EF4-FFF2-40B4-BE49-F238E27FC236}">
                <a16:creationId xmlns:a16="http://schemas.microsoft.com/office/drawing/2014/main" id="{6C06B71E-D893-48F0-9065-02D5F00F5231}"/>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4725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EF9468-6834-2C46-9CF3-EDF8E3C7E460}"/>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WebEx Technical Reminders</a:t>
            </a:r>
          </a:p>
        </p:txBody>
      </p:sp>
      <p:graphicFrame>
        <p:nvGraphicFramePr>
          <p:cNvPr id="5" name="Content Placeholder 2">
            <a:extLst>
              <a:ext uri="{FF2B5EF4-FFF2-40B4-BE49-F238E27FC236}">
                <a16:creationId xmlns:a16="http://schemas.microsoft.com/office/drawing/2014/main" id="{86A66418-6223-4001-AD7F-C87BB3772AAE}"/>
              </a:ext>
            </a:extLst>
          </p:cNvPr>
          <p:cNvGraphicFramePr>
            <a:graphicFrameLocks noGrp="1"/>
          </p:cNvGraphicFramePr>
          <p:nvPr>
            <p:ph idx="1"/>
            <p:extLst>
              <p:ext uri="{D42A27DB-BD31-4B8C-83A1-F6EECF244321}">
                <p14:modId xmlns:p14="http://schemas.microsoft.com/office/powerpoint/2010/main" val="2422742418"/>
              </p:ext>
            </p:extLst>
          </p:nvPr>
        </p:nvGraphicFramePr>
        <p:xfrm>
          <a:off x="391378" y="2484738"/>
          <a:ext cx="11288995" cy="409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AB616397-E0D5-7F48-87F6-5D49C0454F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78" y="2712218"/>
            <a:ext cx="3794080" cy="2276449"/>
          </a:xfrm>
          <a:prstGeom prst="rect">
            <a:avLst/>
          </a:prstGeom>
          <a:solidFill>
            <a:schemeClr val="tx1"/>
          </a:solidFill>
          <a:ln>
            <a:solidFill>
              <a:schemeClr val="tx1"/>
            </a:solidFill>
          </a:ln>
        </p:spPr>
      </p:pic>
      <p:sp>
        <p:nvSpPr>
          <p:cNvPr id="4" name="TextBox 3">
            <a:extLst>
              <a:ext uri="{FF2B5EF4-FFF2-40B4-BE49-F238E27FC236}">
                <a16:creationId xmlns:a16="http://schemas.microsoft.com/office/drawing/2014/main" id="{CB352B4E-D5A8-BF43-B14C-E1CFC460F146}"/>
              </a:ext>
            </a:extLst>
          </p:cNvPr>
          <p:cNvSpPr txBox="1"/>
          <p:nvPr/>
        </p:nvSpPr>
        <p:spPr>
          <a:xfrm>
            <a:off x="8842611" y="6373283"/>
            <a:ext cx="227917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Image courtesy: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Blended Learning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199AFB3-9975-4949-940E-B5EE27D1493A}"/>
              </a:ext>
            </a:extLst>
          </p:cNvPr>
          <p:cNvSpPr>
            <a:spLocks noGrp="1"/>
          </p:cNvSpPr>
          <p:nvPr>
            <p:ph type="sldNum" sz="quarter" idx="12"/>
          </p:nvPr>
        </p:nvSpPr>
        <p:spPr/>
        <p:txBody>
          <a:bodyPr/>
          <a:lstStyle/>
          <a:p>
            <a:fld id="{B52D1F0E-ADB9-054E-881E-D5691EC4F528}" type="slidenum">
              <a:rPr lang="en-US" smtClean="0"/>
              <a:t>3</a:t>
            </a:fld>
            <a:endParaRPr lang="en-US"/>
          </a:p>
        </p:txBody>
      </p:sp>
    </p:spTree>
    <p:extLst>
      <p:ext uri="{BB962C8B-B14F-4D97-AF65-F5344CB8AC3E}">
        <p14:creationId xmlns:p14="http://schemas.microsoft.com/office/powerpoint/2010/main" val="106098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A579-4A06-4802-BB82-2C95DB39769D}"/>
              </a:ext>
            </a:extLst>
          </p:cNvPr>
          <p:cNvSpPr>
            <a:spLocks noGrp="1"/>
          </p:cNvSpPr>
          <p:nvPr>
            <p:ph type="title"/>
          </p:nvPr>
        </p:nvSpPr>
        <p:spPr/>
        <p:txBody>
          <a:bodyPr/>
          <a:lstStyle/>
          <a:p>
            <a:r>
              <a:rPr lang="en-US"/>
              <a:t>Work plan</a:t>
            </a:r>
          </a:p>
        </p:txBody>
      </p:sp>
      <p:sp>
        <p:nvSpPr>
          <p:cNvPr id="4" name="Slide Number Placeholder 3">
            <a:extLst>
              <a:ext uri="{FF2B5EF4-FFF2-40B4-BE49-F238E27FC236}">
                <a16:creationId xmlns:a16="http://schemas.microsoft.com/office/drawing/2014/main" id="{4D476174-9BA9-4F33-B666-BA6E5046038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3" name="Diagram 4">
            <a:extLst>
              <a:ext uri="{FF2B5EF4-FFF2-40B4-BE49-F238E27FC236}">
                <a16:creationId xmlns:a16="http://schemas.microsoft.com/office/drawing/2014/main" id="{93282004-B6C5-47E7-B872-9F2F08AE19B8}"/>
              </a:ext>
            </a:extLst>
          </p:cNvPr>
          <p:cNvGraphicFramePr/>
          <p:nvPr/>
        </p:nvGraphicFramePr>
        <p:xfrm>
          <a:off x="609600" y="2150362"/>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7" name="TextBox 586">
            <a:extLst>
              <a:ext uri="{FF2B5EF4-FFF2-40B4-BE49-F238E27FC236}">
                <a16:creationId xmlns:a16="http://schemas.microsoft.com/office/drawing/2014/main" id="{EB02F357-4A22-4DA6-A95D-E09333BFE9A4}"/>
              </a:ext>
            </a:extLst>
          </p:cNvPr>
          <p:cNvSpPr txBox="1"/>
          <p:nvPr/>
        </p:nvSpPr>
        <p:spPr>
          <a:xfrm>
            <a:off x="609600" y="1726561"/>
            <a:ext cx="5054600" cy="369332"/>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lt"/>
                <a:cs typeface="+mn-lt"/>
              </a:rPr>
              <a:t>Guidance (D.21-05-031 Attachment A)</a:t>
            </a:r>
          </a:p>
        </p:txBody>
      </p:sp>
      <p:graphicFrame>
        <p:nvGraphicFramePr>
          <p:cNvPr id="1227" name="Diagram 1227">
            <a:extLst>
              <a:ext uri="{FF2B5EF4-FFF2-40B4-BE49-F238E27FC236}">
                <a16:creationId xmlns:a16="http://schemas.microsoft.com/office/drawing/2014/main" id="{002F6911-2046-485A-A7BD-97D6ED8B3A4A}"/>
              </a:ext>
            </a:extLst>
          </p:cNvPr>
          <p:cNvGraphicFramePr/>
          <p:nvPr/>
        </p:nvGraphicFramePr>
        <p:xfrm>
          <a:off x="6340415" y="1968380"/>
          <a:ext cx="4572000" cy="4614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A164C6FF-A6AC-B345-8C92-5BA423AD74F3}"/>
              </a:ext>
            </a:extLst>
          </p:cNvPr>
          <p:cNvSpPr txBox="1"/>
          <p:nvPr/>
        </p:nvSpPr>
        <p:spPr>
          <a:xfrm>
            <a:off x="6305021" y="1541895"/>
            <a:ext cx="5054600" cy="369332"/>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lt"/>
                <a:cs typeface="+mn-lt"/>
              </a:rPr>
              <a:t>Templates, to adhere to guidance </a:t>
            </a:r>
          </a:p>
        </p:txBody>
      </p:sp>
    </p:spTree>
    <p:extLst>
      <p:ext uri="{BB962C8B-B14F-4D97-AF65-F5344CB8AC3E}">
        <p14:creationId xmlns:p14="http://schemas.microsoft.com/office/powerpoint/2010/main" val="3558005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CE2A-FDBB-2E4F-981C-8DCA8A2AA9B8}"/>
              </a:ext>
            </a:extLst>
          </p:cNvPr>
          <p:cNvSpPr>
            <a:spLocks noGrp="1"/>
          </p:cNvSpPr>
          <p:nvPr>
            <p:ph type="title"/>
          </p:nvPr>
        </p:nvSpPr>
        <p:spPr/>
        <p:txBody>
          <a:bodyPr/>
          <a:lstStyle/>
          <a:p>
            <a:r>
              <a:rPr lang="en-US">
                <a:hlinkClick r:id="rId2"/>
              </a:rPr>
              <a:t>Attachment A (D. 21-05-031)</a:t>
            </a:r>
            <a:endParaRPr lang="en-US"/>
          </a:p>
        </p:txBody>
      </p:sp>
      <p:sp>
        <p:nvSpPr>
          <p:cNvPr id="3" name="Content Placeholder 2">
            <a:extLst>
              <a:ext uri="{FF2B5EF4-FFF2-40B4-BE49-F238E27FC236}">
                <a16:creationId xmlns:a16="http://schemas.microsoft.com/office/drawing/2014/main" id="{846D1367-A7D4-9A46-9364-7AD4DF200F67}"/>
              </a:ext>
            </a:extLst>
          </p:cNvPr>
          <p:cNvSpPr>
            <a:spLocks noGrp="1"/>
          </p:cNvSpPr>
          <p:nvPr>
            <p:ph idx="1"/>
          </p:nvPr>
        </p:nvSpPr>
        <p:spPr/>
        <p:txBody>
          <a:bodyPr>
            <a:normAutofit fontScale="77500" lnSpcReduction="20000"/>
          </a:bodyPr>
          <a:lstStyle/>
          <a:p>
            <a:pPr marL="0" indent="0">
              <a:buNone/>
            </a:pPr>
            <a:r>
              <a:rPr lang="en-US"/>
              <a:t>Part 1: Strategic Business Plan</a:t>
            </a:r>
          </a:p>
          <a:p>
            <a:r>
              <a:rPr lang="en-US"/>
              <a:t>Program Administrator (PA) 8 year high level summary and budget</a:t>
            </a:r>
          </a:p>
          <a:p>
            <a:r>
              <a:rPr lang="en-US"/>
              <a:t>Desired outcomes of portfolio, strategies, and alignment with statute and CPUC mandates</a:t>
            </a:r>
          </a:p>
          <a:p>
            <a:r>
              <a:rPr lang="en-US"/>
              <a:t>Chapters by Sector and Segment</a:t>
            </a:r>
          </a:p>
          <a:p>
            <a:r>
              <a:rPr lang="en-US"/>
              <a:t>Coordination across service region (overlapping PA), statewide and local, other ratepayer programs, roles of PA vs. third party implementer</a:t>
            </a:r>
          </a:p>
          <a:p>
            <a:r>
              <a:rPr lang="en-US"/>
              <a:t>Connect Strategic Plan Outcomes with 4-year application metrics</a:t>
            </a:r>
          </a:p>
          <a:p>
            <a:pPr marL="0" indent="0">
              <a:buNone/>
            </a:pPr>
            <a:r>
              <a:rPr lang="en-US"/>
              <a:t>Part 2: Four-Year Portfolio</a:t>
            </a:r>
          </a:p>
          <a:p>
            <a:r>
              <a:rPr lang="en-US"/>
              <a:t>Budget distribution and program identification among sectors and segments</a:t>
            </a:r>
          </a:p>
          <a:p>
            <a:r>
              <a:rPr lang="en-US"/>
              <a:t>Goals, performance metrics, cost-effectiveness, and reasonableness demonstration</a:t>
            </a:r>
          </a:p>
          <a:p>
            <a:r>
              <a:rPr lang="en-US"/>
              <a:t>Course correction strategy</a:t>
            </a:r>
          </a:p>
          <a:p>
            <a:r>
              <a:rPr lang="en-US"/>
              <a:t>Solicitation schedule</a:t>
            </a:r>
          </a:p>
          <a:p>
            <a:r>
              <a:rPr lang="en-US"/>
              <a:t>Coordination and stakeholder input: account for overlaps, customer perspective, environmental and social justice, and stakeholder input on the application</a:t>
            </a:r>
          </a:p>
          <a:p>
            <a:endParaRPr lang="en-US"/>
          </a:p>
        </p:txBody>
      </p:sp>
      <p:sp>
        <p:nvSpPr>
          <p:cNvPr id="4" name="Slide Number Placeholder 3">
            <a:extLst>
              <a:ext uri="{FF2B5EF4-FFF2-40B4-BE49-F238E27FC236}">
                <a16:creationId xmlns:a16="http://schemas.microsoft.com/office/drawing/2014/main" id="{F94099E0-13A2-E043-90DE-B028599E5010}"/>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6465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1F5C-2A46-3E42-8974-4D336F923E4A}"/>
              </a:ext>
            </a:extLst>
          </p:cNvPr>
          <p:cNvSpPr>
            <a:spLocks noGrp="1"/>
          </p:cNvSpPr>
          <p:nvPr>
            <p:ph type="title"/>
          </p:nvPr>
        </p:nvSpPr>
        <p:spPr/>
        <p:txBody>
          <a:bodyPr/>
          <a:lstStyle/>
          <a:p>
            <a:r>
              <a:rPr lang="en-US"/>
              <a:t>To date- Input received from</a:t>
            </a:r>
          </a:p>
        </p:txBody>
      </p:sp>
      <p:sp>
        <p:nvSpPr>
          <p:cNvPr id="3" name="Content Placeholder 2">
            <a:extLst>
              <a:ext uri="{FF2B5EF4-FFF2-40B4-BE49-F238E27FC236}">
                <a16:creationId xmlns:a16="http://schemas.microsoft.com/office/drawing/2014/main" id="{5A86DE52-FD4F-3D48-A51A-301302E71174}"/>
              </a:ext>
            </a:extLst>
          </p:cNvPr>
          <p:cNvSpPr>
            <a:spLocks noGrp="1"/>
          </p:cNvSpPr>
          <p:nvPr>
            <p:ph idx="1"/>
          </p:nvPr>
        </p:nvSpPr>
        <p:spPr/>
        <p:txBody>
          <a:bodyPr/>
          <a:lstStyle/>
          <a:p>
            <a:r>
              <a:rPr lang="en-US"/>
              <a:t>IOUs</a:t>
            </a:r>
          </a:p>
          <a:p>
            <a:r>
              <a:rPr lang="en-US"/>
              <a:t>RENs</a:t>
            </a:r>
          </a:p>
          <a:p>
            <a:r>
              <a:rPr lang="en-US"/>
              <a:t>CCAs </a:t>
            </a:r>
          </a:p>
          <a:p>
            <a:r>
              <a:rPr lang="en-US"/>
              <a:t>California Public Advocates Office</a:t>
            </a:r>
          </a:p>
          <a:p>
            <a:r>
              <a:rPr lang="en-US"/>
              <a:t>California Efficiency-Demand Management Council</a:t>
            </a:r>
          </a:p>
        </p:txBody>
      </p:sp>
      <p:sp>
        <p:nvSpPr>
          <p:cNvPr id="4" name="Slide Number Placeholder 3">
            <a:extLst>
              <a:ext uri="{FF2B5EF4-FFF2-40B4-BE49-F238E27FC236}">
                <a16:creationId xmlns:a16="http://schemas.microsoft.com/office/drawing/2014/main" id="{EAD2E880-3289-2746-9CAD-B8FF2B28F35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16857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2623-3AAE-4CE3-836E-70F29EDDF4E8}"/>
              </a:ext>
            </a:extLst>
          </p:cNvPr>
          <p:cNvSpPr>
            <a:spLocks noGrp="1"/>
          </p:cNvSpPr>
          <p:nvPr>
            <p:ph type="title"/>
          </p:nvPr>
        </p:nvSpPr>
        <p:spPr>
          <a:xfrm>
            <a:off x="609600" y="129451"/>
            <a:ext cx="10972800" cy="700104"/>
          </a:xfrm>
        </p:spPr>
        <p:txBody>
          <a:bodyPr/>
          <a:lstStyle/>
          <a:p>
            <a:r>
              <a:rPr lang="en-US"/>
              <a:t>Changes to the Guidance</a:t>
            </a:r>
          </a:p>
        </p:txBody>
      </p:sp>
      <p:graphicFrame>
        <p:nvGraphicFramePr>
          <p:cNvPr id="5" name="Table 5">
            <a:extLst>
              <a:ext uri="{FF2B5EF4-FFF2-40B4-BE49-F238E27FC236}">
                <a16:creationId xmlns:a16="http://schemas.microsoft.com/office/drawing/2014/main" id="{462D4F85-980B-4055-8826-C0F9F9CFE2EC}"/>
              </a:ext>
            </a:extLst>
          </p:cNvPr>
          <p:cNvGraphicFramePr>
            <a:graphicFrameLocks noGrp="1"/>
          </p:cNvGraphicFramePr>
          <p:nvPr>
            <p:ph idx="1"/>
          </p:nvPr>
        </p:nvGraphicFramePr>
        <p:xfrm>
          <a:off x="609600" y="820128"/>
          <a:ext cx="10972801" cy="5186514"/>
        </p:xfrm>
        <a:graphic>
          <a:graphicData uri="http://schemas.openxmlformats.org/drawingml/2006/table">
            <a:tbl>
              <a:tblPr firstRow="1" bandRow="1">
                <a:tableStyleId>{5C22544A-7EE6-4342-B048-85BDC9FD1C3A}</a:tableStyleId>
              </a:tblPr>
              <a:tblGrid>
                <a:gridCol w="2237295">
                  <a:extLst>
                    <a:ext uri="{9D8B030D-6E8A-4147-A177-3AD203B41FA5}">
                      <a16:colId xmlns:a16="http://schemas.microsoft.com/office/drawing/2014/main" val="3811776999"/>
                    </a:ext>
                  </a:extLst>
                </a:gridCol>
                <a:gridCol w="1527142">
                  <a:extLst>
                    <a:ext uri="{9D8B030D-6E8A-4147-A177-3AD203B41FA5}">
                      <a16:colId xmlns:a16="http://schemas.microsoft.com/office/drawing/2014/main" val="396251605"/>
                    </a:ext>
                  </a:extLst>
                </a:gridCol>
                <a:gridCol w="7208364">
                  <a:extLst>
                    <a:ext uri="{9D8B030D-6E8A-4147-A177-3AD203B41FA5}">
                      <a16:colId xmlns:a16="http://schemas.microsoft.com/office/drawing/2014/main" val="2522299083"/>
                    </a:ext>
                  </a:extLst>
                </a:gridCol>
              </a:tblGrid>
              <a:tr h="759148">
                <a:tc>
                  <a:txBody>
                    <a:bodyPr/>
                    <a:lstStyle/>
                    <a:p>
                      <a:pPr algn="ctr"/>
                      <a:r>
                        <a:rPr lang="en-US"/>
                        <a:t>Topic</a:t>
                      </a:r>
                    </a:p>
                  </a:txBody>
                  <a:tcPr/>
                </a:tc>
                <a:tc>
                  <a:txBody>
                    <a:bodyPr/>
                    <a:lstStyle/>
                    <a:p>
                      <a:pPr algn="ctr"/>
                      <a:r>
                        <a:rPr lang="en-US"/>
                        <a:t>Revision Location</a:t>
                      </a:r>
                    </a:p>
                  </a:txBody>
                  <a:tcPr/>
                </a:tc>
                <a:tc>
                  <a:txBody>
                    <a:bodyPr/>
                    <a:lstStyle/>
                    <a:p>
                      <a:pPr algn="ctr"/>
                      <a:r>
                        <a:rPr lang="en-US"/>
                        <a:t>June 24 Revision </a:t>
                      </a:r>
                    </a:p>
                  </a:txBody>
                  <a:tcPr/>
                </a:tc>
                <a:extLst>
                  <a:ext uri="{0D108BD9-81ED-4DB2-BD59-A6C34878D82A}">
                    <a16:rowId xmlns:a16="http://schemas.microsoft.com/office/drawing/2014/main" val="1970991635"/>
                  </a:ext>
                </a:extLst>
              </a:tr>
              <a:tr h="1409846">
                <a:tc>
                  <a:txBody>
                    <a:bodyPr/>
                    <a:lstStyle/>
                    <a:p>
                      <a:r>
                        <a:rPr lang="en-US"/>
                        <a:t>Document Elements</a:t>
                      </a:r>
                    </a:p>
                  </a:txBody>
                  <a:tcPr/>
                </a:tc>
                <a:tc>
                  <a:txBody>
                    <a:bodyPr/>
                    <a:lstStyle/>
                    <a:p>
                      <a:r>
                        <a:rPr lang="en-US"/>
                        <a:t>Application Guidance</a:t>
                      </a:r>
                    </a:p>
                  </a:txBody>
                  <a:tcPr/>
                </a:tc>
                <a:tc>
                  <a:txBody>
                    <a:bodyPr/>
                    <a:lstStyle/>
                    <a:p>
                      <a:r>
                        <a:rPr lang="en-US"/>
                        <a:t>Removes the word “Template” from heading to describe this document. This is not a template or a specific order to the Business Plan or Application. This document identifies information needed for EE portfolio screening.</a:t>
                      </a:r>
                    </a:p>
                  </a:txBody>
                  <a:tcPr/>
                </a:tc>
                <a:extLst>
                  <a:ext uri="{0D108BD9-81ED-4DB2-BD59-A6C34878D82A}">
                    <a16:rowId xmlns:a16="http://schemas.microsoft.com/office/drawing/2014/main" val="989654094"/>
                  </a:ext>
                </a:extLst>
              </a:tr>
              <a:tr h="479973">
                <a:tc>
                  <a:txBody>
                    <a:bodyPr/>
                    <a:lstStyle/>
                    <a:p>
                      <a:r>
                        <a:rPr lang="en-US"/>
                        <a:t>Policy Alignment</a:t>
                      </a:r>
                    </a:p>
                  </a:txBody>
                  <a:tcPr/>
                </a:tc>
                <a:tc>
                  <a:txBody>
                    <a:bodyPr/>
                    <a:lstStyle/>
                    <a:p>
                      <a:r>
                        <a:rPr lang="en-US"/>
                        <a:t>Application Guidance</a:t>
                      </a:r>
                    </a:p>
                  </a:txBody>
                  <a:tcPr/>
                </a:tc>
                <a:tc>
                  <a:txBody>
                    <a:bodyPr/>
                    <a:lstStyle/>
                    <a:p>
                      <a:r>
                        <a:rPr lang="en-US">
                          <a:solidFill>
                            <a:schemeClr val="tx1"/>
                          </a:solidFill>
                        </a:rPr>
                        <a:t>Addition of “greenhouse gas reduction” as a policy objective</a:t>
                      </a:r>
                    </a:p>
                  </a:txBody>
                  <a:tcPr/>
                </a:tc>
                <a:extLst>
                  <a:ext uri="{0D108BD9-81ED-4DB2-BD59-A6C34878D82A}">
                    <a16:rowId xmlns:a16="http://schemas.microsoft.com/office/drawing/2014/main" val="3187979152"/>
                  </a:ext>
                </a:extLst>
              </a:tr>
              <a:tr h="439824">
                <a:tc>
                  <a:txBody>
                    <a:bodyPr/>
                    <a:lstStyle/>
                    <a:p>
                      <a:pPr lvl="0" algn="l">
                        <a:lnSpc>
                          <a:spcPct val="100000"/>
                        </a:lnSpc>
                        <a:spcBef>
                          <a:spcPts val="0"/>
                        </a:spcBef>
                        <a:spcAft>
                          <a:spcPts val="0"/>
                        </a:spcAft>
                        <a:buNone/>
                      </a:pPr>
                      <a:r>
                        <a:rPr lang="en-US" sz="1800" b="0" i="0" u="none" strike="noStrike" noProof="0">
                          <a:latin typeface="Century Gothic"/>
                        </a:rPr>
                        <a:t>Unique aspects of PA territories</a:t>
                      </a:r>
                      <a:endParaRPr lang="en-US"/>
                    </a:p>
                    <a:p>
                      <a:pPr lvl="0">
                        <a:buNone/>
                      </a:pPr>
                      <a:endParaRPr lang="en-US"/>
                    </a:p>
                  </a:txBody>
                  <a:tcPr/>
                </a:tc>
                <a:tc>
                  <a:txBody>
                    <a:bodyPr/>
                    <a:lstStyle/>
                    <a:p>
                      <a:r>
                        <a:rPr lang="en-US"/>
                        <a:t>Strategic Bus. Plan: Portfolio Overview</a:t>
                      </a:r>
                    </a:p>
                  </a:txBody>
                  <a:tcPr/>
                </a:tc>
                <a:tc>
                  <a:txBody>
                    <a:bodyPr/>
                    <a:lstStyle/>
                    <a:p>
                      <a:r>
                        <a:rPr lang="en-US">
                          <a:solidFill>
                            <a:schemeClr val="tx1"/>
                          </a:solidFill>
                        </a:rPr>
                        <a:t>Addition of description of significate climate, or other characteristics in specific markets that can positively or negatively impact achievement of EE goals.</a:t>
                      </a:r>
                    </a:p>
                  </a:txBody>
                  <a:tcPr/>
                </a:tc>
                <a:extLst>
                  <a:ext uri="{0D108BD9-81ED-4DB2-BD59-A6C34878D82A}">
                    <a16:rowId xmlns:a16="http://schemas.microsoft.com/office/drawing/2014/main" val="153819805"/>
                  </a:ext>
                </a:extLst>
              </a:tr>
              <a:tr h="439824">
                <a:tc>
                  <a:txBody>
                    <a:bodyPr/>
                    <a:lstStyle/>
                    <a:p>
                      <a:r>
                        <a:rPr lang="en-US"/>
                        <a:t>Innovation</a:t>
                      </a:r>
                    </a:p>
                  </a:txBody>
                  <a:tcPr/>
                </a:tc>
                <a:tc>
                  <a:txBody>
                    <a:bodyPr/>
                    <a:lstStyle/>
                    <a:p>
                      <a:pPr lvl="0">
                        <a:buNone/>
                      </a:pPr>
                      <a:r>
                        <a:rPr lang="en-US" sz="1800" b="0" i="0" u="none" strike="noStrike" noProof="0">
                          <a:latin typeface="Century Gothic"/>
                        </a:rPr>
                        <a:t>Strategic Bus. Plan:</a:t>
                      </a:r>
                      <a:endParaRPr lang="en-US"/>
                    </a:p>
                    <a:p>
                      <a:pPr lvl="0">
                        <a:buNone/>
                      </a:pPr>
                      <a:r>
                        <a:rPr lang="en-US"/>
                        <a:t>Portfolio Overview</a:t>
                      </a:r>
                    </a:p>
                  </a:txBody>
                  <a:tcPr/>
                </a:tc>
                <a:tc>
                  <a:txBody>
                    <a:bodyPr/>
                    <a:lstStyle/>
                    <a:p>
                      <a:r>
                        <a:rPr lang="en-US">
                          <a:solidFill>
                            <a:schemeClr val="tx1"/>
                          </a:solidFill>
                        </a:rPr>
                        <a:t>Addition of methods to spur advancement of the EE market through new or enhanced relationships and partnerships, adoption of advanced technologies, and stronger alignment with multiple markets. </a:t>
                      </a:r>
                    </a:p>
                  </a:txBody>
                  <a:tcPr/>
                </a:tc>
                <a:extLst>
                  <a:ext uri="{0D108BD9-81ED-4DB2-BD59-A6C34878D82A}">
                    <a16:rowId xmlns:a16="http://schemas.microsoft.com/office/drawing/2014/main" val="3115114165"/>
                  </a:ext>
                </a:extLst>
              </a:tr>
            </a:tbl>
          </a:graphicData>
        </a:graphic>
      </p:graphicFrame>
      <p:sp>
        <p:nvSpPr>
          <p:cNvPr id="4" name="Slide Number Placeholder 3">
            <a:extLst>
              <a:ext uri="{FF2B5EF4-FFF2-40B4-BE49-F238E27FC236}">
                <a16:creationId xmlns:a16="http://schemas.microsoft.com/office/drawing/2014/main" id="{4E121DB1-05E2-402A-993E-DC92D5FFA55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6401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2623-3AAE-4CE3-836E-70F29EDDF4E8}"/>
              </a:ext>
            </a:extLst>
          </p:cNvPr>
          <p:cNvSpPr>
            <a:spLocks noGrp="1"/>
          </p:cNvSpPr>
          <p:nvPr>
            <p:ph type="title"/>
          </p:nvPr>
        </p:nvSpPr>
        <p:spPr>
          <a:xfrm>
            <a:off x="609600" y="204867"/>
            <a:ext cx="10972800" cy="591638"/>
          </a:xfrm>
        </p:spPr>
        <p:txBody>
          <a:bodyPr/>
          <a:lstStyle/>
          <a:p>
            <a:r>
              <a:rPr lang="en-US"/>
              <a:t>Changes to the Guidance</a:t>
            </a:r>
          </a:p>
        </p:txBody>
      </p:sp>
      <p:graphicFrame>
        <p:nvGraphicFramePr>
          <p:cNvPr id="5" name="Table 5">
            <a:extLst>
              <a:ext uri="{FF2B5EF4-FFF2-40B4-BE49-F238E27FC236}">
                <a16:creationId xmlns:a16="http://schemas.microsoft.com/office/drawing/2014/main" id="{462D4F85-980B-4055-8826-C0F9F9CFE2EC}"/>
              </a:ext>
            </a:extLst>
          </p:cNvPr>
          <p:cNvGraphicFramePr>
            <a:graphicFrameLocks noGrp="1"/>
          </p:cNvGraphicFramePr>
          <p:nvPr>
            <p:ph idx="1"/>
          </p:nvPr>
        </p:nvGraphicFramePr>
        <p:xfrm>
          <a:off x="609600" y="796505"/>
          <a:ext cx="10972799" cy="5486400"/>
        </p:xfrm>
        <a:graphic>
          <a:graphicData uri="http://schemas.openxmlformats.org/drawingml/2006/table">
            <a:tbl>
              <a:tblPr firstRow="1" bandRow="1">
                <a:tableStyleId>{5C22544A-7EE6-4342-B048-85BDC9FD1C3A}</a:tableStyleId>
              </a:tblPr>
              <a:tblGrid>
                <a:gridCol w="2388123">
                  <a:extLst>
                    <a:ext uri="{9D8B030D-6E8A-4147-A177-3AD203B41FA5}">
                      <a16:colId xmlns:a16="http://schemas.microsoft.com/office/drawing/2014/main" val="3811776999"/>
                    </a:ext>
                  </a:extLst>
                </a:gridCol>
                <a:gridCol w="1979629">
                  <a:extLst>
                    <a:ext uri="{9D8B030D-6E8A-4147-A177-3AD203B41FA5}">
                      <a16:colId xmlns:a16="http://schemas.microsoft.com/office/drawing/2014/main" val="396251605"/>
                    </a:ext>
                  </a:extLst>
                </a:gridCol>
                <a:gridCol w="6605047">
                  <a:extLst>
                    <a:ext uri="{9D8B030D-6E8A-4147-A177-3AD203B41FA5}">
                      <a16:colId xmlns:a16="http://schemas.microsoft.com/office/drawing/2014/main" val="2522299083"/>
                    </a:ext>
                  </a:extLst>
                </a:gridCol>
              </a:tblGrid>
              <a:tr h="498029">
                <a:tc>
                  <a:txBody>
                    <a:bodyPr/>
                    <a:lstStyle/>
                    <a:p>
                      <a:pPr algn="ctr"/>
                      <a:r>
                        <a:rPr lang="en-US"/>
                        <a:t>Topic</a:t>
                      </a:r>
                    </a:p>
                  </a:txBody>
                  <a:tcPr/>
                </a:tc>
                <a:tc>
                  <a:txBody>
                    <a:bodyPr/>
                    <a:lstStyle/>
                    <a:p>
                      <a:pPr algn="ctr"/>
                      <a:r>
                        <a:rPr lang="en-US"/>
                        <a:t>Revision Location</a:t>
                      </a:r>
                    </a:p>
                  </a:txBody>
                  <a:tcPr/>
                </a:tc>
                <a:tc>
                  <a:txBody>
                    <a:bodyPr/>
                    <a:lstStyle/>
                    <a:p>
                      <a:pPr algn="ctr"/>
                      <a:r>
                        <a:rPr lang="en-US"/>
                        <a:t>June 24 Revision </a:t>
                      </a:r>
                    </a:p>
                  </a:txBody>
                  <a:tcPr/>
                </a:tc>
                <a:extLst>
                  <a:ext uri="{0D108BD9-81ED-4DB2-BD59-A6C34878D82A}">
                    <a16:rowId xmlns:a16="http://schemas.microsoft.com/office/drawing/2014/main" val="1970991635"/>
                  </a:ext>
                </a:extLst>
              </a:tr>
              <a:tr h="498029">
                <a:tc>
                  <a:txBody>
                    <a:bodyPr/>
                    <a:lstStyle/>
                    <a:p>
                      <a:r>
                        <a:rPr lang="en-US"/>
                        <a:t>Portfolio Alignment</a:t>
                      </a:r>
                    </a:p>
                  </a:txBody>
                  <a:tcPr/>
                </a:tc>
                <a:tc>
                  <a:txBody>
                    <a:bodyPr/>
                    <a:lstStyle/>
                    <a:p>
                      <a:r>
                        <a:rPr lang="en-US"/>
                        <a:t>Strategic Bus. Plan Chapters</a:t>
                      </a:r>
                    </a:p>
                  </a:txBody>
                  <a:tcPr/>
                </a:tc>
                <a:tc>
                  <a:txBody>
                    <a:bodyPr/>
                    <a:lstStyle/>
                    <a:p>
                      <a:r>
                        <a:rPr lang="en-US"/>
                        <a:t>Clarification of the need for sector- and segment-specific elements to align with portfolio objectives</a:t>
                      </a:r>
                    </a:p>
                  </a:txBody>
                  <a:tcPr/>
                </a:tc>
                <a:extLst>
                  <a:ext uri="{0D108BD9-81ED-4DB2-BD59-A6C34878D82A}">
                    <a16:rowId xmlns:a16="http://schemas.microsoft.com/office/drawing/2014/main" val="989654094"/>
                  </a:ext>
                </a:extLst>
              </a:tr>
              <a:tr h="543491">
                <a:tc>
                  <a:txBody>
                    <a:bodyPr/>
                    <a:lstStyle/>
                    <a:p>
                      <a:r>
                        <a:rPr lang="en-US"/>
                        <a:t>Budget distributions over 8 years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Strategic Bus. Plan Chapters</a:t>
                      </a:r>
                    </a:p>
                  </a:txBody>
                  <a:tcPr/>
                </a:tc>
                <a:tc>
                  <a:txBody>
                    <a:bodyPr/>
                    <a:lstStyle/>
                    <a:p>
                      <a:r>
                        <a:rPr lang="en-US">
                          <a:solidFill>
                            <a:schemeClr val="tx1"/>
                          </a:solidFill>
                        </a:rPr>
                        <a:t>Clarification of the need for sector and segment budgets for the 8 year period, and the rationale for their distribution</a:t>
                      </a:r>
                    </a:p>
                  </a:txBody>
                  <a:tcPr/>
                </a:tc>
                <a:extLst>
                  <a:ext uri="{0D108BD9-81ED-4DB2-BD59-A6C34878D82A}">
                    <a16:rowId xmlns:a16="http://schemas.microsoft.com/office/drawing/2014/main" val="3187979152"/>
                  </a:ext>
                </a:extLst>
              </a:tr>
              <a:tr h="498029">
                <a:tc>
                  <a:txBody>
                    <a:bodyPr/>
                    <a:lstStyle/>
                    <a:p>
                      <a:r>
                        <a:rPr lang="en-US"/>
                        <a:t>PA Coordination in Business Plans</a:t>
                      </a:r>
                    </a:p>
                  </a:txBody>
                  <a:tcPr/>
                </a:tc>
                <a:tc>
                  <a:txBody>
                    <a:bodyPr/>
                    <a:lstStyle/>
                    <a:p>
                      <a:r>
                        <a:rPr lang="en-US"/>
                        <a:t>Strategic Bus Plan Chapters: Coordination</a:t>
                      </a:r>
                    </a:p>
                  </a:txBody>
                  <a:tcPr/>
                </a:tc>
                <a:tc>
                  <a:txBody>
                    <a:bodyPr/>
                    <a:lstStyle/>
                    <a:p>
                      <a:r>
                        <a:rPr lang="en-US">
                          <a:solidFill>
                            <a:schemeClr val="tx1"/>
                          </a:solidFill>
                        </a:rPr>
                        <a:t>Deletion of description of complementary services by PAs with overlapping service territory. Information is also requested in 4-Year Portfolio Application.</a:t>
                      </a:r>
                    </a:p>
                  </a:txBody>
                  <a:tcPr/>
                </a:tc>
                <a:extLst>
                  <a:ext uri="{0D108BD9-81ED-4DB2-BD59-A6C34878D82A}">
                    <a16:rowId xmlns:a16="http://schemas.microsoft.com/office/drawing/2014/main" val="153819805"/>
                  </a:ext>
                </a:extLst>
              </a:tr>
              <a:tr h="498029">
                <a:tc>
                  <a:txBody>
                    <a:bodyPr/>
                    <a:lstStyle/>
                    <a:p>
                      <a:r>
                        <a:rPr lang="en-US"/>
                        <a:t>Zero-Based Budgeting</a:t>
                      </a:r>
                    </a:p>
                  </a:txBody>
                  <a:tcPr/>
                </a:tc>
                <a:tc>
                  <a:txBody>
                    <a:bodyPr/>
                    <a:lstStyle/>
                    <a:p>
                      <a:r>
                        <a:rPr lang="en-US"/>
                        <a:t>4-Year Port Application: Reasonableness of Budget</a:t>
                      </a:r>
                    </a:p>
                  </a:txBody>
                  <a:tcPr/>
                </a:tc>
                <a:tc>
                  <a:txBody>
                    <a:bodyPr/>
                    <a:lstStyle/>
                    <a:p>
                      <a:r>
                        <a:rPr lang="en-US">
                          <a:solidFill>
                            <a:schemeClr val="tx1"/>
                          </a:solidFill>
                        </a:rPr>
                        <a:t>Addition of inclusion of quantitative contributions toward portfolio, segment, and sector goals/outcomes</a:t>
                      </a:r>
                    </a:p>
                  </a:txBody>
                  <a:tcPr/>
                </a:tc>
                <a:extLst>
                  <a:ext uri="{0D108BD9-81ED-4DB2-BD59-A6C34878D82A}">
                    <a16:rowId xmlns:a16="http://schemas.microsoft.com/office/drawing/2014/main" val="3115114165"/>
                  </a:ext>
                </a:extLst>
              </a:tr>
              <a:tr h="498029">
                <a:tc>
                  <a:txBody>
                    <a:bodyPr/>
                    <a:lstStyle/>
                    <a:p>
                      <a:r>
                        <a:rPr lang="en-US"/>
                        <a:t>Portfolio Description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4-Year: Reasonableness of Budget</a:t>
                      </a:r>
                    </a:p>
                  </a:txBody>
                  <a:tcPr/>
                </a:tc>
                <a:tc>
                  <a:txBody>
                    <a:bodyPr/>
                    <a:lstStyle/>
                    <a:p>
                      <a:r>
                        <a:rPr lang="en-US">
                          <a:solidFill>
                            <a:schemeClr val="tx1"/>
                          </a:solidFill>
                        </a:rPr>
                        <a:t>Addition of program descriptions, their rationale for inclusion, and how they relate to portfolio, sector, and segment goals and budget</a:t>
                      </a:r>
                    </a:p>
                  </a:txBody>
                  <a:tcPr/>
                </a:tc>
                <a:extLst>
                  <a:ext uri="{0D108BD9-81ED-4DB2-BD59-A6C34878D82A}">
                    <a16:rowId xmlns:a16="http://schemas.microsoft.com/office/drawing/2014/main" val="2278053654"/>
                  </a:ext>
                </a:extLst>
              </a:tr>
            </a:tbl>
          </a:graphicData>
        </a:graphic>
      </p:graphicFrame>
      <p:sp>
        <p:nvSpPr>
          <p:cNvPr id="4" name="Slide Number Placeholder 3">
            <a:extLst>
              <a:ext uri="{FF2B5EF4-FFF2-40B4-BE49-F238E27FC236}">
                <a16:creationId xmlns:a16="http://schemas.microsoft.com/office/drawing/2014/main" id="{4E121DB1-05E2-402A-993E-DC92D5FFA55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61068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2623-3AAE-4CE3-836E-70F29EDDF4E8}"/>
              </a:ext>
            </a:extLst>
          </p:cNvPr>
          <p:cNvSpPr>
            <a:spLocks noGrp="1"/>
          </p:cNvSpPr>
          <p:nvPr>
            <p:ph type="title"/>
          </p:nvPr>
        </p:nvSpPr>
        <p:spPr>
          <a:xfrm>
            <a:off x="609600" y="204867"/>
            <a:ext cx="10972800" cy="591638"/>
          </a:xfrm>
        </p:spPr>
        <p:txBody>
          <a:bodyPr/>
          <a:lstStyle/>
          <a:p>
            <a:r>
              <a:rPr lang="en-US"/>
              <a:t>Changes to the Guidance</a:t>
            </a:r>
          </a:p>
        </p:txBody>
      </p:sp>
      <p:graphicFrame>
        <p:nvGraphicFramePr>
          <p:cNvPr id="5" name="Table 5">
            <a:extLst>
              <a:ext uri="{FF2B5EF4-FFF2-40B4-BE49-F238E27FC236}">
                <a16:creationId xmlns:a16="http://schemas.microsoft.com/office/drawing/2014/main" id="{462D4F85-980B-4055-8826-C0F9F9CFE2EC}"/>
              </a:ext>
            </a:extLst>
          </p:cNvPr>
          <p:cNvGraphicFramePr>
            <a:graphicFrameLocks noGrp="1"/>
          </p:cNvGraphicFramePr>
          <p:nvPr>
            <p:ph idx="1"/>
          </p:nvPr>
        </p:nvGraphicFramePr>
        <p:xfrm>
          <a:off x="631596" y="796505"/>
          <a:ext cx="10950805" cy="5760720"/>
        </p:xfrm>
        <a:graphic>
          <a:graphicData uri="http://schemas.openxmlformats.org/drawingml/2006/table">
            <a:tbl>
              <a:tblPr firstRow="1" bandRow="1">
                <a:tableStyleId>{5C22544A-7EE6-4342-B048-85BDC9FD1C3A}</a:tableStyleId>
              </a:tblPr>
              <a:tblGrid>
                <a:gridCol w="2224726">
                  <a:extLst>
                    <a:ext uri="{9D8B030D-6E8A-4147-A177-3AD203B41FA5}">
                      <a16:colId xmlns:a16="http://schemas.microsoft.com/office/drawing/2014/main" val="3811776999"/>
                    </a:ext>
                  </a:extLst>
                </a:gridCol>
                <a:gridCol w="2045616">
                  <a:extLst>
                    <a:ext uri="{9D8B030D-6E8A-4147-A177-3AD203B41FA5}">
                      <a16:colId xmlns:a16="http://schemas.microsoft.com/office/drawing/2014/main" val="396251605"/>
                    </a:ext>
                  </a:extLst>
                </a:gridCol>
                <a:gridCol w="6680463">
                  <a:extLst>
                    <a:ext uri="{9D8B030D-6E8A-4147-A177-3AD203B41FA5}">
                      <a16:colId xmlns:a16="http://schemas.microsoft.com/office/drawing/2014/main" val="2522299083"/>
                    </a:ext>
                  </a:extLst>
                </a:gridCol>
              </a:tblGrid>
              <a:tr h="498029">
                <a:tc>
                  <a:txBody>
                    <a:bodyPr/>
                    <a:lstStyle/>
                    <a:p>
                      <a:pPr algn="ctr"/>
                      <a:r>
                        <a:rPr lang="en-US"/>
                        <a:t>Topic</a:t>
                      </a:r>
                    </a:p>
                  </a:txBody>
                  <a:tcPr/>
                </a:tc>
                <a:tc>
                  <a:txBody>
                    <a:bodyPr/>
                    <a:lstStyle/>
                    <a:p>
                      <a:pPr algn="ctr"/>
                      <a:r>
                        <a:rPr lang="en-US"/>
                        <a:t>Revision Location</a:t>
                      </a:r>
                    </a:p>
                  </a:txBody>
                  <a:tcPr/>
                </a:tc>
                <a:tc>
                  <a:txBody>
                    <a:bodyPr/>
                    <a:lstStyle/>
                    <a:p>
                      <a:pPr algn="ctr"/>
                      <a:r>
                        <a:rPr lang="en-US"/>
                        <a:t>June 24 Revision </a:t>
                      </a:r>
                    </a:p>
                  </a:txBody>
                  <a:tcPr/>
                </a:tc>
                <a:extLst>
                  <a:ext uri="{0D108BD9-81ED-4DB2-BD59-A6C34878D82A}">
                    <a16:rowId xmlns:a16="http://schemas.microsoft.com/office/drawing/2014/main" val="1970991635"/>
                  </a:ext>
                </a:extLst>
              </a:tr>
              <a:tr h="498029">
                <a:tc>
                  <a:txBody>
                    <a:bodyPr/>
                    <a:lstStyle/>
                    <a:p>
                      <a:r>
                        <a:rPr lang="en-US"/>
                        <a:t>Portfolio Description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4-Year: Reasonableness of Budget</a:t>
                      </a:r>
                    </a:p>
                  </a:txBody>
                  <a:tcPr/>
                </a:tc>
                <a:tc>
                  <a:txBody>
                    <a:bodyPr/>
                    <a:lstStyle/>
                    <a:p>
                      <a:r>
                        <a:rPr lang="en-US"/>
                        <a:t>Addition of a Snapshot of the PA’s current portfolio and descriptions of and rationale for significant changes planned in this application.</a:t>
                      </a:r>
                    </a:p>
                  </a:txBody>
                  <a:tcPr/>
                </a:tc>
                <a:extLst>
                  <a:ext uri="{0D108BD9-81ED-4DB2-BD59-A6C34878D82A}">
                    <a16:rowId xmlns:a16="http://schemas.microsoft.com/office/drawing/2014/main" val="989654094"/>
                  </a:ext>
                </a:extLst>
              </a:tr>
              <a:tr h="543491">
                <a:tc>
                  <a:txBody>
                    <a:bodyPr/>
                    <a:lstStyle/>
                    <a:p>
                      <a:r>
                        <a:rPr lang="en-US"/>
                        <a:t>Metrics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4-Year: Reasonableness of Budget</a:t>
                      </a:r>
                    </a:p>
                  </a:txBody>
                  <a:tcPr/>
                </a:tc>
                <a:tc>
                  <a:txBody>
                    <a:bodyPr/>
                    <a:lstStyle/>
                    <a:p>
                      <a:r>
                        <a:rPr lang="en-US">
                          <a:solidFill>
                            <a:schemeClr val="tx1"/>
                          </a:solidFill>
                        </a:rPr>
                        <a:t>Clarification that PAs are to use the metrics developed by CAEECC </a:t>
                      </a:r>
                      <a:r>
                        <a:rPr lang="en-US" sz="1800" b="0" i="0" u="none" strike="noStrike" noProof="0">
                          <a:latin typeface="Century Gothic"/>
                        </a:rPr>
                        <a:t>Market Support and Equity segment </a:t>
                      </a:r>
                      <a:r>
                        <a:rPr lang="en-US">
                          <a:solidFill>
                            <a:schemeClr val="tx1"/>
                          </a:solidFill>
                        </a:rPr>
                        <a:t>Working Groups. </a:t>
                      </a:r>
                    </a:p>
                  </a:txBody>
                  <a:tcPr/>
                </a:tc>
                <a:extLst>
                  <a:ext uri="{0D108BD9-81ED-4DB2-BD59-A6C34878D82A}">
                    <a16:rowId xmlns:a16="http://schemas.microsoft.com/office/drawing/2014/main" val="3187979152"/>
                  </a:ext>
                </a:extLst>
              </a:tr>
              <a:tr h="498029">
                <a:tc>
                  <a:txBody>
                    <a:bodyPr/>
                    <a:lstStyle/>
                    <a:p>
                      <a:pPr lvl="0" algn="l">
                        <a:lnSpc>
                          <a:spcPct val="100000"/>
                        </a:lnSpc>
                        <a:spcBef>
                          <a:spcPts val="0"/>
                        </a:spcBef>
                        <a:spcAft>
                          <a:spcPts val="0"/>
                        </a:spcAft>
                        <a:buNone/>
                      </a:pPr>
                      <a:r>
                        <a:rPr lang="en-US" sz="1800" b="0" i="0" u="none" strike="noStrike" noProof="0">
                          <a:latin typeface="Century Gothic"/>
                        </a:rPr>
                        <a:t>Portfolio Management</a:t>
                      </a:r>
                      <a:endParaRPr lang="en-US"/>
                    </a:p>
                    <a:p>
                      <a:pPr lvl="0">
                        <a:buNone/>
                      </a:pPr>
                      <a:endParaRPr lang="en-US"/>
                    </a:p>
                  </a:txBody>
                  <a:tcPr/>
                </a:tc>
                <a:tc>
                  <a:txBody>
                    <a:bodyPr/>
                    <a:lstStyle/>
                    <a:p>
                      <a:pPr marL="0" marR="0" lvl="0" indent="0" algn="l">
                        <a:lnSpc>
                          <a:spcPct val="100000"/>
                        </a:lnSpc>
                        <a:spcBef>
                          <a:spcPts val="0"/>
                        </a:spcBef>
                        <a:spcAft>
                          <a:spcPts val="0"/>
                        </a:spcAft>
                        <a:buNone/>
                      </a:pPr>
                      <a:r>
                        <a:rPr lang="en-US" sz="1800" b="0" i="0" u="none" strike="noStrike" noProof="0">
                          <a:latin typeface="Century Gothic"/>
                        </a:rPr>
                        <a:t>4-Year: </a:t>
                      </a:r>
                      <a:r>
                        <a:rPr lang="en-US"/>
                        <a:t>Portfolio Management</a:t>
                      </a:r>
                    </a:p>
                  </a:txBody>
                  <a:tcPr/>
                </a:tc>
                <a:tc>
                  <a:txBody>
                    <a:bodyPr/>
                    <a:lstStyle/>
                    <a:p>
                      <a:r>
                        <a:rPr lang="en-US">
                          <a:solidFill>
                            <a:schemeClr val="tx1"/>
                          </a:solidFill>
                        </a:rPr>
                        <a:t>Addition of bullets related to: cost recovery, portfolio optimization, risk management, need for flexibility.</a:t>
                      </a:r>
                    </a:p>
                  </a:txBody>
                  <a:tcPr/>
                </a:tc>
                <a:extLst>
                  <a:ext uri="{0D108BD9-81ED-4DB2-BD59-A6C34878D82A}">
                    <a16:rowId xmlns:a16="http://schemas.microsoft.com/office/drawing/2014/main" val="153819805"/>
                  </a:ext>
                </a:extLst>
              </a:tr>
              <a:tr h="498029">
                <a:tc>
                  <a:txBody>
                    <a:bodyPr/>
                    <a:lstStyle/>
                    <a:p>
                      <a:r>
                        <a:rPr lang="en-US"/>
                        <a:t>Third Party Solicitation</a:t>
                      </a:r>
                    </a:p>
                  </a:txBody>
                  <a:tcPr/>
                </a:tc>
                <a:tc>
                  <a:txBody>
                    <a:bodyPr/>
                    <a:lstStyle/>
                    <a:p>
                      <a:pPr lvl="0">
                        <a:buNone/>
                      </a:pPr>
                      <a:r>
                        <a:rPr lang="en-US" sz="1800" b="0" i="0" u="none" strike="noStrike" noProof="0">
                          <a:latin typeface="Century Gothic"/>
                        </a:rPr>
                        <a:t>4-Year: Port. Management - </a:t>
                      </a:r>
                      <a:r>
                        <a:rPr lang="en-US"/>
                        <a:t>3</a:t>
                      </a:r>
                      <a:r>
                        <a:rPr lang="en-US" baseline="30000"/>
                        <a:t>rd</a:t>
                      </a:r>
                      <a:r>
                        <a:rPr lang="en-US"/>
                        <a:t> Party Solicitation</a:t>
                      </a:r>
                    </a:p>
                  </a:txBody>
                  <a:tcPr/>
                </a:tc>
                <a:tc>
                  <a:txBody>
                    <a:bodyPr/>
                    <a:lstStyle/>
                    <a:p>
                      <a:r>
                        <a:rPr lang="en-US">
                          <a:solidFill>
                            <a:schemeClr val="tx1"/>
                          </a:solidFill>
                        </a:rPr>
                        <a:t>Addition of bullets related to: scope and schedule of solicitations, procurement methods, engagement with a diversity of organizations, risk mitigation and distribution, and stakeholder engagement.</a:t>
                      </a:r>
                    </a:p>
                  </a:txBody>
                  <a:tcPr/>
                </a:tc>
                <a:extLst>
                  <a:ext uri="{0D108BD9-81ED-4DB2-BD59-A6C34878D82A}">
                    <a16:rowId xmlns:a16="http://schemas.microsoft.com/office/drawing/2014/main" val="1382207361"/>
                  </a:ext>
                </a:extLst>
              </a:tr>
              <a:tr h="498029">
                <a:tc>
                  <a:txBody>
                    <a:bodyPr/>
                    <a:lstStyle/>
                    <a:p>
                      <a:r>
                        <a:rPr lang="en-US"/>
                        <a:t>Coordination</a:t>
                      </a:r>
                    </a:p>
                  </a:txBody>
                  <a:tcPr/>
                </a:tc>
                <a:tc>
                  <a:txBody>
                    <a:bodyPr/>
                    <a:lstStyle/>
                    <a:p>
                      <a:r>
                        <a:rPr lang="en-US"/>
                        <a:t>4-Year: Coordination and stakeholder input</a:t>
                      </a:r>
                    </a:p>
                  </a:txBody>
                  <a:tcPr/>
                </a:tc>
                <a:tc>
                  <a:txBody>
                    <a:bodyPr/>
                    <a:lstStyle/>
                    <a:p>
                      <a:r>
                        <a:rPr lang="en-US">
                          <a:solidFill>
                            <a:schemeClr val="tx1"/>
                          </a:solidFill>
                        </a:rPr>
                        <a:t>Clarifications of necessity to reduce duplication of efforts, align portfolio goals and outcomes with state greenhouse gas reduction goals, and customer data.</a:t>
                      </a:r>
                    </a:p>
                  </a:txBody>
                  <a:tcPr/>
                </a:tc>
                <a:extLst>
                  <a:ext uri="{0D108BD9-81ED-4DB2-BD59-A6C34878D82A}">
                    <a16:rowId xmlns:a16="http://schemas.microsoft.com/office/drawing/2014/main" val="3115114165"/>
                  </a:ext>
                </a:extLst>
              </a:tr>
            </a:tbl>
          </a:graphicData>
        </a:graphic>
      </p:graphicFrame>
      <p:sp>
        <p:nvSpPr>
          <p:cNvPr id="4" name="Slide Number Placeholder 3">
            <a:extLst>
              <a:ext uri="{FF2B5EF4-FFF2-40B4-BE49-F238E27FC236}">
                <a16:creationId xmlns:a16="http://schemas.microsoft.com/office/drawing/2014/main" id="{4E121DB1-05E2-402A-993E-DC92D5FFA55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76919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E857-2ECF-A94F-B4F9-5FFE1C92D32F}"/>
              </a:ext>
            </a:extLst>
          </p:cNvPr>
          <p:cNvSpPr>
            <a:spLocks noGrp="1"/>
          </p:cNvSpPr>
          <p:nvPr>
            <p:ph type="title"/>
          </p:nvPr>
        </p:nvSpPr>
        <p:spPr>
          <a:xfrm>
            <a:off x="609599" y="2015249"/>
            <a:ext cx="10972800" cy="1325563"/>
          </a:xfrm>
        </p:spPr>
        <p:txBody>
          <a:bodyPr>
            <a:normAutofit/>
          </a:bodyPr>
          <a:lstStyle/>
          <a:p>
            <a:r>
              <a:rPr lang="en-US" sz="6000"/>
              <a:t>Additional input?</a:t>
            </a:r>
          </a:p>
        </p:txBody>
      </p:sp>
      <p:sp>
        <p:nvSpPr>
          <p:cNvPr id="3" name="Content Placeholder 2">
            <a:extLst>
              <a:ext uri="{FF2B5EF4-FFF2-40B4-BE49-F238E27FC236}">
                <a16:creationId xmlns:a16="http://schemas.microsoft.com/office/drawing/2014/main" id="{B74B1A1E-10D2-1C4A-AE33-C1F3CB3F9F8C}"/>
              </a:ext>
            </a:extLst>
          </p:cNvPr>
          <p:cNvSpPr>
            <a:spLocks noGrp="1"/>
          </p:cNvSpPr>
          <p:nvPr>
            <p:ph idx="1"/>
          </p:nvPr>
        </p:nvSpPr>
        <p:spPr/>
        <p:txBody>
          <a:bodyPr>
            <a:normAutofit lnSpcReduction="10000"/>
          </a:bodyPr>
          <a:lstStyle/>
          <a:p>
            <a:endParaRPr lang="en-US"/>
          </a:p>
          <a:p>
            <a:endParaRPr lang="en-US"/>
          </a:p>
          <a:p>
            <a:endParaRPr lang="en-US"/>
          </a:p>
          <a:p>
            <a:endParaRPr lang="en-US"/>
          </a:p>
          <a:p>
            <a:endParaRPr lang="en-US"/>
          </a:p>
          <a:p>
            <a:endParaRPr lang="en-US"/>
          </a:p>
          <a:p>
            <a:endParaRPr lang="en-US"/>
          </a:p>
          <a:p>
            <a:endParaRPr lang="en-US"/>
          </a:p>
          <a:p>
            <a:endParaRPr lang="en-US"/>
          </a:p>
          <a:p>
            <a:r>
              <a:rPr lang="en-US"/>
              <a:t>Final input due to Energy Division July 6, 2021</a:t>
            </a:r>
          </a:p>
        </p:txBody>
      </p:sp>
      <p:sp>
        <p:nvSpPr>
          <p:cNvPr id="4" name="Slide Number Placeholder 3">
            <a:extLst>
              <a:ext uri="{FF2B5EF4-FFF2-40B4-BE49-F238E27FC236}">
                <a16:creationId xmlns:a16="http://schemas.microsoft.com/office/drawing/2014/main" id="{E0E57B5A-9E9B-5746-A582-028ADBF55234}"/>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3802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vert="horz" lIns="91440" tIns="45720" rIns="91440" bIns="45720" rtlCol="0" anchor="t">
            <a:normAutofit/>
          </a:bodyPr>
          <a:lstStyle/>
          <a:p>
            <a:r>
              <a:rPr lang="en-US" dirty="0">
                <a:latin typeface="Segoe UI"/>
                <a:cs typeface="Segoe UI"/>
              </a:rPr>
              <a:t>June 24, 2021</a:t>
            </a:r>
            <a:endParaRPr lang="en-US" dirty="0"/>
          </a:p>
        </p:txBody>
      </p:sp>
      <p:sp>
        <p:nvSpPr>
          <p:cNvPr id="3" name="Title 2"/>
          <p:cNvSpPr>
            <a:spLocks noGrp="1"/>
          </p:cNvSpPr>
          <p:nvPr>
            <p:ph type="title"/>
          </p:nvPr>
        </p:nvSpPr>
        <p:spPr/>
        <p:txBody>
          <a:bodyPr/>
          <a:lstStyle/>
          <a:p>
            <a:r>
              <a:rPr lang="en-US" dirty="0">
                <a:latin typeface="Segoe UI Light"/>
                <a:cs typeface="Segoe UI Light"/>
              </a:rPr>
              <a:t>EE Application Outline Development (IOU presentation)</a:t>
            </a:r>
            <a:endParaRPr lang="en-US" dirty="0"/>
          </a:p>
        </p:txBody>
      </p:sp>
    </p:spTree>
    <p:extLst>
      <p:ext uri="{BB962C8B-B14F-4D97-AF65-F5344CB8AC3E}">
        <p14:creationId xmlns:p14="http://schemas.microsoft.com/office/powerpoint/2010/main" val="1514352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5FBB-F69E-4CD2-B9CE-6A9680816D6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D0CED70-DEDA-4449-A407-E16AF19EA60B}"/>
              </a:ext>
            </a:extLst>
          </p:cNvPr>
          <p:cNvSpPr>
            <a:spLocks noGrp="1"/>
          </p:cNvSpPr>
          <p:nvPr>
            <p:ph idx="1"/>
          </p:nvPr>
        </p:nvSpPr>
        <p:spPr>
          <a:xfrm>
            <a:off x="838200" y="1825625"/>
            <a:ext cx="4606636" cy="4351338"/>
          </a:xfrm>
        </p:spPr>
        <p:txBody>
          <a:bodyPr/>
          <a:lstStyle/>
          <a:p>
            <a:r>
              <a:rPr lang="en-US" dirty="0"/>
              <a:t>D.21-05-031 OP 6 requires PAs to use a standard template when preparing EE applications.</a:t>
            </a:r>
          </a:p>
          <a:p>
            <a:r>
              <a:rPr lang="en-US" dirty="0"/>
              <a:t>A draft template was included with the decision.</a:t>
            </a:r>
          </a:p>
          <a:p>
            <a:r>
              <a:rPr lang="en-US" dirty="0"/>
              <a:t>The final version will be posted no later than September 30.</a:t>
            </a:r>
          </a:p>
        </p:txBody>
      </p:sp>
      <p:sp>
        <p:nvSpPr>
          <p:cNvPr id="4" name="Slide Number Placeholder 3">
            <a:extLst>
              <a:ext uri="{FF2B5EF4-FFF2-40B4-BE49-F238E27FC236}">
                <a16:creationId xmlns:a16="http://schemas.microsoft.com/office/drawing/2014/main" id="{3338E4F9-0E8C-4C78-B720-381571076F93}"/>
              </a:ext>
            </a:extLst>
          </p:cNvPr>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A01A986-56E8-48E0-A923-D489692A3694}"/>
              </a:ext>
            </a:extLst>
          </p:cNvPr>
          <p:cNvPicPr>
            <a:picLocks noChangeAspect="1"/>
          </p:cNvPicPr>
          <p:nvPr/>
        </p:nvPicPr>
        <p:blipFill>
          <a:blip r:embed="rId2"/>
          <a:stretch>
            <a:fillRect/>
          </a:stretch>
        </p:blipFill>
        <p:spPr>
          <a:xfrm>
            <a:off x="6730241" y="197145"/>
            <a:ext cx="4918370" cy="6176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2502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1049-0482-4C07-A697-F18D195BC800}"/>
              </a:ext>
            </a:extLst>
          </p:cNvPr>
          <p:cNvSpPr>
            <a:spLocks noGrp="1"/>
          </p:cNvSpPr>
          <p:nvPr>
            <p:ph type="title"/>
          </p:nvPr>
        </p:nvSpPr>
        <p:spPr/>
        <p:txBody>
          <a:bodyPr/>
          <a:lstStyle/>
          <a:p>
            <a:r>
              <a:rPr lang="en-US" dirty="0"/>
              <a:t>Outline &amp; Spreadsheets</a:t>
            </a:r>
          </a:p>
        </p:txBody>
      </p:sp>
      <p:sp>
        <p:nvSpPr>
          <p:cNvPr id="3" name="Content Placeholder 2">
            <a:extLst>
              <a:ext uri="{FF2B5EF4-FFF2-40B4-BE49-F238E27FC236}">
                <a16:creationId xmlns:a16="http://schemas.microsoft.com/office/drawing/2014/main" id="{FCA9EA76-40DA-4AA6-BF37-4C9B3456FBFF}"/>
              </a:ext>
            </a:extLst>
          </p:cNvPr>
          <p:cNvSpPr>
            <a:spLocks noGrp="1"/>
          </p:cNvSpPr>
          <p:nvPr>
            <p:ph idx="1"/>
          </p:nvPr>
        </p:nvSpPr>
        <p:spPr/>
        <p:txBody>
          <a:bodyPr/>
          <a:lstStyle/>
          <a:p>
            <a:r>
              <a:rPr lang="en-US" dirty="0"/>
              <a:t>On May 27</a:t>
            </a:r>
            <a:r>
              <a:rPr lang="en-US" baseline="30000" dirty="0"/>
              <a:t>th</a:t>
            </a:r>
            <a:r>
              <a:rPr lang="en-US" dirty="0"/>
              <a:t> during the reporting PCG ED staff asked PAs to convene and </a:t>
            </a:r>
            <a:r>
              <a:rPr lang="en-US" u="sng" dirty="0"/>
              <a:t>develop a plan </a:t>
            </a:r>
            <a:r>
              <a:rPr lang="en-US" dirty="0"/>
              <a:t>to deliver a draft of application spreadsheets and application prose templates by June 24</a:t>
            </a:r>
            <a:r>
              <a:rPr lang="en-US" baseline="30000" dirty="0"/>
              <a:t>th</a:t>
            </a:r>
            <a:r>
              <a:rPr lang="en-US" dirty="0"/>
              <a:t> (today).</a:t>
            </a:r>
          </a:p>
          <a:p>
            <a:r>
              <a:rPr lang="en-US" dirty="0"/>
              <a:t>By July 22</a:t>
            </a:r>
            <a:r>
              <a:rPr lang="en-US" baseline="30000" dirty="0"/>
              <a:t>nd</a:t>
            </a:r>
            <a:r>
              <a:rPr lang="en-US" dirty="0"/>
              <a:t> PAs will complete templates for review and receive ED &amp; Cal Advocates feedback.</a:t>
            </a:r>
          </a:p>
          <a:p>
            <a:r>
              <a:rPr lang="en-US" dirty="0"/>
              <a:t>ED Staff has the final word on the outline and spreadsheet templates, and will incorporate into official templates by September 30</a:t>
            </a:r>
            <a:r>
              <a:rPr lang="en-US" baseline="30000" dirty="0"/>
              <a:t>th</a:t>
            </a:r>
            <a:r>
              <a:rPr lang="en-US" dirty="0"/>
              <a:t> </a:t>
            </a:r>
          </a:p>
          <a:p>
            <a:r>
              <a:rPr lang="en-US" dirty="0"/>
              <a:t>SCE shared the outline documents developed for their own Application with the team as a starting point.</a:t>
            </a:r>
          </a:p>
        </p:txBody>
      </p:sp>
      <p:sp>
        <p:nvSpPr>
          <p:cNvPr id="4" name="Slide Number Placeholder 3">
            <a:extLst>
              <a:ext uri="{FF2B5EF4-FFF2-40B4-BE49-F238E27FC236}">
                <a16:creationId xmlns:a16="http://schemas.microsoft.com/office/drawing/2014/main" id="{E5F3B6E0-2798-4A04-A58E-020F18270D00}"/>
              </a:ext>
            </a:extLst>
          </p:cNvPr>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43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B4C6-BECD-4B44-957F-E07862C40533}"/>
              </a:ext>
            </a:extLst>
          </p:cNvPr>
          <p:cNvSpPr>
            <a:spLocks noGrp="1"/>
          </p:cNvSpPr>
          <p:nvPr>
            <p:ph type="title"/>
          </p:nvPr>
        </p:nvSpPr>
        <p:spPr>
          <a:xfrm>
            <a:off x="572493" y="238539"/>
            <a:ext cx="11018520" cy="1434415"/>
          </a:xfrm>
        </p:spPr>
        <p:txBody>
          <a:bodyPr anchor="b">
            <a:normAutofit/>
          </a:bodyPr>
          <a:lstStyle/>
          <a:p>
            <a:r>
              <a:rPr lang="en-US" sz="5400" b="1" dirty="0"/>
              <a:t>Instructions for Public Participation </a:t>
            </a:r>
            <a:r>
              <a:rPr lang="en-US" sz="4000" b="1" dirty="0"/>
              <a:t>(participants who are not CAEECC members) </a:t>
            </a:r>
          </a:p>
        </p:txBody>
      </p:sp>
      <p:sp>
        <p:nvSpPr>
          <p:cNvPr id="3" name="Content Placeholder 2">
            <a:extLst>
              <a:ext uri="{FF2B5EF4-FFF2-40B4-BE49-F238E27FC236}">
                <a16:creationId xmlns:a16="http://schemas.microsoft.com/office/drawing/2014/main" id="{04BC339A-4D03-8244-BFDA-8843E66C445B}"/>
              </a:ext>
            </a:extLst>
          </p:cNvPr>
          <p:cNvSpPr>
            <a:spLocks noGrp="1"/>
          </p:cNvSpPr>
          <p:nvPr>
            <p:ph idx="1"/>
          </p:nvPr>
        </p:nvSpPr>
        <p:spPr>
          <a:xfrm>
            <a:off x="572492" y="1930399"/>
            <a:ext cx="8876308" cy="4689061"/>
          </a:xfrm>
        </p:spPr>
        <p:txBody>
          <a:bodyPr anchor="t">
            <a:normAutofit fontScale="92500"/>
          </a:bodyPr>
          <a:lstStyle/>
          <a:p>
            <a:pPr marL="0" indent="0">
              <a:buNone/>
            </a:pPr>
            <a:r>
              <a:rPr lang="en-US" b="1" dirty="0"/>
              <a:t>To Ask a Question </a:t>
            </a:r>
          </a:p>
          <a:p>
            <a:pPr lvl="1"/>
            <a:r>
              <a:rPr lang="en-US" dirty="0"/>
              <a:t>Type your full question in the chat. Send your chat to “all participants”</a:t>
            </a:r>
          </a:p>
          <a:p>
            <a:pPr lvl="1"/>
            <a:r>
              <a:rPr lang="en-US" dirty="0"/>
              <a:t>Presenters will answer questions in chat where possible; Jenny Berg, CAEECC Co-Chair will be screening questions and may relay certain questions to full CAEECC</a:t>
            </a:r>
          </a:p>
          <a:p>
            <a:pPr lvl="1"/>
            <a:endParaRPr lang="en-US" dirty="0"/>
          </a:p>
          <a:p>
            <a:pPr marL="0" indent="0">
              <a:buNone/>
            </a:pPr>
            <a:r>
              <a:rPr lang="en-US" b="1" dirty="0"/>
              <a:t>To make a comment (only for a few key agenda items identified by Facilitation Team—and time allowing) </a:t>
            </a:r>
          </a:p>
          <a:p>
            <a:pPr lvl="1"/>
            <a:r>
              <a:rPr lang="en-US" dirty="0"/>
              <a:t>Type “Request to make a verbal comment” in the chat. Send chat to “all participants”</a:t>
            </a:r>
          </a:p>
          <a:p>
            <a:pPr lvl="1"/>
            <a:r>
              <a:rPr lang="en-US" dirty="0"/>
              <a:t>Susan </a:t>
            </a:r>
            <a:r>
              <a:rPr lang="en-US" dirty="0" err="1"/>
              <a:t>Rivo</a:t>
            </a:r>
            <a:r>
              <a:rPr lang="en-US" dirty="0"/>
              <a:t> will elevate you to “panelist” so you can speak, and she will let the Facilitation Team know. Wait to be called on, then remember to unmute yourself.</a:t>
            </a:r>
          </a:p>
          <a:p>
            <a:pPr marL="0" indent="0">
              <a:buNone/>
            </a:pPr>
            <a:endParaRPr lang="en-US" sz="1900" dirty="0"/>
          </a:p>
        </p:txBody>
      </p:sp>
      <p:pic>
        <p:nvPicPr>
          <p:cNvPr id="6" name="Picture 5" descr="One in a crowd">
            <a:extLst>
              <a:ext uri="{FF2B5EF4-FFF2-40B4-BE49-F238E27FC236}">
                <a16:creationId xmlns:a16="http://schemas.microsoft.com/office/drawing/2014/main" id="{EE765BB8-32E8-4432-BC82-4B1810E644DA}"/>
              </a:ext>
            </a:extLst>
          </p:cNvPr>
          <p:cNvPicPr>
            <a:picLocks noChangeAspect="1"/>
          </p:cNvPicPr>
          <p:nvPr/>
        </p:nvPicPr>
        <p:blipFill rotWithShape="1">
          <a:blip r:embed="rId2"/>
          <a:srcRect l="16995" r="10851"/>
          <a:stretch/>
        </p:blipFill>
        <p:spPr>
          <a:xfrm>
            <a:off x="9632921" y="1930399"/>
            <a:ext cx="2155921" cy="2240957"/>
          </a:xfrm>
          <a:prstGeom prst="rect">
            <a:avLst/>
          </a:prstGeom>
        </p:spPr>
      </p:pic>
      <p:sp>
        <p:nvSpPr>
          <p:cNvPr id="4" name="Slide Number Placeholder 3">
            <a:extLst>
              <a:ext uri="{FF2B5EF4-FFF2-40B4-BE49-F238E27FC236}">
                <a16:creationId xmlns:a16="http://schemas.microsoft.com/office/drawing/2014/main" id="{784734C8-0BBF-1544-8924-8A336CE84B69}"/>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4</a:t>
            </a:fld>
            <a:endParaRPr lang="en-US"/>
          </a:p>
        </p:txBody>
      </p:sp>
    </p:spTree>
    <p:extLst>
      <p:ext uri="{BB962C8B-B14F-4D97-AF65-F5344CB8AC3E}">
        <p14:creationId xmlns:p14="http://schemas.microsoft.com/office/powerpoint/2010/main" val="4237919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7FFA-B2B1-499B-B4AA-E97345D77209}"/>
              </a:ext>
            </a:extLst>
          </p:cNvPr>
          <p:cNvSpPr>
            <a:spLocks noGrp="1"/>
          </p:cNvSpPr>
          <p:nvPr>
            <p:ph type="title"/>
          </p:nvPr>
        </p:nvSpPr>
        <p:spPr/>
        <p:txBody>
          <a:bodyPr/>
          <a:lstStyle/>
          <a:p>
            <a:r>
              <a:rPr lang="en-US" dirty="0"/>
              <a:t>Plan for Outline and Spreadsheet Template Development</a:t>
            </a:r>
          </a:p>
        </p:txBody>
      </p:sp>
      <p:sp>
        <p:nvSpPr>
          <p:cNvPr id="3" name="Content Placeholder 2">
            <a:extLst>
              <a:ext uri="{FF2B5EF4-FFF2-40B4-BE49-F238E27FC236}">
                <a16:creationId xmlns:a16="http://schemas.microsoft.com/office/drawing/2014/main" id="{4EF3C964-2A67-4D2F-A513-1FE1AB70E95C}"/>
              </a:ext>
            </a:extLst>
          </p:cNvPr>
          <p:cNvSpPr>
            <a:spLocks noGrp="1"/>
          </p:cNvSpPr>
          <p:nvPr>
            <p:ph idx="1"/>
          </p:nvPr>
        </p:nvSpPr>
        <p:spPr/>
        <p:txBody>
          <a:bodyPr>
            <a:normAutofit fontScale="85000" lnSpcReduction="20000"/>
          </a:bodyPr>
          <a:lstStyle/>
          <a:p>
            <a:r>
              <a:rPr lang="en-US" dirty="0"/>
              <a:t>By June 18th – PAs provide feedback on Outline and Spreadsheets (based on SCE’s starter materials or new materials)</a:t>
            </a:r>
          </a:p>
          <a:p>
            <a:pPr lvl="1"/>
            <a:r>
              <a:rPr lang="en-US" dirty="0"/>
              <a:t>Send feedback directly to SCE (</a:t>
            </a:r>
            <a:r>
              <a:rPr lang="en-US" dirty="0">
                <a:hlinkClick r:id="rId2"/>
              </a:rPr>
              <a:t>Brandon.Sanders@sce.com</a:t>
            </a:r>
            <a:r>
              <a:rPr lang="en-US" dirty="0"/>
              <a:t>)</a:t>
            </a:r>
          </a:p>
          <a:p>
            <a:r>
              <a:rPr lang="en-US" dirty="0"/>
              <a:t>By June 23 SCE to provide Feedback </a:t>
            </a:r>
            <a:r>
              <a:rPr lang="en-US"/>
              <a:t>summary including revised </a:t>
            </a:r>
            <a:r>
              <a:rPr lang="en-US" dirty="0"/>
              <a:t>outline </a:t>
            </a:r>
            <a:r>
              <a:rPr lang="en-US"/>
              <a:t>/ spreadsheets to PAs</a:t>
            </a:r>
            <a:endParaRPr lang="en-US" dirty="0"/>
          </a:p>
          <a:p>
            <a:r>
              <a:rPr lang="en-US" dirty="0"/>
              <a:t>June 24 – Plan presented at CAEECC</a:t>
            </a:r>
          </a:p>
          <a:p>
            <a:r>
              <a:rPr lang="en-US" dirty="0"/>
              <a:t>June 25 – PAs meet to discuss outline feedback, document consensus items, determine how to handle outstanding items (large meetings or small item-specific discussions)</a:t>
            </a:r>
          </a:p>
          <a:p>
            <a:r>
              <a:rPr lang="en-US" dirty="0"/>
              <a:t>By June 30 – Spreadsheet sub-team meets to discuss spreadsheet templates, determine how to handle outstanding items</a:t>
            </a:r>
          </a:p>
          <a:p>
            <a:r>
              <a:rPr lang="en-US" dirty="0"/>
              <a:t>By July 9 – All PA feedback incorporated into draft outline and spreadsheets which are sent to ED, Cal Advocates, and others for feedback / comment.</a:t>
            </a:r>
          </a:p>
        </p:txBody>
      </p:sp>
      <p:sp>
        <p:nvSpPr>
          <p:cNvPr id="4" name="Slide Number Placeholder 3">
            <a:extLst>
              <a:ext uri="{FF2B5EF4-FFF2-40B4-BE49-F238E27FC236}">
                <a16:creationId xmlns:a16="http://schemas.microsoft.com/office/drawing/2014/main" id="{8286D6C9-1188-4B99-AB99-7E2A99385034}"/>
              </a:ext>
            </a:extLst>
          </p:cNvPr>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97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3115-9448-4CF6-962B-63E943649D8D}"/>
              </a:ext>
            </a:extLst>
          </p:cNvPr>
          <p:cNvSpPr>
            <a:spLocks noGrp="1"/>
          </p:cNvSpPr>
          <p:nvPr>
            <p:ph type="title"/>
          </p:nvPr>
        </p:nvSpPr>
        <p:spPr/>
        <p:txBody>
          <a:bodyPr/>
          <a:lstStyle/>
          <a:p>
            <a:r>
              <a:rPr lang="en-US" dirty="0"/>
              <a:t>SCE’s Outline &amp; Spreadsheet Starters</a:t>
            </a:r>
          </a:p>
        </p:txBody>
      </p:sp>
      <p:pic>
        <p:nvPicPr>
          <p:cNvPr id="6" name="Picture 5">
            <a:extLst>
              <a:ext uri="{FF2B5EF4-FFF2-40B4-BE49-F238E27FC236}">
                <a16:creationId xmlns:a16="http://schemas.microsoft.com/office/drawing/2014/main" id="{A4559C36-0F8D-46FD-9455-6910302CA227}"/>
              </a:ext>
            </a:extLst>
          </p:cNvPr>
          <p:cNvPicPr>
            <a:picLocks noChangeAspect="1"/>
          </p:cNvPicPr>
          <p:nvPr/>
        </p:nvPicPr>
        <p:blipFill>
          <a:blip r:embed="rId3"/>
          <a:stretch>
            <a:fillRect/>
          </a:stretch>
        </p:blipFill>
        <p:spPr>
          <a:xfrm>
            <a:off x="6566170" y="1522419"/>
            <a:ext cx="4869808" cy="4970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CE9AFBC-378D-45BB-87AE-19FB62A8017A}"/>
              </a:ext>
            </a:extLst>
          </p:cNvPr>
          <p:cNvPicPr>
            <a:picLocks noChangeAspect="1"/>
          </p:cNvPicPr>
          <p:nvPr/>
        </p:nvPicPr>
        <p:blipFill>
          <a:blip r:embed="rId4"/>
          <a:stretch>
            <a:fillRect/>
          </a:stretch>
        </p:blipFill>
        <p:spPr>
          <a:xfrm>
            <a:off x="428016" y="1423356"/>
            <a:ext cx="4290312" cy="5336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Object 9">
            <a:extLst>
              <a:ext uri="{FF2B5EF4-FFF2-40B4-BE49-F238E27FC236}">
                <a16:creationId xmlns:a16="http://schemas.microsoft.com/office/drawing/2014/main" id="{AB3EC4DA-4AF6-4724-A66A-73DB0651EAEF}"/>
              </a:ext>
            </a:extLst>
          </p:cNvPr>
          <p:cNvGraphicFramePr>
            <a:graphicFrameLocks noChangeAspect="1"/>
          </p:cNvGraphicFramePr>
          <p:nvPr/>
        </p:nvGraphicFramePr>
        <p:xfrm>
          <a:off x="4989478" y="1690688"/>
          <a:ext cx="914400" cy="771525"/>
        </p:xfrm>
        <a:graphic>
          <a:graphicData uri="http://schemas.openxmlformats.org/presentationml/2006/ole">
            <mc:AlternateContent xmlns:mc="http://schemas.openxmlformats.org/markup-compatibility/2006">
              <mc:Choice xmlns:v="urn:schemas-microsoft-com:vml" Requires="v">
                <p:oleObj spid="_x0000_s2075" name="Document" showAsIcon="1" r:id="rId5" imgW="914324" imgH="771628" progId="Word.Document.12">
                  <p:embed/>
                </p:oleObj>
              </mc:Choice>
              <mc:Fallback>
                <p:oleObj name="Document" showAsIcon="1" r:id="rId5" imgW="914324" imgH="771628" progId="Word.Document.12">
                  <p:embed/>
                  <p:pic>
                    <p:nvPicPr>
                      <p:cNvPr id="10" name="Object 9">
                        <a:extLst>
                          <a:ext uri="{FF2B5EF4-FFF2-40B4-BE49-F238E27FC236}">
                            <a16:creationId xmlns:a16="http://schemas.microsoft.com/office/drawing/2014/main" id="{AB3EC4DA-4AF6-4724-A66A-73DB0651EAEF}"/>
                          </a:ext>
                        </a:extLst>
                      </p:cNvPr>
                      <p:cNvPicPr/>
                      <p:nvPr/>
                    </p:nvPicPr>
                    <p:blipFill>
                      <a:blip r:embed="rId6"/>
                      <a:stretch>
                        <a:fillRect/>
                      </a:stretch>
                    </p:blipFill>
                    <p:spPr>
                      <a:xfrm>
                        <a:off x="4989478" y="1690688"/>
                        <a:ext cx="914400" cy="7715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F9A7210-955C-4BD3-BAA6-9BD7DF7F26D3}"/>
              </a:ext>
            </a:extLst>
          </p:cNvPr>
          <p:cNvGraphicFramePr>
            <a:graphicFrameLocks noChangeAspect="1"/>
          </p:cNvGraphicFramePr>
          <p:nvPr/>
        </p:nvGraphicFramePr>
        <p:xfrm>
          <a:off x="4989478" y="2462213"/>
          <a:ext cx="914400" cy="771525"/>
        </p:xfrm>
        <a:graphic>
          <a:graphicData uri="http://schemas.openxmlformats.org/presentationml/2006/ole">
            <mc:AlternateContent xmlns:mc="http://schemas.openxmlformats.org/markup-compatibility/2006">
              <mc:Choice xmlns:v="urn:schemas-microsoft-com:vml" Requires="v">
                <p:oleObj spid="_x0000_s2076" name="Worksheet" showAsIcon="1" r:id="rId7" imgW="914324" imgH="771628" progId="Excel.Sheet.12">
                  <p:embed/>
                </p:oleObj>
              </mc:Choice>
              <mc:Fallback>
                <p:oleObj name="Worksheet" showAsIcon="1" r:id="rId7" imgW="914324" imgH="771628" progId="Excel.Sheet.12">
                  <p:embed/>
                  <p:pic>
                    <p:nvPicPr>
                      <p:cNvPr id="11" name="Object 10">
                        <a:extLst>
                          <a:ext uri="{FF2B5EF4-FFF2-40B4-BE49-F238E27FC236}">
                            <a16:creationId xmlns:a16="http://schemas.microsoft.com/office/drawing/2014/main" id="{EF9A7210-955C-4BD3-BAA6-9BD7DF7F26D3}"/>
                          </a:ext>
                        </a:extLst>
                      </p:cNvPr>
                      <p:cNvPicPr/>
                      <p:nvPr/>
                    </p:nvPicPr>
                    <p:blipFill>
                      <a:blip r:embed="rId8"/>
                      <a:stretch>
                        <a:fillRect/>
                      </a:stretch>
                    </p:blipFill>
                    <p:spPr>
                      <a:xfrm>
                        <a:off x="4989478" y="246221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315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a:t>Break</a:t>
            </a: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42</a:t>
            </a:fld>
            <a:endParaRPr lang="en-US"/>
          </a:p>
        </p:txBody>
      </p:sp>
    </p:spTree>
    <p:extLst>
      <p:ext uri="{BB962C8B-B14F-4D97-AF65-F5344CB8AC3E}">
        <p14:creationId xmlns:p14="http://schemas.microsoft.com/office/powerpoint/2010/main" val="57268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113710344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581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365125"/>
            <a:ext cx="10515600" cy="1325563"/>
          </a:xfrm>
        </p:spPr>
        <p:txBody>
          <a:bodyPr>
            <a:normAutofit/>
          </a:bodyPr>
          <a:lstStyle/>
          <a:p>
            <a:r>
              <a:rPr lang="en-US" dirty="0"/>
              <a:t>Equity &amp; Market Support Metrics WGs: Overview</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A4EFCB-2E64-814A-9839-9E8C266DB8E9}"/>
              </a:ext>
            </a:extLst>
          </p:cNvPr>
          <p:cNvSpPr>
            <a:spLocks noGrp="1"/>
          </p:cNvSpPr>
          <p:nvPr>
            <p:ph idx="1"/>
          </p:nvPr>
        </p:nvSpPr>
        <p:spPr>
          <a:xfrm>
            <a:off x="838200" y="1825625"/>
            <a:ext cx="10515600" cy="4351338"/>
          </a:xfrm>
        </p:spPr>
        <p:txBody>
          <a:bodyPr>
            <a:normAutofit/>
          </a:bodyPr>
          <a:lstStyle/>
          <a:p>
            <a:r>
              <a:rPr lang="en-US" sz="2600" b="1"/>
              <a:t>Charge</a:t>
            </a:r>
            <a:r>
              <a:rPr lang="en-US" sz="2600"/>
              <a:t>: Recommend to ED/Commission and PAs Objectives &amp; Metrics, plus approach for target-setting, for two new portfolio segments: Equity and Market Support</a:t>
            </a:r>
          </a:p>
          <a:p>
            <a:r>
              <a:rPr lang="en-US" sz="2600" b="1"/>
              <a:t>Two separate but parallel Working Groups</a:t>
            </a:r>
            <a:r>
              <a:rPr lang="en-US" sz="2600"/>
              <a:t>—one on Equity segment; the other on Market Support segment</a:t>
            </a:r>
          </a:p>
          <a:p>
            <a:r>
              <a:rPr lang="en-US" sz="2600" b="1"/>
              <a:t>4 half-day WG meetings each </a:t>
            </a:r>
            <a:r>
              <a:rPr lang="en-US" sz="2600"/>
              <a:t>(plus 1 Equity Workshop): July-September 2021</a:t>
            </a:r>
          </a:p>
          <a:p>
            <a:r>
              <a:rPr lang="en-US" sz="2600" b="1"/>
              <a:t>Report</a:t>
            </a:r>
            <a:r>
              <a:rPr lang="en-US" sz="2600"/>
              <a:t> delivered to PAs and CPUC September 2021</a:t>
            </a:r>
          </a:p>
          <a:p>
            <a:r>
              <a:rPr lang="en-US" sz="2600" b="1"/>
              <a:t>Application</a:t>
            </a:r>
            <a:r>
              <a:rPr lang="en-US" sz="2600"/>
              <a:t> process for interested non-CAEECC stakeholders </a:t>
            </a:r>
            <a:r>
              <a:rPr lang="en-US" sz="2600" b="1"/>
              <a:t>6/26-7/7</a:t>
            </a:r>
          </a:p>
          <a:p>
            <a:r>
              <a:rPr lang="en-US" sz="2600" b="1"/>
              <a:t>Prospectus </a:t>
            </a:r>
            <a:r>
              <a:rPr lang="en-US" sz="2600"/>
              <a:t>available at </a:t>
            </a:r>
            <a:r>
              <a:rPr lang="en-US" sz="2600">
                <a:hlinkClick r:id="rId2"/>
              </a:rPr>
              <a:t>https://www.caeecc.org/6-24-21-full-caeecc-mtg</a:t>
            </a:r>
            <a:r>
              <a:rPr lang="en-US" sz="2600"/>
              <a:t> </a:t>
            </a:r>
          </a:p>
          <a:p>
            <a:endParaRPr lang="en-US" sz="2600"/>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44</a:t>
            </a:fld>
            <a:endParaRPr lang="en-US"/>
          </a:p>
        </p:txBody>
      </p:sp>
    </p:spTree>
    <p:extLst>
      <p:ext uri="{BB962C8B-B14F-4D97-AF65-F5344CB8AC3E}">
        <p14:creationId xmlns:p14="http://schemas.microsoft.com/office/powerpoint/2010/main" val="2661811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Background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A4EFCB-2E64-814A-9839-9E8C266DB8E9}"/>
              </a:ext>
            </a:extLst>
          </p:cNvPr>
          <p:cNvSpPr>
            <a:spLocks noGrp="1"/>
          </p:cNvSpPr>
          <p:nvPr>
            <p:ph idx="1"/>
          </p:nvPr>
        </p:nvSpPr>
        <p:spPr>
          <a:xfrm>
            <a:off x="4447308" y="591344"/>
            <a:ext cx="6906491" cy="5585619"/>
          </a:xfrm>
        </p:spPr>
        <p:txBody>
          <a:bodyPr anchor="ctr">
            <a:normAutofit/>
          </a:bodyPr>
          <a:lstStyle/>
          <a:p>
            <a:r>
              <a:rPr lang="en-US" sz="2600"/>
              <a:t>CPUC 5/20/21 Decision: “Assessment of Energy Efficiency Potential and Goals and Modification of Portfolio Approval and Oversight Process” directs PAs to “further segment their portfolios based on the primary program purpose, into the following three segments”: </a:t>
            </a:r>
            <a:r>
              <a:rPr lang="en-US" sz="2600" i="1"/>
              <a:t>Resource Acquisition, Market Support, and Equity</a:t>
            </a:r>
          </a:p>
          <a:p>
            <a:endParaRPr lang="en-US" sz="2600"/>
          </a:p>
          <a:p>
            <a:r>
              <a:rPr lang="en-US" sz="2600"/>
              <a:t>The decision directs CAEECC to form a Working Group “</a:t>
            </a:r>
            <a:r>
              <a:rPr lang="en-US" sz="2600" i="1"/>
              <a:t>to develop and vet new reporting metrics for the market support and equity program categories that will be considered alongside the portfolio filings due from all program administrators in February 2022”</a:t>
            </a:r>
            <a:r>
              <a:rPr lang="en-US" sz="2600"/>
              <a:t> </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9541564" y="6356350"/>
            <a:ext cx="1812235" cy="365125"/>
          </a:xfrm>
        </p:spPr>
        <p:txBody>
          <a:bodyPr>
            <a:normAutofit/>
          </a:bodyPr>
          <a:lstStyle/>
          <a:p>
            <a:pPr>
              <a:spcAft>
                <a:spcPts val="600"/>
              </a:spcAft>
            </a:pPr>
            <a:fld id="{B52D1F0E-ADB9-054E-881E-D5691EC4F528}" type="slidenum">
              <a:rPr lang="en-US" smtClean="0"/>
              <a:pPr>
                <a:spcAft>
                  <a:spcPts val="600"/>
                </a:spcAft>
              </a:pPr>
              <a:t>45</a:t>
            </a:fld>
            <a:endParaRPr lang="en-US"/>
          </a:p>
        </p:txBody>
      </p:sp>
    </p:spTree>
    <p:extLst>
      <p:ext uri="{BB962C8B-B14F-4D97-AF65-F5344CB8AC3E}">
        <p14:creationId xmlns:p14="http://schemas.microsoft.com/office/powerpoint/2010/main" val="3633464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556995"/>
            <a:ext cx="10515600" cy="1133693"/>
          </a:xfrm>
        </p:spPr>
        <p:txBody>
          <a:bodyPr>
            <a:normAutofit/>
          </a:bodyPr>
          <a:lstStyle/>
          <a:p>
            <a:r>
              <a:rPr lang="en-US" sz="5200" b="1"/>
              <a:t>Working Groups Charge</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46</a:t>
            </a:fld>
            <a:endParaRPr lang="en-US"/>
          </a:p>
        </p:txBody>
      </p:sp>
      <p:graphicFrame>
        <p:nvGraphicFramePr>
          <p:cNvPr id="6" name="Content Placeholder 2">
            <a:extLst>
              <a:ext uri="{FF2B5EF4-FFF2-40B4-BE49-F238E27FC236}">
                <a16:creationId xmlns:a16="http://schemas.microsoft.com/office/drawing/2014/main" id="{D928E0D6-C10C-4C24-8910-E31ABCAD42CE}"/>
              </a:ext>
            </a:extLst>
          </p:cNvPr>
          <p:cNvGraphicFramePr>
            <a:graphicFrameLocks noGrp="1"/>
          </p:cNvGraphicFramePr>
          <p:nvPr>
            <p:ph idx="1"/>
            <p:extLst>
              <p:ext uri="{D42A27DB-BD31-4B8C-83A1-F6EECF244321}">
                <p14:modId xmlns:p14="http://schemas.microsoft.com/office/powerpoint/2010/main" val="23036951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994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18ED-ACEB-C643-BD62-AD1DA66359DD}"/>
              </a:ext>
            </a:extLst>
          </p:cNvPr>
          <p:cNvSpPr>
            <a:spLocks noGrp="1"/>
          </p:cNvSpPr>
          <p:nvPr>
            <p:ph type="title"/>
          </p:nvPr>
        </p:nvSpPr>
        <p:spPr/>
        <p:txBody>
          <a:bodyPr>
            <a:normAutofit/>
          </a:bodyPr>
          <a:lstStyle/>
          <a:p>
            <a:pPr algn="ctr"/>
            <a:r>
              <a:rPr lang="en-US" sz="3600" b="1" dirty="0"/>
              <a:t>Nomenclature</a:t>
            </a:r>
            <a:r>
              <a:rPr lang="en-US" sz="3600" dirty="0"/>
              <a:t>: </a:t>
            </a:r>
            <a:r>
              <a:rPr lang="en-US" sz="3600" i="1" dirty="0"/>
              <a:t>Objectives, Metrics &amp; Targets</a:t>
            </a:r>
          </a:p>
        </p:txBody>
      </p:sp>
      <p:grpSp>
        <p:nvGrpSpPr>
          <p:cNvPr id="6" name="Group 5">
            <a:extLst>
              <a:ext uri="{FF2B5EF4-FFF2-40B4-BE49-F238E27FC236}">
                <a16:creationId xmlns:a16="http://schemas.microsoft.com/office/drawing/2014/main" id="{AF952D65-49C3-124D-8D3A-54DAAFD09E92}"/>
              </a:ext>
            </a:extLst>
          </p:cNvPr>
          <p:cNvGrpSpPr/>
          <p:nvPr/>
        </p:nvGrpSpPr>
        <p:grpSpPr>
          <a:xfrm>
            <a:off x="3056434" y="1046398"/>
            <a:ext cx="5775287" cy="5138163"/>
            <a:chOff x="3082628" y="582281"/>
            <a:chExt cx="5775287" cy="5138163"/>
          </a:xfrm>
          <a:solidFill>
            <a:schemeClr val="accent6"/>
          </a:solidFill>
        </p:grpSpPr>
        <p:sp>
          <p:nvSpPr>
            <p:cNvPr id="7" name="Freeform 6">
              <a:extLst>
                <a:ext uri="{FF2B5EF4-FFF2-40B4-BE49-F238E27FC236}">
                  <a16:creationId xmlns:a16="http://schemas.microsoft.com/office/drawing/2014/main" id="{252B6554-5E91-0C46-AAE3-D47B1D1E1D38}"/>
                </a:ext>
              </a:extLst>
            </p:cNvPr>
            <p:cNvSpPr/>
            <p:nvPr/>
          </p:nvSpPr>
          <p:spPr>
            <a:xfrm>
              <a:off x="5058031" y="582281"/>
              <a:ext cx="2033289" cy="1016644"/>
            </a:xfrm>
            <a:custGeom>
              <a:avLst/>
              <a:gdLst>
                <a:gd name="connsiteX0" fmla="*/ 0 w 2033289"/>
                <a:gd name="connsiteY0" fmla="*/ 101664 h 1016644"/>
                <a:gd name="connsiteX1" fmla="*/ 101664 w 2033289"/>
                <a:gd name="connsiteY1" fmla="*/ 0 h 1016644"/>
                <a:gd name="connsiteX2" fmla="*/ 1931625 w 2033289"/>
                <a:gd name="connsiteY2" fmla="*/ 0 h 1016644"/>
                <a:gd name="connsiteX3" fmla="*/ 2033289 w 2033289"/>
                <a:gd name="connsiteY3" fmla="*/ 101664 h 1016644"/>
                <a:gd name="connsiteX4" fmla="*/ 2033289 w 2033289"/>
                <a:gd name="connsiteY4" fmla="*/ 914980 h 1016644"/>
                <a:gd name="connsiteX5" fmla="*/ 1931625 w 2033289"/>
                <a:gd name="connsiteY5" fmla="*/ 1016644 h 1016644"/>
                <a:gd name="connsiteX6" fmla="*/ 101664 w 2033289"/>
                <a:gd name="connsiteY6" fmla="*/ 1016644 h 1016644"/>
                <a:gd name="connsiteX7" fmla="*/ 0 w 2033289"/>
                <a:gd name="connsiteY7" fmla="*/ 914980 h 1016644"/>
                <a:gd name="connsiteX8" fmla="*/ 0 w 2033289"/>
                <a:gd name="connsiteY8" fmla="*/ 101664 h 101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289" h="1016644">
                  <a:moveTo>
                    <a:pt x="0" y="101664"/>
                  </a:moveTo>
                  <a:cubicBezTo>
                    <a:pt x="0" y="45517"/>
                    <a:pt x="45517" y="0"/>
                    <a:pt x="101664" y="0"/>
                  </a:cubicBezTo>
                  <a:lnTo>
                    <a:pt x="1931625" y="0"/>
                  </a:lnTo>
                  <a:cubicBezTo>
                    <a:pt x="1987772" y="0"/>
                    <a:pt x="2033289" y="45517"/>
                    <a:pt x="2033289" y="101664"/>
                  </a:cubicBezTo>
                  <a:lnTo>
                    <a:pt x="2033289" y="914980"/>
                  </a:lnTo>
                  <a:cubicBezTo>
                    <a:pt x="2033289" y="971127"/>
                    <a:pt x="1987772" y="1016644"/>
                    <a:pt x="1931625" y="1016644"/>
                  </a:cubicBezTo>
                  <a:lnTo>
                    <a:pt x="101664" y="1016644"/>
                  </a:lnTo>
                  <a:cubicBezTo>
                    <a:pt x="45517" y="1016644"/>
                    <a:pt x="0" y="971127"/>
                    <a:pt x="0" y="914980"/>
                  </a:cubicBezTo>
                  <a:lnTo>
                    <a:pt x="0" y="10166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06" tIns="79306" rIns="79306" bIns="79306" numCol="1" spcCol="1270" anchor="ctr" anchorCtr="0">
              <a:noAutofit/>
            </a:bodyPr>
            <a:lstStyle/>
            <a:p>
              <a:pPr marL="0" lvl="0" indent="0" algn="ctr" defTabSz="577850">
                <a:lnSpc>
                  <a:spcPct val="90000"/>
                </a:lnSpc>
                <a:spcBef>
                  <a:spcPct val="0"/>
                </a:spcBef>
                <a:spcAft>
                  <a:spcPct val="35000"/>
                </a:spcAft>
                <a:buNone/>
              </a:pPr>
              <a:r>
                <a:rPr lang="en-US" sz="1300" kern="1200" dirty="0"/>
                <a:t>OBJECTIVE: The primary purpose(s) of a segment (and programs within the segment). </a:t>
              </a:r>
            </a:p>
          </p:txBody>
        </p:sp>
        <p:sp>
          <p:nvSpPr>
            <p:cNvPr id="9" name="Freeform 8">
              <a:extLst>
                <a:ext uri="{FF2B5EF4-FFF2-40B4-BE49-F238E27FC236}">
                  <a16:creationId xmlns:a16="http://schemas.microsoft.com/office/drawing/2014/main" id="{78CE8F82-2F47-F643-B133-47C2B0435730}"/>
                </a:ext>
              </a:extLst>
            </p:cNvPr>
            <p:cNvSpPr/>
            <p:nvPr/>
          </p:nvSpPr>
          <p:spPr>
            <a:xfrm>
              <a:off x="6824626" y="4703800"/>
              <a:ext cx="2033289" cy="1016644"/>
            </a:xfrm>
            <a:custGeom>
              <a:avLst/>
              <a:gdLst>
                <a:gd name="connsiteX0" fmla="*/ 0 w 2033289"/>
                <a:gd name="connsiteY0" fmla="*/ 101664 h 1016644"/>
                <a:gd name="connsiteX1" fmla="*/ 101664 w 2033289"/>
                <a:gd name="connsiteY1" fmla="*/ 0 h 1016644"/>
                <a:gd name="connsiteX2" fmla="*/ 1931625 w 2033289"/>
                <a:gd name="connsiteY2" fmla="*/ 0 h 1016644"/>
                <a:gd name="connsiteX3" fmla="*/ 2033289 w 2033289"/>
                <a:gd name="connsiteY3" fmla="*/ 101664 h 1016644"/>
                <a:gd name="connsiteX4" fmla="*/ 2033289 w 2033289"/>
                <a:gd name="connsiteY4" fmla="*/ 914980 h 1016644"/>
                <a:gd name="connsiteX5" fmla="*/ 1931625 w 2033289"/>
                <a:gd name="connsiteY5" fmla="*/ 1016644 h 1016644"/>
                <a:gd name="connsiteX6" fmla="*/ 101664 w 2033289"/>
                <a:gd name="connsiteY6" fmla="*/ 1016644 h 1016644"/>
                <a:gd name="connsiteX7" fmla="*/ 0 w 2033289"/>
                <a:gd name="connsiteY7" fmla="*/ 914980 h 1016644"/>
                <a:gd name="connsiteX8" fmla="*/ 0 w 2033289"/>
                <a:gd name="connsiteY8" fmla="*/ 101664 h 101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289" h="1016644">
                  <a:moveTo>
                    <a:pt x="0" y="101664"/>
                  </a:moveTo>
                  <a:cubicBezTo>
                    <a:pt x="0" y="45517"/>
                    <a:pt x="45517" y="0"/>
                    <a:pt x="101664" y="0"/>
                  </a:cubicBezTo>
                  <a:lnTo>
                    <a:pt x="1931625" y="0"/>
                  </a:lnTo>
                  <a:cubicBezTo>
                    <a:pt x="1987772" y="0"/>
                    <a:pt x="2033289" y="45517"/>
                    <a:pt x="2033289" y="101664"/>
                  </a:cubicBezTo>
                  <a:lnTo>
                    <a:pt x="2033289" y="914980"/>
                  </a:lnTo>
                  <a:cubicBezTo>
                    <a:pt x="2033289" y="971127"/>
                    <a:pt x="1987772" y="1016644"/>
                    <a:pt x="1931625" y="1016644"/>
                  </a:cubicBezTo>
                  <a:lnTo>
                    <a:pt x="101664" y="1016644"/>
                  </a:lnTo>
                  <a:cubicBezTo>
                    <a:pt x="45517" y="1016644"/>
                    <a:pt x="0" y="971127"/>
                    <a:pt x="0" y="914980"/>
                  </a:cubicBezTo>
                  <a:lnTo>
                    <a:pt x="0" y="10166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06" tIns="79306" rIns="79306" bIns="79306" numCol="1" spcCol="1270" anchor="ctr" anchorCtr="0">
              <a:noAutofit/>
            </a:bodyPr>
            <a:lstStyle/>
            <a:p>
              <a:pPr marL="0" lvl="0" indent="0" algn="ctr" defTabSz="577850">
                <a:lnSpc>
                  <a:spcPct val="90000"/>
                </a:lnSpc>
                <a:spcBef>
                  <a:spcPct val="0"/>
                </a:spcBef>
                <a:spcAft>
                  <a:spcPct val="35000"/>
                </a:spcAft>
                <a:buNone/>
              </a:pPr>
              <a:r>
                <a:rPr lang="en-US" sz="1300" kern="1200" dirty="0"/>
                <a:t>TARGET: A quantitative and/or qualitative goal for each Metric</a:t>
              </a:r>
            </a:p>
          </p:txBody>
        </p:sp>
        <p:sp>
          <p:nvSpPr>
            <p:cNvPr id="13" name="Freeform 12">
              <a:extLst>
                <a:ext uri="{FF2B5EF4-FFF2-40B4-BE49-F238E27FC236}">
                  <a16:creationId xmlns:a16="http://schemas.microsoft.com/office/drawing/2014/main" id="{49E8760C-D145-CC4D-8032-777953910043}"/>
                </a:ext>
              </a:extLst>
            </p:cNvPr>
            <p:cNvSpPr/>
            <p:nvPr/>
          </p:nvSpPr>
          <p:spPr>
            <a:xfrm>
              <a:off x="3082628" y="4689286"/>
              <a:ext cx="2033289" cy="1016644"/>
            </a:xfrm>
            <a:custGeom>
              <a:avLst/>
              <a:gdLst>
                <a:gd name="connsiteX0" fmla="*/ 0 w 2033289"/>
                <a:gd name="connsiteY0" fmla="*/ 101664 h 1016644"/>
                <a:gd name="connsiteX1" fmla="*/ 101664 w 2033289"/>
                <a:gd name="connsiteY1" fmla="*/ 0 h 1016644"/>
                <a:gd name="connsiteX2" fmla="*/ 1931625 w 2033289"/>
                <a:gd name="connsiteY2" fmla="*/ 0 h 1016644"/>
                <a:gd name="connsiteX3" fmla="*/ 2033289 w 2033289"/>
                <a:gd name="connsiteY3" fmla="*/ 101664 h 1016644"/>
                <a:gd name="connsiteX4" fmla="*/ 2033289 w 2033289"/>
                <a:gd name="connsiteY4" fmla="*/ 914980 h 1016644"/>
                <a:gd name="connsiteX5" fmla="*/ 1931625 w 2033289"/>
                <a:gd name="connsiteY5" fmla="*/ 1016644 h 1016644"/>
                <a:gd name="connsiteX6" fmla="*/ 101664 w 2033289"/>
                <a:gd name="connsiteY6" fmla="*/ 1016644 h 1016644"/>
                <a:gd name="connsiteX7" fmla="*/ 0 w 2033289"/>
                <a:gd name="connsiteY7" fmla="*/ 914980 h 1016644"/>
                <a:gd name="connsiteX8" fmla="*/ 0 w 2033289"/>
                <a:gd name="connsiteY8" fmla="*/ 101664 h 101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289" h="1016644">
                  <a:moveTo>
                    <a:pt x="0" y="101664"/>
                  </a:moveTo>
                  <a:cubicBezTo>
                    <a:pt x="0" y="45517"/>
                    <a:pt x="45517" y="0"/>
                    <a:pt x="101664" y="0"/>
                  </a:cubicBezTo>
                  <a:lnTo>
                    <a:pt x="1931625" y="0"/>
                  </a:lnTo>
                  <a:cubicBezTo>
                    <a:pt x="1987772" y="0"/>
                    <a:pt x="2033289" y="45517"/>
                    <a:pt x="2033289" y="101664"/>
                  </a:cubicBezTo>
                  <a:lnTo>
                    <a:pt x="2033289" y="914980"/>
                  </a:lnTo>
                  <a:cubicBezTo>
                    <a:pt x="2033289" y="971127"/>
                    <a:pt x="1987772" y="1016644"/>
                    <a:pt x="1931625" y="1016644"/>
                  </a:cubicBezTo>
                  <a:lnTo>
                    <a:pt x="101664" y="1016644"/>
                  </a:lnTo>
                  <a:cubicBezTo>
                    <a:pt x="45517" y="1016644"/>
                    <a:pt x="0" y="971127"/>
                    <a:pt x="0" y="914980"/>
                  </a:cubicBezTo>
                  <a:lnTo>
                    <a:pt x="0" y="10166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06" tIns="79306" rIns="79306" bIns="79306" numCol="1" spcCol="1270" anchor="ctr" anchorCtr="0">
              <a:noAutofit/>
            </a:bodyPr>
            <a:lstStyle/>
            <a:p>
              <a:pPr marL="0" lvl="0" indent="0" algn="ctr" defTabSz="577850">
                <a:lnSpc>
                  <a:spcPct val="90000"/>
                </a:lnSpc>
                <a:spcBef>
                  <a:spcPct val="0"/>
                </a:spcBef>
                <a:spcAft>
                  <a:spcPct val="35000"/>
                </a:spcAft>
                <a:buNone/>
              </a:pPr>
              <a:r>
                <a:rPr lang="en-US" sz="1300" kern="1200" dirty="0"/>
                <a:t>TARGET: A quantitative and/or qualitative goal for each Metric</a:t>
              </a:r>
            </a:p>
          </p:txBody>
        </p:sp>
      </p:grpSp>
      <p:sp>
        <p:nvSpPr>
          <p:cNvPr id="4" name="Slide Number Placeholder 3">
            <a:extLst>
              <a:ext uri="{FF2B5EF4-FFF2-40B4-BE49-F238E27FC236}">
                <a16:creationId xmlns:a16="http://schemas.microsoft.com/office/drawing/2014/main" id="{060C74F9-FA1E-BF49-9280-5E9B299346B6}"/>
              </a:ext>
            </a:extLst>
          </p:cNvPr>
          <p:cNvSpPr>
            <a:spLocks noGrp="1"/>
          </p:cNvSpPr>
          <p:nvPr>
            <p:ph type="sldNum" sz="quarter" idx="12"/>
          </p:nvPr>
        </p:nvSpPr>
        <p:spPr>
          <a:xfrm>
            <a:off x="9225229" y="6310312"/>
            <a:ext cx="2743200" cy="365125"/>
          </a:xfrm>
        </p:spPr>
        <p:txBody>
          <a:bodyPr/>
          <a:lstStyle/>
          <a:p>
            <a:fld id="{B52D1F0E-ADB9-054E-881E-D5691EC4F528}" type="slidenum">
              <a:rPr lang="en-US" smtClean="0"/>
              <a:t>47</a:t>
            </a:fld>
            <a:endParaRPr lang="en-US" dirty="0"/>
          </a:p>
        </p:txBody>
      </p:sp>
      <p:sp>
        <p:nvSpPr>
          <p:cNvPr id="15" name="Freeform 14">
            <a:extLst>
              <a:ext uri="{FF2B5EF4-FFF2-40B4-BE49-F238E27FC236}">
                <a16:creationId xmlns:a16="http://schemas.microsoft.com/office/drawing/2014/main" id="{7A1770BF-12CC-9E46-8891-D8C3366F83D9}"/>
              </a:ext>
            </a:extLst>
          </p:cNvPr>
          <p:cNvSpPr/>
          <p:nvPr/>
        </p:nvSpPr>
        <p:spPr>
          <a:xfrm>
            <a:off x="3070951" y="3032271"/>
            <a:ext cx="2033289" cy="1016644"/>
          </a:xfrm>
          <a:custGeom>
            <a:avLst/>
            <a:gdLst>
              <a:gd name="connsiteX0" fmla="*/ 0 w 2033289"/>
              <a:gd name="connsiteY0" fmla="*/ 101664 h 1016644"/>
              <a:gd name="connsiteX1" fmla="*/ 101664 w 2033289"/>
              <a:gd name="connsiteY1" fmla="*/ 0 h 1016644"/>
              <a:gd name="connsiteX2" fmla="*/ 1931625 w 2033289"/>
              <a:gd name="connsiteY2" fmla="*/ 0 h 1016644"/>
              <a:gd name="connsiteX3" fmla="*/ 2033289 w 2033289"/>
              <a:gd name="connsiteY3" fmla="*/ 101664 h 1016644"/>
              <a:gd name="connsiteX4" fmla="*/ 2033289 w 2033289"/>
              <a:gd name="connsiteY4" fmla="*/ 914980 h 1016644"/>
              <a:gd name="connsiteX5" fmla="*/ 1931625 w 2033289"/>
              <a:gd name="connsiteY5" fmla="*/ 1016644 h 1016644"/>
              <a:gd name="connsiteX6" fmla="*/ 101664 w 2033289"/>
              <a:gd name="connsiteY6" fmla="*/ 1016644 h 1016644"/>
              <a:gd name="connsiteX7" fmla="*/ 0 w 2033289"/>
              <a:gd name="connsiteY7" fmla="*/ 914980 h 1016644"/>
              <a:gd name="connsiteX8" fmla="*/ 0 w 2033289"/>
              <a:gd name="connsiteY8" fmla="*/ 101664 h 101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289" h="1016644">
                <a:moveTo>
                  <a:pt x="0" y="101664"/>
                </a:moveTo>
                <a:cubicBezTo>
                  <a:pt x="0" y="45517"/>
                  <a:pt x="45517" y="0"/>
                  <a:pt x="101664" y="0"/>
                </a:cubicBezTo>
                <a:lnTo>
                  <a:pt x="1931625" y="0"/>
                </a:lnTo>
                <a:cubicBezTo>
                  <a:pt x="1987772" y="0"/>
                  <a:pt x="2033289" y="45517"/>
                  <a:pt x="2033289" y="101664"/>
                </a:cubicBezTo>
                <a:lnTo>
                  <a:pt x="2033289" y="914980"/>
                </a:lnTo>
                <a:cubicBezTo>
                  <a:pt x="2033289" y="971127"/>
                  <a:pt x="1987772" y="1016644"/>
                  <a:pt x="1931625" y="1016644"/>
                </a:cubicBezTo>
                <a:lnTo>
                  <a:pt x="101664" y="1016644"/>
                </a:lnTo>
                <a:cubicBezTo>
                  <a:pt x="45517" y="1016644"/>
                  <a:pt x="0" y="971127"/>
                  <a:pt x="0" y="914980"/>
                </a:cubicBezTo>
                <a:lnTo>
                  <a:pt x="0" y="101664"/>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06" tIns="79306" rIns="79306" bIns="79306" numCol="1" spcCol="1270" anchor="ctr" anchorCtr="0">
            <a:noAutofit/>
          </a:bodyPr>
          <a:lstStyle/>
          <a:p>
            <a:pPr marL="0" lvl="0" indent="0" algn="ctr" defTabSz="577850">
              <a:lnSpc>
                <a:spcPct val="90000"/>
              </a:lnSpc>
              <a:spcBef>
                <a:spcPct val="0"/>
              </a:spcBef>
              <a:spcAft>
                <a:spcPct val="35000"/>
              </a:spcAft>
              <a:buNone/>
            </a:pPr>
            <a:r>
              <a:rPr lang="en-US" sz="1300" kern="1200" dirty="0"/>
              <a:t>METRIC(S): The most important yardstick(s) by which an Objective can be tracked and measured. </a:t>
            </a:r>
          </a:p>
        </p:txBody>
      </p:sp>
      <p:sp>
        <p:nvSpPr>
          <p:cNvPr id="17" name="Freeform 16">
            <a:extLst>
              <a:ext uri="{FF2B5EF4-FFF2-40B4-BE49-F238E27FC236}">
                <a16:creationId xmlns:a16="http://schemas.microsoft.com/office/drawing/2014/main" id="{848CEAD2-1312-3A4C-9435-57E4881A6C13}"/>
              </a:ext>
            </a:extLst>
          </p:cNvPr>
          <p:cNvSpPr/>
          <p:nvPr/>
        </p:nvSpPr>
        <p:spPr>
          <a:xfrm>
            <a:off x="6810206" y="3029486"/>
            <a:ext cx="2033289" cy="1050715"/>
          </a:xfrm>
          <a:custGeom>
            <a:avLst/>
            <a:gdLst>
              <a:gd name="connsiteX0" fmla="*/ 0 w 2033289"/>
              <a:gd name="connsiteY0" fmla="*/ 101664 h 1016644"/>
              <a:gd name="connsiteX1" fmla="*/ 101664 w 2033289"/>
              <a:gd name="connsiteY1" fmla="*/ 0 h 1016644"/>
              <a:gd name="connsiteX2" fmla="*/ 1931625 w 2033289"/>
              <a:gd name="connsiteY2" fmla="*/ 0 h 1016644"/>
              <a:gd name="connsiteX3" fmla="*/ 2033289 w 2033289"/>
              <a:gd name="connsiteY3" fmla="*/ 101664 h 1016644"/>
              <a:gd name="connsiteX4" fmla="*/ 2033289 w 2033289"/>
              <a:gd name="connsiteY4" fmla="*/ 914980 h 1016644"/>
              <a:gd name="connsiteX5" fmla="*/ 1931625 w 2033289"/>
              <a:gd name="connsiteY5" fmla="*/ 1016644 h 1016644"/>
              <a:gd name="connsiteX6" fmla="*/ 101664 w 2033289"/>
              <a:gd name="connsiteY6" fmla="*/ 1016644 h 1016644"/>
              <a:gd name="connsiteX7" fmla="*/ 0 w 2033289"/>
              <a:gd name="connsiteY7" fmla="*/ 914980 h 1016644"/>
              <a:gd name="connsiteX8" fmla="*/ 0 w 2033289"/>
              <a:gd name="connsiteY8" fmla="*/ 101664 h 101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289" h="1016644">
                <a:moveTo>
                  <a:pt x="0" y="101664"/>
                </a:moveTo>
                <a:cubicBezTo>
                  <a:pt x="0" y="45517"/>
                  <a:pt x="45517" y="0"/>
                  <a:pt x="101664" y="0"/>
                </a:cubicBezTo>
                <a:lnTo>
                  <a:pt x="1931625" y="0"/>
                </a:lnTo>
                <a:cubicBezTo>
                  <a:pt x="1987772" y="0"/>
                  <a:pt x="2033289" y="45517"/>
                  <a:pt x="2033289" y="101664"/>
                </a:cubicBezTo>
                <a:lnTo>
                  <a:pt x="2033289" y="914980"/>
                </a:lnTo>
                <a:cubicBezTo>
                  <a:pt x="2033289" y="971127"/>
                  <a:pt x="1987772" y="1016644"/>
                  <a:pt x="1931625" y="1016644"/>
                </a:cubicBezTo>
                <a:lnTo>
                  <a:pt x="101664" y="1016644"/>
                </a:lnTo>
                <a:cubicBezTo>
                  <a:pt x="45517" y="1016644"/>
                  <a:pt x="0" y="971127"/>
                  <a:pt x="0" y="914980"/>
                </a:cubicBezTo>
                <a:lnTo>
                  <a:pt x="0" y="101664"/>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06" tIns="79306" rIns="79306" bIns="79306" numCol="1" spcCol="1270" anchor="ctr" anchorCtr="0">
            <a:noAutofit/>
          </a:bodyPr>
          <a:lstStyle/>
          <a:p>
            <a:pPr marL="0" lvl="0" indent="0" algn="ctr" defTabSz="577850">
              <a:lnSpc>
                <a:spcPct val="90000"/>
              </a:lnSpc>
              <a:spcBef>
                <a:spcPct val="0"/>
              </a:spcBef>
              <a:spcAft>
                <a:spcPct val="35000"/>
              </a:spcAft>
              <a:buNone/>
            </a:pPr>
            <a:r>
              <a:rPr lang="en-US" sz="1300" kern="1200" dirty="0"/>
              <a:t>METRIC(S): The most important yardstick(s) by which an Objective can be tracked and measured. </a:t>
            </a:r>
          </a:p>
        </p:txBody>
      </p:sp>
      <p:sp>
        <p:nvSpPr>
          <p:cNvPr id="21" name="Down Arrow 20">
            <a:extLst>
              <a:ext uri="{FF2B5EF4-FFF2-40B4-BE49-F238E27FC236}">
                <a16:creationId xmlns:a16="http://schemas.microsoft.com/office/drawing/2014/main" id="{DC6DB04C-7D66-524E-ABAA-80E4F67FB2C8}"/>
              </a:ext>
            </a:extLst>
          </p:cNvPr>
          <p:cNvSpPr/>
          <p:nvPr/>
        </p:nvSpPr>
        <p:spPr>
          <a:xfrm rot="19000200" flipH="1">
            <a:off x="7412399" y="1794333"/>
            <a:ext cx="230262" cy="1415611"/>
          </a:xfrm>
          <a:prstGeom prst="downArrow">
            <a:avLst>
              <a:gd name="adj1" fmla="val 50000"/>
              <a:gd name="adj2" fmla="val 46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26A41ACC-4267-AA4D-98F7-B6D2C418E23F}"/>
              </a:ext>
            </a:extLst>
          </p:cNvPr>
          <p:cNvSpPr/>
          <p:nvPr/>
        </p:nvSpPr>
        <p:spPr>
          <a:xfrm rot="10800000">
            <a:off x="3986638" y="4098618"/>
            <a:ext cx="270124" cy="1059737"/>
          </a:xfrm>
          <a:prstGeom prst="downArrow">
            <a:avLst>
              <a:gd name="adj1" fmla="val 50000"/>
              <a:gd name="adj2" fmla="val 46149"/>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77D41236-5122-5B46-A114-0D2C73A3528E}"/>
              </a:ext>
            </a:extLst>
          </p:cNvPr>
          <p:cNvSpPr/>
          <p:nvPr/>
        </p:nvSpPr>
        <p:spPr>
          <a:xfrm rot="10800000">
            <a:off x="7826850" y="4098617"/>
            <a:ext cx="270124" cy="1059737"/>
          </a:xfrm>
          <a:prstGeom prst="downArrow">
            <a:avLst>
              <a:gd name="adj1" fmla="val 50000"/>
              <a:gd name="adj2" fmla="val 46149"/>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C5AF29C7-8E40-3C44-A882-D6D3947206B9}"/>
              </a:ext>
            </a:extLst>
          </p:cNvPr>
          <p:cNvSpPr/>
          <p:nvPr/>
        </p:nvSpPr>
        <p:spPr>
          <a:xfrm rot="2760938" flipH="1">
            <a:off x="4486970" y="1844129"/>
            <a:ext cx="213852" cy="1386805"/>
          </a:xfrm>
          <a:prstGeom prst="downArrow">
            <a:avLst>
              <a:gd name="adj1" fmla="val 50000"/>
              <a:gd name="adj2" fmla="val 46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911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Questions for WGs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51960"/>
          </a:xfrm>
        </p:spPr>
        <p:txBody>
          <a:bodyPr>
            <a:normAutofit/>
          </a:bodyPr>
          <a:lstStyle/>
          <a:p>
            <a:pPr marL="0" lvl="0" indent="0">
              <a:buNone/>
            </a:pPr>
            <a:r>
              <a:rPr lang="en-US" sz="2600" b="1" dirty="0"/>
              <a:t>Objective and Metric(s) - setting questions</a:t>
            </a:r>
            <a:endParaRPr lang="en-US" sz="2600" dirty="0"/>
          </a:p>
          <a:p>
            <a:pPr marL="971550" lvl="1" indent="-514350">
              <a:buFont typeface="+mj-lt"/>
              <a:buAutoNum type="arabicPeriod"/>
            </a:pPr>
            <a:r>
              <a:rPr lang="en-US" sz="2600" dirty="0"/>
              <a:t>What are the specific Objectives for each segment?</a:t>
            </a:r>
          </a:p>
          <a:p>
            <a:pPr marL="971550" lvl="1" indent="-514350">
              <a:buFont typeface="+mj-lt"/>
              <a:buAutoNum type="arabicPeriod"/>
            </a:pPr>
            <a:r>
              <a:rPr lang="en-US" sz="2600" dirty="0"/>
              <a:t>What are the specific associated key Metric(s) for each Objective?</a:t>
            </a:r>
          </a:p>
          <a:p>
            <a:pPr marL="971550" lvl="1" indent="-514350">
              <a:buFont typeface="+mj-lt"/>
              <a:buAutoNum type="arabicPeriod"/>
            </a:pPr>
            <a:r>
              <a:rPr lang="en-US" sz="2600" dirty="0"/>
              <a:t>For each Objective and key Metric(s) describe whether it will be expressed quantitatively, qualitatively, or a mixture of both—and when each will be established and by whom. </a:t>
            </a:r>
          </a:p>
          <a:p>
            <a:pPr marL="971550" lvl="1" indent="-514350">
              <a:buFont typeface="+mj-lt"/>
              <a:buAutoNum type="arabicPeriod"/>
            </a:pPr>
            <a:r>
              <a:rPr lang="en-US" sz="2600" dirty="0"/>
              <a:t>For each Objective and associated key Metric(s) describe whether its primary application is to justify portfolio segmentation and program design; forecasting of benefits/values from the budgeted program; tracking and evaluation; or some combination?</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48</a:t>
            </a:fld>
            <a:endParaRPr lang="en-US"/>
          </a:p>
        </p:txBody>
      </p:sp>
    </p:spTree>
    <p:extLst>
      <p:ext uri="{BB962C8B-B14F-4D97-AF65-F5344CB8AC3E}">
        <p14:creationId xmlns:p14="http://schemas.microsoft.com/office/powerpoint/2010/main" val="2055196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Questions for WGs (continued)</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51960"/>
          </a:xfrm>
        </p:spPr>
        <p:txBody>
          <a:bodyPr>
            <a:noAutofit/>
          </a:bodyPr>
          <a:lstStyle/>
          <a:p>
            <a:pPr marL="0" lvl="0" indent="0">
              <a:buNone/>
            </a:pPr>
            <a:r>
              <a:rPr lang="en-US" sz="2600" b="1" dirty="0"/>
              <a:t>Objective and Metric(s) - setting questions (cont.)</a:t>
            </a:r>
            <a:endParaRPr lang="en-US" sz="2600" dirty="0"/>
          </a:p>
          <a:p>
            <a:pPr marL="971550" lvl="1" indent="-514350">
              <a:buFont typeface="+mj-lt"/>
              <a:buAutoNum type="arabicPeriod"/>
            </a:pPr>
            <a:r>
              <a:rPr lang="en-US" sz="2600" dirty="0"/>
              <a:t>Are Objectives and associated key Metrics required at the program level, in addition to the Segment level?</a:t>
            </a:r>
          </a:p>
          <a:p>
            <a:pPr marL="971550" lvl="1" indent="-514350">
              <a:buFont typeface="+mj-lt"/>
              <a:buAutoNum type="arabicPeriod"/>
            </a:pPr>
            <a:r>
              <a:rPr lang="en-US" sz="2600" dirty="0"/>
              <a:t>What must all PAs include in their filings with respect to Objectives, associated key Metrics, and Targets for Metrics, and under what conditions can PAs propose additional Objectives, Metrics, and Targets?</a:t>
            </a:r>
          </a:p>
          <a:p>
            <a:pPr marL="971550" lvl="1" indent="-514350">
              <a:buFont typeface="+mj-lt"/>
              <a:buAutoNum type="arabicPeriod"/>
            </a:pPr>
            <a:r>
              <a:rPr lang="en-US" sz="2600" dirty="0"/>
              <a:t>What should be the basis (i.e., principles and guidance) for the PAs to set their own Targets for associated key Metric(s) in their filing?</a:t>
            </a:r>
          </a:p>
          <a:p>
            <a:pPr marL="0" lvl="0" indent="0">
              <a:buNone/>
            </a:pPr>
            <a:r>
              <a:rPr lang="en-US" sz="2600" b="1" dirty="0"/>
              <a:t>Procedural questions:</a:t>
            </a:r>
            <a:endParaRPr lang="en-US" sz="2600" dirty="0"/>
          </a:p>
          <a:p>
            <a:pPr marL="971550" lvl="1" indent="-514350">
              <a:buFont typeface="+mj-lt"/>
              <a:buAutoNum type="arabicPeriod"/>
            </a:pPr>
            <a:r>
              <a:rPr lang="en-US" sz="2600" dirty="0"/>
              <a:t>How will any non-consensus Objectives and/or associated key Metric(s) be addressed in the PA filings?</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49</a:t>
            </a:fld>
            <a:endParaRPr lang="en-US"/>
          </a:p>
        </p:txBody>
      </p:sp>
    </p:spTree>
    <p:extLst>
      <p:ext uri="{BB962C8B-B14F-4D97-AF65-F5344CB8AC3E}">
        <p14:creationId xmlns:p14="http://schemas.microsoft.com/office/powerpoint/2010/main" val="83882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 name="Rectangle 14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5E4929-73FD-AB46-AF44-72838CF1F3F7}"/>
              </a:ext>
            </a:extLst>
          </p:cNvPr>
          <p:cNvSpPr>
            <a:spLocks noGrp="1"/>
          </p:cNvSpPr>
          <p:nvPr>
            <p:ph type="title"/>
          </p:nvPr>
        </p:nvSpPr>
        <p:spPr>
          <a:xfrm>
            <a:off x="938907" y="402336"/>
            <a:ext cx="5217172" cy="1169137"/>
          </a:xfrm>
        </p:spPr>
        <p:txBody>
          <a:bodyPr anchor="b">
            <a:normAutofit/>
          </a:bodyPr>
          <a:lstStyle/>
          <a:p>
            <a:r>
              <a:rPr lang="en-US" sz="3700" dirty="0">
                <a:solidFill>
                  <a:schemeClr val="bg1"/>
                </a:solidFill>
              </a:rPr>
              <a:t>Welcome Redwood Coast Energy Authority!</a:t>
            </a:r>
          </a:p>
        </p:txBody>
      </p:sp>
      <p:grpSp>
        <p:nvGrpSpPr>
          <p:cNvPr id="398" name="Graphic 38">
            <a:extLst>
              <a:ext uri="{FF2B5EF4-FFF2-40B4-BE49-F238E27FC236}">
                <a16:creationId xmlns:a16="http://schemas.microsoft.com/office/drawing/2014/main" id="{7F54B1E7-DA9D-4422-98EA-A4C079A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22669" y="824532"/>
            <a:ext cx="1910252" cy="709660"/>
            <a:chOff x="2267504" y="2540250"/>
            <a:chExt cx="1990951" cy="739640"/>
          </a:xfrm>
          <a:solidFill>
            <a:schemeClr val="bg1"/>
          </a:solidFill>
        </p:grpSpPr>
        <p:sp>
          <p:nvSpPr>
            <p:cNvPr id="147" name="Freeform: Shape 146">
              <a:extLst>
                <a:ext uri="{FF2B5EF4-FFF2-40B4-BE49-F238E27FC236}">
                  <a16:creationId xmlns:a16="http://schemas.microsoft.com/office/drawing/2014/main" id="{13681A6B-8745-4B5F-9106-8375152B5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99" name="Freeform: Shape 147">
              <a:extLst>
                <a:ext uri="{FF2B5EF4-FFF2-40B4-BE49-F238E27FC236}">
                  <a16:creationId xmlns:a16="http://schemas.microsoft.com/office/drawing/2014/main" id="{728FA7BA-0A88-455D-9C83-95E77FCE2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0" name="Content Placeholder 9">
            <a:extLst>
              <a:ext uri="{FF2B5EF4-FFF2-40B4-BE49-F238E27FC236}">
                <a16:creationId xmlns:a16="http://schemas.microsoft.com/office/drawing/2014/main" id="{81A7D012-0407-4348-BAA4-7283A816E826}"/>
              </a:ext>
            </a:extLst>
          </p:cNvPr>
          <p:cNvSpPr>
            <a:spLocks noGrp="1"/>
          </p:cNvSpPr>
          <p:nvPr>
            <p:ph idx="1"/>
          </p:nvPr>
        </p:nvSpPr>
        <p:spPr>
          <a:xfrm>
            <a:off x="938906" y="1751727"/>
            <a:ext cx="5217173" cy="4351338"/>
          </a:xfrm>
        </p:spPr>
        <p:txBody>
          <a:bodyPr>
            <a:normAutofit/>
          </a:bodyPr>
          <a:lstStyle/>
          <a:p>
            <a:r>
              <a:rPr lang="en-US" dirty="0">
                <a:solidFill>
                  <a:schemeClr val="bg1"/>
                </a:solidFill>
              </a:rPr>
              <a:t>RCEA is a Community Choice Energy provider in Humboldt County</a:t>
            </a:r>
          </a:p>
          <a:p>
            <a:r>
              <a:rPr lang="en-US" dirty="0">
                <a:solidFill>
                  <a:schemeClr val="bg1"/>
                </a:solidFill>
              </a:rPr>
              <a:t>Lead representative: Stephen Kullmann, Director</a:t>
            </a:r>
          </a:p>
          <a:p>
            <a:r>
              <a:rPr lang="en-US" dirty="0">
                <a:solidFill>
                  <a:schemeClr val="bg1"/>
                </a:solidFill>
              </a:rPr>
              <a:t>Alternate: Aisha Cissna, Regulatory and Legislative Policy Manager</a:t>
            </a:r>
          </a:p>
          <a:p>
            <a:r>
              <a:rPr lang="en-US" dirty="0">
                <a:solidFill>
                  <a:schemeClr val="bg1"/>
                </a:solidFill>
              </a:rPr>
              <a:t>Note, there are now 23 CAEECC members!</a:t>
            </a:r>
          </a:p>
        </p:txBody>
      </p:sp>
      <p:sp>
        <p:nvSpPr>
          <p:cNvPr id="150" name="Oval 149">
            <a:extLst>
              <a:ext uri="{FF2B5EF4-FFF2-40B4-BE49-F238E27FC236}">
                <a16:creationId xmlns:a16="http://schemas.microsoft.com/office/drawing/2014/main" id="{3F785A8F-002E-4E7C-A4EE-0423F2448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045" y="380207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Oval 151">
            <a:extLst>
              <a:ext uri="{FF2B5EF4-FFF2-40B4-BE49-F238E27FC236}">
                <a16:creationId xmlns:a16="http://schemas.microsoft.com/office/drawing/2014/main" id="{5552F9A4-B078-4FA2-A29A-E70F6045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045" y="380207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person wearing a hat and smiling&#10;&#10;Description automatically generated with low confidence">
            <a:extLst>
              <a:ext uri="{FF2B5EF4-FFF2-40B4-BE49-F238E27FC236}">
                <a16:creationId xmlns:a16="http://schemas.microsoft.com/office/drawing/2014/main" id="{BE260C84-A457-3F4C-ABE1-4EB2996F9874}"/>
              </a:ext>
            </a:extLst>
          </p:cNvPr>
          <p:cNvPicPr>
            <a:picLocks noChangeAspect="1"/>
          </p:cNvPicPr>
          <p:nvPr/>
        </p:nvPicPr>
        <p:blipFill rotWithShape="1">
          <a:blip r:embed="rId2"/>
          <a:srcRect r="-2" b="-2"/>
          <a:stretch/>
        </p:blipFill>
        <p:spPr>
          <a:xfrm>
            <a:off x="7778346" y="2225885"/>
            <a:ext cx="2357407" cy="2357407"/>
          </a:xfrm>
          <a:prstGeom prst="rect">
            <a:avLst/>
          </a:prstGeom>
        </p:spPr>
      </p:pic>
      <p:grpSp>
        <p:nvGrpSpPr>
          <p:cNvPr id="154" name="Graphic 4">
            <a:extLst>
              <a:ext uri="{FF2B5EF4-FFF2-40B4-BE49-F238E27FC236}">
                <a16:creationId xmlns:a16="http://schemas.microsoft.com/office/drawing/2014/main" id="{E7EEFC47-5A1A-4BC0-9CCE-8E2F1C8837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35753" y="4898353"/>
            <a:ext cx="975169" cy="975171"/>
            <a:chOff x="5829300" y="3162300"/>
            <a:chExt cx="532256" cy="532257"/>
          </a:xfrm>
          <a:solidFill>
            <a:schemeClr val="bg1"/>
          </a:solidFill>
        </p:grpSpPr>
        <p:sp>
          <p:nvSpPr>
            <p:cNvPr id="155" name="Freeform: Shape 154">
              <a:extLst>
                <a:ext uri="{FF2B5EF4-FFF2-40B4-BE49-F238E27FC236}">
                  <a16:creationId xmlns:a16="http://schemas.microsoft.com/office/drawing/2014/main" id="{569E79C8-38A5-45F9-945F-935B05661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1F23F4A9-D368-45FC-BE17-5AE7B3D2B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0E359B9-2553-4BF7-9253-DD7C6C725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DF9101C1-DB2F-4A51-BFCF-E56AA9D7B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6A0E25F-E8AC-43C3-92E1-630040C0E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FEFC1B0-3611-4239-A35C-0A72C1AA4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BC7390E-9D9D-4C6A-B8B7-168D94FAF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8A0E0EA-1232-409E-BEAC-059E2E098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30765A6-867B-4402-BC11-C0D43452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F6BB45C-BD66-4CD7-A522-A10F8B077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116CBF8-8641-4F3A-8D12-6EAF96C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8FC9AA3-7B63-4082-885D-8FCEE9798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48DC3B5-F54E-4473-A0BB-948DEF2EC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4" name="Slide Number Placeholder 3">
            <a:extLst>
              <a:ext uri="{FF2B5EF4-FFF2-40B4-BE49-F238E27FC236}">
                <a16:creationId xmlns:a16="http://schemas.microsoft.com/office/drawing/2014/main" id="{FEFEB329-16D4-B041-A1C9-67917E630B18}"/>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solidFill>
                  <a:schemeClr val="bg1"/>
                </a:solidFill>
              </a:rPr>
              <a:pPr>
                <a:spcAft>
                  <a:spcPts val="600"/>
                </a:spcAft>
              </a:pPr>
              <a:t>5</a:t>
            </a:fld>
            <a:endParaRPr lang="en-US">
              <a:solidFill>
                <a:schemeClr val="bg1"/>
              </a:solidFill>
            </a:endParaRPr>
          </a:p>
        </p:txBody>
      </p:sp>
    </p:spTree>
    <p:extLst>
      <p:ext uri="{BB962C8B-B14F-4D97-AF65-F5344CB8AC3E}">
        <p14:creationId xmlns:p14="http://schemas.microsoft.com/office/powerpoint/2010/main" val="1646203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39624" y="0"/>
            <a:ext cx="10044023" cy="877729"/>
          </a:xfrm>
        </p:spPr>
        <p:txBody>
          <a:bodyPr anchor="ctr">
            <a:normAutofit/>
          </a:bodyPr>
          <a:lstStyle/>
          <a:p>
            <a:r>
              <a:rPr lang="en-US" sz="3100" dirty="0">
                <a:solidFill>
                  <a:srgbClr val="FFFFFF"/>
                </a:solidFill>
              </a:rPr>
              <a:t>Equity &amp; Market Support Metrics WGs: </a:t>
            </a:r>
            <a:r>
              <a:rPr lang="en-US" sz="3100" b="1" dirty="0">
                <a:solidFill>
                  <a:srgbClr val="FFFFFF"/>
                </a:solidFill>
              </a:rPr>
              <a:t>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11704320" y="6455664"/>
            <a:ext cx="448056" cy="365125"/>
          </a:xfrm>
        </p:spPr>
        <p:txBody>
          <a:bodyPr>
            <a:normAutofit/>
          </a:bodyPr>
          <a:lstStyle/>
          <a:p>
            <a:pPr>
              <a:spcAft>
                <a:spcPts val="600"/>
              </a:spcAft>
            </a:pPr>
            <a:fld id="{B52D1F0E-ADB9-054E-881E-D5691EC4F528}" type="slidenum">
              <a:rPr lang="en-US" sz="1100">
                <a:solidFill>
                  <a:schemeClr val="tx1">
                    <a:lumMod val="50000"/>
                    <a:lumOff val="50000"/>
                  </a:schemeClr>
                </a:solidFill>
              </a:rPr>
              <a:pPr>
                <a:spcAft>
                  <a:spcPts val="600"/>
                </a:spcAft>
              </a:pPr>
              <a:t>50</a:t>
            </a:fld>
            <a:endParaRPr lang="en-US" sz="1100">
              <a:solidFill>
                <a:schemeClr val="tx1">
                  <a:lumMod val="50000"/>
                  <a:lumOff val="50000"/>
                </a:schemeClr>
              </a:solidFill>
            </a:endParaRPr>
          </a:p>
        </p:txBody>
      </p:sp>
      <p:graphicFrame>
        <p:nvGraphicFramePr>
          <p:cNvPr id="5" name="Content Placeholder 4">
            <a:extLst>
              <a:ext uri="{FF2B5EF4-FFF2-40B4-BE49-F238E27FC236}">
                <a16:creationId xmlns:a16="http://schemas.microsoft.com/office/drawing/2014/main" id="{47AB019F-5F46-AA4C-ACBD-B54B8EFD1726}"/>
              </a:ext>
            </a:extLst>
          </p:cNvPr>
          <p:cNvGraphicFramePr>
            <a:graphicFrameLocks noGrp="1"/>
          </p:cNvGraphicFramePr>
          <p:nvPr>
            <p:ph idx="1"/>
            <p:extLst>
              <p:ext uri="{D42A27DB-BD31-4B8C-83A1-F6EECF244321}">
                <p14:modId xmlns:p14="http://schemas.microsoft.com/office/powerpoint/2010/main" val="1760072399"/>
              </p:ext>
            </p:extLst>
          </p:nvPr>
        </p:nvGraphicFramePr>
        <p:xfrm>
          <a:off x="39624" y="654755"/>
          <a:ext cx="12152376" cy="6153573"/>
        </p:xfrm>
        <a:graphic>
          <a:graphicData uri="http://schemas.openxmlformats.org/drawingml/2006/table">
            <a:tbl>
              <a:tblPr firstRow="1" firstCol="1" bandRow="1">
                <a:tableStyleId>{5C22544A-7EE6-4342-B048-85BDC9FD1C3A}</a:tableStyleId>
              </a:tblPr>
              <a:tblGrid>
                <a:gridCol w="965087">
                  <a:extLst>
                    <a:ext uri="{9D8B030D-6E8A-4147-A177-3AD203B41FA5}">
                      <a16:colId xmlns:a16="http://schemas.microsoft.com/office/drawing/2014/main" val="525022883"/>
                    </a:ext>
                  </a:extLst>
                </a:gridCol>
                <a:gridCol w="756356">
                  <a:extLst>
                    <a:ext uri="{9D8B030D-6E8A-4147-A177-3AD203B41FA5}">
                      <a16:colId xmlns:a16="http://schemas.microsoft.com/office/drawing/2014/main" val="1751807973"/>
                    </a:ext>
                  </a:extLst>
                </a:gridCol>
                <a:gridCol w="767644">
                  <a:extLst>
                    <a:ext uri="{9D8B030D-6E8A-4147-A177-3AD203B41FA5}">
                      <a16:colId xmlns:a16="http://schemas.microsoft.com/office/drawing/2014/main" val="3297099894"/>
                    </a:ext>
                  </a:extLst>
                </a:gridCol>
                <a:gridCol w="9663289">
                  <a:extLst>
                    <a:ext uri="{9D8B030D-6E8A-4147-A177-3AD203B41FA5}">
                      <a16:colId xmlns:a16="http://schemas.microsoft.com/office/drawing/2014/main" val="1405983987"/>
                    </a:ext>
                  </a:extLst>
                </a:gridCol>
              </a:tblGrid>
              <a:tr h="714826">
                <a:tc>
                  <a:txBody>
                    <a:bodyPr/>
                    <a:lstStyle/>
                    <a:p>
                      <a:pPr marL="0" marR="0">
                        <a:spcBef>
                          <a:spcPts val="0"/>
                        </a:spcBef>
                        <a:spcAft>
                          <a:spcPts val="0"/>
                        </a:spcAft>
                      </a:pPr>
                      <a:r>
                        <a:rPr lang="en-US" sz="1500" b="1" dirty="0">
                          <a:effectLst/>
                        </a:rPr>
                        <a:t>Meeting/ Workshop</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500" b="1" dirty="0">
                          <a:effectLst/>
                        </a:rPr>
                        <a:t>Market Support WG</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500" b="1" dirty="0">
                          <a:effectLst/>
                        </a:rPr>
                        <a:t>Equity WG</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1500" b="1" dirty="0">
                          <a:effectLst/>
                        </a:rPr>
                        <a:t>Tasks</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845924732"/>
                  </a:ext>
                </a:extLst>
              </a:tr>
              <a:tr h="1610685">
                <a:tc>
                  <a:txBody>
                    <a:bodyPr/>
                    <a:lstStyle/>
                    <a:p>
                      <a:pPr marL="0" marR="0">
                        <a:spcBef>
                          <a:spcPts val="0"/>
                        </a:spcBef>
                        <a:spcAft>
                          <a:spcPts val="0"/>
                        </a:spcAft>
                      </a:pPr>
                      <a:r>
                        <a:rPr lang="en-US" sz="1500" dirty="0">
                          <a:effectLst/>
                        </a:rPr>
                        <a:t>First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13-Jul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15-Jul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-Discuss WG final deliverables, and any assumptions to make WG successful</a:t>
                      </a:r>
                    </a:p>
                    <a:p>
                      <a:pPr marL="0" marR="0">
                        <a:spcBef>
                          <a:spcPts val="0"/>
                        </a:spcBef>
                        <a:spcAft>
                          <a:spcPts val="0"/>
                        </a:spcAft>
                      </a:pPr>
                      <a:r>
                        <a:rPr lang="en-US" sz="2200" dirty="0">
                          <a:effectLst/>
                        </a:rPr>
                        <a:t>-Review pre-existing Objectives and Metric(s) </a:t>
                      </a:r>
                    </a:p>
                    <a:p>
                      <a:pPr marL="0" marR="0">
                        <a:spcBef>
                          <a:spcPts val="0"/>
                        </a:spcBef>
                        <a:spcAft>
                          <a:spcPts val="0"/>
                        </a:spcAft>
                      </a:pPr>
                      <a:r>
                        <a:rPr lang="en-US" sz="2200" dirty="0">
                          <a:effectLst/>
                        </a:rPr>
                        <a:t>-Identify gaps in Objectives and Metric(s)</a:t>
                      </a:r>
                    </a:p>
                    <a:p>
                      <a:pPr marL="0" marR="0">
                        <a:spcBef>
                          <a:spcPts val="0"/>
                        </a:spcBef>
                        <a:spcAft>
                          <a:spcPts val="0"/>
                        </a:spcAft>
                      </a:pPr>
                      <a:r>
                        <a:rPr lang="en-US" sz="2200" dirty="0">
                          <a:effectLst/>
                        </a:rPr>
                        <a:t>-Brainstorm alternatives</a:t>
                      </a:r>
                    </a:p>
                    <a:p>
                      <a:pPr marL="0" marR="0">
                        <a:spcBef>
                          <a:spcPts val="0"/>
                        </a:spcBef>
                        <a:spcAft>
                          <a:spcPts val="0"/>
                        </a:spcAft>
                      </a:pPr>
                      <a:r>
                        <a:rPr lang="en-US" sz="2200" dirty="0">
                          <a:effectLst/>
                        </a:rPr>
                        <a:t>-Discuss initial priorities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2803705420"/>
                  </a:ext>
                </a:extLst>
              </a:tr>
              <a:tr h="540214">
                <a:tc>
                  <a:txBody>
                    <a:bodyPr/>
                    <a:lstStyle/>
                    <a:p>
                      <a:pPr marL="0" marR="0">
                        <a:spcBef>
                          <a:spcPts val="0"/>
                        </a:spcBef>
                        <a:spcAft>
                          <a:spcPts val="0"/>
                        </a:spcAft>
                      </a:pPr>
                      <a:r>
                        <a:rPr lang="en-US" sz="1500" dirty="0">
                          <a:effectLst/>
                        </a:rPr>
                        <a:t>Second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12-Aug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18-Aug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-Flesh out Objectives and Metric(s)</a:t>
                      </a:r>
                    </a:p>
                    <a:p>
                      <a:pPr marL="0" marR="0">
                        <a:spcBef>
                          <a:spcPts val="0"/>
                        </a:spcBef>
                        <a:spcAft>
                          <a:spcPts val="0"/>
                        </a:spcAft>
                      </a:pPr>
                      <a:r>
                        <a:rPr lang="en-US" sz="2200" dirty="0">
                          <a:effectLst/>
                        </a:rPr>
                        <a:t>-Identify options in cases where consensus is not reached</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3973845346"/>
                  </a:ext>
                </a:extLst>
              </a:tr>
              <a:tr h="810321">
                <a:tc>
                  <a:txBody>
                    <a:bodyPr/>
                    <a:lstStyle/>
                    <a:p>
                      <a:pPr marL="0" marR="0">
                        <a:spcBef>
                          <a:spcPts val="0"/>
                        </a:spcBef>
                        <a:spcAft>
                          <a:spcPts val="0"/>
                        </a:spcAft>
                      </a:pPr>
                      <a:r>
                        <a:rPr lang="en-US" sz="1500" dirty="0">
                          <a:effectLst/>
                        </a:rPr>
                        <a:t>Equity Workshop</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NA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31-Aug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-Get feedback on Objectives &amp; Metric(s) (test for completeness &amp; preferences for options in cases where consensus is not reached)</a:t>
                      </a:r>
                    </a:p>
                    <a:p>
                      <a:pPr marL="0" marR="0">
                        <a:spcBef>
                          <a:spcPts val="0"/>
                        </a:spcBef>
                        <a:spcAft>
                          <a:spcPts val="0"/>
                        </a:spcAft>
                      </a:pPr>
                      <a:r>
                        <a:rPr lang="en-US" sz="2200" dirty="0">
                          <a:effectLst/>
                        </a:rPr>
                        <a:t>-Consider using polling techniques to reveal and document participant preferences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1573803805"/>
                  </a:ext>
                </a:extLst>
              </a:tr>
              <a:tr h="1080107">
                <a:tc>
                  <a:txBody>
                    <a:bodyPr/>
                    <a:lstStyle/>
                    <a:p>
                      <a:pPr marL="0" marR="0">
                        <a:spcBef>
                          <a:spcPts val="0"/>
                        </a:spcBef>
                        <a:spcAft>
                          <a:spcPts val="0"/>
                        </a:spcAft>
                      </a:pPr>
                      <a:r>
                        <a:rPr lang="en-US" sz="1500" dirty="0">
                          <a:effectLst/>
                        </a:rPr>
                        <a:t>Third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9-Sep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14-Sep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-Refine Objectives &amp; Metric(s) </a:t>
                      </a:r>
                    </a:p>
                    <a:p>
                      <a:pPr marL="0" marR="0">
                        <a:spcBef>
                          <a:spcPts val="0"/>
                        </a:spcBef>
                        <a:spcAft>
                          <a:spcPts val="0"/>
                        </a:spcAft>
                      </a:pPr>
                      <a:r>
                        <a:rPr lang="en-US" sz="2200" dirty="0">
                          <a:effectLst/>
                        </a:rPr>
                        <a:t>-Seek consensus on Objectives and Metrics</a:t>
                      </a:r>
                    </a:p>
                    <a:p>
                      <a:pPr marL="0" marR="0">
                        <a:spcBef>
                          <a:spcPts val="0"/>
                        </a:spcBef>
                        <a:spcAft>
                          <a:spcPts val="0"/>
                        </a:spcAft>
                      </a:pPr>
                      <a:r>
                        <a:rPr lang="en-US" sz="2200" dirty="0">
                          <a:effectLst/>
                        </a:rPr>
                        <a:t>-Discuss the basis PAs should use in setting Targets for Metrics in their filings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1640523909"/>
                  </a:ext>
                </a:extLst>
              </a:tr>
              <a:tr h="540214">
                <a:tc>
                  <a:txBody>
                    <a:bodyPr/>
                    <a:lstStyle/>
                    <a:p>
                      <a:pPr marL="0" marR="0">
                        <a:spcBef>
                          <a:spcPts val="0"/>
                        </a:spcBef>
                        <a:spcAft>
                          <a:spcPts val="0"/>
                        </a:spcAft>
                      </a:pPr>
                      <a:r>
                        <a:rPr lang="en-US" sz="1500" dirty="0">
                          <a:effectLst/>
                        </a:rPr>
                        <a:t>Final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21-Sep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29-Sep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-Finalize recommendations document</a:t>
                      </a:r>
                    </a:p>
                    <a:p>
                      <a:pPr marL="0" marR="0">
                        <a:spcBef>
                          <a:spcPts val="0"/>
                        </a:spcBef>
                        <a:spcAft>
                          <a:spcPts val="0"/>
                        </a:spcAft>
                      </a:pPr>
                      <a:r>
                        <a:rPr lang="en-US" sz="2200" dirty="0">
                          <a:effectLst/>
                        </a:rPr>
                        <a:t>-Strive for consensus &amp; record supporters of options where consensus is not reached</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2266028837"/>
                  </a:ext>
                </a:extLst>
              </a:tr>
            </a:tbl>
          </a:graphicData>
        </a:graphic>
      </p:graphicFrame>
      <p:sp>
        <p:nvSpPr>
          <p:cNvPr id="9" name="Title 1">
            <a:extLst>
              <a:ext uri="{FF2B5EF4-FFF2-40B4-BE49-F238E27FC236}">
                <a16:creationId xmlns:a16="http://schemas.microsoft.com/office/drawing/2014/main" id="{C6BB4963-B3C5-B24B-B490-82FD9A3A6655}"/>
              </a:ext>
            </a:extLst>
          </p:cNvPr>
          <p:cNvSpPr txBox="1">
            <a:spLocks/>
          </p:cNvSpPr>
          <p:nvPr/>
        </p:nvSpPr>
        <p:spPr>
          <a:xfrm>
            <a:off x="39624" y="1"/>
            <a:ext cx="10044023" cy="767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t>Meeting Dates &amp; Tasks</a:t>
            </a:r>
          </a:p>
        </p:txBody>
      </p:sp>
    </p:spTree>
    <p:extLst>
      <p:ext uri="{BB962C8B-B14F-4D97-AF65-F5344CB8AC3E}">
        <p14:creationId xmlns:p14="http://schemas.microsoft.com/office/powerpoint/2010/main" val="3878129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162BFCC-CFD9-4991-A73E-531CAEF3C484}"/>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365125"/>
            <a:ext cx="10515600" cy="1325563"/>
          </a:xfrm>
        </p:spPr>
        <p:txBody>
          <a:bodyPr>
            <a:normAutofit/>
          </a:bodyPr>
          <a:lstStyle/>
          <a:p>
            <a:r>
              <a:rPr lang="en-US" b="1" dirty="0"/>
              <a:t>Deliverables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a:solidFill>
                  <a:schemeClr val="tx1">
                    <a:lumMod val="50000"/>
                    <a:lumOff val="50000"/>
                  </a:schemeClr>
                </a:solidFill>
              </a:rPr>
              <a:pPr>
                <a:spcAft>
                  <a:spcPts val="600"/>
                </a:spcAft>
              </a:pPr>
              <a:t>51</a:t>
            </a:fld>
            <a:endParaRPr lang="en-US">
              <a:solidFill>
                <a:schemeClr val="tx1">
                  <a:lumMod val="50000"/>
                  <a:lumOff val="50000"/>
                </a:schemeClr>
              </a:solidFill>
            </a:endParaRPr>
          </a:p>
        </p:txBody>
      </p:sp>
      <p:graphicFrame>
        <p:nvGraphicFramePr>
          <p:cNvPr id="13" name="Content Placeholder 2">
            <a:extLst>
              <a:ext uri="{FF2B5EF4-FFF2-40B4-BE49-F238E27FC236}">
                <a16:creationId xmlns:a16="http://schemas.microsoft.com/office/drawing/2014/main" id="{186601E2-871C-439F-A3E1-65E98E3BE59C}"/>
              </a:ext>
            </a:extLst>
          </p:cNvPr>
          <p:cNvGraphicFramePr>
            <a:graphicFrameLocks noGrp="1"/>
          </p:cNvGraphicFramePr>
          <p:nvPr>
            <p:ph idx="1"/>
            <p:extLst>
              <p:ext uri="{D42A27DB-BD31-4B8C-83A1-F6EECF244321}">
                <p14:modId xmlns:p14="http://schemas.microsoft.com/office/powerpoint/2010/main" val="7829029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9976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6C5375-0D64-45E4-B94E-95AF3982C73D}"/>
              </a:ext>
            </a:extLst>
          </p:cNvPr>
          <p:cNvPicPr>
            <a:picLocks noChangeAspect="1"/>
          </p:cNvPicPr>
          <p:nvPr/>
        </p:nvPicPr>
        <p:blipFill rotWithShape="1">
          <a:blip r:embed="rId2"/>
          <a:srcRect t="8663" b="12666"/>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117249"/>
            <a:ext cx="10515600" cy="1325563"/>
          </a:xfrm>
        </p:spPr>
        <p:txBody>
          <a:bodyPr>
            <a:normAutofit/>
          </a:bodyPr>
          <a:lstStyle/>
          <a:p>
            <a:r>
              <a:rPr lang="en-US" b="1" dirty="0"/>
              <a:t>Member Application Process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a:solidFill>
                  <a:schemeClr val="tx1">
                    <a:lumMod val="50000"/>
                    <a:lumOff val="50000"/>
                  </a:schemeClr>
                </a:solidFill>
              </a:rPr>
              <a:pPr>
                <a:spcAft>
                  <a:spcPts val="600"/>
                </a:spcAft>
              </a:pPr>
              <a:t>52</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ABBA3F75-8491-4DDB-9A29-D5EE52AF5591}"/>
              </a:ext>
            </a:extLst>
          </p:cNvPr>
          <p:cNvGraphicFramePr>
            <a:graphicFrameLocks noGrp="1"/>
          </p:cNvGraphicFramePr>
          <p:nvPr>
            <p:ph idx="1"/>
            <p:extLst>
              <p:ext uri="{D42A27DB-BD31-4B8C-83A1-F6EECF244321}">
                <p14:modId xmlns:p14="http://schemas.microsoft.com/office/powerpoint/2010/main" val="2622740143"/>
              </p:ext>
            </p:extLst>
          </p:nvPr>
        </p:nvGraphicFramePr>
        <p:xfrm>
          <a:off x="838200" y="1018903"/>
          <a:ext cx="10983686" cy="570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908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A54BD7-394D-8E43-8111-6AAE3DDC3449}"/>
              </a:ext>
            </a:extLst>
          </p:cNvPr>
          <p:cNvSpPr>
            <a:spLocks noGrp="1"/>
          </p:cNvSpPr>
          <p:nvPr>
            <p:ph type="title"/>
          </p:nvPr>
        </p:nvSpPr>
        <p:spPr>
          <a:xfrm>
            <a:off x="838200" y="365125"/>
            <a:ext cx="10515600" cy="1325563"/>
          </a:xfrm>
        </p:spPr>
        <p:txBody>
          <a:bodyPr>
            <a:normAutofit/>
          </a:bodyPr>
          <a:lstStyle/>
          <a:p>
            <a:r>
              <a:rPr lang="en-US" b="1" dirty="0"/>
              <a:t>Outreach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459E1CB-DD81-AE40-949B-F359F4451DFF}"/>
              </a:ext>
            </a:extLst>
          </p:cNvPr>
          <p:cNvSpPr>
            <a:spLocks noGrp="1"/>
          </p:cNvSpPr>
          <p:nvPr>
            <p:ph idx="1"/>
          </p:nvPr>
        </p:nvSpPr>
        <p:spPr>
          <a:xfrm>
            <a:off x="838200" y="1825625"/>
            <a:ext cx="10515600" cy="4351338"/>
          </a:xfrm>
        </p:spPr>
        <p:txBody>
          <a:bodyPr>
            <a:normAutofit/>
          </a:bodyPr>
          <a:lstStyle/>
          <a:p>
            <a:r>
              <a:rPr lang="en-US" b="1" dirty="0"/>
              <a:t>Planned outreach</a:t>
            </a:r>
            <a:r>
              <a:rPr lang="en-US" dirty="0"/>
              <a:t>:</a:t>
            </a:r>
          </a:p>
          <a:p>
            <a:pPr lvl="1"/>
            <a:r>
              <a:rPr lang="en-US" dirty="0"/>
              <a:t>CAEECC listserv</a:t>
            </a:r>
          </a:p>
          <a:p>
            <a:pPr lvl="1"/>
            <a:r>
              <a:rPr lang="en-US" dirty="0"/>
              <a:t>CPUC general energy efficiency service list</a:t>
            </a:r>
          </a:p>
          <a:p>
            <a:pPr lvl="1"/>
            <a:r>
              <a:rPr lang="en-US" dirty="0"/>
              <a:t>For Equity WG, also CPUC low-income service list, CPUC Low-Income Oversight Board, and the CEC Disadvantaged Community Advisory Board</a:t>
            </a:r>
          </a:p>
          <a:p>
            <a:pPr lvl="1"/>
            <a:r>
              <a:rPr lang="en-US" dirty="0"/>
              <a:t>Additional organizations may be directly recruited by CAEECC for their expertise and experience in the subject matter of each WG </a:t>
            </a:r>
          </a:p>
          <a:p>
            <a:pPr lvl="1"/>
            <a:endParaRPr lang="en-US" dirty="0"/>
          </a:p>
          <a:p>
            <a:r>
              <a:rPr lang="en-US" b="1" dirty="0"/>
              <a:t>Other outreach suggestions or application process improvements</a:t>
            </a:r>
            <a:r>
              <a:rPr lang="en-US" dirty="0"/>
              <a:t>?</a:t>
            </a:r>
          </a:p>
        </p:txBody>
      </p:sp>
      <p:sp>
        <p:nvSpPr>
          <p:cNvPr id="4" name="Slide Number Placeholder 3">
            <a:extLst>
              <a:ext uri="{FF2B5EF4-FFF2-40B4-BE49-F238E27FC236}">
                <a16:creationId xmlns:a16="http://schemas.microsoft.com/office/drawing/2014/main" id="{7E0ED090-6881-2241-8F03-47FB843D30E3}"/>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53</a:t>
            </a:fld>
            <a:endParaRPr lang="en-US"/>
          </a:p>
        </p:txBody>
      </p:sp>
    </p:spTree>
    <p:extLst>
      <p:ext uri="{BB962C8B-B14F-4D97-AF65-F5344CB8AC3E}">
        <p14:creationId xmlns:p14="http://schemas.microsoft.com/office/powerpoint/2010/main" val="3591288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686834" y="1153572"/>
            <a:ext cx="3200400" cy="4461163"/>
          </a:xfrm>
        </p:spPr>
        <p:txBody>
          <a:bodyPr>
            <a:normAutofit/>
          </a:bodyPr>
          <a:lstStyle/>
          <a:p>
            <a:r>
              <a:rPr lang="en-US" sz="4100" b="1" dirty="0">
                <a:solidFill>
                  <a:srgbClr val="FFFFFF"/>
                </a:solidFill>
              </a:rPr>
              <a:t>CAEECC Approval &amp; Delegation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A4EFCB-2E64-814A-9839-9E8C266DB8E9}"/>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n-US" b="1" dirty="0"/>
              <a:t>Do CAEECC Members support the delineation of the process in the Prospectus (inclusive of any adjustments made in this meeting)?</a:t>
            </a:r>
            <a:endParaRPr lang="en-US" sz="3200" dirty="0"/>
          </a:p>
          <a:p>
            <a:pPr marL="514350" indent="-514350">
              <a:buFont typeface="+mj-lt"/>
              <a:buAutoNum type="arabicPeriod"/>
            </a:pPr>
            <a:r>
              <a:rPr lang="en-US" b="1" dirty="0"/>
              <a:t>Do CAEECC Members also agree to delegate recommendation-making to the Working Groups?</a:t>
            </a:r>
            <a:endParaRPr lang="en-US" sz="3200" dirty="0"/>
          </a:p>
          <a:p>
            <a:pPr lvl="1"/>
            <a:r>
              <a:rPr lang="en-US" i="1" dirty="0"/>
              <a:t>Note, per CAEECC groundrule </a:t>
            </a:r>
            <a:r>
              <a:rPr lang="en-US" i="1" dirty="0" err="1"/>
              <a:t>IV.A.v</a:t>
            </a:r>
            <a:r>
              <a:rPr lang="en-US" i="1" dirty="0"/>
              <a:t>. (“Substantive &amp; Process Issues”), the full CAEECC can agree to delegate recommendation-making to each Working Group to go directly to the Program Administrators and Energy Division without needing to come back to the Full CAEECC for formal review and approval</a:t>
            </a:r>
            <a:endParaRPr lang="en-US" sz="2800" dirty="0"/>
          </a:p>
          <a:p>
            <a:endParaRPr lang="en-US" b="1" dirty="0"/>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9541564" y="6356350"/>
            <a:ext cx="1812235" cy="365125"/>
          </a:xfrm>
        </p:spPr>
        <p:txBody>
          <a:bodyPr>
            <a:normAutofit/>
          </a:bodyPr>
          <a:lstStyle/>
          <a:p>
            <a:pPr>
              <a:spcAft>
                <a:spcPts val="600"/>
              </a:spcAft>
            </a:pPr>
            <a:fld id="{B52D1F0E-ADB9-054E-881E-D5691EC4F528}" type="slidenum">
              <a:rPr lang="en-US" smtClean="0"/>
              <a:pPr>
                <a:spcAft>
                  <a:spcPts val="600"/>
                </a:spcAft>
              </a:pPr>
              <a:t>54</a:t>
            </a:fld>
            <a:endParaRPr lang="en-US"/>
          </a:p>
        </p:txBody>
      </p:sp>
    </p:spTree>
    <p:extLst>
      <p:ext uri="{BB962C8B-B14F-4D97-AF65-F5344CB8AC3E}">
        <p14:creationId xmlns:p14="http://schemas.microsoft.com/office/powerpoint/2010/main" val="2328965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29766170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689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64C3-79D8-2C4D-98F3-A16985B92D77}"/>
              </a:ext>
            </a:extLst>
          </p:cNvPr>
          <p:cNvSpPr>
            <a:spLocks noGrp="1"/>
          </p:cNvSpPr>
          <p:nvPr>
            <p:ph type="title"/>
          </p:nvPr>
        </p:nvSpPr>
        <p:spPr/>
        <p:txBody>
          <a:bodyPr>
            <a:noAutofit/>
          </a:bodyPr>
          <a:lstStyle/>
          <a:p>
            <a:r>
              <a:rPr lang="en-US" sz="3600" dirty="0"/>
              <a:t>Initial Discussion of Short- and Long-Term Implications for CAEECC of Final Decision</a:t>
            </a:r>
            <a:endParaRPr lang="en-US" sz="2200" dirty="0">
              <a:solidFill>
                <a:srgbClr val="FF0000"/>
              </a:solidFill>
            </a:endParaRPr>
          </a:p>
        </p:txBody>
      </p:sp>
      <p:sp>
        <p:nvSpPr>
          <p:cNvPr id="3" name="Content Placeholder 2">
            <a:extLst>
              <a:ext uri="{FF2B5EF4-FFF2-40B4-BE49-F238E27FC236}">
                <a16:creationId xmlns:a16="http://schemas.microsoft.com/office/drawing/2014/main" id="{94BAE79E-C9F4-5047-AD35-B75968D3C112}"/>
              </a:ext>
            </a:extLst>
          </p:cNvPr>
          <p:cNvSpPr>
            <a:spLocks noGrp="1"/>
          </p:cNvSpPr>
          <p:nvPr>
            <p:ph idx="1"/>
          </p:nvPr>
        </p:nvSpPr>
        <p:spPr>
          <a:xfrm>
            <a:off x="838200" y="1403664"/>
            <a:ext cx="10515600" cy="5317811"/>
          </a:xfrm>
        </p:spPr>
        <p:txBody>
          <a:bodyPr>
            <a:normAutofit fontScale="92500" lnSpcReduction="10000"/>
          </a:bodyPr>
          <a:lstStyle/>
          <a:p>
            <a:pPr marL="0" indent="0">
              <a:buNone/>
            </a:pPr>
            <a:r>
              <a:rPr lang="en-US" b="1" dirty="0"/>
              <a:t>Short-Term Implications (2021)</a:t>
            </a:r>
          </a:p>
          <a:p>
            <a:pPr lvl="1"/>
            <a:r>
              <a:rPr lang="en-US" dirty="0"/>
              <a:t>Formation of Equity &amp; Market Support Metrics WGs (June-Sept 2021)</a:t>
            </a:r>
          </a:p>
          <a:p>
            <a:pPr lvl="1"/>
            <a:r>
              <a:rPr lang="en-US" dirty="0"/>
              <a:t>Discuss Biz Plan &amp; 4-yr Portfolio filing </a:t>
            </a:r>
            <a:r>
              <a:rPr lang="en-US" i="1" dirty="0"/>
              <a:t>template</a:t>
            </a:r>
            <a:r>
              <a:rPr lang="en-US" dirty="0"/>
              <a:t>—June and possibly September full CAEECC meetings</a:t>
            </a:r>
          </a:p>
          <a:p>
            <a:pPr lvl="1"/>
            <a:r>
              <a:rPr lang="en-US" dirty="0"/>
              <a:t>Consultation role for Biz Plans &amp; 4-yr Portfolio filings due Feb 2022 – September meeting</a:t>
            </a:r>
          </a:p>
          <a:p>
            <a:pPr lvl="1"/>
            <a:r>
              <a:rPr lang="en-US" dirty="0"/>
              <a:t>Brief updates on filed 2-year ABALs (dropped requirement to fully vet thru CAEECC pre-filing) – September full CAEECC meeting</a:t>
            </a:r>
          </a:p>
          <a:p>
            <a:pPr lvl="1"/>
            <a:r>
              <a:rPr lang="en-US" dirty="0"/>
              <a:t>Review of select issues on Draft Biz Plans &amp; 4-yr Portfolio filings (e.g., metrics)-–November/December full CAEECC meeting</a:t>
            </a:r>
          </a:p>
          <a:p>
            <a:pPr lvl="1"/>
            <a:r>
              <a:rPr lang="en-US" i="1" dirty="0"/>
              <a:t>Other short-term implications?</a:t>
            </a:r>
          </a:p>
          <a:p>
            <a:pPr marL="0" indent="0">
              <a:buNone/>
            </a:pPr>
            <a:r>
              <a:rPr lang="en-US" b="1" dirty="0"/>
              <a:t>Long-Term Implications (2022 and beyond)</a:t>
            </a:r>
            <a:endParaRPr lang="en-US" b="1" dirty="0">
              <a:solidFill>
                <a:srgbClr val="0070C0"/>
              </a:solidFill>
            </a:endParaRPr>
          </a:p>
          <a:p>
            <a:pPr lvl="1"/>
            <a:r>
              <a:rPr lang="en-US" dirty="0"/>
              <a:t>Mid-cycle--true-up advice letters and trigger-based filings </a:t>
            </a:r>
          </a:p>
          <a:p>
            <a:pPr lvl="1"/>
            <a:r>
              <a:rPr lang="en-US" dirty="0"/>
              <a:t>Mid-cycle--potential, goals, engineering, &amp; avoided cost updates?</a:t>
            </a:r>
          </a:p>
          <a:p>
            <a:pPr lvl="1"/>
            <a:r>
              <a:rPr lang="en-US" dirty="0"/>
              <a:t>Business Plans (every 8 years) &amp; Portfolio Application (every 4 years) filing(s)</a:t>
            </a:r>
          </a:p>
          <a:p>
            <a:pPr lvl="1"/>
            <a:r>
              <a:rPr lang="en-US" i="1" dirty="0"/>
              <a:t>Other long-term implications?</a:t>
            </a:r>
          </a:p>
        </p:txBody>
      </p:sp>
      <p:sp>
        <p:nvSpPr>
          <p:cNvPr id="4" name="Slide Number Placeholder 3">
            <a:extLst>
              <a:ext uri="{FF2B5EF4-FFF2-40B4-BE49-F238E27FC236}">
                <a16:creationId xmlns:a16="http://schemas.microsoft.com/office/drawing/2014/main" id="{861F8597-F040-4B4B-9900-2FAD32F66236}"/>
              </a:ext>
            </a:extLst>
          </p:cNvPr>
          <p:cNvSpPr>
            <a:spLocks noGrp="1"/>
          </p:cNvSpPr>
          <p:nvPr>
            <p:ph type="sldNum" sz="quarter" idx="12"/>
          </p:nvPr>
        </p:nvSpPr>
        <p:spPr/>
        <p:txBody>
          <a:bodyPr/>
          <a:lstStyle/>
          <a:p>
            <a:fld id="{B52D1F0E-ADB9-054E-881E-D5691EC4F528}" type="slidenum">
              <a:rPr lang="en-US" smtClean="0"/>
              <a:t>56</a:t>
            </a:fld>
            <a:endParaRPr lang="en-US"/>
          </a:p>
        </p:txBody>
      </p:sp>
    </p:spTree>
    <p:extLst>
      <p:ext uri="{BB962C8B-B14F-4D97-AF65-F5344CB8AC3E}">
        <p14:creationId xmlns:p14="http://schemas.microsoft.com/office/powerpoint/2010/main" val="3471398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C: CAEECC Planning &amp; Policies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259FBEC-86C1-2B43-9019-A0B3F96FFA92}"/>
              </a:ext>
            </a:extLst>
          </p:cNvPr>
          <p:cNvSpPr>
            <a:spLocks noGrp="1"/>
          </p:cNvSpPr>
          <p:nvPr>
            <p:ph type="sldNum" sz="quarter" idx="12"/>
          </p:nvPr>
        </p:nvSpPr>
        <p:spPr/>
        <p:txBody>
          <a:bodyPr/>
          <a:lstStyle/>
          <a:p>
            <a:fld id="{B52D1F0E-ADB9-054E-881E-D5691EC4F528}" type="slidenum">
              <a:rPr lang="en-US" smtClean="0"/>
              <a:t>57</a:t>
            </a:fld>
            <a:endParaRPr lang="en-US"/>
          </a:p>
        </p:txBody>
      </p:sp>
    </p:spTree>
    <p:extLst>
      <p:ext uri="{BB962C8B-B14F-4D97-AF65-F5344CB8AC3E}">
        <p14:creationId xmlns:p14="http://schemas.microsoft.com/office/powerpoint/2010/main" val="2247293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531-5754-8E48-BBF1-2887948DEB31}"/>
              </a:ext>
            </a:extLst>
          </p:cNvPr>
          <p:cNvSpPr>
            <a:spLocks noGrp="1"/>
          </p:cNvSpPr>
          <p:nvPr>
            <p:ph type="title"/>
          </p:nvPr>
        </p:nvSpPr>
        <p:spPr/>
        <p:txBody>
          <a:bodyPr/>
          <a:lstStyle/>
          <a:p>
            <a:r>
              <a:rPr lang="en-US" dirty="0"/>
              <a:t>CAEECC Conflict of Interest (COI) Policy</a:t>
            </a:r>
          </a:p>
        </p:txBody>
      </p:sp>
      <p:sp>
        <p:nvSpPr>
          <p:cNvPr id="3" name="Content Placeholder 2">
            <a:extLst>
              <a:ext uri="{FF2B5EF4-FFF2-40B4-BE49-F238E27FC236}">
                <a16:creationId xmlns:a16="http://schemas.microsoft.com/office/drawing/2014/main" id="{3351EA3E-A3F3-B048-AF0B-F1B775B959A1}"/>
              </a:ext>
            </a:extLst>
          </p:cNvPr>
          <p:cNvSpPr>
            <a:spLocks noGrp="1"/>
          </p:cNvSpPr>
          <p:nvPr>
            <p:ph idx="1"/>
          </p:nvPr>
        </p:nvSpPr>
        <p:spPr/>
        <p:txBody>
          <a:bodyPr>
            <a:normAutofit/>
          </a:bodyPr>
          <a:lstStyle/>
          <a:p>
            <a:r>
              <a:rPr lang="en-US" sz="3600" dirty="0"/>
              <a:t>Is a COI still needed?</a:t>
            </a:r>
          </a:p>
          <a:p>
            <a:r>
              <a:rPr lang="en-US" sz="3600" dirty="0"/>
              <a:t>If so, in what ways if any should CAEECC’s existing be updated and by whom?</a:t>
            </a:r>
          </a:p>
          <a:p>
            <a:endParaRPr lang="en-US" dirty="0"/>
          </a:p>
          <a:p>
            <a:endParaRPr lang="en-US" dirty="0"/>
          </a:p>
        </p:txBody>
      </p:sp>
      <p:sp>
        <p:nvSpPr>
          <p:cNvPr id="4" name="Slide Number Placeholder 3">
            <a:extLst>
              <a:ext uri="{FF2B5EF4-FFF2-40B4-BE49-F238E27FC236}">
                <a16:creationId xmlns:a16="http://schemas.microsoft.com/office/drawing/2014/main" id="{5B786CC5-BB23-F644-AFF6-768AF1078A72}"/>
              </a:ext>
            </a:extLst>
          </p:cNvPr>
          <p:cNvSpPr>
            <a:spLocks noGrp="1"/>
          </p:cNvSpPr>
          <p:nvPr>
            <p:ph type="sldNum" sz="quarter" idx="12"/>
          </p:nvPr>
        </p:nvSpPr>
        <p:spPr/>
        <p:txBody>
          <a:bodyPr/>
          <a:lstStyle/>
          <a:p>
            <a:fld id="{B52D1F0E-ADB9-054E-881E-D5691EC4F528}" type="slidenum">
              <a:rPr lang="en-US" smtClean="0"/>
              <a:t>58</a:t>
            </a:fld>
            <a:endParaRPr lang="en-US"/>
          </a:p>
        </p:txBody>
      </p:sp>
    </p:spTree>
    <p:extLst>
      <p:ext uri="{BB962C8B-B14F-4D97-AF65-F5344CB8AC3E}">
        <p14:creationId xmlns:p14="http://schemas.microsoft.com/office/powerpoint/2010/main" val="3206333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344-15A6-0C41-957F-D1B57ACAFA5F}"/>
              </a:ext>
            </a:extLst>
          </p:cNvPr>
          <p:cNvSpPr>
            <a:spLocks noGrp="1"/>
          </p:cNvSpPr>
          <p:nvPr>
            <p:ph type="title"/>
          </p:nvPr>
        </p:nvSpPr>
        <p:spPr/>
        <p:txBody>
          <a:bodyPr/>
          <a:lstStyle/>
          <a:p>
            <a:r>
              <a:rPr lang="en-US" dirty="0"/>
              <a:t>Next CAEECC Meeting: 9/2/2021</a:t>
            </a:r>
          </a:p>
        </p:txBody>
      </p:sp>
      <p:sp>
        <p:nvSpPr>
          <p:cNvPr id="3" name="Content Placeholder 2">
            <a:extLst>
              <a:ext uri="{FF2B5EF4-FFF2-40B4-BE49-F238E27FC236}">
                <a16:creationId xmlns:a16="http://schemas.microsoft.com/office/drawing/2014/main" id="{ECA7F53C-FADA-9A46-B5AF-4274D6E0F87C}"/>
              </a:ext>
            </a:extLst>
          </p:cNvPr>
          <p:cNvSpPr>
            <a:spLocks noGrp="1"/>
          </p:cNvSpPr>
          <p:nvPr>
            <p:ph idx="1"/>
          </p:nvPr>
        </p:nvSpPr>
        <p:spPr/>
        <p:txBody>
          <a:bodyPr/>
          <a:lstStyle/>
          <a:p>
            <a:r>
              <a:rPr lang="en-US" dirty="0"/>
              <a:t>Topics</a:t>
            </a:r>
          </a:p>
          <a:p>
            <a:pPr lvl="1"/>
            <a:r>
              <a:rPr lang="en-US" dirty="0"/>
              <a:t>Vet the revised Biz Plan/4-year portfolio filing template</a:t>
            </a:r>
          </a:p>
          <a:p>
            <a:pPr lvl="1"/>
            <a:r>
              <a:rPr lang="en-US" dirty="0"/>
              <a:t>Updates on Working Groups</a:t>
            </a:r>
          </a:p>
          <a:p>
            <a:pPr lvl="2"/>
            <a:r>
              <a:rPr lang="en-US" dirty="0"/>
              <a:t>UWG final findings &amp; recommendations</a:t>
            </a:r>
          </a:p>
          <a:p>
            <a:pPr lvl="2"/>
            <a:r>
              <a:rPr lang="en-US" dirty="0"/>
              <a:t>Equity and Market Support Working Groups</a:t>
            </a:r>
          </a:p>
          <a:p>
            <a:pPr lvl="1"/>
            <a:r>
              <a:rPr lang="en-US" dirty="0"/>
              <a:t>Brief Two-Year ABAL Updates?</a:t>
            </a:r>
          </a:p>
          <a:p>
            <a:pPr lvl="1"/>
            <a:r>
              <a:rPr lang="en-US" dirty="0"/>
              <a:t>Other topics related to the Biz Plan/4-yr portfolio filings and/or other topics?</a:t>
            </a:r>
          </a:p>
        </p:txBody>
      </p:sp>
      <p:sp>
        <p:nvSpPr>
          <p:cNvPr id="4" name="Slide Number Placeholder 3">
            <a:extLst>
              <a:ext uri="{FF2B5EF4-FFF2-40B4-BE49-F238E27FC236}">
                <a16:creationId xmlns:a16="http://schemas.microsoft.com/office/drawing/2014/main" id="{D3A9AA7E-C81E-9A47-AA08-B721AC76A432}"/>
              </a:ext>
            </a:extLst>
          </p:cNvPr>
          <p:cNvSpPr>
            <a:spLocks noGrp="1"/>
          </p:cNvSpPr>
          <p:nvPr>
            <p:ph type="sldNum" sz="quarter" idx="12"/>
          </p:nvPr>
        </p:nvSpPr>
        <p:spPr/>
        <p:txBody>
          <a:bodyPr/>
          <a:lstStyle/>
          <a:p>
            <a:fld id="{B52D1F0E-ADB9-054E-881E-D5691EC4F528}" type="slidenum">
              <a:rPr lang="en-US" smtClean="0"/>
              <a:t>59</a:t>
            </a:fld>
            <a:endParaRPr lang="en-US"/>
          </a:p>
        </p:txBody>
      </p:sp>
    </p:spTree>
    <p:extLst>
      <p:ext uri="{BB962C8B-B14F-4D97-AF65-F5344CB8AC3E}">
        <p14:creationId xmlns:p14="http://schemas.microsoft.com/office/powerpoint/2010/main" val="367474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A: Important Updates &amp; CAEECC Discussion</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58C646B-25E0-C14A-BA4B-4B361404E5AC}"/>
              </a:ext>
            </a:extLst>
          </p:cNvPr>
          <p:cNvSpPr>
            <a:spLocks noGrp="1"/>
          </p:cNvSpPr>
          <p:nvPr>
            <p:ph type="sldNum" sz="quarter" idx="12"/>
          </p:nvPr>
        </p:nvSpPr>
        <p:spPr/>
        <p:txBody>
          <a:bodyPr/>
          <a:lstStyle/>
          <a:p>
            <a:fld id="{B52D1F0E-ADB9-054E-881E-D5691EC4F528}" type="slidenum">
              <a:rPr lang="en-US" smtClean="0"/>
              <a:t>6</a:t>
            </a:fld>
            <a:endParaRPr lang="en-US"/>
          </a:p>
        </p:txBody>
      </p:sp>
    </p:spTree>
    <p:extLst>
      <p:ext uri="{BB962C8B-B14F-4D97-AF65-F5344CB8AC3E}">
        <p14:creationId xmlns:p14="http://schemas.microsoft.com/office/powerpoint/2010/main" val="4083579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kern="1200" dirty="0">
                <a:solidFill>
                  <a:schemeClr val="tx1"/>
                </a:solidFill>
                <a:latin typeface="+mj-lt"/>
                <a:ea typeface="+mj-ea"/>
                <a:cs typeface="+mj-cs"/>
              </a:rPr>
              <a:t>3/17 Full CAEECC Meeting Evaluation Survey Results</a:t>
            </a:r>
          </a:p>
        </p:txBody>
      </p:sp>
      <p:sp>
        <p:nvSpPr>
          <p:cNvPr id="4" name="Slide Number Placeholder 3">
            <a:extLst>
              <a:ext uri="{FF2B5EF4-FFF2-40B4-BE49-F238E27FC236}">
                <a16:creationId xmlns:a16="http://schemas.microsoft.com/office/drawing/2014/main" id="{948517C1-2AA4-2342-B5BA-0ED6EC63D9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2D1F0E-ADB9-054E-881E-D5691EC4F528}" type="slidenum">
              <a:rPr lang="en-US"/>
              <a:pPr>
                <a:spcAft>
                  <a:spcPts val="600"/>
                </a:spcAft>
              </a:pPr>
              <a:t>60</a:t>
            </a:fld>
            <a:endParaRPr lang="en-US"/>
          </a:p>
        </p:txBody>
      </p:sp>
      <p:graphicFrame>
        <p:nvGraphicFramePr>
          <p:cNvPr id="5" name="Table 4">
            <a:extLst>
              <a:ext uri="{FF2B5EF4-FFF2-40B4-BE49-F238E27FC236}">
                <a16:creationId xmlns:a16="http://schemas.microsoft.com/office/drawing/2014/main" id="{A815645F-4D82-974E-8EDE-865BCA378540}"/>
              </a:ext>
            </a:extLst>
          </p:cNvPr>
          <p:cNvGraphicFramePr>
            <a:graphicFrameLocks noGrp="1"/>
          </p:cNvGraphicFramePr>
          <p:nvPr>
            <p:extLst>
              <p:ext uri="{D42A27DB-BD31-4B8C-83A1-F6EECF244321}">
                <p14:modId xmlns:p14="http://schemas.microsoft.com/office/powerpoint/2010/main" val="4111492384"/>
              </p:ext>
            </p:extLst>
          </p:nvPr>
        </p:nvGraphicFramePr>
        <p:xfrm>
          <a:off x="996463" y="1332500"/>
          <a:ext cx="10046675" cy="4528756"/>
        </p:xfrm>
        <a:graphic>
          <a:graphicData uri="http://schemas.openxmlformats.org/drawingml/2006/table">
            <a:tbl>
              <a:tblPr firstRow="1" bandRow="1">
                <a:tableStyleId>{5C22544A-7EE6-4342-B048-85BDC9FD1C3A}</a:tableStyleId>
              </a:tblPr>
              <a:tblGrid>
                <a:gridCol w="8858737">
                  <a:extLst>
                    <a:ext uri="{9D8B030D-6E8A-4147-A177-3AD203B41FA5}">
                      <a16:colId xmlns:a16="http://schemas.microsoft.com/office/drawing/2014/main" val="387827201"/>
                    </a:ext>
                  </a:extLst>
                </a:gridCol>
                <a:gridCol w="1187938">
                  <a:extLst>
                    <a:ext uri="{9D8B030D-6E8A-4147-A177-3AD203B41FA5}">
                      <a16:colId xmlns:a16="http://schemas.microsoft.com/office/drawing/2014/main" val="2383343630"/>
                    </a:ext>
                  </a:extLst>
                </a:gridCol>
              </a:tblGrid>
              <a:tr h="369389">
                <a:tc>
                  <a:txBody>
                    <a:bodyPr/>
                    <a:lstStyle/>
                    <a:p>
                      <a:pPr algn="l" fontAlgn="t"/>
                      <a:r>
                        <a:rPr lang="en-US" sz="1800" b="1" u="none" strike="noStrike" kern="1200" dirty="0">
                          <a:solidFill>
                            <a:schemeClr val="bg1"/>
                          </a:solidFill>
                          <a:effectLst/>
                          <a:latin typeface="+mn-lt"/>
                          <a:ea typeface="+mn-ea"/>
                          <a:cs typeface="+mn-cs"/>
                        </a:rPr>
                        <a:t>Question</a:t>
                      </a:r>
                    </a:p>
                  </a:txBody>
                  <a:tcPr marL="16138" marR="16138" marT="16138" marB="0" anchor="ctr"/>
                </a:tc>
                <a:tc>
                  <a:txBody>
                    <a:bodyPr/>
                    <a:lstStyle/>
                    <a:p>
                      <a:pPr algn="ctr" fontAlgn="b"/>
                      <a:r>
                        <a:rPr lang="en-US" sz="1800" u="none" strike="noStrike" kern="1200" dirty="0">
                          <a:solidFill>
                            <a:schemeClr val="bg1"/>
                          </a:solidFill>
                          <a:effectLst/>
                          <a:latin typeface="+mn-lt"/>
                          <a:ea typeface="+mn-ea"/>
                          <a:cs typeface="+mn-cs"/>
                        </a:rPr>
                        <a:t>Avg. Score</a:t>
                      </a:r>
                    </a:p>
                  </a:txBody>
                  <a:tcPr marL="9525" marR="9525" marT="9525" marB="0" anchor="b"/>
                </a:tc>
                <a:extLst>
                  <a:ext uri="{0D108BD9-81ED-4DB2-BD59-A6C34878D82A}">
                    <a16:rowId xmlns:a16="http://schemas.microsoft.com/office/drawing/2014/main" val="1409950207"/>
                  </a:ext>
                </a:extLst>
              </a:tr>
              <a:tr h="441808">
                <a:tc>
                  <a:txBody>
                    <a:bodyPr/>
                    <a:lstStyle/>
                    <a:p>
                      <a:pPr algn="l" fontAlgn="t"/>
                      <a:r>
                        <a:rPr lang="en-US" sz="1800" u="none" strike="noStrike" dirty="0">
                          <a:effectLst/>
                        </a:rPr>
                        <a:t>Objectives of the meeting were clearly articulated on the agenda</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5.3</a:t>
                      </a:r>
                    </a:p>
                  </a:txBody>
                  <a:tcPr marL="9525" marR="9525" marT="9525" marB="0" anchor="ctr"/>
                </a:tc>
                <a:extLst>
                  <a:ext uri="{0D108BD9-81ED-4DB2-BD59-A6C34878D82A}">
                    <a16:rowId xmlns:a16="http://schemas.microsoft.com/office/drawing/2014/main" val="2741741347"/>
                  </a:ext>
                </a:extLst>
              </a:tr>
              <a:tr h="334307">
                <a:tc>
                  <a:txBody>
                    <a:bodyPr/>
                    <a:lstStyle/>
                    <a:p>
                      <a:pPr algn="l" fontAlgn="t"/>
                      <a:r>
                        <a:rPr lang="en-US" sz="1800" u="none" strike="noStrike" dirty="0">
                          <a:effectLst/>
                        </a:rPr>
                        <a:t>Objectives of the meeting were accomplished</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4.8</a:t>
                      </a:r>
                    </a:p>
                  </a:txBody>
                  <a:tcPr marL="9525" marR="9525" marT="9525" marB="0" anchor="ctr"/>
                </a:tc>
                <a:extLst>
                  <a:ext uri="{0D108BD9-81ED-4DB2-BD59-A6C34878D82A}">
                    <a16:rowId xmlns:a16="http://schemas.microsoft.com/office/drawing/2014/main" val="1493448288"/>
                  </a:ext>
                </a:extLst>
              </a:tr>
              <a:tr h="441808">
                <a:tc>
                  <a:txBody>
                    <a:bodyPr/>
                    <a:lstStyle/>
                    <a:p>
                      <a:pPr algn="l" fontAlgn="t"/>
                      <a:r>
                        <a:rPr lang="en-US" sz="1800" u="none" strike="noStrike" dirty="0">
                          <a:effectLst/>
                        </a:rPr>
                        <a:t>Presentations and background documents were clear and helpful</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5.0</a:t>
                      </a:r>
                    </a:p>
                  </a:txBody>
                  <a:tcPr marL="9525" marR="9525" marT="9525" marB="0" anchor="ctr"/>
                </a:tc>
                <a:extLst>
                  <a:ext uri="{0D108BD9-81ED-4DB2-BD59-A6C34878D82A}">
                    <a16:rowId xmlns:a16="http://schemas.microsoft.com/office/drawing/2014/main" val="1200912428"/>
                  </a:ext>
                </a:extLst>
              </a:tr>
              <a:tr h="650041">
                <a:tc>
                  <a:txBody>
                    <a:bodyPr/>
                    <a:lstStyle/>
                    <a:p>
                      <a:pPr algn="l" fontAlgn="t"/>
                      <a:r>
                        <a:rPr lang="en-US" sz="1800" u="none" strike="noStrike" kern="1200" dirty="0">
                          <a:solidFill>
                            <a:schemeClr val="dk1"/>
                          </a:solidFill>
                          <a:effectLst/>
                          <a:latin typeface="+mn-lt"/>
                          <a:ea typeface="+mn-ea"/>
                          <a:cs typeface="+mn-cs"/>
                        </a:rPr>
                        <a:t>Program administrators (PAs) were responsive to stakeholder input, where applicable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5.0</a:t>
                      </a:r>
                    </a:p>
                  </a:txBody>
                  <a:tcPr marL="9525" marR="9525" marT="9525" marB="0" anchor="ctr"/>
                </a:tc>
                <a:extLst>
                  <a:ext uri="{0D108BD9-81ED-4DB2-BD59-A6C34878D82A}">
                    <a16:rowId xmlns:a16="http://schemas.microsoft.com/office/drawing/2014/main" val="481878689"/>
                  </a:ext>
                </a:extLst>
              </a:tr>
              <a:tr h="657015">
                <a:tc>
                  <a:txBody>
                    <a:bodyPr/>
                    <a:lstStyle/>
                    <a:p>
                      <a:pPr algn="l" fontAlgn="t"/>
                      <a:r>
                        <a:rPr lang="en-US" sz="1800" u="none" strike="noStrike" kern="1200" dirty="0">
                          <a:solidFill>
                            <a:schemeClr val="dk1"/>
                          </a:solidFill>
                          <a:effectLst/>
                          <a:latin typeface="+mn-lt"/>
                          <a:ea typeface="+mn-ea"/>
                          <a:cs typeface="+mn-cs"/>
                        </a:rPr>
                        <a:t>CAEECC Members (including PAs) were flexible in seeking outcomes that were potentially mutually agreeable, where applicable </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260677111"/>
                  </a:ext>
                </a:extLst>
              </a:tr>
              <a:tr h="965774">
                <a:tc>
                  <a:txBody>
                    <a:bodyPr/>
                    <a:lstStyle/>
                    <a:p>
                      <a:pPr algn="l" fontAlgn="t"/>
                      <a:r>
                        <a:rPr lang="en-US" sz="1800" u="none" strike="noStrike" kern="1200" dirty="0">
                          <a:solidFill>
                            <a:schemeClr val="dk1"/>
                          </a:solidFill>
                          <a:effectLst/>
                          <a:latin typeface="+mn-lt"/>
                          <a:ea typeface="+mn-ea"/>
                          <a:cs typeface="+mn-cs"/>
                        </a:rPr>
                        <a:t>The facilitators were effective in running the meeting (e.g., fostering a constructive and efficient forum, being impartial, and making sure no one dominated discussions)</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5.1</a:t>
                      </a:r>
                    </a:p>
                  </a:txBody>
                  <a:tcPr marL="9525" marR="9525" marT="9525" marB="0" anchor="ctr"/>
                </a:tc>
                <a:extLst>
                  <a:ext uri="{0D108BD9-81ED-4DB2-BD59-A6C34878D82A}">
                    <a16:rowId xmlns:a16="http://schemas.microsoft.com/office/drawing/2014/main" val="3925591773"/>
                  </a:ext>
                </a:extLst>
              </a:tr>
              <a:tr h="334307">
                <a:tc>
                  <a:txBody>
                    <a:bodyPr/>
                    <a:lstStyle/>
                    <a:p>
                      <a:pPr algn="l" fontAlgn="t"/>
                      <a:r>
                        <a:rPr lang="en-US" sz="1800" u="none" strike="noStrike" kern="1200" dirty="0">
                          <a:solidFill>
                            <a:schemeClr val="dk1"/>
                          </a:solidFill>
                          <a:effectLst/>
                          <a:latin typeface="+mn-lt"/>
                          <a:ea typeface="+mn-ea"/>
                          <a:cs typeface="+mn-cs"/>
                        </a:rPr>
                        <a:t>Overall, the online meeting format (WebEx) was smooth and effective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699665387"/>
                  </a:ext>
                </a:extLst>
              </a:tr>
              <a:tr h="334307">
                <a:tc>
                  <a:txBody>
                    <a:bodyPr/>
                    <a:lstStyle/>
                    <a:p>
                      <a:pPr algn="l" fontAlgn="t"/>
                      <a:r>
                        <a:rPr lang="en-US" sz="1800" u="none" strike="noStrike" kern="1200" dirty="0">
                          <a:solidFill>
                            <a:schemeClr val="dk1"/>
                          </a:solidFill>
                          <a:effectLst/>
                          <a:latin typeface="+mn-lt"/>
                          <a:ea typeface="+mn-ea"/>
                          <a:cs typeface="+mn-cs"/>
                        </a:rPr>
                        <a:t>Overall, this Full CAEECC meeting was successful</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837055224"/>
                  </a:ext>
                </a:extLst>
              </a:tr>
            </a:tbl>
          </a:graphicData>
        </a:graphic>
      </p:graphicFrame>
      <p:sp>
        <p:nvSpPr>
          <p:cNvPr id="15" name="TextBox 14">
            <a:extLst>
              <a:ext uri="{FF2B5EF4-FFF2-40B4-BE49-F238E27FC236}">
                <a16:creationId xmlns:a16="http://schemas.microsoft.com/office/drawing/2014/main" id="{A53E0604-26FA-5E4F-B9CD-7C4A781F2683}"/>
              </a:ext>
            </a:extLst>
          </p:cNvPr>
          <p:cNvSpPr txBox="1"/>
          <p:nvPr/>
        </p:nvSpPr>
        <p:spPr>
          <a:xfrm>
            <a:off x="996462" y="5964701"/>
            <a:ext cx="10046676" cy="860217"/>
          </a:xfrm>
          <a:prstGeom prst="rect">
            <a:avLst/>
          </a:prstGeom>
          <a:ln>
            <a:solidFill>
              <a:schemeClr val="tx1"/>
            </a:solidFill>
          </a:ln>
        </p:spPr>
        <p:txBody>
          <a:bodyPr vert="horz" lIns="91440" tIns="45720" rIns="91440" bIns="45720" rtlCol="0" anchor="ctr">
            <a:normAutofit fontScale="92500" lnSpcReduction="20000"/>
          </a:bodyPr>
          <a:lstStyle/>
          <a:p>
            <a:pPr>
              <a:lnSpc>
                <a:spcPct val="90000"/>
              </a:lnSpc>
              <a:spcAft>
                <a:spcPts val="600"/>
              </a:spcAft>
            </a:pPr>
            <a:r>
              <a:rPr lang="en-US" sz="1300" u="sng" dirty="0"/>
              <a:t>Notes</a:t>
            </a:r>
            <a:r>
              <a:rPr lang="en-US" sz="1300" dirty="0"/>
              <a:t> </a:t>
            </a:r>
          </a:p>
          <a:p>
            <a:pPr>
              <a:lnSpc>
                <a:spcPct val="90000"/>
              </a:lnSpc>
              <a:spcAft>
                <a:spcPts val="600"/>
              </a:spcAft>
            </a:pPr>
            <a:r>
              <a:rPr lang="en-US" sz="1300" dirty="0"/>
              <a:t>1) Scores are 1-6 scale, where 1 is "strongly disagree" and 6 is "strongly agree”</a:t>
            </a:r>
            <a:r>
              <a:rPr lang="en-US" sz="1400" dirty="0"/>
              <a:t> ; and 3.5 is mid-point of 1-6 scale </a:t>
            </a:r>
            <a:endParaRPr lang="en-US" sz="1300" dirty="0"/>
          </a:p>
          <a:p>
            <a:pPr>
              <a:lnSpc>
                <a:spcPct val="90000"/>
              </a:lnSpc>
              <a:spcAft>
                <a:spcPts val="600"/>
              </a:spcAft>
            </a:pPr>
            <a:r>
              <a:rPr lang="en-US" sz="1300" dirty="0"/>
              <a:t>2) Scores based on responses from 23 members</a:t>
            </a:r>
          </a:p>
          <a:p>
            <a:pPr>
              <a:lnSpc>
                <a:spcPct val="90000"/>
              </a:lnSpc>
              <a:spcAft>
                <a:spcPts val="600"/>
              </a:spcAft>
            </a:pPr>
            <a:r>
              <a:rPr lang="en-US" sz="1300" dirty="0"/>
              <a:t>3) Facilitation Team and Co-Chairs reviewed and debriefed comments from respondents</a:t>
            </a:r>
          </a:p>
        </p:txBody>
      </p:sp>
    </p:spTree>
    <p:extLst>
      <p:ext uri="{BB962C8B-B14F-4D97-AF65-F5344CB8AC3E}">
        <p14:creationId xmlns:p14="http://schemas.microsoft.com/office/powerpoint/2010/main" val="981226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344-15A6-0C41-957F-D1B57ACAFA5F}"/>
              </a:ext>
            </a:extLst>
          </p:cNvPr>
          <p:cNvSpPr>
            <a:spLocks noGrp="1"/>
          </p:cNvSpPr>
          <p:nvPr>
            <p:ph type="title"/>
          </p:nvPr>
        </p:nvSpPr>
        <p:spPr/>
        <p:txBody>
          <a:bodyPr/>
          <a:lstStyle/>
          <a:p>
            <a:r>
              <a:rPr lang="en-US" dirty="0"/>
              <a:t>6/24 Meeting Evaluation</a:t>
            </a:r>
          </a:p>
        </p:txBody>
      </p:sp>
      <p:sp>
        <p:nvSpPr>
          <p:cNvPr id="3" name="Content Placeholder 2">
            <a:extLst>
              <a:ext uri="{FF2B5EF4-FFF2-40B4-BE49-F238E27FC236}">
                <a16:creationId xmlns:a16="http://schemas.microsoft.com/office/drawing/2014/main" id="{ECA7F53C-FADA-9A46-B5AF-4274D6E0F87C}"/>
              </a:ext>
            </a:extLst>
          </p:cNvPr>
          <p:cNvSpPr>
            <a:spLocks noGrp="1"/>
          </p:cNvSpPr>
          <p:nvPr>
            <p:ph idx="1"/>
          </p:nvPr>
        </p:nvSpPr>
        <p:spPr/>
        <p:txBody>
          <a:bodyPr/>
          <a:lstStyle/>
          <a:p>
            <a:r>
              <a:rPr lang="en-US" dirty="0"/>
              <a:t>See email from Susan </a:t>
            </a:r>
            <a:r>
              <a:rPr lang="en-US" dirty="0" err="1"/>
              <a:t>Rivo</a:t>
            </a:r>
            <a:endParaRPr lang="en-US" dirty="0"/>
          </a:p>
          <a:p>
            <a:r>
              <a:rPr lang="en-US" dirty="0"/>
              <a:t>Please complete today! (no later than June 30</a:t>
            </a:r>
            <a:r>
              <a:rPr lang="en-US" baseline="30000" dirty="0"/>
              <a:t>th</a:t>
            </a:r>
            <a:r>
              <a:rPr lang="en-US" dirty="0"/>
              <a:t>, 2021)</a:t>
            </a:r>
          </a:p>
        </p:txBody>
      </p:sp>
      <p:sp>
        <p:nvSpPr>
          <p:cNvPr id="4" name="Slide Number Placeholder 3">
            <a:extLst>
              <a:ext uri="{FF2B5EF4-FFF2-40B4-BE49-F238E27FC236}">
                <a16:creationId xmlns:a16="http://schemas.microsoft.com/office/drawing/2014/main" id="{D3A9AA7E-C81E-9A47-AA08-B721AC76A432}"/>
              </a:ext>
            </a:extLst>
          </p:cNvPr>
          <p:cNvSpPr>
            <a:spLocks noGrp="1"/>
          </p:cNvSpPr>
          <p:nvPr>
            <p:ph type="sldNum" sz="quarter" idx="12"/>
          </p:nvPr>
        </p:nvSpPr>
        <p:spPr/>
        <p:txBody>
          <a:bodyPr/>
          <a:lstStyle/>
          <a:p>
            <a:fld id="{B52D1F0E-ADB9-054E-881E-D5691EC4F528}" type="slidenum">
              <a:rPr lang="en-US" smtClean="0"/>
              <a:t>61</a:t>
            </a:fld>
            <a:endParaRPr lang="en-US"/>
          </a:p>
        </p:txBody>
      </p:sp>
    </p:spTree>
    <p:extLst>
      <p:ext uri="{BB962C8B-B14F-4D97-AF65-F5344CB8AC3E}">
        <p14:creationId xmlns:p14="http://schemas.microsoft.com/office/powerpoint/2010/main" val="1211247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Wrap Up &amp; Next Steps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5316EE0-79D9-7748-A2BA-16FCD69271CB}"/>
              </a:ext>
            </a:extLst>
          </p:cNvPr>
          <p:cNvSpPr>
            <a:spLocks noGrp="1"/>
          </p:cNvSpPr>
          <p:nvPr>
            <p:ph type="sldNum" sz="quarter" idx="12"/>
          </p:nvPr>
        </p:nvSpPr>
        <p:spPr/>
        <p:txBody>
          <a:bodyPr/>
          <a:lstStyle/>
          <a:p>
            <a:fld id="{B52D1F0E-ADB9-054E-881E-D5691EC4F528}" type="slidenum">
              <a:rPr lang="en-US" smtClean="0"/>
              <a:t>62</a:t>
            </a:fld>
            <a:endParaRPr lang="en-US"/>
          </a:p>
        </p:txBody>
      </p:sp>
    </p:spTree>
    <p:extLst>
      <p:ext uri="{BB962C8B-B14F-4D97-AF65-F5344CB8AC3E}">
        <p14:creationId xmlns:p14="http://schemas.microsoft.com/office/powerpoint/2010/main" val="276779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26731834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20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531-5754-8E48-BBF1-2887948DEB31}"/>
              </a:ext>
            </a:extLst>
          </p:cNvPr>
          <p:cNvSpPr>
            <a:spLocks noGrp="1"/>
          </p:cNvSpPr>
          <p:nvPr>
            <p:ph type="title"/>
          </p:nvPr>
        </p:nvSpPr>
        <p:spPr/>
        <p:txBody>
          <a:bodyPr>
            <a:normAutofit/>
          </a:bodyPr>
          <a:lstStyle/>
          <a:p>
            <a:r>
              <a:rPr lang="en-US" dirty="0"/>
              <a:t>Underserved WG</a:t>
            </a:r>
            <a:endParaRPr lang="en-US" dirty="0">
              <a:solidFill>
                <a:srgbClr val="0070C0"/>
              </a:solidFill>
            </a:endParaRPr>
          </a:p>
        </p:txBody>
      </p:sp>
      <p:sp>
        <p:nvSpPr>
          <p:cNvPr id="3" name="Content Placeholder 2">
            <a:extLst>
              <a:ext uri="{FF2B5EF4-FFF2-40B4-BE49-F238E27FC236}">
                <a16:creationId xmlns:a16="http://schemas.microsoft.com/office/drawing/2014/main" id="{3351EA3E-A3F3-B048-AF0B-F1B775B959A1}"/>
              </a:ext>
            </a:extLst>
          </p:cNvPr>
          <p:cNvSpPr>
            <a:spLocks noGrp="1"/>
          </p:cNvSpPr>
          <p:nvPr>
            <p:ph idx="1"/>
          </p:nvPr>
        </p:nvSpPr>
        <p:spPr>
          <a:xfrm>
            <a:off x="838200" y="1258784"/>
            <a:ext cx="10515600" cy="5097566"/>
          </a:xfrm>
        </p:spPr>
        <p:txBody>
          <a:bodyPr>
            <a:normAutofit/>
          </a:bodyPr>
          <a:lstStyle/>
          <a:p>
            <a:pPr lvl="0"/>
            <a:r>
              <a:rPr lang="en-US" b="1" dirty="0"/>
              <a:t>Next full UWG meeting </a:t>
            </a:r>
            <a:r>
              <a:rPr lang="en-US" dirty="0"/>
              <a:t>7/12/2021</a:t>
            </a:r>
          </a:p>
          <a:p>
            <a:pPr lvl="0"/>
            <a:r>
              <a:rPr lang="en-US" b="1" dirty="0"/>
              <a:t>Status of 3 sub-WGs</a:t>
            </a:r>
            <a:r>
              <a:rPr lang="en-US" dirty="0"/>
              <a:t>:</a:t>
            </a:r>
          </a:p>
          <a:p>
            <a:pPr lvl="1"/>
            <a:r>
              <a:rPr lang="en-US" i="1" dirty="0"/>
              <a:t>Residential (UC Davis): </a:t>
            </a:r>
            <a:r>
              <a:rPr lang="en-US" dirty="0"/>
              <a:t>analysis/report completed Dec 2020</a:t>
            </a:r>
          </a:p>
          <a:p>
            <a:pPr lvl="1"/>
            <a:r>
              <a:rPr lang="en-US" i="1" dirty="0"/>
              <a:t>SMB (UC Irvine and Green Love Economics)</a:t>
            </a:r>
            <a:r>
              <a:rPr lang="en-US" dirty="0"/>
              <a:t>: analysis in-progress; report summer 2021</a:t>
            </a:r>
          </a:p>
          <a:p>
            <a:pPr lvl="1"/>
            <a:r>
              <a:rPr lang="en-US" i="1" dirty="0"/>
              <a:t>Public sector (UCSB): </a:t>
            </a:r>
            <a:r>
              <a:rPr lang="en-US" dirty="0"/>
              <a:t>analysis in-progress; report summer 2021</a:t>
            </a:r>
          </a:p>
          <a:p>
            <a:r>
              <a:rPr lang="en-US" b="1" dirty="0"/>
              <a:t>Preliminary findings </a:t>
            </a:r>
            <a:r>
              <a:rPr lang="en-US" dirty="0"/>
              <a:t>on whether and why certain segments might be underserved are emerging, but are not yet sufficiently developed or definitive to form the basis for compelling policy recommendations</a:t>
            </a:r>
            <a:endParaRPr lang="en-US" b="1" dirty="0"/>
          </a:p>
          <a:p>
            <a:pPr lvl="0"/>
            <a:r>
              <a:rPr lang="en-US" b="1" dirty="0"/>
              <a:t>Anticipate final analysis completed late summer 2021</a:t>
            </a:r>
          </a:p>
          <a:p>
            <a:pPr lvl="0"/>
            <a:r>
              <a:rPr lang="en-US" b="1" dirty="0"/>
              <a:t>WG report to Energy Division upon completion of analyses</a:t>
            </a:r>
          </a:p>
        </p:txBody>
      </p:sp>
      <p:sp>
        <p:nvSpPr>
          <p:cNvPr id="4" name="Slide Number Placeholder 3">
            <a:extLst>
              <a:ext uri="{FF2B5EF4-FFF2-40B4-BE49-F238E27FC236}">
                <a16:creationId xmlns:a16="http://schemas.microsoft.com/office/drawing/2014/main" id="{61E24D72-F40D-5940-9339-B778B0388E23}"/>
              </a:ext>
            </a:extLst>
          </p:cNvPr>
          <p:cNvSpPr>
            <a:spLocks noGrp="1"/>
          </p:cNvSpPr>
          <p:nvPr>
            <p:ph type="sldNum" sz="quarter" idx="12"/>
          </p:nvPr>
        </p:nvSpPr>
        <p:spPr/>
        <p:txBody>
          <a:bodyPr/>
          <a:lstStyle/>
          <a:p>
            <a:fld id="{B52D1F0E-ADB9-054E-881E-D5691EC4F528}" type="slidenum">
              <a:rPr lang="en-US" smtClean="0"/>
              <a:t>8</a:t>
            </a:fld>
            <a:endParaRPr lang="en-US"/>
          </a:p>
        </p:txBody>
      </p:sp>
    </p:spTree>
    <p:extLst>
      <p:ext uri="{BB962C8B-B14F-4D97-AF65-F5344CB8AC3E}">
        <p14:creationId xmlns:p14="http://schemas.microsoft.com/office/powerpoint/2010/main" val="41114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all">
                <a:solidFill>
                  <a:schemeClr val="tx1">
                    <a:lumMod val="85000"/>
                    <a:lumOff val="15000"/>
                  </a:schemeClr>
                </a:solidFill>
              </a:rPr>
              <a:t>third party programs solicitations update</a:t>
            </a:r>
            <a:endParaRPr lang="en-US" sz="36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solidFill>
                  <a:schemeClr val="tx1"/>
                </a:solidFill>
              </a:rPr>
              <a:t>CAEECC Quarterly Meeting</a:t>
            </a:r>
          </a:p>
          <a:p>
            <a:r>
              <a:rPr lang="en-US" dirty="0">
                <a:solidFill>
                  <a:schemeClr val="tx1"/>
                </a:solidFill>
              </a:rPr>
              <a:t>June 24, 2021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9DE5A-6643-4656-A288-0742FA16B0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70353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W IOU Master">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F60652B7-3B65-498F-9703-D3D478012A54}" vid="{78658463-6F27-43E1-9D9B-8696578D0E0D}"/>
    </a:ext>
  </a:extLst>
</a:theme>
</file>

<file path=ppt/theme/theme4.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Exec blue">
  <a:themeElements>
    <a:clrScheme name="SRE Template">
      <a:dk1>
        <a:srgbClr val="000000"/>
      </a:dk1>
      <a:lt1>
        <a:srgbClr val="FFFFFF"/>
      </a:lt1>
      <a:dk2>
        <a:srgbClr val="003399"/>
      </a:dk2>
      <a:lt2>
        <a:srgbClr val="4ACCD4"/>
      </a:lt2>
      <a:accent1>
        <a:srgbClr val="003399"/>
      </a:accent1>
      <a:accent2>
        <a:srgbClr val="0193D5"/>
      </a:accent2>
      <a:accent3>
        <a:srgbClr val="F39B31"/>
      </a:accent3>
      <a:accent4>
        <a:srgbClr val="AADD6D"/>
      </a:accent4>
      <a:accent5>
        <a:srgbClr val="FFDC52"/>
      </a:accent5>
      <a:accent6>
        <a:srgbClr val="666366"/>
      </a:accent6>
      <a:hlink>
        <a:srgbClr val="0193D5"/>
      </a:hlink>
      <a:folHlink>
        <a:srgbClr val="AB9E6E"/>
      </a:folHlink>
    </a:clrScheme>
    <a:fontScheme name="AC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raClrScheme>
      <a:clrScheme name="15_Default Design 1">
        <a:dk1>
          <a:srgbClr val="000A3C"/>
        </a:dk1>
        <a:lt1>
          <a:srgbClr val="FFFFFF"/>
        </a:lt1>
        <a:dk2>
          <a:srgbClr val="000A3C"/>
        </a:dk2>
        <a:lt2>
          <a:srgbClr val="94948C"/>
        </a:lt2>
        <a:accent1>
          <a:srgbClr val="000A3C"/>
        </a:accent1>
        <a:accent2>
          <a:srgbClr val="118DFF"/>
        </a:accent2>
        <a:accent3>
          <a:srgbClr val="FFFFFF"/>
        </a:accent3>
        <a:accent4>
          <a:srgbClr val="000732"/>
        </a:accent4>
        <a:accent5>
          <a:srgbClr val="AAAAAF"/>
        </a:accent5>
        <a:accent6>
          <a:srgbClr val="0E7FE7"/>
        </a:accent6>
        <a:hlink>
          <a:srgbClr val="002D6A"/>
        </a:hlink>
        <a:folHlink>
          <a:srgbClr val="CC0033"/>
        </a:folHlink>
      </a:clrScheme>
      <a:clrMap bg1="lt1" tx1="dk1" bg2="lt2" tx2="dk2" accent1="accent1" accent2="accent2" accent3="accent3" accent4="accent4" accent5="accent5" accent6="accent6" hlink="hlink" folHlink="folHlink"/>
    </a:extraClrScheme>
    <a:extraClrScheme>
      <a:clrScheme name="15_Default Design 2">
        <a:dk1>
          <a:srgbClr val="94948C"/>
        </a:dk1>
        <a:lt1>
          <a:srgbClr val="FFFFFF"/>
        </a:lt1>
        <a:dk2>
          <a:srgbClr val="000A3C"/>
        </a:dk2>
        <a:lt2>
          <a:srgbClr val="FFFFFF"/>
        </a:lt2>
        <a:accent1>
          <a:srgbClr val="FFFFFF"/>
        </a:accent1>
        <a:accent2>
          <a:srgbClr val="118DFF"/>
        </a:accent2>
        <a:accent3>
          <a:srgbClr val="AAAAAF"/>
        </a:accent3>
        <a:accent4>
          <a:srgbClr val="DADADA"/>
        </a:accent4>
        <a:accent5>
          <a:srgbClr val="FFFFFF"/>
        </a:accent5>
        <a:accent6>
          <a:srgbClr val="0E7FE7"/>
        </a:accent6>
        <a:hlink>
          <a:srgbClr val="94948C"/>
        </a:hlink>
        <a:folHlink>
          <a:srgbClr val="CC003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14C4066-52BA-4DEC-A203-68E1DD9282C3}" vid="{0FB23491-0F64-45E2-A3AE-F55934D2FC3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2616</TotalTime>
  <Words>4498</Words>
  <Application>Microsoft Macintosh PowerPoint</Application>
  <PresentationFormat>Widescreen</PresentationFormat>
  <Paragraphs>579</Paragraphs>
  <Slides>62</Slides>
  <Notes>10</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2</vt:i4>
      </vt:variant>
      <vt:variant>
        <vt:lpstr>Slide Titles</vt:lpstr>
      </vt:variant>
      <vt:variant>
        <vt:i4>62</vt:i4>
      </vt:variant>
    </vt:vector>
  </HeadingPairs>
  <TitlesOfParts>
    <vt:vector size="80" baseType="lpstr">
      <vt:lpstr>Arial</vt:lpstr>
      <vt:lpstr>Calibri</vt:lpstr>
      <vt:lpstr>Calibri Light</vt:lpstr>
      <vt:lpstr>Cambria</vt:lpstr>
      <vt:lpstr>Century Gothic</vt:lpstr>
      <vt:lpstr>Segoe UI</vt:lpstr>
      <vt:lpstr>Segoe UI Light</vt:lpstr>
      <vt:lpstr>Segoe UI Semibold</vt:lpstr>
      <vt:lpstr>Times New Roman</vt:lpstr>
      <vt:lpstr>Wingdings</vt:lpstr>
      <vt:lpstr>1_Office Theme</vt:lpstr>
      <vt:lpstr>SW IOU Master</vt:lpstr>
      <vt:lpstr>CPUC White</vt:lpstr>
      <vt:lpstr>2_Office Theme</vt:lpstr>
      <vt:lpstr>Exec blue</vt:lpstr>
      <vt:lpstr>Office Theme</vt:lpstr>
      <vt:lpstr>Document</vt:lpstr>
      <vt:lpstr>Worksheet</vt:lpstr>
      <vt:lpstr>CAEECC Quarterly Meeting</vt:lpstr>
      <vt:lpstr>Agenda </vt:lpstr>
      <vt:lpstr>WebEx Technical Reminders</vt:lpstr>
      <vt:lpstr>Instructions for Public Participation (participants who are not CAEECC members) </vt:lpstr>
      <vt:lpstr>Welcome Redwood Coast Energy Authority!</vt:lpstr>
      <vt:lpstr>Session A: Important Updates &amp; CAEECC Discussion</vt:lpstr>
      <vt:lpstr>Topics</vt:lpstr>
      <vt:lpstr>Underserved WG</vt:lpstr>
      <vt:lpstr>third party programs solicitations update</vt:lpstr>
      <vt:lpstr>SCE Solicitation Timeline</vt:lpstr>
      <vt:lpstr>PowerPoint Presentation</vt:lpstr>
      <vt:lpstr>SDG&amp;E Solicitation Timeline</vt:lpstr>
      <vt:lpstr>SoCalGas Solicitation Timeline</vt:lpstr>
      <vt:lpstr>Session B: EE Filing Processes and Potential &amp; Goals Policies</vt:lpstr>
      <vt:lpstr>Topics</vt:lpstr>
      <vt:lpstr>Topics</vt:lpstr>
      <vt:lpstr>EE Goals Policy Track and Modification of Portfolio Process Decision (D.21-05-031)</vt:lpstr>
      <vt:lpstr>Overview</vt:lpstr>
      <vt:lpstr>Total System Benefits</vt:lpstr>
      <vt:lpstr>Total System Benefit</vt:lpstr>
      <vt:lpstr>Portfolio Structure and Segmentation</vt:lpstr>
      <vt:lpstr>Changes to the Portfolio Structure </vt:lpstr>
      <vt:lpstr>Segment Definitions</vt:lpstr>
      <vt:lpstr>Program Segmentation Timeline</vt:lpstr>
      <vt:lpstr>Portfolio Process</vt:lpstr>
      <vt:lpstr>Rationale for the Change</vt:lpstr>
      <vt:lpstr>Changes to the Portfolio Process</vt:lpstr>
      <vt:lpstr>Topics</vt:lpstr>
      <vt:lpstr>Guidance and Templates development for EE 2024-2032 applications</vt:lpstr>
      <vt:lpstr>Work plan</vt:lpstr>
      <vt:lpstr>Attachment A (D. 21-05-031)</vt:lpstr>
      <vt:lpstr>To date- Input received from</vt:lpstr>
      <vt:lpstr>Changes to the Guidance</vt:lpstr>
      <vt:lpstr>Changes to the Guidance</vt:lpstr>
      <vt:lpstr>Changes to the Guidance</vt:lpstr>
      <vt:lpstr>Additional input?</vt:lpstr>
      <vt:lpstr>EE Application Outline Development (IOU presentation)</vt:lpstr>
      <vt:lpstr>Background</vt:lpstr>
      <vt:lpstr>Outline &amp; Spreadsheets</vt:lpstr>
      <vt:lpstr>Plan for Outline and Spreadsheet Template Development</vt:lpstr>
      <vt:lpstr>SCE’s Outline &amp; Spreadsheet Starters</vt:lpstr>
      <vt:lpstr>Break</vt:lpstr>
      <vt:lpstr>Topics</vt:lpstr>
      <vt:lpstr>Equity &amp; Market Support Metrics WGs: Overview</vt:lpstr>
      <vt:lpstr>Background</vt:lpstr>
      <vt:lpstr>Working Groups Charge</vt:lpstr>
      <vt:lpstr>Nomenclature: Objectives, Metrics &amp; Targets</vt:lpstr>
      <vt:lpstr>Questions for WGs</vt:lpstr>
      <vt:lpstr>Questions for WGs (continued)</vt:lpstr>
      <vt:lpstr>Equity &amp; Market Support Metrics WGs: Meeting Dates &amp; Tasks</vt:lpstr>
      <vt:lpstr>Deliverables</vt:lpstr>
      <vt:lpstr>Member Application Process</vt:lpstr>
      <vt:lpstr>Outreach </vt:lpstr>
      <vt:lpstr>CAEECC Approval &amp; Delegation</vt:lpstr>
      <vt:lpstr>Topics</vt:lpstr>
      <vt:lpstr>Initial Discussion of Short- and Long-Term Implications for CAEECC of Final Decision</vt:lpstr>
      <vt:lpstr>Session C: CAEECC Planning &amp; Policies</vt:lpstr>
      <vt:lpstr>CAEECC Conflict of Interest (COI) Policy</vt:lpstr>
      <vt:lpstr>Next CAEECC Meeting: 9/2/2021</vt:lpstr>
      <vt:lpstr>3/17 Full CAEECC Meeting Evaluation Survey Results</vt:lpstr>
      <vt:lpstr>6/24 Meeting Evaluation</vt:lpstr>
      <vt:lpstr>Wrap Up &amp;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Quarterly Meeting</dc:title>
  <dc:creator>Katherine Mckeague Abrams</dc:creator>
  <cp:lastModifiedBy>Katherine Mckeague Abrams</cp:lastModifiedBy>
  <cp:revision>139</cp:revision>
  <dcterms:created xsi:type="dcterms:W3CDTF">2020-12-03T16:00:54Z</dcterms:created>
  <dcterms:modified xsi:type="dcterms:W3CDTF">2021-06-23T21:57:25Z</dcterms:modified>
</cp:coreProperties>
</file>