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5" r:id="rId3"/>
    <p:sldMasterId id="2147483698" r:id="rId4"/>
    <p:sldMasterId id="2147483711" r:id="rId5"/>
  </p:sldMasterIdLst>
  <p:notesMasterIdLst>
    <p:notesMasterId r:id="rId34"/>
  </p:notesMasterIdLst>
  <p:sldIdLst>
    <p:sldId id="721" r:id="rId6"/>
    <p:sldId id="744" r:id="rId7"/>
    <p:sldId id="722" r:id="rId8"/>
    <p:sldId id="752" r:id="rId9"/>
    <p:sldId id="256" r:id="rId10"/>
    <p:sldId id="266" r:id="rId11"/>
    <p:sldId id="277" r:id="rId12"/>
    <p:sldId id="278" r:id="rId13"/>
    <p:sldId id="279" r:id="rId14"/>
    <p:sldId id="281" r:id="rId15"/>
    <p:sldId id="280" r:id="rId16"/>
    <p:sldId id="288" r:id="rId17"/>
    <p:sldId id="284" r:id="rId18"/>
    <p:sldId id="269" r:id="rId19"/>
    <p:sldId id="271" r:id="rId20"/>
    <p:sldId id="272" r:id="rId21"/>
    <p:sldId id="287" r:id="rId22"/>
    <p:sldId id="275" r:id="rId23"/>
    <p:sldId id="276" r:id="rId24"/>
    <p:sldId id="268" r:id="rId25"/>
    <p:sldId id="286" r:id="rId26"/>
    <p:sldId id="285" r:id="rId27"/>
    <p:sldId id="274" r:id="rId28"/>
    <p:sldId id="282" r:id="rId29"/>
    <p:sldId id="283" r:id="rId30"/>
    <p:sldId id="289" r:id="rId31"/>
    <p:sldId id="263" r:id="rId32"/>
    <p:sldId id="74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843"/>
    <p:restoredTop sz="96327"/>
  </p:normalViewPr>
  <p:slideViewPr>
    <p:cSldViewPr snapToGrid="0" snapToObjects="1">
      <p:cViewPr varScale="1">
        <p:scale>
          <a:sx n="57" d="100"/>
          <a:sy n="57" d="100"/>
        </p:scale>
        <p:origin x="176" y="13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22CEB0-38C2-3340-8B1C-17C8BB47369B}" type="datetimeFigureOut">
              <a:rPr lang="en-US" smtClean="0"/>
              <a:t>4/28/21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8C87CF-7112-014A-909A-3EF588A9D2C4}" type="slidenum">
              <a:rPr lang="en-US" smtClean="0"/>
              <a:t>‹#›</a:t>
            </a:fld>
            <a:endParaRPr lang="en-US"/>
          </a:p>
        </p:txBody>
      </p:sp>
    </p:spTree>
    <p:extLst>
      <p:ext uri="{BB962C8B-B14F-4D97-AF65-F5344CB8AC3E}">
        <p14:creationId xmlns:p14="http://schemas.microsoft.com/office/powerpoint/2010/main" val="3880219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D5AE3-9B46-7049-9953-80BDEEDF5A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E9281D-B587-EA45-843B-4159391C4C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932219-2705-5D48-BEE0-A172BCDD3F65}"/>
              </a:ext>
            </a:extLst>
          </p:cNvPr>
          <p:cNvSpPr>
            <a:spLocks noGrp="1"/>
          </p:cNvSpPr>
          <p:nvPr>
            <p:ph type="dt" sz="half" idx="10"/>
          </p:nvPr>
        </p:nvSpPr>
        <p:spPr/>
        <p:txBody>
          <a:bodyPr/>
          <a:lstStyle/>
          <a:p>
            <a:fld id="{44286644-44D7-5944-B481-BE79B9912C33}" type="datetime1">
              <a:rPr lang="en-US" smtClean="0"/>
              <a:t>4/28/21</a:t>
            </a:fld>
            <a:endParaRPr lang="en-US"/>
          </a:p>
        </p:txBody>
      </p:sp>
      <p:sp>
        <p:nvSpPr>
          <p:cNvPr id="5" name="Footer Placeholder 4">
            <a:extLst>
              <a:ext uri="{FF2B5EF4-FFF2-40B4-BE49-F238E27FC236}">
                <a16:creationId xmlns:a16="http://schemas.microsoft.com/office/drawing/2014/main" id="{03D49B18-1E17-F149-8398-4356241B7E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7CAB59-52C7-E248-A325-FAF5BBAC3843}"/>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1332157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1CF39-1A52-8D4D-ABB0-05A21C1BE9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780E06-8509-E649-AE0E-460E5BA51F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2C5ADC-8DF4-B143-B1A6-4177A8D1E9E3}"/>
              </a:ext>
            </a:extLst>
          </p:cNvPr>
          <p:cNvSpPr>
            <a:spLocks noGrp="1"/>
          </p:cNvSpPr>
          <p:nvPr>
            <p:ph type="dt" sz="half" idx="10"/>
          </p:nvPr>
        </p:nvSpPr>
        <p:spPr/>
        <p:txBody>
          <a:bodyPr/>
          <a:lstStyle/>
          <a:p>
            <a:fld id="{90E1A4D3-89CC-1B45-AC54-F7B6F5D396F6}" type="datetime1">
              <a:rPr lang="en-US" smtClean="0"/>
              <a:t>4/28/21</a:t>
            </a:fld>
            <a:endParaRPr lang="en-US"/>
          </a:p>
        </p:txBody>
      </p:sp>
      <p:sp>
        <p:nvSpPr>
          <p:cNvPr id="5" name="Footer Placeholder 4">
            <a:extLst>
              <a:ext uri="{FF2B5EF4-FFF2-40B4-BE49-F238E27FC236}">
                <a16:creationId xmlns:a16="http://schemas.microsoft.com/office/drawing/2014/main" id="{35D3874A-2AEC-AE4B-A92B-D5986B496D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AC5488-4341-7647-8CEB-210A4D95DC47}"/>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907741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45C26A-D6BB-5E46-8A66-944331A768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A0A296-538C-1148-9B74-48C7F2F2B1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9F2CFD-3298-BE4F-8678-96702FBE3822}"/>
              </a:ext>
            </a:extLst>
          </p:cNvPr>
          <p:cNvSpPr>
            <a:spLocks noGrp="1"/>
          </p:cNvSpPr>
          <p:nvPr>
            <p:ph type="dt" sz="half" idx="10"/>
          </p:nvPr>
        </p:nvSpPr>
        <p:spPr/>
        <p:txBody>
          <a:bodyPr/>
          <a:lstStyle/>
          <a:p>
            <a:fld id="{6B76E133-2FD1-1844-B4C0-B50DAADB3F1C}" type="datetime1">
              <a:rPr lang="en-US" smtClean="0"/>
              <a:t>4/28/21</a:t>
            </a:fld>
            <a:endParaRPr lang="en-US"/>
          </a:p>
        </p:txBody>
      </p:sp>
      <p:sp>
        <p:nvSpPr>
          <p:cNvPr id="5" name="Footer Placeholder 4">
            <a:extLst>
              <a:ext uri="{FF2B5EF4-FFF2-40B4-BE49-F238E27FC236}">
                <a16:creationId xmlns:a16="http://schemas.microsoft.com/office/drawing/2014/main" id="{A3318D35-D854-744A-B816-AEF4BB2074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C78D06-E67F-6342-94C1-F32F3A3FFAF5}"/>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887606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7E74D0F9-95D2-8340-B2F0-7378D646C80F}" type="datetime4">
              <a:rPr lang="en-US" smtClean="0"/>
              <a:t>April 28, 2021</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3574029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C177EF36-DF07-3244-A281-141F0DAC9196}" type="datetime4">
              <a:rPr lang="en-US" smtClean="0"/>
              <a:t>April 28, 2021</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327208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1A950C30-41A0-B545-A825-8FCF0230990D}" type="datetime4">
              <a:rPr lang="en-US" smtClean="0"/>
              <a:t>April 28, 2021</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806167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9246C6A8-629F-964D-9B10-D2805A37A804}" type="datetime4">
              <a:rPr lang="en-US" smtClean="0"/>
              <a:t>April 28,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9443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29B12EF0-CE9F-8F4C-8E7C-B1835900E62E}" type="datetime4">
              <a:rPr lang="en-US" smtClean="0"/>
              <a:t>April 28,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2846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6C14D06F-A82B-814B-8EFA-08EF03B0557D}" type="datetime4">
              <a:rPr lang="en-US" smtClean="0"/>
              <a:t>April 28, 2021</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888369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D43F8F88-78E2-FB47-8C4A-A629B7A5F422}" type="datetime4">
              <a:rPr lang="en-US" smtClean="0"/>
              <a:t>April 28, 2021</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74731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403FF1F2-752A-424A-BE58-506FD7039591}" type="datetime4">
              <a:rPr lang="en-US" smtClean="0"/>
              <a:t>April 28, 2021</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69330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07EAC-9C06-FD4B-9E9A-689088B8C3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DF108F-C169-564F-AD53-DC20E0AE49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0A409E-C0AF-384A-A461-9FC0316D9D82}"/>
              </a:ext>
            </a:extLst>
          </p:cNvPr>
          <p:cNvSpPr>
            <a:spLocks noGrp="1"/>
          </p:cNvSpPr>
          <p:nvPr>
            <p:ph type="dt" sz="half" idx="10"/>
          </p:nvPr>
        </p:nvSpPr>
        <p:spPr/>
        <p:txBody>
          <a:bodyPr/>
          <a:lstStyle/>
          <a:p>
            <a:fld id="{D451BADF-F59A-D242-8BB9-18EE85D1301E}" type="datetime1">
              <a:rPr lang="en-US" smtClean="0"/>
              <a:t>4/28/21</a:t>
            </a:fld>
            <a:endParaRPr lang="en-US"/>
          </a:p>
        </p:txBody>
      </p:sp>
      <p:sp>
        <p:nvSpPr>
          <p:cNvPr id="5" name="Footer Placeholder 4">
            <a:extLst>
              <a:ext uri="{FF2B5EF4-FFF2-40B4-BE49-F238E27FC236}">
                <a16:creationId xmlns:a16="http://schemas.microsoft.com/office/drawing/2014/main" id="{5C81205E-9F98-8C4E-9794-93198C85BC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04FAFB-5EC4-FA43-BCCD-F1E9126B364A}"/>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1533672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468A490C-7C8E-9941-9EE4-DE8E3F868485}" type="datetime4">
              <a:rPr lang="en-US" smtClean="0"/>
              <a:t>April 28, 2021</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179068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E34CEEBC-DF6B-3148-BA29-C310AFBE9727}" type="datetime4">
              <a:rPr lang="en-US" smtClean="0"/>
              <a:t>April 28, 2021</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1633947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C6C4D73-7B32-4F49-BC15-7C0FF231E089}" type="datetime4">
              <a:rPr lang="en-US" smtClean="0"/>
              <a:t>April 28, 2021</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2335672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9EEC0D00-5AE3-274F-B039-C86FB4D476EC}" type="datetime4">
              <a:rPr lang="en-US" smtClean="0"/>
              <a:t>April 28, 2021</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139941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4A356D8-0ECF-E747-BA03-03D5F7490A95}" type="datetime4">
              <a:rPr lang="en-US" smtClean="0"/>
              <a:t>April 28, 2021</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716512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B923269C-E58F-174E-B990-E0E418CAD694}" type="datetime4">
              <a:rPr lang="en-US" smtClean="0"/>
              <a:t>April 28, 2021</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5338218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AA566AAF-2144-204E-9236-2C6BA1B1017A}" type="datetime4">
              <a:rPr lang="en-US" smtClean="0"/>
              <a:t>April 28, 2021</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855889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90A7486-EBF6-4043-9E2B-DDEA7774D398}" type="datetime4">
              <a:rPr lang="en-US" smtClean="0"/>
              <a:t>April 28,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572579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476A89BB-5233-0845-93E8-4FECDB1456BE}" type="datetime4">
              <a:rPr lang="en-US" smtClean="0"/>
              <a:t>April 28,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6279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39C43B7B-1AAB-6145-9B21-5744CAD8C887}" type="datetime4">
              <a:rPr lang="en-US" smtClean="0"/>
              <a:t>April 28, 2021</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01453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262DF-803D-7F44-8C7F-9723240752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D8F91F-06DF-AF4A-85DB-B19F8EB72E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70A055-28E8-1540-B377-7D606729A901}"/>
              </a:ext>
            </a:extLst>
          </p:cNvPr>
          <p:cNvSpPr>
            <a:spLocks noGrp="1"/>
          </p:cNvSpPr>
          <p:nvPr>
            <p:ph type="dt" sz="half" idx="10"/>
          </p:nvPr>
        </p:nvSpPr>
        <p:spPr/>
        <p:txBody>
          <a:bodyPr/>
          <a:lstStyle/>
          <a:p>
            <a:fld id="{4E2CC1E5-2F4E-F845-BB16-FCC02A0A48A7}" type="datetime1">
              <a:rPr lang="en-US" smtClean="0"/>
              <a:t>4/28/21</a:t>
            </a:fld>
            <a:endParaRPr lang="en-US"/>
          </a:p>
        </p:txBody>
      </p:sp>
      <p:sp>
        <p:nvSpPr>
          <p:cNvPr id="5" name="Footer Placeholder 4">
            <a:extLst>
              <a:ext uri="{FF2B5EF4-FFF2-40B4-BE49-F238E27FC236}">
                <a16:creationId xmlns:a16="http://schemas.microsoft.com/office/drawing/2014/main" id="{A5F5F65D-FC88-3F41-ADE4-1A4B277AE7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22FCFF-CE64-9940-8DF3-1712E59E04C8}"/>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33948877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E5B87BA5-B33F-E04B-92A6-6471351FE8AA}" type="datetime4">
              <a:rPr lang="en-US" smtClean="0"/>
              <a:t>April 28, 2021</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1827823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BF91E12C-F7E3-9C46-BFFB-144F0FBDC852}" type="datetime4">
              <a:rPr lang="en-US" smtClean="0"/>
              <a:t>April 28, 2021</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999692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D586A759-E491-1A43-9E94-B3A4D096C747}" type="datetime4">
              <a:rPr lang="en-US" smtClean="0"/>
              <a:t>April 28, 2021</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813497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F95ED669-7F72-0643-B0D9-9ACA079D290A}" type="datetime4">
              <a:rPr lang="en-US" smtClean="0"/>
              <a:t>April 28, 2021</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478142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6ACDA198-3666-2A43-B798-B12BD4FB6F3D}" type="datetime4">
              <a:rPr lang="en-US" smtClean="0"/>
              <a:t>April 28, 2021</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164210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0A773AF5-D64D-1E40-ACCB-D72BB9B9E96A}" type="datetime4">
              <a:rPr lang="en-US" smtClean="0"/>
              <a:t>April 28, 2021</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304088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9CFDC3A-612B-A84C-98DC-5FDA0C86E561}" type="datetime4">
              <a:rPr lang="en-US" smtClean="0"/>
              <a:t>April 28, 2021</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7034576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9577EF60-D52F-1B40-BE31-F673BDC92855}" type="datetime4">
              <a:rPr lang="en-US" smtClean="0"/>
              <a:t>April 28, 2021</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240109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9D8298D5-4F07-A746-91C5-FBDBE7A8C618}" type="datetime4">
              <a:rPr lang="en-US" smtClean="0"/>
              <a:t>April 28, 2021</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1574525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0E394FC-7F07-3C46-9F13-173B7F299292}" type="datetime4">
              <a:rPr lang="en-US" smtClean="0"/>
              <a:t>April 28,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422021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8869C-2ED0-B244-879A-182329DE1A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5DFF0B-6CE3-3447-88A8-213FAD7F9D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19797D-9ADC-964E-8C55-CE6FDAF554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246CE5-5081-6348-A163-DF5EF5756D35}"/>
              </a:ext>
            </a:extLst>
          </p:cNvPr>
          <p:cNvSpPr>
            <a:spLocks noGrp="1"/>
          </p:cNvSpPr>
          <p:nvPr>
            <p:ph type="dt" sz="half" idx="10"/>
          </p:nvPr>
        </p:nvSpPr>
        <p:spPr/>
        <p:txBody>
          <a:bodyPr/>
          <a:lstStyle/>
          <a:p>
            <a:fld id="{566C6D68-251A-1140-8A91-F71A5AA125DF}" type="datetime1">
              <a:rPr lang="en-US" smtClean="0"/>
              <a:t>4/28/21</a:t>
            </a:fld>
            <a:endParaRPr lang="en-US"/>
          </a:p>
        </p:txBody>
      </p:sp>
      <p:sp>
        <p:nvSpPr>
          <p:cNvPr id="6" name="Footer Placeholder 5">
            <a:extLst>
              <a:ext uri="{FF2B5EF4-FFF2-40B4-BE49-F238E27FC236}">
                <a16:creationId xmlns:a16="http://schemas.microsoft.com/office/drawing/2014/main" id="{1DD21C26-D4D1-224F-B7F8-562B16C02C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B451BE-AEDE-D444-A2B4-ED61FA504059}"/>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20767877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B7FE0D40-3AA5-764E-99F7-34BE6B829DB5}" type="datetime4">
              <a:rPr lang="en-US" smtClean="0"/>
              <a:t>April 28,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91850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7BB05F4B-D44D-4B40-B15A-A22883AE3427}" type="datetime4">
              <a:rPr lang="en-US" smtClean="0"/>
              <a:t>April 28, 2021</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159593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AAC7540F-16B2-524F-8AF7-2A7FE40996BC}" type="datetime4">
              <a:rPr lang="en-US" smtClean="0"/>
              <a:t>April 28, 2021</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825670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83178A27-0D22-D741-93CA-5DE7A1E9B9F5}" type="datetime4">
              <a:rPr lang="en-US" smtClean="0"/>
              <a:t>April 28, 2021</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7753239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EB67D9B7-922A-804E-AA37-457FB1FE5228}" type="datetime4">
              <a:rPr lang="en-US" smtClean="0"/>
              <a:t>April 28, 2021</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844593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EE1C379D-D172-5F40-B6FE-51C9329CB8B0}" type="datetime4">
              <a:rPr lang="en-US" smtClean="0"/>
              <a:t>April 28, 2021</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3495631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C62404D-F786-EC4C-AFF7-4FDCCC57D4DC}" type="datetime4">
              <a:rPr lang="en-US" smtClean="0"/>
              <a:t>April 28, 2021</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8980161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A37743D1-457B-7B42-9666-8B8E3BF1D552}" type="datetime4">
              <a:rPr lang="en-US" smtClean="0"/>
              <a:t>April 28, 2021</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851313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6752EE3-A7D0-4C40-9CAB-7059D5866A0D}" type="datetime4">
              <a:rPr lang="en-US" smtClean="0"/>
              <a:t>April 28, 2021</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9170177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05FC87FB-77A4-894F-B4F7-472C4360F420}" type="datetime4">
              <a:rPr lang="en-US" smtClean="0"/>
              <a:t>April 28, 2021</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30417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EBFEE-1E6C-D741-9D2D-88CC62235B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1F6784-0831-1743-B501-0EF94ABAEB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19D3B2-51DB-D041-BA4E-41AFFBC49E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332030-C82F-4E4A-B778-88ED651890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EB0592-7411-494A-B075-D401DA275B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4507E6-A119-4B41-9EEB-E9B7BC9181CE}"/>
              </a:ext>
            </a:extLst>
          </p:cNvPr>
          <p:cNvSpPr>
            <a:spLocks noGrp="1"/>
          </p:cNvSpPr>
          <p:nvPr>
            <p:ph type="dt" sz="half" idx="10"/>
          </p:nvPr>
        </p:nvSpPr>
        <p:spPr/>
        <p:txBody>
          <a:bodyPr/>
          <a:lstStyle/>
          <a:p>
            <a:fld id="{8622D0F6-31BF-D347-AB32-8C1B9875566B}" type="datetime1">
              <a:rPr lang="en-US" smtClean="0"/>
              <a:t>4/28/21</a:t>
            </a:fld>
            <a:endParaRPr lang="en-US"/>
          </a:p>
        </p:txBody>
      </p:sp>
      <p:sp>
        <p:nvSpPr>
          <p:cNvPr id="8" name="Footer Placeholder 7">
            <a:extLst>
              <a:ext uri="{FF2B5EF4-FFF2-40B4-BE49-F238E27FC236}">
                <a16:creationId xmlns:a16="http://schemas.microsoft.com/office/drawing/2014/main" id="{F1E9FF7E-65F9-B64E-862D-D55BE0664F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8CE1C9-01E1-1841-BD98-537E45282BA3}"/>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38151572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814DD035-A39C-DA4D-9AD8-8F0DD7A51560}" type="datetime4">
              <a:rPr lang="en-US" smtClean="0"/>
              <a:t>April 28, 2021</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429205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904E251-A1C5-8A4B-8605-8FB6A68215C2}" type="datetime4">
              <a:rPr lang="en-US" smtClean="0"/>
              <a:t>April 28,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117080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7E8369D-166A-7041-BD8E-9A4958803952}" type="datetime4">
              <a:rPr lang="en-US" smtClean="0"/>
              <a:t>April 28,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20914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12391E7F-12E9-9548-A9C0-BD1C91C85562}" type="datetime4">
              <a:rPr lang="en-US" smtClean="0"/>
              <a:t>April 28, 2021</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066019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30FAAD6E-216A-9648-A4BA-86421A8099EE}" type="datetime4">
              <a:rPr lang="en-US" smtClean="0"/>
              <a:t>April 28, 2021</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078712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CEB67AAE-8CF6-0A4D-B71E-157974B1E4C7}" type="datetime4">
              <a:rPr lang="en-US" smtClean="0"/>
              <a:t>April 28, 2021</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1997397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A66F9B35-39D0-0D4B-B6C4-5449F882120D}" type="datetime4">
              <a:rPr lang="en-US" smtClean="0"/>
              <a:t>April 28, 2021</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37938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0E006805-608F-784B-AFCE-BFB691880455}" type="datetime4">
              <a:rPr lang="en-US" smtClean="0"/>
              <a:t>April 28, 2021</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708963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6305B479-7E84-2147-BB40-A32280C56DDB}" type="datetime4">
              <a:rPr lang="en-US" smtClean="0"/>
              <a:t>April 28, 2021</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508160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6EECBEB-2B44-784C-9D51-A6A7901FBF48}" type="datetime4">
              <a:rPr lang="en-US" smtClean="0"/>
              <a:t>April 28, 2021</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124938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37453-A90D-9A43-A6C2-7A30B5237C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0D7B3A-0B92-A446-9851-12872AD4DA5B}"/>
              </a:ext>
            </a:extLst>
          </p:cNvPr>
          <p:cNvSpPr>
            <a:spLocks noGrp="1"/>
          </p:cNvSpPr>
          <p:nvPr>
            <p:ph type="dt" sz="half" idx="10"/>
          </p:nvPr>
        </p:nvSpPr>
        <p:spPr/>
        <p:txBody>
          <a:bodyPr/>
          <a:lstStyle/>
          <a:p>
            <a:fld id="{ACB69153-C616-3D46-B59C-43FE3028ECC3}" type="datetime1">
              <a:rPr lang="en-US" smtClean="0"/>
              <a:t>4/28/21</a:t>
            </a:fld>
            <a:endParaRPr lang="en-US"/>
          </a:p>
        </p:txBody>
      </p:sp>
      <p:sp>
        <p:nvSpPr>
          <p:cNvPr id="4" name="Footer Placeholder 3">
            <a:extLst>
              <a:ext uri="{FF2B5EF4-FFF2-40B4-BE49-F238E27FC236}">
                <a16:creationId xmlns:a16="http://schemas.microsoft.com/office/drawing/2014/main" id="{F6274FCF-DE5D-FB43-BB41-E3622AF1FB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AE2F71-D8EA-9247-86EA-1BE5C755AFE4}"/>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1358061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D741D1-AD00-B044-B732-493E3619CD71}"/>
              </a:ext>
            </a:extLst>
          </p:cNvPr>
          <p:cNvSpPr>
            <a:spLocks noGrp="1"/>
          </p:cNvSpPr>
          <p:nvPr>
            <p:ph type="dt" sz="half" idx="10"/>
          </p:nvPr>
        </p:nvSpPr>
        <p:spPr/>
        <p:txBody>
          <a:bodyPr/>
          <a:lstStyle/>
          <a:p>
            <a:fld id="{20E34126-09A5-614C-A9FE-46E71115408D}" type="datetime1">
              <a:rPr lang="en-US" smtClean="0"/>
              <a:t>4/28/21</a:t>
            </a:fld>
            <a:endParaRPr lang="en-US"/>
          </a:p>
        </p:txBody>
      </p:sp>
      <p:sp>
        <p:nvSpPr>
          <p:cNvPr id="3" name="Footer Placeholder 2">
            <a:extLst>
              <a:ext uri="{FF2B5EF4-FFF2-40B4-BE49-F238E27FC236}">
                <a16:creationId xmlns:a16="http://schemas.microsoft.com/office/drawing/2014/main" id="{107EDA9E-52AA-0646-981F-6BCEBCCC72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8B41E0-C70D-6446-A5C2-2789F696BF35}"/>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3284309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C7C80-901D-ED4B-8A90-18DF85DB5A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05C4AF-F81A-0F45-A811-437FF943A3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B167BD-CF1B-3248-AA99-06B085BC6E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99C0F4-6797-2F48-B73E-80D4BE6247D6}"/>
              </a:ext>
            </a:extLst>
          </p:cNvPr>
          <p:cNvSpPr>
            <a:spLocks noGrp="1"/>
          </p:cNvSpPr>
          <p:nvPr>
            <p:ph type="dt" sz="half" idx="10"/>
          </p:nvPr>
        </p:nvSpPr>
        <p:spPr/>
        <p:txBody>
          <a:bodyPr/>
          <a:lstStyle/>
          <a:p>
            <a:fld id="{9DCF60C2-56DC-F14B-86E9-5A651CE641B5}" type="datetime1">
              <a:rPr lang="en-US" smtClean="0"/>
              <a:t>4/28/21</a:t>
            </a:fld>
            <a:endParaRPr lang="en-US"/>
          </a:p>
        </p:txBody>
      </p:sp>
      <p:sp>
        <p:nvSpPr>
          <p:cNvPr id="6" name="Footer Placeholder 5">
            <a:extLst>
              <a:ext uri="{FF2B5EF4-FFF2-40B4-BE49-F238E27FC236}">
                <a16:creationId xmlns:a16="http://schemas.microsoft.com/office/drawing/2014/main" id="{B7F8453C-70BC-AB47-92ED-CA48A2782F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45EC8B-94AE-864C-BFEE-1924968CF76A}"/>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1839318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D02A6-220C-F34D-83BD-130BCD003B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5832E6-98E5-FA4F-8386-956208775F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3B79F6-8ACA-5D40-9CEB-75EB9A4137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2D5F41-7149-CC48-A255-EA1610016C75}"/>
              </a:ext>
            </a:extLst>
          </p:cNvPr>
          <p:cNvSpPr>
            <a:spLocks noGrp="1"/>
          </p:cNvSpPr>
          <p:nvPr>
            <p:ph type="dt" sz="half" idx="10"/>
          </p:nvPr>
        </p:nvSpPr>
        <p:spPr/>
        <p:txBody>
          <a:bodyPr/>
          <a:lstStyle/>
          <a:p>
            <a:fld id="{41951F81-4B22-1442-A204-55659899CF5B}" type="datetime1">
              <a:rPr lang="en-US" smtClean="0"/>
              <a:t>4/28/21</a:t>
            </a:fld>
            <a:endParaRPr lang="en-US"/>
          </a:p>
        </p:txBody>
      </p:sp>
      <p:sp>
        <p:nvSpPr>
          <p:cNvPr id="6" name="Footer Placeholder 5">
            <a:extLst>
              <a:ext uri="{FF2B5EF4-FFF2-40B4-BE49-F238E27FC236}">
                <a16:creationId xmlns:a16="http://schemas.microsoft.com/office/drawing/2014/main" id="{E0D2F3F2-91E1-3B4A-8DA3-8A0B5A2CFE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61542D-A93E-7D42-B0D3-7B1337069781}"/>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3693490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F2F6AA-29BB-8E48-88DB-42B4E2E71F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C527A3-2C3B-EB45-9B34-0F76C4B924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41F083-5269-EE4B-A0F7-07C27D392C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AAED54-885A-6E44-98E3-36681998F8D4}" type="datetime1">
              <a:rPr lang="en-US" smtClean="0"/>
              <a:t>4/28/21</a:t>
            </a:fld>
            <a:endParaRPr lang="en-US"/>
          </a:p>
        </p:txBody>
      </p:sp>
      <p:sp>
        <p:nvSpPr>
          <p:cNvPr id="5" name="Footer Placeholder 4">
            <a:extLst>
              <a:ext uri="{FF2B5EF4-FFF2-40B4-BE49-F238E27FC236}">
                <a16:creationId xmlns:a16="http://schemas.microsoft.com/office/drawing/2014/main" id="{EB98B883-C060-184F-AD15-5CA3C1CEC6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ADB94C-BF95-AA46-878A-FAEBF41366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2D1F0E-ADB9-054E-881E-D5691EC4F528}" type="slidenum">
              <a:rPr lang="en-US" smtClean="0"/>
              <a:t>‹#›</a:t>
            </a:fld>
            <a:endParaRPr lang="en-US"/>
          </a:p>
        </p:txBody>
      </p:sp>
    </p:spTree>
    <p:extLst>
      <p:ext uri="{BB962C8B-B14F-4D97-AF65-F5344CB8AC3E}">
        <p14:creationId xmlns:p14="http://schemas.microsoft.com/office/powerpoint/2010/main" val="2145816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AE0A7D8E-9D5E-B44D-AFB5-97106A0965C8}" type="datetime4">
              <a:rPr lang="en-US" smtClean="0"/>
              <a:t>April 28, 2021</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33899071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AAC69767-2149-0A44-A16F-9B95B4E6FF2F}" type="datetime4">
              <a:rPr lang="en-US" smtClean="0"/>
              <a:t>April 28, 2021</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382666399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B1806813-E896-344A-A0BE-0E629183DF76}" type="datetime4">
              <a:rPr lang="en-US" smtClean="0"/>
              <a:t>April 28, 2021</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249512059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hdr="0" ftr="0" dt="0"/>
  <p:txStyles>
    <p:titleStyle>
      <a:lvl1pPr algn="l" defTabSz="914400" rtl="0" eaLnBrk="1" fontAlgn="b"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3A4FACE1-393D-BA40-BD35-5F2AC2D64C5D}" type="datetime4">
              <a:rPr lang="en-US" smtClean="0"/>
              <a:t>April 28, 2021</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344197163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hdr="0" ftr="0" dt="0"/>
  <p:txStyles>
    <p:title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hyperlink" Target="https://www.caeecc.org/4-29-21-ee-portfolio-filing-proces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55.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mailto:susan@raabassociates.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C0D8CE-DBBA-8F49-8A6C-20EC91FE4E45}"/>
              </a:ext>
            </a:extLst>
          </p:cNvPr>
          <p:cNvSpPr>
            <a:spLocks noGrp="1"/>
          </p:cNvSpPr>
          <p:nvPr>
            <p:ph type="ctrTitle"/>
          </p:nvPr>
        </p:nvSpPr>
        <p:spPr>
          <a:xfrm>
            <a:off x="1524000" y="1972001"/>
            <a:ext cx="10180320" cy="1701241"/>
          </a:xfrm>
        </p:spPr>
        <p:txBody>
          <a:bodyPr>
            <a:noAutofit/>
          </a:bodyPr>
          <a:lstStyle/>
          <a:p>
            <a:pPr algn="l"/>
            <a:r>
              <a:rPr lang="en-US" sz="3600" dirty="0"/>
              <a:t>CAEECC MEETING WITH ENERGY DIVISION ON ENERGY EFFICIENCY REFORM PROPOSED DECISION </a:t>
            </a:r>
          </a:p>
        </p:txBody>
      </p:sp>
      <p:sp>
        <p:nvSpPr>
          <p:cNvPr id="5" name="Subtitle 4">
            <a:extLst>
              <a:ext uri="{FF2B5EF4-FFF2-40B4-BE49-F238E27FC236}">
                <a16:creationId xmlns:a16="http://schemas.microsoft.com/office/drawing/2014/main" id="{1A7C08DB-1D74-0349-B54E-9629F5799E6E}"/>
              </a:ext>
            </a:extLst>
          </p:cNvPr>
          <p:cNvSpPr>
            <a:spLocks noGrp="1"/>
          </p:cNvSpPr>
          <p:nvPr>
            <p:ph type="subTitle" idx="1"/>
          </p:nvPr>
        </p:nvSpPr>
        <p:spPr>
          <a:xfrm>
            <a:off x="1524000" y="3795163"/>
            <a:ext cx="9144000" cy="572583"/>
          </a:xfrm>
        </p:spPr>
        <p:txBody>
          <a:bodyPr>
            <a:noAutofit/>
          </a:bodyPr>
          <a:lstStyle/>
          <a:p>
            <a:pPr algn="l"/>
            <a:r>
              <a:rPr lang="en-US" sz="2000" dirty="0"/>
              <a:t>Facilitation Team: Dr. Jonathan Raab and Katie Abrams</a:t>
            </a:r>
          </a:p>
          <a:p>
            <a:pPr algn="l"/>
            <a:r>
              <a:rPr lang="en-US" sz="2000" dirty="0"/>
              <a:t>April 29, 2021</a:t>
            </a:r>
          </a:p>
        </p:txBody>
      </p:sp>
      <p:sp>
        <p:nvSpPr>
          <p:cNvPr id="2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Freeform: Shape 28">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31"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0EA771D9-8D22-DB4C-83C5-3CAB76E3261E}"/>
              </a:ext>
            </a:extLst>
          </p:cNvPr>
          <p:cNvSpPr>
            <a:spLocks noGrp="1"/>
          </p:cNvSpPr>
          <p:nvPr>
            <p:ph type="sldNum" sz="quarter" idx="12"/>
          </p:nvPr>
        </p:nvSpPr>
        <p:spPr/>
        <p:txBody>
          <a:bodyPr/>
          <a:lstStyle/>
          <a:p>
            <a:fld id="{B52D1F0E-ADB9-054E-881E-D5691EC4F528}" type="slidenum">
              <a:rPr lang="en-US" smtClean="0"/>
              <a:t>1</a:t>
            </a:fld>
            <a:endParaRPr lang="en-US"/>
          </a:p>
        </p:txBody>
      </p:sp>
    </p:spTree>
    <p:extLst>
      <p:ext uri="{BB962C8B-B14F-4D97-AF65-F5344CB8AC3E}">
        <p14:creationId xmlns:p14="http://schemas.microsoft.com/office/powerpoint/2010/main" val="369074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8F1B6-7CBD-4321-97E1-D83486FFB738}"/>
              </a:ext>
            </a:extLst>
          </p:cNvPr>
          <p:cNvSpPr>
            <a:spLocks noGrp="1"/>
          </p:cNvSpPr>
          <p:nvPr>
            <p:ph type="title"/>
          </p:nvPr>
        </p:nvSpPr>
        <p:spPr/>
        <p:txBody>
          <a:bodyPr/>
          <a:lstStyle/>
          <a:p>
            <a:r>
              <a:rPr lang="en-US"/>
              <a:t>Example: TSB Goals vs Current Goals</a:t>
            </a:r>
          </a:p>
        </p:txBody>
      </p:sp>
      <p:sp>
        <p:nvSpPr>
          <p:cNvPr id="4" name="Slide Number Placeholder 3">
            <a:extLst>
              <a:ext uri="{FF2B5EF4-FFF2-40B4-BE49-F238E27FC236}">
                <a16:creationId xmlns:a16="http://schemas.microsoft.com/office/drawing/2014/main" id="{6A98E113-3AE7-4241-B818-468F5107BA24}"/>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graphicFrame>
        <p:nvGraphicFramePr>
          <p:cNvPr id="8" name="Table 8">
            <a:extLst>
              <a:ext uri="{FF2B5EF4-FFF2-40B4-BE49-F238E27FC236}">
                <a16:creationId xmlns:a16="http://schemas.microsoft.com/office/drawing/2014/main" id="{7DC875D5-BDA2-4506-AD1D-87962462AABB}"/>
              </a:ext>
            </a:extLst>
          </p:cNvPr>
          <p:cNvGraphicFramePr>
            <a:graphicFrameLocks noGrp="1"/>
          </p:cNvGraphicFramePr>
          <p:nvPr>
            <p:ph idx="1"/>
          </p:nvPr>
        </p:nvGraphicFramePr>
        <p:xfrm>
          <a:off x="1379976" y="1883925"/>
          <a:ext cx="9819930" cy="4323638"/>
        </p:xfrm>
        <a:graphic>
          <a:graphicData uri="http://schemas.openxmlformats.org/drawingml/2006/table">
            <a:tbl>
              <a:tblPr firstRow="1" bandRow="1">
                <a:tableStyleId>{5C22544A-7EE6-4342-B048-85BDC9FD1C3A}</a:tableStyleId>
              </a:tblPr>
              <a:tblGrid>
                <a:gridCol w="1558096">
                  <a:extLst>
                    <a:ext uri="{9D8B030D-6E8A-4147-A177-3AD203B41FA5}">
                      <a16:colId xmlns:a16="http://schemas.microsoft.com/office/drawing/2014/main" val="4124850354"/>
                    </a:ext>
                  </a:extLst>
                </a:gridCol>
                <a:gridCol w="2818151">
                  <a:extLst>
                    <a:ext uri="{9D8B030D-6E8A-4147-A177-3AD203B41FA5}">
                      <a16:colId xmlns:a16="http://schemas.microsoft.com/office/drawing/2014/main" val="3752254345"/>
                    </a:ext>
                  </a:extLst>
                </a:gridCol>
                <a:gridCol w="1648918">
                  <a:extLst>
                    <a:ext uri="{9D8B030D-6E8A-4147-A177-3AD203B41FA5}">
                      <a16:colId xmlns:a16="http://schemas.microsoft.com/office/drawing/2014/main" val="412457592"/>
                    </a:ext>
                  </a:extLst>
                </a:gridCol>
                <a:gridCol w="1534874">
                  <a:extLst>
                    <a:ext uri="{9D8B030D-6E8A-4147-A177-3AD203B41FA5}">
                      <a16:colId xmlns:a16="http://schemas.microsoft.com/office/drawing/2014/main" val="518858689"/>
                    </a:ext>
                  </a:extLst>
                </a:gridCol>
                <a:gridCol w="2259891">
                  <a:extLst>
                    <a:ext uri="{9D8B030D-6E8A-4147-A177-3AD203B41FA5}">
                      <a16:colId xmlns:a16="http://schemas.microsoft.com/office/drawing/2014/main" val="1901031048"/>
                    </a:ext>
                  </a:extLst>
                </a:gridCol>
              </a:tblGrid>
              <a:tr h="0">
                <a:tc gridSpan="5">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2000" b="1" i="0" u="none" strike="noStrike">
                          <a:effectLst/>
                          <a:latin typeface="Century Gothic" panose="020B0502020202020204" pitchFamily="34" charset="0"/>
                        </a:rPr>
                        <a:t>Reference Scenario - 2021 DRAFT P&amp;G Study</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fontAlgn="b"/>
                      <a:endParaRPr lang="en-US" sz="2000" b="1" i="0" u="none" strike="noStrike">
                        <a:effectLst/>
                        <a:latin typeface="Century Gothic" panose="020B0502020202020204" pitchFamily="34" charset="0"/>
                      </a:endParaRPr>
                    </a:p>
                  </a:txBody>
                  <a:tcPr marL="9525" marR="9525" marT="9525" marB="0" anchor="b"/>
                </a:tc>
                <a:tc hMerge="1">
                  <a:txBody>
                    <a:bodyPr/>
                    <a:lstStyle/>
                    <a:p>
                      <a:pPr algn="ctr" fontAlgn="b"/>
                      <a:endParaRPr lang="en-US" sz="2000" b="1" i="0" u="none" strike="noStrike">
                        <a:effectLst/>
                        <a:latin typeface="Century Gothic" panose="020B0502020202020204" pitchFamily="34" charset="0"/>
                      </a:endParaRPr>
                    </a:p>
                  </a:txBody>
                  <a:tcPr marL="9525" marR="9525" marT="9525" marB="0" anchor="b"/>
                </a:tc>
                <a:tc hMerge="1">
                  <a:txBody>
                    <a:bodyPr/>
                    <a:lstStyle/>
                    <a:p>
                      <a:pPr algn="ctr" fontAlgn="b"/>
                      <a:endParaRPr lang="en-US" sz="2000" b="1" i="0" u="none" strike="noStrike">
                        <a:effectLst/>
                        <a:latin typeface="Century Gothic" panose="020B0502020202020204" pitchFamily="34" charset="0"/>
                      </a:endParaRPr>
                    </a:p>
                  </a:txBody>
                  <a:tcPr marL="9525" marR="9525" marT="9525" marB="0" anchor="b"/>
                </a:tc>
                <a:tc hMerge="1">
                  <a:txBody>
                    <a:bodyPr/>
                    <a:lstStyle/>
                    <a:p>
                      <a:pPr algn="ctr" fontAlgn="b"/>
                      <a:endParaRPr lang="en-US" sz="2000" b="1" i="0" u="none" strike="noStrike">
                        <a:effectLst/>
                        <a:latin typeface="Century Gothic" panose="020B0502020202020204" pitchFamily="34" charset="0"/>
                      </a:endParaRPr>
                    </a:p>
                  </a:txBody>
                  <a:tcPr marL="9525" marR="9525" marT="9525" marB="0" anchor="b"/>
                </a:tc>
                <a:extLst>
                  <a:ext uri="{0D108BD9-81ED-4DB2-BD59-A6C34878D82A}">
                    <a16:rowId xmlns:a16="http://schemas.microsoft.com/office/drawing/2014/main" val="3209677437"/>
                  </a:ext>
                </a:extLst>
              </a:tr>
              <a:tr h="201447">
                <a:tc>
                  <a:txBody>
                    <a:bodyPr/>
                    <a:lstStyle/>
                    <a:p>
                      <a:pPr algn="ctr" fontAlgn="t"/>
                      <a:r>
                        <a:rPr lang="en-US" sz="2000" b="1" i="0" u="none" strike="noStrike">
                          <a:solidFill>
                            <a:schemeClr val="bg1"/>
                          </a:solidFill>
                          <a:effectLst/>
                          <a:latin typeface="Century Gothic" panose="020B0502020202020204" pitchFamily="34" charset="0"/>
                        </a:rPr>
                        <a:t>Year</a:t>
                      </a:r>
                    </a:p>
                  </a:txBody>
                  <a:tcPr marL="9525" marR="9525" marT="9525" marB="0">
                    <a:lnR w="38100" cap="flat" cmpd="sng" algn="ctr">
                      <a:noFill/>
                      <a:prstDash val="solid"/>
                      <a:round/>
                      <a:headEnd type="none" w="med" len="med"/>
                      <a:tailEnd type="none" w="med" len="med"/>
                    </a:lnR>
                    <a:lnT w="38100" cmpd="sng">
                      <a:noFill/>
                    </a:lnT>
                    <a:solidFill>
                      <a:schemeClr val="accent1"/>
                    </a:solidFill>
                  </a:tcPr>
                </a:tc>
                <a:tc>
                  <a:txBody>
                    <a:bodyPr/>
                    <a:lstStyle/>
                    <a:p>
                      <a:pPr algn="ctr" fontAlgn="b"/>
                      <a:r>
                        <a:rPr lang="en-US" sz="2000" b="1" i="0" u="none" strike="noStrike">
                          <a:solidFill>
                            <a:schemeClr val="bg1"/>
                          </a:solidFill>
                          <a:effectLst/>
                          <a:latin typeface="Century Gothic" panose="020B0502020202020204" pitchFamily="34" charset="0"/>
                        </a:rPr>
                        <a:t>Total System Benefit</a:t>
                      </a:r>
                    </a:p>
                  </a:txBody>
                  <a:tcPr marL="9525" marR="9525" marT="9525" marB="0" anchor="b">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b"/>
                      <a:r>
                        <a:rPr lang="en-US" sz="2000" b="1" i="0" u="none" strike="noStrike">
                          <a:solidFill>
                            <a:schemeClr val="bg1"/>
                          </a:solidFill>
                          <a:effectLst/>
                          <a:latin typeface="Century Gothic" panose="020B0502020202020204" pitchFamily="34" charset="0"/>
                        </a:rPr>
                        <a:t>1st-yr GWh</a:t>
                      </a:r>
                    </a:p>
                  </a:txBody>
                  <a:tcPr marL="9525" marR="9525" marT="9525" marB="0" anchor="b">
                    <a:lnL w="38100" cap="flat" cmpd="sng" algn="ctr">
                      <a:solidFill>
                        <a:schemeClr val="tx1"/>
                      </a:solidFill>
                      <a:prstDash val="solid"/>
                      <a:round/>
                      <a:headEnd type="none" w="med" len="med"/>
                      <a:tailEnd type="none" w="med" len="med"/>
                    </a:lnL>
                    <a:lnT w="38100" cmpd="sng">
                      <a:noFill/>
                    </a:lnT>
                    <a:solidFill>
                      <a:schemeClr val="accent1"/>
                    </a:solidFill>
                  </a:tcPr>
                </a:tc>
                <a:tc>
                  <a:txBody>
                    <a:bodyPr/>
                    <a:lstStyle/>
                    <a:p>
                      <a:pPr algn="ctr" fontAlgn="b"/>
                      <a:r>
                        <a:rPr lang="en-US" sz="2000" b="1" i="0" u="none" strike="noStrike">
                          <a:solidFill>
                            <a:schemeClr val="bg1"/>
                          </a:solidFill>
                          <a:effectLst/>
                          <a:latin typeface="Century Gothic" panose="020B0502020202020204" pitchFamily="34" charset="0"/>
                        </a:rPr>
                        <a:t>1st-yr MW</a:t>
                      </a:r>
                    </a:p>
                  </a:txBody>
                  <a:tcPr marL="9525" marR="9525" marT="9525" marB="0" anchor="b">
                    <a:lnT w="38100" cmpd="sng">
                      <a:noFill/>
                    </a:lnT>
                    <a:solidFill>
                      <a:schemeClr val="accent1"/>
                    </a:solidFill>
                  </a:tcPr>
                </a:tc>
                <a:tc>
                  <a:txBody>
                    <a:bodyPr/>
                    <a:lstStyle/>
                    <a:p>
                      <a:pPr algn="ctr" fontAlgn="b"/>
                      <a:r>
                        <a:rPr lang="en-US" sz="2000" b="1" i="0" u="none" strike="noStrike">
                          <a:solidFill>
                            <a:schemeClr val="bg1"/>
                          </a:solidFill>
                          <a:effectLst/>
                          <a:latin typeface="Century Gothic" panose="020B0502020202020204" pitchFamily="34" charset="0"/>
                        </a:rPr>
                        <a:t>1st-yr MMTherms</a:t>
                      </a:r>
                    </a:p>
                  </a:txBody>
                  <a:tcPr marL="9525" marR="9525" marT="9525" marB="0" anchor="b">
                    <a:lnT w="38100" cmpd="sng">
                      <a:noFill/>
                    </a:lnT>
                    <a:solidFill>
                      <a:schemeClr val="accent1"/>
                    </a:solidFill>
                  </a:tcPr>
                </a:tc>
                <a:extLst>
                  <a:ext uri="{0D108BD9-81ED-4DB2-BD59-A6C34878D82A}">
                    <a16:rowId xmlns:a16="http://schemas.microsoft.com/office/drawing/2014/main" val="2673461484"/>
                  </a:ext>
                </a:extLst>
              </a:tr>
              <a:tr h="335908">
                <a:tc>
                  <a:txBody>
                    <a:bodyPr/>
                    <a:lstStyle/>
                    <a:p>
                      <a:pPr algn="r" fontAlgn="b"/>
                      <a:r>
                        <a:rPr lang="en-US" sz="1600" b="0" i="0" u="none" strike="noStrike">
                          <a:effectLst/>
                          <a:latin typeface="Century Gothic" panose="020B0502020202020204" pitchFamily="34" charset="0"/>
                        </a:rPr>
                        <a:t>2022</a:t>
                      </a:r>
                    </a:p>
                  </a:txBody>
                  <a:tcPr marL="9525" marR="9525" marT="9525" marB="0" anchor="b">
                    <a:lnR w="38100" cap="flat" cmpd="sng" algn="ctr">
                      <a:noFill/>
                      <a:prstDash val="solid"/>
                      <a:round/>
                      <a:headEnd type="none" w="med" len="med"/>
                      <a:tailEnd type="none" w="med" len="med"/>
                    </a:lnR>
                  </a:tcPr>
                </a:tc>
                <a:tc>
                  <a:txBody>
                    <a:bodyPr/>
                    <a:lstStyle/>
                    <a:p>
                      <a:pPr algn="r" fontAlgn="ctr"/>
                      <a:r>
                        <a:rPr lang="en-US" sz="1600" b="0" i="0" u="none" strike="noStrike">
                          <a:effectLst/>
                          <a:latin typeface="Century Gothic" panose="020B0502020202020204" pitchFamily="34" charset="0"/>
                        </a:rPr>
                        <a:t>$750,250,294</a:t>
                      </a:r>
                    </a:p>
                  </a:txBody>
                  <a:tcPr marL="9525" marR="9525" marT="9525" marB="0"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fontAlgn="ctr"/>
                      <a:r>
                        <a:rPr lang="en-US" sz="1600" b="0" i="0" u="none" strike="noStrike">
                          <a:effectLst/>
                          <a:latin typeface="Century Gothic" panose="020B0502020202020204" pitchFamily="34" charset="0"/>
                        </a:rPr>
                        <a:t>836</a:t>
                      </a:r>
                    </a:p>
                  </a:txBody>
                  <a:tcPr marL="9525" marR="9525" marT="9525" marB="0" anchor="ctr">
                    <a:lnL w="38100" cap="flat" cmpd="sng" algn="ctr">
                      <a:solidFill>
                        <a:schemeClr val="tx1"/>
                      </a:solidFill>
                      <a:prstDash val="solid"/>
                      <a:round/>
                      <a:headEnd type="none" w="med" len="med"/>
                      <a:tailEnd type="none" w="med" len="med"/>
                    </a:lnL>
                  </a:tcPr>
                </a:tc>
                <a:tc>
                  <a:txBody>
                    <a:bodyPr/>
                    <a:lstStyle/>
                    <a:p>
                      <a:pPr algn="r" fontAlgn="b"/>
                      <a:r>
                        <a:rPr lang="en-US" sz="1600" b="0" i="0" u="none" strike="noStrike">
                          <a:effectLst/>
                          <a:latin typeface="Century Gothic" panose="020B0502020202020204" pitchFamily="34" charset="0"/>
                        </a:rPr>
                        <a:t>199</a:t>
                      </a:r>
                    </a:p>
                  </a:txBody>
                  <a:tcPr marL="9525" marR="9525" marT="9525" marB="0" anchor="b"/>
                </a:tc>
                <a:tc>
                  <a:txBody>
                    <a:bodyPr/>
                    <a:lstStyle/>
                    <a:p>
                      <a:pPr algn="r" fontAlgn="ctr"/>
                      <a:r>
                        <a:rPr lang="en-US" sz="1600" b="0" i="0" u="none" strike="noStrike">
                          <a:solidFill>
                            <a:srgbClr val="333333"/>
                          </a:solidFill>
                          <a:effectLst/>
                          <a:latin typeface="Century Gothic" panose="020B0502020202020204" pitchFamily="34" charset="0"/>
                        </a:rPr>
                        <a:t>35</a:t>
                      </a:r>
                    </a:p>
                  </a:txBody>
                  <a:tcPr marL="9525" marR="9525" marT="9525" marB="0" anchor="ctr"/>
                </a:tc>
                <a:extLst>
                  <a:ext uri="{0D108BD9-81ED-4DB2-BD59-A6C34878D82A}">
                    <a16:rowId xmlns:a16="http://schemas.microsoft.com/office/drawing/2014/main" val="4180587236"/>
                  </a:ext>
                </a:extLst>
              </a:tr>
              <a:tr h="335908">
                <a:tc>
                  <a:txBody>
                    <a:bodyPr/>
                    <a:lstStyle/>
                    <a:p>
                      <a:pPr algn="r" fontAlgn="b"/>
                      <a:r>
                        <a:rPr lang="en-US" sz="1600" b="0" i="0" u="none" strike="noStrike">
                          <a:effectLst/>
                          <a:latin typeface="Century Gothic" panose="020B0502020202020204" pitchFamily="34" charset="0"/>
                        </a:rPr>
                        <a:t>2023</a:t>
                      </a:r>
                    </a:p>
                  </a:txBody>
                  <a:tcPr marL="9525" marR="9525" marT="9525" marB="0" anchor="b">
                    <a:lnR w="38100" cap="flat" cmpd="sng" algn="ctr">
                      <a:noFill/>
                      <a:prstDash val="solid"/>
                      <a:round/>
                      <a:headEnd type="none" w="med" len="med"/>
                      <a:tailEnd type="none" w="med" len="med"/>
                    </a:lnR>
                  </a:tcPr>
                </a:tc>
                <a:tc>
                  <a:txBody>
                    <a:bodyPr/>
                    <a:lstStyle/>
                    <a:p>
                      <a:pPr algn="r" fontAlgn="ctr"/>
                      <a:r>
                        <a:rPr lang="en-US" sz="1600" b="0" i="0" u="none" strike="noStrike">
                          <a:effectLst/>
                          <a:latin typeface="Century Gothic" panose="020B0502020202020204" pitchFamily="34" charset="0"/>
                        </a:rPr>
                        <a:t>$828,089,113</a:t>
                      </a:r>
                    </a:p>
                  </a:txBody>
                  <a:tcPr marL="9525" marR="9525" marT="9525" marB="0"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fontAlgn="ctr"/>
                      <a:r>
                        <a:rPr lang="en-US" sz="1600" b="0" i="0" u="none" strike="noStrike">
                          <a:effectLst/>
                          <a:latin typeface="Century Gothic" panose="020B0502020202020204" pitchFamily="34" charset="0"/>
                        </a:rPr>
                        <a:t>878</a:t>
                      </a:r>
                    </a:p>
                  </a:txBody>
                  <a:tcPr marL="9525" marR="9525" marT="9525" marB="0" anchor="ctr">
                    <a:lnL w="38100" cap="flat" cmpd="sng" algn="ctr">
                      <a:solidFill>
                        <a:schemeClr val="tx1"/>
                      </a:solidFill>
                      <a:prstDash val="solid"/>
                      <a:round/>
                      <a:headEnd type="none" w="med" len="med"/>
                      <a:tailEnd type="none" w="med" len="med"/>
                    </a:lnL>
                  </a:tcPr>
                </a:tc>
                <a:tc>
                  <a:txBody>
                    <a:bodyPr/>
                    <a:lstStyle/>
                    <a:p>
                      <a:pPr algn="r" fontAlgn="b"/>
                      <a:r>
                        <a:rPr lang="en-US" sz="1600" b="0" i="0" u="none" strike="noStrike">
                          <a:effectLst/>
                          <a:latin typeface="Century Gothic" panose="020B0502020202020204" pitchFamily="34" charset="0"/>
                        </a:rPr>
                        <a:t>205</a:t>
                      </a:r>
                    </a:p>
                  </a:txBody>
                  <a:tcPr marL="9525" marR="9525" marT="9525" marB="0" anchor="b"/>
                </a:tc>
                <a:tc>
                  <a:txBody>
                    <a:bodyPr/>
                    <a:lstStyle/>
                    <a:p>
                      <a:pPr algn="r" fontAlgn="ctr"/>
                      <a:r>
                        <a:rPr lang="en-US" sz="1600" b="0" i="0" u="none" strike="noStrike">
                          <a:solidFill>
                            <a:srgbClr val="333333"/>
                          </a:solidFill>
                          <a:effectLst/>
                          <a:latin typeface="Century Gothic" panose="020B0502020202020204" pitchFamily="34" charset="0"/>
                        </a:rPr>
                        <a:t>38</a:t>
                      </a:r>
                    </a:p>
                  </a:txBody>
                  <a:tcPr marL="9525" marR="9525" marT="9525" marB="0" anchor="ctr"/>
                </a:tc>
                <a:extLst>
                  <a:ext uri="{0D108BD9-81ED-4DB2-BD59-A6C34878D82A}">
                    <a16:rowId xmlns:a16="http://schemas.microsoft.com/office/drawing/2014/main" val="2539534917"/>
                  </a:ext>
                </a:extLst>
              </a:tr>
              <a:tr h="335908">
                <a:tc>
                  <a:txBody>
                    <a:bodyPr/>
                    <a:lstStyle/>
                    <a:p>
                      <a:pPr algn="r" fontAlgn="b"/>
                      <a:r>
                        <a:rPr lang="en-US" sz="1600" b="0" i="0" u="none" strike="noStrike">
                          <a:effectLst/>
                          <a:latin typeface="Century Gothic" panose="020B0502020202020204" pitchFamily="34" charset="0"/>
                        </a:rPr>
                        <a:t>2024</a:t>
                      </a:r>
                    </a:p>
                  </a:txBody>
                  <a:tcPr marL="9525" marR="9525" marT="9525" marB="0" anchor="b">
                    <a:lnR w="38100" cap="flat" cmpd="sng" algn="ctr">
                      <a:noFill/>
                      <a:prstDash val="solid"/>
                      <a:round/>
                      <a:headEnd type="none" w="med" len="med"/>
                      <a:tailEnd type="none" w="med" len="med"/>
                    </a:lnR>
                  </a:tcPr>
                </a:tc>
                <a:tc>
                  <a:txBody>
                    <a:bodyPr/>
                    <a:lstStyle/>
                    <a:p>
                      <a:pPr algn="r" fontAlgn="ctr"/>
                      <a:r>
                        <a:rPr lang="en-US" sz="1600" b="0" i="0" u="none" strike="noStrike">
                          <a:effectLst/>
                          <a:latin typeface="Century Gothic" panose="020B0502020202020204" pitchFamily="34" charset="0"/>
                        </a:rPr>
                        <a:t>$938,752,870</a:t>
                      </a:r>
                    </a:p>
                  </a:txBody>
                  <a:tcPr marL="9525" marR="9525" marT="9525" marB="0"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fontAlgn="ctr"/>
                      <a:r>
                        <a:rPr lang="en-US" sz="1600" b="0" i="0" u="none" strike="noStrike">
                          <a:effectLst/>
                          <a:latin typeface="Century Gothic" panose="020B0502020202020204" pitchFamily="34" charset="0"/>
                        </a:rPr>
                        <a:t>931</a:t>
                      </a:r>
                    </a:p>
                  </a:txBody>
                  <a:tcPr marL="9525" marR="9525" marT="9525" marB="0" anchor="ctr">
                    <a:lnL w="38100" cap="flat" cmpd="sng" algn="ctr">
                      <a:solidFill>
                        <a:schemeClr val="tx1"/>
                      </a:solidFill>
                      <a:prstDash val="solid"/>
                      <a:round/>
                      <a:headEnd type="none" w="med" len="med"/>
                      <a:tailEnd type="none" w="med" len="med"/>
                    </a:lnL>
                  </a:tcPr>
                </a:tc>
                <a:tc>
                  <a:txBody>
                    <a:bodyPr/>
                    <a:lstStyle/>
                    <a:p>
                      <a:pPr algn="r" fontAlgn="b"/>
                      <a:r>
                        <a:rPr lang="en-US" sz="1600" b="0" i="0" u="none" strike="noStrike">
                          <a:effectLst/>
                          <a:latin typeface="Century Gothic" panose="020B0502020202020204" pitchFamily="34" charset="0"/>
                        </a:rPr>
                        <a:t>215</a:t>
                      </a:r>
                    </a:p>
                  </a:txBody>
                  <a:tcPr marL="9525" marR="9525" marT="9525" marB="0" anchor="b"/>
                </a:tc>
                <a:tc>
                  <a:txBody>
                    <a:bodyPr/>
                    <a:lstStyle/>
                    <a:p>
                      <a:pPr algn="r" fontAlgn="ctr"/>
                      <a:r>
                        <a:rPr lang="en-US" sz="1600" b="0" i="0" u="none" strike="noStrike">
                          <a:solidFill>
                            <a:srgbClr val="333333"/>
                          </a:solidFill>
                          <a:effectLst/>
                          <a:latin typeface="Century Gothic" panose="020B0502020202020204" pitchFamily="34" charset="0"/>
                        </a:rPr>
                        <a:t>42</a:t>
                      </a:r>
                    </a:p>
                  </a:txBody>
                  <a:tcPr marL="9525" marR="9525" marT="9525" marB="0" anchor="ctr"/>
                </a:tc>
                <a:extLst>
                  <a:ext uri="{0D108BD9-81ED-4DB2-BD59-A6C34878D82A}">
                    <a16:rowId xmlns:a16="http://schemas.microsoft.com/office/drawing/2014/main" val="3442838435"/>
                  </a:ext>
                </a:extLst>
              </a:tr>
              <a:tr h="335908">
                <a:tc>
                  <a:txBody>
                    <a:bodyPr/>
                    <a:lstStyle/>
                    <a:p>
                      <a:pPr algn="r" fontAlgn="b"/>
                      <a:r>
                        <a:rPr lang="en-US" sz="1600" b="0" i="0" u="none" strike="noStrike">
                          <a:effectLst/>
                          <a:latin typeface="Century Gothic" panose="020B0502020202020204" pitchFamily="34" charset="0"/>
                        </a:rPr>
                        <a:t>2025</a:t>
                      </a:r>
                    </a:p>
                  </a:txBody>
                  <a:tcPr marL="9525" marR="9525" marT="9525" marB="0" anchor="b">
                    <a:lnR w="38100" cap="flat" cmpd="sng" algn="ctr">
                      <a:noFill/>
                      <a:prstDash val="solid"/>
                      <a:round/>
                      <a:headEnd type="none" w="med" len="med"/>
                      <a:tailEnd type="none" w="med" len="med"/>
                    </a:lnR>
                  </a:tcPr>
                </a:tc>
                <a:tc>
                  <a:txBody>
                    <a:bodyPr/>
                    <a:lstStyle/>
                    <a:p>
                      <a:pPr algn="r" fontAlgn="ctr"/>
                      <a:r>
                        <a:rPr lang="en-US" sz="1600" b="0" i="0" u="none" strike="noStrike">
                          <a:effectLst/>
                          <a:latin typeface="Century Gothic" panose="020B0502020202020204" pitchFamily="34" charset="0"/>
                        </a:rPr>
                        <a:t>$1,045,611,935</a:t>
                      </a:r>
                    </a:p>
                  </a:txBody>
                  <a:tcPr marL="9525" marR="9525" marT="9525" marB="0"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fontAlgn="ctr"/>
                      <a:r>
                        <a:rPr lang="en-US" sz="1600" b="0" i="0" u="none" strike="noStrike">
                          <a:effectLst/>
                          <a:latin typeface="Century Gothic" panose="020B0502020202020204" pitchFamily="34" charset="0"/>
                        </a:rPr>
                        <a:t>975</a:t>
                      </a:r>
                    </a:p>
                  </a:txBody>
                  <a:tcPr marL="9525" marR="9525" marT="9525" marB="0" anchor="ctr">
                    <a:lnL w="38100" cap="flat" cmpd="sng" algn="ctr">
                      <a:solidFill>
                        <a:schemeClr val="tx1"/>
                      </a:solidFill>
                      <a:prstDash val="solid"/>
                      <a:round/>
                      <a:headEnd type="none" w="med" len="med"/>
                      <a:tailEnd type="none" w="med" len="med"/>
                    </a:lnL>
                  </a:tcPr>
                </a:tc>
                <a:tc>
                  <a:txBody>
                    <a:bodyPr/>
                    <a:lstStyle/>
                    <a:p>
                      <a:pPr algn="r" fontAlgn="b"/>
                      <a:r>
                        <a:rPr lang="en-US" sz="1600" b="0" i="0" u="none" strike="noStrike">
                          <a:effectLst/>
                          <a:latin typeface="Century Gothic" panose="020B0502020202020204" pitchFamily="34" charset="0"/>
                        </a:rPr>
                        <a:t>221</a:t>
                      </a:r>
                    </a:p>
                  </a:txBody>
                  <a:tcPr marL="9525" marR="9525" marT="9525" marB="0" anchor="b"/>
                </a:tc>
                <a:tc>
                  <a:txBody>
                    <a:bodyPr/>
                    <a:lstStyle/>
                    <a:p>
                      <a:pPr algn="r" fontAlgn="ctr"/>
                      <a:r>
                        <a:rPr lang="en-US" sz="1600" b="0" i="0" u="none" strike="noStrike">
                          <a:solidFill>
                            <a:srgbClr val="333333"/>
                          </a:solidFill>
                          <a:effectLst/>
                          <a:latin typeface="Century Gothic" panose="020B0502020202020204" pitchFamily="34" charset="0"/>
                        </a:rPr>
                        <a:t>44</a:t>
                      </a:r>
                    </a:p>
                  </a:txBody>
                  <a:tcPr marL="9525" marR="9525" marT="9525" marB="0" anchor="ctr"/>
                </a:tc>
                <a:extLst>
                  <a:ext uri="{0D108BD9-81ED-4DB2-BD59-A6C34878D82A}">
                    <a16:rowId xmlns:a16="http://schemas.microsoft.com/office/drawing/2014/main" val="3268779150"/>
                  </a:ext>
                </a:extLst>
              </a:tr>
              <a:tr h="335908">
                <a:tc>
                  <a:txBody>
                    <a:bodyPr/>
                    <a:lstStyle/>
                    <a:p>
                      <a:pPr algn="r" fontAlgn="b"/>
                      <a:r>
                        <a:rPr lang="en-US" sz="1600" b="0" i="0" u="none" strike="noStrike">
                          <a:effectLst/>
                          <a:latin typeface="Century Gothic" panose="020B0502020202020204" pitchFamily="34" charset="0"/>
                        </a:rPr>
                        <a:t>2026</a:t>
                      </a:r>
                    </a:p>
                  </a:txBody>
                  <a:tcPr marL="9525" marR="9525" marT="9525" marB="0" anchor="b">
                    <a:lnR w="38100" cap="flat" cmpd="sng" algn="ctr">
                      <a:noFill/>
                      <a:prstDash val="solid"/>
                      <a:round/>
                      <a:headEnd type="none" w="med" len="med"/>
                      <a:tailEnd type="none" w="med" len="med"/>
                    </a:lnR>
                  </a:tcPr>
                </a:tc>
                <a:tc>
                  <a:txBody>
                    <a:bodyPr/>
                    <a:lstStyle/>
                    <a:p>
                      <a:pPr algn="r" fontAlgn="ctr"/>
                      <a:r>
                        <a:rPr lang="en-US" sz="1600" b="0" i="0" u="none" strike="noStrike">
                          <a:effectLst/>
                          <a:latin typeface="Century Gothic" panose="020B0502020202020204" pitchFamily="34" charset="0"/>
                        </a:rPr>
                        <a:t>$1,136,720,062</a:t>
                      </a:r>
                    </a:p>
                  </a:txBody>
                  <a:tcPr marL="9525" marR="9525" marT="9525" marB="0"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fontAlgn="ctr"/>
                      <a:r>
                        <a:rPr lang="en-US" sz="1600" b="0" i="0" u="none" strike="noStrike">
                          <a:effectLst/>
                          <a:latin typeface="Century Gothic" panose="020B0502020202020204" pitchFamily="34" charset="0"/>
                        </a:rPr>
                        <a:t>1,023</a:t>
                      </a:r>
                    </a:p>
                  </a:txBody>
                  <a:tcPr marL="9525" marR="9525" marT="9525" marB="0" anchor="ctr">
                    <a:lnL w="38100" cap="flat" cmpd="sng" algn="ctr">
                      <a:solidFill>
                        <a:schemeClr val="tx1"/>
                      </a:solidFill>
                      <a:prstDash val="solid"/>
                      <a:round/>
                      <a:headEnd type="none" w="med" len="med"/>
                      <a:tailEnd type="none" w="med" len="med"/>
                    </a:lnL>
                  </a:tcPr>
                </a:tc>
                <a:tc>
                  <a:txBody>
                    <a:bodyPr/>
                    <a:lstStyle/>
                    <a:p>
                      <a:pPr algn="r" fontAlgn="b"/>
                      <a:r>
                        <a:rPr lang="en-US" sz="1600" b="0" i="0" u="none" strike="noStrike">
                          <a:effectLst/>
                          <a:latin typeface="Century Gothic" panose="020B0502020202020204" pitchFamily="34" charset="0"/>
                        </a:rPr>
                        <a:t>229</a:t>
                      </a:r>
                    </a:p>
                  </a:txBody>
                  <a:tcPr marL="9525" marR="9525" marT="9525" marB="0" anchor="b"/>
                </a:tc>
                <a:tc>
                  <a:txBody>
                    <a:bodyPr/>
                    <a:lstStyle/>
                    <a:p>
                      <a:pPr algn="r" fontAlgn="ctr"/>
                      <a:r>
                        <a:rPr lang="en-US" sz="1600" b="0" i="0" u="none" strike="noStrike">
                          <a:solidFill>
                            <a:srgbClr val="333333"/>
                          </a:solidFill>
                          <a:effectLst/>
                          <a:latin typeface="Century Gothic" panose="020B0502020202020204" pitchFamily="34" charset="0"/>
                        </a:rPr>
                        <a:t>46</a:t>
                      </a:r>
                    </a:p>
                  </a:txBody>
                  <a:tcPr marL="9525" marR="9525" marT="9525" marB="0" anchor="ctr"/>
                </a:tc>
                <a:extLst>
                  <a:ext uri="{0D108BD9-81ED-4DB2-BD59-A6C34878D82A}">
                    <a16:rowId xmlns:a16="http://schemas.microsoft.com/office/drawing/2014/main" val="2328118527"/>
                  </a:ext>
                </a:extLst>
              </a:tr>
              <a:tr h="335908">
                <a:tc>
                  <a:txBody>
                    <a:bodyPr/>
                    <a:lstStyle/>
                    <a:p>
                      <a:pPr algn="r" fontAlgn="b"/>
                      <a:r>
                        <a:rPr lang="en-US" sz="1600" b="0" i="0" u="none" strike="noStrike">
                          <a:effectLst/>
                          <a:latin typeface="Century Gothic" panose="020B0502020202020204" pitchFamily="34" charset="0"/>
                        </a:rPr>
                        <a:t>2027</a:t>
                      </a:r>
                    </a:p>
                  </a:txBody>
                  <a:tcPr marL="9525" marR="9525" marT="9525" marB="0" anchor="b">
                    <a:lnR w="38100" cap="flat" cmpd="sng" algn="ctr">
                      <a:noFill/>
                      <a:prstDash val="solid"/>
                      <a:round/>
                      <a:headEnd type="none" w="med" len="med"/>
                      <a:tailEnd type="none" w="med" len="med"/>
                    </a:lnR>
                  </a:tcPr>
                </a:tc>
                <a:tc>
                  <a:txBody>
                    <a:bodyPr/>
                    <a:lstStyle/>
                    <a:p>
                      <a:pPr algn="r" fontAlgn="ctr"/>
                      <a:r>
                        <a:rPr lang="en-US" sz="1600" b="0" i="0" u="none" strike="noStrike">
                          <a:effectLst/>
                          <a:latin typeface="Century Gothic" panose="020B0502020202020204" pitchFamily="34" charset="0"/>
                        </a:rPr>
                        <a:t>$1,259,699,469</a:t>
                      </a:r>
                    </a:p>
                  </a:txBody>
                  <a:tcPr marL="9525" marR="9525" marT="9525" marB="0"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fontAlgn="ctr"/>
                      <a:r>
                        <a:rPr lang="en-US" sz="1600" b="0" i="0" u="none" strike="noStrike">
                          <a:effectLst/>
                          <a:latin typeface="Century Gothic" panose="020B0502020202020204" pitchFamily="34" charset="0"/>
                        </a:rPr>
                        <a:t>1,077</a:t>
                      </a:r>
                    </a:p>
                  </a:txBody>
                  <a:tcPr marL="9525" marR="9525" marT="9525" marB="0" anchor="ctr">
                    <a:lnL w="38100" cap="flat" cmpd="sng" algn="ctr">
                      <a:solidFill>
                        <a:schemeClr val="tx1"/>
                      </a:solidFill>
                      <a:prstDash val="solid"/>
                      <a:round/>
                      <a:headEnd type="none" w="med" len="med"/>
                      <a:tailEnd type="none" w="med" len="med"/>
                    </a:lnL>
                  </a:tcPr>
                </a:tc>
                <a:tc>
                  <a:txBody>
                    <a:bodyPr/>
                    <a:lstStyle/>
                    <a:p>
                      <a:pPr algn="r" fontAlgn="b"/>
                      <a:r>
                        <a:rPr lang="en-US" sz="1600" b="0" i="0" u="none" strike="noStrike">
                          <a:effectLst/>
                          <a:latin typeface="Century Gothic" panose="020B0502020202020204" pitchFamily="34" charset="0"/>
                        </a:rPr>
                        <a:t>239</a:t>
                      </a:r>
                    </a:p>
                  </a:txBody>
                  <a:tcPr marL="9525" marR="9525" marT="9525" marB="0" anchor="b"/>
                </a:tc>
                <a:tc>
                  <a:txBody>
                    <a:bodyPr/>
                    <a:lstStyle/>
                    <a:p>
                      <a:pPr algn="r" fontAlgn="ctr"/>
                      <a:r>
                        <a:rPr lang="en-US" sz="1600" b="0" i="0" u="none" strike="noStrike">
                          <a:solidFill>
                            <a:srgbClr val="333333"/>
                          </a:solidFill>
                          <a:effectLst/>
                          <a:latin typeface="Century Gothic" panose="020B0502020202020204" pitchFamily="34" charset="0"/>
                        </a:rPr>
                        <a:t>48</a:t>
                      </a:r>
                    </a:p>
                  </a:txBody>
                  <a:tcPr marL="9525" marR="9525" marT="9525" marB="0" anchor="ctr"/>
                </a:tc>
                <a:extLst>
                  <a:ext uri="{0D108BD9-81ED-4DB2-BD59-A6C34878D82A}">
                    <a16:rowId xmlns:a16="http://schemas.microsoft.com/office/drawing/2014/main" val="3936088577"/>
                  </a:ext>
                </a:extLst>
              </a:tr>
              <a:tr h="335908">
                <a:tc>
                  <a:txBody>
                    <a:bodyPr/>
                    <a:lstStyle/>
                    <a:p>
                      <a:pPr algn="r" fontAlgn="b"/>
                      <a:r>
                        <a:rPr lang="en-US" sz="1600" b="0" i="0" u="none" strike="noStrike">
                          <a:effectLst/>
                          <a:latin typeface="Century Gothic" panose="020B0502020202020204" pitchFamily="34" charset="0"/>
                        </a:rPr>
                        <a:t>2028</a:t>
                      </a:r>
                    </a:p>
                  </a:txBody>
                  <a:tcPr marL="9525" marR="9525" marT="9525" marB="0" anchor="b">
                    <a:lnR w="38100" cap="flat" cmpd="sng" algn="ctr">
                      <a:noFill/>
                      <a:prstDash val="solid"/>
                      <a:round/>
                      <a:headEnd type="none" w="med" len="med"/>
                      <a:tailEnd type="none" w="med" len="med"/>
                    </a:lnR>
                  </a:tcPr>
                </a:tc>
                <a:tc>
                  <a:txBody>
                    <a:bodyPr/>
                    <a:lstStyle/>
                    <a:p>
                      <a:pPr algn="r" fontAlgn="ctr"/>
                      <a:r>
                        <a:rPr lang="en-US" sz="1600" b="0" i="0" u="none" strike="noStrike">
                          <a:effectLst/>
                          <a:latin typeface="Century Gothic" panose="020B0502020202020204" pitchFamily="34" charset="0"/>
                        </a:rPr>
                        <a:t>$1,387,294,622</a:t>
                      </a:r>
                    </a:p>
                  </a:txBody>
                  <a:tcPr marL="9525" marR="9525" marT="9525" marB="0"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fontAlgn="ctr"/>
                      <a:r>
                        <a:rPr lang="en-US" sz="1600" b="0" i="0" u="none" strike="noStrike">
                          <a:effectLst/>
                          <a:latin typeface="Century Gothic" panose="020B0502020202020204" pitchFamily="34" charset="0"/>
                        </a:rPr>
                        <a:t>1,126</a:t>
                      </a:r>
                    </a:p>
                  </a:txBody>
                  <a:tcPr marL="9525" marR="9525" marT="9525" marB="0" anchor="ctr">
                    <a:lnL w="38100" cap="flat" cmpd="sng" algn="ctr">
                      <a:solidFill>
                        <a:schemeClr val="tx1"/>
                      </a:solidFill>
                      <a:prstDash val="solid"/>
                      <a:round/>
                      <a:headEnd type="none" w="med" len="med"/>
                      <a:tailEnd type="none" w="med" len="med"/>
                    </a:lnL>
                  </a:tcPr>
                </a:tc>
                <a:tc>
                  <a:txBody>
                    <a:bodyPr/>
                    <a:lstStyle/>
                    <a:p>
                      <a:pPr algn="r" fontAlgn="b"/>
                      <a:r>
                        <a:rPr lang="en-US" sz="1600" b="0" i="0" u="none" strike="noStrike">
                          <a:effectLst/>
                          <a:latin typeface="Century Gothic" panose="020B0502020202020204" pitchFamily="34" charset="0"/>
                        </a:rPr>
                        <a:t>248</a:t>
                      </a:r>
                    </a:p>
                  </a:txBody>
                  <a:tcPr marL="9525" marR="9525" marT="9525" marB="0" anchor="b"/>
                </a:tc>
                <a:tc>
                  <a:txBody>
                    <a:bodyPr/>
                    <a:lstStyle/>
                    <a:p>
                      <a:pPr algn="r" fontAlgn="ctr"/>
                      <a:r>
                        <a:rPr lang="en-US" sz="1600" b="0" i="0" u="none" strike="noStrike">
                          <a:solidFill>
                            <a:srgbClr val="333333"/>
                          </a:solidFill>
                          <a:effectLst/>
                          <a:latin typeface="Century Gothic" panose="020B0502020202020204" pitchFamily="34" charset="0"/>
                        </a:rPr>
                        <a:t>50</a:t>
                      </a:r>
                    </a:p>
                  </a:txBody>
                  <a:tcPr marL="9525" marR="9525" marT="9525" marB="0" anchor="ctr"/>
                </a:tc>
                <a:extLst>
                  <a:ext uri="{0D108BD9-81ED-4DB2-BD59-A6C34878D82A}">
                    <a16:rowId xmlns:a16="http://schemas.microsoft.com/office/drawing/2014/main" val="3296430247"/>
                  </a:ext>
                </a:extLst>
              </a:tr>
              <a:tr h="335908">
                <a:tc>
                  <a:txBody>
                    <a:bodyPr/>
                    <a:lstStyle/>
                    <a:p>
                      <a:pPr algn="r" fontAlgn="b"/>
                      <a:r>
                        <a:rPr lang="en-US" sz="1600" b="0" i="0" u="none" strike="noStrike">
                          <a:effectLst/>
                          <a:latin typeface="Century Gothic" panose="020B0502020202020204" pitchFamily="34" charset="0"/>
                        </a:rPr>
                        <a:t>2029</a:t>
                      </a:r>
                    </a:p>
                  </a:txBody>
                  <a:tcPr marL="9525" marR="9525" marT="9525" marB="0" anchor="b">
                    <a:lnR w="38100" cap="flat" cmpd="sng" algn="ctr">
                      <a:noFill/>
                      <a:prstDash val="solid"/>
                      <a:round/>
                      <a:headEnd type="none" w="med" len="med"/>
                      <a:tailEnd type="none" w="med" len="med"/>
                    </a:lnR>
                  </a:tcPr>
                </a:tc>
                <a:tc>
                  <a:txBody>
                    <a:bodyPr/>
                    <a:lstStyle/>
                    <a:p>
                      <a:pPr algn="r" fontAlgn="ctr"/>
                      <a:r>
                        <a:rPr lang="en-US" sz="1600" b="0" i="0" u="none" strike="noStrike">
                          <a:effectLst/>
                          <a:latin typeface="Century Gothic" panose="020B0502020202020204" pitchFamily="34" charset="0"/>
                        </a:rPr>
                        <a:t>$1,444,733,839</a:t>
                      </a:r>
                    </a:p>
                  </a:txBody>
                  <a:tcPr marL="9525" marR="9525" marT="9525" marB="0"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fontAlgn="ctr"/>
                      <a:r>
                        <a:rPr lang="en-US" sz="1600" b="0" i="0" u="none" strike="noStrike">
                          <a:effectLst/>
                          <a:latin typeface="Century Gothic" panose="020B0502020202020204" pitchFamily="34" charset="0"/>
                        </a:rPr>
                        <a:t>1,136</a:t>
                      </a:r>
                    </a:p>
                  </a:txBody>
                  <a:tcPr marL="9525" marR="9525" marT="9525" marB="0" anchor="ctr">
                    <a:lnL w="38100" cap="flat" cmpd="sng" algn="ctr">
                      <a:solidFill>
                        <a:schemeClr val="tx1"/>
                      </a:solidFill>
                      <a:prstDash val="solid"/>
                      <a:round/>
                      <a:headEnd type="none" w="med" len="med"/>
                      <a:tailEnd type="none" w="med" len="med"/>
                    </a:lnL>
                  </a:tcPr>
                </a:tc>
                <a:tc>
                  <a:txBody>
                    <a:bodyPr/>
                    <a:lstStyle/>
                    <a:p>
                      <a:pPr algn="r" fontAlgn="b"/>
                      <a:r>
                        <a:rPr lang="en-US" sz="1600" b="0" i="0" u="none" strike="noStrike">
                          <a:effectLst/>
                          <a:latin typeface="Century Gothic" panose="020B0502020202020204" pitchFamily="34" charset="0"/>
                        </a:rPr>
                        <a:t>249</a:t>
                      </a:r>
                    </a:p>
                  </a:txBody>
                  <a:tcPr marL="9525" marR="9525" marT="9525" marB="0" anchor="b"/>
                </a:tc>
                <a:tc>
                  <a:txBody>
                    <a:bodyPr/>
                    <a:lstStyle/>
                    <a:p>
                      <a:pPr algn="r" fontAlgn="ctr"/>
                      <a:r>
                        <a:rPr lang="en-US" sz="1600" b="0" i="0" u="none" strike="noStrike">
                          <a:solidFill>
                            <a:srgbClr val="333333"/>
                          </a:solidFill>
                          <a:effectLst/>
                          <a:latin typeface="Century Gothic" panose="020B0502020202020204" pitchFamily="34" charset="0"/>
                        </a:rPr>
                        <a:t>51</a:t>
                      </a:r>
                    </a:p>
                  </a:txBody>
                  <a:tcPr marL="9525" marR="9525" marT="9525" marB="0" anchor="ctr"/>
                </a:tc>
                <a:extLst>
                  <a:ext uri="{0D108BD9-81ED-4DB2-BD59-A6C34878D82A}">
                    <a16:rowId xmlns:a16="http://schemas.microsoft.com/office/drawing/2014/main" val="721778499"/>
                  </a:ext>
                </a:extLst>
              </a:tr>
              <a:tr h="335908">
                <a:tc>
                  <a:txBody>
                    <a:bodyPr/>
                    <a:lstStyle/>
                    <a:p>
                      <a:pPr algn="r" fontAlgn="b"/>
                      <a:r>
                        <a:rPr lang="en-US" sz="1600" b="0" i="0" u="none" strike="noStrike">
                          <a:effectLst/>
                          <a:latin typeface="Century Gothic" panose="020B0502020202020204" pitchFamily="34" charset="0"/>
                        </a:rPr>
                        <a:t>2030</a:t>
                      </a:r>
                    </a:p>
                  </a:txBody>
                  <a:tcPr marL="9525" marR="9525" marT="9525" marB="0" anchor="b">
                    <a:lnR w="38100" cap="flat" cmpd="sng" algn="ctr">
                      <a:noFill/>
                      <a:prstDash val="solid"/>
                      <a:round/>
                      <a:headEnd type="none" w="med" len="med"/>
                      <a:tailEnd type="none" w="med" len="med"/>
                    </a:lnR>
                  </a:tcPr>
                </a:tc>
                <a:tc>
                  <a:txBody>
                    <a:bodyPr/>
                    <a:lstStyle/>
                    <a:p>
                      <a:pPr algn="r" fontAlgn="ctr"/>
                      <a:r>
                        <a:rPr lang="en-US" sz="1600" b="0" i="0" u="none" strike="noStrike">
                          <a:effectLst/>
                          <a:latin typeface="Century Gothic" panose="020B0502020202020204" pitchFamily="34" charset="0"/>
                        </a:rPr>
                        <a:t>$1,594,811,435</a:t>
                      </a:r>
                    </a:p>
                  </a:txBody>
                  <a:tcPr marL="9525" marR="9525" marT="9525" marB="0"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fontAlgn="ctr"/>
                      <a:r>
                        <a:rPr lang="en-US" sz="1600" b="0" i="0" u="none" strike="noStrike">
                          <a:effectLst/>
                          <a:latin typeface="Century Gothic" panose="020B0502020202020204" pitchFamily="34" charset="0"/>
                        </a:rPr>
                        <a:t>1,176</a:t>
                      </a:r>
                    </a:p>
                  </a:txBody>
                  <a:tcPr marL="9525" marR="9525" marT="9525" marB="0" anchor="ctr">
                    <a:lnL w="38100" cap="flat" cmpd="sng" algn="ctr">
                      <a:solidFill>
                        <a:schemeClr val="tx1"/>
                      </a:solidFill>
                      <a:prstDash val="solid"/>
                      <a:round/>
                      <a:headEnd type="none" w="med" len="med"/>
                      <a:tailEnd type="none" w="med" len="med"/>
                    </a:lnL>
                  </a:tcPr>
                </a:tc>
                <a:tc>
                  <a:txBody>
                    <a:bodyPr/>
                    <a:lstStyle/>
                    <a:p>
                      <a:pPr algn="r" fontAlgn="b"/>
                      <a:r>
                        <a:rPr lang="en-US" sz="1600" b="0" i="0" u="none" strike="noStrike">
                          <a:effectLst/>
                          <a:latin typeface="Century Gothic" panose="020B0502020202020204" pitchFamily="34" charset="0"/>
                        </a:rPr>
                        <a:t>257</a:t>
                      </a:r>
                    </a:p>
                  </a:txBody>
                  <a:tcPr marL="9525" marR="9525" marT="9525" marB="0" anchor="b"/>
                </a:tc>
                <a:tc>
                  <a:txBody>
                    <a:bodyPr/>
                    <a:lstStyle/>
                    <a:p>
                      <a:pPr algn="r" fontAlgn="ctr"/>
                      <a:r>
                        <a:rPr lang="en-US" sz="1600" b="0" i="0" u="none" strike="noStrike">
                          <a:solidFill>
                            <a:srgbClr val="333333"/>
                          </a:solidFill>
                          <a:effectLst/>
                          <a:latin typeface="Century Gothic" panose="020B0502020202020204" pitchFamily="34" charset="0"/>
                        </a:rPr>
                        <a:t>53</a:t>
                      </a:r>
                    </a:p>
                  </a:txBody>
                  <a:tcPr marL="9525" marR="9525" marT="9525" marB="0" anchor="ctr"/>
                </a:tc>
                <a:extLst>
                  <a:ext uri="{0D108BD9-81ED-4DB2-BD59-A6C34878D82A}">
                    <a16:rowId xmlns:a16="http://schemas.microsoft.com/office/drawing/2014/main" val="3720188339"/>
                  </a:ext>
                </a:extLst>
              </a:tr>
              <a:tr h="335908">
                <a:tc>
                  <a:txBody>
                    <a:bodyPr/>
                    <a:lstStyle/>
                    <a:p>
                      <a:pPr algn="r" fontAlgn="b"/>
                      <a:r>
                        <a:rPr lang="en-US" sz="1600" b="0" i="0" u="none" strike="noStrike">
                          <a:effectLst/>
                          <a:latin typeface="Century Gothic" panose="020B0502020202020204" pitchFamily="34" charset="0"/>
                        </a:rPr>
                        <a:t>2031</a:t>
                      </a:r>
                    </a:p>
                  </a:txBody>
                  <a:tcPr marL="9525" marR="9525" marT="9525" marB="0" anchor="b">
                    <a:lnR w="38100" cap="flat" cmpd="sng" algn="ctr">
                      <a:noFill/>
                      <a:prstDash val="solid"/>
                      <a:round/>
                      <a:headEnd type="none" w="med" len="med"/>
                      <a:tailEnd type="none" w="med" len="med"/>
                    </a:lnR>
                  </a:tcPr>
                </a:tc>
                <a:tc>
                  <a:txBody>
                    <a:bodyPr/>
                    <a:lstStyle/>
                    <a:p>
                      <a:pPr algn="r" fontAlgn="ctr"/>
                      <a:r>
                        <a:rPr lang="en-US" sz="1600" b="0" i="0" u="none" strike="noStrike">
                          <a:effectLst/>
                          <a:latin typeface="Century Gothic" panose="020B0502020202020204" pitchFamily="34" charset="0"/>
                        </a:rPr>
                        <a:t>$1,710,705,497</a:t>
                      </a:r>
                    </a:p>
                  </a:txBody>
                  <a:tcPr marL="9525" marR="9525" marT="9525" marB="0"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fontAlgn="ctr"/>
                      <a:r>
                        <a:rPr lang="en-US" sz="1600" b="0" i="0" u="none" strike="noStrike">
                          <a:effectLst/>
                          <a:latin typeface="Century Gothic" panose="020B0502020202020204" pitchFamily="34" charset="0"/>
                        </a:rPr>
                        <a:t>1,208</a:t>
                      </a:r>
                    </a:p>
                  </a:txBody>
                  <a:tcPr marL="9525" marR="9525" marT="9525" marB="0" anchor="ctr">
                    <a:lnL w="38100" cap="flat" cmpd="sng" algn="ctr">
                      <a:solidFill>
                        <a:schemeClr val="tx1"/>
                      </a:solidFill>
                      <a:prstDash val="solid"/>
                      <a:round/>
                      <a:headEnd type="none" w="med" len="med"/>
                      <a:tailEnd type="none" w="med" len="med"/>
                    </a:lnL>
                  </a:tcPr>
                </a:tc>
                <a:tc>
                  <a:txBody>
                    <a:bodyPr/>
                    <a:lstStyle/>
                    <a:p>
                      <a:pPr algn="r" fontAlgn="b"/>
                      <a:r>
                        <a:rPr lang="en-US" sz="1600" b="0" i="0" u="none" strike="noStrike">
                          <a:effectLst/>
                          <a:latin typeface="Century Gothic" panose="020B0502020202020204" pitchFamily="34" charset="0"/>
                        </a:rPr>
                        <a:t>262</a:t>
                      </a:r>
                    </a:p>
                  </a:txBody>
                  <a:tcPr marL="9525" marR="9525" marT="9525" marB="0" anchor="b"/>
                </a:tc>
                <a:tc>
                  <a:txBody>
                    <a:bodyPr/>
                    <a:lstStyle/>
                    <a:p>
                      <a:pPr algn="r" fontAlgn="ctr"/>
                      <a:r>
                        <a:rPr lang="en-US" sz="1600" b="0" i="0" u="none" strike="noStrike">
                          <a:solidFill>
                            <a:srgbClr val="333333"/>
                          </a:solidFill>
                          <a:effectLst/>
                          <a:latin typeface="Century Gothic" panose="020B0502020202020204" pitchFamily="34" charset="0"/>
                        </a:rPr>
                        <a:t>54</a:t>
                      </a:r>
                    </a:p>
                  </a:txBody>
                  <a:tcPr marL="9525" marR="9525" marT="9525" marB="0" anchor="ctr"/>
                </a:tc>
                <a:extLst>
                  <a:ext uri="{0D108BD9-81ED-4DB2-BD59-A6C34878D82A}">
                    <a16:rowId xmlns:a16="http://schemas.microsoft.com/office/drawing/2014/main" val="4197677480"/>
                  </a:ext>
                </a:extLst>
              </a:tr>
              <a:tr h="335908">
                <a:tc>
                  <a:txBody>
                    <a:bodyPr/>
                    <a:lstStyle/>
                    <a:p>
                      <a:pPr algn="r" fontAlgn="b"/>
                      <a:r>
                        <a:rPr lang="en-US" sz="1600" b="0" i="0" u="none" strike="noStrike">
                          <a:effectLst/>
                          <a:latin typeface="Century Gothic" panose="020B0502020202020204" pitchFamily="34" charset="0"/>
                        </a:rPr>
                        <a:t>2032</a:t>
                      </a:r>
                    </a:p>
                  </a:txBody>
                  <a:tcPr marL="9525" marR="9525" marT="9525" marB="0" anchor="b">
                    <a:lnR w="38100" cap="flat" cmpd="sng" algn="ctr">
                      <a:noFill/>
                      <a:prstDash val="solid"/>
                      <a:round/>
                      <a:headEnd type="none" w="med" len="med"/>
                      <a:tailEnd type="none" w="med" len="med"/>
                    </a:lnR>
                  </a:tcPr>
                </a:tc>
                <a:tc>
                  <a:txBody>
                    <a:bodyPr/>
                    <a:lstStyle/>
                    <a:p>
                      <a:pPr algn="r" fontAlgn="ctr"/>
                      <a:r>
                        <a:rPr lang="en-US" sz="1600" b="0" i="0" u="none" strike="noStrike">
                          <a:effectLst/>
                          <a:latin typeface="Century Gothic" panose="020B0502020202020204" pitchFamily="34" charset="0"/>
                        </a:rPr>
                        <a:t>$1,870,340,821</a:t>
                      </a:r>
                    </a:p>
                  </a:txBody>
                  <a:tcPr marL="9525" marR="9525" marT="9525" marB="0"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fontAlgn="ctr"/>
                      <a:r>
                        <a:rPr lang="en-US" sz="1600" b="0" i="0" u="none" strike="noStrike">
                          <a:effectLst/>
                          <a:latin typeface="Century Gothic" panose="020B0502020202020204" pitchFamily="34" charset="0"/>
                        </a:rPr>
                        <a:t>1,249</a:t>
                      </a:r>
                    </a:p>
                  </a:txBody>
                  <a:tcPr marL="9525" marR="9525" marT="9525" marB="0" anchor="ctr">
                    <a:lnL w="38100" cap="flat" cmpd="sng" algn="ctr">
                      <a:solidFill>
                        <a:schemeClr val="tx1"/>
                      </a:solidFill>
                      <a:prstDash val="solid"/>
                      <a:round/>
                      <a:headEnd type="none" w="med" len="med"/>
                      <a:tailEnd type="none" w="med" len="med"/>
                    </a:lnL>
                  </a:tcPr>
                </a:tc>
                <a:tc>
                  <a:txBody>
                    <a:bodyPr/>
                    <a:lstStyle/>
                    <a:p>
                      <a:pPr algn="r" fontAlgn="b"/>
                      <a:r>
                        <a:rPr lang="en-US" sz="1600" b="0" i="0" u="none" strike="noStrike">
                          <a:effectLst/>
                          <a:latin typeface="Century Gothic" panose="020B0502020202020204" pitchFamily="34" charset="0"/>
                        </a:rPr>
                        <a:t>270</a:t>
                      </a:r>
                    </a:p>
                  </a:txBody>
                  <a:tcPr marL="9525" marR="9525" marT="9525" marB="0" anchor="b"/>
                </a:tc>
                <a:tc>
                  <a:txBody>
                    <a:bodyPr/>
                    <a:lstStyle/>
                    <a:p>
                      <a:pPr algn="r" fontAlgn="ctr"/>
                      <a:r>
                        <a:rPr lang="en-US" sz="1600" b="0" i="0" u="none" strike="noStrike">
                          <a:solidFill>
                            <a:srgbClr val="333333"/>
                          </a:solidFill>
                          <a:effectLst/>
                          <a:latin typeface="Century Gothic" panose="020B0502020202020204" pitchFamily="34" charset="0"/>
                        </a:rPr>
                        <a:t>55</a:t>
                      </a:r>
                    </a:p>
                  </a:txBody>
                  <a:tcPr marL="9525" marR="9525" marT="9525" marB="0" anchor="ctr"/>
                </a:tc>
                <a:extLst>
                  <a:ext uri="{0D108BD9-81ED-4DB2-BD59-A6C34878D82A}">
                    <a16:rowId xmlns:a16="http://schemas.microsoft.com/office/drawing/2014/main" val="580537365"/>
                  </a:ext>
                </a:extLst>
              </a:tr>
            </a:tbl>
          </a:graphicData>
        </a:graphic>
      </p:graphicFrame>
    </p:spTree>
    <p:extLst>
      <p:ext uri="{BB962C8B-B14F-4D97-AF65-F5344CB8AC3E}">
        <p14:creationId xmlns:p14="http://schemas.microsoft.com/office/powerpoint/2010/main" val="3665770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0DA94-4F7C-4871-85AD-BBC0AB8912FC}"/>
              </a:ext>
            </a:extLst>
          </p:cNvPr>
          <p:cNvSpPr>
            <a:spLocks noGrp="1"/>
          </p:cNvSpPr>
          <p:nvPr>
            <p:ph type="title"/>
          </p:nvPr>
        </p:nvSpPr>
        <p:spPr/>
        <p:txBody>
          <a:bodyPr/>
          <a:lstStyle/>
          <a:p>
            <a:r>
              <a:rPr lang="en-US"/>
              <a:t>Next Steps: Feedback &amp; Implementation</a:t>
            </a:r>
          </a:p>
        </p:txBody>
      </p:sp>
      <p:sp>
        <p:nvSpPr>
          <p:cNvPr id="3" name="Content Placeholder 2">
            <a:extLst>
              <a:ext uri="{FF2B5EF4-FFF2-40B4-BE49-F238E27FC236}">
                <a16:creationId xmlns:a16="http://schemas.microsoft.com/office/drawing/2014/main" id="{11640DC4-C075-4F96-9446-F71A0374BD13}"/>
              </a:ext>
            </a:extLst>
          </p:cNvPr>
          <p:cNvSpPr>
            <a:spLocks noGrp="1"/>
          </p:cNvSpPr>
          <p:nvPr>
            <p:ph idx="1"/>
          </p:nvPr>
        </p:nvSpPr>
        <p:spPr/>
        <p:txBody>
          <a:bodyPr>
            <a:normAutofit fontScale="92500"/>
          </a:bodyPr>
          <a:lstStyle/>
          <a:p>
            <a:pPr marL="0" indent="0">
              <a:buNone/>
            </a:pPr>
            <a:r>
              <a:rPr lang="en-US" b="1"/>
              <a:t>EE Policy and Reform PD </a:t>
            </a:r>
            <a:r>
              <a:rPr lang="en-US"/>
              <a:t>proposed to adopt TSB as the goals metric starting in program year 2024, and as an informational metric starting in 2022.</a:t>
            </a:r>
          </a:p>
          <a:p>
            <a:pPr marL="0" indent="0">
              <a:buNone/>
            </a:pPr>
            <a:endParaRPr lang="en-US" b="1"/>
          </a:p>
          <a:p>
            <a:pPr marL="0" indent="0">
              <a:buNone/>
            </a:pPr>
            <a:r>
              <a:rPr lang="en-US" b="1"/>
              <a:t>2021 EE Potential and Goals Study </a:t>
            </a:r>
            <a:r>
              <a:rPr lang="en-US"/>
              <a:t>included TSB outputs for each scenario.</a:t>
            </a:r>
          </a:p>
          <a:p>
            <a:pPr marL="0" indent="0">
              <a:buNone/>
            </a:pPr>
            <a:endParaRPr lang="en-US" b="1"/>
          </a:p>
          <a:p>
            <a:pPr marL="0" indent="0">
              <a:buNone/>
            </a:pPr>
            <a:r>
              <a:rPr lang="en-US" b="1"/>
              <a:t>April 23</a:t>
            </a:r>
            <a:r>
              <a:rPr lang="en-US" b="1" baseline="30000"/>
              <a:t>rd</a:t>
            </a:r>
            <a:r>
              <a:rPr lang="en-US" b="1"/>
              <a:t> Ruling on Potential and Goals Study </a:t>
            </a:r>
            <a:r>
              <a:rPr lang="en-US"/>
              <a:t>asked for feedback on TSB definition and calculation, including for fuel substitution. Comments due May 21</a:t>
            </a:r>
            <a:r>
              <a:rPr lang="en-US" baseline="30000"/>
              <a:t>st</a:t>
            </a:r>
            <a:r>
              <a:rPr lang="en-US"/>
              <a:t> / replies due May 28</a:t>
            </a:r>
            <a:r>
              <a:rPr lang="en-US" baseline="30000"/>
              <a:t>th</a:t>
            </a:r>
            <a:r>
              <a:rPr lang="en-US"/>
              <a:t>.</a:t>
            </a:r>
          </a:p>
          <a:p>
            <a:pPr marL="0" indent="0">
              <a:buNone/>
            </a:pPr>
            <a:endParaRPr lang="en-US"/>
          </a:p>
          <a:p>
            <a:pPr marL="0" indent="0">
              <a:buNone/>
            </a:pPr>
            <a:r>
              <a:rPr lang="en-US"/>
              <a:t>Additional stakeholder engagement may be conducted in the coming months if further development of TSB metric/calculation is needed.</a:t>
            </a:r>
          </a:p>
        </p:txBody>
      </p:sp>
      <p:sp>
        <p:nvSpPr>
          <p:cNvPr id="4" name="Slide Number Placeholder 3">
            <a:extLst>
              <a:ext uri="{FF2B5EF4-FFF2-40B4-BE49-F238E27FC236}">
                <a16:creationId xmlns:a16="http://schemas.microsoft.com/office/drawing/2014/main" id="{56E8F78F-829A-41D8-97A7-29A0A587CE69}"/>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540385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8FA0FF-8384-6F4F-8CB5-24690E76E755}"/>
              </a:ext>
            </a:extLst>
          </p:cNvPr>
          <p:cNvPicPr>
            <a:picLocks noChangeAspect="1"/>
          </p:cNvPicPr>
          <p:nvPr/>
        </p:nvPicPr>
        <p:blipFill>
          <a:blip r:embed="rId2">
            <a:biLevel thresh="50000"/>
            <a:alphaModFix amt="20000"/>
          </a:blip>
          <a:stretch>
            <a:fillRect/>
          </a:stretch>
        </p:blipFill>
        <p:spPr>
          <a:xfrm>
            <a:off x="8373711" y="1155422"/>
            <a:ext cx="4572268" cy="4572268"/>
          </a:xfrm>
          <a:prstGeom prst="rect">
            <a:avLst/>
          </a:prstGeom>
        </p:spPr>
      </p:pic>
      <p:sp>
        <p:nvSpPr>
          <p:cNvPr id="7" name="Title 1">
            <a:extLst>
              <a:ext uri="{FF2B5EF4-FFF2-40B4-BE49-F238E27FC236}">
                <a16:creationId xmlns:a16="http://schemas.microsoft.com/office/drawing/2014/main" id="{F15472F1-D24F-E448-9A57-3E83DE1A4B04}"/>
              </a:ext>
            </a:extLst>
          </p:cNvPr>
          <p:cNvSpPr txBox="1">
            <a:spLocks/>
          </p:cNvSpPr>
          <p:nvPr/>
        </p:nvSpPr>
        <p:spPr>
          <a:xfrm>
            <a:off x="967579" y="3068053"/>
            <a:ext cx="4568952" cy="1023728"/>
          </a:xfrm>
          <a:prstGeom prst="rect">
            <a:avLst/>
          </a:prstGeom>
        </p:spPr>
        <p:txBody>
          <a:bodyPr>
            <a:noAutofit/>
          </a:bodyPr>
          <a:lst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l" defTabSz="914400" rtl="0" eaLnBrk="1" fontAlgn="b" latinLnBrk="0" hangingPunct="1">
              <a:lnSpc>
                <a:spcPct val="110000"/>
              </a:lnSpc>
              <a:spcBef>
                <a:spcPct val="0"/>
              </a:spcBef>
              <a:spcAft>
                <a:spcPts val="0"/>
              </a:spcAft>
              <a:buClrTx/>
              <a:buSzTx/>
              <a:buFontTx/>
              <a:buNone/>
              <a:tabLst/>
              <a:defRPr/>
            </a:pPr>
            <a:r>
              <a:rPr kumimoji="0" lang="en-US" sz="4800" b="1" i="0" u="none" strike="noStrike" kern="1200" cap="none" spc="0" normalizeH="0" baseline="0" noProof="0">
                <a:ln>
                  <a:noFill/>
                </a:ln>
                <a:solidFill>
                  <a:srgbClr val="FFFFFF"/>
                </a:solidFill>
                <a:effectLst/>
                <a:uLnTx/>
                <a:uFillTx/>
                <a:latin typeface="Century Gothic" panose="020F0302020204030204"/>
                <a:ea typeface="+mj-ea"/>
                <a:cs typeface="+mj-cs"/>
              </a:rPr>
              <a:t>Questions?</a:t>
            </a:r>
          </a:p>
        </p:txBody>
      </p:sp>
      <p:sp>
        <p:nvSpPr>
          <p:cNvPr id="9" name="Rectangle 8">
            <a:extLst>
              <a:ext uri="{FF2B5EF4-FFF2-40B4-BE49-F238E27FC236}">
                <a16:creationId xmlns:a16="http://schemas.microsoft.com/office/drawing/2014/main" id="{190B6040-71B8-7745-81FD-C79F2A84D522}"/>
              </a:ext>
            </a:extLst>
          </p:cNvPr>
          <p:cNvSpPr/>
          <p:nvPr/>
        </p:nvSpPr>
        <p:spPr>
          <a:xfrm>
            <a:off x="457200" y="6130089"/>
            <a:ext cx="2791326" cy="583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2" name="Slide Number Placeholder 1">
            <a:extLst>
              <a:ext uri="{FF2B5EF4-FFF2-40B4-BE49-F238E27FC236}">
                <a16:creationId xmlns:a16="http://schemas.microsoft.com/office/drawing/2014/main" id="{38F23402-0178-C84D-A408-94BA436D1E2D}"/>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FFFFFF"/>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4200950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61A26-955D-4F19-8899-3A5CAAFCBB00}"/>
              </a:ext>
            </a:extLst>
          </p:cNvPr>
          <p:cNvSpPr>
            <a:spLocks noGrp="1"/>
          </p:cNvSpPr>
          <p:nvPr>
            <p:ph type="title"/>
          </p:nvPr>
        </p:nvSpPr>
        <p:spPr/>
        <p:txBody>
          <a:bodyPr/>
          <a:lstStyle/>
          <a:p>
            <a:r>
              <a:rPr lang="en-US"/>
              <a:t>Portfolio Segmentation &amp; Cost Effectiveness Policy</a:t>
            </a:r>
          </a:p>
        </p:txBody>
      </p:sp>
      <p:sp>
        <p:nvSpPr>
          <p:cNvPr id="3" name="Text Placeholder 2">
            <a:extLst>
              <a:ext uri="{FF2B5EF4-FFF2-40B4-BE49-F238E27FC236}">
                <a16:creationId xmlns:a16="http://schemas.microsoft.com/office/drawing/2014/main" id="{72730846-5A9D-4B2F-A0B4-3A01E916697B}"/>
              </a:ext>
            </a:extLst>
          </p:cNvPr>
          <p:cNvSpPr>
            <a:spLocks noGrp="1"/>
          </p:cNvSpPr>
          <p:nvPr>
            <p:ph type="body" idx="1"/>
          </p:nvPr>
        </p:nvSpPr>
        <p:spPr/>
        <p:txBody>
          <a:bodyPr/>
          <a:lstStyle/>
          <a:p>
            <a:r>
              <a:rPr lang="en-US"/>
              <a:t>Dividing the portfolio into primary resource, market support, and equity segments</a:t>
            </a:r>
          </a:p>
          <a:p>
            <a:endParaRPr lang="en-US"/>
          </a:p>
        </p:txBody>
      </p:sp>
      <p:sp>
        <p:nvSpPr>
          <p:cNvPr id="4" name="Slide Number Placeholder 3">
            <a:extLst>
              <a:ext uri="{FF2B5EF4-FFF2-40B4-BE49-F238E27FC236}">
                <a16:creationId xmlns:a16="http://schemas.microsoft.com/office/drawing/2014/main" id="{95C418C3-6242-427F-81AF-417C6A79B2C5}"/>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411813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8AD20-DF81-4680-AD0C-206CAD71BC98}"/>
              </a:ext>
            </a:extLst>
          </p:cNvPr>
          <p:cNvSpPr>
            <a:spLocks noGrp="1"/>
          </p:cNvSpPr>
          <p:nvPr>
            <p:ph type="title"/>
          </p:nvPr>
        </p:nvSpPr>
        <p:spPr/>
        <p:txBody>
          <a:bodyPr/>
          <a:lstStyle/>
          <a:p>
            <a:r>
              <a:rPr lang="en-US"/>
              <a:t>Rationale for Segmentation</a:t>
            </a:r>
          </a:p>
        </p:txBody>
      </p:sp>
      <p:sp>
        <p:nvSpPr>
          <p:cNvPr id="3" name="Content Placeholder 2">
            <a:extLst>
              <a:ext uri="{FF2B5EF4-FFF2-40B4-BE49-F238E27FC236}">
                <a16:creationId xmlns:a16="http://schemas.microsoft.com/office/drawing/2014/main" id="{B3B3A81F-C40A-40A4-BD8D-5E24FF339C63}"/>
              </a:ext>
            </a:extLst>
          </p:cNvPr>
          <p:cNvSpPr>
            <a:spLocks noGrp="1"/>
          </p:cNvSpPr>
          <p:nvPr>
            <p:ph idx="1"/>
          </p:nvPr>
        </p:nvSpPr>
        <p:spPr/>
        <p:txBody>
          <a:bodyPr vert="horz" lIns="0" tIns="45720" rIns="91440" bIns="45720" rtlCol="0" anchor="t">
            <a:noAutofit/>
          </a:bodyPr>
          <a:lstStyle/>
          <a:p>
            <a:r>
              <a:rPr lang="en-US"/>
              <a:t>Increasing pressure to maintain cost effectiveness while delivering balanced portfolios (p.10).</a:t>
            </a:r>
          </a:p>
          <a:p>
            <a:pPr marL="0" indent="0">
              <a:buNone/>
            </a:pPr>
            <a:endParaRPr lang="en-US"/>
          </a:p>
          <a:p>
            <a:r>
              <a:rPr lang="en-US"/>
              <a:t>Parties agree that non-resource programs are important (p.11).</a:t>
            </a:r>
          </a:p>
          <a:p>
            <a:pPr marL="0" indent="0">
              <a:buNone/>
            </a:pPr>
            <a:endParaRPr lang="en-US"/>
          </a:p>
          <a:p>
            <a:r>
              <a:rPr lang="en-US"/>
              <a:t>Traditional definition of resource / non-resource program segmentation does not capture a limited number of equity and EE market support that do generate some savings (p.11).</a:t>
            </a:r>
          </a:p>
        </p:txBody>
      </p:sp>
      <p:sp>
        <p:nvSpPr>
          <p:cNvPr id="4" name="Slide Number Placeholder 3">
            <a:extLst>
              <a:ext uri="{FF2B5EF4-FFF2-40B4-BE49-F238E27FC236}">
                <a16:creationId xmlns:a16="http://schemas.microsoft.com/office/drawing/2014/main" id="{F366FA54-7BB8-4E41-A2E9-F48E76165DDD}"/>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711394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8AD20-DF81-4680-AD0C-206CAD71BC98}"/>
              </a:ext>
            </a:extLst>
          </p:cNvPr>
          <p:cNvSpPr>
            <a:spLocks noGrp="1"/>
          </p:cNvSpPr>
          <p:nvPr>
            <p:ph type="title"/>
          </p:nvPr>
        </p:nvSpPr>
        <p:spPr/>
        <p:txBody>
          <a:bodyPr/>
          <a:lstStyle/>
          <a:p>
            <a:r>
              <a:rPr lang="en-US"/>
              <a:t>Segment Definitions</a:t>
            </a:r>
          </a:p>
        </p:txBody>
      </p:sp>
      <p:sp>
        <p:nvSpPr>
          <p:cNvPr id="3" name="Content Placeholder 2">
            <a:extLst>
              <a:ext uri="{FF2B5EF4-FFF2-40B4-BE49-F238E27FC236}">
                <a16:creationId xmlns:a16="http://schemas.microsoft.com/office/drawing/2014/main" id="{B3B3A81F-C40A-40A4-BD8D-5E24FF339C63}"/>
              </a:ext>
            </a:extLst>
          </p:cNvPr>
          <p:cNvSpPr>
            <a:spLocks noGrp="1"/>
          </p:cNvSpPr>
          <p:nvPr>
            <p:ph idx="1"/>
          </p:nvPr>
        </p:nvSpPr>
        <p:spPr/>
        <p:txBody>
          <a:bodyPr vert="horz" lIns="0" tIns="45720" rIns="91440" bIns="45720" rtlCol="0" anchor="t">
            <a:noAutofit/>
          </a:bodyPr>
          <a:lstStyle/>
          <a:p>
            <a:pPr marL="0" indent="0">
              <a:buNone/>
            </a:pPr>
            <a:r>
              <a:rPr lang="en-US" sz="2300" b="1"/>
              <a:t>Resource Acquisition: </a:t>
            </a:r>
            <a:r>
              <a:rPr lang="en-US" sz="2300"/>
              <a:t>Programs with a primary purpose of, and a short-term ability to, deliver cost-effective avoided cost benefits to the energy system. </a:t>
            </a:r>
          </a:p>
          <a:p>
            <a:endParaRPr lang="en-US" sz="2300"/>
          </a:p>
          <a:p>
            <a:pPr marL="0" indent="0">
              <a:buNone/>
            </a:pPr>
            <a:r>
              <a:rPr lang="en-US" sz="2300" b="1"/>
              <a:t>Market Support: </a:t>
            </a:r>
            <a:r>
              <a:rPr lang="en-US" sz="2300"/>
              <a:t>Programs with a primary objective of supporting the long-term success of the energy efficiency market by educating customers, training contractors, building partnerships, or moving beneficial technologies towards greater cost-effectiveness.</a:t>
            </a:r>
          </a:p>
          <a:p>
            <a:endParaRPr lang="en-US" sz="2300"/>
          </a:p>
          <a:p>
            <a:pPr marL="0" indent="0">
              <a:buNone/>
            </a:pPr>
            <a:r>
              <a:rPr lang="en-US" sz="2300" b="1"/>
              <a:t>Equity: </a:t>
            </a:r>
            <a:r>
              <a:rPr lang="en-US" sz="2300"/>
              <a:t>Programs with a primary purpose of serving hard-to-reach or underserved customers and disadvantaged communities in advancement of the Commission's Environmental and Social Justice Action Plan. </a:t>
            </a:r>
          </a:p>
        </p:txBody>
      </p:sp>
      <p:sp>
        <p:nvSpPr>
          <p:cNvPr id="4" name="Slide Number Placeholder 3">
            <a:extLst>
              <a:ext uri="{FF2B5EF4-FFF2-40B4-BE49-F238E27FC236}">
                <a16:creationId xmlns:a16="http://schemas.microsoft.com/office/drawing/2014/main" id="{F366FA54-7BB8-4E41-A2E9-F48E76165DDD}"/>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14108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97D3-1355-48FF-BBC7-FFA0C557AB8C}"/>
              </a:ext>
            </a:extLst>
          </p:cNvPr>
          <p:cNvSpPr>
            <a:spLocks noGrp="1"/>
          </p:cNvSpPr>
          <p:nvPr>
            <p:ph type="title"/>
          </p:nvPr>
        </p:nvSpPr>
        <p:spPr/>
        <p:txBody>
          <a:bodyPr/>
          <a:lstStyle/>
          <a:p>
            <a:r>
              <a:rPr lang="en-US"/>
              <a:t>Assessment of a Segmented Portfolio</a:t>
            </a:r>
          </a:p>
        </p:txBody>
      </p:sp>
      <p:sp>
        <p:nvSpPr>
          <p:cNvPr id="3" name="Content Placeholder 2">
            <a:extLst>
              <a:ext uri="{FF2B5EF4-FFF2-40B4-BE49-F238E27FC236}">
                <a16:creationId xmlns:a16="http://schemas.microsoft.com/office/drawing/2014/main" id="{9EAD527E-78BA-4D36-BC37-C1C94E286AFE}"/>
              </a:ext>
            </a:extLst>
          </p:cNvPr>
          <p:cNvSpPr>
            <a:spLocks noGrp="1"/>
          </p:cNvSpPr>
          <p:nvPr>
            <p:ph idx="1"/>
          </p:nvPr>
        </p:nvSpPr>
        <p:spPr>
          <a:xfrm>
            <a:off x="408317" y="1883134"/>
            <a:ext cx="10972800" cy="4351338"/>
          </a:xfrm>
        </p:spPr>
        <p:txBody>
          <a:bodyPr vert="horz" lIns="0" tIns="45720" rIns="91440" bIns="45720" rtlCol="0" anchor="t">
            <a:noAutofit/>
          </a:bodyPr>
          <a:lstStyle/>
          <a:p>
            <a:r>
              <a:rPr lang="en-US" sz="2000" b="1"/>
              <a:t>Resource Acquisition</a:t>
            </a:r>
            <a:endParaRPr lang="en-US" sz="2000"/>
          </a:p>
          <a:p>
            <a:pPr lvl="1"/>
            <a:r>
              <a:rPr lang="en-US" sz="2000"/>
              <a:t>TRC of 1.0 over the 4-year application cycle.</a:t>
            </a:r>
          </a:p>
          <a:p>
            <a:pPr lvl="1"/>
            <a:r>
              <a:rPr lang="en-US" sz="2000"/>
              <a:t>Programs have avoided cost benefits.</a:t>
            </a:r>
          </a:p>
          <a:p>
            <a:pPr marL="339725" lvl="1" indent="0">
              <a:buNone/>
            </a:pPr>
            <a:endParaRPr lang="en-US" sz="2000"/>
          </a:p>
          <a:p>
            <a:r>
              <a:rPr lang="en-US" sz="2000" b="1"/>
              <a:t>Market Support &amp; Equity Segment</a:t>
            </a:r>
          </a:p>
          <a:p>
            <a:pPr lvl="1"/>
            <a:r>
              <a:rPr lang="en-US" sz="2000">
                <a:ea typeface="+mn-lt"/>
                <a:cs typeface="+mn-lt"/>
              </a:rPr>
              <a:t>Cumulatively less than 30% of the full portfolio budget.</a:t>
            </a:r>
          </a:p>
          <a:p>
            <a:pPr lvl="1"/>
            <a:r>
              <a:rPr lang="en-US" sz="2000">
                <a:ea typeface="+mn-lt"/>
                <a:cs typeface="+mn-lt"/>
              </a:rPr>
              <a:t>Program design appropriately tailored to meet the segment definition.</a:t>
            </a:r>
          </a:p>
          <a:p>
            <a:pPr lvl="1"/>
            <a:r>
              <a:rPr lang="en-US" sz="2000">
                <a:ea typeface="+mn-lt"/>
                <a:cs typeface="+mn-lt"/>
              </a:rPr>
              <a:t>Achieves quantitative metrics set in application.</a:t>
            </a:r>
          </a:p>
          <a:p>
            <a:pPr marL="339725" lvl="1" indent="0">
              <a:buNone/>
            </a:pPr>
            <a:endParaRPr lang="en-US" sz="2000"/>
          </a:p>
          <a:p>
            <a:r>
              <a:rPr lang="en-US" sz="2000" b="1"/>
              <a:t>Full Portfolio.</a:t>
            </a:r>
          </a:p>
          <a:p>
            <a:pPr lvl="1"/>
            <a:r>
              <a:rPr lang="en-US" sz="2000"/>
              <a:t>Meets TSB goals over 4-year application cycle</a:t>
            </a:r>
            <a:endParaRPr lang="en-US" sz="2000" b="1"/>
          </a:p>
          <a:p>
            <a:pPr lvl="1"/>
            <a:r>
              <a:rPr lang="en-US" sz="2000"/>
              <a:t>Under or at authorized budget</a:t>
            </a:r>
          </a:p>
          <a:p>
            <a:pPr marL="339725" lvl="1" indent="0">
              <a:buNone/>
            </a:pPr>
            <a:endParaRPr lang="en-US" b="1"/>
          </a:p>
        </p:txBody>
      </p:sp>
      <p:sp>
        <p:nvSpPr>
          <p:cNvPr id="4" name="Slide Number Placeholder 3">
            <a:extLst>
              <a:ext uri="{FF2B5EF4-FFF2-40B4-BE49-F238E27FC236}">
                <a16:creationId xmlns:a16="http://schemas.microsoft.com/office/drawing/2014/main" id="{026B8CC1-4DC4-4ED0-A882-6741B761D449}"/>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589302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8FA0FF-8384-6F4F-8CB5-24690E76E755}"/>
              </a:ext>
            </a:extLst>
          </p:cNvPr>
          <p:cNvPicPr>
            <a:picLocks noChangeAspect="1"/>
          </p:cNvPicPr>
          <p:nvPr/>
        </p:nvPicPr>
        <p:blipFill>
          <a:blip r:embed="rId2">
            <a:biLevel thresh="50000"/>
            <a:alphaModFix amt="20000"/>
          </a:blip>
          <a:stretch>
            <a:fillRect/>
          </a:stretch>
        </p:blipFill>
        <p:spPr>
          <a:xfrm>
            <a:off x="8373711" y="1155422"/>
            <a:ext cx="4572268" cy="4572268"/>
          </a:xfrm>
          <a:prstGeom prst="rect">
            <a:avLst/>
          </a:prstGeom>
        </p:spPr>
      </p:pic>
      <p:sp>
        <p:nvSpPr>
          <p:cNvPr id="7" name="Title 1">
            <a:extLst>
              <a:ext uri="{FF2B5EF4-FFF2-40B4-BE49-F238E27FC236}">
                <a16:creationId xmlns:a16="http://schemas.microsoft.com/office/drawing/2014/main" id="{F15472F1-D24F-E448-9A57-3E83DE1A4B04}"/>
              </a:ext>
            </a:extLst>
          </p:cNvPr>
          <p:cNvSpPr txBox="1">
            <a:spLocks/>
          </p:cNvSpPr>
          <p:nvPr/>
        </p:nvSpPr>
        <p:spPr>
          <a:xfrm>
            <a:off x="967579" y="3068053"/>
            <a:ext cx="4568952" cy="1023728"/>
          </a:xfrm>
          <a:prstGeom prst="rect">
            <a:avLst/>
          </a:prstGeom>
        </p:spPr>
        <p:txBody>
          <a:bodyPr>
            <a:noAutofit/>
          </a:bodyPr>
          <a:lst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l" defTabSz="914400" rtl="0" eaLnBrk="1" fontAlgn="b" latinLnBrk="0" hangingPunct="1">
              <a:lnSpc>
                <a:spcPct val="110000"/>
              </a:lnSpc>
              <a:spcBef>
                <a:spcPct val="0"/>
              </a:spcBef>
              <a:spcAft>
                <a:spcPts val="0"/>
              </a:spcAft>
              <a:buClrTx/>
              <a:buSzTx/>
              <a:buFontTx/>
              <a:buNone/>
              <a:tabLst/>
              <a:defRPr/>
            </a:pPr>
            <a:r>
              <a:rPr kumimoji="0" lang="en-US" sz="4800" b="1" i="0" u="none" strike="noStrike" kern="1200" cap="none" spc="0" normalizeH="0" baseline="0" noProof="0">
                <a:ln>
                  <a:noFill/>
                </a:ln>
                <a:solidFill>
                  <a:srgbClr val="FFFFFF"/>
                </a:solidFill>
                <a:effectLst/>
                <a:uLnTx/>
                <a:uFillTx/>
                <a:latin typeface="Century Gothic" panose="020F0302020204030204"/>
                <a:ea typeface="+mj-ea"/>
                <a:cs typeface="+mj-cs"/>
              </a:rPr>
              <a:t>Questions?</a:t>
            </a:r>
          </a:p>
        </p:txBody>
      </p:sp>
      <p:sp>
        <p:nvSpPr>
          <p:cNvPr id="9" name="Rectangle 8">
            <a:extLst>
              <a:ext uri="{FF2B5EF4-FFF2-40B4-BE49-F238E27FC236}">
                <a16:creationId xmlns:a16="http://schemas.microsoft.com/office/drawing/2014/main" id="{190B6040-71B8-7745-81FD-C79F2A84D522}"/>
              </a:ext>
            </a:extLst>
          </p:cNvPr>
          <p:cNvSpPr/>
          <p:nvPr/>
        </p:nvSpPr>
        <p:spPr>
          <a:xfrm>
            <a:off x="457200" y="6130089"/>
            <a:ext cx="2791326" cy="583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2" name="Slide Number Placeholder 1">
            <a:extLst>
              <a:ext uri="{FF2B5EF4-FFF2-40B4-BE49-F238E27FC236}">
                <a16:creationId xmlns:a16="http://schemas.microsoft.com/office/drawing/2014/main" id="{38F23402-0178-C84D-A408-94BA436D1E2D}"/>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FFFFFF"/>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72084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516B7D-4329-408F-B46A-D2173DDFE402}"/>
              </a:ext>
            </a:extLst>
          </p:cNvPr>
          <p:cNvSpPr>
            <a:spLocks noGrp="1"/>
          </p:cNvSpPr>
          <p:nvPr>
            <p:ph type="title"/>
          </p:nvPr>
        </p:nvSpPr>
        <p:spPr/>
        <p:txBody>
          <a:bodyPr/>
          <a:lstStyle/>
          <a:p>
            <a:r>
              <a:rPr lang="en-US"/>
              <a:t>Portfolio Process</a:t>
            </a:r>
          </a:p>
        </p:txBody>
      </p:sp>
      <p:sp>
        <p:nvSpPr>
          <p:cNvPr id="6" name="Text Placeholder 5">
            <a:extLst>
              <a:ext uri="{FF2B5EF4-FFF2-40B4-BE49-F238E27FC236}">
                <a16:creationId xmlns:a16="http://schemas.microsoft.com/office/drawing/2014/main" id="{C1E0A1D5-B01D-4AFC-8660-FA1DA7CC3B40}"/>
              </a:ext>
            </a:extLst>
          </p:cNvPr>
          <p:cNvSpPr>
            <a:spLocks noGrp="1"/>
          </p:cNvSpPr>
          <p:nvPr>
            <p:ph type="body" idx="1"/>
          </p:nvPr>
        </p:nvSpPr>
        <p:spPr/>
        <p:txBody>
          <a:bodyPr/>
          <a:lstStyle/>
          <a:p>
            <a:r>
              <a:rPr lang="en-US"/>
              <a:t>The framework for the new EE portfolio process</a:t>
            </a:r>
          </a:p>
        </p:txBody>
      </p:sp>
      <p:sp>
        <p:nvSpPr>
          <p:cNvPr id="4" name="Slide Number Placeholder 3">
            <a:extLst>
              <a:ext uri="{FF2B5EF4-FFF2-40B4-BE49-F238E27FC236}">
                <a16:creationId xmlns:a16="http://schemas.microsoft.com/office/drawing/2014/main" id="{8D0F5BDB-5BAD-4328-B4AC-B8399DD5BD9D}"/>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129511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A465037-B517-4B5D-890F-13DE199D56E6}"/>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
        <p:nvSpPr>
          <p:cNvPr id="2" name="Title 1">
            <a:extLst>
              <a:ext uri="{FF2B5EF4-FFF2-40B4-BE49-F238E27FC236}">
                <a16:creationId xmlns:a16="http://schemas.microsoft.com/office/drawing/2014/main" id="{32F2163A-BAA8-4F8A-A160-C1773126743F}"/>
              </a:ext>
            </a:extLst>
          </p:cNvPr>
          <p:cNvSpPr>
            <a:spLocks noGrp="1"/>
          </p:cNvSpPr>
          <p:nvPr>
            <p:ph type="title" idx="4294967295"/>
          </p:nvPr>
        </p:nvSpPr>
        <p:spPr>
          <a:xfrm>
            <a:off x="0" y="365125"/>
            <a:ext cx="10972800" cy="1325563"/>
          </a:xfrm>
        </p:spPr>
        <p:txBody>
          <a:bodyPr/>
          <a:lstStyle/>
          <a:p>
            <a:r>
              <a:rPr lang="en-US"/>
              <a:t>	Process Reform Objectives</a:t>
            </a:r>
          </a:p>
        </p:txBody>
      </p:sp>
      <p:sp>
        <p:nvSpPr>
          <p:cNvPr id="3" name="Content Placeholder 2">
            <a:extLst>
              <a:ext uri="{FF2B5EF4-FFF2-40B4-BE49-F238E27FC236}">
                <a16:creationId xmlns:a16="http://schemas.microsoft.com/office/drawing/2014/main" id="{38CC48E8-7B83-40DA-AD33-5E5026EB9693}"/>
              </a:ext>
            </a:extLst>
          </p:cNvPr>
          <p:cNvSpPr>
            <a:spLocks noGrp="1"/>
          </p:cNvSpPr>
          <p:nvPr>
            <p:ph idx="4294967295"/>
          </p:nvPr>
        </p:nvSpPr>
        <p:spPr>
          <a:xfrm>
            <a:off x="0" y="1825625"/>
            <a:ext cx="10972800" cy="4351338"/>
          </a:xfrm>
        </p:spPr>
        <p:txBody>
          <a:bodyPr/>
          <a:lstStyle/>
          <a:p>
            <a:pPr lvl="2">
              <a:lnSpc>
                <a:spcPct val="150000"/>
              </a:lnSpc>
            </a:pPr>
            <a:r>
              <a:rPr lang="en-US" sz="2200"/>
              <a:t>Reduce misalignment and regulatory churn in energy efficiency program goalsetting, approval, and evaluation processes </a:t>
            </a:r>
          </a:p>
          <a:p>
            <a:pPr lvl="2">
              <a:lnSpc>
                <a:spcPct val="150000"/>
              </a:lnSpc>
            </a:pPr>
            <a:r>
              <a:rPr lang="en-US" sz="2200"/>
              <a:t>Maintain long term strategic planning to support grid planning needs</a:t>
            </a:r>
          </a:p>
          <a:p>
            <a:pPr lvl="2">
              <a:lnSpc>
                <a:spcPct val="150000"/>
              </a:lnSpc>
            </a:pPr>
            <a:r>
              <a:rPr lang="en-US" sz="2200"/>
              <a:t>Lengthen budget approval period to provide greater funding confidence </a:t>
            </a:r>
          </a:p>
          <a:p>
            <a:pPr lvl="2">
              <a:lnSpc>
                <a:spcPct val="150000"/>
              </a:lnSpc>
            </a:pPr>
            <a:r>
              <a:rPr lang="en-US" sz="2200"/>
              <a:t>Strengthen budget approval process to allow for greater scrutiny</a:t>
            </a:r>
          </a:p>
          <a:p>
            <a:pPr lvl="2">
              <a:lnSpc>
                <a:spcPct val="150000"/>
              </a:lnSpc>
            </a:pPr>
            <a:r>
              <a:rPr lang="en-US" sz="2200"/>
              <a:t>Lengthen technical input update interval to provide greater stability</a:t>
            </a:r>
          </a:p>
          <a:p>
            <a:endParaRPr lang="en-US"/>
          </a:p>
        </p:txBody>
      </p:sp>
    </p:spTree>
    <p:extLst>
      <p:ext uri="{BB962C8B-B14F-4D97-AF65-F5344CB8AC3E}">
        <p14:creationId xmlns:p14="http://schemas.microsoft.com/office/powerpoint/2010/main" val="1538936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8C531-5754-8E48-BBF1-2887948DEB31}"/>
              </a:ext>
            </a:extLst>
          </p:cNvPr>
          <p:cNvSpPr>
            <a:spLocks noGrp="1"/>
          </p:cNvSpPr>
          <p:nvPr>
            <p:ph type="title"/>
          </p:nvPr>
        </p:nvSpPr>
        <p:spPr/>
        <p:txBody>
          <a:bodyPr/>
          <a:lstStyle/>
          <a:p>
            <a:r>
              <a:rPr lang="en-US" dirty="0"/>
              <a:t>Meeting Background and Overview</a:t>
            </a:r>
          </a:p>
        </p:txBody>
      </p:sp>
      <p:sp>
        <p:nvSpPr>
          <p:cNvPr id="3" name="Content Placeholder 2">
            <a:extLst>
              <a:ext uri="{FF2B5EF4-FFF2-40B4-BE49-F238E27FC236}">
                <a16:creationId xmlns:a16="http://schemas.microsoft.com/office/drawing/2014/main" id="{3351EA3E-A3F3-B048-AF0B-F1B775B959A1}"/>
              </a:ext>
            </a:extLst>
          </p:cNvPr>
          <p:cNvSpPr>
            <a:spLocks noGrp="1"/>
          </p:cNvSpPr>
          <p:nvPr>
            <p:ph idx="1"/>
          </p:nvPr>
        </p:nvSpPr>
        <p:spPr>
          <a:xfrm>
            <a:off x="838200" y="1884217"/>
            <a:ext cx="10515600" cy="4292745"/>
          </a:xfrm>
        </p:spPr>
        <p:txBody>
          <a:bodyPr>
            <a:normAutofit fontScale="92500" lnSpcReduction="10000"/>
          </a:bodyPr>
          <a:lstStyle/>
          <a:p>
            <a:pPr>
              <a:spcBef>
                <a:spcPts val="0"/>
              </a:spcBef>
            </a:pPr>
            <a:r>
              <a:rPr lang="en-US" dirty="0"/>
              <a:t>On April 16th the Commission issued a Proposed Decision: </a:t>
            </a:r>
            <a:r>
              <a:rPr lang="en-US" b="1" dirty="0"/>
              <a:t>ASSESSMENT OF ENERGY EFFICIENCY POTENTIAL AND GOALS AND MODIFICATION OF PORTFOLIO APPROVAL AND OVERSIGHT PROCESS. </a:t>
            </a:r>
            <a:r>
              <a:rPr lang="en-US" dirty="0"/>
              <a:t>This PD addresses, among other things, CAEECC’s recommendations on a new energy efficiency filing process.</a:t>
            </a:r>
          </a:p>
          <a:p>
            <a:pPr>
              <a:spcBef>
                <a:spcPts val="0"/>
              </a:spcBef>
            </a:pPr>
            <a:endParaRPr lang="en-US" dirty="0"/>
          </a:p>
          <a:p>
            <a:pPr>
              <a:spcBef>
                <a:spcPts val="0"/>
              </a:spcBef>
            </a:pPr>
            <a:r>
              <a:rPr lang="en-US" dirty="0"/>
              <a:t>The purpose of this meeting is for Energy Division to review the proposed decision with CAEECC (and other interested stakeholders) and respond to questions ahead of the deadline for filing comments (which is May 6th). </a:t>
            </a:r>
          </a:p>
          <a:p>
            <a:pPr>
              <a:spcBef>
                <a:spcPts val="0"/>
              </a:spcBef>
            </a:pPr>
            <a:endParaRPr lang="en-US" dirty="0"/>
          </a:p>
          <a:p>
            <a:pPr>
              <a:spcBef>
                <a:spcPts val="0"/>
              </a:spcBef>
            </a:pPr>
            <a:r>
              <a:rPr lang="en-US" dirty="0"/>
              <a:t>See 4/29 meeting page for background documents: </a:t>
            </a:r>
            <a:r>
              <a:rPr lang="en-US" dirty="0">
                <a:hlinkClick r:id="rId2"/>
              </a:rPr>
              <a:t>https://www.caeecc.org//4-29-21-ee-portfolio-filing-process</a:t>
            </a:r>
            <a:r>
              <a:rPr lang="en-US" dirty="0"/>
              <a:t> </a:t>
            </a:r>
          </a:p>
          <a:p>
            <a:pPr marL="0" indent="0">
              <a:spcBef>
                <a:spcPts val="0"/>
              </a:spcBef>
              <a:buNone/>
            </a:pPr>
            <a:endParaRPr lang="en-US" dirty="0">
              <a:solidFill>
                <a:schemeClr val="accent1"/>
              </a:solidFill>
            </a:endParaRPr>
          </a:p>
        </p:txBody>
      </p:sp>
      <p:sp>
        <p:nvSpPr>
          <p:cNvPr id="4" name="Slide Number Placeholder 3">
            <a:extLst>
              <a:ext uri="{FF2B5EF4-FFF2-40B4-BE49-F238E27FC236}">
                <a16:creationId xmlns:a16="http://schemas.microsoft.com/office/drawing/2014/main" id="{D56D47AD-AA46-8347-A84E-E164099BFC76}"/>
              </a:ext>
            </a:extLst>
          </p:cNvPr>
          <p:cNvSpPr>
            <a:spLocks noGrp="1"/>
          </p:cNvSpPr>
          <p:nvPr>
            <p:ph type="sldNum" sz="quarter" idx="12"/>
          </p:nvPr>
        </p:nvSpPr>
        <p:spPr/>
        <p:txBody>
          <a:bodyPr/>
          <a:lstStyle/>
          <a:p>
            <a:fld id="{B52D1F0E-ADB9-054E-881E-D5691EC4F528}" type="slidenum">
              <a:rPr lang="en-US" smtClean="0"/>
              <a:t>2</a:t>
            </a:fld>
            <a:endParaRPr lang="en-US"/>
          </a:p>
        </p:txBody>
      </p:sp>
    </p:spTree>
    <p:extLst>
      <p:ext uri="{BB962C8B-B14F-4D97-AF65-F5344CB8AC3E}">
        <p14:creationId xmlns:p14="http://schemas.microsoft.com/office/powerpoint/2010/main" val="1927777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2D070B-F3B8-41CA-A938-2D1E84914CC2}"/>
              </a:ext>
            </a:extLst>
          </p:cNvPr>
          <p:cNvSpPr>
            <a:spLocks noGrp="1"/>
          </p:cNvSpPr>
          <p:nvPr>
            <p:ph type="ctrTitle"/>
          </p:nvPr>
        </p:nvSpPr>
        <p:spPr>
          <a:xfrm>
            <a:off x="609599" y="710883"/>
            <a:ext cx="9987815" cy="992789"/>
          </a:xfrm>
        </p:spPr>
        <p:txBody>
          <a:bodyPr>
            <a:normAutofit/>
          </a:bodyPr>
          <a:lstStyle/>
          <a:p>
            <a:r>
              <a:rPr lang="en-US" sz="3600"/>
              <a:t>CAEECC Proposal vs. Proposed Decision </a:t>
            </a:r>
          </a:p>
        </p:txBody>
      </p:sp>
      <p:sp>
        <p:nvSpPr>
          <p:cNvPr id="4" name="Slide Number Placeholder 3">
            <a:extLst>
              <a:ext uri="{FF2B5EF4-FFF2-40B4-BE49-F238E27FC236}">
                <a16:creationId xmlns:a16="http://schemas.microsoft.com/office/drawing/2014/main" id="{020712AF-D267-4CEB-A9FC-018D22164BFC}"/>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pic>
        <p:nvPicPr>
          <p:cNvPr id="11" name="Picture 10">
            <a:extLst>
              <a:ext uri="{FF2B5EF4-FFF2-40B4-BE49-F238E27FC236}">
                <a16:creationId xmlns:a16="http://schemas.microsoft.com/office/drawing/2014/main" id="{52492929-5287-4599-A769-3945FFE8F5CA}"/>
              </a:ext>
            </a:extLst>
          </p:cNvPr>
          <p:cNvPicPr>
            <a:picLocks noChangeAspect="1"/>
          </p:cNvPicPr>
          <p:nvPr/>
        </p:nvPicPr>
        <p:blipFill>
          <a:blip r:embed="rId2"/>
          <a:stretch>
            <a:fillRect/>
          </a:stretch>
        </p:blipFill>
        <p:spPr>
          <a:xfrm>
            <a:off x="2015882" y="2066924"/>
            <a:ext cx="8160235" cy="3686175"/>
          </a:xfrm>
          <a:prstGeom prst="rect">
            <a:avLst/>
          </a:prstGeom>
        </p:spPr>
      </p:pic>
    </p:spTree>
    <p:extLst>
      <p:ext uri="{BB962C8B-B14F-4D97-AF65-F5344CB8AC3E}">
        <p14:creationId xmlns:p14="http://schemas.microsoft.com/office/powerpoint/2010/main" val="3105951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6544B-E999-4E82-9F8C-2DFB9C85F16E}"/>
              </a:ext>
            </a:extLst>
          </p:cNvPr>
          <p:cNvSpPr>
            <a:spLocks noGrp="1"/>
          </p:cNvSpPr>
          <p:nvPr>
            <p:ph type="title"/>
          </p:nvPr>
        </p:nvSpPr>
        <p:spPr>
          <a:xfrm>
            <a:off x="609600" y="365126"/>
            <a:ext cx="10972800" cy="1057934"/>
          </a:xfrm>
        </p:spPr>
        <p:txBody>
          <a:bodyPr/>
          <a:lstStyle/>
          <a:p>
            <a:r>
              <a:rPr lang="en-US"/>
              <a:t>Rolling Portfolio Cycle Schedule</a:t>
            </a:r>
          </a:p>
        </p:txBody>
      </p:sp>
      <p:sp>
        <p:nvSpPr>
          <p:cNvPr id="4" name="Slide Number Placeholder 3">
            <a:extLst>
              <a:ext uri="{FF2B5EF4-FFF2-40B4-BE49-F238E27FC236}">
                <a16:creationId xmlns:a16="http://schemas.microsoft.com/office/drawing/2014/main" id="{862656EE-B6E6-4502-9D2B-A2441CC1A2CC}"/>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pic>
        <p:nvPicPr>
          <p:cNvPr id="6" name="Picture 5">
            <a:extLst>
              <a:ext uri="{FF2B5EF4-FFF2-40B4-BE49-F238E27FC236}">
                <a16:creationId xmlns:a16="http://schemas.microsoft.com/office/drawing/2014/main" id="{673954A9-3770-4009-9ABD-9F8444EFFA2C}"/>
              </a:ext>
            </a:extLst>
          </p:cNvPr>
          <p:cNvPicPr>
            <a:picLocks noChangeAspect="1"/>
          </p:cNvPicPr>
          <p:nvPr/>
        </p:nvPicPr>
        <p:blipFill>
          <a:blip r:embed="rId2"/>
          <a:stretch>
            <a:fillRect/>
          </a:stretch>
        </p:blipFill>
        <p:spPr>
          <a:xfrm>
            <a:off x="-19104" y="1624013"/>
            <a:ext cx="6221143" cy="4607443"/>
          </a:xfrm>
          <a:prstGeom prst="rect">
            <a:avLst/>
          </a:prstGeom>
        </p:spPr>
      </p:pic>
      <p:pic>
        <p:nvPicPr>
          <p:cNvPr id="10" name="Picture 9">
            <a:extLst>
              <a:ext uri="{FF2B5EF4-FFF2-40B4-BE49-F238E27FC236}">
                <a16:creationId xmlns:a16="http://schemas.microsoft.com/office/drawing/2014/main" id="{86ADD495-6E0C-4526-BE8C-B9707DED3FAF}"/>
              </a:ext>
            </a:extLst>
          </p:cNvPr>
          <p:cNvPicPr>
            <a:picLocks noChangeAspect="1"/>
          </p:cNvPicPr>
          <p:nvPr/>
        </p:nvPicPr>
        <p:blipFill>
          <a:blip r:embed="rId3"/>
          <a:stretch>
            <a:fillRect/>
          </a:stretch>
        </p:blipFill>
        <p:spPr>
          <a:xfrm>
            <a:off x="6096000" y="1690688"/>
            <a:ext cx="5989961" cy="4339814"/>
          </a:xfrm>
          <a:prstGeom prst="rect">
            <a:avLst/>
          </a:prstGeom>
        </p:spPr>
      </p:pic>
    </p:spTree>
    <p:extLst>
      <p:ext uri="{BB962C8B-B14F-4D97-AF65-F5344CB8AC3E}">
        <p14:creationId xmlns:p14="http://schemas.microsoft.com/office/powerpoint/2010/main" val="3560058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61A26-955D-4F19-8899-3A5CAAFCBB00}"/>
              </a:ext>
            </a:extLst>
          </p:cNvPr>
          <p:cNvSpPr>
            <a:spLocks noGrp="1"/>
          </p:cNvSpPr>
          <p:nvPr>
            <p:ph type="title"/>
          </p:nvPr>
        </p:nvSpPr>
        <p:spPr/>
        <p:txBody>
          <a:bodyPr/>
          <a:lstStyle/>
          <a:p>
            <a:r>
              <a:rPr lang="en-US"/>
              <a:t>Transition to New Portfolio Process</a:t>
            </a:r>
          </a:p>
        </p:txBody>
      </p:sp>
      <p:sp>
        <p:nvSpPr>
          <p:cNvPr id="3" name="Text Placeholder 2">
            <a:extLst>
              <a:ext uri="{FF2B5EF4-FFF2-40B4-BE49-F238E27FC236}">
                <a16:creationId xmlns:a16="http://schemas.microsoft.com/office/drawing/2014/main" id="{72730846-5A9D-4B2F-A0B4-3A01E916697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5C418C3-6242-427F-81AF-417C6A79B2C5}"/>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046872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C5DE4-AC22-438F-9051-6501CBBE2159}"/>
              </a:ext>
            </a:extLst>
          </p:cNvPr>
          <p:cNvSpPr>
            <a:spLocks noGrp="1"/>
          </p:cNvSpPr>
          <p:nvPr>
            <p:ph type="title"/>
          </p:nvPr>
        </p:nvSpPr>
        <p:spPr/>
        <p:txBody>
          <a:bodyPr/>
          <a:lstStyle/>
          <a:p>
            <a:r>
              <a:rPr lang="en-US"/>
              <a:t>Areas of Difference</a:t>
            </a:r>
          </a:p>
        </p:txBody>
      </p:sp>
      <p:sp>
        <p:nvSpPr>
          <p:cNvPr id="3" name="Content Placeholder 2">
            <a:extLst>
              <a:ext uri="{FF2B5EF4-FFF2-40B4-BE49-F238E27FC236}">
                <a16:creationId xmlns:a16="http://schemas.microsoft.com/office/drawing/2014/main" id="{21C25FD8-BF0B-48CC-A41B-2CB442753575}"/>
              </a:ext>
            </a:extLst>
          </p:cNvPr>
          <p:cNvSpPr>
            <a:spLocks noGrp="1"/>
          </p:cNvSpPr>
          <p:nvPr>
            <p:ph idx="1"/>
          </p:nvPr>
        </p:nvSpPr>
        <p:spPr/>
        <p:txBody>
          <a:bodyPr vert="horz" lIns="0" tIns="45720" rIns="91440" bIns="45720" rtlCol="0" anchor="t">
            <a:noAutofit/>
          </a:bodyPr>
          <a:lstStyle/>
          <a:p>
            <a:r>
              <a:rPr lang="en-US"/>
              <a:t>Business plan filing </a:t>
            </a:r>
          </a:p>
          <a:p>
            <a:pPr lvl="1"/>
            <a:r>
              <a:rPr lang="en-US" sz="1800"/>
              <a:t>The 8-year business plan, includes a proposed budget cap for each of those years </a:t>
            </a:r>
          </a:p>
          <a:p>
            <a:pPr lvl="1"/>
            <a:r>
              <a:rPr lang="en-US" sz="1800"/>
              <a:t>High-level, strategic plan to guide EE portfolio and program focus</a:t>
            </a:r>
            <a:endParaRPr lang="en-US" sz="1800">
              <a:ea typeface="+mn-lt"/>
              <a:cs typeface="+mn-lt"/>
            </a:endParaRPr>
          </a:p>
          <a:p>
            <a:r>
              <a:rPr lang="en-US"/>
              <a:t>True-up/Mid cycle advice letter</a:t>
            </a:r>
          </a:p>
          <a:p>
            <a:pPr lvl="1"/>
            <a:r>
              <a:rPr lang="en-US" sz="1800"/>
              <a:t>Tier 2 Advice Letters in September of odd years, not trigger-based</a:t>
            </a:r>
          </a:p>
          <a:p>
            <a:pPr lvl="1"/>
            <a:r>
              <a:rPr lang="en-US" sz="1800"/>
              <a:t>Provides the opportunity to true-up modify the portfolio and budgets to account for new goals. The advice letter will ensure transparency that stakeholders can weigh in on the changes</a:t>
            </a:r>
          </a:p>
          <a:p>
            <a:r>
              <a:rPr lang="en-US"/>
              <a:t>CAEECC formal consultation </a:t>
            </a:r>
          </a:p>
          <a:p>
            <a:pPr lvl="1"/>
            <a:r>
              <a:rPr lang="en-US" sz="1800"/>
              <a:t>2 formal meetings per 4-year cycle, less than the number proposed by CAEECC</a:t>
            </a:r>
          </a:p>
        </p:txBody>
      </p:sp>
      <p:sp>
        <p:nvSpPr>
          <p:cNvPr id="4" name="Slide Number Placeholder 3">
            <a:extLst>
              <a:ext uri="{FF2B5EF4-FFF2-40B4-BE49-F238E27FC236}">
                <a16:creationId xmlns:a16="http://schemas.microsoft.com/office/drawing/2014/main" id="{F6C51D1D-DC40-4166-A7AE-97B13A06AF53}"/>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915791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C5DE4-AC22-438F-9051-6501CBBE2159}"/>
              </a:ext>
            </a:extLst>
          </p:cNvPr>
          <p:cNvSpPr>
            <a:spLocks noGrp="1"/>
          </p:cNvSpPr>
          <p:nvPr>
            <p:ph type="title"/>
          </p:nvPr>
        </p:nvSpPr>
        <p:spPr/>
        <p:txBody>
          <a:bodyPr/>
          <a:lstStyle/>
          <a:p>
            <a:r>
              <a:rPr lang="en-US"/>
              <a:t>Transition to New Portfolio Process</a:t>
            </a:r>
          </a:p>
        </p:txBody>
      </p:sp>
      <p:sp>
        <p:nvSpPr>
          <p:cNvPr id="3" name="Content Placeholder 2">
            <a:extLst>
              <a:ext uri="{FF2B5EF4-FFF2-40B4-BE49-F238E27FC236}">
                <a16:creationId xmlns:a16="http://schemas.microsoft.com/office/drawing/2014/main" id="{21C25FD8-BF0B-48CC-A41B-2CB442753575}"/>
              </a:ext>
            </a:extLst>
          </p:cNvPr>
          <p:cNvSpPr>
            <a:spLocks noGrp="1"/>
          </p:cNvSpPr>
          <p:nvPr>
            <p:ph idx="1"/>
          </p:nvPr>
        </p:nvSpPr>
        <p:spPr>
          <a:solidFill>
            <a:schemeClr val="bg1"/>
          </a:solidFill>
        </p:spPr>
        <p:txBody>
          <a:bodyPr vert="horz" lIns="0" tIns="45720" rIns="91440" bIns="45720" rtlCol="0" anchor="t">
            <a:noAutofit/>
          </a:bodyPr>
          <a:lstStyle/>
          <a:p>
            <a:r>
              <a:rPr lang="en-US" sz="2800">
                <a:ea typeface="+mn-lt"/>
                <a:cs typeface="+mn-lt"/>
              </a:rPr>
              <a:t>Annual Budget Advice Letters (ABALs)</a:t>
            </a:r>
          </a:p>
          <a:p>
            <a:pPr lvl="1"/>
            <a:r>
              <a:rPr lang="en-US" sz="2400"/>
              <a:t>Eliminates the need for ABALs after the September 1, 2021 filings, which will authorize budget recovery in the transition years 2022 and 2023</a:t>
            </a:r>
          </a:p>
          <a:p>
            <a:pPr lvl="2" indent="-172720"/>
            <a:r>
              <a:rPr lang="en-US" sz="2200"/>
              <a:t>Review criteria remains largely intact for those ABALs, but the program administrators should also include TSB, but failing to meet the TSB threshold it is not a criteria for rejection of the ABALs</a:t>
            </a:r>
          </a:p>
          <a:p>
            <a:pPr marL="798830" lvl="2" indent="0">
              <a:buNone/>
            </a:pPr>
            <a:endParaRPr lang="en-US" sz="2200"/>
          </a:p>
          <a:p>
            <a:r>
              <a:rPr lang="en-US" sz="2800"/>
              <a:t>Business plan filing/Application</a:t>
            </a:r>
          </a:p>
          <a:p>
            <a:pPr lvl="1"/>
            <a:r>
              <a:rPr lang="en-US" sz="2400"/>
              <a:t>Business Plan and new Applications due from program administrators on February 15, 2022, instead of September 2021 as was stated in the July 3, 2020 Scoping Memo</a:t>
            </a:r>
          </a:p>
          <a:p>
            <a:pPr lvl="2" indent="-172720"/>
            <a:endParaRPr lang="en-US" sz="1600"/>
          </a:p>
        </p:txBody>
      </p:sp>
      <p:sp>
        <p:nvSpPr>
          <p:cNvPr id="4" name="Slide Number Placeholder 3">
            <a:extLst>
              <a:ext uri="{FF2B5EF4-FFF2-40B4-BE49-F238E27FC236}">
                <a16:creationId xmlns:a16="http://schemas.microsoft.com/office/drawing/2014/main" id="{F6C51D1D-DC40-4166-A7AE-97B13A06AF53}"/>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602481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C5DE4-AC22-438F-9051-6501CBBE2159}"/>
              </a:ext>
            </a:extLst>
          </p:cNvPr>
          <p:cNvSpPr>
            <a:spLocks noGrp="1"/>
          </p:cNvSpPr>
          <p:nvPr>
            <p:ph type="title"/>
          </p:nvPr>
        </p:nvSpPr>
        <p:spPr/>
        <p:txBody>
          <a:bodyPr/>
          <a:lstStyle/>
          <a:p>
            <a:r>
              <a:rPr lang="en-US"/>
              <a:t>Transition to New Portfolio Process (Continued)</a:t>
            </a:r>
          </a:p>
        </p:txBody>
      </p:sp>
      <p:sp>
        <p:nvSpPr>
          <p:cNvPr id="3" name="Content Placeholder 2">
            <a:extLst>
              <a:ext uri="{FF2B5EF4-FFF2-40B4-BE49-F238E27FC236}">
                <a16:creationId xmlns:a16="http://schemas.microsoft.com/office/drawing/2014/main" id="{21C25FD8-BF0B-48CC-A41B-2CB442753575}"/>
              </a:ext>
            </a:extLst>
          </p:cNvPr>
          <p:cNvSpPr>
            <a:spLocks noGrp="1"/>
          </p:cNvSpPr>
          <p:nvPr>
            <p:ph idx="1"/>
          </p:nvPr>
        </p:nvSpPr>
        <p:spPr/>
        <p:txBody>
          <a:bodyPr vert="horz" lIns="0" tIns="45720" rIns="91440" bIns="45720" rtlCol="0" anchor="t">
            <a:noAutofit/>
          </a:bodyPr>
          <a:lstStyle/>
          <a:p>
            <a:pPr lvl="2" indent="-172720"/>
            <a:r>
              <a:rPr lang="en-US" sz="2200">
                <a:ea typeface="+mn-lt"/>
                <a:cs typeface="+mn-lt"/>
              </a:rPr>
              <a:t>This gives the program administrators the nine months requested in the motion from the adoption of the decision to the filing of their Business Plans</a:t>
            </a:r>
          </a:p>
          <a:p>
            <a:pPr lvl="1"/>
            <a:r>
              <a:rPr lang="en-US" sz="2400">
                <a:ea typeface="+mn-lt"/>
                <a:cs typeface="+mn-lt"/>
              </a:rPr>
              <a:t>With new portfolio process to begin in 2024, instead of the motion recommendation to start the new portfolio in 2026</a:t>
            </a:r>
          </a:p>
          <a:p>
            <a:pPr lvl="2" indent="-172720"/>
            <a:r>
              <a:rPr lang="en-US" sz="2200">
                <a:ea typeface="+mn-lt"/>
                <a:cs typeface="+mn-lt"/>
              </a:rPr>
              <a:t>Filing date recommended in motion moved up because CPUC issued a July 3, 2020 Scoping Memo, which required all program administrators to refile their Business Plans</a:t>
            </a:r>
          </a:p>
          <a:p>
            <a:pPr marL="798830" lvl="2" indent="0">
              <a:buNone/>
            </a:pPr>
            <a:endParaRPr lang="en-US" sz="2200">
              <a:ea typeface="+mn-lt"/>
              <a:cs typeface="+mn-lt"/>
            </a:endParaRPr>
          </a:p>
          <a:p>
            <a:r>
              <a:rPr lang="en-US" sz="2200">
                <a:ea typeface="+mn-lt"/>
                <a:cs typeface="+mn-lt"/>
              </a:rPr>
              <a:t>CAEECC role in transition</a:t>
            </a:r>
          </a:p>
          <a:p>
            <a:pPr lvl="1"/>
            <a:r>
              <a:rPr lang="en-US">
                <a:ea typeface="+mn-lt"/>
                <a:cs typeface="+mn-lt"/>
              </a:rPr>
              <a:t>PD emphasizes CAEECC role as an advisory body for seeking input on the Business Plans and mid-cycle advice letters</a:t>
            </a:r>
          </a:p>
        </p:txBody>
      </p:sp>
      <p:sp>
        <p:nvSpPr>
          <p:cNvPr id="4" name="Slide Number Placeholder 3">
            <a:extLst>
              <a:ext uri="{FF2B5EF4-FFF2-40B4-BE49-F238E27FC236}">
                <a16:creationId xmlns:a16="http://schemas.microsoft.com/office/drawing/2014/main" id="{F6C51D1D-DC40-4166-A7AE-97B13A06AF53}"/>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503064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8FA0FF-8384-6F4F-8CB5-24690E76E755}"/>
              </a:ext>
            </a:extLst>
          </p:cNvPr>
          <p:cNvPicPr>
            <a:picLocks noChangeAspect="1"/>
          </p:cNvPicPr>
          <p:nvPr/>
        </p:nvPicPr>
        <p:blipFill>
          <a:blip r:embed="rId2">
            <a:biLevel thresh="50000"/>
            <a:alphaModFix amt="20000"/>
          </a:blip>
          <a:stretch>
            <a:fillRect/>
          </a:stretch>
        </p:blipFill>
        <p:spPr>
          <a:xfrm>
            <a:off x="8373711" y="1155422"/>
            <a:ext cx="4572268" cy="4572268"/>
          </a:xfrm>
          <a:prstGeom prst="rect">
            <a:avLst/>
          </a:prstGeom>
        </p:spPr>
      </p:pic>
      <p:sp>
        <p:nvSpPr>
          <p:cNvPr id="7" name="Title 1">
            <a:extLst>
              <a:ext uri="{FF2B5EF4-FFF2-40B4-BE49-F238E27FC236}">
                <a16:creationId xmlns:a16="http://schemas.microsoft.com/office/drawing/2014/main" id="{F15472F1-D24F-E448-9A57-3E83DE1A4B04}"/>
              </a:ext>
            </a:extLst>
          </p:cNvPr>
          <p:cNvSpPr txBox="1">
            <a:spLocks/>
          </p:cNvSpPr>
          <p:nvPr/>
        </p:nvSpPr>
        <p:spPr>
          <a:xfrm>
            <a:off x="967579" y="3068053"/>
            <a:ext cx="4568952" cy="1023728"/>
          </a:xfrm>
          <a:prstGeom prst="rect">
            <a:avLst/>
          </a:prstGeom>
        </p:spPr>
        <p:txBody>
          <a:bodyPr>
            <a:noAutofit/>
          </a:bodyPr>
          <a:lst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l" defTabSz="914400" rtl="0" eaLnBrk="1" fontAlgn="b" latinLnBrk="0" hangingPunct="1">
              <a:lnSpc>
                <a:spcPct val="110000"/>
              </a:lnSpc>
              <a:spcBef>
                <a:spcPct val="0"/>
              </a:spcBef>
              <a:spcAft>
                <a:spcPts val="0"/>
              </a:spcAft>
              <a:buClrTx/>
              <a:buSzTx/>
              <a:buFontTx/>
              <a:buNone/>
              <a:tabLst/>
              <a:defRPr/>
            </a:pPr>
            <a:r>
              <a:rPr kumimoji="0" lang="en-US" sz="4800" b="1" i="0" u="none" strike="noStrike" kern="1200" cap="none" spc="0" normalizeH="0" baseline="0" noProof="0">
                <a:ln>
                  <a:noFill/>
                </a:ln>
                <a:solidFill>
                  <a:srgbClr val="FFFFFF"/>
                </a:solidFill>
                <a:effectLst/>
                <a:uLnTx/>
                <a:uFillTx/>
                <a:latin typeface="Century Gothic" panose="020F0302020204030204"/>
                <a:ea typeface="+mj-ea"/>
                <a:cs typeface="+mj-cs"/>
              </a:rPr>
              <a:t>Questions?</a:t>
            </a:r>
          </a:p>
        </p:txBody>
      </p:sp>
      <p:sp>
        <p:nvSpPr>
          <p:cNvPr id="9" name="Rectangle 8">
            <a:extLst>
              <a:ext uri="{FF2B5EF4-FFF2-40B4-BE49-F238E27FC236}">
                <a16:creationId xmlns:a16="http://schemas.microsoft.com/office/drawing/2014/main" id="{190B6040-71B8-7745-81FD-C79F2A84D522}"/>
              </a:ext>
            </a:extLst>
          </p:cNvPr>
          <p:cNvSpPr/>
          <p:nvPr/>
        </p:nvSpPr>
        <p:spPr>
          <a:xfrm>
            <a:off x="457200" y="6130089"/>
            <a:ext cx="2791326" cy="583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2" name="Slide Number Placeholder 1">
            <a:extLst>
              <a:ext uri="{FF2B5EF4-FFF2-40B4-BE49-F238E27FC236}">
                <a16:creationId xmlns:a16="http://schemas.microsoft.com/office/drawing/2014/main" id="{38F23402-0178-C84D-A408-94BA436D1E2D}"/>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FFFFFF"/>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389448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8A5D-EA52-194A-8424-155328D99D35}"/>
              </a:ext>
            </a:extLst>
          </p:cNvPr>
          <p:cNvSpPr txBox="1">
            <a:spLocks/>
          </p:cNvSpPr>
          <p:nvPr/>
        </p:nvSpPr>
        <p:spPr>
          <a:xfrm>
            <a:off x="3936419" y="4069347"/>
            <a:ext cx="6394697" cy="1037413"/>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entury Gothic" panose="020F0302020204030204"/>
              <a:ea typeface="+mj-ea"/>
              <a:cs typeface="+mj-cs"/>
            </a:endParaRPr>
          </a:p>
        </p:txBody>
      </p:sp>
      <p:pic>
        <p:nvPicPr>
          <p:cNvPr id="5" name="Picture 4">
            <a:extLst>
              <a:ext uri="{FF2B5EF4-FFF2-40B4-BE49-F238E27FC236}">
                <a16:creationId xmlns:a16="http://schemas.microsoft.com/office/drawing/2014/main" id="{07677C39-DBAF-7F4E-A07A-79DF29F7C6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200" y="1880602"/>
            <a:ext cx="7574547" cy="2135212"/>
          </a:xfrm>
          <a:prstGeom prst="rect">
            <a:avLst/>
          </a:prstGeom>
        </p:spPr>
      </p:pic>
      <p:sp>
        <p:nvSpPr>
          <p:cNvPr id="6" name="Rectangle 5">
            <a:extLst>
              <a:ext uri="{FF2B5EF4-FFF2-40B4-BE49-F238E27FC236}">
                <a16:creationId xmlns:a16="http://schemas.microsoft.com/office/drawing/2014/main" id="{1E2447BC-D7EC-C145-9239-F887ECB37EB8}"/>
              </a:ext>
            </a:extLst>
          </p:cNvPr>
          <p:cNvSpPr/>
          <p:nvPr/>
        </p:nvSpPr>
        <p:spPr>
          <a:xfrm>
            <a:off x="463216" y="6166184"/>
            <a:ext cx="3050005" cy="5233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3" name="Slide Number Placeholder 2">
            <a:extLst>
              <a:ext uri="{FF2B5EF4-FFF2-40B4-BE49-F238E27FC236}">
                <a16:creationId xmlns:a16="http://schemas.microsoft.com/office/drawing/2014/main" id="{B50A0654-BFC0-7941-9A56-83925E75E5B6}"/>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FFFFFF"/>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27</a:t>
            </a:fld>
            <a:endParaRPr kumimoji="0" lang="en-US" sz="9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462472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7BAAD-076F-5643-8ACA-0E246980B56F}"/>
              </a:ext>
            </a:extLst>
          </p:cNvPr>
          <p:cNvSpPr>
            <a:spLocks noGrp="1"/>
          </p:cNvSpPr>
          <p:nvPr>
            <p:ph type="title"/>
          </p:nvPr>
        </p:nvSpPr>
        <p:spPr>
          <a:xfrm>
            <a:off x="1524000" y="2245809"/>
            <a:ext cx="9144000" cy="1564716"/>
          </a:xfrm>
        </p:spPr>
        <p:txBody>
          <a:bodyPr vert="horz" lIns="91440" tIns="45720" rIns="91440" bIns="45720" rtlCol="0" anchor="b">
            <a:normAutofit/>
          </a:bodyPr>
          <a:lstStyle/>
          <a:p>
            <a:r>
              <a:rPr lang="en-US" sz="4800" kern="1200">
                <a:solidFill>
                  <a:schemeClr val="tx1"/>
                </a:solidFill>
                <a:latin typeface="+mj-lt"/>
                <a:ea typeface="+mj-ea"/>
                <a:cs typeface="+mj-cs"/>
              </a:rPr>
              <a:t>Wrap Up &amp; Next Steps</a:t>
            </a:r>
          </a:p>
        </p:txBody>
      </p:sp>
      <p:sp>
        <p:nvSpPr>
          <p:cNvPr id="3" name="Text Placeholder 2">
            <a:extLst>
              <a:ext uri="{FF2B5EF4-FFF2-40B4-BE49-F238E27FC236}">
                <a16:creationId xmlns:a16="http://schemas.microsoft.com/office/drawing/2014/main" id="{116739C4-B89A-6440-95D4-B41AD4466E6A}"/>
              </a:ext>
            </a:extLst>
          </p:cNvPr>
          <p:cNvSpPr>
            <a:spLocks noGrp="1"/>
          </p:cNvSpPr>
          <p:nvPr>
            <p:ph type="body" idx="1"/>
          </p:nvPr>
        </p:nvSpPr>
        <p:spPr>
          <a:xfrm>
            <a:off x="1524000" y="3947050"/>
            <a:ext cx="9144000" cy="572583"/>
          </a:xfrm>
        </p:spPr>
        <p:txBody>
          <a:bodyPr vert="horz" lIns="91440" tIns="45720" rIns="91440" bIns="45720" rtlCol="0">
            <a:normAutofit/>
          </a:bodyPr>
          <a:lstStyle/>
          <a:p>
            <a:endParaRPr lang="en-US" sz="2000" kern="1200">
              <a:solidFill>
                <a:schemeClr val="tx1"/>
              </a:solidFill>
              <a:latin typeface="+mn-lt"/>
              <a:ea typeface="+mn-ea"/>
              <a:cs typeface="+mn-cs"/>
            </a:endParaRPr>
          </a:p>
        </p:txBody>
      </p:sp>
      <p:sp>
        <p:nvSpPr>
          <p:cNvPr id="34"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 name="Freeform: Shape 37">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40"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35316EE0-79D9-7748-A2BA-16FCD69271CB}"/>
              </a:ext>
            </a:extLst>
          </p:cNvPr>
          <p:cNvSpPr>
            <a:spLocks noGrp="1"/>
          </p:cNvSpPr>
          <p:nvPr>
            <p:ph type="sldNum" sz="quarter" idx="12"/>
          </p:nvPr>
        </p:nvSpPr>
        <p:spPr/>
        <p:txBody>
          <a:bodyPr/>
          <a:lstStyle/>
          <a:p>
            <a:fld id="{B52D1F0E-ADB9-054E-881E-D5691EC4F528}" type="slidenum">
              <a:rPr lang="en-US" smtClean="0"/>
              <a:t>28</a:t>
            </a:fld>
            <a:endParaRPr lang="en-US"/>
          </a:p>
        </p:txBody>
      </p:sp>
    </p:spTree>
    <p:extLst>
      <p:ext uri="{BB962C8B-B14F-4D97-AF65-F5344CB8AC3E}">
        <p14:creationId xmlns:p14="http://schemas.microsoft.com/office/powerpoint/2010/main" val="276779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7">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AE5A51-37F6-1B4B-B0FE-1E0D72DFF96B}"/>
              </a:ext>
            </a:extLst>
          </p:cNvPr>
          <p:cNvSpPr>
            <a:spLocks noGrp="1"/>
          </p:cNvSpPr>
          <p:nvPr>
            <p:ph type="title"/>
          </p:nvPr>
        </p:nvSpPr>
        <p:spPr>
          <a:xfrm>
            <a:off x="838200" y="184805"/>
            <a:ext cx="10515600" cy="1505883"/>
          </a:xfrm>
        </p:spPr>
        <p:txBody>
          <a:bodyPr anchor="ctr">
            <a:normAutofit/>
          </a:bodyPr>
          <a:lstStyle/>
          <a:p>
            <a:r>
              <a:rPr lang="en-US" sz="5200" dirty="0"/>
              <a:t>Agenda</a:t>
            </a:r>
          </a:p>
        </p:txBody>
      </p:sp>
      <p:sp>
        <p:nvSpPr>
          <p:cNvPr id="4" name="Slide Number Placeholder 3">
            <a:extLst>
              <a:ext uri="{FF2B5EF4-FFF2-40B4-BE49-F238E27FC236}">
                <a16:creationId xmlns:a16="http://schemas.microsoft.com/office/drawing/2014/main" id="{44D875CB-4A5F-7842-A576-D7A80545F940}"/>
              </a:ext>
            </a:extLst>
          </p:cNvPr>
          <p:cNvSpPr>
            <a:spLocks noGrp="1"/>
          </p:cNvSpPr>
          <p:nvPr>
            <p:ph type="sldNum" sz="quarter" idx="12"/>
          </p:nvPr>
        </p:nvSpPr>
        <p:spPr/>
        <p:txBody>
          <a:bodyPr/>
          <a:lstStyle/>
          <a:p>
            <a:fld id="{B52D1F0E-ADB9-054E-881E-D5691EC4F528}" type="slidenum">
              <a:rPr lang="en-US" smtClean="0"/>
              <a:t>3</a:t>
            </a:fld>
            <a:endParaRPr lang="en-US"/>
          </a:p>
        </p:txBody>
      </p:sp>
      <p:graphicFrame>
        <p:nvGraphicFramePr>
          <p:cNvPr id="5" name="Table 4">
            <a:extLst>
              <a:ext uri="{FF2B5EF4-FFF2-40B4-BE49-F238E27FC236}">
                <a16:creationId xmlns:a16="http://schemas.microsoft.com/office/drawing/2014/main" id="{35FF9053-16A7-174F-BCB1-563A92F7EBC4}"/>
              </a:ext>
            </a:extLst>
          </p:cNvPr>
          <p:cNvGraphicFramePr>
            <a:graphicFrameLocks noGrp="1"/>
          </p:cNvGraphicFramePr>
          <p:nvPr>
            <p:extLst>
              <p:ext uri="{D42A27DB-BD31-4B8C-83A1-F6EECF244321}">
                <p14:modId xmlns:p14="http://schemas.microsoft.com/office/powerpoint/2010/main" val="2898683831"/>
              </p:ext>
            </p:extLst>
          </p:nvPr>
        </p:nvGraphicFramePr>
        <p:xfrm>
          <a:off x="1107582" y="1545464"/>
          <a:ext cx="10003761" cy="4371346"/>
        </p:xfrm>
        <a:graphic>
          <a:graphicData uri="http://schemas.openxmlformats.org/drawingml/2006/table">
            <a:tbl>
              <a:tblPr firstRow="1" firstCol="1" bandRow="1">
                <a:tableStyleId>{5C22544A-7EE6-4342-B048-85BDC9FD1C3A}</a:tableStyleId>
              </a:tblPr>
              <a:tblGrid>
                <a:gridCol w="1605453">
                  <a:extLst>
                    <a:ext uri="{9D8B030D-6E8A-4147-A177-3AD203B41FA5}">
                      <a16:colId xmlns:a16="http://schemas.microsoft.com/office/drawing/2014/main" val="2732513409"/>
                    </a:ext>
                  </a:extLst>
                </a:gridCol>
                <a:gridCol w="4246902">
                  <a:extLst>
                    <a:ext uri="{9D8B030D-6E8A-4147-A177-3AD203B41FA5}">
                      <a16:colId xmlns:a16="http://schemas.microsoft.com/office/drawing/2014/main" val="2182497173"/>
                    </a:ext>
                  </a:extLst>
                </a:gridCol>
                <a:gridCol w="2075703">
                  <a:extLst>
                    <a:ext uri="{9D8B030D-6E8A-4147-A177-3AD203B41FA5}">
                      <a16:colId xmlns:a16="http://schemas.microsoft.com/office/drawing/2014/main" val="2219813958"/>
                    </a:ext>
                  </a:extLst>
                </a:gridCol>
                <a:gridCol w="2075703">
                  <a:extLst>
                    <a:ext uri="{9D8B030D-6E8A-4147-A177-3AD203B41FA5}">
                      <a16:colId xmlns:a16="http://schemas.microsoft.com/office/drawing/2014/main" val="403314110"/>
                    </a:ext>
                  </a:extLst>
                </a:gridCol>
              </a:tblGrid>
              <a:tr h="484448">
                <a:tc>
                  <a:txBody>
                    <a:bodyPr/>
                    <a:lstStyle/>
                    <a:p>
                      <a:pPr marL="0" marR="0">
                        <a:spcBef>
                          <a:spcPts val="0"/>
                        </a:spcBef>
                        <a:spcAft>
                          <a:spcPts val="0"/>
                        </a:spcAft>
                      </a:pPr>
                      <a:r>
                        <a:rPr lang="en-US" sz="1600">
                          <a:effectLst/>
                          <a:latin typeface="Calibri" panose="020F0502020204030204" pitchFamily="34" charset="0"/>
                          <a:cs typeface="Calibri" panose="020F0502020204030204" pitchFamily="34" charset="0"/>
                        </a:rPr>
                        <a:t>Time</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600" dirty="0">
                          <a:effectLst/>
                          <a:latin typeface="Calibri" panose="020F0502020204030204" pitchFamily="34" charset="0"/>
                          <a:cs typeface="Calibri" panose="020F0502020204030204" pitchFamily="34" charset="0"/>
                        </a:rPr>
                        <a:t>Topic</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600" dirty="0">
                          <a:effectLst/>
                          <a:latin typeface="Calibri" panose="020F0502020204030204" pitchFamily="34" charset="0"/>
                          <a:cs typeface="Calibri" panose="020F0502020204030204" pitchFamily="34" charset="0"/>
                        </a:rPr>
                        <a:t>Format</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Presenter</a:t>
                      </a:r>
                    </a:p>
                  </a:txBody>
                  <a:tcPr marL="68580" marR="68580" marT="0" marB="0"/>
                </a:tc>
                <a:extLst>
                  <a:ext uri="{0D108BD9-81ED-4DB2-BD59-A6C34878D82A}">
                    <a16:rowId xmlns:a16="http://schemas.microsoft.com/office/drawing/2014/main" val="4230372270"/>
                  </a:ext>
                </a:extLst>
              </a:tr>
              <a:tr h="484448">
                <a:tc>
                  <a:txBody>
                    <a:bodyPr/>
                    <a:lstStyle/>
                    <a:p>
                      <a:pPr marL="0" marR="0">
                        <a:spcBef>
                          <a:spcPts val="0"/>
                        </a:spcBef>
                        <a:spcAft>
                          <a:spcPts val="0"/>
                        </a:spcAft>
                      </a:pPr>
                      <a:r>
                        <a:rPr lang="en-US" sz="1600" b="0" dirty="0">
                          <a:effectLst/>
                          <a:latin typeface="Calibri" panose="020F0502020204030204" pitchFamily="34" charset="0"/>
                          <a:cs typeface="Calibri" panose="020F0502020204030204" pitchFamily="34" charset="0"/>
                        </a:rPr>
                        <a:t>9:30-9:35 am</a:t>
                      </a:r>
                      <a:endParaRPr lang="en-US" sz="16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Calibri" panose="020F0502020204030204" pitchFamily="34" charset="0"/>
                          <a:cs typeface="Calibri" panose="020F0502020204030204" pitchFamily="34" charset="0"/>
                        </a:rPr>
                        <a:t> </a:t>
                      </a:r>
                      <a:r>
                        <a:rPr lang="en-US" sz="1600" b="1" dirty="0">
                          <a:effectLst/>
                          <a:latin typeface="Calibri" panose="020F0502020204030204" pitchFamily="34" charset="0"/>
                          <a:cs typeface="Calibri" panose="020F0502020204030204" pitchFamily="34" charset="0"/>
                        </a:rPr>
                        <a:t>Agenda Review &amp; Technical Reminders</a:t>
                      </a:r>
                      <a:endParaRPr lang="en-US" sz="1600" b="1"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Presentation by Facilitator</a:t>
                      </a:r>
                    </a:p>
                  </a:txBody>
                  <a:tcPr marL="68580" marR="68580" marT="0" marB="0"/>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Jonathan Raab, Facilitator</a:t>
                      </a:r>
                    </a:p>
                  </a:txBody>
                  <a:tcPr marL="68580" marR="68580" marT="0" marB="0"/>
                </a:tc>
                <a:extLst>
                  <a:ext uri="{0D108BD9-81ED-4DB2-BD59-A6C34878D82A}">
                    <a16:rowId xmlns:a16="http://schemas.microsoft.com/office/drawing/2014/main" val="3908512181"/>
                  </a:ext>
                </a:extLst>
              </a:tr>
              <a:tr h="968897">
                <a:tc>
                  <a:txBody>
                    <a:bodyPr/>
                    <a:lstStyle/>
                    <a:p>
                      <a:pPr marL="0" marR="0">
                        <a:spcBef>
                          <a:spcPts val="0"/>
                        </a:spcBef>
                        <a:spcAft>
                          <a:spcPts val="0"/>
                        </a:spcAft>
                      </a:pPr>
                      <a:r>
                        <a:rPr lang="en-US" sz="1600" b="0">
                          <a:effectLst/>
                          <a:latin typeface="Calibri" panose="020F0502020204030204" pitchFamily="34" charset="0"/>
                          <a:cs typeface="Calibri" panose="020F0502020204030204" pitchFamily="34" charset="0"/>
                        </a:rPr>
                        <a:t>9:35-10:00 am</a:t>
                      </a:r>
                      <a:endParaRPr lang="en-US" sz="16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600" dirty="0">
                          <a:effectLst/>
                          <a:latin typeface="Calibri" panose="020F0502020204030204" pitchFamily="34" charset="0"/>
                          <a:cs typeface="Calibri" panose="020F0502020204030204" pitchFamily="34" charset="0"/>
                        </a:rPr>
                        <a:t>-</a:t>
                      </a:r>
                      <a:r>
                        <a:rPr lang="en-US" sz="1600" b="1" dirty="0">
                          <a:effectLst/>
                          <a:latin typeface="Calibri" panose="020F0502020204030204" pitchFamily="34" charset="0"/>
                          <a:cs typeface="Calibri" panose="020F0502020204030204" pitchFamily="34" charset="0"/>
                        </a:rPr>
                        <a:t>Potential and Goals Metrics </a:t>
                      </a:r>
                      <a:r>
                        <a:rPr lang="en-US" sz="1600" dirty="0">
                          <a:effectLst/>
                          <a:latin typeface="Calibri" panose="020F0502020204030204" pitchFamily="34" charset="0"/>
                          <a:cs typeface="Calibri" panose="020F0502020204030204" pitchFamily="34" charset="0"/>
                        </a:rPr>
                        <a:t>(Section 2)</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600" dirty="0">
                          <a:effectLst/>
                          <a:latin typeface="Calibri" panose="020F0502020204030204" pitchFamily="34" charset="0"/>
                          <a:cs typeface="Calibri" panose="020F0502020204030204" pitchFamily="34" charset="0"/>
                        </a:rPr>
                        <a:t>Presentation by Energy Division (ED) followed by questions from CAEECC*</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600" b="0" i="0" u="none" strike="noStrike" kern="1200" dirty="0">
                          <a:solidFill>
                            <a:schemeClr val="dk1"/>
                          </a:solidFill>
                          <a:effectLst/>
                          <a:latin typeface="Calibri" panose="020F0502020204030204" pitchFamily="34" charset="0"/>
                          <a:ea typeface="+mn-ea"/>
                          <a:cs typeface="Calibri" panose="020F0502020204030204" pitchFamily="34" charset="0"/>
                        </a:rPr>
                        <a:t>Coby Rudolph, ED</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922467879"/>
                  </a:ext>
                </a:extLst>
              </a:tr>
              <a:tr h="1211121">
                <a:tc>
                  <a:txBody>
                    <a:bodyPr/>
                    <a:lstStyle/>
                    <a:p>
                      <a:pPr marL="0" marR="0">
                        <a:spcBef>
                          <a:spcPts val="0"/>
                        </a:spcBef>
                        <a:spcAft>
                          <a:spcPts val="0"/>
                        </a:spcAft>
                      </a:pPr>
                      <a:r>
                        <a:rPr lang="en-US" sz="1600" b="0" dirty="0">
                          <a:effectLst/>
                          <a:latin typeface="Calibri" panose="020F0502020204030204" pitchFamily="34" charset="0"/>
                          <a:cs typeface="Calibri" panose="020F0502020204030204" pitchFamily="34" charset="0"/>
                        </a:rPr>
                        <a:t>10:00-10:25 am</a:t>
                      </a:r>
                      <a:endParaRPr lang="en-US" sz="16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600" dirty="0">
                          <a:effectLst/>
                          <a:latin typeface="Calibri" panose="020F0502020204030204" pitchFamily="34" charset="0"/>
                          <a:cs typeface="Calibri" panose="020F0502020204030204" pitchFamily="34" charset="0"/>
                        </a:rPr>
                        <a:t>-</a:t>
                      </a:r>
                      <a:r>
                        <a:rPr lang="en-US" sz="1600" b="1" dirty="0">
                          <a:effectLst/>
                          <a:latin typeface="Calibri" panose="020F0502020204030204" pitchFamily="34" charset="0"/>
                          <a:cs typeface="Calibri" panose="020F0502020204030204" pitchFamily="34" charset="0"/>
                        </a:rPr>
                        <a:t>Portfolio Segmentation </a:t>
                      </a:r>
                      <a:r>
                        <a:rPr lang="en-US" sz="1600" dirty="0">
                          <a:effectLst/>
                          <a:latin typeface="Calibri" panose="020F0502020204030204" pitchFamily="34" charset="0"/>
                          <a:cs typeface="Calibri" panose="020F0502020204030204" pitchFamily="34" charset="0"/>
                        </a:rPr>
                        <a:t>(Section 3)</a:t>
                      </a:r>
                    </a:p>
                    <a:p>
                      <a:pPr marL="0" marR="0">
                        <a:spcBef>
                          <a:spcPts val="0"/>
                        </a:spcBef>
                        <a:spcAft>
                          <a:spcPts val="0"/>
                        </a:spcAft>
                      </a:pPr>
                      <a:r>
                        <a:rPr lang="en-US" sz="1600" dirty="0">
                          <a:effectLst/>
                          <a:latin typeface="Calibri" panose="020F0502020204030204" pitchFamily="34" charset="0"/>
                          <a:cs typeface="Calibri" panose="020F0502020204030204" pitchFamily="34" charset="0"/>
                        </a:rPr>
                        <a:t>-</a:t>
                      </a:r>
                      <a:r>
                        <a:rPr lang="en-US" sz="1600" b="1" dirty="0">
                          <a:effectLst/>
                          <a:latin typeface="Calibri" panose="020F0502020204030204" pitchFamily="34" charset="0"/>
                          <a:cs typeface="Calibri" panose="020F0502020204030204" pitchFamily="34" charset="0"/>
                        </a:rPr>
                        <a:t>Cost Effectiveness Requirements and Budget Limitations</a:t>
                      </a:r>
                      <a:r>
                        <a:rPr lang="en-US" sz="1600" dirty="0">
                          <a:effectLst/>
                          <a:latin typeface="Calibri" panose="020F0502020204030204" pitchFamily="34" charset="0"/>
                          <a:cs typeface="Calibri" panose="020F0502020204030204" pitchFamily="34" charset="0"/>
                        </a:rPr>
                        <a:t> (Section 4)</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600" dirty="0">
                          <a:effectLst/>
                          <a:latin typeface="Calibri" panose="020F0502020204030204" pitchFamily="34" charset="0"/>
                          <a:cs typeface="Calibri" panose="020F0502020204030204" pitchFamily="34" charset="0"/>
                        </a:rPr>
                        <a:t>Presentation by Energy Division followed by questions from CAEECC</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600" b="0" i="0" u="none" strike="noStrike" kern="1200" dirty="0">
                          <a:solidFill>
                            <a:schemeClr val="dk1"/>
                          </a:solidFill>
                          <a:effectLst/>
                          <a:latin typeface="Calibri" panose="020F0502020204030204" pitchFamily="34" charset="0"/>
                          <a:ea typeface="+mn-ea"/>
                          <a:cs typeface="Calibri" panose="020F0502020204030204" pitchFamily="34" charset="0"/>
                        </a:rPr>
                        <a:t>Jessica Allison, ED</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610021687"/>
                  </a:ext>
                </a:extLst>
              </a:tr>
              <a:tr h="968897">
                <a:tc>
                  <a:txBody>
                    <a:bodyPr/>
                    <a:lstStyle/>
                    <a:p>
                      <a:pPr marL="0" marR="0">
                        <a:spcBef>
                          <a:spcPts val="0"/>
                        </a:spcBef>
                        <a:spcAft>
                          <a:spcPts val="0"/>
                        </a:spcAft>
                      </a:pPr>
                      <a:r>
                        <a:rPr lang="en-US" sz="1600" b="0" dirty="0">
                          <a:effectLst/>
                          <a:latin typeface="Calibri" panose="020F0502020204030204" pitchFamily="34" charset="0"/>
                          <a:cs typeface="Calibri" panose="020F0502020204030204" pitchFamily="34" charset="0"/>
                        </a:rPr>
                        <a:t>10:25-10:55 am</a:t>
                      </a:r>
                      <a:endParaRPr lang="en-US" sz="16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600" dirty="0">
                          <a:effectLst/>
                          <a:latin typeface="Calibri" panose="020F0502020204030204" pitchFamily="34" charset="0"/>
                          <a:cs typeface="Calibri" panose="020F0502020204030204" pitchFamily="34" charset="0"/>
                        </a:rPr>
                        <a:t>-</a:t>
                      </a:r>
                      <a:r>
                        <a:rPr lang="en-US" sz="1600" b="1" dirty="0">
                          <a:effectLst/>
                          <a:latin typeface="Calibri" panose="020F0502020204030204" pitchFamily="34" charset="0"/>
                          <a:cs typeface="Calibri" panose="020F0502020204030204" pitchFamily="34" charset="0"/>
                        </a:rPr>
                        <a:t>Portfolio Process </a:t>
                      </a:r>
                      <a:r>
                        <a:rPr lang="en-US" sz="1600" dirty="0">
                          <a:effectLst/>
                          <a:latin typeface="Calibri" panose="020F0502020204030204" pitchFamily="34" charset="0"/>
                          <a:cs typeface="Calibri" panose="020F0502020204030204" pitchFamily="34" charset="0"/>
                        </a:rPr>
                        <a:t>(Section 5)</a:t>
                      </a:r>
                    </a:p>
                    <a:p>
                      <a:pPr marL="0" marR="0">
                        <a:spcBef>
                          <a:spcPts val="0"/>
                        </a:spcBef>
                        <a:spcAft>
                          <a:spcPts val="0"/>
                        </a:spcAft>
                      </a:pPr>
                      <a:r>
                        <a:rPr lang="en-US" sz="1600" dirty="0">
                          <a:effectLst/>
                          <a:latin typeface="Calibri" panose="020F0502020204030204" pitchFamily="34" charset="0"/>
                          <a:cs typeface="Calibri" panose="020F0502020204030204" pitchFamily="34" charset="0"/>
                        </a:rPr>
                        <a:t>-</a:t>
                      </a:r>
                      <a:r>
                        <a:rPr lang="en-US" sz="1600" b="1" dirty="0">
                          <a:effectLst/>
                          <a:latin typeface="Calibri" panose="020F0502020204030204" pitchFamily="34" charset="0"/>
                          <a:cs typeface="Calibri" panose="020F0502020204030204" pitchFamily="34" charset="0"/>
                        </a:rPr>
                        <a:t>Interim/Transition Process </a:t>
                      </a:r>
                      <a:r>
                        <a:rPr lang="en-US" sz="1600" dirty="0">
                          <a:effectLst/>
                          <a:latin typeface="Calibri" panose="020F0502020204030204" pitchFamily="34" charset="0"/>
                          <a:cs typeface="Calibri" panose="020F0502020204030204" pitchFamily="34" charset="0"/>
                        </a:rPr>
                        <a:t>(Section 6)</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600">
                          <a:effectLst/>
                          <a:latin typeface="Calibri" panose="020F0502020204030204" pitchFamily="34" charset="0"/>
                          <a:cs typeface="Calibri" panose="020F0502020204030204" pitchFamily="34" charset="0"/>
                        </a:rPr>
                        <a:t>Presentation by Energy Division followed by questions from CAEECC</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600" b="0" i="0" u="none" strike="noStrike" kern="1200" dirty="0">
                          <a:solidFill>
                            <a:schemeClr val="dk1"/>
                          </a:solidFill>
                          <a:effectLst/>
                          <a:latin typeface="Calibri" panose="020F0502020204030204" pitchFamily="34" charset="0"/>
                          <a:ea typeface="+mn-ea"/>
                          <a:cs typeface="Calibri" panose="020F0502020204030204" pitchFamily="34" charset="0"/>
                        </a:rPr>
                        <a:t>Travis Holtby and Nils Strindberg, ED</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66765607"/>
                  </a:ext>
                </a:extLst>
              </a:tr>
              <a:tr h="242224">
                <a:tc>
                  <a:txBody>
                    <a:bodyPr/>
                    <a:lstStyle/>
                    <a:p>
                      <a:pPr marL="0" marR="0">
                        <a:spcBef>
                          <a:spcPts val="0"/>
                        </a:spcBef>
                        <a:spcAft>
                          <a:spcPts val="0"/>
                        </a:spcAft>
                      </a:pPr>
                      <a:r>
                        <a:rPr lang="en-US" sz="1600" b="0" dirty="0">
                          <a:effectLst/>
                          <a:latin typeface="Calibri" panose="020F0502020204030204" pitchFamily="34" charset="0"/>
                          <a:cs typeface="Calibri" panose="020F0502020204030204" pitchFamily="34" charset="0"/>
                        </a:rPr>
                        <a:t>10:55-11:00 am  </a:t>
                      </a:r>
                      <a:endParaRPr lang="en-US" sz="16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effectLst/>
                          <a:latin typeface="Calibri" panose="020F0502020204030204" pitchFamily="34" charset="0"/>
                          <a:cs typeface="Calibri" panose="020F0502020204030204" pitchFamily="34" charset="0"/>
                        </a:rPr>
                        <a:t>Wrap Up &amp; Next Steps</a:t>
                      </a:r>
                      <a:endParaRPr lang="en-US"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600" dirty="0">
                          <a:effectLst/>
                          <a:latin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Calibri" panose="020F0502020204030204" pitchFamily="34" charset="0"/>
                          <a:ea typeface="Calibri" panose="020F0502020204030204" pitchFamily="34" charset="0"/>
                          <a:cs typeface="Calibri" panose="020F0502020204030204" pitchFamily="34" charset="0"/>
                        </a:rPr>
                        <a:t>Jonathan Raab</a:t>
                      </a:r>
                    </a:p>
                  </a:txBody>
                  <a:tcPr marL="68580" marR="68580" marT="0" marB="0"/>
                </a:tc>
                <a:extLst>
                  <a:ext uri="{0D108BD9-81ED-4DB2-BD59-A6C34878D82A}">
                    <a16:rowId xmlns:a16="http://schemas.microsoft.com/office/drawing/2014/main" val="894123039"/>
                  </a:ext>
                </a:extLst>
              </a:tr>
            </a:tbl>
          </a:graphicData>
        </a:graphic>
      </p:graphicFrame>
      <p:sp>
        <p:nvSpPr>
          <p:cNvPr id="6" name="TextBox 5">
            <a:extLst>
              <a:ext uri="{FF2B5EF4-FFF2-40B4-BE49-F238E27FC236}">
                <a16:creationId xmlns:a16="http://schemas.microsoft.com/office/drawing/2014/main" id="{B1C8EE39-AAEC-9B49-A904-50ED46BA2163}"/>
              </a:ext>
            </a:extLst>
          </p:cNvPr>
          <p:cNvSpPr txBox="1"/>
          <p:nvPr/>
        </p:nvSpPr>
        <p:spPr>
          <a:xfrm>
            <a:off x="1107581" y="6125130"/>
            <a:ext cx="10003761" cy="584775"/>
          </a:xfrm>
          <a:prstGeom prst="rect">
            <a:avLst/>
          </a:prstGeom>
          <a:noFill/>
        </p:spPr>
        <p:txBody>
          <a:bodyPr wrap="square" rtlCol="0">
            <a:spAutoFit/>
          </a:bodyPr>
          <a:lstStyle/>
          <a:p>
            <a:r>
              <a:rPr lang="en-US" sz="1600" dirty="0"/>
              <a:t>*Note: CAEECC and EE Portfolio Filing Working Group members will have an opportunity to ask questions on ED’s presentation. Members of the Public will also be able to ask questions, time-permitting. </a:t>
            </a:r>
          </a:p>
        </p:txBody>
      </p:sp>
    </p:spTree>
    <p:extLst>
      <p:ext uri="{BB962C8B-B14F-4D97-AF65-F5344CB8AC3E}">
        <p14:creationId xmlns:p14="http://schemas.microsoft.com/office/powerpoint/2010/main" val="2037968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398EC-478C-D54E-8E10-2D1D1565FB61}"/>
              </a:ext>
            </a:extLst>
          </p:cNvPr>
          <p:cNvSpPr>
            <a:spLocks noGrp="1"/>
          </p:cNvSpPr>
          <p:nvPr>
            <p:ph type="title"/>
          </p:nvPr>
        </p:nvSpPr>
        <p:spPr/>
        <p:txBody>
          <a:bodyPr/>
          <a:lstStyle/>
          <a:p>
            <a:r>
              <a:rPr lang="en-US" dirty="0"/>
              <a:t>WebEx Technical Reminders and Process</a:t>
            </a:r>
          </a:p>
        </p:txBody>
      </p:sp>
      <p:sp>
        <p:nvSpPr>
          <p:cNvPr id="3" name="Content Placeholder 2">
            <a:extLst>
              <a:ext uri="{FF2B5EF4-FFF2-40B4-BE49-F238E27FC236}">
                <a16:creationId xmlns:a16="http://schemas.microsoft.com/office/drawing/2014/main" id="{B3618CBE-F7C0-7E40-801A-9A80A0D39B53}"/>
              </a:ext>
            </a:extLst>
          </p:cNvPr>
          <p:cNvSpPr>
            <a:spLocks noGrp="1"/>
          </p:cNvSpPr>
          <p:nvPr>
            <p:ph idx="1"/>
          </p:nvPr>
        </p:nvSpPr>
        <p:spPr/>
        <p:txBody>
          <a:bodyPr>
            <a:normAutofit/>
          </a:bodyPr>
          <a:lstStyle/>
          <a:p>
            <a:pPr lvl="0">
              <a:lnSpc>
                <a:spcPct val="100000"/>
              </a:lnSpc>
            </a:pPr>
            <a:r>
              <a:rPr lang="en-US" b="1" dirty="0"/>
              <a:t>CAEECC and EE Portfolio Filing working group members </a:t>
            </a:r>
          </a:p>
          <a:p>
            <a:pPr lvl="1">
              <a:lnSpc>
                <a:spcPct val="100000"/>
              </a:lnSpc>
            </a:pPr>
            <a:r>
              <a:rPr lang="en-US" dirty="0"/>
              <a:t>You will be “panelists” (able to unmute, show video, and ask questions)</a:t>
            </a:r>
          </a:p>
          <a:p>
            <a:pPr lvl="1">
              <a:lnSpc>
                <a:spcPct val="100000"/>
              </a:lnSpc>
            </a:pPr>
            <a:r>
              <a:rPr lang="en-US" dirty="0"/>
              <a:t>Raise hand to enter queue – then unmute and state name/organization when called upon</a:t>
            </a:r>
          </a:p>
          <a:p>
            <a:pPr lvl="1">
              <a:lnSpc>
                <a:spcPct val="100000"/>
              </a:lnSpc>
            </a:pPr>
            <a:r>
              <a:rPr lang="en-US" dirty="0"/>
              <a:t>Remember to mute when not speaking</a:t>
            </a:r>
          </a:p>
          <a:p>
            <a:pPr lvl="0">
              <a:lnSpc>
                <a:spcPct val="100000"/>
              </a:lnSpc>
            </a:pPr>
            <a:r>
              <a:rPr lang="en-US" b="1" dirty="0"/>
              <a:t>Public </a:t>
            </a:r>
          </a:p>
          <a:p>
            <a:pPr lvl="1">
              <a:lnSpc>
                <a:spcPct val="100000"/>
              </a:lnSpc>
            </a:pPr>
            <a:r>
              <a:rPr lang="en-US" dirty="0"/>
              <a:t>You will be “attendees” (muted and no video, but able to see and hear)</a:t>
            </a:r>
          </a:p>
          <a:p>
            <a:pPr lvl="1">
              <a:lnSpc>
                <a:spcPct val="100000"/>
              </a:lnSpc>
            </a:pPr>
            <a:r>
              <a:rPr lang="en-US" dirty="0"/>
              <a:t>Use Q&amp;A to ask questions</a:t>
            </a:r>
          </a:p>
          <a:p>
            <a:pPr lvl="0">
              <a:lnSpc>
                <a:spcPct val="100000"/>
              </a:lnSpc>
            </a:pPr>
            <a:endParaRPr lang="en-US" dirty="0"/>
          </a:p>
          <a:p>
            <a:endParaRPr lang="en-US" dirty="0"/>
          </a:p>
        </p:txBody>
      </p:sp>
      <p:sp>
        <p:nvSpPr>
          <p:cNvPr id="4" name="Slide Number Placeholder 3">
            <a:extLst>
              <a:ext uri="{FF2B5EF4-FFF2-40B4-BE49-F238E27FC236}">
                <a16:creationId xmlns:a16="http://schemas.microsoft.com/office/drawing/2014/main" id="{51EDEDBB-CB83-3345-8F18-08D3F8191245}"/>
              </a:ext>
            </a:extLst>
          </p:cNvPr>
          <p:cNvSpPr>
            <a:spLocks noGrp="1"/>
          </p:cNvSpPr>
          <p:nvPr>
            <p:ph type="sldNum" sz="quarter" idx="12"/>
          </p:nvPr>
        </p:nvSpPr>
        <p:spPr/>
        <p:txBody>
          <a:bodyPr/>
          <a:lstStyle/>
          <a:p>
            <a:fld id="{B52D1F0E-ADB9-054E-881E-D5691EC4F528}" type="slidenum">
              <a:rPr lang="en-US" smtClean="0"/>
              <a:t>4</a:t>
            </a:fld>
            <a:endParaRPr lang="en-US"/>
          </a:p>
        </p:txBody>
      </p:sp>
      <p:sp>
        <p:nvSpPr>
          <p:cNvPr id="5" name="TextBox 4">
            <a:extLst>
              <a:ext uri="{FF2B5EF4-FFF2-40B4-BE49-F238E27FC236}">
                <a16:creationId xmlns:a16="http://schemas.microsoft.com/office/drawing/2014/main" id="{54DD7082-6868-944A-AF1A-7F75308AFA46}"/>
              </a:ext>
            </a:extLst>
          </p:cNvPr>
          <p:cNvSpPr txBox="1"/>
          <p:nvPr/>
        </p:nvSpPr>
        <p:spPr>
          <a:xfrm>
            <a:off x="859464" y="5605356"/>
            <a:ext cx="10515599" cy="738664"/>
          </a:xfrm>
          <a:prstGeom prst="rect">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1" u="none" strike="noStrike" kern="1200" cap="none" spc="0" normalizeH="0" baseline="0" noProof="0" dirty="0">
                <a:ln>
                  <a:noFill/>
                </a:ln>
                <a:solidFill>
                  <a:prstClr val="black"/>
                </a:solidFill>
                <a:effectLst/>
                <a:uLnTx/>
                <a:uFillTx/>
                <a:latin typeface="Calibri" panose="020F0502020204030204"/>
                <a:ea typeface="+mn-ea"/>
                <a:cs typeface="+mn-cs"/>
              </a:rPr>
              <a:t>Note</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1) Chat or email Susan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Rivo</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with any technical difficulties: </a:t>
            </a:r>
            <a:r>
              <a:rPr kumimoji="0" lang="en-US" sz="1400" b="0" i="0" u="sng" strike="noStrike" kern="1200" cap="none" spc="0" normalizeH="0" baseline="0" noProof="0" dirty="0">
                <a:ln>
                  <a:noFill/>
                </a:ln>
                <a:solidFill>
                  <a:prstClr val="black"/>
                </a:solidFill>
                <a:effectLst/>
                <a:uLnTx/>
                <a:uFillTx/>
                <a:latin typeface="Calibri" panose="020F0502020204030204"/>
                <a:ea typeface="+mn-ea"/>
                <a:cs typeface="+mn-cs"/>
                <a:hlinkClick r:id="rId2"/>
              </a:rPr>
              <a:t>susan@raabassociates.org</a:t>
            </a:r>
            <a:endParaRPr kumimoji="0" lang="en-US" sz="14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 The meeting will be recorded and available on the CAEECC website (no meeting summary)</a:t>
            </a:r>
          </a:p>
        </p:txBody>
      </p:sp>
    </p:spTree>
    <p:extLst>
      <p:ext uri="{BB962C8B-B14F-4D97-AF65-F5344CB8AC3E}">
        <p14:creationId xmlns:p14="http://schemas.microsoft.com/office/powerpoint/2010/main" val="2629945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9E9-B0A2-904D-9E33-1C1DE5F4DC4E}"/>
              </a:ext>
            </a:extLst>
          </p:cNvPr>
          <p:cNvSpPr>
            <a:spLocks noGrp="1"/>
          </p:cNvSpPr>
          <p:nvPr>
            <p:ph type="ctrTitle"/>
          </p:nvPr>
        </p:nvSpPr>
        <p:spPr/>
        <p:txBody>
          <a:bodyPr>
            <a:noAutofit/>
          </a:bodyPr>
          <a:lstStyle/>
          <a:p>
            <a:r>
              <a:rPr lang="en-US"/>
              <a:t>Presentation on EE Reform Proposed Decision</a:t>
            </a:r>
          </a:p>
        </p:txBody>
      </p:sp>
      <p:sp>
        <p:nvSpPr>
          <p:cNvPr id="3" name="Subtitle 2">
            <a:extLst>
              <a:ext uri="{FF2B5EF4-FFF2-40B4-BE49-F238E27FC236}">
                <a16:creationId xmlns:a16="http://schemas.microsoft.com/office/drawing/2014/main" id="{769610A6-BF99-D444-8765-3D077C18B11A}"/>
              </a:ext>
            </a:extLst>
          </p:cNvPr>
          <p:cNvSpPr>
            <a:spLocks noGrp="1"/>
          </p:cNvSpPr>
          <p:nvPr>
            <p:ph type="subTitle" idx="1"/>
          </p:nvPr>
        </p:nvSpPr>
        <p:spPr/>
        <p:txBody>
          <a:bodyPr vert="horz" lIns="0" tIns="0" rIns="0" bIns="0" rtlCol="0" anchor="t">
            <a:noAutofit/>
          </a:bodyPr>
          <a:lstStyle/>
          <a:p>
            <a:r>
              <a:rPr lang="en-US">
                <a:solidFill>
                  <a:schemeClr val="tx1"/>
                </a:solidFill>
              </a:rPr>
              <a:t>Presented by CPUC Energy Efficiency Staff to CAEECC on April 29</a:t>
            </a:r>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4270809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513EF4F5-1C73-D54B-AD69-1371DF463BBB}"/>
              </a:ext>
            </a:extLst>
          </p:cNvPr>
          <p:cNvSpPr>
            <a:spLocks noGrp="1"/>
          </p:cNvSpPr>
          <p:nvPr>
            <p:ph idx="1"/>
          </p:nvPr>
        </p:nvSpPr>
        <p:spPr>
          <a:xfrm>
            <a:off x="609600" y="1710606"/>
            <a:ext cx="10972800" cy="4351338"/>
          </a:xfrm>
        </p:spPr>
        <p:txBody>
          <a:bodyPr vert="horz" lIns="0" tIns="45720" rIns="91440" bIns="45720" rtlCol="0" anchor="t">
            <a:noAutofit/>
          </a:bodyPr>
          <a:lstStyle/>
          <a:p>
            <a:pPr marL="0" indent="0">
              <a:spcAft>
                <a:spcPts val="800"/>
              </a:spcAft>
              <a:buNone/>
            </a:pPr>
            <a:r>
              <a:rPr lang="en-US" sz="2000" dirty="0"/>
              <a:t>1) Portfolio Goals metric</a:t>
            </a:r>
          </a:p>
          <a:p>
            <a:pPr marL="0" indent="0">
              <a:spcAft>
                <a:spcPts val="800"/>
              </a:spcAft>
              <a:buNone/>
            </a:pPr>
            <a:r>
              <a:rPr lang="en-US" sz="2000" dirty="0"/>
              <a:t>2) Portfolio Segmentation &amp; Cost Effectiveness Policy</a:t>
            </a:r>
          </a:p>
          <a:p>
            <a:pPr marL="0" indent="0">
              <a:spcAft>
                <a:spcPts val="800"/>
              </a:spcAft>
              <a:buNone/>
            </a:pPr>
            <a:r>
              <a:rPr lang="en-US" sz="2000" dirty="0"/>
              <a:t>3) Portfolio Process</a:t>
            </a:r>
          </a:p>
          <a:p>
            <a:pPr marL="0" indent="0">
              <a:spcAft>
                <a:spcPts val="800"/>
              </a:spcAft>
              <a:buNone/>
            </a:pPr>
            <a:r>
              <a:rPr lang="en-US" sz="2000" dirty="0"/>
              <a:t>4) Transition to New Portfolio Process</a:t>
            </a:r>
          </a:p>
        </p:txBody>
      </p:sp>
      <p:sp>
        <p:nvSpPr>
          <p:cNvPr id="4" name="Slide Number Placeholder 3">
            <a:extLst>
              <a:ext uri="{FF2B5EF4-FFF2-40B4-BE49-F238E27FC236}">
                <a16:creationId xmlns:a16="http://schemas.microsoft.com/office/drawing/2014/main" id="{587943F8-8E54-8841-97DC-B5981380D7B0}"/>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4046933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61A26-955D-4F19-8899-3A5CAAFCBB00}"/>
              </a:ext>
            </a:extLst>
          </p:cNvPr>
          <p:cNvSpPr>
            <a:spLocks noGrp="1"/>
          </p:cNvSpPr>
          <p:nvPr>
            <p:ph type="title"/>
          </p:nvPr>
        </p:nvSpPr>
        <p:spPr/>
        <p:txBody>
          <a:bodyPr/>
          <a:lstStyle/>
          <a:p>
            <a:r>
              <a:rPr lang="en-US"/>
              <a:t>Resource Portfolio Goals Metrics</a:t>
            </a:r>
          </a:p>
        </p:txBody>
      </p:sp>
      <p:sp>
        <p:nvSpPr>
          <p:cNvPr id="3" name="Text Placeholder 2">
            <a:extLst>
              <a:ext uri="{FF2B5EF4-FFF2-40B4-BE49-F238E27FC236}">
                <a16:creationId xmlns:a16="http://schemas.microsoft.com/office/drawing/2014/main" id="{72730846-5A9D-4B2F-A0B4-3A01E916697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5C418C3-6242-427F-81AF-417C6A79B2C5}"/>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42177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5BCF9-FDC2-4484-9855-9F5823552621}"/>
              </a:ext>
            </a:extLst>
          </p:cNvPr>
          <p:cNvSpPr>
            <a:spLocks noGrp="1"/>
          </p:cNvSpPr>
          <p:nvPr>
            <p:ph type="title"/>
          </p:nvPr>
        </p:nvSpPr>
        <p:spPr/>
        <p:txBody>
          <a:bodyPr/>
          <a:lstStyle/>
          <a:p>
            <a:r>
              <a:rPr lang="en-US"/>
              <a:t>Objectives for Goals Metrics Change</a:t>
            </a:r>
          </a:p>
        </p:txBody>
      </p:sp>
      <p:sp>
        <p:nvSpPr>
          <p:cNvPr id="3" name="Content Placeholder 2">
            <a:extLst>
              <a:ext uri="{FF2B5EF4-FFF2-40B4-BE49-F238E27FC236}">
                <a16:creationId xmlns:a16="http://schemas.microsoft.com/office/drawing/2014/main" id="{2A71016B-814B-4B3B-86B2-09F0BA759450}"/>
              </a:ext>
            </a:extLst>
          </p:cNvPr>
          <p:cNvSpPr>
            <a:spLocks noGrp="1"/>
          </p:cNvSpPr>
          <p:nvPr>
            <p:ph idx="1"/>
          </p:nvPr>
        </p:nvSpPr>
        <p:spPr/>
        <p:txBody>
          <a:bodyPr vert="horz" lIns="0" tIns="45720" rIns="91440" bIns="45720" rtlCol="0" anchor="t">
            <a:noAutofit/>
          </a:bodyPr>
          <a:lstStyle/>
          <a:p>
            <a:r>
              <a:rPr lang="en-US"/>
              <a:t>Focus on priority objectives of resource portfolios: Grid value and GHG value from energy and capacity savings.</a:t>
            </a:r>
          </a:p>
          <a:p>
            <a:endParaRPr lang="en-US"/>
          </a:p>
          <a:p>
            <a:r>
              <a:rPr lang="en-US"/>
              <a:t>Value long-duration savings more appropriately</a:t>
            </a:r>
          </a:p>
          <a:p>
            <a:endParaRPr lang="en-US"/>
          </a:p>
          <a:p>
            <a:r>
              <a:rPr lang="en-US"/>
              <a:t>Align goals metrics with cost effectiveness benefits</a:t>
            </a:r>
          </a:p>
          <a:p>
            <a:endParaRPr lang="en-US"/>
          </a:p>
          <a:p>
            <a:r>
              <a:rPr lang="en-US"/>
              <a:t>Simplify metrics, forecasting and portfolio evaluation (including for fuel substitution) by moving to one metric instead of three.</a:t>
            </a:r>
          </a:p>
        </p:txBody>
      </p:sp>
      <p:sp>
        <p:nvSpPr>
          <p:cNvPr id="4" name="Slide Number Placeholder 3">
            <a:extLst>
              <a:ext uri="{FF2B5EF4-FFF2-40B4-BE49-F238E27FC236}">
                <a16:creationId xmlns:a16="http://schemas.microsoft.com/office/drawing/2014/main" id="{A2AE08FC-FC90-408B-B11D-90BDC0FFDB8E}"/>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055486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427BF-FBAE-467D-88D0-2B12232102A2}"/>
              </a:ext>
            </a:extLst>
          </p:cNvPr>
          <p:cNvSpPr>
            <a:spLocks noGrp="1"/>
          </p:cNvSpPr>
          <p:nvPr>
            <p:ph type="title"/>
          </p:nvPr>
        </p:nvSpPr>
        <p:spPr/>
        <p:txBody>
          <a:bodyPr/>
          <a:lstStyle/>
          <a:p>
            <a:r>
              <a:rPr lang="en-US"/>
              <a:t>Introduction to Total System Benefit Metric</a:t>
            </a:r>
          </a:p>
        </p:txBody>
      </p:sp>
      <p:sp>
        <p:nvSpPr>
          <p:cNvPr id="3" name="Content Placeholder 2">
            <a:extLst>
              <a:ext uri="{FF2B5EF4-FFF2-40B4-BE49-F238E27FC236}">
                <a16:creationId xmlns:a16="http://schemas.microsoft.com/office/drawing/2014/main" id="{2605E246-6370-4CB0-A74F-3059021AE5DD}"/>
              </a:ext>
            </a:extLst>
          </p:cNvPr>
          <p:cNvSpPr>
            <a:spLocks noGrp="1"/>
          </p:cNvSpPr>
          <p:nvPr>
            <p:ph idx="1"/>
          </p:nvPr>
        </p:nvSpPr>
        <p:spPr>
          <a:xfrm>
            <a:off x="609600" y="1825624"/>
            <a:ext cx="10972800" cy="4667251"/>
          </a:xfrm>
        </p:spPr>
        <p:txBody>
          <a:bodyPr vert="horz" lIns="0" tIns="45720" rIns="91440" bIns="45720" rtlCol="0" anchor="t">
            <a:normAutofit fontScale="62500" lnSpcReduction="20000"/>
          </a:bodyPr>
          <a:lstStyle/>
          <a:p>
            <a:pPr marL="0" indent="0">
              <a:buNone/>
            </a:pPr>
            <a:r>
              <a:rPr lang="en-US" b="1"/>
              <a:t>Total System Benefit (TSB)</a:t>
            </a:r>
          </a:p>
          <a:p>
            <a:pPr marL="0" indent="0">
              <a:buNone/>
            </a:pPr>
            <a:r>
              <a:rPr lang="en-US"/>
              <a:t>Portfolio and Process Reform PD proposes to transition EE goals metrics to Total System Benefit (TSB) instead of the current metrics (1st-yr GWh, GW, </a:t>
            </a:r>
            <a:r>
              <a:rPr lang="en-US" err="1"/>
              <a:t>MMTherms</a:t>
            </a:r>
            <a:r>
              <a:rPr lang="en-US"/>
              <a:t>). TSB proposed definition: </a:t>
            </a:r>
          </a:p>
          <a:p>
            <a:pPr marL="0" indent="0">
              <a:buNone/>
            </a:pPr>
            <a:r>
              <a:rPr lang="en-US">
                <a:ea typeface="+mn-lt"/>
                <a:cs typeface="+mn-lt"/>
              </a:rPr>
              <a:t>“Total net benefit that a measure provides to the electric and natural gas systems".</a:t>
            </a:r>
            <a:r>
              <a:rPr lang="en-US"/>
              <a:t> </a:t>
            </a:r>
          </a:p>
          <a:p>
            <a:pPr marL="0" indent="0">
              <a:buNone/>
            </a:pPr>
            <a:endParaRPr lang="en-US" b="1"/>
          </a:p>
          <a:p>
            <a:pPr marL="0" indent="0">
              <a:buNone/>
            </a:pPr>
            <a:r>
              <a:rPr lang="en-US" b="1"/>
              <a:t>TSB Calculation</a:t>
            </a:r>
          </a:p>
          <a:p>
            <a:r>
              <a:rPr lang="en-US"/>
              <a:t>TSB calculation will use CPUC cost effectiveness policies (&amp; CET tool) and Avoided Cost Calculators (ACC) to calculate the benefits of an energy efficiency measure/program/portfolio according to the hourly values adopted in the ACC. </a:t>
            </a:r>
          </a:p>
          <a:p>
            <a:r>
              <a:rPr lang="en-US"/>
              <a:t>Hourly values include values for energy and capacity savings, &amp; GHG compliance costs).</a:t>
            </a:r>
          </a:p>
          <a:p>
            <a:pPr marL="0" indent="0">
              <a:buNone/>
            </a:pPr>
            <a:r>
              <a:rPr lang="en-US" sz="2900">
                <a:solidFill>
                  <a:srgbClr val="2A3C50"/>
                </a:solidFill>
              </a:rPr>
              <a:t>TSB = $ </a:t>
            </a:r>
            <a:r>
              <a:rPr lang="en-US" sz="2900">
                <a:solidFill>
                  <a:srgbClr val="00B050"/>
                </a:solidFill>
              </a:rPr>
              <a:t>(Avoided cost of gas and electric savings) </a:t>
            </a:r>
            <a:r>
              <a:rPr lang="en-US" sz="2900">
                <a:solidFill>
                  <a:srgbClr val="FF0000"/>
                </a:solidFill>
              </a:rPr>
              <a:t>- (increased supply costs, if applicable)</a:t>
            </a:r>
          </a:p>
          <a:p>
            <a:pPr marL="0" indent="0">
              <a:buNone/>
            </a:pPr>
            <a:endParaRPr lang="en-US">
              <a:solidFill>
                <a:schemeClr val="tx1"/>
              </a:solidFill>
            </a:endParaRPr>
          </a:p>
          <a:p>
            <a:pPr marL="0" indent="0">
              <a:buNone/>
            </a:pPr>
            <a:r>
              <a:rPr lang="en-US" b="1"/>
              <a:t>TSB Forecasting / Goalsetting</a:t>
            </a:r>
          </a:p>
          <a:p>
            <a:pPr marL="342900" indent="-342900"/>
            <a:r>
              <a:rPr lang="en-US">
                <a:solidFill>
                  <a:srgbClr val="2A3C50"/>
                </a:solidFill>
              </a:rPr>
              <a:t>Goals will be set in dollars.</a:t>
            </a:r>
          </a:p>
          <a:p>
            <a:pPr marL="342900" indent="-342900"/>
            <a:r>
              <a:rPr lang="en-US">
                <a:solidFill>
                  <a:srgbClr val="2A3C50"/>
                </a:solidFill>
              </a:rPr>
              <a:t>Potential and Goals Study is metrics-neutral. This year's study produced a TSB output along with fuel-specific outputs – the measure mix is the same either way.</a:t>
            </a:r>
          </a:p>
          <a:p>
            <a:pPr marL="342900" indent="-342900"/>
            <a:r>
              <a:rPr lang="en-US">
                <a:solidFill>
                  <a:srgbClr val="2A3C50"/>
                </a:solidFill>
              </a:rPr>
              <a:t>Forecasting results could shift over time – as PAs and implementors could place more emphasis on programs with higher TSB, this would get reflected in future forecasts.</a:t>
            </a:r>
            <a:endParaRPr lang="en-US">
              <a:solidFill>
                <a:srgbClr val="FF0000"/>
              </a:solidFill>
            </a:endParaRPr>
          </a:p>
        </p:txBody>
      </p:sp>
      <p:sp>
        <p:nvSpPr>
          <p:cNvPr id="4" name="Slide Number Placeholder 3">
            <a:extLst>
              <a:ext uri="{FF2B5EF4-FFF2-40B4-BE49-F238E27FC236}">
                <a16:creationId xmlns:a16="http://schemas.microsoft.com/office/drawing/2014/main" id="{7C11915A-6B19-48FF-87F3-42F47D2FC11A}"/>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04566121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PUC Whit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1020_test" id="{630791AB-CCA5-2948-A044-670C5ACA4CB0}" vid="{1B6200DE-6007-D643-9F5B-FC2D5D51F9D2}"/>
    </a:ext>
  </a:extLst>
</a:theme>
</file>

<file path=ppt/theme/theme3.xml><?xml version="1.0" encoding="utf-8"?>
<a:theme xmlns:a="http://schemas.openxmlformats.org/drawingml/2006/main" name="CPUC Pale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1020_test" id="{630791AB-CCA5-2948-A044-670C5ACA4CB0}" vid="{22570C4D-A6CC-7047-84CE-184A31781848}"/>
    </a:ext>
  </a:extLst>
</a:theme>
</file>

<file path=ppt/theme/theme4.xml><?xml version="1.0" encoding="utf-8"?>
<a:theme xmlns:a="http://schemas.openxmlformats.org/drawingml/2006/main" name="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1020_test" id="{630791AB-CCA5-2948-A044-670C5ACA4CB0}" vid="{EBCA972D-AA12-2746-ABD4-A51606F990AF}"/>
    </a:ext>
  </a:extLst>
</a:theme>
</file>

<file path=ppt/theme/theme5.xml><?xml version="1.0" encoding="utf-8"?>
<a:theme xmlns:a="http://schemas.openxmlformats.org/drawingml/2006/main" name="CPUC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1020_test" id="{630791AB-CCA5-2948-A044-670C5ACA4CB0}" vid="{29E3AA06-7F86-8540-9677-204F73111D2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1292</TotalTime>
  <Words>1585</Words>
  <Application>Microsoft Macintosh PowerPoint</Application>
  <PresentationFormat>Widescreen</PresentationFormat>
  <Paragraphs>241</Paragraphs>
  <Slides>28</Slides>
  <Notes>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28</vt:i4>
      </vt:variant>
    </vt:vector>
  </HeadingPairs>
  <TitlesOfParts>
    <vt:vector size="37" baseType="lpstr">
      <vt:lpstr>Arial</vt:lpstr>
      <vt:lpstr>Calibri</vt:lpstr>
      <vt:lpstr>Calibri Light</vt:lpstr>
      <vt:lpstr>Century Gothic</vt:lpstr>
      <vt:lpstr>1_Office Theme</vt:lpstr>
      <vt:lpstr>CPUC White</vt:lpstr>
      <vt:lpstr>CPUC Pale Gold</vt:lpstr>
      <vt:lpstr>CPUC Dark Blue</vt:lpstr>
      <vt:lpstr>CPUC Blue</vt:lpstr>
      <vt:lpstr>CAEECC MEETING WITH ENERGY DIVISION ON ENERGY EFFICIENCY REFORM PROPOSED DECISION </vt:lpstr>
      <vt:lpstr>Meeting Background and Overview</vt:lpstr>
      <vt:lpstr>Agenda</vt:lpstr>
      <vt:lpstr>WebEx Technical Reminders and Process</vt:lpstr>
      <vt:lpstr>Presentation on EE Reform Proposed Decision</vt:lpstr>
      <vt:lpstr>Agenda</vt:lpstr>
      <vt:lpstr>Resource Portfolio Goals Metrics</vt:lpstr>
      <vt:lpstr>Objectives for Goals Metrics Change</vt:lpstr>
      <vt:lpstr>Introduction to Total System Benefit Metric</vt:lpstr>
      <vt:lpstr>Example: TSB Goals vs Current Goals</vt:lpstr>
      <vt:lpstr>Next Steps: Feedback &amp; Implementation</vt:lpstr>
      <vt:lpstr>PowerPoint Presentation</vt:lpstr>
      <vt:lpstr>Portfolio Segmentation &amp; Cost Effectiveness Policy</vt:lpstr>
      <vt:lpstr>Rationale for Segmentation</vt:lpstr>
      <vt:lpstr>Segment Definitions</vt:lpstr>
      <vt:lpstr>Assessment of a Segmented Portfolio</vt:lpstr>
      <vt:lpstr>PowerPoint Presentation</vt:lpstr>
      <vt:lpstr>Portfolio Process</vt:lpstr>
      <vt:lpstr> Process Reform Objectives</vt:lpstr>
      <vt:lpstr>CAEECC Proposal vs. Proposed Decision </vt:lpstr>
      <vt:lpstr>Rolling Portfolio Cycle Schedule</vt:lpstr>
      <vt:lpstr>Transition to New Portfolio Process</vt:lpstr>
      <vt:lpstr>Areas of Difference</vt:lpstr>
      <vt:lpstr>Transition to New Portfolio Process</vt:lpstr>
      <vt:lpstr>Transition to New Portfolio Process (Continued)</vt:lpstr>
      <vt:lpstr>PowerPoint Presentation</vt:lpstr>
      <vt:lpstr>PowerPoint Presentation</vt:lpstr>
      <vt:lpstr>Wrap Up &amp; 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CAEECC Quarterly Meeting</dc:title>
  <dc:creator>Katherine Mckeague Abrams</dc:creator>
  <cp:lastModifiedBy>Katherine Mckeague Abrams</cp:lastModifiedBy>
  <cp:revision>82</cp:revision>
  <dcterms:created xsi:type="dcterms:W3CDTF">2020-12-03T16:00:54Z</dcterms:created>
  <dcterms:modified xsi:type="dcterms:W3CDTF">2021-04-28T21:27:44Z</dcterms:modified>
</cp:coreProperties>
</file>