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6"/>
  </p:notesMasterIdLst>
  <p:sldIdLst>
    <p:sldId id="276" r:id="rId2"/>
    <p:sldId id="283" r:id="rId3"/>
    <p:sldId id="287" r:id="rId4"/>
    <p:sldId id="274" r:id="rId5"/>
    <p:sldId id="282" r:id="rId6"/>
    <p:sldId id="286" r:id="rId7"/>
    <p:sldId id="285" r:id="rId8"/>
    <p:sldId id="280" r:id="rId9"/>
    <p:sldId id="277" r:id="rId10"/>
    <p:sldId id="264" r:id="rId11"/>
    <p:sldId id="288" r:id="rId12"/>
    <p:sldId id="289" r:id="rId13"/>
    <p:sldId id="272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19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AF03A8-0D64-4056-AA5D-C5292DE159E9}">
  <a:tblStyle styleId="{22AF03A8-0D64-4056-AA5D-C5292DE159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4694"/>
  </p:normalViewPr>
  <p:slideViewPr>
    <p:cSldViewPr snapToGrid="0">
      <p:cViewPr varScale="1">
        <p:scale>
          <a:sx n="121" d="100"/>
          <a:sy n="121" d="100"/>
        </p:scale>
        <p:origin x="1008" y="176"/>
      </p:cViewPr>
      <p:guideLst>
        <p:guide orient="horz" pos="2976"/>
        <p:guide pos="1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3ef5f34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3ef5f344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a3ef5f344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85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3ef5f34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3ef5f344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a3ef5f344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33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c2e248aaa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9c2e248aa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64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c2e248aaa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9c2e248aa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34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c2e248aa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c2e248aaa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9c2e248aaa_0_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c2e248aaa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9c2e248aa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c2e248aaa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c2e248aaa_0_3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9c2e248aaa_0_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eneral Slide">
  <p:cSld name="1_General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068103" y="2200683"/>
            <a:ext cx="10055795" cy="366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Char char="−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Helvetica Neue"/>
              <a:buChar char="»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1" y="6515100"/>
            <a:ext cx="12208936" cy="342900"/>
          </a:xfrm>
          <a:prstGeom prst="rect">
            <a:avLst/>
          </a:prstGeom>
          <a:gradFill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8467" y="6533865"/>
            <a:ext cx="651573" cy="3238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1" y="6525702"/>
            <a:ext cx="7837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1"/>
            <a:ext cx="12192000" cy="986223"/>
          </a:xfrm>
          <a:prstGeom prst="rect">
            <a:avLst/>
          </a:prstGeom>
          <a:gradFill>
            <a:gsLst>
              <a:gs pos="0">
                <a:srgbClr val="00527A"/>
              </a:gs>
              <a:gs pos="50000">
                <a:srgbClr val="0077B1"/>
              </a:gs>
              <a:gs pos="100000">
                <a:srgbClr val="008FD4"/>
              </a:gs>
            </a:gsLst>
            <a:lin ang="16200000" scaled="0"/>
          </a:gradFill>
          <a:ln>
            <a:noFill/>
          </a:ln>
          <a:effectLst>
            <a:outerShdw blurRad="1270000" dist="2540000" dir="21540000" sx="200000" sy="2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09599" y="-7838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erdana"/>
              <a:buNone/>
              <a:defRPr sz="3600" i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0" y="6525702"/>
            <a:ext cx="23042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©NEEA 2019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17BAEF-C221-49F4-8458-2FF1D30FC778}"/>
              </a:ext>
            </a:extLst>
          </p:cNvPr>
          <p:cNvSpPr txBox="1"/>
          <p:nvPr/>
        </p:nvSpPr>
        <p:spPr>
          <a:xfrm>
            <a:off x="1030778" y="788522"/>
            <a:ext cx="9626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PRESENTATION OF POSSIBLE IDEAS THAT </a:t>
            </a:r>
          </a:p>
          <a:p>
            <a:pPr algn="ctr"/>
            <a:r>
              <a:rPr lang="en-US" sz="2800" dirty="0"/>
              <a:t>MAY SUPPORT INCREASED COLLABORATION IN THE SAVINGS ATTRIBUTION ARENA BETWEEN THE NEWLY FORMED MTA AND OTHER RELEVANT MARKET ACTORS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BE6CD-214C-4392-BCA0-38E6916C44D3}"/>
              </a:ext>
            </a:extLst>
          </p:cNvPr>
          <p:cNvSpPr txBox="1"/>
          <p:nvPr/>
        </p:nvSpPr>
        <p:spPr>
          <a:xfrm>
            <a:off x="609600" y="3583598"/>
            <a:ext cx="10702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These ideas are meant to stimulate dialogue among the parties, with full expectation that they may not be the complete answer for the questions posed by the Commission</a:t>
            </a:r>
          </a:p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05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35974"/>
            <a:ext cx="3897086" cy="4328649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550" y="2312675"/>
            <a:ext cx="4388126" cy="41265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3550" y="152400"/>
            <a:ext cx="4236049" cy="3139026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p22"/>
          <p:cNvSpPr txBox="1"/>
          <p:nvPr/>
        </p:nvSpPr>
        <p:spPr>
          <a:xfrm>
            <a:off x="4154348" y="-24076"/>
            <a:ext cx="3539460" cy="244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 sports, most compensation for a given season is fixed,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regardless of individual impact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3828550" y="6399900"/>
            <a:ext cx="27153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(Dean Rutz, The Seattle Times)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10710400" y="3199950"/>
            <a:ext cx="14817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(Warriors World)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76200" y="4724400"/>
            <a:ext cx="22380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(Cor Vos, Cycling Tips)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9;p22">
            <a:extLst>
              <a:ext uri="{FF2B5EF4-FFF2-40B4-BE49-F238E27FC236}">
                <a16:creationId xmlns:a16="http://schemas.microsoft.com/office/drawing/2014/main" id="{8CA93D8D-583C-C14A-BE45-37A952308AC1}"/>
              </a:ext>
            </a:extLst>
          </p:cNvPr>
          <p:cNvSpPr txBox="1"/>
          <p:nvPr/>
        </p:nvSpPr>
        <p:spPr>
          <a:xfrm>
            <a:off x="8385690" y="3958390"/>
            <a:ext cx="3806310" cy="244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bounty is shared.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329A3-685C-44AA-A113-EFD7BE0D59DC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FC280-5241-4563-932B-137D85880DDD}"/>
              </a:ext>
            </a:extLst>
          </p:cNvPr>
          <p:cNvSpPr/>
          <p:nvPr/>
        </p:nvSpPr>
        <p:spPr>
          <a:xfrm rot="20808099">
            <a:off x="314799" y="2663396"/>
            <a:ext cx="602280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Use what’s proven to work!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9C93FB-7C94-45E2-AFBB-C86055C4A67B}"/>
              </a:ext>
            </a:extLst>
          </p:cNvPr>
          <p:cNvSpPr txBox="1"/>
          <p:nvPr/>
        </p:nvSpPr>
        <p:spPr>
          <a:xfrm>
            <a:off x="3274424" y="2447108"/>
            <a:ext cx="455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8834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9C93FB-7C94-45E2-AFBB-C86055C4A67B}"/>
              </a:ext>
            </a:extLst>
          </p:cNvPr>
          <p:cNvSpPr txBox="1"/>
          <p:nvPr/>
        </p:nvSpPr>
        <p:spPr>
          <a:xfrm>
            <a:off x="3274424" y="2447108"/>
            <a:ext cx="45553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Appendix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(if needed)</a:t>
            </a:r>
          </a:p>
        </p:txBody>
      </p:sp>
    </p:spTree>
    <p:extLst>
      <p:ext uri="{BB962C8B-B14F-4D97-AF65-F5344CB8AC3E}">
        <p14:creationId xmlns:p14="http://schemas.microsoft.com/office/powerpoint/2010/main" val="309912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title"/>
          </p:nvPr>
        </p:nvSpPr>
        <p:spPr>
          <a:xfrm>
            <a:off x="296325" y="365125"/>
            <a:ext cx="1159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Appendix -- Current C&amp;S M&amp;V Flowchart</a:t>
            </a:r>
            <a:endParaRPr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73" name="Google Shape;2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11711775" cy="40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298450" y="47600"/>
            <a:ext cx="10515600" cy="90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Century Gothic"/>
                <a:ea typeface="Century Gothic"/>
                <a:cs typeface="Century Gothic"/>
                <a:sym typeface="Century Gothic"/>
              </a:rPr>
              <a:t>Alternate Approach </a:t>
            </a:r>
            <a:endParaRPr sz="35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298450" y="1386400"/>
            <a:ext cx="96711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2) Bounds Based on Objective Variables       [ IOU % / MTI % minimum bounds]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60" name="Google Shape;260;p28"/>
          <p:cNvGraphicFramePr/>
          <p:nvPr/>
        </p:nvGraphicFramePr>
        <p:xfrm>
          <a:off x="804325" y="1979075"/>
          <a:ext cx="10689175" cy="2773470"/>
        </p:xfrm>
        <a:graphic>
          <a:graphicData uri="http://schemas.openxmlformats.org/drawingml/2006/table">
            <a:tbl>
              <a:tblPr>
                <a:noFill/>
                <a:tableStyleId>{22AF03A8-0D64-4056-AA5D-C5292DE159E9}</a:tableStyleId>
              </a:tblPr>
              <a:tblGrid>
                <a:gridCol w="245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Overall MTI Investment before Code Adoption</a:t>
                      </a:r>
                      <a:endParaRPr b="1"/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Starting market saturation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$0-2 million</a:t>
                      </a:r>
                      <a:endParaRPr i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$2-6 million</a:t>
                      </a:r>
                      <a:endParaRPr i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$6-12 million</a:t>
                      </a:r>
                      <a:endParaRPr i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$12 million+</a:t>
                      </a:r>
                      <a:endParaRPr i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under 1%</a:t>
                      </a:r>
                      <a:endParaRPr b="1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20% / 30%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15% / 40%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10% / 60%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10% / 60%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1% - 4%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25% / 25%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20% / 35%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15% / 55%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10% / 50%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4% - 10%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30% / 20%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25% / 30%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20% / 50%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15% / 55%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10% - 20%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40% / 15%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30% / 25%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25% / 40%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20% / 45%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over 20%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50% / 10%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40% / 25%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30% / 30%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25% / 35%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1" name="Google Shape;261;p28"/>
          <p:cNvSpPr txBox="1"/>
          <p:nvPr/>
        </p:nvSpPr>
        <p:spPr>
          <a:xfrm>
            <a:off x="1915575" y="5195200"/>
            <a:ext cx="8466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Table to be developed by independent M&amp;V analysis using Delphi panel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entury Gothic"/>
                <a:ea typeface="Century Gothic"/>
                <a:cs typeface="Century Gothic"/>
                <a:sym typeface="Century Gothic"/>
              </a:rPr>
              <a:t>(perhaps no different than what would need to happen with ex post Delphi, only pre-assessing the values to decrease uncertainty)</a:t>
            </a:r>
            <a:endParaRPr sz="1800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6C37B4-AA90-4EC4-A881-8EC9F2DFC8D2}"/>
              </a:ext>
            </a:extLst>
          </p:cNvPr>
          <p:cNvSpPr txBox="1"/>
          <p:nvPr/>
        </p:nvSpPr>
        <p:spPr>
          <a:xfrm>
            <a:off x="1723505" y="1512916"/>
            <a:ext cx="8744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Section I</a:t>
            </a:r>
            <a:br>
              <a:rPr lang="en-US" sz="3200" dirty="0">
                <a:latin typeface="Century Gothic" panose="020B0502020202020204" pitchFamily="34" charset="0"/>
              </a:rPr>
            </a:b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Possible Additional Attribution Criteria for Savings Attribution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9A1495-D5CA-4B94-8FF8-B9169C42CDB2}"/>
              </a:ext>
            </a:extLst>
          </p:cNvPr>
          <p:cNvSpPr txBox="1"/>
          <p:nvPr/>
        </p:nvSpPr>
        <p:spPr>
          <a:xfrm>
            <a:off x="964278" y="2090172"/>
            <a:ext cx="11072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Including additional criteria for assessing MTI and C&amp;S savings attribution originates in the notion of an Initiative Life-cycle that has a process beginning with MTI involvement and flowing naturally to C&amp;S adoption.  The existing three criteria may not be adequate for evaluators to assess all factors involved in assessing the impacts over the course of the MTI life-cycle.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BD202-731E-4C67-A6B0-7735D124DE6D}"/>
              </a:ext>
            </a:extLst>
          </p:cNvPr>
          <p:cNvSpPr txBox="1"/>
          <p:nvPr/>
        </p:nvSpPr>
        <p:spPr>
          <a:xfrm>
            <a:off x="559724" y="581890"/>
            <a:ext cx="11072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Consider Additional Criteria to be Included in Evaluation of MTI and C&amp;S Savings Attribution? </a:t>
            </a:r>
          </a:p>
        </p:txBody>
      </p:sp>
    </p:spTree>
    <p:extLst>
      <p:ext uri="{BB962C8B-B14F-4D97-AF65-F5344CB8AC3E}">
        <p14:creationId xmlns:p14="http://schemas.microsoft.com/office/powerpoint/2010/main" val="384907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93E04A04-F97B-894F-AE97-D721E1F091C3}"/>
              </a:ext>
            </a:extLst>
          </p:cNvPr>
          <p:cNvSpPr/>
          <p:nvPr/>
        </p:nvSpPr>
        <p:spPr>
          <a:xfrm>
            <a:off x="6556914" y="2420844"/>
            <a:ext cx="5363737" cy="1003902"/>
          </a:xfrm>
          <a:custGeom>
            <a:avLst/>
            <a:gdLst>
              <a:gd name="connsiteX0" fmla="*/ 126935 w 7862626"/>
              <a:gd name="connsiteY0" fmla="*/ 981508 h 1161470"/>
              <a:gd name="connsiteX1" fmla="*/ 3360789 w 7862626"/>
              <a:gd name="connsiteY1" fmla="*/ 200 h 1161470"/>
              <a:gd name="connsiteX2" fmla="*/ 7810125 w 7862626"/>
              <a:gd name="connsiteY2" fmla="*/ 1070717 h 1161470"/>
              <a:gd name="connsiteX3" fmla="*/ 126935 w 7862626"/>
              <a:gd name="connsiteY3" fmla="*/ 981508 h 1161470"/>
              <a:gd name="connsiteX0" fmla="*/ 126935 w 7939643"/>
              <a:gd name="connsiteY0" fmla="*/ 981508 h 1070870"/>
              <a:gd name="connsiteX1" fmla="*/ 3360789 w 7939643"/>
              <a:gd name="connsiteY1" fmla="*/ 200 h 1070870"/>
              <a:gd name="connsiteX2" fmla="*/ 7810125 w 7939643"/>
              <a:gd name="connsiteY2" fmla="*/ 1070717 h 1070870"/>
              <a:gd name="connsiteX3" fmla="*/ 126935 w 7939643"/>
              <a:gd name="connsiteY3" fmla="*/ 981508 h 1070870"/>
              <a:gd name="connsiteX0" fmla="*/ 126935 w 7810143"/>
              <a:gd name="connsiteY0" fmla="*/ 981508 h 1070870"/>
              <a:gd name="connsiteX1" fmla="*/ 3360789 w 7810143"/>
              <a:gd name="connsiteY1" fmla="*/ 200 h 1070870"/>
              <a:gd name="connsiteX2" fmla="*/ 7810125 w 7810143"/>
              <a:gd name="connsiteY2" fmla="*/ 1070717 h 1070870"/>
              <a:gd name="connsiteX3" fmla="*/ 126935 w 7810143"/>
              <a:gd name="connsiteY3" fmla="*/ 981508 h 1070870"/>
              <a:gd name="connsiteX0" fmla="*/ 292 w 7683494"/>
              <a:gd name="connsiteY0" fmla="*/ 981471 h 1070833"/>
              <a:gd name="connsiteX1" fmla="*/ 3234146 w 7683494"/>
              <a:gd name="connsiteY1" fmla="*/ 163 h 1070833"/>
              <a:gd name="connsiteX2" fmla="*/ 7683482 w 7683494"/>
              <a:gd name="connsiteY2" fmla="*/ 1070680 h 1070833"/>
              <a:gd name="connsiteX3" fmla="*/ 292 w 7683494"/>
              <a:gd name="connsiteY3" fmla="*/ 981471 h 1070833"/>
              <a:gd name="connsiteX0" fmla="*/ 73923 w 7851652"/>
              <a:gd name="connsiteY0" fmla="*/ 992656 h 1173940"/>
              <a:gd name="connsiteX1" fmla="*/ 4088363 w 7851652"/>
              <a:gd name="connsiteY1" fmla="*/ 197 h 1173940"/>
              <a:gd name="connsiteX2" fmla="*/ 7757113 w 7851652"/>
              <a:gd name="connsiteY2" fmla="*/ 1081865 h 1173940"/>
              <a:gd name="connsiteX3" fmla="*/ 73923 w 7851652"/>
              <a:gd name="connsiteY3" fmla="*/ 992656 h 1173940"/>
              <a:gd name="connsiteX0" fmla="*/ 73923 w 7762622"/>
              <a:gd name="connsiteY0" fmla="*/ 992656 h 1237681"/>
              <a:gd name="connsiteX1" fmla="*/ 4088363 w 7762622"/>
              <a:gd name="connsiteY1" fmla="*/ 197 h 1237681"/>
              <a:gd name="connsiteX2" fmla="*/ 7757113 w 7762622"/>
              <a:gd name="connsiteY2" fmla="*/ 1081865 h 1237681"/>
              <a:gd name="connsiteX3" fmla="*/ 73923 w 7762622"/>
              <a:gd name="connsiteY3" fmla="*/ 992656 h 1237681"/>
              <a:gd name="connsiteX0" fmla="*/ 73923 w 7905732"/>
              <a:gd name="connsiteY0" fmla="*/ 992656 h 1217998"/>
              <a:gd name="connsiteX1" fmla="*/ 4088363 w 7905732"/>
              <a:gd name="connsiteY1" fmla="*/ 197 h 1217998"/>
              <a:gd name="connsiteX2" fmla="*/ 7757113 w 7905732"/>
              <a:gd name="connsiteY2" fmla="*/ 1081865 h 1217998"/>
              <a:gd name="connsiteX3" fmla="*/ 73923 w 7905732"/>
              <a:gd name="connsiteY3" fmla="*/ 992656 h 1217998"/>
              <a:gd name="connsiteX0" fmla="*/ 73923 w 7757113"/>
              <a:gd name="connsiteY0" fmla="*/ 992656 h 1217998"/>
              <a:gd name="connsiteX1" fmla="*/ 4088363 w 7757113"/>
              <a:gd name="connsiteY1" fmla="*/ 197 h 1217998"/>
              <a:gd name="connsiteX2" fmla="*/ 7757113 w 7757113"/>
              <a:gd name="connsiteY2" fmla="*/ 1081865 h 1217998"/>
              <a:gd name="connsiteX3" fmla="*/ 73923 w 7757113"/>
              <a:gd name="connsiteY3" fmla="*/ 992656 h 1217998"/>
              <a:gd name="connsiteX0" fmla="*/ 73923 w 7757113"/>
              <a:gd name="connsiteY0" fmla="*/ 992656 h 1104175"/>
              <a:gd name="connsiteX1" fmla="*/ 4088363 w 7757113"/>
              <a:gd name="connsiteY1" fmla="*/ 197 h 1104175"/>
              <a:gd name="connsiteX2" fmla="*/ 7757113 w 7757113"/>
              <a:gd name="connsiteY2" fmla="*/ 1081865 h 1104175"/>
              <a:gd name="connsiteX3" fmla="*/ 73923 w 7757113"/>
              <a:gd name="connsiteY3" fmla="*/ 992656 h 1104175"/>
              <a:gd name="connsiteX0" fmla="*/ 28208 w 7711398"/>
              <a:gd name="connsiteY0" fmla="*/ 992671 h 1126393"/>
              <a:gd name="connsiteX1" fmla="*/ 4042648 w 7711398"/>
              <a:gd name="connsiteY1" fmla="*/ 212 h 1126393"/>
              <a:gd name="connsiteX2" fmla="*/ 7711398 w 7711398"/>
              <a:gd name="connsiteY2" fmla="*/ 1081880 h 1126393"/>
              <a:gd name="connsiteX3" fmla="*/ 28208 w 7711398"/>
              <a:gd name="connsiteY3" fmla="*/ 992671 h 1126393"/>
              <a:gd name="connsiteX0" fmla="*/ 0 w 7683190"/>
              <a:gd name="connsiteY0" fmla="*/ 992628 h 1126350"/>
              <a:gd name="connsiteX1" fmla="*/ 4014440 w 7683190"/>
              <a:gd name="connsiteY1" fmla="*/ 169 h 1126350"/>
              <a:gd name="connsiteX2" fmla="*/ 7683190 w 7683190"/>
              <a:gd name="connsiteY2" fmla="*/ 1081837 h 1126350"/>
              <a:gd name="connsiteX3" fmla="*/ 0 w 7683190"/>
              <a:gd name="connsiteY3" fmla="*/ 992628 h 1126350"/>
              <a:gd name="connsiteX0" fmla="*/ 16 w 7683206"/>
              <a:gd name="connsiteY0" fmla="*/ 992628 h 1081837"/>
              <a:gd name="connsiteX1" fmla="*/ 4014456 w 7683206"/>
              <a:gd name="connsiteY1" fmla="*/ 169 h 1081837"/>
              <a:gd name="connsiteX2" fmla="*/ 7683206 w 7683206"/>
              <a:gd name="connsiteY2" fmla="*/ 1081837 h 1081837"/>
              <a:gd name="connsiteX3" fmla="*/ 16 w 7683206"/>
              <a:gd name="connsiteY3" fmla="*/ 992628 h 1081837"/>
              <a:gd name="connsiteX0" fmla="*/ 16 w 7750114"/>
              <a:gd name="connsiteY0" fmla="*/ 1026077 h 1081832"/>
              <a:gd name="connsiteX1" fmla="*/ 4081364 w 7750114"/>
              <a:gd name="connsiteY1" fmla="*/ 164 h 1081832"/>
              <a:gd name="connsiteX2" fmla="*/ 7750114 w 7750114"/>
              <a:gd name="connsiteY2" fmla="*/ 1081832 h 1081832"/>
              <a:gd name="connsiteX3" fmla="*/ 16 w 7750114"/>
              <a:gd name="connsiteY3" fmla="*/ 1026077 h 1081832"/>
              <a:gd name="connsiteX0" fmla="*/ 16 w 7805870"/>
              <a:gd name="connsiteY0" fmla="*/ 1026077 h 1092983"/>
              <a:gd name="connsiteX1" fmla="*/ 4081364 w 7805870"/>
              <a:gd name="connsiteY1" fmla="*/ 164 h 1092983"/>
              <a:gd name="connsiteX2" fmla="*/ 7805870 w 7805870"/>
              <a:gd name="connsiteY2" fmla="*/ 1092983 h 1092983"/>
              <a:gd name="connsiteX3" fmla="*/ 16 w 7805870"/>
              <a:gd name="connsiteY3" fmla="*/ 1026077 h 1092983"/>
              <a:gd name="connsiteX0" fmla="*/ 16 w 7817021"/>
              <a:gd name="connsiteY0" fmla="*/ 1026077 h 1048378"/>
              <a:gd name="connsiteX1" fmla="*/ 4081364 w 7817021"/>
              <a:gd name="connsiteY1" fmla="*/ 164 h 1048378"/>
              <a:gd name="connsiteX2" fmla="*/ 7817021 w 7817021"/>
              <a:gd name="connsiteY2" fmla="*/ 1048378 h 1048378"/>
              <a:gd name="connsiteX3" fmla="*/ 16 w 7817021"/>
              <a:gd name="connsiteY3" fmla="*/ 1026077 h 1048378"/>
              <a:gd name="connsiteX0" fmla="*/ 16 w 7817021"/>
              <a:gd name="connsiteY0" fmla="*/ 1026077 h 1048378"/>
              <a:gd name="connsiteX1" fmla="*/ 4081364 w 7817021"/>
              <a:gd name="connsiteY1" fmla="*/ 164 h 1048378"/>
              <a:gd name="connsiteX2" fmla="*/ 7817021 w 7817021"/>
              <a:gd name="connsiteY2" fmla="*/ 1048378 h 1048378"/>
              <a:gd name="connsiteX3" fmla="*/ 16 w 7817021"/>
              <a:gd name="connsiteY3" fmla="*/ 1026077 h 1048378"/>
              <a:gd name="connsiteX0" fmla="*/ 16 w 7817021"/>
              <a:gd name="connsiteY0" fmla="*/ 1037225 h 1059526"/>
              <a:gd name="connsiteX1" fmla="*/ 3679920 w 7817021"/>
              <a:gd name="connsiteY1" fmla="*/ 161 h 1059526"/>
              <a:gd name="connsiteX2" fmla="*/ 7817021 w 7817021"/>
              <a:gd name="connsiteY2" fmla="*/ 1059526 h 1059526"/>
              <a:gd name="connsiteX3" fmla="*/ 16 w 7817021"/>
              <a:gd name="connsiteY3" fmla="*/ 1037225 h 1059526"/>
              <a:gd name="connsiteX0" fmla="*/ 16 w 7817021"/>
              <a:gd name="connsiteY0" fmla="*/ 981478 h 1003779"/>
              <a:gd name="connsiteX1" fmla="*/ 3724525 w 7817021"/>
              <a:gd name="connsiteY1" fmla="*/ 171 h 1003779"/>
              <a:gd name="connsiteX2" fmla="*/ 7817021 w 7817021"/>
              <a:gd name="connsiteY2" fmla="*/ 1003779 h 1003779"/>
              <a:gd name="connsiteX3" fmla="*/ 16 w 7817021"/>
              <a:gd name="connsiteY3" fmla="*/ 981478 h 1003779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021" h="1003902">
                <a:moveTo>
                  <a:pt x="16" y="981601"/>
                </a:moveTo>
                <a:cubicBezTo>
                  <a:pt x="604041" y="946289"/>
                  <a:pt x="849369" y="18879"/>
                  <a:pt x="3724525" y="294"/>
                </a:cubicBezTo>
                <a:cubicBezTo>
                  <a:pt x="6700042" y="-18291"/>
                  <a:pt x="6556932" y="849643"/>
                  <a:pt x="7817021" y="1003902"/>
                </a:cubicBezTo>
                <a:cubicBezTo>
                  <a:pt x="7805870" y="1002044"/>
                  <a:pt x="-12994" y="983460"/>
                  <a:pt x="16" y="981601"/>
                </a:cubicBezTo>
                <a:close/>
              </a:path>
            </a:pathLst>
          </a:custGeom>
          <a:solidFill>
            <a:schemeClr val="accent4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Google Shape;239;p27"/>
          <p:cNvSpPr txBox="1"/>
          <p:nvPr/>
        </p:nvSpPr>
        <p:spPr>
          <a:xfrm>
            <a:off x="259160" y="3450671"/>
            <a:ext cx="6918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10917435" y="3464171"/>
            <a:ext cx="6918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2036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27"/>
          <p:cNvCxnSpPr/>
          <p:nvPr/>
        </p:nvCxnSpPr>
        <p:spPr>
          <a:xfrm>
            <a:off x="606416" y="2520421"/>
            <a:ext cx="0" cy="878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7"/>
          <p:cNvCxnSpPr/>
          <p:nvPr/>
        </p:nvCxnSpPr>
        <p:spPr>
          <a:xfrm>
            <a:off x="11194680" y="2520421"/>
            <a:ext cx="0" cy="878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7"/>
          <p:cNvSpPr txBox="1"/>
          <p:nvPr/>
        </p:nvSpPr>
        <p:spPr>
          <a:xfrm>
            <a:off x="2360" y="1845819"/>
            <a:ext cx="1208100" cy="106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MTI Commences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27"/>
          <p:cNvCxnSpPr/>
          <p:nvPr/>
        </p:nvCxnSpPr>
        <p:spPr>
          <a:xfrm>
            <a:off x="7189691" y="2520421"/>
            <a:ext cx="0" cy="878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" name="Google Shape;246;p27"/>
          <p:cNvSpPr txBox="1"/>
          <p:nvPr/>
        </p:nvSpPr>
        <p:spPr>
          <a:xfrm>
            <a:off x="6859160" y="3450671"/>
            <a:ext cx="6918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5667185" y="1718229"/>
            <a:ext cx="3045000" cy="82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Measure meets CEC criteria to commence adoption process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9897036" y="1742247"/>
            <a:ext cx="2123700" cy="116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 Post Evaluation of C&amp;S Adoption Commences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2613281" y="2685291"/>
            <a:ext cx="31236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Primary MTI Scope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7113485" y="2715121"/>
            <a:ext cx="41628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Primary Code Advocacy Scope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7189690" y="3905745"/>
            <a:ext cx="4831045" cy="232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Code Advocacy Attribution Factors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(also applicable to Advocacy work by an MTI):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Compliance Determination Methods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Code Language and Information in Support of the Standard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Feasibility or Market Acceptance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950960" y="3905744"/>
            <a:ext cx="5199843" cy="262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Additional Market Transformation Attribution Factors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(also applicable to MT work by a C&amp;S Administrator)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b="1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Accelerating the Rate of Market Saturation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 Reducing the Cost of a Measure to Meet the Cost-Effectiveness Threshold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 Completion of Market Transformation Objectives in Accordance with the MTI Logic Model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327438D-6A51-A34B-9CC9-44FA98216B0F}"/>
              </a:ext>
            </a:extLst>
          </p:cNvPr>
          <p:cNvSpPr/>
          <p:nvPr/>
        </p:nvSpPr>
        <p:spPr>
          <a:xfrm>
            <a:off x="423728" y="2420844"/>
            <a:ext cx="8129255" cy="1003902"/>
          </a:xfrm>
          <a:custGeom>
            <a:avLst/>
            <a:gdLst>
              <a:gd name="connsiteX0" fmla="*/ 126935 w 7862626"/>
              <a:gd name="connsiteY0" fmla="*/ 981508 h 1161470"/>
              <a:gd name="connsiteX1" fmla="*/ 3360789 w 7862626"/>
              <a:gd name="connsiteY1" fmla="*/ 200 h 1161470"/>
              <a:gd name="connsiteX2" fmla="*/ 7810125 w 7862626"/>
              <a:gd name="connsiteY2" fmla="*/ 1070717 h 1161470"/>
              <a:gd name="connsiteX3" fmla="*/ 126935 w 7862626"/>
              <a:gd name="connsiteY3" fmla="*/ 981508 h 1161470"/>
              <a:gd name="connsiteX0" fmla="*/ 126935 w 7939643"/>
              <a:gd name="connsiteY0" fmla="*/ 981508 h 1070870"/>
              <a:gd name="connsiteX1" fmla="*/ 3360789 w 7939643"/>
              <a:gd name="connsiteY1" fmla="*/ 200 h 1070870"/>
              <a:gd name="connsiteX2" fmla="*/ 7810125 w 7939643"/>
              <a:gd name="connsiteY2" fmla="*/ 1070717 h 1070870"/>
              <a:gd name="connsiteX3" fmla="*/ 126935 w 7939643"/>
              <a:gd name="connsiteY3" fmla="*/ 981508 h 1070870"/>
              <a:gd name="connsiteX0" fmla="*/ 126935 w 7810143"/>
              <a:gd name="connsiteY0" fmla="*/ 981508 h 1070870"/>
              <a:gd name="connsiteX1" fmla="*/ 3360789 w 7810143"/>
              <a:gd name="connsiteY1" fmla="*/ 200 h 1070870"/>
              <a:gd name="connsiteX2" fmla="*/ 7810125 w 7810143"/>
              <a:gd name="connsiteY2" fmla="*/ 1070717 h 1070870"/>
              <a:gd name="connsiteX3" fmla="*/ 126935 w 7810143"/>
              <a:gd name="connsiteY3" fmla="*/ 981508 h 1070870"/>
              <a:gd name="connsiteX0" fmla="*/ 292 w 7683494"/>
              <a:gd name="connsiteY0" fmla="*/ 981471 h 1070833"/>
              <a:gd name="connsiteX1" fmla="*/ 3234146 w 7683494"/>
              <a:gd name="connsiteY1" fmla="*/ 163 h 1070833"/>
              <a:gd name="connsiteX2" fmla="*/ 7683482 w 7683494"/>
              <a:gd name="connsiteY2" fmla="*/ 1070680 h 1070833"/>
              <a:gd name="connsiteX3" fmla="*/ 292 w 7683494"/>
              <a:gd name="connsiteY3" fmla="*/ 981471 h 1070833"/>
              <a:gd name="connsiteX0" fmla="*/ 73923 w 7851652"/>
              <a:gd name="connsiteY0" fmla="*/ 992656 h 1173940"/>
              <a:gd name="connsiteX1" fmla="*/ 4088363 w 7851652"/>
              <a:gd name="connsiteY1" fmla="*/ 197 h 1173940"/>
              <a:gd name="connsiteX2" fmla="*/ 7757113 w 7851652"/>
              <a:gd name="connsiteY2" fmla="*/ 1081865 h 1173940"/>
              <a:gd name="connsiteX3" fmla="*/ 73923 w 7851652"/>
              <a:gd name="connsiteY3" fmla="*/ 992656 h 1173940"/>
              <a:gd name="connsiteX0" fmla="*/ 73923 w 7762622"/>
              <a:gd name="connsiteY0" fmla="*/ 992656 h 1237681"/>
              <a:gd name="connsiteX1" fmla="*/ 4088363 w 7762622"/>
              <a:gd name="connsiteY1" fmla="*/ 197 h 1237681"/>
              <a:gd name="connsiteX2" fmla="*/ 7757113 w 7762622"/>
              <a:gd name="connsiteY2" fmla="*/ 1081865 h 1237681"/>
              <a:gd name="connsiteX3" fmla="*/ 73923 w 7762622"/>
              <a:gd name="connsiteY3" fmla="*/ 992656 h 1237681"/>
              <a:gd name="connsiteX0" fmla="*/ 73923 w 7905732"/>
              <a:gd name="connsiteY0" fmla="*/ 992656 h 1217998"/>
              <a:gd name="connsiteX1" fmla="*/ 4088363 w 7905732"/>
              <a:gd name="connsiteY1" fmla="*/ 197 h 1217998"/>
              <a:gd name="connsiteX2" fmla="*/ 7757113 w 7905732"/>
              <a:gd name="connsiteY2" fmla="*/ 1081865 h 1217998"/>
              <a:gd name="connsiteX3" fmla="*/ 73923 w 7905732"/>
              <a:gd name="connsiteY3" fmla="*/ 992656 h 1217998"/>
              <a:gd name="connsiteX0" fmla="*/ 73923 w 7757113"/>
              <a:gd name="connsiteY0" fmla="*/ 992656 h 1217998"/>
              <a:gd name="connsiteX1" fmla="*/ 4088363 w 7757113"/>
              <a:gd name="connsiteY1" fmla="*/ 197 h 1217998"/>
              <a:gd name="connsiteX2" fmla="*/ 7757113 w 7757113"/>
              <a:gd name="connsiteY2" fmla="*/ 1081865 h 1217998"/>
              <a:gd name="connsiteX3" fmla="*/ 73923 w 7757113"/>
              <a:gd name="connsiteY3" fmla="*/ 992656 h 1217998"/>
              <a:gd name="connsiteX0" fmla="*/ 73923 w 7757113"/>
              <a:gd name="connsiteY0" fmla="*/ 992656 h 1104175"/>
              <a:gd name="connsiteX1" fmla="*/ 4088363 w 7757113"/>
              <a:gd name="connsiteY1" fmla="*/ 197 h 1104175"/>
              <a:gd name="connsiteX2" fmla="*/ 7757113 w 7757113"/>
              <a:gd name="connsiteY2" fmla="*/ 1081865 h 1104175"/>
              <a:gd name="connsiteX3" fmla="*/ 73923 w 7757113"/>
              <a:gd name="connsiteY3" fmla="*/ 992656 h 1104175"/>
              <a:gd name="connsiteX0" fmla="*/ 28208 w 7711398"/>
              <a:gd name="connsiteY0" fmla="*/ 992671 h 1126393"/>
              <a:gd name="connsiteX1" fmla="*/ 4042648 w 7711398"/>
              <a:gd name="connsiteY1" fmla="*/ 212 h 1126393"/>
              <a:gd name="connsiteX2" fmla="*/ 7711398 w 7711398"/>
              <a:gd name="connsiteY2" fmla="*/ 1081880 h 1126393"/>
              <a:gd name="connsiteX3" fmla="*/ 28208 w 7711398"/>
              <a:gd name="connsiteY3" fmla="*/ 992671 h 1126393"/>
              <a:gd name="connsiteX0" fmla="*/ 0 w 7683190"/>
              <a:gd name="connsiteY0" fmla="*/ 992628 h 1126350"/>
              <a:gd name="connsiteX1" fmla="*/ 4014440 w 7683190"/>
              <a:gd name="connsiteY1" fmla="*/ 169 h 1126350"/>
              <a:gd name="connsiteX2" fmla="*/ 7683190 w 7683190"/>
              <a:gd name="connsiteY2" fmla="*/ 1081837 h 1126350"/>
              <a:gd name="connsiteX3" fmla="*/ 0 w 7683190"/>
              <a:gd name="connsiteY3" fmla="*/ 992628 h 1126350"/>
              <a:gd name="connsiteX0" fmla="*/ 16 w 7683206"/>
              <a:gd name="connsiteY0" fmla="*/ 992628 h 1081837"/>
              <a:gd name="connsiteX1" fmla="*/ 4014456 w 7683206"/>
              <a:gd name="connsiteY1" fmla="*/ 169 h 1081837"/>
              <a:gd name="connsiteX2" fmla="*/ 7683206 w 7683206"/>
              <a:gd name="connsiteY2" fmla="*/ 1081837 h 1081837"/>
              <a:gd name="connsiteX3" fmla="*/ 16 w 7683206"/>
              <a:gd name="connsiteY3" fmla="*/ 992628 h 1081837"/>
              <a:gd name="connsiteX0" fmla="*/ 16 w 7750114"/>
              <a:gd name="connsiteY0" fmla="*/ 1026077 h 1081832"/>
              <a:gd name="connsiteX1" fmla="*/ 4081364 w 7750114"/>
              <a:gd name="connsiteY1" fmla="*/ 164 h 1081832"/>
              <a:gd name="connsiteX2" fmla="*/ 7750114 w 7750114"/>
              <a:gd name="connsiteY2" fmla="*/ 1081832 h 1081832"/>
              <a:gd name="connsiteX3" fmla="*/ 16 w 7750114"/>
              <a:gd name="connsiteY3" fmla="*/ 1026077 h 1081832"/>
              <a:gd name="connsiteX0" fmla="*/ 16 w 7805870"/>
              <a:gd name="connsiteY0" fmla="*/ 1026077 h 1092983"/>
              <a:gd name="connsiteX1" fmla="*/ 4081364 w 7805870"/>
              <a:gd name="connsiteY1" fmla="*/ 164 h 1092983"/>
              <a:gd name="connsiteX2" fmla="*/ 7805870 w 7805870"/>
              <a:gd name="connsiteY2" fmla="*/ 1092983 h 1092983"/>
              <a:gd name="connsiteX3" fmla="*/ 16 w 7805870"/>
              <a:gd name="connsiteY3" fmla="*/ 1026077 h 1092983"/>
              <a:gd name="connsiteX0" fmla="*/ 16 w 7817021"/>
              <a:gd name="connsiteY0" fmla="*/ 1026077 h 1048378"/>
              <a:gd name="connsiteX1" fmla="*/ 4081364 w 7817021"/>
              <a:gd name="connsiteY1" fmla="*/ 164 h 1048378"/>
              <a:gd name="connsiteX2" fmla="*/ 7817021 w 7817021"/>
              <a:gd name="connsiteY2" fmla="*/ 1048378 h 1048378"/>
              <a:gd name="connsiteX3" fmla="*/ 16 w 7817021"/>
              <a:gd name="connsiteY3" fmla="*/ 1026077 h 1048378"/>
              <a:gd name="connsiteX0" fmla="*/ 16 w 7817021"/>
              <a:gd name="connsiteY0" fmla="*/ 1026077 h 1048378"/>
              <a:gd name="connsiteX1" fmla="*/ 4081364 w 7817021"/>
              <a:gd name="connsiteY1" fmla="*/ 164 h 1048378"/>
              <a:gd name="connsiteX2" fmla="*/ 7817021 w 7817021"/>
              <a:gd name="connsiteY2" fmla="*/ 1048378 h 1048378"/>
              <a:gd name="connsiteX3" fmla="*/ 16 w 7817021"/>
              <a:gd name="connsiteY3" fmla="*/ 1026077 h 1048378"/>
              <a:gd name="connsiteX0" fmla="*/ 16 w 7817021"/>
              <a:gd name="connsiteY0" fmla="*/ 1037225 h 1059526"/>
              <a:gd name="connsiteX1" fmla="*/ 3679920 w 7817021"/>
              <a:gd name="connsiteY1" fmla="*/ 161 h 1059526"/>
              <a:gd name="connsiteX2" fmla="*/ 7817021 w 7817021"/>
              <a:gd name="connsiteY2" fmla="*/ 1059526 h 1059526"/>
              <a:gd name="connsiteX3" fmla="*/ 16 w 7817021"/>
              <a:gd name="connsiteY3" fmla="*/ 1037225 h 1059526"/>
              <a:gd name="connsiteX0" fmla="*/ 16 w 7817021"/>
              <a:gd name="connsiteY0" fmla="*/ 981478 h 1003779"/>
              <a:gd name="connsiteX1" fmla="*/ 3724525 w 7817021"/>
              <a:gd name="connsiteY1" fmla="*/ 171 h 1003779"/>
              <a:gd name="connsiteX2" fmla="*/ 7817021 w 7817021"/>
              <a:gd name="connsiteY2" fmla="*/ 1003779 h 1003779"/>
              <a:gd name="connsiteX3" fmla="*/ 16 w 7817021"/>
              <a:gd name="connsiteY3" fmla="*/ 981478 h 1003779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021" h="1003902">
                <a:moveTo>
                  <a:pt x="16" y="981601"/>
                </a:moveTo>
                <a:cubicBezTo>
                  <a:pt x="604041" y="946289"/>
                  <a:pt x="849369" y="18879"/>
                  <a:pt x="3724525" y="294"/>
                </a:cubicBezTo>
                <a:cubicBezTo>
                  <a:pt x="6700042" y="-18291"/>
                  <a:pt x="6556932" y="849643"/>
                  <a:pt x="7817021" y="1003902"/>
                </a:cubicBezTo>
                <a:cubicBezTo>
                  <a:pt x="7805870" y="1002044"/>
                  <a:pt x="-12994" y="983460"/>
                  <a:pt x="16" y="981601"/>
                </a:cubicBezTo>
                <a:close/>
              </a:path>
            </a:pathLst>
          </a:cu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16;p15">
            <a:extLst>
              <a:ext uri="{FF2B5EF4-FFF2-40B4-BE49-F238E27FC236}">
                <a16:creationId xmlns:a16="http://schemas.microsoft.com/office/drawing/2014/main" id="{1F0AE0D3-6C29-4343-8DB6-07C6E6EBC863}"/>
              </a:ext>
            </a:extLst>
          </p:cNvPr>
          <p:cNvSpPr txBox="1"/>
          <p:nvPr/>
        </p:nvSpPr>
        <p:spPr>
          <a:xfrm>
            <a:off x="253999" y="338675"/>
            <a:ext cx="10736729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>
                <a:latin typeface="Century Gothic"/>
              </a:rPr>
              <a:t>Attribution Factors Focused on Market Transformation</a:t>
            </a:r>
            <a:endParaRPr sz="29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77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6;p15">
            <a:extLst>
              <a:ext uri="{FF2B5EF4-FFF2-40B4-BE49-F238E27FC236}">
                <a16:creationId xmlns:a16="http://schemas.microsoft.com/office/drawing/2014/main" id="{1F0AE0D3-6C29-4343-8DB6-07C6E6EBC863}"/>
              </a:ext>
            </a:extLst>
          </p:cNvPr>
          <p:cNvSpPr txBox="1"/>
          <p:nvPr/>
        </p:nvSpPr>
        <p:spPr>
          <a:xfrm>
            <a:off x="259160" y="17824"/>
            <a:ext cx="11480801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Strawperson Example of Possible Evaluation Assessment of Weighted Values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6791D-4C7C-A445-A985-9D9D5A008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428" y="729124"/>
            <a:ext cx="8234013" cy="2875116"/>
          </a:xfrm>
          <a:prstGeom prst="rect">
            <a:avLst/>
          </a:prstGeom>
        </p:spPr>
      </p:pic>
      <p:sp>
        <p:nvSpPr>
          <p:cNvPr id="31" name="Freeform 30">
            <a:extLst>
              <a:ext uri="{FF2B5EF4-FFF2-40B4-BE49-F238E27FC236}">
                <a16:creationId xmlns:a16="http://schemas.microsoft.com/office/drawing/2014/main" id="{45504C4F-21EE-9A45-9307-1DD88428B6F9}"/>
              </a:ext>
            </a:extLst>
          </p:cNvPr>
          <p:cNvSpPr/>
          <p:nvPr/>
        </p:nvSpPr>
        <p:spPr>
          <a:xfrm>
            <a:off x="6556914" y="5252049"/>
            <a:ext cx="5363737" cy="1003902"/>
          </a:xfrm>
          <a:custGeom>
            <a:avLst/>
            <a:gdLst>
              <a:gd name="connsiteX0" fmla="*/ 126935 w 7862626"/>
              <a:gd name="connsiteY0" fmla="*/ 981508 h 1161470"/>
              <a:gd name="connsiteX1" fmla="*/ 3360789 w 7862626"/>
              <a:gd name="connsiteY1" fmla="*/ 200 h 1161470"/>
              <a:gd name="connsiteX2" fmla="*/ 7810125 w 7862626"/>
              <a:gd name="connsiteY2" fmla="*/ 1070717 h 1161470"/>
              <a:gd name="connsiteX3" fmla="*/ 126935 w 7862626"/>
              <a:gd name="connsiteY3" fmla="*/ 981508 h 1161470"/>
              <a:gd name="connsiteX0" fmla="*/ 126935 w 7939643"/>
              <a:gd name="connsiteY0" fmla="*/ 981508 h 1070870"/>
              <a:gd name="connsiteX1" fmla="*/ 3360789 w 7939643"/>
              <a:gd name="connsiteY1" fmla="*/ 200 h 1070870"/>
              <a:gd name="connsiteX2" fmla="*/ 7810125 w 7939643"/>
              <a:gd name="connsiteY2" fmla="*/ 1070717 h 1070870"/>
              <a:gd name="connsiteX3" fmla="*/ 126935 w 7939643"/>
              <a:gd name="connsiteY3" fmla="*/ 981508 h 1070870"/>
              <a:gd name="connsiteX0" fmla="*/ 126935 w 7810143"/>
              <a:gd name="connsiteY0" fmla="*/ 981508 h 1070870"/>
              <a:gd name="connsiteX1" fmla="*/ 3360789 w 7810143"/>
              <a:gd name="connsiteY1" fmla="*/ 200 h 1070870"/>
              <a:gd name="connsiteX2" fmla="*/ 7810125 w 7810143"/>
              <a:gd name="connsiteY2" fmla="*/ 1070717 h 1070870"/>
              <a:gd name="connsiteX3" fmla="*/ 126935 w 7810143"/>
              <a:gd name="connsiteY3" fmla="*/ 981508 h 1070870"/>
              <a:gd name="connsiteX0" fmla="*/ 292 w 7683494"/>
              <a:gd name="connsiteY0" fmla="*/ 981471 h 1070833"/>
              <a:gd name="connsiteX1" fmla="*/ 3234146 w 7683494"/>
              <a:gd name="connsiteY1" fmla="*/ 163 h 1070833"/>
              <a:gd name="connsiteX2" fmla="*/ 7683482 w 7683494"/>
              <a:gd name="connsiteY2" fmla="*/ 1070680 h 1070833"/>
              <a:gd name="connsiteX3" fmla="*/ 292 w 7683494"/>
              <a:gd name="connsiteY3" fmla="*/ 981471 h 1070833"/>
              <a:gd name="connsiteX0" fmla="*/ 73923 w 7851652"/>
              <a:gd name="connsiteY0" fmla="*/ 992656 h 1173940"/>
              <a:gd name="connsiteX1" fmla="*/ 4088363 w 7851652"/>
              <a:gd name="connsiteY1" fmla="*/ 197 h 1173940"/>
              <a:gd name="connsiteX2" fmla="*/ 7757113 w 7851652"/>
              <a:gd name="connsiteY2" fmla="*/ 1081865 h 1173940"/>
              <a:gd name="connsiteX3" fmla="*/ 73923 w 7851652"/>
              <a:gd name="connsiteY3" fmla="*/ 992656 h 1173940"/>
              <a:gd name="connsiteX0" fmla="*/ 73923 w 7762622"/>
              <a:gd name="connsiteY0" fmla="*/ 992656 h 1237681"/>
              <a:gd name="connsiteX1" fmla="*/ 4088363 w 7762622"/>
              <a:gd name="connsiteY1" fmla="*/ 197 h 1237681"/>
              <a:gd name="connsiteX2" fmla="*/ 7757113 w 7762622"/>
              <a:gd name="connsiteY2" fmla="*/ 1081865 h 1237681"/>
              <a:gd name="connsiteX3" fmla="*/ 73923 w 7762622"/>
              <a:gd name="connsiteY3" fmla="*/ 992656 h 1237681"/>
              <a:gd name="connsiteX0" fmla="*/ 73923 w 7905732"/>
              <a:gd name="connsiteY0" fmla="*/ 992656 h 1217998"/>
              <a:gd name="connsiteX1" fmla="*/ 4088363 w 7905732"/>
              <a:gd name="connsiteY1" fmla="*/ 197 h 1217998"/>
              <a:gd name="connsiteX2" fmla="*/ 7757113 w 7905732"/>
              <a:gd name="connsiteY2" fmla="*/ 1081865 h 1217998"/>
              <a:gd name="connsiteX3" fmla="*/ 73923 w 7905732"/>
              <a:gd name="connsiteY3" fmla="*/ 992656 h 1217998"/>
              <a:gd name="connsiteX0" fmla="*/ 73923 w 7757113"/>
              <a:gd name="connsiteY0" fmla="*/ 992656 h 1217998"/>
              <a:gd name="connsiteX1" fmla="*/ 4088363 w 7757113"/>
              <a:gd name="connsiteY1" fmla="*/ 197 h 1217998"/>
              <a:gd name="connsiteX2" fmla="*/ 7757113 w 7757113"/>
              <a:gd name="connsiteY2" fmla="*/ 1081865 h 1217998"/>
              <a:gd name="connsiteX3" fmla="*/ 73923 w 7757113"/>
              <a:gd name="connsiteY3" fmla="*/ 992656 h 1217998"/>
              <a:gd name="connsiteX0" fmla="*/ 73923 w 7757113"/>
              <a:gd name="connsiteY0" fmla="*/ 992656 h 1104175"/>
              <a:gd name="connsiteX1" fmla="*/ 4088363 w 7757113"/>
              <a:gd name="connsiteY1" fmla="*/ 197 h 1104175"/>
              <a:gd name="connsiteX2" fmla="*/ 7757113 w 7757113"/>
              <a:gd name="connsiteY2" fmla="*/ 1081865 h 1104175"/>
              <a:gd name="connsiteX3" fmla="*/ 73923 w 7757113"/>
              <a:gd name="connsiteY3" fmla="*/ 992656 h 1104175"/>
              <a:gd name="connsiteX0" fmla="*/ 28208 w 7711398"/>
              <a:gd name="connsiteY0" fmla="*/ 992671 h 1126393"/>
              <a:gd name="connsiteX1" fmla="*/ 4042648 w 7711398"/>
              <a:gd name="connsiteY1" fmla="*/ 212 h 1126393"/>
              <a:gd name="connsiteX2" fmla="*/ 7711398 w 7711398"/>
              <a:gd name="connsiteY2" fmla="*/ 1081880 h 1126393"/>
              <a:gd name="connsiteX3" fmla="*/ 28208 w 7711398"/>
              <a:gd name="connsiteY3" fmla="*/ 992671 h 1126393"/>
              <a:gd name="connsiteX0" fmla="*/ 0 w 7683190"/>
              <a:gd name="connsiteY0" fmla="*/ 992628 h 1126350"/>
              <a:gd name="connsiteX1" fmla="*/ 4014440 w 7683190"/>
              <a:gd name="connsiteY1" fmla="*/ 169 h 1126350"/>
              <a:gd name="connsiteX2" fmla="*/ 7683190 w 7683190"/>
              <a:gd name="connsiteY2" fmla="*/ 1081837 h 1126350"/>
              <a:gd name="connsiteX3" fmla="*/ 0 w 7683190"/>
              <a:gd name="connsiteY3" fmla="*/ 992628 h 1126350"/>
              <a:gd name="connsiteX0" fmla="*/ 16 w 7683206"/>
              <a:gd name="connsiteY0" fmla="*/ 992628 h 1081837"/>
              <a:gd name="connsiteX1" fmla="*/ 4014456 w 7683206"/>
              <a:gd name="connsiteY1" fmla="*/ 169 h 1081837"/>
              <a:gd name="connsiteX2" fmla="*/ 7683206 w 7683206"/>
              <a:gd name="connsiteY2" fmla="*/ 1081837 h 1081837"/>
              <a:gd name="connsiteX3" fmla="*/ 16 w 7683206"/>
              <a:gd name="connsiteY3" fmla="*/ 992628 h 1081837"/>
              <a:gd name="connsiteX0" fmla="*/ 16 w 7750114"/>
              <a:gd name="connsiteY0" fmla="*/ 1026077 h 1081832"/>
              <a:gd name="connsiteX1" fmla="*/ 4081364 w 7750114"/>
              <a:gd name="connsiteY1" fmla="*/ 164 h 1081832"/>
              <a:gd name="connsiteX2" fmla="*/ 7750114 w 7750114"/>
              <a:gd name="connsiteY2" fmla="*/ 1081832 h 1081832"/>
              <a:gd name="connsiteX3" fmla="*/ 16 w 7750114"/>
              <a:gd name="connsiteY3" fmla="*/ 1026077 h 1081832"/>
              <a:gd name="connsiteX0" fmla="*/ 16 w 7805870"/>
              <a:gd name="connsiteY0" fmla="*/ 1026077 h 1092983"/>
              <a:gd name="connsiteX1" fmla="*/ 4081364 w 7805870"/>
              <a:gd name="connsiteY1" fmla="*/ 164 h 1092983"/>
              <a:gd name="connsiteX2" fmla="*/ 7805870 w 7805870"/>
              <a:gd name="connsiteY2" fmla="*/ 1092983 h 1092983"/>
              <a:gd name="connsiteX3" fmla="*/ 16 w 7805870"/>
              <a:gd name="connsiteY3" fmla="*/ 1026077 h 1092983"/>
              <a:gd name="connsiteX0" fmla="*/ 16 w 7817021"/>
              <a:gd name="connsiteY0" fmla="*/ 1026077 h 1048378"/>
              <a:gd name="connsiteX1" fmla="*/ 4081364 w 7817021"/>
              <a:gd name="connsiteY1" fmla="*/ 164 h 1048378"/>
              <a:gd name="connsiteX2" fmla="*/ 7817021 w 7817021"/>
              <a:gd name="connsiteY2" fmla="*/ 1048378 h 1048378"/>
              <a:gd name="connsiteX3" fmla="*/ 16 w 7817021"/>
              <a:gd name="connsiteY3" fmla="*/ 1026077 h 1048378"/>
              <a:gd name="connsiteX0" fmla="*/ 16 w 7817021"/>
              <a:gd name="connsiteY0" fmla="*/ 1026077 h 1048378"/>
              <a:gd name="connsiteX1" fmla="*/ 4081364 w 7817021"/>
              <a:gd name="connsiteY1" fmla="*/ 164 h 1048378"/>
              <a:gd name="connsiteX2" fmla="*/ 7817021 w 7817021"/>
              <a:gd name="connsiteY2" fmla="*/ 1048378 h 1048378"/>
              <a:gd name="connsiteX3" fmla="*/ 16 w 7817021"/>
              <a:gd name="connsiteY3" fmla="*/ 1026077 h 1048378"/>
              <a:gd name="connsiteX0" fmla="*/ 16 w 7817021"/>
              <a:gd name="connsiteY0" fmla="*/ 1037225 h 1059526"/>
              <a:gd name="connsiteX1" fmla="*/ 3679920 w 7817021"/>
              <a:gd name="connsiteY1" fmla="*/ 161 h 1059526"/>
              <a:gd name="connsiteX2" fmla="*/ 7817021 w 7817021"/>
              <a:gd name="connsiteY2" fmla="*/ 1059526 h 1059526"/>
              <a:gd name="connsiteX3" fmla="*/ 16 w 7817021"/>
              <a:gd name="connsiteY3" fmla="*/ 1037225 h 1059526"/>
              <a:gd name="connsiteX0" fmla="*/ 16 w 7817021"/>
              <a:gd name="connsiteY0" fmla="*/ 981478 h 1003779"/>
              <a:gd name="connsiteX1" fmla="*/ 3724525 w 7817021"/>
              <a:gd name="connsiteY1" fmla="*/ 171 h 1003779"/>
              <a:gd name="connsiteX2" fmla="*/ 7817021 w 7817021"/>
              <a:gd name="connsiteY2" fmla="*/ 1003779 h 1003779"/>
              <a:gd name="connsiteX3" fmla="*/ 16 w 7817021"/>
              <a:gd name="connsiteY3" fmla="*/ 981478 h 1003779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021" h="1003902">
                <a:moveTo>
                  <a:pt x="16" y="981601"/>
                </a:moveTo>
                <a:cubicBezTo>
                  <a:pt x="604041" y="946289"/>
                  <a:pt x="849369" y="18879"/>
                  <a:pt x="3724525" y="294"/>
                </a:cubicBezTo>
                <a:cubicBezTo>
                  <a:pt x="6700042" y="-18291"/>
                  <a:pt x="6556932" y="849643"/>
                  <a:pt x="7817021" y="1003902"/>
                </a:cubicBezTo>
                <a:cubicBezTo>
                  <a:pt x="7805870" y="1002044"/>
                  <a:pt x="-12994" y="983460"/>
                  <a:pt x="16" y="981601"/>
                </a:cubicBezTo>
                <a:close/>
              </a:path>
            </a:pathLst>
          </a:custGeom>
          <a:solidFill>
            <a:schemeClr val="accent4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239;p27">
            <a:extLst>
              <a:ext uri="{FF2B5EF4-FFF2-40B4-BE49-F238E27FC236}">
                <a16:creationId xmlns:a16="http://schemas.microsoft.com/office/drawing/2014/main" id="{E09C5264-F3B9-6B4B-B92C-6A1779FBDC48}"/>
              </a:ext>
            </a:extLst>
          </p:cNvPr>
          <p:cNvSpPr txBox="1"/>
          <p:nvPr/>
        </p:nvSpPr>
        <p:spPr>
          <a:xfrm>
            <a:off x="259160" y="6281876"/>
            <a:ext cx="6918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Google Shape;242;p27">
            <a:extLst>
              <a:ext uri="{FF2B5EF4-FFF2-40B4-BE49-F238E27FC236}">
                <a16:creationId xmlns:a16="http://schemas.microsoft.com/office/drawing/2014/main" id="{59CF02EB-C8EB-6444-8E2E-933BCC5962DF}"/>
              </a:ext>
            </a:extLst>
          </p:cNvPr>
          <p:cNvCxnSpPr/>
          <p:nvPr/>
        </p:nvCxnSpPr>
        <p:spPr>
          <a:xfrm>
            <a:off x="606416" y="5351626"/>
            <a:ext cx="0" cy="878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243;p27">
            <a:extLst>
              <a:ext uri="{FF2B5EF4-FFF2-40B4-BE49-F238E27FC236}">
                <a16:creationId xmlns:a16="http://schemas.microsoft.com/office/drawing/2014/main" id="{CF063395-351A-7E4A-8B4E-45845C85D4BA}"/>
              </a:ext>
            </a:extLst>
          </p:cNvPr>
          <p:cNvCxnSpPr/>
          <p:nvPr/>
        </p:nvCxnSpPr>
        <p:spPr>
          <a:xfrm>
            <a:off x="11194680" y="5351626"/>
            <a:ext cx="0" cy="878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245;p27">
            <a:extLst>
              <a:ext uri="{FF2B5EF4-FFF2-40B4-BE49-F238E27FC236}">
                <a16:creationId xmlns:a16="http://schemas.microsoft.com/office/drawing/2014/main" id="{F568790D-0AA4-1F4B-B309-FBB84853796D}"/>
              </a:ext>
            </a:extLst>
          </p:cNvPr>
          <p:cNvCxnSpPr/>
          <p:nvPr/>
        </p:nvCxnSpPr>
        <p:spPr>
          <a:xfrm>
            <a:off x="7189691" y="5351626"/>
            <a:ext cx="0" cy="878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246;p27">
            <a:extLst>
              <a:ext uri="{FF2B5EF4-FFF2-40B4-BE49-F238E27FC236}">
                <a16:creationId xmlns:a16="http://schemas.microsoft.com/office/drawing/2014/main" id="{C8639923-CFCB-A347-9C95-56FA276EBD2D}"/>
              </a:ext>
            </a:extLst>
          </p:cNvPr>
          <p:cNvSpPr txBox="1"/>
          <p:nvPr/>
        </p:nvSpPr>
        <p:spPr>
          <a:xfrm>
            <a:off x="6859160" y="6281876"/>
            <a:ext cx="6918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47;p27">
            <a:extLst>
              <a:ext uri="{FF2B5EF4-FFF2-40B4-BE49-F238E27FC236}">
                <a16:creationId xmlns:a16="http://schemas.microsoft.com/office/drawing/2014/main" id="{71B63FA6-C528-3749-9CAC-99E08053F123}"/>
              </a:ext>
            </a:extLst>
          </p:cNvPr>
          <p:cNvSpPr txBox="1"/>
          <p:nvPr/>
        </p:nvSpPr>
        <p:spPr>
          <a:xfrm>
            <a:off x="5667185" y="4549434"/>
            <a:ext cx="3045000" cy="82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Measure meets CEC criteria to commence adoption process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49;p27">
            <a:extLst>
              <a:ext uri="{FF2B5EF4-FFF2-40B4-BE49-F238E27FC236}">
                <a16:creationId xmlns:a16="http://schemas.microsoft.com/office/drawing/2014/main" id="{75037001-335C-5746-A2F3-E20FE6F4D74B}"/>
              </a:ext>
            </a:extLst>
          </p:cNvPr>
          <p:cNvSpPr txBox="1"/>
          <p:nvPr/>
        </p:nvSpPr>
        <p:spPr>
          <a:xfrm>
            <a:off x="2613281" y="5516496"/>
            <a:ext cx="31236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Primary MTI Scope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50;p27">
            <a:extLst>
              <a:ext uri="{FF2B5EF4-FFF2-40B4-BE49-F238E27FC236}">
                <a16:creationId xmlns:a16="http://schemas.microsoft.com/office/drawing/2014/main" id="{21833181-D8DE-F64B-A4EB-5E3B9A61FE27}"/>
              </a:ext>
            </a:extLst>
          </p:cNvPr>
          <p:cNvSpPr txBox="1"/>
          <p:nvPr/>
        </p:nvSpPr>
        <p:spPr>
          <a:xfrm>
            <a:off x="7113485" y="5546326"/>
            <a:ext cx="41628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Primary Code Advocacy Scope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308CD203-AB2B-5D4E-A273-500B5F59DA99}"/>
              </a:ext>
            </a:extLst>
          </p:cNvPr>
          <p:cNvSpPr/>
          <p:nvPr/>
        </p:nvSpPr>
        <p:spPr>
          <a:xfrm>
            <a:off x="423728" y="5252049"/>
            <a:ext cx="8129255" cy="1003902"/>
          </a:xfrm>
          <a:custGeom>
            <a:avLst/>
            <a:gdLst>
              <a:gd name="connsiteX0" fmla="*/ 126935 w 7862626"/>
              <a:gd name="connsiteY0" fmla="*/ 981508 h 1161470"/>
              <a:gd name="connsiteX1" fmla="*/ 3360789 w 7862626"/>
              <a:gd name="connsiteY1" fmla="*/ 200 h 1161470"/>
              <a:gd name="connsiteX2" fmla="*/ 7810125 w 7862626"/>
              <a:gd name="connsiteY2" fmla="*/ 1070717 h 1161470"/>
              <a:gd name="connsiteX3" fmla="*/ 126935 w 7862626"/>
              <a:gd name="connsiteY3" fmla="*/ 981508 h 1161470"/>
              <a:gd name="connsiteX0" fmla="*/ 126935 w 7939643"/>
              <a:gd name="connsiteY0" fmla="*/ 981508 h 1070870"/>
              <a:gd name="connsiteX1" fmla="*/ 3360789 w 7939643"/>
              <a:gd name="connsiteY1" fmla="*/ 200 h 1070870"/>
              <a:gd name="connsiteX2" fmla="*/ 7810125 w 7939643"/>
              <a:gd name="connsiteY2" fmla="*/ 1070717 h 1070870"/>
              <a:gd name="connsiteX3" fmla="*/ 126935 w 7939643"/>
              <a:gd name="connsiteY3" fmla="*/ 981508 h 1070870"/>
              <a:gd name="connsiteX0" fmla="*/ 126935 w 7810143"/>
              <a:gd name="connsiteY0" fmla="*/ 981508 h 1070870"/>
              <a:gd name="connsiteX1" fmla="*/ 3360789 w 7810143"/>
              <a:gd name="connsiteY1" fmla="*/ 200 h 1070870"/>
              <a:gd name="connsiteX2" fmla="*/ 7810125 w 7810143"/>
              <a:gd name="connsiteY2" fmla="*/ 1070717 h 1070870"/>
              <a:gd name="connsiteX3" fmla="*/ 126935 w 7810143"/>
              <a:gd name="connsiteY3" fmla="*/ 981508 h 1070870"/>
              <a:gd name="connsiteX0" fmla="*/ 292 w 7683494"/>
              <a:gd name="connsiteY0" fmla="*/ 981471 h 1070833"/>
              <a:gd name="connsiteX1" fmla="*/ 3234146 w 7683494"/>
              <a:gd name="connsiteY1" fmla="*/ 163 h 1070833"/>
              <a:gd name="connsiteX2" fmla="*/ 7683482 w 7683494"/>
              <a:gd name="connsiteY2" fmla="*/ 1070680 h 1070833"/>
              <a:gd name="connsiteX3" fmla="*/ 292 w 7683494"/>
              <a:gd name="connsiteY3" fmla="*/ 981471 h 1070833"/>
              <a:gd name="connsiteX0" fmla="*/ 73923 w 7851652"/>
              <a:gd name="connsiteY0" fmla="*/ 992656 h 1173940"/>
              <a:gd name="connsiteX1" fmla="*/ 4088363 w 7851652"/>
              <a:gd name="connsiteY1" fmla="*/ 197 h 1173940"/>
              <a:gd name="connsiteX2" fmla="*/ 7757113 w 7851652"/>
              <a:gd name="connsiteY2" fmla="*/ 1081865 h 1173940"/>
              <a:gd name="connsiteX3" fmla="*/ 73923 w 7851652"/>
              <a:gd name="connsiteY3" fmla="*/ 992656 h 1173940"/>
              <a:gd name="connsiteX0" fmla="*/ 73923 w 7762622"/>
              <a:gd name="connsiteY0" fmla="*/ 992656 h 1237681"/>
              <a:gd name="connsiteX1" fmla="*/ 4088363 w 7762622"/>
              <a:gd name="connsiteY1" fmla="*/ 197 h 1237681"/>
              <a:gd name="connsiteX2" fmla="*/ 7757113 w 7762622"/>
              <a:gd name="connsiteY2" fmla="*/ 1081865 h 1237681"/>
              <a:gd name="connsiteX3" fmla="*/ 73923 w 7762622"/>
              <a:gd name="connsiteY3" fmla="*/ 992656 h 1237681"/>
              <a:gd name="connsiteX0" fmla="*/ 73923 w 7905732"/>
              <a:gd name="connsiteY0" fmla="*/ 992656 h 1217998"/>
              <a:gd name="connsiteX1" fmla="*/ 4088363 w 7905732"/>
              <a:gd name="connsiteY1" fmla="*/ 197 h 1217998"/>
              <a:gd name="connsiteX2" fmla="*/ 7757113 w 7905732"/>
              <a:gd name="connsiteY2" fmla="*/ 1081865 h 1217998"/>
              <a:gd name="connsiteX3" fmla="*/ 73923 w 7905732"/>
              <a:gd name="connsiteY3" fmla="*/ 992656 h 1217998"/>
              <a:gd name="connsiteX0" fmla="*/ 73923 w 7757113"/>
              <a:gd name="connsiteY0" fmla="*/ 992656 h 1217998"/>
              <a:gd name="connsiteX1" fmla="*/ 4088363 w 7757113"/>
              <a:gd name="connsiteY1" fmla="*/ 197 h 1217998"/>
              <a:gd name="connsiteX2" fmla="*/ 7757113 w 7757113"/>
              <a:gd name="connsiteY2" fmla="*/ 1081865 h 1217998"/>
              <a:gd name="connsiteX3" fmla="*/ 73923 w 7757113"/>
              <a:gd name="connsiteY3" fmla="*/ 992656 h 1217998"/>
              <a:gd name="connsiteX0" fmla="*/ 73923 w 7757113"/>
              <a:gd name="connsiteY0" fmla="*/ 992656 h 1104175"/>
              <a:gd name="connsiteX1" fmla="*/ 4088363 w 7757113"/>
              <a:gd name="connsiteY1" fmla="*/ 197 h 1104175"/>
              <a:gd name="connsiteX2" fmla="*/ 7757113 w 7757113"/>
              <a:gd name="connsiteY2" fmla="*/ 1081865 h 1104175"/>
              <a:gd name="connsiteX3" fmla="*/ 73923 w 7757113"/>
              <a:gd name="connsiteY3" fmla="*/ 992656 h 1104175"/>
              <a:gd name="connsiteX0" fmla="*/ 28208 w 7711398"/>
              <a:gd name="connsiteY0" fmla="*/ 992671 h 1126393"/>
              <a:gd name="connsiteX1" fmla="*/ 4042648 w 7711398"/>
              <a:gd name="connsiteY1" fmla="*/ 212 h 1126393"/>
              <a:gd name="connsiteX2" fmla="*/ 7711398 w 7711398"/>
              <a:gd name="connsiteY2" fmla="*/ 1081880 h 1126393"/>
              <a:gd name="connsiteX3" fmla="*/ 28208 w 7711398"/>
              <a:gd name="connsiteY3" fmla="*/ 992671 h 1126393"/>
              <a:gd name="connsiteX0" fmla="*/ 0 w 7683190"/>
              <a:gd name="connsiteY0" fmla="*/ 992628 h 1126350"/>
              <a:gd name="connsiteX1" fmla="*/ 4014440 w 7683190"/>
              <a:gd name="connsiteY1" fmla="*/ 169 h 1126350"/>
              <a:gd name="connsiteX2" fmla="*/ 7683190 w 7683190"/>
              <a:gd name="connsiteY2" fmla="*/ 1081837 h 1126350"/>
              <a:gd name="connsiteX3" fmla="*/ 0 w 7683190"/>
              <a:gd name="connsiteY3" fmla="*/ 992628 h 1126350"/>
              <a:gd name="connsiteX0" fmla="*/ 16 w 7683206"/>
              <a:gd name="connsiteY0" fmla="*/ 992628 h 1081837"/>
              <a:gd name="connsiteX1" fmla="*/ 4014456 w 7683206"/>
              <a:gd name="connsiteY1" fmla="*/ 169 h 1081837"/>
              <a:gd name="connsiteX2" fmla="*/ 7683206 w 7683206"/>
              <a:gd name="connsiteY2" fmla="*/ 1081837 h 1081837"/>
              <a:gd name="connsiteX3" fmla="*/ 16 w 7683206"/>
              <a:gd name="connsiteY3" fmla="*/ 992628 h 1081837"/>
              <a:gd name="connsiteX0" fmla="*/ 16 w 7750114"/>
              <a:gd name="connsiteY0" fmla="*/ 1026077 h 1081832"/>
              <a:gd name="connsiteX1" fmla="*/ 4081364 w 7750114"/>
              <a:gd name="connsiteY1" fmla="*/ 164 h 1081832"/>
              <a:gd name="connsiteX2" fmla="*/ 7750114 w 7750114"/>
              <a:gd name="connsiteY2" fmla="*/ 1081832 h 1081832"/>
              <a:gd name="connsiteX3" fmla="*/ 16 w 7750114"/>
              <a:gd name="connsiteY3" fmla="*/ 1026077 h 1081832"/>
              <a:gd name="connsiteX0" fmla="*/ 16 w 7805870"/>
              <a:gd name="connsiteY0" fmla="*/ 1026077 h 1092983"/>
              <a:gd name="connsiteX1" fmla="*/ 4081364 w 7805870"/>
              <a:gd name="connsiteY1" fmla="*/ 164 h 1092983"/>
              <a:gd name="connsiteX2" fmla="*/ 7805870 w 7805870"/>
              <a:gd name="connsiteY2" fmla="*/ 1092983 h 1092983"/>
              <a:gd name="connsiteX3" fmla="*/ 16 w 7805870"/>
              <a:gd name="connsiteY3" fmla="*/ 1026077 h 1092983"/>
              <a:gd name="connsiteX0" fmla="*/ 16 w 7817021"/>
              <a:gd name="connsiteY0" fmla="*/ 1026077 h 1048378"/>
              <a:gd name="connsiteX1" fmla="*/ 4081364 w 7817021"/>
              <a:gd name="connsiteY1" fmla="*/ 164 h 1048378"/>
              <a:gd name="connsiteX2" fmla="*/ 7817021 w 7817021"/>
              <a:gd name="connsiteY2" fmla="*/ 1048378 h 1048378"/>
              <a:gd name="connsiteX3" fmla="*/ 16 w 7817021"/>
              <a:gd name="connsiteY3" fmla="*/ 1026077 h 1048378"/>
              <a:gd name="connsiteX0" fmla="*/ 16 w 7817021"/>
              <a:gd name="connsiteY0" fmla="*/ 1026077 h 1048378"/>
              <a:gd name="connsiteX1" fmla="*/ 4081364 w 7817021"/>
              <a:gd name="connsiteY1" fmla="*/ 164 h 1048378"/>
              <a:gd name="connsiteX2" fmla="*/ 7817021 w 7817021"/>
              <a:gd name="connsiteY2" fmla="*/ 1048378 h 1048378"/>
              <a:gd name="connsiteX3" fmla="*/ 16 w 7817021"/>
              <a:gd name="connsiteY3" fmla="*/ 1026077 h 1048378"/>
              <a:gd name="connsiteX0" fmla="*/ 16 w 7817021"/>
              <a:gd name="connsiteY0" fmla="*/ 1037225 h 1059526"/>
              <a:gd name="connsiteX1" fmla="*/ 3679920 w 7817021"/>
              <a:gd name="connsiteY1" fmla="*/ 161 h 1059526"/>
              <a:gd name="connsiteX2" fmla="*/ 7817021 w 7817021"/>
              <a:gd name="connsiteY2" fmla="*/ 1059526 h 1059526"/>
              <a:gd name="connsiteX3" fmla="*/ 16 w 7817021"/>
              <a:gd name="connsiteY3" fmla="*/ 1037225 h 1059526"/>
              <a:gd name="connsiteX0" fmla="*/ 16 w 7817021"/>
              <a:gd name="connsiteY0" fmla="*/ 981478 h 1003779"/>
              <a:gd name="connsiteX1" fmla="*/ 3724525 w 7817021"/>
              <a:gd name="connsiteY1" fmla="*/ 171 h 1003779"/>
              <a:gd name="connsiteX2" fmla="*/ 7817021 w 7817021"/>
              <a:gd name="connsiteY2" fmla="*/ 1003779 h 1003779"/>
              <a:gd name="connsiteX3" fmla="*/ 16 w 7817021"/>
              <a:gd name="connsiteY3" fmla="*/ 981478 h 1003779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  <a:gd name="connsiteX0" fmla="*/ 16 w 7817021"/>
              <a:gd name="connsiteY0" fmla="*/ 981601 h 1003902"/>
              <a:gd name="connsiteX1" fmla="*/ 3724525 w 7817021"/>
              <a:gd name="connsiteY1" fmla="*/ 294 h 1003902"/>
              <a:gd name="connsiteX2" fmla="*/ 7817021 w 7817021"/>
              <a:gd name="connsiteY2" fmla="*/ 1003902 h 1003902"/>
              <a:gd name="connsiteX3" fmla="*/ 16 w 7817021"/>
              <a:gd name="connsiteY3" fmla="*/ 981601 h 100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021" h="1003902">
                <a:moveTo>
                  <a:pt x="16" y="981601"/>
                </a:moveTo>
                <a:cubicBezTo>
                  <a:pt x="604041" y="946289"/>
                  <a:pt x="849369" y="18879"/>
                  <a:pt x="3724525" y="294"/>
                </a:cubicBezTo>
                <a:cubicBezTo>
                  <a:pt x="6700042" y="-18291"/>
                  <a:pt x="6556932" y="849643"/>
                  <a:pt x="7817021" y="1003902"/>
                </a:cubicBezTo>
                <a:cubicBezTo>
                  <a:pt x="7805870" y="1002044"/>
                  <a:pt x="-12994" y="983460"/>
                  <a:pt x="16" y="981601"/>
                </a:cubicBezTo>
                <a:close/>
              </a:path>
            </a:pathLst>
          </a:cu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oogle Shape;240;p27">
            <a:extLst>
              <a:ext uri="{FF2B5EF4-FFF2-40B4-BE49-F238E27FC236}">
                <a16:creationId xmlns:a16="http://schemas.microsoft.com/office/drawing/2014/main" id="{729C60AC-ADE8-7449-B5ED-8BF2E37A3B2D}"/>
              </a:ext>
            </a:extLst>
          </p:cNvPr>
          <p:cNvSpPr txBox="1"/>
          <p:nvPr/>
        </p:nvSpPr>
        <p:spPr>
          <a:xfrm>
            <a:off x="10917435" y="6281876"/>
            <a:ext cx="6918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2036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CA777-EE1B-884C-9BDD-DC841E55E0AC}"/>
              </a:ext>
            </a:extLst>
          </p:cNvPr>
          <p:cNvSpPr/>
          <p:nvPr/>
        </p:nvSpPr>
        <p:spPr>
          <a:xfrm>
            <a:off x="170329" y="4382471"/>
            <a:ext cx="2088777" cy="8247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Weighting Values Established by Independent Evaluator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D1DC20-C48E-B142-9644-8B4336C3E2E0}"/>
              </a:ext>
            </a:extLst>
          </p:cNvPr>
          <p:cNvSpPr/>
          <p:nvPr/>
        </p:nvSpPr>
        <p:spPr>
          <a:xfrm>
            <a:off x="9646023" y="4373762"/>
            <a:ext cx="2088777" cy="8247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Attribution Factor Scores Established by Independent Evaluator</a:t>
            </a:r>
          </a:p>
        </p:txBody>
      </p:sp>
    </p:spTree>
    <p:extLst>
      <p:ext uri="{BB962C8B-B14F-4D97-AF65-F5344CB8AC3E}">
        <p14:creationId xmlns:p14="http://schemas.microsoft.com/office/powerpoint/2010/main" val="130237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9C93FB-7C94-45E2-AFBB-C86055C4A67B}"/>
              </a:ext>
            </a:extLst>
          </p:cNvPr>
          <p:cNvSpPr txBox="1"/>
          <p:nvPr/>
        </p:nvSpPr>
        <p:spPr>
          <a:xfrm>
            <a:off x="3274424" y="2447108"/>
            <a:ext cx="455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709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6C37B4-AA90-4EC4-A881-8EC9F2DFC8D2}"/>
              </a:ext>
            </a:extLst>
          </p:cNvPr>
          <p:cNvSpPr txBox="1"/>
          <p:nvPr/>
        </p:nvSpPr>
        <p:spPr>
          <a:xfrm>
            <a:off x="1062446" y="449282"/>
            <a:ext cx="9771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Section I </a:t>
            </a:r>
            <a:r>
              <a:rPr lang="en-US" sz="3200" dirty="0" err="1">
                <a:latin typeface="Century Gothic" panose="020B0502020202020204" pitchFamily="34" charset="0"/>
              </a:rPr>
              <a:t>I</a:t>
            </a:r>
            <a:br>
              <a:rPr lang="en-US" sz="3200" dirty="0">
                <a:latin typeface="Century Gothic" panose="020B0502020202020204" pitchFamily="34" charset="0"/>
              </a:rPr>
            </a:b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A Suggested Minimum Shared Savings Approach to Enhance Collaboration between the MTA and C&amp;S Teams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(Option 4 on Margie Gardner’s Initial Matrix of Approaches)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Google Shape;174;p20">
            <a:extLst>
              <a:ext uri="{FF2B5EF4-FFF2-40B4-BE49-F238E27FC236}">
                <a16:creationId xmlns:a16="http://schemas.microsoft.com/office/drawing/2014/main" id="{B489FB3F-977E-F841-9009-C2F410FA86C2}"/>
              </a:ext>
            </a:extLst>
          </p:cNvPr>
          <p:cNvSpPr txBox="1">
            <a:spLocks/>
          </p:cNvSpPr>
          <p:nvPr/>
        </p:nvSpPr>
        <p:spPr>
          <a:xfrm>
            <a:off x="984394" y="4693752"/>
            <a:ext cx="10328040" cy="12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en-US" sz="1800" i="1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“Likewise, we would like to avoid disputes over which initiative or program created the energy savings,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en-US" sz="1800" b="1" i="1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preferring to celebrate the victory </a:t>
            </a:r>
            <a:r>
              <a:rPr lang="en-US" sz="1800" i="1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without arguing over attribution. However, the existence of incentive mechanisms for existing program administrators may complicate this effort.” D.19-12-021 pg. 73</a:t>
            </a:r>
          </a:p>
        </p:txBody>
      </p:sp>
    </p:spTree>
    <p:extLst>
      <p:ext uri="{BB962C8B-B14F-4D97-AF65-F5344CB8AC3E}">
        <p14:creationId xmlns:p14="http://schemas.microsoft.com/office/powerpoint/2010/main" val="54744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/>
        </p:nvSpPr>
        <p:spPr>
          <a:xfrm>
            <a:off x="631767" y="253975"/>
            <a:ext cx="10922923" cy="60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Problems to solve:</a:t>
            </a:r>
            <a:endParaRPr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303336"/>
              </a:buClr>
              <a:buSzPts val="2400"/>
              <a:buFont typeface="Century Gothic"/>
              <a:buChar char="●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Ratepayer Imperative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Establish attribution rules that maximize ratepayer benefits and effectiveness of both the MTA and C&amp;S Team efforts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303336"/>
              </a:buClr>
              <a:buSzPts val="2400"/>
              <a:buFont typeface="Century Gothic"/>
              <a:buChar char="●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Balance Reward Structures: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market programs have built in rewards structures that may lead to less-than-optimal participation/collaboration in MTA market transformation initiatives</a:t>
            </a:r>
          </a:p>
          <a:p>
            <a:pPr marL="457200" indent="-381000">
              <a:spcBef>
                <a:spcPts val="1000"/>
              </a:spcBef>
              <a:buClr>
                <a:srgbClr val="303336"/>
              </a:buClr>
              <a:buSzPts val="2400"/>
              <a:buFont typeface="Century Gothic"/>
              <a:buChar char="●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Avoid Anchor Bias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The California MTA</a:t>
            </a:r>
            <a:r>
              <a:rPr lang="en-US" sz="2400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presents a wholly new paradigm, requiring new thinking. </a:t>
            </a:r>
          </a:p>
          <a:p>
            <a:pPr marL="457200" indent="-381000">
              <a:spcBef>
                <a:spcPts val="1000"/>
              </a:spcBef>
              <a:buClr>
                <a:srgbClr val="303336"/>
              </a:buClr>
              <a:buSzPts val="2400"/>
              <a:buFont typeface="Century Gothic"/>
              <a:buChar char="●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Reasonable Expectations Needed for MTA Planning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The MTA needs a reasonable understanding of long-term C&amp;S savings, at least for the first several years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(if measure adopted into code)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order to make go/no-go decisions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5"/>
          <p:cNvGrpSpPr/>
          <p:nvPr/>
        </p:nvGrpSpPr>
        <p:grpSpPr>
          <a:xfrm>
            <a:off x="656175" y="3387651"/>
            <a:ext cx="10851925" cy="2141199"/>
            <a:chOff x="656175" y="2403401"/>
            <a:chExt cx="10851925" cy="2141199"/>
          </a:xfrm>
        </p:grpSpPr>
        <p:cxnSp>
          <p:nvCxnSpPr>
            <p:cNvPr id="103" name="Google Shape;103;p15"/>
            <p:cNvCxnSpPr/>
            <p:nvPr/>
          </p:nvCxnSpPr>
          <p:spPr>
            <a:xfrm>
              <a:off x="963075" y="3305175"/>
              <a:ext cx="10382100" cy="0"/>
            </a:xfrm>
            <a:prstGeom prst="straightConnector1">
              <a:avLst/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15"/>
            <p:cNvCxnSpPr/>
            <p:nvPr/>
          </p:nvCxnSpPr>
          <p:spPr>
            <a:xfrm>
              <a:off x="973675" y="2881850"/>
              <a:ext cx="0" cy="878400"/>
            </a:xfrm>
            <a:prstGeom prst="straightConnector1">
              <a:avLst/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15"/>
            <p:cNvCxnSpPr/>
            <p:nvPr/>
          </p:nvCxnSpPr>
          <p:spPr>
            <a:xfrm>
              <a:off x="11345175" y="2881850"/>
              <a:ext cx="0" cy="878400"/>
            </a:xfrm>
            <a:prstGeom prst="straightConnector1">
              <a:avLst/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6" name="Google Shape;106;p15"/>
            <p:cNvSpPr txBox="1"/>
            <p:nvPr/>
          </p:nvSpPr>
          <p:spPr>
            <a:xfrm>
              <a:off x="973675" y="3833300"/>
              <a:ext cx="103821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Total M&amp;V Verified Savings from a Given Code Measure (Ex Post)</a:t>
              </a:r>
              <a:endParaRPr sz="27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" name="Google Shape;107;p15"/>
            <p:cNvCxnSpPr/>
            <p:nvPr/>
          </p:nvCxnSpPr>
          <p:spPr>
            <a:xfrm rot="10800000">
              <a:off x="3566550" y="2512575"/>
              <a:ext cx="0" cy="6984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15"/>
            <p:cNvCxnSpPr/>
            <p:nvPr/>
          </p:nvCxnSpPr>
          <p:spPr>
            <a:xfrm rot="10800000">
              <a:off x="8752300" y="2512575"/>
              <a:ext cx="0" cy="698400"/>
            </a:xfrm>
            <a:prstGeom prst="straightConnector1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" name="Google Shape;109;p15"/>
            <p:cNvSpPr txBox="1"/>
            <p:nvPr/>
          </p:nvSpPr>
          <p:spPr>
            <a:xfrm>
              <a:off x="656175" y="2435150"/>
              <a:ext cx="29844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IOU C&amp;S Minimum Allocation</a:t>
              </a:r>
              <a:endParaRPr sz="17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8904700" y="2435150"/>
              <a:ext cx="26034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MTI Minimum Allocation</a:t>
              </a:r>
              <a:endParaRPr sz="17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3593025" y="2403401"/>
              <a:ext cx="51222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31538F"/>
                  </a:solidFill>
                  <a:latin typeface="Calibri"/>
                  <a:ea typeface="Calibri"/>
                  <a:cs typeface="Calibri"/>
                  <a:sym typeface="Calibri"/>
                </a:rPr>
                <a:t>Delphi Allocated Portion</a:t>
              </a:r>
              <a:endParaRPr sz="2800" b="1" dirty="0">
                <a:solidFill>
                  <a:srgbClr val="31538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2" name="Google Shape;112;p15"/>
          <p:cNvCxnSpPr/>
          <p:nvPr/>
        </p:nvCxnSpPr>
        <p:spPr>
          <a:xfrm>
            <a:off x="2720050" y="2168050"/>
            <a:ext cx="0" cy="116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13" name="Google Shape;113;p15"/>
          <p:cNvSpPr txBox="1"/>
          <p:nvPr/>
        </p:nvSpPr>
        <p:spPr>
          <a:xfrm>
            <a:off x="2492024" y="1760475"/>
            <a:ext cx="8382163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If Delphi analysis shows 18% IOU influence and 82% MTI influence,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then the allocation for the IOU would be backstopped at 25%, with 75% for the MTI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084149" y="4368750"/>
            <a:ext cx="1454599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10%-30%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15"/>
          <p:cNvCxnSpPr/>
          <p:nvPr/>
        </p:nvCxnSpPr>
        <p:spPr>
          <a:xfrm flipH="1">
            <a:off x="3555900" y="2395575"/>
            <a:ext cx="84300" cy="99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16" name="Google Shape;116;p15"/>
          <p:cNvSpPr txBox="1"/>
          <p:nvPr/>
        </p:nvSpPr>
        <p:spPr>
          <a:xfrm>
            <a:off x="253999" y="0"/>
            <a:ext cx="11938001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 Proposed Minimum Shared Savings Approach Aimed at (It is hoped) Facilitating Collaboration and Teamwork </a:t>
            </a:r>
          </a:p>
        </p:txBody>
      </p:sp>
      <p:sp>
        <p:nvSpPr>
          <p:cNvPr id="117" name="Google Shape;117;p15"/>
          <p:cNvSpPr txBox="1"/>
          <p:nvPr/>
        </p:nvSpPr>
        <p:spPr>
          <a:xfrm>
            <a:off x="8368524" y="4368750"/>
            <a:ext cx="1989133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Calibri"/>
                <a:cs typeface="Calibri"/>
                <a:sym typeface="Calibri"/>
              </a:rPr>
              <a:t>10%-30</a:t>
            </a: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%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94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861</Words>
  <Application>Microsoft Macintosh PowerPoint</Application>
  <PresentationFormat>Widescreen</PresentationFormat>
  <Paragraphs>108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Helvetica Neue</vt:lpstr>
      <vt:lpstr>Verdana</vt:lpstr>
      <vt:lpstr>Century Gothic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 -- Current C&amp;S M&amp;V Flowchart</vt:lpstr>
      <vt:lpstr>Alternate Approach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Luboff</dc:creator>
  <cp:lastModifiedBy>Jonathan Raab</cp:lastModifiedBy>
  <cp:revision>26</cp:revision>
  <dcterms:modified xsi:type="dcterms:W3CDTF">2020-11-16T15:44:12Z</dcterms:modified>
</cp:coreProperties>
</file>