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sldIdLst>
    <p:sldId id="270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61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192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4A14-F360-BC4C-A57B-52E71F304A33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1E158-E619-0645-AD1C-DDC3D3E6F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7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49164" y="411480"/>
            <a:ext cx="10893672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123950"/>
            <a:ext cx="9789584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429000"/>
            <a:ext cx="9789584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4988" y="6122895"/>
            <a:ext cx="2844800" cy="259317"/>
          </a:xfrm>
        </p:spPr>
        <p:txBody>
          <a:bodyPr/>
          <a:lstStyle/>
          <a:p>
            <a:fld id="{FF59E2EA-77A0-9944-80C8-853ADAD42775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518400" y="6122894"/>
            <a:ext cx="3860800" cy="257810"/>
          </a:xfrm>
        </p:spPr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88000" y="6122895"/>
            <a:ext cx="1016000" cy="271463"/>
          </a:xfrm>
        </p:spPr>
        <p:txBody>
          <a:bodyPr/>
          <a:lstStyle/>
          <a:p>
            <a:fld id="{2C6B1FF6-39B9-40F5-8B67-33C6354A3D4F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 dirty="0">
              <a:solidFill>
                <a:srgbClr val="D2CB6C">
                  <a:shade val="75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332369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lang="en-US"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914400"/>
                    <a:endParaRPr sz="1800">
                      <a:solidFill>
                        <a:srgbClr val="FFFFFF"/>
                      </a:solidFill>
                      <a:latin typeface="Calisto MT"/>
                    </a:endParaRPr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67" y="1694329"/>
            <a:ext cx="4011084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092" y="609601"/>
            <a:ext cx="54864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6967" y="2672323"/>
            <a:ext cx="4011084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811-8B71-B84C-AF7C-A1637E75F781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470523" y="310123"/>
            <a:ext cx="4531783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4934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691640"/>
            <a:ext cx="4011168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84745" y="612775"/>
            <a:ext cx="54864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136" y="2670048"/>
            <a:ext cx="4011168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3E67-027B-9444-9CA9-A07624A3BA6A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1312344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4287820"/>
            <a:ext cx="10695969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5129" y="331694"/>
            <a:ext cx="11228832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136" y="5271248"/>
            <a:ext cx="10695969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AEFD-0B03-9644-97BD-2D075CA68538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55347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3104-970A-AC45-986B-FCE556D7043B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2051560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199" y="609601"/>
            <a:ext cx="1888564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0963" y="609601"/>
            <a:ext cx="8373036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8777-DF73-5343-BEFB-179665819933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186282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955-BF20-834E-90D8-9B58D4A90F7F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356368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49164" y="411480"/>
            <a:ext cx="10893672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1" y="3442448"/>
            <a:ext cx="9793816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1" y="5029200"/>
            <a:ext cx="9793816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9012" y="6122895"/>
            <a:ext cx="2844800" cy="259317"/>
          </a:xfrm>
        </p:spPr>
        <p:txBody>
          <a:bodyPr/>
          <a:lstStyle/>
          <a:p>
            <a:fld id="{D6100FFC-6414-5A4C-A7D9-3F918CE4775E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518400" y="6124401"/>
            <a:ext cx="3860800" cy="257810"/>
          </a:xfrm>
        </p:spPr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848657" y="533401"/>
            <a:ext cx="10448544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7006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1" y="1371600"/>
            <a:ext cx="9793816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1" y="3134567"/>
            <a:ext cx="9793816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72FFC-01FF-574B-8719-CD072190B43B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408385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0148" y="2147889"/>
            <a:ext cx="475488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599" y="2147889"/>
            <a:ext cx="475488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A4423-B708-2C4C-9456-AA952F1DB27A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2156163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8" y="1708991"/>
            <a:ext cx="475488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8" y="2590801"/>
            <a:ext cx="475488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4052" y="1708991"/>
            <a:ext cx="475488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4052" y="2590801"/>
            <a:ext cx="475488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1BB1F-C064-2147-8CAD-353643086D2C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291172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AA44-B2BE-114D-A9BC-B8A86E0A46A1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211339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sz="1800">
                <a:solidFill>
                  <a:srgbClr val="FFFFFF"/>
                </a:solidFill>
                <a:latin typeface="Calisto MT"/>
              </a:endParaRPr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C65C-A2D3-4D44-8697-6DD7D2BC45B2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42313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43840" y="173699"/>
            <a:ext cx="1170432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sz="1800">
                  <a:solidFill>
                    <a:srgbClr val="FFFFFF"/>
                  </a:solidFill>
                  <a:latin typeface="Calisto MT"/>
                </a:endParaRPr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sz="1800">
                    <a:solidFill>
                      <a:srgbClr val="FFFFFF"/>
                    </a:solidFill>
                    <a:latin typeface="Calisto MT"/>
                  </a:endParaRPr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sz="1800">
                <a:solidFill>
                  <a:srgbClr val="FFFFFF"/>
                </a:solidFill>
                <a:latin typeface="Calisto M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67" y="1169892"/>
            <a:ext cx="4011084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092" y="609601"/>
            <a:ext cx="54864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6967" y="2147889"/>
            <a:ext cx="4011084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8F676-E2FC-7C43-9D00-7048CEAF6DF7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330631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0151" y="244158"/>
            <a:ext cx="9793816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0" y="2133601"/>
            <a:ext cx="9793817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120" y="6371592"/>
            <a:ext cx="28448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879BBC6F-E8A1-2F48-9C91-8095D3A5B14B}" type="datetime1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</a:rPr>
              <a:t>2/26/20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120" y="6371591"/>
            <a:ext cx="38608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>
              <a:solidFill>
                <a:srgbClr val="DFDCB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88000" y="6356351"/>
            <a:ext cx="1016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>
                <a:solidFill>
                  <a:srgbClr val="DFDCB7">
                    <a:lumMod val="60000"/>
                    <a:lumOff val="40000"/>
                  </a:srgbClr>
                </a:solidFill>
                <a:latin typeface="Calisto MT"/>
              </a:rPr>
              <a:pPr/>
              <a:t>‹#›</a:t>
            </a:fld>
            <a:endParaRPr lang="en-US">
              <a:solidFill>
                <a:srgbClr val="DFDCB7">
                  <a:lumMod val="60000"/>
                  <a:lumOff val="40000"/>
                </a:srgbClr>
              </a:solidFill>
              <a:latin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237090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0F4B5-AF04-734E-9315-8ED3E2453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437745"/>
            <a:ext cx="9789584" cy="2610255"/>
          </a:xfrm>
        </p:spPr>
        <p:txBody>
          <a:bodyPr/>
          <a:lstStyle/>
          <a:p>
            <a:r>
              <a:rPr lang="en-US" sz="5000" dirty="0"/>
              <a:t>EE Portfolio Filing Processes WG–Proposal Overview</a:t>
            </a:r>
            <a:r>
              <a:rPr lang="en-US" sz="5000"/>
              <a:t>/Status</a:t>
            </a:r>
            <a:endParaRPr lang="en-US" sz="5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58838-6542-654A-A081-DD4DCE200D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Dr. Jonathan </a:t>
            </a:r>
            <a:r>
              <a:rPr lang="en-US" sz="3000" dirty="0" err="1"/>
              <a:t>Raab</a:t>
            </a:r>
            <a:r>
              <a:rPr lang="en-US" sz="3000" dirty="0"/>
              <a:t> &amp; Meredith Cowart, Facilitators</a:t>
            </a:r>
          </a:p>
          <a:p>
            <a:r>
              <a:rPr lang="en-US" sz="3000" dirty="0"/>
              <a:t>Full CAEECC Meeting</a:t>
            </a:r>
          </a:p>
          <a:p>
            <a:r>
              <a:rPr lang="en-US" sz="3000" dirty="0"/>
              <a:t>2/27/20—San Francisco</a:t>
            </a:r>
          </a:p>
        </p:txBody>
      </p:sp>
    </p:spTree>
    <p:extLst>
      <p:ext uri="{BB962C8B-B14F-4D97-AF65-F5344CB8AC3E}">
        <p14:creationId xmlns:p14="http://schemas.microsoft.com/office/powerpoint/2010/main" val="139024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F4F73-0185-F346-89A9-66BCBA74E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EE Application: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264C1-2165-6847-9C05-0E058ED45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4-Yr Cycle, beginning in 2024 or 2026</a:t>
            </a:r>
          </a:p>
          <a:p>
            <a:pPr lvl="0"/>
            <a:r>
              <a:rPr lang="en-US" dirty="0"/>
              <a:t>Portfolio Plan – Vision/approach by sector &amp; metrics/indicators used </a:t>
            </a:r>
          </a:p>
          <a:p>
            <a:pPr lvl="0"/>
            <a:r>
              <a:rPr lang="en-US" dirty="0"/>
              <a:t>Robust budget &amp; cost-effectiveness showing </a:t>
            </a:r>
          </a:p>
          <a:p>
            <a:pPr lvl="1"/>
            <a:r>
              <a:rPr lang="en-US" sz="2400" dirty="0"/>
              <a:t>Detailed showing, zero-based budgeting, testimony</a:t>
            </a:r>
          </a:p>
          <a:p>
            <a:pPr lvl="1"/>
            <a:r>
              <a:rPr lang="en-US" sz="2400" dirty="0"/>
              <a:t>Program Implementation Costs and Portfolio Administration Costs = Full cycle showing</a:t>
            </a:r>
          </a:p>
          <a:p>
            <a:pPr lvl="0"/>
            <a:r>
              <a:rPr lang="en-US" dirty="0"/>
              <a:t>Commission Guidance Decision at least 9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b/f</a:t>
            </a:r>
            <a:r>
              <a:rPr lang="en-US" dirty="0"/>
              <a:t> EE Application filing date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15FE4-E113-6243-A1D5-28EB5019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4BAC9-6D41-4691-9299-18EF07EF01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2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2174-5772-F64C-BE8B-08BE06E5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Interim Filings: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847B4-424A-3E40-A960-145F76B6D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Trigger-based </a:t>
            </a:r>
          </a:p>
          <a:p>
            <a:r>
              <a:rPr lang="en-US" dirty="0"/>
              <a:t>A) Program Closure = Tier 2 Advice Letter</a:t>
            </a:r>
          </a:p>
          <a:p>
            <a:r>
              <a:rPr lang="en-US" dirty="0"/>
              <a:t>B) Portfolio not on target to meet savings goals or CE = Tier 2 or Tier 3 Advice Letter</a:t>
            </a:r>
          </a:p>
          <a:p>
            <a:r>
              <a:rPr lang="en-US" dirty="0"/>
              <a:t>C) Additional Budget = New Application </a:t>
            </a:r>
            <a:endParaRPr lang="en-US" b="1" i="1" dirty="0"/>
          </a:p>
          <a:p>
            <a:pPr lvl="1"/>
            <a:endParaRPr lang="en-US" dirty="0"/>
          </a:p>
          <a:p>
            <a:pPr marL="350838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68E84-6C14-2D43-9776-075B3FE8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4BAC9-6D41-4691-9299-18EF07EF01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19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64CC2-51F3-8446-9E92-DBE46419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Potential &amp; Goals Alignment &amp;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6744E-D530-B74F-A664-8011924F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Align Potential &amp; Goals with Bus Stops:</a:t>
            </a:r>
            <a:endParaRPr lang="en-US" dirty="0"/>
          </a:p>
          <a:p>
            <a:pPr lvl="1"/>
            <a:r>
              <a:rPr lang="en-US" dirty="0"/>
              <a:t>Biennial updates to Goals to adjust for updated technical inputs</a:t>
            </a:r>
          </a:p>
          <a:p>
            <a:r>
              <a:rPr lang="en-US" b="1" dirty="0"/>
              <a:t>Ongoing Reporting: </a:t>
            </a:r>
            <a:endParaRPr lang="en-US" dirty="0"/>
          </a:p>
          <a:p>
            <a:pPr lvl="1"/>
            <a:r>
              <a:rPr lang="en-US" dirty="0"/>
              <a:t>Continue quarterly CEDARs reports</a:t>
            </a:r>
          </a:p>
          <a:p>
            <a:pPr lvl="1"/>
            <a:r>
              <a:rPr lang="en-US" dirty="0"/>
              <a:t>Annual Reports to assess ongoing portfolio performance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6D96A-91F3-9B4D-8A5E-EB0BA026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4BAC9-6D41-4691-9299-18EF07EF01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77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EA2-CECF-C449-9321-2BD704265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DF3F2-8A05-7047-B8F8-E9446996C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9-3 months before upcoming application filings: CAEECC workshops on major cross-cutting issues</a:t>
            </a:r>
          </a:p>
          <a:p>
            <a:r>
              <a:rPr lang="en-US" dirty="0"/>
              <a:t>~3 months before filing: Pre-filing review at full CAEECC on how major cross-cutting issues were addressed; and presentation on filing 7-10 days after filing</a:t>
            </a:r>
          </a:p>
          <a:p>
            <a:r>
              <a:rPr lang="en-US" dirty="0"/>
              <a:t>Bi-annual data-driven updates on EE portfolio progress at full CAEECC (1</a:t>
            </a:r>
            <a:r>
              <a:rPr lang="en-US" baseline="30000" dirty="0"/>
              <a:t>st</a:t>
            </a:r>
            <a:r>
              <a:rPr lang="en-US" dirty="0"/>
              <a:t> update based on Annual Report; 2</a:t>
            </a:r>
            <a:r>
              <a:rPr lang="en-US" baseline="30000" dirty="0"/>
              <a:t>nd</a:t>
            </a:r>
            <a:r>
              <a:rPr lang="en-US" dirty="0"/>
              <a:t> update on progress)</a:t>
            </a:r>
          </a:p>
          <a:p>
            <a:r>
              <a:rPr lang="en-US" dirty="0"/>
              <a:t>Collaborative opportunities to address significant issues as they arise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EAC0F1-2F87-3D47-B88B-46F6FBDF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4BAC9-6D41-4691-9299-18EF07EF01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17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BFD36-1623-2743-878A-9501BF258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030D3-6743-044B-B3F6-A164C0C8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Meetings (teleconference) of full WG to finalize proposal</a:t>
            </a:r>
          </a:p>
          <a:p>
            <a:r>
              <a:rPr lang="en-US" dirty="0"/>
              <a:t>Filing at CPUC (early/mid April?)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316E3-12F5-2040-AC2F-11F039C0C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4BAC9-6D41-4691-9299-18EF07EF01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8080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266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Brush Script MT</vt:lpstr>
      <vt:lpstr>Calibri</vt:lpstr>
      <vt:lpstr>Calisto MT</vt:lpstr>
      <vt:lpstr>Capital</vt:lpstr>
      <vt:lpstr>EE Portfolio Filing Processes WG–Proposal Overview/Status</vt:lpstr>
      <vt:lpstr>EE Application:</vt:lpstr>
      <vt:lpstr>Interim Filings:</vt:lpstr>
      <vt:lpstr>Potential &amp; Goals Alignment &amp; Reporting</vt:lpstr>
      <vt:lpstr>Stakeholder Process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4-Yr EE Application:</dc:title>
  <dc:creator>Meredith Cowart</dc:creator>
  <cp:lastModifiedBy>Meredith Cowart</cp:lastModifiedBy>
  <cp:revision>10</cp:revision>
  <dcterms:created xsi:type="dcterms:W3CDTF">2020-02-25T00:54:36Z</dcterms:created>
  <dcterms:modified xsi:type="dcterms:W3CDTF">2020-02-27T01:09:28Z</dcterms:modified>
</cp:coreProperties>
</file>