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380" r:id="rId6"/>
    <p:sldId id="381" r:id="rId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66"/>
    <a:srgbClr val="FFFF53"/>
    <a:srgbClr val="FF825B"/>
    <a:srgbClr val="FFD48F"/>
    <a:srgbClr val="A3A86B"/>
    <a:srgbClr val="BCB952"/>
    <a:srgbClr val="D2BC37"/>
    <a:srgbClr val="E8B41C"/>
    <a:srgbClr val="FF9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6F04F-4DF0-4BD1-A560-D377DADDA9D9}" v="2433" dt="2019-10-11T16:58:47.914"/>
    <p1510:client id="{10E837B2-C9FA-2EBD-A910-0B53DA329241}" v="13" dt="2019-10-11T16:54:01.817"/>
    <p1510:client id="{D76B7E7F-9F21-46C6-AFE4-670AF091F506}" v="33" dt="2019-10-10T23:31:34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91" autoAdjust="0"/>
  </p:normalViewPr>
  <p:slideViewPr>
    <p:cSldViewPr snapToGrid="0">
      <p:cViewPr varScale="1">
        <p:scale>
          <a:sx n="95" d="100"/>
          <a:sy n="95" d="100"/>
        </p:scale>
        <p:origin x="78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6F732-44DB-492F-89C7-67A7C805E868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EB90ADD-2AA1-42EC-9964-91C52147E37E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ctr" anchorCtr="0"/>
        <a:lstStyle/>
        <a:p>
          <a:pPr marL="0" lvl="0" indent="0" algn="l" defTabSz="155575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No Funding Gaps</a:t>
          </a:r>
          <a:endParaRPr lang="en-US" sz="1400" b="1" kern="1200" dirty="0">
            <a:solidFill>
              <a:schemeClr val="accent1"/>
            </a:solidFill>
            <a:latin typeface="Calibri"/>
            <a:ea typeface="+mn-ea"/>
            <a:cs typeface="+mn-cs"/>
          </a:endParaRPr>
        </a:p>
      </dgm:t>
    </dgm:pt>
    <dgm:pt modelId="{A7486F73-7A08-4F1B-B742-F078DB0BF838}" type="parTrans" cxnId="{45A1B6D4-84E7-42A2-8AF0-CC7AE3DCC091}">
      <dgm:prSet/>
      <dgm:spPr/>
      <dgm:t>
        <a:bodyPr/>
        <a:lstStyle/>
        <a:p>
          <a:endParaRPr lang="en-US"/>
        </a:p>
      </dgm:t>
    </dgm:pt>
    <dgm:pt modelId="{C0330045-E411-424E-8B4C-0155A73C9F14}" type="sibTrans" cxnId="{45A1B6D4-84E7-42A2-8AF0-CC7AE3DCC091}">
      <dgm:prSet/>
      <dgm:spPr/>
      <dgm:t>
        <a:bodyPr/>
        <a:lstStyle/>
        <a:p>
          <a:endParaRPr lang="en-US"/>
        </a:p>
      </dgm:t>
    </dgm:pt>
    <dgm:pt modelId="{261D5EC4-535C-4F2E-AAB8-2004D8838BFF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ctr" anchorCtr="0"/>
        <a:lstStyle/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Approved multi-year portfolio funding prevents uncertainty of funding cliff</a:t>
          </a:r>
        </a:p>
      </dgm:t>
    </dgm:pt>
    <dgm:pt modelId="{5DB3A1CD-37E0-4CF1-BEB1-2AE73AC10EED}" type="parTrans" cxnId="{8A6F9EB7-A6A2-4BAB-87FB-94ED42A0B107}">
      <dgm:prSet/>
      <dgm:spPr/>
      <dgm:t>
        <a:bodyPr/>
        <a:lstStyle/>
        <a:p>
          <a:endParaRPr lang="en-US"/>
        </a:p>
      </dgm:t>
    </dgm:pt>
    <dgm:pt modelId="{B16C5F12-E07F-40CB-9B16-8B23F95B96D5}" type="sibTrans" cxnId="{8A6F9EB7-A6A2-4BAB-87FB-94ED42A0B107}">
      <dgm:prSet/>
      <dgm:spPr/>
      <dgm:t>
        <a:bodyPr/>
        <a:lstStyle/>
        <a:p>
          <a:endParaRPr lang="en-US"/>
        </a:p>
      </dgm:t>
    </dgm:pt>
    <dgm:pt modelId="{162FD5F2-C20E-4B5A-B292-EB3DBBFE739D}">
      <dgm:prSet phldrT="[Text]" custT="1"/>
      <dgm:spPr>
        <a:ln w="28575"/>
      </dgm:spPr>
      <dgm:t>
        <a:bodyPr lIns="0"/>
        <a:lstStyle/>
        <a:p>
          <a:pPr>
            <a:lnSpc>
              <a:spcPct val="80000"/>
            </a:lnSpc>
            <a:spcAft>
              <a:spcPts val="800"/>
            </a:spcAft>
          </a:pPr>
          <a:r>
            <a:rPr lang="en-US" sz="1800" b="1" dirty="0">
              <a:solidFill>
                <a:schemeClr val="accent1"/>
              </a:solidFill>
              <a:latin typeface="Calibri"/>
              <a:ea typeface="+mn-ea"/>
              <a:cs typeface="+mn-cs"/>
            </a:rPr>
            <a:t>Bus Stop Framework</a:t>
          </a:r>
        </a:p>
        <a:p>
          <a:pPr>
            <a:lnSpc>
              <a:spcPct val="75000"/>
            </a:lnSpc>
            <a:spcAft>
              <a:spcPts val="500"/>
            </a:spcAft>
          </a:pPr>
          <a:r>
            <a:rPr lang="en-US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• Enables predictable, periodic incorporation of new information into portfolio planning process</a:t>
          </a:r>
          <a:endParaRPr lang="en-US" sz="1400" b="1" dirty="0">
            <a:solidFill>
              <a:schemeClr val="accent6"/>
            </a:solidFill>
            <a:latin typeface="Calibri"/>
            <a:ea typeface="+mn-ea"/>
            <a:cs typeface="+mn-cs"/>
          </a:endParaRPr>
        </a:p>
      </dgm:t>
    </dgm:pt>
    <dgm:pt modelId="{DA8E3DE4-78B9-4E79-9AA0-B9C36F6D9A88}" type="parTrans" cxnId="{45C60470-A96D-4A46-913A-933E37C94100}">
      <dgm:prSet/>
      <dgm:spPr/>
      <dgm:t>
        <a:bodyPr/>
        <a:lstStyle/>
        <a:p>
          <a:endParaRPr lang="en-US"/>
        </a:p>
      </dgm:t>
    </dgm:pt>
    <dgm:pt modelId="{DDA47DC3-9E57-40E4-B99D-926617DEDAAC}" type="sibTrans" cxnId="{45C60470-A96D-4A46-913A-933E37C94100}">
      <dgm:prSet/>
      <dgm:spPr/>
      <dgm:t>
        <a:bodyPr/>
        <a:lstStyle/>
        <a:p>
          <a:endParaRPr lang="en-US"/>
        </a:p>
      </dgm:t>
    </dgm:pt>
    <dgm:pt modelId="{5EDE33C6-D408-43FD-923A-9B3D12D93C15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ctr" anchorCtr="0"/>
        <a:lstStyle/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Existing guidance clarifies annual cost recovery budget when ABAL dispositions are pending</a:t>
          </a:r>
        </a:p>
      </dgm:t>
    </dgm:pt>
    <dgm:pt modelId="{B0DA0B53-17EF-4C81-B56C-1586FEB38159}" type="parTrans" cxnId="{0AEF89C0-E941-4DE0-9841-FE3C76D42143}">
      <dgm:prSet/>
      <dgm:spPr/>
      <dgm:t>
        <a:bodyPr/>
        <a:lstStyle/>
        <a:p>
          <a:endParaRPr lang="en-US"/>
        </a:p>
      </dgm:t>
    </dgm:pt>
    <dgm:pt modelId="{C4D7F731-93D7-49BF-9E47-51009C33315C}" type="sibTrans" cxnId="{0AEF89C0-E941-4DE0-9841-FE3C76D42143}">
      <dgm:prSet/>
      <dgm:spPr/>
      <dgm:t>
        <a:bodyPr/>
        <a:lstStyle/>
        <a:p>
          <a:endParaRPr lang="en-US"/>
        </a:p>
      </dgm:t>
    </dgm:pt>
    <dgm:pt modelId="{579B1955-61C1-4187-8722-8F56F6FC35E2}" type="pres">
      <dgm:prSet presAssocID="{B7D6F732-44DB-492F-89C7-67A7C805E868}" presName="linear" presStyleCnt="0">
        <dgm:presLayoutVars>
          <dgm:dir/>
          <dgm:resizeHandles val="exact"/>
        </dgm:presLayoutVars>
      </dgm:prSet>
      <dgm:spPr/>
    </dgm:pt>
    <dgm:pt modelId="{1F9A588A-9D2B-4985-8302-E79362EBD35D}" type="pres">
      <dgm:prSet presAssocID="{5EB90ADD-2AA1-42EC-9964-91C52147E37E}" presName="comp" presStyleCnt="0"/>
      <dgm:spPr/>
    </dgm:pt>
    <dgm:pt modelId="{1BA9BF81-3EEF-4D72-9F1B-166A69B96E89}" type="pres">
      <dgm:prSet presAssocID="{5EB90ADD-2AA1-42EC-9964-91C52147E37E}" presName="box" presStyleLbl="node1" presStyleIdx="0" presStyleCnt="2" custScaleY="47900" custLinFactNeighborY="-397"/>
      <dgm:spPr>
        <a:xfrm>
          <a:off x="0" y="0"/>
          <a:ext cx="7426990" cy="1704321"/>
        </a:xfrm>
        <a:prstGeom prst="roundRect">
          <a:avLst>
            <a:gd name="adj" fmla="val 10000"/>
          </a:avLst>
        </a:prstGeom>
      </dgm:spPr>
    </dgm:pt>
    <dgm:pt modelId="{CA14EB29-7B87-4B4A-B8D4-F39B8C184F9F}" type="pres">
      <dgm:prSet presAssocID="{5EB90ADD-2AA1-42EC-9964-91C52147E37E}" presName="img" presStyleLbl="fgImgPlace1" presStyleIdx="0" presStyleCnt="2" custScaleX="77458" custScaleY="45905" custLinFactNeighborX="-19272" custLinFactNeighborY="574"/>
      <dgm:spPr>
        <a:solidFill>
          <a:schemeClr val="accent1"/>
        </a:solidFill>
        <a:ln>
          <a:solidFill>
            <a:schemeClr val="accent1"/>
          </a:solidFill>
        </a:ln>
      </dgm:spPr>
    </dgm:pt>
    <dgm:pt modelId="{FBB7A326-9167-4965-B82C-3BCE58496BF8}" type="pres">
      <dgm:prSet presAssocID="{5EB90ADD-2AA1-42EC-9964-91C52147E37E}" presName="text" presStyleLbl="node1" presStyleIdx="0" presStyleCnt="2">
        <dgm:presLayoutVars>
          <dgm:bulletEnabled val="1"/>
        </dgm:presLayoutVars>
      </dgm:prSet>
      <dgm:spPr/>
    </dgm:pt>
    <dgm:pt modelId="{8AD3A2CB-1936-43E7-9DE5-7E622BA61815}" type="pres">
      <dgm:prSet presAssocID="{C0330045-E411-424E-8B4C-0155A73C9F14}" presName="spacer" presStyleCnt="0"/>
      <dgm:spPr/>
    </dgm:pt>
    <dgm:pt modelId="{FBC08831-671E-49B9-BE82-4B91DBC4380B}" type="pres">
      <dgm:prSet presAssocID="{162FD5F2-C20E-4B5A-B292-EB3DBBFE739D}" presName="comp" presStyleCnt="0"/>
      <dgm:spPr/>
    </dgm:pt>
    <dgm:pt modelId="{28C4A950-72C8-4BBF-8E90-638B426E07F1}" type="pres">
      <dgm:prSet presAssocID="{162FD5F2-C20E-4B5A-B292-EB3DBBFE739D}" presName="box" presStyleLbl="node1" presStyleIdx="1" presStyleCnt="2" custScaleY="47764"/>
      <dgm:spPr/>
    </dgm:pt>
    <dgm:pt modelId="{E5FE8CD5-FB9D-4F3A-A078-AF943CB799DC}" type="pres">
      <dgm:prSet presAssocID="{162FD5F2-C20E-4B5A-B292-EB3DBBFE739D}" presName="img" presStyleLbl="fgImgPlace1" presStyleIdx="1" presStyleCnt="2" custScaleX="80299" custScaleY="48835" custLinFactNeighborX="-18179" custLinFactNeighborY="429"/>
      <dgm:spPr>
        <a:xfrm>
          <a:off x="140334" y="2250196"/>
          <a:ext cx="996256" cy="159478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gm:spPr>
    </dgm:pt>
    <dgm:pt modelId="{EC209BA6-5DF2-4CBD-8FDA-C5810E6BB735}" type="pres">
      <dgm:prSet presAssocID="{162FD5F2-C20E-4B5A-B292-EB3DBBFE739D}" presName="text" presStyleLbl="node1" presStyleIdx="1" presStyleCnt="2">
        <dgm:presLayoutVars>
          <dgm:bulletEnabled val="1"/>
        </dgm:presLayoutVars>
      </dgm:prSet>
      <dgm:spPr/>
    </dgm:pt>
  </dgm:ptLst>
  <dgm:cxnLst>
    <dgm:cxn modelId="{9AC5220B-04C8-4089-A7F9-16476C9C758E}" type="presOf" srcId="{261D5EC4-535C-4F2E-AAB8-2004D8838BFF}" destId="{1BA9BF81-3EEF-4D72-9F1B-166A69B96E89}" srcOrd="0" destOrd="1" presId="urn:microsoft.com/office/officeart/2005/8/layout/vList4"/>
    <dgm:cxn modelId="{4D291B11-AC61-468D-A40E-8960CB4C99B3}" type="presOf" srcId="{261D5EC4-535C-4F2E-AAB8-2004D8838BFF}" destId="{FBB7A326-9167-4965-B82C-3BCE58496BF8}" srcOrd="1" destOrd="1" presId="urn:microsoft.com/office/officeart/2005/8/layout/vList4"/>
    <dgm:cxn modelId="{DFE90A69-D0CA-4764-94C7-15111BBE62EC}" type="presOf" srcId="{5EB90ADD-2AA1-42EC-9964-91C52147E37E}" destId="{1BA9BF81-3EEF-4D72-9F1B-166A69B96E89}" srcOrd="0" destOrd="0" presId="urn:microsoft.com/office/officeart/2005/8/layout/vList4"/>
    <dgm:cxn modelId="{45C60470-A96D-4A46-913A-933E37C94100}" srcId="{B7D6F732-44DB-492F-89C7-67A7C805E868}" destId="{162FD5F2-C20E-4B5A-B292-EB3DBBFE739D}" srcOrd="1" destOrd="0" parTransId="{DA8E3DE4-78B9-4E79-9AA0-B9C36F6D9A88}" sibTransId="{DDA47DC3-9E57-40E4-B99D-926617DEDAAC}"/>
    <dgm:cxn modelId="{ED123852-2627-4BF2-8CC4-F86A081D5BD4}" type="presOf" srcId="{162FD5F2-C20E-4B5A-B292-EB3DBBFE739D}" destId="{28C4A950-72C8-4BBF-8E90-638B426E07F1}" srcOrd="0" destOrd="0" presId="urn:microsoft.com/office/officeart/2005/8/layout/vList4"/>
    <dgm:cxn modelId="{09E54C74-7DF5-4788-A479-E75A48CFDD7F}" type="presOf" srcId="{5EDE33C6-D408-43FD-923A-9B3D12D93C15}" destId="{FBB7A326-9167-4965-B82C-3BCE58496BF8}" srcOrd="1" destOrd="2" presId="urn:microsoft.com/office/officeart/2005/8/layout/vList4"/>
    <dgm:cxn modelId="{2D5BEB80-186E-412B-81BF-D2DDAA89B2C6}" type="presOf" srcId="{B7D6F732-44DB-492F-89C7-67A7C805E868}" destId="{579B1955-61C1-4187-8722-8F56F6FC35E2}" srcOrd="0" destOrd="0" presId="urn:microsoft.com/office/officeart/2005/8/layout/vList4"/>
    <dgm:cxn modelId="{539AA395-469D-47AC-9AD4-DFBB81EA9D8A}" type="presOf" srcId="{5EB90ADD-2AA1-42EC-9964-91C52147E37E}" destId="{FBB7A326-9167-4965-B82C-3BCE58496BF8}" srcOrd="1" destOrd="0" presId="urn:microsoft.com/office/officeart/2005/8/layout/vList4"/>
    <dgm:cxn modelId="{8A6F9EB7-A6A2-4BAB-87FB-94ED42A0B107}" srcId="{5EB90ADD-2AA1-42EC-9964-91C52147E37E}" destId="{261D5EC4-535C-4F2E-AAB8-2004D8838BFF}" srcOrd="0" destOrd="0" parTransId="{5DB3A1CD-37E0-4CF1-BEB1-2AE73AC10EED}" sibTransId="{B16C5F12-E07F-40CB-9B16-8B23F95B96D5}"/>
    <dgm:cxn modelId="{1A7E01C0-D016-4EF9-BE2B-8C157BB646ED}" type="presOf" srcId="{5EDE33C6-D408-43FD-923A-9B3D12D93C15}" destId="{1BA9BF81-3EEF-4D72-9F1B-166A69B96E89}" srcOrd="0" destOrd="2" presId="urn:microsoft.com/office/officeart/2005/8/layout/vList4"/>
    <dgm:cxn modelId="{0AEF89C0-E941-4DE0-9841-FE3C76D42143}" srcId="{5EB90ADD-2AA1-42EC-9964-91C52147E37E}" destId="{5EDE33C6-D408-43FD-923A-9B3D12D93C15}" srcOrd="1" destOrd="0" parTransId="{B0DA0B53-17EF-4C81-B56C-1586FEB38159}" sibTransId="{C4D7F731-93D7-49BF-9E47-51009C33315C}"/>
    <dgm:cxn modelId="{45A1B6D4-84E7-42A2-8AF0-CC7AE3DCC091}" srcId="{B7D6F732-44DB-492F-89C7-67A7C805E868}" destId="{5EB90ADD-2AA1-42EC-9964-91C52147E37E}" srcOrd="0" destOrd="0" parTransId="{A7486F73-7A08-4F1B-B742-F078DB0BF838}" sibTransId="{C0330045-E411-424E-8B4C-0155A73C9F14}"/>
    <dgm:cxn modelId="{325965E4-21C8-438C-9603-81CCAAF17239}" type="presOf" srcId="{162FD5F2-C20E-4B5A-B292-EB3DBBFE739D}" destId="{EC209BA6-5DF2-4CBD-8FDA-C5810E6BB735}" srcOrd="1" destOrd="0" presId="urn:microsoft.com/office/officeart/2005/8/layout/vList4"/>
    <dgm:cxn modelId="{E3B25236-C949-4278-AF9B-2B08B87BAB02}" type="presParOf" srcId="{579B1955-61C1-4187-8722-8F56F6FC35E2}" destId="{1F9A588A-9D2B-4985-8302-E79362EBD35D}" srcOrd="0" destOrd="0" presId="urn:microsoft.com/office/officeart/2005/8/layout/vList4"/>
    <dgm:cxn modelId="{94AB6DAA-7000-4CD9-A16F-3EA7CE054656}" type="presParOf" srcId="{1F9A588A-9D2B-4985-8302-E79362EBD35D}" destId="{1BA9BF81-3EEF-4D72-9F1B-166A69B96E89}" srcOrd="0" destOrd="0" presId="urn:microsoft.com/office/officeart/2005/8/layout/vList4"/>
    <dgm:cxn modelId="{A20BB54B-4B78-413C-937C-2FBAA77CB87D}" type="presParOf" srcId="{1F9A588A-9D2B-4985-8302-E79362EBD35D}" destId="{CA14EB29-7B87-4B4A-B8D4-F39B8C184F9F}" srcOrd="1" destOrd="0" presId="urn:microsoft.com/office/officeart/2005/8/layout/vList4"/>
    <dgm:cxn modelId="{EEC49CE9-7D72-4301-AB68-6BD3E7731F6D}" type="presParOf" srcId="{1F9A588A-9D2B-4985-8302-E79362EBD35D}" destId="{FBB7A326-9167-4965-B82C-3BCE58496BF8}" srcOrd="2" destOrd="0" presId="urn:microsoft.com/office/officeart/2005/8/layout/vList4"/>
    <dgm:cxn modelId="{2156E7CC-83A9-47CC-8616-D796D99963D5}" type="presParOf" srcId="{579B1955-61C1-4187-8722-8F56F6FC35E2}" destId="{8AD3A2CB-1936-43E7-9DE5-7E622BA61815}" srcOrd="1" destOrd="0" presId="urn:microsoft.com/office/officeart/2005/8/layout/vList4"/>
    <dgm:cxn modelId="{4272EC57-5F50-4FEA-9E89-EDFB1DDC0666}" type="presParOf" srcId="{579B1955-61C1-4187-8722-8F56F6FC35E2}" destId="{FBC08831-671E-49B9-BE82-4B91DBC4380B}" srcOrd="2" destOrd="0" presId="urn:microsoft.com/office/officeart/2005/8/layout/vList4"/>
    <dgm:cxn modelId="{BDC725E6-49B3-4444-A8E2-8F3C208A2839}" type="presParOf" srcId="{FBC08831-671E-49B9-BE82-4B91DBC4380B}" destId="{28C4A950-72C8-4BBF-8E90-638B426E07F1}" srcOrd="0" destOrd="0" presId="urn:microsoft.com/office/officeart/2005/8/layout/vList4"/>
    <dgm:cxn modelId="{51CB4F65-C3DF-4135-9F01-E04604595F4E}" type="presParOf" srcId="{FBC08831-671E-49B9-BE82-4B91DBC4380B}" destId="{E5FE8CD5-FB9D-4F3A-A078-AF943CB799DC}" srcOrd="1" destOrd="0" presId="urn:microsoft.com/office/officeart/2005/8/layout/vList4"/>
    <dgm:cxn modelId="{8A578D4D-370C-4B78-A69F-1C7D4B4763B0}" type="presParOf" srcId="{FBC08831-671E-49B9-BE82-4B91DBC4380B}" destId="{EC209BA6-5DF2-4CBD-8FDA-C5810E6BB735}" srcOrd="2" destOrd="0" presId="urn:microsoft.com/office/officeart/2005/8/layout/vList4"/>
  </dgm:cxnLst>
  <dgm:bg/>
  <dgm:whole>
    <a:ln w="571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D6F732-44DB-492F-89C7-67A7C805E868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EB90ADD-2AA1-42EC-9964-91C52147E37E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l" defTabSz="155575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6"/>
              </a:solidFill>
              <a:latin typeface="Calibri"/>
              <a:ea typeface="+mn-ea"/>
              <a:cs typeface="+mn-cs"/>
            </a:rPr>
            <a:t>Timing </a:t>
          </a:r>
        </a:p>
      </dgm:t>
    </dgm:pt>
    <dgm:pt modelId="{A7486F73-7A08-4F1B-B742-F078DB0BF838}" type="parTrans" cxnId="{45A1B6D4-84E7-42A2-8AF0-CC7AE3DCC091}">
      <dgm:prSet/>
      <dgm:spPr/>
      <dgm:t>
        <a:bodyPr/>
        <a:lstStyle/>
        <a:p>
          <a:endParaRPr lang="en-US"/>
        </a:p>
      </dgm:t>
    </dgm:pt>
    <dgm:pt modelId="{C0330045-E411-424E-8B4C-0155A73C9F14}" type="sibTrans" cxnId="{45A1B6D4-84E7-42A2-8AF0-CC7AE3DCC091}">
      <dgm:prSet/>
      <dgm:spPr/>
      <dgm:t>
        <a:bodyPr/>
        <a:lstStyle/>
        <a:p>
          <a:endParaRPr lang="en-US"/>
        </a:p>
      </dgm:t>
    </dgm:pt>
    <dgm:pt modelId="{261D5EC4-535C-4F2E-AAB8-2004D8838BFF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ABAL development timeline not commensurate with level of effort</a:t>
          </a:r>
        </a:p>
      </dgm:t>
    </dgm:pt>
    <dgm:pt modelId="{5DB3A1CD-37E0-4CF1-BEB1-2AE73AC10EED}" type="parTrans" cxnId="{8A6F9EB7-A6A2-4BAB-87FB-94ED42A0B107}">
      <dgm:prSet/>
      <dgm:spPr/>
      <dgm:t>
        <a:bodyPr/>
        <a:lstStyle/>
        <a:p>
          <a:endParaRPr lang="en-US"/>
        </a:p>
      </dgm:t>
    </dgm:pt>
    <dgm:pt modelId="{B16C5F12-E07F-40CB-9B16-8B23F95B96D5}" type="sibTrans" cxnId="{8A6F9EB7-A6A2-4BAB-87FB-94ED42A0B107}">
      <dgm:prSet/>
      <dgm:spPr/>
      <dgm:t>
        <a:bodyPr/>
        <a:lstStyle/>
        <a:p>
          <a:endParaRPr lang="en-US"/>
        </a:p>
      </dgm:t>
    </dgm:pt>
    <dgm:pt modelId="{162FD5F2-C20E-4B5A-B292-EB3DBBFE739D}">
      <dgm:prSet phldrT="[Text]" custT="1"/>
      <dgm:spPr>
        <a:ln w="28575"/>
      </dgm:spPr>
      <dgm:t>
        <a:bodyPr lIns="0"/>
        <a:lstStyle/>
        <a:p>
          <a:pPr>
            <a:lnSpc>
              <a:spcPct val="80000"/>
            </a:lnSpc>
            <a:spcAft>
              <a:spcPts val="800"/>
            </a:spcAft>
          </a:pPr>
          <a:r>
            <a:rPr lang="en-US" sz="1800" b="1" dirty="0">
              <a:solidFill>
                <a:schemeClr val="accent6"/>
              </a:solidFill>
              <a:latin typeface="Calibri"/>
              <a:ea typeface="+mn-ea"/>
              <a:cs typeface="+mn-cs"/>
            </a:rPr>
            <a:t>Stakeholder Engagement</a:t>
          </a:r>
        </a:p>
        <a:p>
          <a:pPr>
            <a:lnSpc>
              <a:spcPct val="75000"/>
            </a:lnSpc>
            <a:spcAft>
              <a:spcPts val="500"/>
            </a:spcAft>
          </a:pPr>
          <a:r>
            <a:rPr lang="en-US" sz="1600" dirty="0">
              <a:solidFill>
                <a:schemeClr val="tx1"/>
              </a:solidFill>
              <a:latin typeface="Calibri"/>
              <a:ea typeface="+mn-ea"/>
              <a:cs typeface="+mn-cs"/>
            </a:rPr>
            <a:t>• </a:t>
          </a:r>
          <a:r>
            <a:rPr lang="en-US" sz="1400" dirty="0">
              <a:solidFill>
                <a:schemeClr val="tx1"/>
              </a:solidFill>
              <a:latin typeface="Calibri"/>
              <a:ea typeface="+mn-ea"/>
              <a:cs typeface="+mn-cs"/>
            </a:rPr>
            <a:t>Meaningful stakeholder input is challenging to accomplish in timeline</a:t>
          </a:r>
          <a:endParaRPr lang="en-US" sz="1400" b="1" dirty="0">
            <a:solidFill>
              <a:schemeClr val="accent6"/>
            </a:solidFill>
            <a:latin typeface="Calibri"/>
            <a:ea typeface="+mn-ea"/>
            <a:cs typeface="+mn-cs"/>
          </a:endParaRPr>
        </a:p>
        <a:p>
          <a:pPr>
            <a:lnSpc>
              <a:spcPct val="90000"/>
            </a:lnSpc>
            <a:spcAft>
              <a:spcPct val="35000"/>
            </a:spcAft>
          </a:pPr>
          <a:endParaRPr lang="en-US" sz="1600" b="1" dirty="0">
            <a:solidFill>
              <a:schemeClr val="accent6"/>
            </a:solidFill>
            <a:latin typeface="Calibri"/>
            <a:ea typeface="+mn-ea"/>
            <a:cs typeface="+mn-cs"/>
          </a:endParaRPr>
        </a:p>
      </dgm:t>
    </dgm:pt>
    <dgm:pt modelId="{DA8E3DE4-78B9-4E79-9AA0-B9C36F6D9A88}" type="parTrans" cxnId="{45C60470-A96D-4A46-913A-933E37C94100}">
      <dgm:prSet/>
      <dgm:spPr/>
      <dgm:t>
        <a:bodyPr/>
        <a:lstStyle/>
        <a:p>
          <a:endParaRPr lang="en-US"/>
        </a:p>
      </dgm:t>
    </dgm:pt>
    <dgm:pt modelId="{DDA47DC3-9E57-40E4-B99D-926617DEDAAC}" type="sibTrans" cxnId="{45C60470-A96D-4A46-913A-933E37C94100}">
      <dgm:prSet/>
      <dgm:spPr/>
      <dgm:t>
        <a:bodyPr/>
        <a:lstStyle/>
        <a:p>
          <a:endParaRPr lang="en-US"/>
        </a:p>
      </dgm:t>
    </dgm:pt>
    <dgm:pt modelId="{66149683-EBAC-42C6-B12E-C08A2BBDC241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Bus stop/change implementation difficult within compressed schedule</a:t>
          </a:r>
        </a:p>
      </dgm:t>
    </dgm:pt>
    <dgm:pt modelId="{AD2549AD-4A71-4A56-A864-5B67369FA3ED}" type="parTrans" cxnId="{C2D6457A-E24F-432F-BCB3-540350FA86FA}">
      <dgm:prSet/>
      <dgm:spPr/>
      <dgm:t>
        <a:bodyPr/>
        <a:lstStyle/>
        <a:p>
          <a:endParaRPr lang="en-US"/>
        </a:p>
      </dgm:t>
    </dgm:pt>
    <dgm:pt modelId="{E84C1093-A464-4736-BDF6-92F5F723ED1B}" type="sibTrans" cxnId="{C2D6457A-E24F-432F-BCB3-540350FA86FA}">
      <dgm:prSet/>
      <dgm:spPr/>
      <dgm:t>
        <a:bodyPr/>
        <a:lstStyle/>
        <a:p>
          <a:endParaRPr lang="en-US"/>
        </a:p>
      </dgm:t>
    </dgm:pt>
    <dgm:pt modelId="{828860DE-9437-4AFB-B0CA-12A328F66C2B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0" rIns="0" bIns="0" numCol="1" spcCol="1270" anchor="ctr" anchorCtr="0"/>
        <a:lstStyle/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Measure-level forecast is time-consuming and creates false precision</a:t>
          </a:r>
        </a:p>
      </dgm:t>
    </dgm:pt>
    <dgm:pt modelId="{E730871C-3B5E-41DB-83D7-0CC9A6C3AB98}" type="parTrans" cxnId="{21BA6F64-3536-4058-A80A-1EAC1C99AB79}">
      <dgm:prSet/>
      <dgm:spPr/>
      <dgm:t>
        <a:bodyPr/>
        <a:lstStyle/>
        <a:p>
          <a:endParaRPr lang="en-US"/>
        </a:p>
      </dgm:t>
    </dgm:pt>
    <dgm:pt modelId="{DB6BBF09-E86C-4CF8-891D-F8F6F12C52A8}" type="sibTrans" cxnId="{21BA6F64-3536-4058-A80A-1EAC1C99AB79}">
      <dgm:prSet/>
      <dgm:spPr/>
      <dgm:t>
        <a:bodyPr/>
        <a:lstStyle/>
        <a:p>
          <a:endParaRPr lang="en-US"/>
        </a:p>
      </dgm:t>
    </dgm:pt>
    <dgm:pt modelId="{193D9307-BFFC-42DC-9217-E1DCF0DD56B2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t" anchorCtr="0"/>
        <a:lstStyle/>
        <a:p>
          <a:pPr>
            <a:lnSpc>
              <a:spcPct val="80000"/>
            </a:lnSpc>
            <a:spcAft>
              <a:spcPts val="800"/>
            </a:spcAft>
            <a:buNone/>
          </a:pPr>
          <a:r>
            <a:rPr lang="en-US" sz="1800" b="1" dirty="0">
              <a:solidFill>
                <a:schemeClr val="accent6"/>
              </a:solidFill>
              <a:latin typeface="Calibri"/>
              <a:ea typeface="+mn-ea"/>
              <a:cs typeface="+mn-cs"/>
            </a:rPr>
            <a:t>Annual Planning and Review</a:t>
          </a:r>
        </a:p>
      </dgm:t>
    </dgm:pt>
    <dgm:pt modelId="{7B1DFDD6-CA37-4D5B-A6A7-719547B1A698}" type="parTrans" cxnId="{D66E19AC-DC61-4CD9-90E3-79AF3B98A33D}">
      <dgm:prSet/>
      <dgm:spPr/>
      <dgm:t>
        <a:bodyPr/>
        <a:lstStyle/>
        <a:p>
          <a:endParaRPr lang="en-US"/>
        </a:p>
      </dgm:t>
    </dgm:pt>
    <dgm:pt modelId="{0ABB635D-881D-47D9-97C9-9B32F7235EC5}" type="sibTrans" cxnId="{D66E19AC-DC61-4CD9-90E3-79AF3B98A33D}">
      <dgm:prSet/>
      <dgm:spPr/>
      <dgm:t>
        <a:bodyPr/>
        <a:lstStyle/>
        <a:p>
          <a:endParaRPr lang="en-US"/>
        </a:p>
      </dgm:t>
    </dgm:pt>
    <dgm:pt modelId="{EE66EF8C-54E5-4830-82FC-6EF78FEE3F9B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t" anchorCtr="0"/>
        <a:lstStyle/>
        <a:p>
          <a:pPr>
            <a:lnSpc>
              <a:spcPct val="75000"/>
            </a:lnSpc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Annual cycle of forecast development leads to year-round ABAL work</a:t>
          </a:r>
        </a:p>
      </dgm:t>
    </dgm:pt>
    <dgm:pt modelId="{1FB35BE7-CC9E-4F25-B0C8-91FD26B507B9}" type="parTrans" cxnId="{6A7FECCE-9C2D-4993-9AD7-F79C9A261A50}">
      <dgm:prSet/>
      <dgm:spPr/>
      <dgm:t>
        <a:bodyPr/>
        <a:lstStyle/>
        <a:p>
          <a:endParaRPr lang="en-US"/>
        </a:p>
      </dgm:t>
    </dgm:pt>
    <dgm:pt modelId="{B90FCEA5-350C-41A4-A138-CCFE98BCF955}" type="sibTrans" cxnId="{6A7FECCE-9C2D-4993-9AD7-F79C9A261A50}">
      <dgm:prSet/>
      <dgm:spPr/>
      <dgm:t>
        <a:bodyPr/>
        <a:lstStyle/>
        <a:p>
          <a:endParaRPr lang="en-US"/>
        </a:p>
      </dgm:t>
    </dgm:pt>
    <dgm:pt modelId="{9A1944BF-D657-410E-B771-E93AA92A1F9E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gm:spPr>
      <dgm:t>
        <a:bodyPr spcFirstLastPara="0" vert="horz" wrap="square" lIns="0" tIns="133350" rIns="133350" bIns="133350" numCol="1" spcCol="1270" anchor="t" anchorCtr="0"/>
        <a:lstStyle/>
        <a:p>
          <a:pPr>
            <a:lnSpc>
              <a:spcPct val="75000"/>
            </a:lnSpc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200" dirty="0">
              <a:solidFill>
                <a:schemeClr val="tx1"/>
              </a:solidFill>
              <a:latin typeface="Calibri"/>
              <a:ea typeface="+mn-ea"/>
              <a:cs typeface="+mn-cs"/>
            </a:rPr>
            <a:t>Managing to annual savings and cost-effectiveness metrics makes multi-year efforts difficult to prioritize (multi-year solicitations, long-term customer projects, etc.)</a:t>
          </a:r>
        </a:p>
      </dgm:t>
    </dgm:pt>
    <dgm:pt modelId="{6120F9F1-5114-4425-A325-5DC5D1E514CB}" type="parTrans" cxnId="{B02AB6D0-8A82-4BAC-9F3A-9E54B2E87F42}">
      <dgm:prSet/>
      <dgm:spPr/>
      <dgm:t>
        <a:bodyPr/>
        <a:lstStyle/>
        <a:p>
          <a:endParaRPr lang="en-US"/>
        </a:p>
      </dgm:t>
    </dgm:pt>
    <dgm:pt modelId="{529293B8-F633-4B36-B8A3-18EC4035AE49}" type="sibTrans" cxnId="{B02AB6D0-8A82-4BAC-9F3A-9E54B2E87F42}">
      <dgm:prSet/>
      <dgm:spPr/>
      <dgm:t>
        <a:bodyPr/>
        <a:lstStyle/>
        <a:p>
          <a:endParaRPr lang="en-US"/>
        </a:p>
      </dgm:t>
    </dgm:pt>
    <dgm:pt modelId="{579B1955-61C1-4187-8722-8F56F6FC35E2}" type="pres">
      <dgm:prSet presAssocID="{B7D6F732-44DB-492F-89C7-67A7C805E868}" presName="linear" presStyleCnt="0">
        <dgm:presLayoutVars>
          <dgm:dir/>
          <dgm:resizeHandles val="exact"/>
        </dgm:presLayoutVars>
      </dgm:prSet>
      <dgm:spPr/>
    </dgm:pt>
    <dgm:pt modelId="{1F9A588A-9D2B-4985-8302-E79362EBD35D}" type="pres">
      <dgm:prSet presAssocID="{5EB90ADD-2AA1-42EC-9964-91C52147E37E}" presName="comp" presStyleCnt="0"/>
      <dgm:spPr/>
    </dgm:pt>
    <dgm:pt modelId="{1BA9BF81-3EEF-4D72-9F1B-166A69B96E89}" type="pres">
      <dgm:prSet presAssocID="{5EB90ADD-2AA1-42EC-9964-91C52147E37E}" presName="box" presStyleLbl="node1" presStyleIdx="0" presStyleCnt="3" custScaleY="60361" custLinFactNeighborY="-397"/>
      <dgm:spPr>
        <a:xfrm>
          <a:off x="0" y="0"/>
          <a:ext cx="7426990" cy="1704321"/>
        </a:xfrm>
        <a:prstGeom prst="roundRect">
          <a:avLst>
            <a:gd name="adj" fmla="val 10000"/>
          </a:avLst>
        </a:prstGeom>
      </dgm:spPr>
    </dgm:pt>
    <dgm:pt modelId="{CA14EB29-7B87-4B4A-B8D4-F39B8C184F9F}" type="pres">
      <dgm:prSet presAssocID="{5EB90ADD-2AA1-42EC-9964-91C52147E37E}" presName="img" presStyleLbl="fgImgPlace1" presStyleIdx="0" presStyleCnt="3" custScaleX="80344" custScaleY="60473" custLinFactNeighborX="-11874" custLinFactNeighborY="1056"/>
      <dgm:spPr>
        <a:solidFill>
          <a:schemeClr val="accent6"/>
        </a:solidFill>
        <a:ln>
          <a:solidFill>
            <a:schemeClr val="accent6"/>
          </a:solidFill>
        </a:ln>
      </dgm:spPr>
    </dgm:pt>
    <dgm:pt modelId="{FBB7A326-9167-4965-B82C-3BCE58496BF8}" type="pres">
      <dgm:prSet presAssocID="{5EB90ADD-2AA1-42EC-9964-91C52147E37E}" presName="text" presStyleLbl="node1" presStyleIdx="0" presStyleCnt="3">
        <dgm:presLayoutVars>
          <dgm:bulletEnabled val="1"/>
        </dgm:presLayoutVars>
      </dgm:prSet>
      <dgm:spPr/>
    </dgm:pt>
    <dgm:pt modelId="{8AD3A2CB-1936-43E7-9DE5-7E622BA61815}" type="pres">
      <dgm:prSet presAssocID="{C0330045-E411-424E-8B4C-0155A73C9F14}" presName="spacer" presStyleCnt="0"/>
      <dgm:spPr/>
    </dgm:pt>
    <dgm:pt modelId="{C8B48321-1F8A-4074-93DC-62468ADF911C}" type="pres">
      <dgm:prSet presAssocID="{193D9307-BFFC-42DC-9217-E1DCF0DD56B2}" presName="comp" presStyleCnt="0"/>
      <dgm:spPr/>
    </dgm:pt>
    <dgm:pt modelId="{0BBE9681-CF7F-4B45-A6E0-9246D9348EBC}" type="pres">
      <dgm:prSet presAssocID="{193D9307-BFFC-42DC-9217-E1DCF0DD56B2}" presName="box" presStyleLbl="node1" presStyleIdx="1" presStyleCnt="3" custScaleY="60361" custLinFactNeighborY="-397"/>
      <dgm:spPr>
        <a:prstGeom prst="roundRect">
          <a:avLst>
            <a:gd name="adj" fmla="val 10000"/>
          </a:avLst>
        </a:prstGeom>
      </dgm:spPr>
    </dgm:pt>
    <dgm:pt modelId="{F7CD4E28-AF85-42F7-A4D5-EB34D08585AB}" type="pres">
      <dgm:prSet presAssocID="{193D9307-BFFC-42DC-9217-E1DCF0DD56B2}" presName="img" presStyleLbl="fgImgPlace1" presStyleIdx="1" presStyleCnt="3" custScaleX="80292" custScaleY="61500" custLinFactNeighborX="-11718" custLinFactNeighborY="277"/>
      <dgm:spPr>
        <a:xfrm>
          <a:off x="939333" y="1300616"/>
          <a:ext cx="1597608" cy="1350584"/>
        </a:xfrm>
        <a:prstGeom prst="roundRect">
          <a:avLst>
            <a:gd name="adj" fmla="val 10000"/>
          </a:avLst>
        </a:prstGeom>
        <a:solidFill>
          <a:srgbClr val="FF6633"/>
        </a:solidFill>
        <a:ln w="25400" cap="flat" cmpd="sng" algn="ctr">
          <a:solidFill>
            <a:srgbClr val="FF6633"/>
          </a:solidFill>
          <a:prstDash val="solid"/>
        </a:ln>
        <a:effectLst/>
      </dgm:spPr>
    </dgm:pt>
    <dgm:pt modelId="{B5EE10D3-C8AD-4318-B615-31A0C1A8CB2A}" type="pres">
      <dgm:prSet presAssocID="{193D9307-BFFC-42DC-9217-E1DCF0DD56B2}" presName="text" presStyleLbl="node1" presStyleIdx="1" presStyleCnt="3">
        <dgm:presLayoutVars>
          <dgm:bulletEnabled val="1"/>
        </dgm:presLayoutVars>
      </dgm:prSet>
      <dgm:spPr/>
    </dgm:pt>
    <dgm:pt modelId="{32548AB1-A966-46B9-B0BF-569AF05874AC}" type="pres">
      <dgm:prSet presAssocID="{0ABB635D-881D-47D9-97C9-9B32F7235EC5}" presName="spacer" presStyleCnt="0"/>
      <dgm:spPr/>
    </dgm:pt>
    <dgm:pt modelId="{FBC08831-671E-49B9-BE82-4B91DBC4380B}" type="pres">
      <dgm:prSet presAssocID="{162FD5F2-C20E-4B5A-B292-EB3DBBFE739D}" presName="comp" presStyleCnt="0"/>
      <dgm:spPr/>
    </dgm:pt>
    <dgm:pt modelId="{28C4A950-72C8-4BBF-8E90-638B426E07F1}" type="pres">
      <dgm:prSet presAssocID="{162FD5F2-C20E-4B5A-B292-EB3DBBFE739D}" presName="box" presStyleLbl="node1" presStyleIdx="2" presStyleCnt="3" custScaleY="63157"/>
      <dgm:spPr/>
    </dgm:pt>
    <dgm:pt modelId="{E5FE8CD5-FB9D-4F3A-A078-AF943CB799DC}" type="pres">
      <dgm:prSet presAssocID="{162FD5F2-C20E-4B5A-B292-EB3DBBFE739D}" presName="img" presStyleLbl="fgImgPlace1" presStyleIdx="2" presStyleCnt="3" custScaleX="79985" custScaleY="59063" custLinFactNeighborX="-11565" custLinFactNeighborY="-917"/>
      <dgm:spPr>
        <a:xfrm>
          <a:off x="140334" y="2250196"/>
          <a:ext cx="996256" cy="159478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gm:spPr>
    </dgm:pt>
    <dgm:pt modelId="{EC209BA6-5DF2-4CBD-8FDA-C5810E6BB735}" type="pres">
      <dgm:prSet presAssocID="{162FD5F2-C20E-4B5A-B292-EB3DBBFE739D}" presName="text" presStyleLbl="node1" presStyleIdx="2" presStyleCnt="3">
        <dgm:presLayoutVars>
          <dgm:bulletEnabled val="1"/>
        </dgm:presLayoutVars>
      </dgm:prSet>
      <dgm:spPr/>
    </dgm:pt>
  </dgm:ptLst>
  <dgm:cxnLst>
    <dgm:cxn modelId="{9AC5220B-04C8-4089-A7F9-16476C9C758E}" type="presOf" srcId="{261D5EC4-535C-4F2E-AAB8-2004D8838BFF}" destId="{1BA9BF81-3EEF-4D72-9F1B-166A69B96E89}" srcOrd="0" destOrd="1" presId="urn:microsoft.com/office/officeart/2005/8/layout/vList4"/>
    <dgm:cxn modelId="{4D291B11-AC61-468D-A40E-8960CB4C99B3}" type="presOf" srcId="{261D5EC4-535C-4F2E-AAB8-2004D8838BFF}" destId="{FBB7A326-9167-4965-B82C-3BCE58496BF8}" srcOrd="1" destOrd="1" presId="urn:microsoft.com/office/officeart/2005/8/layout/vList4"/>
    <dgm:cxn modelId="{4156EF1C-A7A7-4BC1-8783-6A9BA8291882}" type="presOf" srcId="{193D9307-BFFC-42DC-9217-E1DCF0DD56B2}" destId="{B5EE10D3-C8AD-4318-B615-31A0C1A8CB2A}" srcOrd="1" destOrd="0" presId="urn:microsoft.com/office/officeart/2005/8/layout/vList4"/>
    <dgm:cxn modelId="{81E10C26-221F-4C12-9EEA-E34BEDEE4513}" type="presOf" srcId="{66149683-EBAC-42C6-B12E-C08A2BBDC241}" destId="{FBB7A326-9167-4965-B82C-3BCE58496BF8}" srcOrd="1" destOrd="3" presId="urn:microsoft.com/office/officeart/2005/8/layout/vList4"/>
    <dgm:cxn modelId="{875BAB29-152A-483E-AEA5-45500A3C9DA5}" type="presOf" srcId="{EE66EF8C-54E5-4830-82FC-6EF78FEE3F9B}" destId="{0BBE9681-CF7F-4B45-A6E0-9246D9348EBC}" srcOrd="0" destOrd="1" presId="urn:microsoft.com/office/officeart/2005/8/layout/vList4"/>
    <dgm:cxn modelId="{21BA6F64-3536-4058-A80A-1EAC1C99AB79}" srcId="{5EB90ADD-2AA1-42EC-9964-91C52147E37E}" destId="{828860DE-9437-4AFB-B0CA-12A328F66C2B}" srcOrd="1" destOrd="0" parTransId="{E730871C-3B5E-41DB-83D7-0CC9A6C3AB98}" sibTransId="{DB6BBF09-E86C-4CF8-891D-F8F6F12C52A8}"/>
    <dgm:cxn modelId="{DFE90A69-D0CA-4764-94C7-15111BBE62EC}" type="presOf" srcId="{5EB90ADD-2AA1-42EC-9964-91C52147E37E}" destId="{1BA9BF81-3EEF-4D72-9F1B-166A69B96E89}" srcOrd="0" destOrd="0" presId="urn:microsoft.com/office/officeart/2005/8/layout/vList4"/>
    <dgm:cxn modelId="{CA60326F-B84C-47AC-8181-1C897D75E7A8}" type="presOf" srcId="{EE66EF8C-54E5-4830-82FC-6EF78FEE3F9B}" destId="{B5EE10D3-C8AD-4318-B615-31A0C1A8CB2A}" srcOrd="1" destOrd="1" presId="urn:microsoft.com/office/officeart/2005/8/layout/vList4"/>
    <dgm:cxn modelId="{45C60470-A96D-4A46-913A-933E37C94100}" srcId="{B7D6F732-44DB-492F-89C7-67A7C805E868}" destId="{162FD5F2-C20E-4B5A-B292-EB3DBBFE739D}" srcOrd="2" destOrd="0" parTransId="{DA8E3DE4-78B9-4E79-9AA0-B9C36F6D9A88}" sibTransId="{DDA47DC3-9E57-40E4-B99D-926617DEDAAC}"/>
    <dgm:cxn modelId="{ED123852-2627-4BF2-8CC4-F86A081D5BD4}" type="presOf" srcId="{162FD5F2-C20E-4B5A-B292-EB3DBBFE739D}" destId="{28C4A950-72C8-4BBF-8E90-638B426E07F1}" srcOrd="0" destOrd="0" presId="urn:microsoft.com/office/officeart/2005/8/layout/vList4"/>
    <dgm:cxn modelId="{C2D6457A-E24F-432F-BCB3-540350FA86FA}" srcId="{5EB90ADD-2AA1-42EC-9964-91C52147E37E}" destId="{66149683-EBAC-42C6-B12E-C08A2BBDC241}" srcOrd="2" destOrd="0" parTransId="{AD2549AD-4A71-4A56-A864-5B67369FA3ED}" sibTransId="{E84C1093-A464-4736-BDF6-92F5F723ED1B}"/>
    <dgm:cxn modelId="{2D5BEB80-186E-412B-81BF-D2DDAA89B2C6}" type="presOf" srcId="{B7D6F732-44DB-492F-89C7-67A7C805E868}" destId="{579B1955-61C1-4187-8722-8F56F6FC35E2}" srcOrd="0" destOrd="0" presId="urn:microsoft.com/office/officeart/2005/8/layout/vList4"/>
    <dgm:cxn modelId="{539AA395-469D-47AC-9AD4-DFBB81EA9D8A}" type="presOf" srcId="{5EB90ADD-2AA1-42EC-9964-91C52147E37E}" destId="{FBB7A326-9167-4965-B82C-3BCE58496BF8}" srcOrd="1" destOrd="0" presId="urn:microsoft.com/office/officeart/2005/8/layout/vList4"/>
    <dgm:cxn modelId="{78FB66A3-8E44-4BA9-8189-FE781C704568}" type="presOf" srcId="{828860DE-9437-4AFB-B0CA-12A328F66C2B}" destId="{1BA9BF81-3EEF-4D72-9F1B-166A69B96E89}" srcOrd="0" destOrd="2" presId="urn:microsoft.com/office/officeart/2005/8/layout/vList4"/>
    <dgm:cxn modelId="{944CFCA5-5B42-48AF-BDFC-687E0F3F03EC}" type="presOf" srcId="{193D9307-BFFC-42DC-9217-E1DCF0DD56B2}" destId="{0BBE9681-CF7F-4B45-A6E0-9246D9348EBC}" srcOrd="0" destOrd="0" presId="urn:microsoft.com/office/officeart/2005/8/layout/vList4"/>
    <dgm:cxn modelId="{FD0C39A8-3DA9-4AC0-9B09-8CF985BA771F}" type="presOf" srcId="{66149683-EBAC-42C6-B12E-C08A2BBDC241}" destId="{1BA9BF81-3EEF-4D72-9F1B-166A69B96E89}" srcOrd="0" destOrd="3" presId="urn:microsoft.com/office/officeart/2005/8/layout/vList4"/>
    <dgm:cxn modelId="{D66E19AC-DC61-4CD9-90E3-79AF3B98A33D}" srcId="{B7D6F732-44DB-492F-89C7-67A7C805E868}" destId="{193D9307-BFFC-42DC-9217-E1DCF0DD56B2}" srcOrd="1" destOrd="0" parTransId="{7B1DFDD6-CA37-4D5B-A6A7-719547B1A698}" sibTransId="{0ABB635D-881D-47D9-97C9-9B32F7235EC5}"/>
    <dgm:cxn modelId="{8A6F9EB7-A6A2-4BAB-87FB-94ED42A0B107}" srcId="{5EB90ADD-2AA1-42EC-9964-91C52147E37E}" destId="{261D5EC4-535C-4F2E-AAB8-2004D8838BFF}" srcOrd="0" destOrd="0" parTransId="{5DB3A1CD-37E0-4CF1-BEB1-2AE73AC10EED}" sibTransId="{B16C5F12-E07F-40CB-9B16-8B23F95B96D5}"/>
    <dgm:cxn modelId="{6A7FECCE-9C2D-4993-9AD7-F79C9A261A50}" srcId="{193D9307-BFFC-42DC-9217-E1DCF0DD56B2}" destId="{EE66EF8C-54E5-4830-82FC-6EF78FEE3F9B}" srcOrd="0" destOrd="0" parTransId="{1FB35BE7-CC9E-4F25-B0C8-91FD26B507B9}" sibTransId="{B90FCEA5-350C-41A4-A138-CCFE98BCF955}"/>
    <dgm:cxn modelId="{B02AB6D0-8A82-4BAC-9F3A-9E54B2E87F42}" srcId="{193D9307-BFFC-42DC-9217-E1DCF0DD56B2}" destId="{9A1944BF-D657-410E-B771-E93AA92A1F9E}" srcOrd="1" destOrd="0" parTransId="{6120F9F1-5114-4425-A325-5DC5D1E514CB}" sibTransId="{529293B8-F633-4B36-B8A3-18EC4035AE49}"/>
    <dgm:cxn modelId="{45A1B6D4-84E7-42A2-8AF0-CC7AE3DCC091}" srcId="{B7D6F732-44DB-492F-89C7-67A7C805E868}" destId="{5EB90ADD-2AA1-42EC-9964-91C52147E37E}" srcOrd="0" destOrd="0" parTransId="{A7486F73-7A08-4F1B-B742-F078DB0BF838}" sibTransId="{C0330045-E411-424E-8B4C-0155A73C9F14}"/>
    <dgm:cxn modelId="{325965E4-21C8-438C-9603-81CCAAF17239}" type="presOf" srcId="{162FD5F2-C20E-4B5A-B292-EB3DBBFE739D}" destId="{EC209BA6-5DF2-4CBD-8FDA-C5810E6BB735}" srcOrd="1" destOrd="0" presId="urn:microsoft.com/office/officeart/2005/8/layout/vList4"/>
    <dgm:cxn modelId="{A646A4E4-BB3E-4C7E-BAD0-8763BAF1732C}" type="presOf" srcId="{828860DE-9437-4AFB-B0CA-12A328F66C2B}" destId="{FBB7A326-9167-4965-B82C-3BCE58496BF8}" srcOrd="1" destOrd="2" presId="urn:microsoft.com/office/officeart/2005/8/layout/vList4"/>
    <dgm:cxn modelId="{546437EA-D84D-4685-BAD0-289B8C9BA45D}" type="presOf" srcId="{9A1944BF-D657-410E-B771-E93AA92A1F9E}" destId="{B5EE10D3-C8AD-4318-B615-31A0C1A8CB2A}" srcOrd="1" destOrd="2" presId="urn:microsoft.com/office/officeart/2005/8/layout/vList4"/>
    <dgm:cxn modelId="{3D1ED5FE-0143-4F55-9A84-B74ADBADFC5D}" type="presOf" srcId="{9A1944BF-D657-410E-B771-E93AA92A1F9E}" destId="{0BBE9681-CF7F-4B45-A6E0-9246D9348EBC}" srcOrd="0" destOrd="2" presId="urn:microsoft.com/office/officeart/2005/8/layout/vList4"/>
    <dgm:cxn modelId="{E3B25236-C949-4278-AF9B-2B08B87BAB02}" type="presParOf" srcId="{579B1955-61C1-4187-8722-8F56F6FC35E2}" destId="{1F9A588A-9D2B-4985-8302-E79362EBD35D}" srcOrd="0" destOrd="0" presId="urn:microsoft.com/office/officeart/2005/8/layout/vList4"/>
    <dgm:cxn modelId="{94AB6DAA-7000-4CD9-A16F-3EA7CE054656}" type="presParOf" srcId="{1F9A588A-9D2B-4985-8302-E79362EBD35D}" destId="{1BA9BF81-3EEF-4D72-9F1B-166A69B96E89}" srcOrd="0" destOrd="0" presId="urn:microsoft.com/office/officeart/2005/8/layout/vList4"/>
    <dgm:cxn modelId="{A20BB54B-4B78-413C-937C-2FBAA77CB87D}" type="presParOf" srcId="{1F9A588A-9D2B-4985-8302-E79362EBD35D}" destId="{CA14EB29-7B87-4B4A-B8D4-F39B8C184F9F}" srcOrd="1" destOrd="0" presId="urn:microsoft.com/office/officeart/2005/8/layout/vList4"/>
    <dgm:cxn modelId="{EEC49CE9-7D72-4301-AB68-6BD3E7731F6D}" type="presParOf" srcId="{1F9A588A-9D2B-4985-8302-E79362EBD35D}" destId="{FBB7A326-9167-4965-B82C-3BCE58496BF8}" srcOrd="2" destOrd="0" presId="urn:microsoft.com/office/officeart/2005/8/layout/vList4"/>
    <dgm:cxn modelId="{2156E7CC-83A9-47CC-8616-D796D99963D5}" type="presParOf" srcId="{579B1955-61C1-4187-8722-8F56F6FC35E2}" destId="{8AD3A2CB-1936-43E7-9DE5-7E622BA61815}" srcOrd="1" destOrd="0" presId="urn:microsoft.com/office/officeart/2005/8/layout/vList4"/>
    <dgm:cxn modelId="{1D857060-C6F7-4DB8-BA61-8048189657F8}" type="presParOf" srcId="{579B1955-61C1-4187-8722-8F56F6FC35E2}" destId="{C8B48321-1F8A-4074-93DC-62468ADF911C}" srcOrd="2" destOrd="0" presId="urn:microsoft.com/office/officeart/2005/8/layout/vList4"/>
    <dgm:cxn modelId="{D9007F49-CAD9-4849-8401-54602CC59640}" type="presParOf" srcId="{C8B48321-1F8A-4074-93DC-62468ADF911C}" destId="{0BBE9681-CF7F-4B45-A6E0-9246D9348EBC}" srcOrd="0" destOrd="0" presId="urn:microsoft.com/office/officeart/2005/8/layout/vList4"/>
    <dgm:cxn modelId="{D75354DD-B2C4-437F-B405-D39535474ED0}" type="presParOf" srcId="{C8B48321-1F8A-4074-93DC-62468ADF911C}" destId="{F7CD4E28-AF85-42F7-A4D5-EB34D08585AB}" srcOrd="1" destOrd="0" presId="urn:microsoft.com/office/officeart/2005/8/layout/vList4"/>
    <dgm:cxn modelId="{62733976-E774-40EE-A481-F4B518D66845}" type="presParOf" srcId="{C8B48321-1F8A-4074-93DC-62468ADF911C}" destId="{B5EE10D3-C8AD-4318-B615-31A0C1A8CB2A}" srcOrd="2" destOrd="0" presId="urn:microsoft.com/office/officeart/2005/8/layout/vList4"/>
    <dgm:cxn modelId="{7AEE7854-EFBE-4744-838B-D2CA17C6CD7B}" type="presParOf" srcId="{579B1955-61C1-4187-8722-8F56F6FC35E2}" destId="{32548AB1-A966-46B9-B0BF-569AF05874AC}" srcOrd="3" destOrd="0" presId="urn:microsoft.com/office/officeart/2005/8/layout/vList4"/>
    <dgm:cxn modelId="{4272EC57-5F50-4FEA-9E89-EDFB1DDC0666}" type="presParOf" srcId="{579B1955-61C1-4187-8722-8F56F6FC35E2}" destId="{FBC08831-671E-49B9-BE82-4B91DBC4380B}" srcOrd="4" destOrd="0" presId="urn:microsoft.com/office/officeart/2005/8/layout/vList4"/>
    <dgm:cxn modelId="{BDC725E6-49B3-4444-A8E2-8F3C208A2839}" type="presParOf" srcId="{FBC08831-671E-49B9-BE82-4B91DBC4380B}" destId="{28C4A950-72C8-4BBF-8E90-638B426E07F1}" srcOrd="0" destOrd="0" presId="urn:microsoft.com/office/officeart/2005/8/layout/vList4"/>
    <dgm:cxn modelId="{51CB4F65-C3DF-4135-9F01-E04604595F4E}" type="presParOf" srcId="{FBC08831-671E-49B9-BE82-4B91DBC4380B}" destId="{E5FE8CD5-FB9D-4F3A-A078-AF943CB799DC}" srcOrd="1" destOrd="0" presId="urn:microsoft.com/office/officeart/2005/8/layout/vList4"/>
    <dgm:cxn modelId="{8A578D4D-370C-4B78-A69F-1C7D4B4763B0}" type="presParOf" srcId="{FBC08831-671E-49B9-BE82-4B91DBC4380B}" destId="{EC209BA6-5DF2-4CBD-8FDA-C5810E6BB735}" srcOrd="2" destOrd="0" presId="urn:microsoft.com/office/officeart/2005/8/layout/vList4"/>
  </dgm:cxnLst>
  <dgm:bg/>
  <dgm:whole>
    <a:ln w="57150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9BF81-3EEF-4D72-9F1B-166A69B96E89}">
      <dsp:nvSpPr>
        <dsp:cNvPr id="0" name=""/>
        <dsp:cNvSpPr/>
      </dsp:nvSpPr>
      <dsp:spPr>
        <a:xfrm>
          <a:off x="0" y="0"/>
          <a:ext cx="6954512" cy="1322062"/>
        </a:xfrm>
        <a:prstGeom prst="roundRect">
          <a:avLst>
            <a:gd name="adj" fmla="val 10000"/>
          </a:avLst>
        </a:prstGeom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No Funding Gaps</a:t>
          </a:r>
          <a:endParaRPr lang="en-US" sz="1400" b="1" kern="1200" dirty="0">
            <a:solidFill>
              <a:schemeClr val="accent1"/>
            </a:solidFill>
            <a:latin typeface="Calibri"/>
            <a:ea typeface="+mn-ea"/>
            <a:cs typeface="+mn-cs"/>
          </a:endParaRPr>
        </a:p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Approved multi-year portfolio funding prevents uncertainty of funding cliff</a:t>
          </a:r>
        </a:p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Existing guidance clarifies annual cost recovery budget when ABAL dispositions are pending</a:t>
          </a:r>
        </a:p>
      </dsp:txBody>
      <dsp:txXfrm>
        <a:off x="1666907" y="0"/>
        <a:ext cx="5287604" cy="1322062"/>
      </dsp:txXfrm>
    </dsp:sp>
    <dsp:sp modelId="{CA14EB29-7B87-4B4A-B8D4-F39B8C184F9F}">
      <dsp:nvSpPr>
        <dsp:cNvPr id="0" name=""/>
        <dsp:cNvSpPr/>
      </dsp:nvSpPr>
      <dsp:spPr>
        <a:xfrm>
          <a:off x="164718" y="166905"/>
          <a:ext cx="1077365" cy="1013600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4A950-72C8-4BBF-8E90-638B426E07F1}">
      <dsp:nvSpPr>
        <dsp:cNvPr id="0" name=""/>
        <dsp:cNvSpPr/>
      </dsp:nvSpPr>
      <dsp:spPr>
        <a:xfrm>
          <a:off x="0" y="1598067"/>
          <a:ext cx="6954512" cy="13183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1"/>
              </a:solidFill>
              <a:latin typeface="Calibri"/>
              <a:ea typeface="+mn-ea"/>
              <a:cs typeface="+mn-cs"/>
            </a:rPr>
            <a:t>Bus Stop Framework</a:t>
          </a:r>
        </a:p>
        <a:p>
          <a:pPr marL="0" lvl="0" indent="0" algn="l" defTabSz="800100">
            <a:lnSpc>
              <a:spcPct val="75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• Enables predictable, periodic incorporation of new information into portfolio planning process</a:t>
          </a:r>
          <a:endParaRPr lang="en-US" sz="1400" b="1" kern="1200" dirty="0">
            <a:solidFill>
              <a:schemeClr val="accent6"/>
            </a:solidFill>
            <a:latin typeface="Calibri"/>
            <a:ea typeface="+mn-ea"/>
            <a:cs typeface="+mn-cs"/>
          </a:endParaRPr>
        </a:p>
      </dsp:txBody>
      <dsp:txXfrm>
        <a:off x="1666907" y="1598067"/>
        <a:ext cx="5287604" cy="1318309"/>
      </dsp:txXfrm>
    </dsp:sp>
    <dsp:sp modelId="{E5FE8CD5-FB9D-4F3A-A078-AF943CB799DC}">
      <dsp:nvSpPr>
        <dsp:cNvPr id="0" name=""/>
        <dsp:cNvSpPr/>
      </dsp:nvSpPr>
      <dsp:spPr>
        <a:xfrm>
          <a:off x="160163" y="1727547"/>
          <a:ext cx="1116880" cy="107829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A9BF81-3EEF-4D72-9F1B-166A69B96E89}">
      <dsp:nvSpPr>
        <dsp:cNvPr id="0" name=""/>
        <dsp:cNvSpPr/>
      </dsp:nvSpPr>
      <dsp:spPr>
        <a:xfrm>
          <a:off x="0" y="0"/>
          <a:ext cx="6915432" cy="1116931"/>
        </a:xfrm>
        <a:prstGeom prst="roundRect">
          <a:avLst>
            <a:gd name="adj" fmla="val 10000"/>
          </a:avLst>
        </a:prstGeom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55575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6"/>
              </a:solidFill>
              <a:latin typeface="Calibri"/>
              <a:ea typeface="+mn-ea"/>
              <a:cs typeface="+mn-cs"/>
            </a:rPr>
            <a:t>Timing </a:t>
          </a:r>
        </a:p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ABAL development timeline not commensurate with level of effort</a:t>
          </a:r>
        </a:p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Measure-level forecast is time-consuming and creates false precision</a:t>
          </a:r>
        </a:p>
        <a:p>
          <a:pPr marL="0" lvl="0" indent="0" algn="l" defTabSz="155575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 Bus stop/change implementation difficult within compressed schedule</a:t>
          </a:r>
        </a:p>
      </dsp:txBody>
      <dsp:txXfrm>
        <a:off x="1568128" y="0"/>
        <a:ext cx="5347303" cy="1116931"/>
      </dsp:txXfrm>
    </dsp:sp>
    <dsp:sp modelId="{CA14EB29-7B87-4B4A-B8D4-F39B8C184F9F}">
      <dsp:nvSpPr>
        <dsp:cNvPr id="0" name=""/>
        <dsp:cNvSpPr/>
      </dsp:nvSpPr>
      <dsp:spPr>
        <a:xfrm>
          <a:off x="156743" y="126496"/>
          <a:ext cx="1111226" cy="895202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BE9681-CF7F-4B45-A6E0-9246D9348EBC}">
      <dsp:nvSpPr>
        <dsp:cNvPr id="0" name=""/>
        <dsp:cNvSpPr/>
      </dsp:nvSpPr>
      <dsp:spPr>
        <a:xfrm>
          <a:off x="0" y="1294626"/>
          <a:ext cx="6915432" cy="1116931"/>
        </a:xfrm>
        <a:prstGeom prst="roundRect">
          <a:avLst>
            <a:gd name="adj" fmla="val 10000"/>
          </a:avLst>
        </a:prstGeom>
        <a:solidFill>
          <a:prstClr val="white">
            <a:hueOff val="0"/>
            <a:satOff val="0"/>
            <a:lumOff val="0"/>
            <a:alphaOff val="0"/>
          </a:prst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33350" rIns="133350" bIns="133350" numCol="1" spcCol="1270" anchor="t" anchorCtr="0">
          <a:noAutofit/>
        </a:bodyPr>
        <a:lstStyle/>
        <a:p>
          <a:pPr marL="0" lvl="0" indent="0" algn="l" defTabSz="80010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6"/>
              </a:solidFill>
              <a:latin typeface="Calibri"/>
              <a:ea typeface="+mn-ea"/>
              <a:cs typeface="+mn-cs"/>
            </a:rPr>
            <a:t>Annual Planning and Review</a:t>
          </a:r>
        </a:p>
        <a:p>
          <a:pPr marL="114300" lvl="1" indent="-114300" algn="l" defTabSz="53340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Annual cycle of forecast development leads to year-round ABAL work</a:t>
          </a:r>
        </a:p>
        <a:p>
          <a:pPr marL="114300" lvl="1" indent="-114300" algn="l" defTabSz="533400">
            <a:lnSpc>
              <a:spcPct val="75000"/>
            </a:lnSpc>
            <a:spcBef>
              <a:spcPct val="0"/>
            </a:spcBef>
            <a:spcAft>
              <a:spcPts val="500"/>
            </a:spcAft>
            <a:buFont typeface="Arial" panose="020B0604020202020204" pitchFamily="34" charset="0"/>
            <a:buChar char="•"/>
          </a:pPr>
          <a:r>
            <a:rPr lang="en-US" sz="12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Managing to annual savings and cost-effectiveness metrics makes multi-year efforts difficult to prioritize (multi-year solicitations, long-term customer projects, etc.)</a:t>
          </a:r>
        </a:p>
      </dsp:txBody>
      <dsp:txXfrm>
        <a:off x="1568128" y="1294626"/>
        <a:ext cx="5347303" cy="1116931"/>
      </dsp:txXfrm>
    </dsp:sp>
    <dsp:sp modelId="{F7CD4E28-AF85-42F7-A4D5-EB34D08585AB}">
      <dsp:nvSpPr>
        <dsp:cNvPr id="0" name=""/>
        <dsp:cNvSpPr/>
      </dsp:nvSpPr>
      <dsp:spPr>
        <a:xfrm>
          <a:off x="159261" y="1409336"/>
          <a:ext cx="1110507" cy="910405"/>
        </a:xfrm>
        <a:prstGeom prst="roundRect">
          <a:avLst>
            <a:gd name="adj" fmla="val 10000"/>
          </a:avLst>
        </a:prstGeom>
        <a:solidFill>
          <a:srgbClr val="FF6633"/>
        </a:solidFill>
        <a:ln w="25400" cap="flat" cmpd="sng" algn="ctr">
          <a:solidFill>
            <a:srgbClr val="FF663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C4A950-72C8-4BBF-8E90-638B426E07F1}">
      <dsp:nvSpPr>
        <dsp:cNvPr id="0" name=""/>
        <dsp:cNvSpPr/>
      </dsp:nvSpPr>
      <dsp:spPr>
        <a:xfrm>
          <a:off x="0" y="2603946"/>
          <a:ext cx="6915432" cy="11686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80000"/>
            </a:lnSpc>
            <a:spcBef>
              <a:spcPct val="0"/>
            </a:spcBef>
            <a:spcAft>
              <a:spcPts val="800"/>
            </a:spcAft>
            <a:buNone/>
          </a:pPr>
          <a:r>
            <a:rPr lang="en-US" sz="1800" b="1" kern="1200" dirty="0">
              <a:solidFill>
                <a:schemeClr val="accent6"/>
              </a:solidFill>
              <a:latin typeface="Calibri"/>
              <a:ea typeface="+mn-ea"/>
              <a:cs typeface="+mn-cs"/>
            </a:rPr>
            <a:t>Stakeholder Engagement</a:t>
          </a:r>
        </a:p>
        <a:p>
          <a:pPr marL="0" lvl="0" indent="0" algn="l" defTabSz="800100">
            <a:lnSpc>
              <a:spcPct val="75000"/>
            </a:lnSpc>
            <a:spcBef>
              <a:spcPct val="0"/>
            </a:spcBef>
            <a:spcAft>
              <a:spcPts val="500"/>
            </a:spcAft>
            <a:buNone/>
          </a:pPr>
          <a:r>
            <a:rPr lang="en-US" sz="16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• </a:t>
          </a:r>
          <a:r>
            <a:rPr lang="en-US" sz="1400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Meaningful stakeholder input is challenging to accomplish in timeline</a:t>
          </a:r>
          <a:endParaRPr lang="en-US" sz="1400" b="1" kern="1200" dirty="0">
            <a:solidFill>
              <a:schemeClr val="accent6"/>
            </a:solidFill>
            <a:latin typeface="Calibri"/>
            <a:ea typeface="+mn-ea"/>
            <a:cs typeface="+mn-cs"/>
          </a:endParaRP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solidFill>
              <a:schemeClr val="accent6"/>
            </a:solidFill>
            <a:latin typeface="Calibri"/>
            <a:ea typeface="+mn-ea"/>
            <a:cs typeface="+mn-cs"/>
          </a:endParaRPr>
        </a:p>
      </dsp:txBody>
      <dsp:txXfrm>
        <a:off x="1568128" y="2603946"/>
        <a:ext cx="5347303" cy="1168668"/>
      </dsp:txXfrm>
    </dsp:sp>
    <dsp:sp modelId="{E5FE8CD5-FB9D-4F3A-A078-AF943CB799DC}">
      <dsp:nvSpPr>
        <dsp:cNvPr id="0" name=""/>
        <dsp:cNvSpPr/>
      </dsp:nvSpPr>
      <dsp:spPr>
        <a:xfrm>
          <a:off x="163500" y="2737540"/>
          <a:ext cx="1106261" cy="874330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AC9AAC-AAE9-4FDB-AC13-54463A00DD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38CCBF-95E0-4301-ADA4-5694BAD1E3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22AA56-B9CA-400B-A313-400FFFA586F7}" type="datetimeFigureOut">
              <a:rPr lang="en-US" altLang="en-US"/>
              <a:pPr/>
              <a:t>10/14/2019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E49A34-52EA-4223-A042-EEADB800441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001860-2710-488E-8BA0-D49C1F563E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951DB0-99DC-49BE-99F8-DE1943FBBE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694BAA-93C3-4547-81DB-4E8757D43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5FAA7-A5F6-48FE-B740-9F2F823D2FA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BA8CF3-12FF-4212-93DE-A7747736AFD8}" type="datetimeFigureOut">
              <a:rPr lang="en-US" altLang="en-US"/>
              <a:pPr/>
              <a:t>10/14/2019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3F4BED7-CE87-4445-8F65-000C705167C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E3250CA-2748-4236-AEAD-50EC255BE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565CF-4DDE-4919-A647-80BB6988FC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17929-4FF5-49C0-BF51-8738357105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078380-6215-4FDC-800A-4C9C44C832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078380-6215-4FDC-800A-4C9C44C832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7179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_PPT_template-01.jpg">
            <a:extLst>
              <a:ext uri="{FF2B5EF4-FFF2-40B4-BE49-F238E27FC236}">
                <a16:creationId xmlns:a16="http://schemas.microsoft.com/office/drawing/2014/main" id="{CE24FC02-5DE8-45B2-B2D5-C43C2814F3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596B7FDF-785E-4F78-B094-0FE6805F6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38666"/>
            <a:ext cx="7196328" cy="1289304"/>
          </a:xfrm>
          <a:prstGeom prst="rect">
            <a:avLst/>
          </a:prstGeom>
        </p:spPr>
        <p:txBody>
          <a:bodyPr/>
          <a:lstStyle>
            <a:lvl1pPr algn="l">
              <a:defRPr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FA3AEBEB-9A8C-410B-BFDE-333AF778D0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8031" y="3040761"/>
            <a:ext cx="5934456" cy="8709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45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16x9-short-01.jpg">
            <a:extLst>
              <a:ext uri="{FF2B5EF4-FFF2-40B4-BE49-F238E27FC236}">
                <a16:creationId xmlns:a16="http://schemas.microsoft.com/office/drawing/2014/main" id="{5137C0CF-D954-4CA3-92F7-F82EB37AE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43300"/>
            <a:ext cx="914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2">
            <a:extLst>
              <a:ext uri="{FF2B5EF4-FFF2-40B4-BE49-F238E27FC236}">
                <a16:creationId xmlns:a16="http://schemas.microsoft.com/office/drawing/2014/main" id="{386560B7-805E-454D-8A4A-197AEA94F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3332" y="1392413"/>
            <a:ext cx="5934456" cy="898398"/>
          </a:xfrm>
          <a:prstGeom prst="rect">
            <a:avLst/>
          </a:prstGeom>
        </p:spPr>
        <p:txBody>
          <a:bodyPr/>
          <a:lstStyle>
            <a:lvl1pPr algn="l">
              <a:defRPr sz="3800" b="1">
                <a:solidFill>
                  <a:srgbClr val="EEA4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09AA3D5B-C93E-41F8-BF27-A5FF2A31CA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13332" y="2798254"/>
            <a:ext cx="5935662" cy="3771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79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>
            <a:extLst>
              <a:ext uri="{FF2B5EF4-FFF2-40B4-BE49-F238E27FC236}">
                <a16:creationId xmlns:a16="http://schemas.microsoft.com/office/drawing/2014/main" id="{BFE3ED76-19FC-4EF2-AD8D-C354233D2F4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3488" y="3951288"/>
            <a:ext cx="2603500" cy="708025"/>
            <a:chOff x="3289" y="3485"/>
            <a:chExt cx="1640" cy="595"/>
          </a:xfrm>
        </p:grpSpPr>
        <p:sp>
          <p:nvSpPr>
            <p:cNvPr id="3" name="Rectangle 6">
              <a:extLst>
                <a:ext uri="{FF2B5EF4-FFF2-40B4-BE49-F238E27FC236}">
                  <a16:creationId xmlns:a16="http://schemas.microsoft.com/office/drawing/2014/main" id="{E23DFFAA-A1EF-4B7B-ACF9-F5474C904DD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289" y="3485"/>
              <a:ext cx="1640" cy="595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25000"/>
                </a:spcBef>
              </a:pPr>
              <a:r>
                <a:rPr lang="en-US" altLang="en-US" sz="1000" b="1">
                  <a:solidFill>
                    <a:schemeClr val="tx2"/>
                  </a:solidFill>
                </a:rPr>
                <a:t> </a:t>
              </a:r>
              <a:r>
                <a:rPr lang="en-US" altLang="en-US" sz="1000" b="1">
                  <a:solidFill>
                    <a:schemeClr val="bg1"/>
                  </a:solidFill>
                </a:rPr>
                <a:t>READ AND DELETE</a:t>
              </a:r>
              <a:endParaRPr lang="en-US" altLang="en-US" sz="1000" b="1" dirty="0">
                <a:solidFill>
                  <a:schemeClr val="bg1"/>
                </a:solidFill>
              </a:endParaRPr>
            </a:p>
            <a:p>
              <a:pPr>
                <a:spcBef>
                  <a:spcPct val="25000"/>
                </a:spcBef>
              </a:pPr>
              <a:r>
                <a:rPr lang="en-US" altLang="en-US" sz="1200">
                  <a:solidFill>
                    <a:schemeClr val="bg1"/>
                  </a:solidFill>
                </a:rPr>
                <a:t>For best results with this template, use PowerPoint 2003 </a:t>
              </a:r>
              <a:endParaRPr lang="en-US" altLang="en-US" sz="1200" dirty="0">
                <a:solidFill>
                  <a:schemeClr val="bg1"/>
                </a:solidFill>
              </a:endParaRPr>
            </a:p>
          </p:txBody>
        </p:sp>
        <p:grpSp>
          <p:nvGrpSpPr>
            <p:cNvPr id="4" name="Group 9">
              <a:extLst>
                <a:ext uri="{FF2B5EF4-FFF2-40B4-BE49-F238E27FC236}">
                  <a16:creationId xmlns:a16="http://schemas.microsoft.com/office/drawing/2014/main" id="{A54D6604-DF30-4E3C-BBFD-9C32DD4E5449}"/>
                </a:ext>
              </a:extLst>
            </p:cNvPr>
            <p:cNvGrpSpPr>
              <a:grpSpLocks/>
            </p:cNvGrpSpPr>
            <p:nvPr/>
          </p:nvGrpSpPr>
          <p:grpSpPr bwMode="auto">
            <a:xfrm rot="2700000">
              <a:off x="3401" y="3548"/>
              <a:ext cx="28" cy="249"/>
              <a:chOff x="2822" y="3194"/>
              <a:chExt cx="42" cy="373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C66B9D7A-1AA6-4BE5-A9EF-AC8C001A9D6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2808" y="3202"/>
                <a:ext cx="0" cy="370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>
                <a:extLst>
                  <a:ext uri="{FF2B5EF4-FFF2-40B4-BE49-F238E27FC236}">
                    <a16:creationId xmlns:a16="http://schemas.microsoft.com/office/drawing/2014/main" id="{58CAB945-B60D-45C2-A9E2-905D01B6030A}"/>
                  </a:ext>
                </a:extLst>
              </p:cNvPr>
              <p:cNvSpPr>
                <a:spLocks noChangeShapeType="1"/>
              </p:cNvSpPr>
              <p:nvPr/>
            </p:nvSpPr>
            <p:spPr bwMode="gray">
              <a:xfrm>
                <a:off x="2859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6" descr="footer_blue_Artboard 17 copy.jpg">
            <a:extLst>
              <a:ext uri="{FF2B5EF4-FFF2-40B4-BE49-F238E27FC236}">
                <a16:creationId xmlns:a16="http://schemas.microsoft.com/office/drawing/2014/main" id="{44EA2744-F4DD-48DD-B8BF-04FF74864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0375"/>
            <a:ext cx="9144000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83F5EF8-B496-4BD5-AC28-5BF12BAE4C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1214" y="2976810"/>
            <a:ext cx="5668963" cy="708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355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Blue_bar_top-12.jpg">
            <a:extLst>
              <a:ext uri="{FF2B5EF4-FFF2-40B4-BE49-F238E27FC236}">
                <a16:creationId xmlns:a16="http://schemas.microsoft.com/office/drawing/2014/main" id="{F76F372D-D660-4605-A57E-2BBF14BDF1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26C30F7-60D1-48D7-8194-4A632190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171450"/>
            <a:ext cx="7886700" cy="5238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AE81341-F9A5-4112-9DC7-BDE62C46624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7907" y="1042417"/>
            <a:ext cx="8595360" cy="39061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6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68228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lorBlue_bar_top-12.jpg">
            <a:extLst>
              <a:ext uri="{FF2B5EF4-FFF2-40B4-BE49-F238E27FC236}">
                <a16:creationId xmlns:a16="http://schemas.microsoft.com/office/drawing/2014/main" id="{F76F372D-D660-4605-A57E-2BBF14BDF1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E26C30F7-60D1-48D7-8194-4A632190A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171450"/>
            <a:ext cx="7886700" cy="5238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CF9BF18-CAD0-4289-9894-AD5EC6577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75357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C37BEA5F-F310-4E95-9BC7-F5E38828D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355178"/>
            <a:ext cx="4040188" cy="368298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DC325A5-A9CC-495A-8DF2-B65DF50DBC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8" y="875357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FE5E2CFC-C4F1-449E-BDE9-769BE9486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8" y="1355178"/>
            <a:ext cx="4041775" cy="368298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40841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ueBar_DoubleLine-02.jpg">
            <a:extLst>
              <a:ext uri="{FF2B5EF4-FFF2-40B4-BE49-F238E27FC236}">
                <a16:creationId xmlns:a16="http://schemas.microsoft.com/office/drawing/2014/main" id="{4FAB2191-3368-47D7-8405-79535A1BA7A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144000" cy="116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B406E50-C635-4807-B249-2300019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50" y="171450"/>
            <a:ext cx="7886700" cy="997744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D4BBD-1C99-4611-8FD4-00EBA90807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7907" y="1255059"/>
            <a:ext cx="8595360" cy="36934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6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697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78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8" r:id="rId5"/>
    <p:sldLayoutId id="2147483937" r:id="rId6"/>
    <p:sldLayoutId id="2147483932" r:id="rId7"/>
  </p:sldLayoutIdLst>
  <p:hf hd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image" Target="../media/image14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3.sv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C7BC-3D06-43B6-863D-1564D2E07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581" y="591926"/>
            <a:ext cx="7695760" cy="1716549"/>
          </a:xfrm>
        </p:spPr>
        <p:txBody>
          <a:bodyPr anchor="t"/>
          <a:lstStyle/>
          <a:p>
            <a:pPr eaLnBrk="1" hangingPunct="1">
              <a:spcAft>
                <a:spcPts val="800"/>
              </a:spcAft>
            </a:pPr>
            <a:r>
              <a:rPr lang="en-US" altLang="en-US" sz="4000" dirty="0"/>
              <a:t>Existing ABAL Process: </a:t>
            </a:r>
            <a:br>
              <a:rPr lang="en-US" altLang="en-US" sz="4000" dirty="0"/>
            </a:br>
            <a:r>
              <a:rPr lang="en-US" altLang="en-US" sz="4000" dirty="0"/>
              <a:t>Benefits and Challenges</a:t>
            </a:r>
            <a:br>
              <a:rPr lang="en-US" altLang="en-US" sz="4000" dirty="0"/>
            </a:br>
            <a:r>
              <a:rPr lang="en-US" altLang="en-US" sz="2400" dirty="0"/>
              <a:t>PG&amp;E’s Perspective</a:t>
            </a:r>
            <a:endParaRPr lang="en-US" alt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96CCD-BF17-44C0-A4A0-0AA5F7BDCB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46581" y="2835025"/>
            <a:ext cx="5934456" cy="483477"/>
          </a:xfrm>
        </p:spPr>
        <p:txBody>
          <a:bodyPr numCol="1" anchor="t"/>
          <a:lstStyle/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MS PGothic"/>
                <a:cs typeface="Arial"/>
              </a:rPr>
              <a:t>CAEECC Working Group Meeting</a:t>
            </a:r>
          </a:p>
          <a:p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MS PGothic"/>
                <a:cs typeface="Arial"/>
              </a:rPr>
              <a:t>October 22,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6CC5-BC6C-441D-AC71-A5507651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Existing Process Benefits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9827A349-4566-4FA1-B736-CAFDD68410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090064"/>
              </p:ext>
            </p:extLst>
          </p:nvPr>
        </p:nvGraphicFramePr>
        <p:xfrm>
          <a:off x="1088599" y="1183679"/>
          <a:ext cx="6954512" cy="2916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Graphic 3" descr="Bus">
            <a:extLst>
              <a:ext uri="{FF2B5EF4-FFF2-40B4-BE49-F238E27FC236}">
                <a16:creationId xmlns:a16="http://schemas.microsoft.com/office/drawing/2014/main" id="{7BCD73C5-4231-48ED-83AD-A4A73DC325B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72198" y="2997295"/>
            <a:ext cx="914400" cy="914400"/>
          </a:xfrm>
          <a:prstGeom prst="rect">
            <a:avLst/>
          </a:prstGeom>
        </p:spPr>
      </p:pic>
      <p:pic>
        <p:nvPicPr>
          <p:cNvPr id="7" name="Graphic 6" descr="Arrow circle">
            <a:extLst>
              <a:ext uri="{FF2B5EF4-FFF2-40B4-BE49-F238E27FC236}">
                <a16:creationId xmlns:a16="http://schemas.microsoft.com/office/drawing/2014/main" id="{C17BB6F4-65B2-414F-97EF-89D41951FA5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74750" y="1284526"/>
            <a:ext cx="1231566" cy="113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2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6CC5-BC6C-441D-AC71-A5507651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Existing Process Challenges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9827A349-4566-4FA1-B736-CAFDD68410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0220687"/>
              </p:ext>
            </p:extLst>
          </p:nvPr>
        </p:nvGraphicFramePr>
        <p:xfrm>
          <a:off x="1114284" y="1114971"/>
          <a:ext cx="6915432" cy="3774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43A9D41E-94E4-4BD3-A23D-A66955F71F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16935" y="1252269"/>
            <a:ext cx="833223" cy="833223"/>
          </a:xfrm>
          <a:prstGeom prst="rect">
            <a:avLst/>
          </a:prstGeom>
        </p:spPr>
      </p:pic>
      <p:pic>
        <p:nvPicPr>
          <p:cNvPr id="15" name="Graphic 14" descr="Meeting">
            <a:extLst>
              <a:ext uri="{FF2B5EF4-FFF2-40B4-BE49-F238E27FC236}">
                <a16:creationId xmlns:a16="http://schemas.microsoft.com/office/drawing/2014/main" id="{E9BC6E50-BF1B-47CA-83D8-A8340700FBE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82449" y="3804627"/>
            <a:ext cx="931781" cy="931781"/>
          </a:xfrm>
          <a:prstGeom prst="rect">
            <a:avLst/>
          </a:prstGeom>
        </p:spPr>
      </p:pic>
      <p:pic>
        <p:nvPicPr>
          <p:cNvPr id="4" name="Graphic 3" descr="Repeat">
            <a:extLst>
              <a:ext uri="{FF2B5EF4-FFF2-40B4-BE49-F238E27FC236}">
                <a16:creationId xmlns:a16="http://schemas.microsoft.com/office/drawing/2014/main" id="{6EA66202-1150-4D05-A8DA-C4B09F1D07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31727" y="2537568"/>
            <a:ext cx="833223" cy="83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2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G&amp;E">
      <a:dk1>
        <a:sysClr val="windowText" lastClr="000000"/>
      </a:dk1>
      <a:lt1>
        <a:sysClr val="window" lastClr="FFFFFF"/>
      </a:lt1>
      <a:dk2>
        <a:srgbClr val="0089C4"/>
      </a:dk2>
      <a:lt2>
        <a:srgbClr val="BBBBBB"/>
      </a:lt2>
      <a:accent1>
        <a:srgbClr val="00A7C2"/>
      </a:accent1>
      <a:accent2>
        <a:srgbClr val="FFA100"/>
      </a:accent2>
      <a:accent3>
        <a:srgbClr val="A3A86B"/>
      </a:accent3>
      <a:accent4>
        <a:srgbClr val="333366"/>
      </a:accent4>
      <a:accent5>
        <a:srgbClr val="CCCC33"/>
      </a:accent5>
      <a:accent6>
        <a:srgbClr val="FF6633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316D2FEDECB74BAE0B287AA22814CF" ma:contentTypeVersion="7" ma:contentTypeDescription="Create a new document." ma:contentTypeScope="" ma:versionID="c21a1f8d1140dc1adb11286c5c27d069">
  <xsd:schema xmlns:xsd="http://www.w3.org/2001/XMLSchema" xmlns:xs="http://www.w3.org/2001/XMLSchema" xmlns:p="http://schemas.microsoft.com/office/2006/metadata/properties" xmlns:ns3="9cf53c15-5d1a-41a6-9bf1-e06f4f01938a" xmlns:ns4="4fc21537-ee14-4b36-8a53-d05f9d40a084" targetNamespace="http://schemas.microsoft.com/office/2006/metadata/properties" ma:root="true" ma:fieldsID="6d1b0f04e5f628555a1fbfe5bd6884fd" ns3:_="" ns4:_="">
    <xsd:import namespace="9cf53c15-5d1a-41a6-9bf1-e06f4f01938a"/>
    <xsd:import namespace="4fc21537-ee14-4b36-8a53-d05f9d40a0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f53c15-5d1a-41a6-9bf1-e06f4f0193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21537-ee14-4b36-8a53-d05f9d40a0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83AA8D-26A7-474D-9EBB-6FD4CB1313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f53c15-5d1a-41a6-9bf1-e06f4f01938a"/>
    <ds:schemaRef ds:uri="4fc21537-ee14-4b36-8a53-d05f9d40a0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12B952-F726-48A0-B779-8A7DBCE5A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A216B19-EA75-4642-8625-2ED16B933CB7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9cf53c15-5d1a-41a6-9bf1-e06f4f01938a"/>
    <ds:schemaRef ds:uri="4fc21537-ee14-4b36-8a53-d05f9d40a08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On-screen Show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Courier New</vt:lpstr>
      <vt:lpstr>Office Theme</vt:lpstr>
      <vt:lpstr>Existing ABAL Process:  Benefits and Challenges PG&amp;E’s Perspective</vt:lpstr>
      <vt:lpstr>Existing Process Benefits</vt:lpstr>
      <vt:lpstr>Existing Process Challenges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ABAL Steering Committee Meeting</dc:title>
  <dc:subject/>
  <dc:creator/>
  <cp:keywords/>
  <dc:description/>
  <cp:lastModifiedBy/>
  <cp:revision>12</cp:revision>
  <dcterms:created xsi:type="dcterms:W3CDTF">1601-01-01T00:00:00Z</dcterms:created>
  <dcterms:modified xsi:type="dcterms:W3CDTF">2019-10-14T23:08:37Z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0x010100B5316D2FEDECB74BAE0B287AA22814CF</vt:lpwstr>
  </property>
</Properties>
</file>