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4"/>
  </p:sldMasterIdLst>
  <p:notesMasterIdLst>
    <p:notesMasterId r:id="rId12"/>
  </p:notesMasterIdLst>
  <p:sldIdLst>
    <p:sldId id="262" r:id="rId5"/>
    <p:sldId id="270" r:id="rId6"/>
    <p:sldId id="271" r:id="rId7"/>
    <p:sldId id="265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5" autoAdjust="0"/>
    <p:restoredTop sz="81503" autoAdjust="0"/>
  </p:normalViewPr>
  <p:slideViewPr>
    <p:cSldViewPr snapToGrid="0" snapToObjects="1">
      <p:cViewPr varScale="1">
        <p:scale>
          <a:sx n="90" d="100"/>
          <a:sy n="90" d="100"/>
        </p:scale>
        <p:origin x="22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22699-9CC3-4FF1-8F78-42212380C2B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D9CCA-5B93-4ADE-9A91-FA5A8C479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4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1506-EAEC-41CB-BBA2-472C66ED2C8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5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1506-EAEC-41CB-BBA2-472C66ED2C8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18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1506-EAEC-41CB-BBA2-472C66ED2C8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5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3C-REN adjusted non-resource and resource program costs, the overall change reflects the true-up calculations for the 2019 ABAL. </a:t>
            </a:r>
          </a:p>
          <a:p>
            <a:endParaRPr lang="en-US" dirty="0"/>
          </a:p>
          <a:p>
            <a:r>
              <a:rPr lang="en-US" dirty="0"/>
              <a:t>This slide shows an overall reduction in TRC and PAC calculation adjustments in accordance with CPUC Decision 18-05-041, 3C-REN adjusted program design, target and goals, metrics and savings to comply with changes to the Hard-to-Reach definition compared with the 01/23/2017 3C-REN Business Plan filing.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D9CCA-5B93-4ADE-9A91-FA5A8C4797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C70C0D11-3CE5-4A6A-A4DD-7E736CF10D64}" type="datetimeFigureOut">
              <a:rPr lang="en-US" smtClean="0">
                <a:solidFill>
                  <a:srgbClr val="DFE3E5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DFE3E5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>
              <a:solidFill>
                <a:srgbClr val="DFE3E5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D9CC12D-E918-46DE-B35B-342AE7ACCC4C}" type="slidenum">
              <a:rPr lang="en-US" smtClean="0">
                <a:solidFill>
                  <a:srgbClr val="DFE3E5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DFE3E5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6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3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4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5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020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9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2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0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0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8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7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70C0D11-3CE5-4A6A-A4DD-7E736CF10D64}" type="datetimeFigureOut">
              <a:rPr lang="en-US" smtClean="0">
                <a:solidFill>
                  <a:srgbClr val="335B74">
                    <a:lumMod val="20000"/>
                    <a:lumOff val="80000"/>
                  </a:srgbClr>
                </a:solidFill>
              </a:rPr>
              <a:pPr/>
              <a:t>8/14/2018</a:t>
            </a:fld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>
              <a:solidFill>
                <a:srgbClr val="335B74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D9CC12D-E918-46DE-B35B-342AE7ACCC4C}" type="slidenum">
              <a:rPr lang="en-US" smtClean="0">
                <a:solidFill>
                  <a:srgbClr val="335B74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335B74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4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7A79-F10A-47D3-919D-58A7FB9E4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583" y="1782698"/>
            <a:ext cx="6745836" cy="1646302"/>
          </a:xfrm>
        </p:spPr>
        <p:txBody>
          <a:bodyPr/>
          <a:lstStyle/>
          <a:p>
            <a:r>
              <a:rPr lang="en-US" sz="4800" dirty="0"/>
              <a:t>2019 </a:t>
            </a:r>
            <a:r>
              <a:rPr lang="en-US" sz="4800"/>
              <a:t>ABAL Summary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A50A4-606B-4294-BD9C-DD2C18649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7714" y="3741245"/>
            <a:ext cx="6666705" cy="931983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Tri-County Regional Energy Network (3C-REN)</a:t>
            </a:r>
          </a:p>
          <a:p>
            <a:pPr algn="ctr"/>
            <a:r>
              <a:rPr lang="en-US" sz="1800" dirty="0">
                <a:solidFill>
                  <a:schemeClr val="tx2"/>
                </a:solidFill>
              </a:rPr>
              <a:t>August 21, 2018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E5BE70-0458-4060-B481-0F7E8C96ADFC}"/>
              </a:ext>
            </a:extLst>
          </p:cNvPr>
          <p:cNvSpPr/>
          <p:nvPr/>
        </p:nvSpPr>
        <p:spPr>
          <a:xfrm>
            <a:off x="351692" y="0"/>
            <a:ext cx="424272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D7846-AF68-4A41-8ABD-252FD756A960}"/>
              </a:ext>
            </a:extLst>
          </p:cNvPr>
          <p:cNvSpPr/>
          <p:nvPr/>
        </p:nvSpPr>
        <p:spPr>
          <a:xfrm rot="5400000">
            <a:off x="-645309" y="916748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latin typeface="Poor Richard" panose="02080502050505020702" pitchFamily="18" charset="0"/>
              </a:rPr>
              <a:t>3</a:t>
            </a:r>
            <a:r>
              <a:rPr lang="en-US" sz="3200" dirty="0">
                <a:solidFill>
                  <a:prstClr val="white"/>
                </a:solidFill>
              </a:rPr>
              <a:t>C-REN</a:t>
            </a:r>
          </a:p>
        </p:txBody>
      </p:sp>
    </p:spTree>
    <p:extLst>
      <p:ext uri="{BB962C8B-B14F-4D97-AF65-F5344CB8AC3E}">
        <p14:creationId xmlns:p14="http://schemas.microsoft.com/office/powerpoint/2010/main" val="211998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441" y="144536"/>
            <a:ext cx="8448319" cy="68137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2019 Budget, Savings,&amp; Projected C/E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2E20213-E4E4-4D16-AB51-F9C6D4F1A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706" y="825909"/>
            <a:ext cx="6668480" cy="597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9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257507"/>
            <a:ext cx="7063740" cy="65689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Century Schoolbook" panose="02040604050505020304" pitchFamily="18" charset="0"/>
              </a:rPr>
              <a:t>Budget True-up (2018-2025)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351CAA-65AF-425C-8EB5-CAB2061D4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44" y="1485318"/>
            <a:ext cx="8589195" cy="41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4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D772DE-C223-4937-85E2-8D7DA7121878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prstClr val="white"/>
                </a:solidFill>
              </a:rPr>
              <a:t>C-REN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37420" y="297952"/>
            <a:ext cx="7266149" cy="12874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Changes in ABAL from 8/2 CAEECC Meeting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37420" y="2180977"/>
            <a:ext cx="7553825" cy="3660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Decreased kWh, kW, and </a:t>
            </a:r>
            <a:r>
              <a:rPr lang="en-US" sz="2000" dirty="0" err="1"/>
              <a:t>therms</a:t>
            </a:r>
            <a:r>
              <a:rPr lang="en-US" sz="2000" dirty="0"/>
              <a:t> savings in Residential sector due to updated savings based on baseline usage and savings data obtained during metrics filing coordination with IOUs.</a:t>
            </a:r>
          </a:p>
          <a:p>
            <a:r>
              <a:rPr lang="en-US" sz="2000" dirty="0"/>
              <a:t>Minor increase in TRC and PAC ratios due to:</a:t>
            </a:r>
          </a:p>
          <a:p>
            <a:pPr lvl="1"/>
            <a:r>
              <a:rPr lang="en-US" sz="1800" dirty="0"/>
              <a:t>Reduced project costs for a small portion of Residential sector program to align with the project savings.</a:t>
            </a:r>
          </a:p>
          <a:p>
            <a:pPr lvl="1"/>
            <a:r>
              <a:rPr lang="en-US" sz="1800" dirty="0"/>
              <a:t>Universal update to the CET related to the avoided cost which increased the TRC for all PAs by a very small amount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7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215" y="476522"/>
            <a:ext cx="7212773" cy="1081454"/>
          </a:xfrm>
        </p:spPr>
        <p:txBody>
          <a:bodyPr>
            <a:noAutofit/>
          </a:bodyPr>
          <a:lstStyle/>
          <a:p>
            <a:r>
              <a:rPr lang="en-US" sz="3900" dirty="0">
                <a:solidFill>
                  <a:schemeClr val="tx2"/>
                </a:solidFill>
              </a:rPr>
              <a:t>Anticipated Changes From 8/21 to 9/4 Filing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215" y="2170703"/>
            <a:ext cx="7212773" cy="2791716"/>
          </a:xfrm>
        </p:spPr>
        <p:txBody>
          <a:bodyPr>
            <a:normAutofit/>
          </a:bodyPr>
          <a:lstStyle/>
          <a:p>
            <a:r>
              <a:rPr lang="en-US" sz="2000" dirty="0"/>
              <a:t>EM&amp;V budget to be reduced to align with CPUC/PA allocation split and ED guidance.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D772DE-C223-4937-85E2-8D7DA7121878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prstClr val="white"/>
                </a:solidFill>
              </a:rPr>
              <a:t>C-REN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63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A970-C16F-4364-9476-CB7D93D44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87" y="0"/>
            <a:ext cx="7868170" cy="166544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3C-REN Draft ABAL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C2336-1455-4208-A86B-6A34B7692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798" y="3288891"/>
            <a:ext cx="6042947" cy="868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Questions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D38C83-A1D7-4677-8996-0BF7C538BA93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prstClr val="white"/>
                </a:solidFill>
              </a:rPr>
              <a:t>C-REN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1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34E57-67D1-4653-8C8E-3CB4099BD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60" y="153415"/>
            <a:ext cx="7269480" cy="132556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Previous TRC Calculations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868D13-6FF3-452D-8482-9C83F5EE673E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prstClr val="white"/>
                </a:solidFill>
              </a:rPr>
              <a:t>C-REN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D44B4A7-6E12-4880-802F-4149BBB26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943" y="1828801"/>
            <a:ext cx="6687981" cy="5532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Current Forecasted TRC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61FC414-CC05-4B49-B1A0-F036BE3F0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973530"/>
              </p:ext>
            </p:extLst>
          </p:nvPr>
        </p:nvGraphicFramePr>
        <p:xfrm>
          <a:off x="704943" y="2382044"/>
          <a:ext cx="7269481" cy="1414780"/>
        </p:xfrm>
        <a:graphic>
          <a:graphicData uri="http://schemas.openxmlformats.org/drawingml/2006/table">
            <a:tbl>
              <a:tblPr/>
              <a:tblGrid>
                <a:gridCol w="793270">
                  <a:extLst>
                    <a:ext uri="{9D8B030D-6E8A-4147-A177-3AD203B41FA5}">
                      <a16:colId xmlns:a16="http://schemas.microsoft.com/office/drawing/2014/main" val="2190306024"/>
                    </a:ext>
                  </a:extLst>
                </a:gridCol>
                <a:gridCol w="1209411">
                  <a:extLst>
                    <a:ext uri="{9D8B030D-6E8A-4147-A177-3AD203B41FA5}">
                      <a16:colId xmlns:a16="http://schemas.microsoft.com/office/drawing/2014/main" val="3760371448"/>
                    </a:ext>
                  </a:extLst>
                </a:gridCol>
                <a:gridCol w="585200">
                  <a:extLst>
                    <a:ext uri="{9D8B030D-6E8A-4147-A177-3AD203B41FA5}">
                      <a16:colId xmlns:a16="http://schemas.microsoft.com/office/drawing/2014/main" val="4000498468"/>
                    </a:ext>
                  </a:extLst>
                </a:gridCol>
                <a:gridCol w="585200">
                  <a:extLst>
                    <a:ext uri="{9D8B030D-6E8A-4147-A177-3AD203B41FA5}">
                      <a16:colId xmlns:a16="http://schemas.microsoft.com/office/drawing/2014/main" val="3463857125"/>
                    </a:ext>
                  </a:extLst>
                </a:gridCol>
                <a:gridCol w="585200">
                  <a:extLst>
                    <a:ext uri="{9D8B030D-6E8A-4147-A177-3AD203B41FA5}">
                      <a16:colId xmlns:a16="http://schemas.microsoft.com/office/drawing/2014/main" val="1149821065"/>
                    </a:ext>
                  </a:extLst>
                </a:gridCol>
                <a:gridCol w="585200">
                  <a:extLst>
                    <a:ext uri="{9D8B030D-6E8A-4147-A177-3AD203B41FA5}">
                      <a16:colId xmlns:a16="http://schemas.microsoft.com/office/drawing/2014/main" val="2777296380"/>
                    </a:ext>
                  </a:extLst>
                </a:gridCol>
                <a:gridCol w="585200">
                  <a:extLst>
                    <a:ext uri="{9D8B030D-6E8A-4147-A177-3AD203B41FA5}">
                      <a16:colId xmlns:a16="http://schemas.microsoft.com/office/drawing/2014/main" val="3654902699"/>
                    </a:ext>
                  </a:extLst>
                </a:gridCol>
                <a:gridCol w="585200">
                  <a:extLst>
                    <a:ext uri="{9D8B030D-6E8A-4147-A177-3AD203B41FA5}">
                      <a16:colId xmlns:a16="http://schemas.microsoft.com/office/drawing/2014/main" val="1565929258"/>
                    </a:ext>
                  </a:extLst>
                </a:gridCol>
                <a:gridCol w="585200">
                  <a:extLst>
                    <a:ext uri="{9D8B030D-6E8A-4147-A177-3AD203B41FA5}">
                      <a16:colId xmlns:a16="http://schemas.microsoft.com/office/drawing/2014/main" val="2430238267"/>
                    </a:ext>
                  </a:extLst>
                </a:gridCol>
                <a:gridCol w="585200">
                  <a:extLst>
                    <a:ext uri="{9D8B030D-6E8A-4147-A177-3AD203B41FA5}">
                      <a16:colId xmlns:a16="http://schemas.microsoft.com/office/drawing/2014/main" val="1761913389"/>
                    </a:ext>
                  </a:extLst>
                </a:gridCol>
                <a:gridCol w="585200">
                  <a:extLst>
                    <a:ext uri="{9D8B030D-6E8A-4147-A177-3AD203B41FA5}">
                      <a16:colId xmlns:a16="http://schemas.microsoft.com/office/drawing/2014/main" val="2947674577"/>
                    </a:ext>
                  </a:extLst>
                </a:gridCol>
              </a:tblGrid>
              <a:tr h="19050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Annual Rolling Portfolio Cost-Effectiveness Forecast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61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29153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 Portfolio PY TRC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59470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 Portfolio PY PAC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8973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871383"/>
                  </a:ext>
                </a:extLst>
              </a:tr>
              <a:tr h="405130">
                <a:tc gridSpan="11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"Reset" 2018 budget at or below 2018 annual budget approved in Business plan Decision 18-05-041 "True-up" years 2019-2025.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910435"/>
                  </a:ext>
                </a:extLst>
              </a:tr>
            </a:tbl>
          </a:graphicData>
        </a:graphic>
      </p:graphicFrame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33376939-5531-42EC-91D5-3A5C1EA79F2F}"/>
              </a:ext>
            </a:extLst>
          </p:cNvPr>
          <p:cNvSpPr txBox="1">
            <a:spLocks/>
          </p:cNvSpPr>
          <p:nvPr/>
        </p:nvSpPr>
        <p:spPr>
          <a:xfrm>
            <a:off x="704942" y="3796824"/>
            <a:ext cx="6687981" cy="553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Forecasted TRC in Business Plan before new HTR definition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4B7B651-97B0-443A-BBE6-08D90ECDF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10595"/>
              </p:ext>
            </p:extLst>
          </p:nvPr>
        </p:nvGraphicFramePr>
        <p:xfrm>
          <a:off x="704940" y="4510825"/>
          <a:ext cx="7269477" cy="809625"/>
        </p:xfrm>
        <a:graphic>
          <a:graphicData uri="http://schemas.openxmlformats.org/drawingml/2006/table">
            <a:tbl>
              <a:tblPr/>
              <a:tblGrid>
                <a:gridCol w="793272">
                  <a:extLst>
                    <a:ext uri="{9D8B030D-6E8A-4147-A177-3AD203B41FA5}">
                      <a16:colId xmlns:a16="http://schemas.microsoft.com/office/drawing/2014/main" val="4142613522"/>
                    </a:ext>
                  </a:extLst>
                </a:gridCol>
                <a:gridCol w="1209414">
                  <a:extLst>
                    <a:ext uri="{9D8B030D-6E8A-4147-A177-3AD203B41FA5}">
                      <a16:colId xmlns:a16="http://schemas.microsoft.com/office/drawing/2014/main" val="2954930942"/>
                    </a:ext>
                  </a:extLst>
                </a:gridCol>
                <a:gridCol w="585199">
                  <a:extLst>
                    <a:ext uri="{9D8B030D-6E8A-4147-A177-3AD203B41FA5}">
                      <a16:colId xmlns:a16="http://schemas.microsoft.com/office/drawing/2014/main" val="2539027525"/>
                    </a:ext>
                  </a:extLst>
                </a:gridCol>
                <a:gridCol w="585199">
                  <a:extLst>
                    <a:ext uri="{9D8B030D-6E8A-4147-A177-3AD203B41FA5}">
                      <a16:colId xmlns:a16="http://schemas.microsoft.com/office/drawing/2014/main" val="3095976950"/>
                    </a:ext>
                  </a:extLst>
                </a:gridCol>
                <a:gridCol w="585199">
                  <a:extLst>
                    <a:ext uri="{9D8B030D-6E8A-4147-A177-3AD203B41FA5}">
                      <a16:colId xmlns:a16="http://schemas.microsoft.com/office/drawing/2014/main" val="2976404122"/>
                    </a:ext>
                  </a:extLst>
                </a:gridCol>
                <a:gridCol w="585199">
                  <a:extLst>
                    <a:ext uri="{9D8B030D-6E8A-4147-A177-3AD203B41FA5}">
                      <a16:colId xmlns:a16="http://schemas.microsoft.com/office/drawing/2014/main" val="2295586448"/>
                    </a:ext>
                  </a:extLst>
                </a:gridCol>
                <a:gridCol w="585199">
                  <a:extLst>
                    <a:ext uri="{9D8B030D-6E8A-4147-A177-3AD203B41FA5}">
                      <a16:colId xmlns:a16="http://schemas.microsoft.com/office/drawing/2014/main" val="1842135977"/>
                    </a:ext>
                  </a:extLst>
                </a:gridCol>
                <a:gridCol w="585199">
                  <a:extLst>
                    <a:ext uri="{9D8B030D-6E8A-4147-A177-3AD203B41FA5}">
                      <a16:colId xmlns:a16="http://schemas.microsoft.com/office/drawing/2014/main" val="3809799325"/>
                    </a:ext>
                  </a:extLst>
                </a:gridCol>
                <a:gridCol w="585199">
                  <a:extLst>
                    <a:ext uri="{9D8B030D-6E8A-4147-A177-3AD203B41FA5}">
                      <a16:colId xmlns:a16="http://schemas.microsoft.com/office/drawing/2014/main" val="3751748926"/>
                    </a:ext>
                  </a:extLst>
                </a:gridCol>
                <a:gridCol w="585199">
                  <a:extLst>
                    <a:ext uri="{9D8B030D-6E8A-4147-A177-3AD203B41FA5}">
                      <a16:colId xmlns:a16="http://schemas.microsoft.com/office/drawing/2014/main" val="3967582810"/>
                    </a:ext>
                  </a:extLst>
                </a:gridCol>
                <a:gridCol w="585199">
                  <a:extLst>
                    <a:ext uri="{9D8B030D-6E8A-4147-A177-3AD203B41FA5}">
                      <a16:colId xmlns:a16="http://schemas.microsoft.com/office/drawing/2014/main" val="566519800"/>
                    </a:ext>
                  </a:extLst>
                </a:gridCol>
              </a:tblGrid>
              <a:tr h="19050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3C-REN Business Plan TRC Forecast**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2178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300328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 Portfolio PY TRC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670532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 Portfolio PY PAC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5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55304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307EC439BB9C4881E1081A5B7EDB3E" ma:contentTypeVersion="8" ma:contentTypeDescription="Create a new document." ma:contentTypeScope="" ma:versionID="d125403ae504fb56e7a089734cb9ee29">
  <xsd:schema xmlns:xsd="http://www.w3.org/2001/XMLSchema" xmlns:xs="http://www.w3.org/2001/XMLSchema" xmlns:p="http://schemas.microsoft.com/office/2006/metadata/properties" xmlns:ns2="c39d0427-23a3-434a-87a3-106c18a58fcc" xmlns:ns3="e66e352d-2b92-4888-a5cf-03034ba3d8fd" targetNamespace="http://schemas.microsoft.com/office/2006/metadata/properties" ma:root="true" ma:fieldsID="8b2f294430ace01b6ebfbdd138930534" ns2:_="" ns3:_="">
    <xsd:import namespace="c39d0427-23a3-434a-87a3-106c18a58fcc"/>
    <xsd:import namespace="e66e352d-2b92-4888-a5cf-03034ba3d8f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d0427-23a3-434a-87a3-106c18a58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e352d-2b92-4888-a5cf-03034ba3d8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3A6B23-3C27-4BCD-ADA3-F8D71A633B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174456-A8FE-4FF6-8B83-B7450F6BE6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d0427-23a3-434a-87a3-106c18a58fcc"/>
    <ds:schemaRef ds:uri="e66e352d-2b92-4888-a5cf-03034ba3d8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CA5749-AC7F-4CDE-B1F4-D5D1D058E73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39d0427-23a3-434a-87a3-106c18a58fcc"/>
    <ds:schemaRef ds:uri="http://schemas.microsoft.com/office/2006/documentManagement/types"/>
    <ds:schemaRef ds:uri="e66e352d-2b92-4888-a5cf-03034ba3d8fd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</TotalTime>
  <Words>347</Words>
  <Application>Microsoft Office PowerPoint</Application>
  <PresentationFormat>On-screen Show (4:3)</PresentationFormat>
  <Paragraphs>94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Schoolbook</vt:lpstr>
      <vt:lpstr>Poor Richard</vt:lpstr>
      <vt:lpstr>Wingdings 2</vt:lpstr>
      <vt:lpstr>View</vt:lpstr>
      <vt:lpstr>2019 ABAL Summary</vt:lpstr>
      <vt:lpstr>2019 Budget, Savings,&amp; Projected C/E</vt:lpstr>
      <vt:lpstr>Budget True-up (2018-2025)</vt:lpstr>
      <vt:lpstr>PowerPoint Presentation</vt:lpstr>
      <vt:lpstr>Anticipated Changes From 8/21 to 9/4 Filing </vt:lpstr>
      <vt:lpstr>3C-REN Draft ABAL</vt:lpstr>
      <vt:lpstr>Previous TRC Calculations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Raab</dc:creator>
  <cp:lastModifiedBy>Tellez, Alejandra</cp:lastModifiedBy>
  <cp:revision>24</cp:revision>
  <dcterms:created xsi:type="dcterms:W3CDTF">2018-08-07T13:39:16Z</dcterms:created>
  <dcterms:modified xsi:type="dcterms:W3CDTF">2018-08-14T22:50:59Z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0x01010016307EC439BB9C4881E1081A5B7EDB3E</vt:lpwstr>
  </property>
</Properties>
</file>