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59" r:id="rId5"/>
    <p:sldId id="371" r:id="rId6"/>
    <p:sldId id="396" r:id="rId7"/>
    <p:sldId id="369" r:id="rId8"/>
    <p:sldId id="350" r:id="rId9"/>
    <p:sldId id="370" r:id="rId10"/>
    <p:sldId id="372" r:id="rId11"/>
    <p:sldId id="374" r:id="rId12"/>
    <p:sldId id="381" r:id="rId13"/>
    <p:sldId id="379" r:id="rId14"/>
    <p:sldId id="351" r:id="rId15"/>
    <p:sldId id="385" r:id="rId16"/>
    <p:sldId id="391" r:id="rId17"/>
    <p:sldId id="397" r:id="rId18"/>
    <p:sldId id="392" r:id="rId19"/>
    <p:sldId id="386" r:id="rId20"/>
    <p:sldId id="398" r:id="rId21"/>
    <p:sldId id="353" r:id="rId22"/>
  </p:sldIdLst>
  <p:sldSz cx="138176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ie Gardner" initials="MG" lastIdx="1" clrIdx="0">
    <p:extLst>
      <p:ext uri="{19B8F6BF-5375-455C-9EA6-DF929625EA0E}">
        <p15:presenceInfo xmlns:p15="http://schemas.microsoft.com/office/powerpoint/2012/main" userId="S::mgardner@resource-innovations.com::2424ae1d-562a-4f6b-a7e1-933581aaf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9A433"/>
    <a:srgbClr val="0F6689"/>
    <a:srgbClr val="E35205"/>
    <a:srgbClr val="284969"/>
    <a:srgbClr val="08458B"/>
    <a:srgbClr val="08C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2072"/>
  </p:normalViewPr>
  <p:slideViewPr>
    <p:cSldViewPr snapToGrid="0" snapToObjects="1">
      <p:cViewPr varScale="1">
        <p:scale>
          <a:sx n="66" d="100"/>
          <a:sy n="66" d="100"/>
        </p:scale>
        <p:origin x="208" y="344"/>
      </p:cViewPr>
      <p:guideLst>
        <p:guide orient="horz" pos="2448"/>
        <p:guide pos="435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8" d="100"/>
          <a:sy n="138" d="100"/>
        </p:scale>
        <p:origin x="-51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7T14:15:52.547" idx="1">
    <p:pos x="1914" y="97"/>
    <p:text>you may want to cut and paste the excel table instead, but it seemed way to wordy for this first introduction... you can always add the excel sheet when you walk through stuff later in the agenda?  But let me know</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831A0D-E902-E24B-9B74-09CFCA4B9EFD}" type="datetimeFigureOut">
              <a:rPr lang="en-US" smtClean="0"/>
              <a:pPr/>
              <a:t>9/18/20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5475B1-A8DA-404E-9BB6-E6694A6C545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D44E2-B091-D142-9144-C0A4F0E4E1CB}" type="datetimeFigureOut">
              <a:rPr lang="en-US" smtClean="0"/>
              <a:pPr/>
              <a:t>9/18/20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CA899-2634-DC42-8197-E1CAE854DD2D}"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CA899-2634-DC42-8197-E1CAE854DD2D}" type="slidenum">
              <a:rPr lang="en-US" smtClean="0"/>
              <a:pPr/>
              <a:t>3</a:t>
            </a:fld>
            <a:endParaRPr lang="en-US" dirty="0"/>
          </a:p>
        </p:txBody>
      </p:sp>
    </p:spTree>
    <p:extLst>
      <p:ext uri="{BB962C8B-B14F-4D97-AF65-F5344CB8AC3E}">
        <p14:creationId xmlns:p14="http://schemas.microsoft.com/office/powerpoint/2010/main" val="5582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CA899-2634-DC42-8197-E1CAE854DD2D}" type="slidenum">
              <a:rPr lang="en-US" smtClean="0"/>
              <a:pPr/>
              <a:t>4</a:t>
            </a:fld>
            <a:endParaRPr lang="en-US" dirty="0"/>
          </a:p>
        </p:txBody>
      </p:sp>
    </p:spTree>
    <p:extLst>
      <p:ext uri="{BB962C8B-B14F-4D97-AF65-F5344CB8AC3E}">
        <p14:creationId xmlns:p14="http://schemas.microsoft.com/office/powerpoint/2010/main" val="3695695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ver Pag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081" y="2091834"/>
            <a:ext cx="11744960" cy="1543685"/>
          </a:xfrm>
        </p:spPr>
        <p:txBody>
          <a:bodyPr anchor="t">
            <a:noAutofit/>
          </a:bodyPr>
          <a:lstStyle>
            <a:lvl1pPr algn="l">
              <a:defRPr sz="5400" b="0" i="0" cap="none">
                <a:solidFill>
                  <a:schemeClr val="accent4">
                    <a:lumMod val="75000"/>
                  </a:schemeClr>
                </a:solidFill>
                <a:latin typeface="Rockwell Regular"/>
                <a:cs typeface="Rockwell"/>
              </a:defRPr>
            </a:lvl1pPr>
          </a:lstStyle>
          <a:p>
            <a:r>
              <a:rPr lang="en-US" dirty="0"/>
              <a:t>Click to Add Title of Your Slide Presentation</a:t>
            </a:r>
          </a:p>
        </p:txBody>
      </p:sp>
      <p:sp>
        <p:nvSpPr>
          <p:cNvPr id="3" name="Text Placeholder 2"/>
          <p:cNvSpPr>
            <a:spLocks noGrp="1"/>
          </p:cNvSpPr>
          <p:nvPr>
            <p:ph type="body" idx="1" hasCustomPrompt="1"/>
          </p:nvPr>
        </p:nvSpPr>
        <p:spPr>
          <a:xfrm>
            <a:off x="690880" y="3635519"/>
            <a:ext cx="11744960" cy="1161063"/>
          </a:xfrm>
        </p:spPr>
        <p:txBody>
          <a:bodyPr anchor="t">
            <a:normAutofit/>
          </a:bodyPr>
          <a:lstStyle>
            <a:lvl1pPr marL="0" indent="0">
              <a:buNone/>
              <a:defRPr sz="2400" b="0" i="0" cap="all">
                <a:solidFill>
                  <a:schemeClr val="accent1"/>
                </a:solidFill>
                <a:latin typeface="Franklin Gothic Book Regular"/>
                <a:cs typeface="Arial"/>
              </a:defRPr>
            </a:lvl1pPr>
            <a:lvl2pPr marL="699779" indent="0">
              <a:buNone/>
              <a:defRPr sz="2747">
                <a:solidFill>
                  <a:schemeClr val="tx1">
                    <a:tint val="75000"/>
                  </a:schemeClr>
                </a:solidFill>
              </a:defRPr>
            </a:lvl2pPr>
            <a:lvl3pPr marL="1399559" indent="0">
              <a:buNone/>
              <a:defRPr sz="2473">
                <a:solidFill>
                  <a:schemeClr val="tx1">
                    <a:tint val="75000"/>
                  </a:schemeClr>
                </a:solidFill>
              </a:defRPr>
            </a:lvl3pPr>
            <a:lvl4pPr marL="2099339" indent="0">
              <a:buNone/>
              <a:defRPr sz="2198">
                <a:solidFill>
                  <a:schemeClr val="tx1">
                    <a:tint val="75000"/>
                  </a:schemeClr>
                </a:solidFill>
              </a:defRPr>
            </a:lvl4pPr>
            <a:lvl5pPr marL="2799118" indent="0">
              <a:buNone/>
              <a:defRPr sz="2198">
                <a:solidFill>
                  <a:schemeClr val="tx1">
                    <a:tint val="75000"/>
                  </a:schemeClr>
                </a:solidFill>
              </a:defRPr>
            </a:lvl5pPr>
            <a:lvl6pPr marL="3498898" indent="0">
              <a:buNone/>
              <a:defRPr sz="2198">
                <a:solidFill>
                  <a:schemeClr val="tx1">
                    <a:tint val="75000"/>
                  </a:schemeClr>
                </a:solidFill>
              </a:defRPr>
            </a:lvl6pPr>
            <a:lvl7pPr marL="4198677" indent="0">
              <a:buNone/>
              <a:defRPr sz="2198">
                <a:solidFill>
                  <a:schemeClr val="tx1">
                    <a:tint val="75000"/>
                  </a:schemeClr>
                </a:solidFill>
              </a:defRPr>
            </a:lvl7pPr>
            <a:lvl8pPr marL="4898458" indent="0">
              <a:buNone/>
              <a:defRPr sz="2198">
                <a:solidFill>
                  <a:schemeClr val="tx1">
                    <a:tint val="75000"/>
                  </a:schemeClr>
                </a:solidFill>
              </a:defRPr>
            </a:lvl8pPr>
            <a:lvl9pPr marL="5598237" indent="0">
              <a:buNone/>
              <a:defRPr sz="2198">
                <a:solidFill>
                  <a:schemeClr val="tx1">
                    <a:tint val="75000"/>
                  </a:schemeClr>
                </a:solidFill>
              </a:defRPr>
            </a:lvl9pPr>
          </a:lstStyle>
          <a:p>
            <a:pPr lvl="0"/>
            <a:r>
              <a:rPr lang="en-US" dirty="0"/>
              <a:t>Click to Add DATE</a:t>
            </a:r>
          </a:p>
        </p:txBody>
      </p:sp>
      <p:pic>
        <p:nvPicPr>
          <p:cNvPr id="9" name="Picture 8"/>
          <p:cNvPicPr>
            <a:picLocks noChangeAspect="1"/>
          </p:cNvPicPr>
          <p:nvPr userDrawn="1"/>
        </p:nvPicPr>
        <p:blipFill>
          <a:blip r:embed="rId2"/>
          <a:stretch>
            <a:fillRect/>
          </a:stretch>
        </p:blipFill>
        <p:spPr>
          <a:xfrm>
            <a:off x="690880" y="7029220"/>
            <a:ext cx="2286000" cy="45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Numb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algn="l">
              <a:defRPr sz="5400" b="0" i="0">
                <a:latin typeface="Rockwell Regular"/>
                <a:cs typeface="Rockwell"/>
              </a:defRPr>
            </a:lvl1pPr>
          </a:lstStyle>
          <a:p>
            <a:r>
              <a:rPr lang="en-US" dirty="0"/>
              <a:t>Click to add title</a:t>
            </a:r>
          </a:p>
        </p:txBody>
      </p:sp>
      <p:sp>
        <p:nvSpPr>
          <p:cNvPr id="3" name="Content Placeholder 2"/>
          <p:cNvSpPr>
            <a:spLocks noGrp="1"/>
          </p:cNvSpPr>
          <p:nvPr>
            <p:ph idx="1"/>
          </p:nvPr>
        </p:nvSpPr>
        <p:spPr/>
        <p:txBody>
          <a:bodyPr>
            <a:normAutofit/>
          </a:bodyPr>
          <a:lstStyle>
            <a:lvl1pPr marL="524834" indent="-524834">
              <a:lnSpc>
                <a:spcPct val="150000"/>
              </a:lnSpc>
              <a:buClr>
                <a:schemeClr val="accent5"/>
              </a:buClr>
              <a:buSzPct val="120000"/>
              <a:buFont typeface="+mj-lt"/>
              <a:buAutoNum type="arabicPeriod"/>
              <a:defRPr sz="3600" b="0" i="0">
                <a:latin typeface="Franklin Gothic Book Regular"/>
              </a:defRPr>
            </a:lvl1pPr>
            <a:lvl2pPr marL="1170821" indent="-471042">
              <a:lnSpc>
                <a:spcPct val="150000"/>
              </a:lnSpc>
              <a:buClr>
                <a:schemeClr val="accent5"/>
              </a:buClr>
              <a:buSzPct val="120000"/>
              <a:buFont typeface="+mj-lt"/>
              <a:buAutoNum type="arabicPeriod"/>
              <a:defRPr sz="3200" b="0" i="0">
                <a:latin typeface="Franklin Gothic Book Regular"/>
              </a:defRPr>
            </a:lvl2pPr>
            <a:lvl3pPr marL="1870602" indent="-471042">
              <a:lnSpc>
                <a:spcPct val="150000"/>
              </a:lnSpc>
              <a:buClr>
                <a:schemeClr val="accent5"/>
              </a:buClr>
              <a:buSzPct val="120000"/>
              <a:buFont typeface="+mj-lt"/>
              <a:buAutoNum type="arabicPeriod"/>
              <a:defRPr sz="3200" b="0" i="0">
                <a:latin typeface="Franklin Gothic Book Regular"/>
              </a:defRPr>
            </a:lvl3pPr>
            <a:lvl4pPr marL="2570381" indent="-471042">
              <a:lnSpc>
                <a:spcPct val="150000"/>
              </a:lnSpc>
              <a:buClr>
                <a:schemeClr val="accent5"/>
              </a:buClr>
              <a:buSzPct val="120000"/>
              <a:buFont typeface="+mj-lt"/>
              <a:buAutoNum type="arabicPeriod"/>
              <a:defRPr sz="2800" b="0" i="0">
                <a:latin typeface="Franklin Gothic Book Regular"/>
              </a:defRPr>
            </a:lvl4pPr>
            <a:lvl5pPr marL="3270160" indent="-471042">
              <a:lnSpc>
                <a:spcPct val="150000"/>
              </a:lnSpc>
              <a:buClr>
                <a:schemeClr val="accent5"/>
              </a:buClr>
              <a:buSzPct val="120000"/>
              <a:buFont typeface="+mj-lt"/>
              <a:buAutoNum type="arabicPeriod"/>
              <a:defRPr sz="2400" b="0" i="0">
                <a:latin typeface="Franklin Gothic Book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3E481DA-D48F-7542-B283-13E3E34E2864}"/>
              </a:ext>
            </a:extLst>
          </p:cNvPr>
          <p:cNvPicPr>
            <a:picLocks noChangeAspect="1"/>
          </p:cNvPicPr>
          <p:nvPr userDrawn="1"/>
        </p:nvPicPr>
        <p:blipFill>
          <a:blip r:embed="rId2"/>
          <a:stretch>
            <a:fillRect/>
          </a:stretch>
        </p:blipFill>
        <p:spPr>
          <a:xfrm>
            <a:off x="690879" y="7315200"/>
            <a:ext cx="1828800" cy="365760"/>
          </a:xfrm>
          <a:prstGeom prst="rect">
            <a:avLst/>
          </a:prstGeom>
        </p:spPr>
      </p:pic>
      <p:sp>
        <p:nvSpPr>
          <p:cNvPr id="10" name="Slide Number Placeholder 5">
            <a:extLst>
              <a:ext uri="{FF2B5EF4-FFF2-40B4-BE49-F238E27FC236}">
                <a16:creationId xmlns:a16="http://schemas.microsoft.com/office/drawing/2014/main" id="{A1D70D51-B38E-5943-9C77-BB23BE98ED64}"/>
              </a:ext>
            </a:extLst>
          </p:cNvPr>
          <p:cNvSpPr>
            <a:spLocks noGrp="1"/>
          </p:cNvSpPr>
          <p:nvPr>
            <p:ph type="sldNum" sz="quarter" idx="12"/>
          </p:nvPr>
        </p:nvSpPr>
        <p:spPr>
          <a:xfrm>
            <a:off x="12626200" y="7356427"/>
            <a:ext cx="731007" cy="413808"/>
          </a:xfrm>
          <a:prstGeom prst="rect">
            <a:avLst/>
          </a:prstGeom>
        </p:spPr>
        <p:txBody>
          <a:bodyPr anchor="t"/>
          <a:lstStyle>
            <a:lvl1pPr algn="r">
              <a:defRPr sz="2000" b="0" i="0">
                <a:solidFill>
                  <a:schemeClr val="accent5"/>
                </a:solidFill>
                <a:latin typeface="Franklin Gothic Book Regular"/>
              </a:defRPr>
            </a:lvl1pPr>
          </a:lstStyle>
          <a:p>
            <a:fld id="{716BE055-3314-2D4A-A606-82BA4EBBFBBB}" type="slidenum">
              <a:rPr lang="en-US" smtClean="0"/>
              <a:pPr/>
              <a:t>‹#›</a:t>
            </a:fld>
            <a:endParaRPr lang="en-US" dirty="0"/>
          </a:p>
        </p:txBody>
      </p:sp>
    </p:spTree>
    <p:extLst>
      <p:ext uri="{BB962C8B-B14F-4D97-AF65-F5344CB8AC3E}">
        <p14:creationId xmlns:p14="http://schemas.microsoft.com/office/powerpoint/2010/main" val="955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3_Title and Content Side by S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a:defRPr sz="5400"/>
            </a:lvl1pPr>
          </a:lstStyle>
          <a:p>
            <a:r>
              <a:rPr lang="en-US" dirty="0"/>
              <a:t>Click to add title</a:t>
            </a:r>
          </a:p>
        </p:txBody>
      </p:sp>
      <p:sp>
        <p:nvSpPr>
          <p:cNvPr id="3" name="Content Placeholder 2"/>
          <p:cNvSpPr>
            <a:spLocks noGrp="1"/>
          </p:cNvSpPr>
          <p:nvPr>
            <p:ph sz="half" idx="1" hasCustomPrompt="1"/>
          </p:nvPr>
        </p:nvSpPr>
        <p:spPr>
          <a:xfrm>
            <a:off x="690880" y="1813563"/>
            <a:ext cx="6102773" cy="5129425"/>
          </a:xfrm>
        </p:spPr>
        <p:txBody>
          <a:bodyPr>
            <a:normAutofit/>
          </a:bodyPr>
          <a:lstStyle>
            <a:lvl1pPr marL="318389" indent="-318389">
              <a:lnSpc>
                <a:spcPct val="100000"/>
              </a:lnSpc>
              <a:buClr>
                <a:schemeClr val="accent5"/>
              </a:buClr>
              <a:buSzPct val="100000"/>
              <a:buFont typeface="Arial" panose="020B0604020202020204" pitchFamily="34" charset="0"/>
              <a:buChar char="•"/>
              <a:defRPr sz="3200"/>
            </a:lvl1pPr>
            <a:lvl2pPr marL="636779" indent="-318389">
              <a:lnSpc>
                <a:spcPct val="100000"/>
              </a:lnSpc>
              <a:buClr>
                <a:schemeClr val="accent5"/>
              </a:buClr>
              <a:buSzPct val="100000"/>
              <a:buFont typeface="Arial" panose="020B0604020202020204" pitchFamily="34" charset="0"/>
              <a:buChar char="•"/>
              <a:defRPr sz="2800"/>
            </a:lvl2pPr>
            <a:lvl3pPr marL="937722" indent="-300943">
              <a:lnSpc>
                <a:spcPct val="100000"/>
              </a:lnSpc>
              <a:buClr>
                <a:schemeClr val="accent5"/>
              </a:buClr>
              <a:buSzPct val="100000"/>
              <a:buFont typeface="Arial" panose="020B0604020202020204" pitchFamily="34" charset="0"/>
              <a:buChar char="•"/>
              <a:defRPr sz="2800"/>
            </a:lvl3pPr>
            <a:lvl4pPr marL="1256111" indent="-318389">
              <a:lnSpc>
                <a:spcPct val="100000"/>
              </a:lnSpc>
              <a:buClr>
                <a:schemeClr val="accent5"/>
              </a:buClr>
              <a:buSzPct val="100000"/>
              <a:buFont typeface="Arial" panose="020B0604020202020204" pitchFamily="34" charset="0"/>
              <a:buChar char="•"/>
              <a:defRPr sz="2400"/>
            </a:lvl4pPr>
            <a:lvl5pPr marL="3427174" indent="-628056">
              <a:lnSpc>
                <a:spcPct val="100000"/>
              </a:lnSpc>
              <a:buClr>
                <a:schemeClr val="accent5"/>
              </a:buClr>
              <a:buSzPct val="100000"/>
              <a:buFont typeface="Arial" panose="020B0604020202020204" pitchFamily="34" charset="0"/>
              <a:buChar char="•"/>
              <a:defRPr sz="2747"/>
            </a:lvl5pPr>
            <a:lvl6pPr>
              <a:defRPr sz="2747"/>
            </a:lvl6pPr>
            <a:lvl7pPr>
              <a:defRPr sz="2747"/>
            </a:lvl7pPr>
            <a:lvl8pPr>
              <a:defRPr sz="2747"/>
            </a:lvl8pPr>
            <a:lvl9pPr>
              <a:defRPr sz="2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7023947" y="1813563"/>
            <a:ext cx="6102773" cy="5129425"/>
          </a:xfrm>
        </p:spPr>
        <p:txBody>
          <a:bodyPr>
            <a:normAutofit/>
          </a:bodyPr>
          <a:lstStyle>
            <a:lvl1pPr marL="318389" indent="-318389">
              <a:buClr>
                <a:schemeClr val="accent5"/>
              </a:buClr>
              <a:buFont typeface="Arial" panose="020B0604020202020204" pitchFamily="34" charset="0"/>
              <a:buChar char="•"/>
              <a:defRPr sz="3200"/>
            </a:lvl1pPr>
            <a:lvl2pPr marL="713106" indent="-394716">
              <a:buClr>
                <a:schemeClr val="accent5"/>
              </a:buClr>
              <a:buFont typeface="Arial" panose="020B0604020202020204" pitchFamily="34" charset="0"/>
              <a:buChar char="•"/>
              <a:defRPr sz="2800"/>
            </a:lvl2pPr>
            <a:lvl3pPr marL="937722" indent="-300943">
              <a:buClr>
                <a:schemeClr val="accent5"/>
              </a:buClr>
              <a:buFont typeface="Arial" panose="020B0604020202020204" pitchFamily="34" charset="0"/>
              <a:buChar char="•"/>
              <a:defRPr sz="2800"/>
            </a:lvl3pPr>
            <a:lvl4pPr marL="1256111" indent="-318389">
              <a:buClr>
                <a:schemeClr val="accent5"/>
              </a:buClr>
              <a:buFont typeface="Arial" panose="020B0604020202020204" pitchFamily="34" charset="0"/>
              <a:buChar char="•"/>
              <a:defRPr sz="2400"/>
            </a:lvl4pPr>
            <a:lvl5pPr marL="3191653" indent="-392535">
              <a:buClr>
                <a:schemeClr val="accent5"/>
              </a:buClr>
              <a:buFont typeface="Arial" panose="020B0604020202020204" pitchFamily="34" charset="0"/>
              <a:buChar char="•"/>
              <a:defRPr sz="2747"/>
            </a:lvl5pPr>
            <a:lvl6pPr>
              <a:defRPr sz="2747"/>
            </a:lvl6pPr>
            <a:lvl7pPr>
              <a:defRPr sz="2747"/>
            </a:lvl7pPr>
            <a:lvl8pPr>
              <a:defRPr sz="2747"/>
            </a:lvl8pPr>
            <a:lvl9pPr>
              <a:defRPr sz="2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pic>
        <p:nvPicPr>
          <p:cNvPr id="8" name="Picture 7">
            <a:extLst>
              <a:ext uri="{FF2B5EF4-FFF2-40B4-BE49-F238E27FC236}">
                <a16:creationId xmlns:a16="http://schemas.microsoft.com/office/drawing/2014/main" id="{463BE708-2156-D840-BF05-EB6940ABFA94}"/>
              </a:ext>
            </a:extLst>
          </p:cNvPr>
          <p:cNvPicPr>
            <a:picLocks noChangeAspect="1"/>
          </p:cNvPicPr>
          <p:nvPr userDrawn="1"/>
        </p:nvPicPr>
        <p:blipFill>
          <a:blip r:embed="rId2"/>
          <a:stretch>
            <a:fillRect/>
          </a:stretch>
        </p:blipFill>
        <p:spPr>
          <a:xfrm>
            <a:off x="690879" y="7315200"/>
            <a:ext cx="1828800" cy="365760"/>
          </a:xfrm>
          <a:prstGeom prst="rect">
            <a:avLst/>
          </a:prstGeom>
        </p:spPr>
      </p:pic>
      <p:sp>
        <p:nvSpPr>
          <p:cNvPr id="9" name="Slide Number Placeholder 5">
            <a:extLst>
              <a:ext uri="{FF2B5EF4-FFF2-40B4-BE49-F238E27FC236}">
                <a16:creationId xmlns:a16="http://schemas.microsoft.com/office/drawing/2014/main" id="{8F5B134B-DCB6-9249-BB5A-33C7CEF43DE0}"/>
              </a:ext>
            </a:extLst>
          </p:cNvPr>
          <p:cNvSpPr>
            <a:spLocks noGrp="1"/>
          </p:cNvSpPr>
          <p:nvPr>
            <p:ph type="sldNum" sz="quarter" idx="12"/>
          </p:nvPr>
        </p:nvSpPr>
        <p:spPr>
          <a:xfrm>
            <a:off x="12626200" y="7356427"/>
            <a:ext cx="731007" cy="413808"/>
          </a:xfrm>
          <a:prstGeom prst="rect">
            <a:avLst/>
          </a:prstGeom>
        </p:spPr>
        <p:txBody>
          <a:bodyPr anchor="t"/>
          <a:lstStyle>
            <a:lvl1pPr algn="r">
              <a:defRPr sz="2000" b="0" i="0">
                <a:solidFill>
                  <a:schemeClr val="accent5"/>
                </a:solidFill>
                <a:latin typeface="Franklin Gothic Book Regular"/>
              </a:defRPr>
            </a:lvl1pPr>
          </a:lstStyle>
          <a:p>
            <a:fld id="{716BE055-3314-2D4A-A606-82BA4EBBFB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56066" y="7360278"/>
            <a:ext cx="1828800" cy="365760"/>
          </a:xfrm>
          <a:prstGeom prst="rect">
            <a:avLst/>
          </a:prstGeom>
        </p:spPr>
      </p:pic>
      <p:sp>
        <p:nvSpPr>
          <p:cNvPr id="5" name="Slide Number Placeholder 5"/>
          <p:cNvSpPr>
            <a:spLocks noGrp="1"/>
          </p:cNvSpPr>
          <p:nvPr>
            <p:ph type="sldNum" sz="quarter" idx="12"/>
          </p:nvPr>
        </p:nvSpPr>
        <p:spPr>
          <a:xfrm>
            <a:off x="12626200" y="7356427"/>
            <a:ext cx="731007" cy="413808"/>
          </a:xfrm>
          <a:prstGeom prst="rect">
            <a:avLst/>
          </a:prstGeom>
        </p:spPr>
        <p:txBody>
          <a:bodyPr anchor="t"/>
          <a:lstStyle>
            <a:lvl1pPr algn="r">
              <a:defRPr sz="2000" b="0" i="0">
                <a:solidFill>
                  <a:schemeClr val="accent5"/>
                </a:solidFill>
                <a:latin typeface="Franklin Gothic Book Regular"/>
              </a:defRPr>
            </a:lvl1pPr>
          </a:lstStyle>
          <a:p>
            <a:fld id="{716BE055-3314-2D4A-A606-82BA4EBBFBBB}" type="slidenum">
              <a:rPr lang="en-US" smtClean="0"/>
              <a:pPr/>
              <a:t>‹#›</a:t>
            </a:fld>
            <a:endParaRPr lang="en-US" dirty="0"/>
          </a:p>
        </p:txBody>
      </p:sp>
    </p:spTree>
    <p:extLst>
      <p:ext uri="{BB962C8B-B14F-4D97-AF65-F5344CB8AC3E}">
        <p14:creationId xmlns:p14="http://schemas.microsoft.com/office/powerpoint/2010/main" val="90504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Page Dark">
    <p:bg>
      <p:bgPr>
        <a:solidFill>
          <a:srgbClr val="0F668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 y="2091834"/>
            <a:ext cx="11744960" cy="1543685"/>
          </a:xfrm>
        </p:spPr>
        <p:txBody>
          <a:bodyPr anchor="t">
            <a:noAutofit/>
          </a:bodyPr>
          <a:lstStyle>
            <a:lvl1pPr algn="l">
              <a:defRPr sz="5400" b="0" i="0" cap="none">
                <a:solidFill>
                  <a:schemeClr val="bg1"/>
                </a:solidFill>
                <a:latin typeface="Rockwell Regular"/>
                <a:cs typeface="Rockwell"/>
              </a:defRPr>
            </a:lvl1pPr>
          </a:lstStyle>
          <a:p>
            <a:r>
              <a:rPr lang="en-US" dirty="0"/>
              <a:t>Click to Add the Title of Your Slide Presentation</a:t>
            </a:r>
          </a:p>
        </p:txBody>
      </p:sp>
      <p:sp>
        <p:nvSpPr>
          <p:cNvPr id="3" name="Text Placeholder 2"/>
          <p:cNvSpPr>
            <a:spLocks noGrp="1"/>
          </p:cNvSpPr>
          <p:nvPr>
            <p:ph type="body" idx="1" hasCustomPrompt="1"/>
          </p:nvPr>
        </p:nvSpPr>
        <p:spPr>
          <a:xfrm>
            <a:off x="690880" y="3635519"/>
            <a:ext cx="11744960" cy="1161063"/>
          </a:xfrm>
        </p:spPr>
        <p:txBody>
          <a:bodyPr anchor="t">
            <a:normAutofit/>
          </a:bodyPr>
          <a:lstStyle>
            <a:lvl1pPr marL="0" indent="0">
              <a:buNone/>
              <a:defRPr sz="2400" b="0" i="0" cap="all">
                <a:solidFill>
                  <a:schemeClr val="bg1"/>
                </a:solidFill>
                <a:latin typeface="Franklin Gothic Book Regular"/>
                <a:cs typeface="Arial"/>
              </a:defRPr>
            </a:lvl1pPr>
            <a:lvl2pPr marL="699779" indent="0">
              <a:buNone/>
              <a:defRPr sz="2747">
                <a:solidFill>
                  <a:schemeClr val="tx1">
                    <a:tint val="75000"/>
                  </a:schemeClr>
                </a:solidFill>
              </a:defRPr>
            </a:lvl2pPr>
            <a:lvl3pPr marL="1399559" indent="0">
              <a:buNone/>
              <a:defRPr sz="2473">
                <a:solidFill>
                  <a:schemeClr val="tx1">
                    <a:tint val="75000"/>
                  </a:schemeClr>
                </a:solidFill>
              </a:defRPr>
            </a:lvl3pPr>
            <a:lvl4pPr marL="2099339" indent="0">
              <a:buNone/>
              <a:defRPr sz="2198">
                <a:solidFill>
                  <a:schemeClr val="tx1">
                    <a:tint val="75000"/>
                  </a:schemeClr>
                </a:solidFill>
              </a:defRPr>
            </a:lvl4pPr>
            <a:lvl5pPr marL="2799118" indent="0">
              <a:buNone/>
              <a:defRPr sz="2198">
                <a:solidFill>
                  <a:schemeClr val="tx1">
                    <a:tint val="75000"/>
                  </a:schemeClr>
                </a:solidFill>
              </a:defRPr>
            </a:lvl5pPr>
            <a:lvl6pPr marL="3498898" indent="0">
              <a:buNone/>
              <a:defRPr sz="2198">
                <a:solidFill>
                  <a:schemeClr val="tx1">
                    <a:tint val="75000"/>
                  </a:schemeClr>
                </a:solidFill>
              </a:defRPr>
            </a:lvl6pPr>
            <a:lvl7pPr marL="4198677" indent="0">
              <a:buNone/>
              <a:defRPr sz="2198">
                <a:solidFill>
                  <a:schemeClr val="tx1">
                    <a:tint val="75000"/>
                  </a:schemeClr>
                </a:solidFill>
              </a:defRPr>
            </a:lvl7pPr>
            <a:lvl8pPr marL="4898458" indent="0">
              <a:buNone/>
              <a:defRPr sz="2198">
                <a:solidFill>
                  <a:schemeClr val="tx1">
                    <a:tint val="75000"/>
                  </a:schemeClr>
                </a:solidFill>
              </a:defRPr>
            </a:lvl8pPr>
            <a:lvl9pPr marL="5598237" indent="0">
              <a:buNone/>
              <a:defRPr sz="2198">
                <a:solidFill>
                  <a:schemeClr val="tx1">
                    <a:tint val="75000"/>
                  </a:schemeClr>
                </a:solidFill>
              </a:defRPr>
            </a:lvl9pPr>
          </a:lstStyle>
          <a:p>
            <a:pPr lvl="0"/>
            <a:r>
              <a:rPr lang="en-US" dirty="0"/>
              <a:t>Click to add DATE</a:t>
            </a:r>
          </a:p>
        </p:txBody>
      </p:sp>
      <p:sp>
        <p:nvSpPr>
          <p:cNvPr id="7" name="Rectangle 6">
            <a:extLst>
              <a:ext uri="{FF2B5EF4-FFF2-40B4-BE49-F238E27FC236}">
                <a16:creationId xmlns:a16="http://schemas.microsoft.com/office/drawing/2014/main" id="{7FE3BB06-7593-F04E-8A51-38CB34F702E2}"/>
              </a:ext>
            </a:extLst>
          </p:cNvPr>
          <p:cNvSpPr/>
          <p:nvPr userDrawn="1"/>
        </p:nvSpPr>
        <p:spPr>
          <a:xfrm>
            <a:off x="0" y="3"/>
            <a:ext cx="13817600" cy="546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sp>
        <p:nvSpPr>
          <p:cNvPr id="8" name="Rectangle 7">
            <a:extLst>
              <a:ext uri="{FF2B5EF4-FFF2-40B4-BE49-F238E27FC236}">
                <a16:creationId xmlns:a16="http://schemas.microsoft.com/office/drawing/2014/main" id="{5A39270B-6255-3D49-85C0-DA6BA52365B6}"/>
              </a:ext>
            </a:extLst>
          </p:cNvPr>
          <p:cNvSpPr/>
          <p:nvPr userDrawn="1"/>
        </p:nvSpPr>
        <p:spPr>
          <a:xfrm>
            <a:off x="0" y="7225758"/>
            <a:ext cx="13817600" cy="546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pic>
        <p:nvPicPr>
          <p:cNvPr id="10" name="Picture 9">
            <a:extLst>
              <a:ext uri="{FF2B5EF4-FFF2-40B4-BE49-F238E27FC236}">
                <a16:creationId xmlns:a16="http://schemas.microsoft.com/office/drawing/2014/main" id="{D6BA708B-9396-534F-B8B2-8BAC1D7F2462}"/>
              </a:ext>
            </a:extLst>
          </p:cNvPr>
          <p:cNvPicPr>
            <a:picLocks noChangeAspect="1"/>
          </p:cNvPicPr>
          <p:nvPr userDrawn="1"/>
        </p:nvPicPr>
        <p:blipFill>
          <a:blip r:embed="rId2"/>
          <a:stretch>
            <a:fillRect/>
          </a:stretch>
        </p:blipFill>
        <p:spPr>
          <a:xfrm>
            <a:off x="690880" y="7316200"/>
            <a:ext cx="1828800" cy="365760"/>
          </a:xfrm>
          <a:prstGeom prst="rect">
            <a:avLst/>
          </a:prstGeom>
        </p:spPr>
      </p:pic>
    </p:spTree>
    <p:extLst>
      <p:ext uri="{BB962C8B-B14F-4D97-AF65-F5344CB8AC3E}">
        <p14:creationId xmlns:p14="http://schemas.microsoft.com/office/powerpoint/2010/main" val="389253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aphic_Breaker">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71602E-B741-674C-9877-DC925069B5F1}"/>
              </a:ext>
            </a:extLst>
          </p:cNvPr>
          <p:cNvSpPr/>
          <p:nvPr userDrawn="1"/>
        </p:nvSpPr>
        <p:spPr>
          <a:xfrm>
            <a:off x="0" y="3"/>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sp>
        <p:nvSpPr>
          <p:cNvPr id="7" name="Rectangle 6">
            <a:extLst>
              <a:ext uri="{FF2B5EF4-FFF2-40B4-BE49-F238E27FC236}">
                <a16:creationId xmlns:a16="http://schemas.microsoft.com/office/drawing/2014/main" id="{7BC582F5-1020-3548-9E0C-BE78E281F722}"/>
              </a:ext>
            </a:extLst>
          </p:cNvPr>
          <p:cNvSpPr/>
          <p:nvPr userDrawn="1"/>
        </p:nvSpPr>
        <p:spPr>
          <a:xfrm>
            <a:off x="0" y="7225758"/>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pic>
        <p:nvPicPr>
          <p:cNvPr id="8" name="Picture 7">
            <a:extLst>
              <a:ext uri="{FF2B5EF4-FFF2-40B4-BE49-F238E27FC236}">
                <a16:creationId xmlns:a16="http://schemas.microsoft.com/office/drawing/2014/main" id="{3CCBB1F2-4A31-A54C-9C80-F160EA78730F}"/>
              </a:ext>
            </a:extLst>
          </p:cNvPr>
          <p:cNvPicPr>
            <a:picLocks noChangeAspect="1"/>
          </p:cNvPicPr>
          <p:nvPr userDrawn="1"/>
        </p:nvPicPr>
        <p:blipFill>
          <a:blip r:embed="rId2"/>
          <a:stretch>
            <a:fillRect/>
          </a:stretch>
        </p:blipFill>
        <p:spPr>
          <a:xfrm>
            <a:off x="690715" y="7316200"/>
            <a:ext cx="1828800" cy="365760"/>
          </a:xfrm>
          <a:prstGeom prst="rect">
            <a:avLst/>
          </a:prstGeom>
        </p:spPr>
      </p:pic>
      <p:sp>
        <p:nvSpPr>
          <p:cNvPr id="14" name="Text Placeholder 13">
            <a:extLst>
              <a:ext uri="{FF2B5EF4-FFF2-40B4-BE49-F238E27FC236}">
                <a16:creationId xmlns:a16="http://schemas.microsoft.com/office/drawing/2014/main" id="{EB17E254-CC9B-9942-8097-4D2A47A1E314}"/>
              </a:ext>
            </a:extLst>
          </p:cNvPr>
          <p:cNvSpPr>
            <a:spLocks noGrp="1"/>
          </p:cNvSpPr>
          <p:nvPr>
            <p:ph type="body" sz="quarter" idx="10" hasCustomPrompt="1"/>
          </p:nvPr>
        </p:nvSpPr>
        <p:spPr>
          <a:xfrm>
            <a:off x="577827" y="1028703"/>
            <a:ext cx="12897784" cy="2697163"/>
          </a:xfrm>
        </p:spPr>
        <p:txBody>
          <a:bodyPr>
            <a:noAutofit/>
          </a:bodyPr>
          <a:lstStyle>
            <a:lvl1pPr marL="0" indent="0">
              <a:buNone/>
              <a:defRPr sz="20000" b="0" i="0">
                <a:solidFill>
                  <a:schemeClr val="tx1"/>
                </a:solidFill>
                <a:latin typeface="Rockwell Regular"/>
              </a:defRPr>
            </a:lvl1pPr>
            <a:lvl2pPr marL="699779" indent="0">
              <a:buNone/>
              <a:defRPr/>
            </a:lvl2pPr>
            <a:lvl3pPr marL="1399560" indent="0">
              <a:buNone/>
              <a:defRPr/>
            </a:lvl3pPr>
            <a:lvl4pPr marL="2099339" indent="0">
              <a:buNone/>
              <a:defRPr/>
            </a:lvl4pPr>
            <a:lvl5pPr marL="2799118" indent="0">
              <a:buNone/>
              <a:defRPr/>
            </a:lvl5pPr>
          </a:lstStyle>
          <a:p>
            <a:pPr lvl="0"/>
            <a:r>
              <a:rPr lang="en-US" dirty="0"/>
              <a:t>#</a:t>
            </a:r>
          </a:p>
        </p:txBody>
      </p:sp>
      <p:sp>
        <p:nvSpPr>
          <p:cNvPr id="16" name="Text Placeholder 15">
            <a:extLst>
              <a:ext uri="{FF2B5EF4-FFF2-40B4-BE49-F238E27FC236}">
                <a16:creationId xmlns:a16="http://schemas.microsoft.com/office/drawing/2014/main" id="{51CE6617-8485-D441-8EE9-C346286730B1}"/>
              </a:ext>
            </a:extLst>
          </p:cNvPr>
          <p:cNvSpPr>
            <a:spLocks noGrp="1"/>
          </p:cNvSpPr>
          <p:nvPr>
            <p:ph type="body" sz="quarter" idx="11" hasCustomPrompt="1"/>
          </p:nvPr>
        </p:nvSpPr>
        <p:spPr>
          <a:xfrm>
            <a:off x="577829" y="3594092"/>
            <a:ext cx="8869347" cy="1847850"/>
          </a:xfrm>
        </p:spPr>
        <p:txBody>
          <a:bodyPr>
            <a:normAutofit/>
          </a:bodyPr>
          <a:lstStyle>
            <a:lvl1pPr marL="0" indent="0">
              <a:buNone/>
              <a:defRPr sz="6600" b="0" i="0">
                <a:solidFill>
                  <a:schemeClr val="tx1"/>
                </a:solidFill>
                <a:latin typeface="Rockwell Regular"/>
              </a:defRPr>
            </a:lvl1pPr>
            <a:lvl2pPr marL="699779" indent="0">
              <a:buNone/>
              <a:defRPr/>
            </a:lvl2pPr>
          </a:lstStyle>
          <a:p>
            <a:pPr lvl="0"/>
            <a:r>
              <a:rPr lang="en-US" dirty="0"/>
              <a:t>Click to Add Text</a:t>
            </a:r>
          </a:p>
        </p:txBody>
      </p:sp>
    </p:spTree>
    <p:extLst>
      <p:ext uri="{BB962C8B-B14F-4D97-AF65-F5344CB8AC3E}">
        <p14:creationId xmlns:p14="http://schemas.microsoft.com/office/powerpoint/2010/main" val="19236637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aphic_Breaker">
    <p:bg>
      <p:bgPr>
        <a:solidFill>
          <a:schemeClr val="accent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71602E-B741-674C-9877-DC925069B5F1}"/>
              </a:ext>
            </a:extLst>
          </p:cNvPr>
          <p:cNvSpPr/>
          <p:nvPr userDrawn="1"/>
        </p:nvSpPr>
        <p:spPr>
          <a:xfrm>
            <a:off x="0" y="3"/>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sp>
        <p:nvSpPr>
          <p:cNvPr id="7" name="Rectangle 6">
            <a:extLst>
              <a:ext uri="{FF2B5EF4-FFF2-40B4-BE49-F238E27FC236}">
                <a16:creationId xmlns:a16="http://schemas.microsoft.com/office/drawing/2014/main" id="{7BC582F5-1020-3548-9E0C-BE78E281F722}"/>
              </a:ext>
            </a:extLst>
          </p:cNvPr>
          <p:cNvSpPr/>
          <p:nvPr userDrawn="1"/>
        </p:nvSpPr>
        <p:spPr>
          <a:xfrm>
            <a:off x="0" y="7225758"/>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pic>
        <p:nvPicPr>
          <p:cNvPr id="8" name="Picture 7">
            <a:extLst>
              <a:ext uri="{FF2B5EF4-FFF2-40B4-BE49-F238E27FC236}">
                <a16:creationId xmlns:a16="http://schemas.microsoft.com/office/drawing/2014/main" id="{3CCBB1F2-4A31-A54C-9C80-F160EA78730F}"/>
              </a:ext>
            </a:extLst>
          </p:cNvPr>
          <p:cNvPicPr>
            <a:picLocks noChangeAspect="1"/>
          </p:cNvPicPr>
          <p:nvPr userDrawn="1"/>
        </p:nvPicPr>
        <p:blipFill>
          <a:blip r:embed="rId2"/>
          <a:stretch>
            <a:fillRect/>
          </a:stretch>
        </p:blipFill>
        <p:spPr>
          <a:xfrm>
            <a:off x="686364" y="7303911"/>
            <a:ext cx="1828800" cy="365760"/>
          </a:xfrm>
          <a:prstGeom prst="rect">
            <a:avLst/>
          </a:prstGeom>
        </p:spPr>
      </p:pic>
      <p:sp>
        <p:nvSpPr>
          <p:cNvPr id="14" name="Text Placeholder 13">
            <a:extLst>
              <a:ext uri="{FF2B5EF4-FFF2-40B4-BE49-F238E27FC236}">
                <a16:creationId xmlns:a16="http://schemas.microsoft.com/office/drawing/2014/main" id="{EB17E254-CC9B-9942-8097-4D2A47A1E314}"/>
              </a:ext>
            </a:extLst>
          </p:cNvPr>
          <p:cNvSpPr>
            <a:spLocks noGrp="1"/>
          </p:cNvSpPr>
          <p:nvPr>
            <p:ph type="body" sz="quarter" idx="10" hasCustomPrompt="1"/>
          </p:nvPr>
        </p:nvSpPr>
        <p:spPr>
          <a:xfrm>
            <a:off x="577827" y="1028703"/>
            <a:ext cx="12897784" cy="2697163"/>
          </a:xfrm>
        </p:spPr>
        <p:txBody>
          <a:bodyPr>
            <a:noAutofit/>
          </a:bodyPr>
          <a:lstStyle>
            <a:lvl1pPr marL="0" indent="0">
              <a:buNone/>
              <a:defRPr sz="20000" b="0" i="0">
                <a:solidFill>
                  <a:schemeClr val="tx1"/>
                </a:solidFill>
                <a:latin typeface="Rockwell Regular"/>
              </a:defRPr>
            </a:lvl1pPr>
            <a:lvl2pPr marL="699779" indent="0">
              <a:buNone/>
              <a:defRPr/>
            </a:lvl2pPr>
            <a:lvl3pPr marL="1399560" indent="0">
              <a:buNone/>
              <a:defRPr/>
            </a:lvl3pPr>
            <a:lvl4pPr marL="2099339" indent="0">
              <a:buNone/>
              <a:defRPr/>
            </a:lvl4pPr>
            <a:lvl5pPr marL="2799118" indent="0">
              <a:buNone/>
              <a:defRPr/>
            </a:lvl5pPr>
          </a:lstStyle>
          <a:p>
            <a:pPr lvl="0"/>
            <a:r>
              <a:rPr lang="en-US" dirty="0"/>
              <a:t>#</a:t>
            </a:r>
          </a:p>
        </p:txBody>
      </p:sp>
      <p:sp>
        <p:nvSpPr>
          <p:cNvPr id="16" name="Text Placeholder 15">
            <a:extLst>
              <a:ext uri="{FF2B5EF4-FFF2-40B4-BE49-F238E27FC236}">
                <a16:creationId xmlns:a16="http://schemas.microsoft.com/office/drawing/2014/main" id="{51CE6617-8485-D441-8EE9-C346286730B1}"/>
              </a:ext>
            </a:extLst>
          </p:cNvPr>
          <p:cNvSpPr>
            <a:spLocks noGrp="1"/>
          </p:cNvSpPr>
          <p:nvPr>
            <p:ph type="body" sz="quarter" idx="11" hasCustomPrompt="1"/>
          </p:nvPr>
        </p:nvSpPr>
        <p:spPr>
          <a:xfrm>
            <a:off x="577829" y="3594092"/>
            <a:ext cx="8869347" cy="1847850"/>
          </a:xfrm>
        </p:spPr>
        <p:txBody>
          <a:bodyPr>
            <a:normAutofit/>
          </a:bodyPr>
          <a:lstStyle>
            <a:lvl1pPr marL="0" indent="0">
              <a:buNone/>
              <a:defRPr sz="6600" b="0" i="0">
                <a:solidFill>
                  <a:schemeClr val="tx1"/>
                </a:solidFill>
                <a:latin typeface="Rockwell Regular"/>
              </a:defRPr>
            </a:lvl1pPr>
            <a:lvl2pPr marL="699779" indent="0">
              <a:buNone/>
              <a:defRPr/>
            </a:lvl2pPr>
          </a:lstStyle>
          <a:p>
            <a:pPr lvl="0"/>
            <a:r>
              <a:rPr lang="en-US" dirty="0"/>
              <a:t>Click to Add Text</a:t>
            </a:r>
          </a:p>
        </p:txBody>
      </p:sp>
    </p:spTree>
    <p:extLst>
      <p:ext uri="{BB962C8B-B14F-4D97-AF65-F5344CB8AC3E}">
        <p14:creationId xmlns:p14="http://schemas.microsoft.com/office/powerpoint/2010/main" val="22667464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Graphic_Break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71602E-B741-674C-9877-DC925069B5F1}"/>
              </a:ext>
            </a:extLst>
          </p:cNvPr>
          <p:cNvSpPr/>
          <p:nvPr userDrawn="1"/>
        </p:nvSpPr>
        <p:spPr>
          <a:xfrm>
            <a:off x="0" y="3"/>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sp>
        <p:nvSpPr>
          <p:cNvPr id="7" name="Rectangle 6">
            <a:extLst>
              <a:ext uri="{FF2B5EF4-FFF2-40B4-BE49-F238E27FC236}">
                <a16:creationId xmlns:a16="http://schemas.microsoft.com/office/drawing/2014/main" id="{7BC582F5-1020-3548-9E0C-BE78E281F722}"/>
              </a:ext>
            </a:extLst>
          </p:cNvPr>
          <p:cNvSpPr/>
          <p:nvPr userDrawn="1"/>
        </p:nvSpPr>
        <p:spPr>
          <a:xfrm>
            <a:off x="0" y="7225758"/>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pic>
        <p:nvPicPr>
          <p:cNvPr id="8" name="Picture 7">
            <a:extLst>
              <a:ext uri="{FF2B5EF4-FFF2-40B4-BE49-F238E27FC236}">
                <a16:creationId xmlns:a16="http://schemas.microsoft.com/office/drawing/2014/main" id="{3CCBB1F2-4A31-A54C-9C80-F160EA78730F}"/>
              </a:ext>
            </a:extLst>
          </p:cNvPr>
          <p:cNvPicPr>
            <a:picLocks noChangeAspect="1"/>
          </p:cNvPicPr>
          <p:nvPr userDrawn="1"/>
        </p:nvPicPr>
        <p:blipFill>
          <a:blip r:embed="rId2"/>
          <a:stretch>
            <a:fillRect/>
          </a:stretch>
        </p:blipFill>
        <p:spPr>
          <a:xfrm>
            <a:off x="697653" y="7315200"/>
            <a:ext cx="1828800" cy="365760"/>
          </a:xfrm>
          <a:prstGeom prst="rect">
            <a:avLst/>
          </a:prstGeom>
        </p:spPr>
      </p:pic>
      <p:sp>
        <p:nvSpPr>
          <p:cNvPr id="14" name="Text Placeholder 13">
            <a:extLst>
              <a:ext uri="{FF2B5EF4-FFF2-40B4-BE49-F238E27FC236}">
                <a16:creationId xmlns:a16="http://schemas.microsoft.com/office/drawing/2014/main" id="{EB17E254-CC9B-9942-8097-4D2A47A1E314}"/>
              </a:ext>
            </a:extLst>
          </p:cNvPr>
          <p:cNvSpPr>
            <a:spLocks noGrp="1"/>
          </p:cNvSpPr>
          <p:nvPr>
            <p:ph type="body" sz="quarter" idx="10" hasCustomPrompt="1"/>
          </p:nvPr>
        </p:nvSpPr>
        <p:spPr>
          <a:xfrm>
            <a:off x="577827" y="1028703"/>
            <a:ext cx="12897784" cy="2697163"/>
          </a:xfrm>
        </p:spPr>
        <p:txBody>
          <a:bodyPr>
            <a:noAutofit/>
          </a:bodyPr>
          <a:lstStyle>
            <a:lvl1pPr marL="0" indent="0">
              <a:buNone/>
              <a:defRPr sz="20000" b="0" i="0">
                <a:solidFill>
                  <a:schemeClr val="tx1"/>
                </a:solidFill>
                <a:latin typeface="Rockwell Regular"/>
              </a:defRPr>
            </a:lvl1pPr>
            <a:lvl2pPr marL="699779" indent="0">
              <a:buNone/>
              <a:defRPr/>
            </a:lvl2pPr>
            <a:lvl3pPr marL="1399560" indent="0">
              <a:buNone/>
              <a:defRPr/>
            </a:lvl3pPr>
            <a:lvl4pPr marL="2099339" indent="0">
              <a:buNone/>
              <a:defRPr/>
            </a:lvl4pPr>
            <a:lvl5pPr marL="2799118" indent="0">
              <a:buNone/>
              <a:defRPr/>
            </a:lvl5pPr>
          </a:lstStyle>
          <a:p>
            <a:pPr lvl="0"/>
            <a:r>
              <a:rPr lang="en-US" dirty="0"/>
              <a:t>#</a:t>
            </a:r>
          </a:p>
        </p:txBody>
      </p:sp>
      <p:sp>
        <p:nvSpPr>
          <p:cNvPr id="16" name="Text Placeholder 15">
            <a:extLst>
              <a:ext uri="{FF2B5EF4-FFF2-40B4-BE49-F238E27FC236}">
                <a16:creationId xmlns:a16="http://schemas.microsoft.com/office/drawing/2014/main" id="{51CE6617-8485-D441-8EE9-C346286730B1}"/>
              </a:ext>
            </a:extLst>
          </p:cNvPr>
          <p:cNvSpPr>
            <a:spLocks noGrp="1"/>
          </p:cNvSpPr>
          <p:nvPr>
            <p:ph type="body" sz="quarter" idx="11" hasCustomPrompt="1"/>
          </p:nvPr>
        </p:nvSpPr>
        <p:spPr>
          <a:xfrm>
            <a:off x="577829" y="3594092"/>
            <a:ext cx="8869347" cy="1847850"/>
          </a:xfrm>
        </p:spPr>
        <p:txBody>
          <a:bodyPr>
            <a:normAutofit/>
          </a:bodyPr>
          <a:lstStyle>
            <a:lvl1pPr marL="0" indent="0">
              <a:buNone/>
              <a:defRPr sz="6600" b="0" i="0">
                <a:solidFill>
                  <a:schemeClr val="tx1"/>
                </a:solidFill>
                <a:latin typeface="Rockwell Regular"/>
              </a:defRPr>
            </a:lvl1pPr>
            <a:lvl2pPr marL="699779" indent="0">
              <a:buNone/>
              <a:defRPr/>
            </a:lvl2pPr>
          </a:lstStyle>
          <a:p>
            <a:pPr lvl="0"/>
            <a:r>
              <a:rPr lang="en-US" dirty="0"/>
              <a:t>Click to Add Text</a:t>
            </a:r>
          </a:p>
        </p:txBody>
      </p:sp>
    </p:spTree>
    <p:extLst>
      <p:ext uri="{BB962C8B-B14F-4D97-AF65-F5344CB8AC3E}">
        <p14:creationId xmlns:p14="http://schemas.microsoft.com/office/powerpoint/2010/main" val="12919843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Graphic_Breaker">
    <p:bg>
      <p:bgPr>
        <a:solidFill>
          <a:srgbClr val="E3520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71602E-B741-674C-9877-DC925069B5F1}"/>
              </a:ext>
            </a:extLst>
          </p:cNvPr>
          <p:cNvSpPr/>
          <p:nvPr userDrawn="1"/>
        </p:nvSpPr>
        <p:spPr>
          <a:xfrm>
            <a:off x="0" y="3"/>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sp>
        <p:nvSpPr>
          <p:cNvPr id="7" name="Rectangle 6">
            <a:extLst>
              <a:ext uri="{FF2B5EF4-FFF2-40B4-BE49-F238E27FC236}">
                <a16:creationId xmlns:a16="http://schemas.microsoft.com/office/drawing/2014/main" id="{7BC582F5-1020-3548-9E0C-BE78E281F722}"/>
              </a:ext>
            </a:extLst>
          </p:cNvPr>
          <p:cNvSpPr/>
          <p:nvPr userDrawn="1"/>
        </p:nvSpPr>
        <p:spPr>
          <a:xfrm>
            <a:off x="0" y="7225758"/>
            <a:ext cx="13817600" cy="546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pic>
        <p:nvPicPr>
          <p:cNvPr id="8" name="Picture 7">
            <a:extLst>
              <a:ext uri="{FF2B5EF4-FFF2-40B4-BE49-F238E27FC236}">
                <a16:creationId xmlns:a16="http://schemas.microsoft.com/office/drawing/2014/main" id="{3CCBB1F2-4A31-A54C-9C80-F160EA78730F}"/>
              </a:ext>
            </a:extLst>
          </p:cNvPr>
          <p:cNvPicPr>
            <a:picLocks noChangeAspect="1"/>
          </p:cNvPicPr>
          <p:nvPr userDrawn="1"/>
        </p:nvPicPr>
        <p:blipFill>
          <a:blip r:embed="rId2"/>
          <a:stretch>
            <a:fillRect/>
          </a:stretch>
        </p:blipFill>
        <p:spPr>
          <a:xfrm>
            <a:off x="697653" y="7315200"/>
            <a:ext cx="1828800" cy="365760"/>
          </a:xfrm>
          <a:prstGeom prst="rect">
            <a:avLst/>
          </a:prstGeom>
        </p:spPr>
      </p:pic>
      <p:sp>
        <p:nvSpPr>
          <p:cNvPr id="14" name="Text Placeholder 13">
            <a:extLst>
              <a:ext uri="{FF2B5EF4-FFF2-40B4-BE49-F238E27FC236}">
                <a16:creationId xmlns:a16="http://schemas.microsoft.com/office/drawing/2014/main" id="{EB17E254-CC9B-9942-8097-4D2A47A1E314}"/>
              </a:ext>
            </a:extLst>
          </p:cNvPr>
          <p:cNvSpPr>
            <a:spLocks noGrp="1"/>
          </p:cNvSpPr>
          <p:nvPr>
            <p:ph type="body" sz="quarter" idx="10" hasCustomPrompt="1"/>
          </p:nvPr>
        </p:nvSpPr>
        <p:spPr>
          <a:xfrm>
            <a:off x="577827" y="1028703"/>
            <a:ext cx="12897784" cy="2697163"/>
          </a:xfrm>
        </p:spPr>
        <p:txBody>
          <a:bodyPr>
            <a:noAutofit/>
          </a:bodyPr>
          <a:lstStyle>
            <a:lvl1pPr marL="0" indent="0">
              <a:buNone/>
              <a:defRPr sz="20000" b="0" i="0">
                <a:solidFill>
                  <a:schemeClr val="tx1"/>
                </a:solidFill>
                <a:latin typeface="Rockwell Regular"/>
              </a:defRPr>
            </a:lvl1pPr>
            <a:lvl2pPr marL="699779" indent="0">
              <a:buNone/>
              <a:defRPr/>
            </a:lvl2pPr>
            <a:lvl3pPr marL="1399560" indent="0">
              <a:buNone/>
              <a:defRPr/>
            </a:lvl3pPr>
            <a:lvl4pPr marL="2099339" indent="0">
              <a:buNone/>
              <a:defRPr/>
            </a:lvl4pPr>
            <a:lvl5pPr marL="2799118" indent="0">
              <a:buNone/>
              <a:defRPr/>
            </a:lvl5pPr>
          </a:lstStyle>
          <a:p>
            <a:pPr lvl="0"/>
            <a:r>
              <a:rPr lang="en-US" dirty="0"/>
              <a:t>#</a:t>
            </a:r>
          </a:p>
        </p:txBody>
      </p:sp>
      <p:sp>
        <p:nvSpPr>
          <p:cNvPr id="16" name="Text Placeholder 15">
            <a:extLst>
              <a:ext uri="{FF2B5EF4-FFF2-40B4-BE49-F238E27FC236}">
                <a16:creationId xmlns:a16="http://schemas.microsoft.com/office/drawing/2014/main" id="{51CE6617-8485-D441-8EE9-C346286730B1}"/>
              </a:ext>
            </a:extLst>
          </p:cNvPr>
          <p:cNvSpPr>
            <a:spLocks noGrp="1"/>
          </p:cNvSpPr>
          <p:nvPr>
            <p:ph type="body" sz="quarter" idx="11" hasCustomPrompt="1"/>
          </p:nvPr>
        </p:nvSpPr>
        <p:spPr>
          <a:xfrm>
            <a:off x="577829" y="3594092"/>
            <a:ext cx="8869347" cy="1847850"/>
          </a:xfrm>
        </p:spPr>
        <p:txBody>
          <a:bodyPr>
            <a:normAutofit/>
          </a:bodyPr>
          <a:lstStyle>
            <a:lvl1pPr marL="0" indent="0">
              <a:buNone/>
              <a:defRPr sz="6600" b="0" i="0">
                <a:solidFill>
                  <a:schemeClr val="tx1"/>
                </a:solidFill>
                <a:latin typeface="Rockwell Regular"/>
              </a:defRPr>
            </a:lvl1pPr>
            <a:lvl2pPr marL="699779" indent="0">
              <a:buNone/>
              <a:defRPr/>
            </a:lvl2pPr>
          </a:lstStyle>
          <a:p>
            <a:pPr lvl="0"/>
            <a:r>
              <a:rPr lang="en-US" dirty="0"/>
              <a:t>Click to Add Text</a:t>
            </a:r>
          </a:p>
        </p:txBody>
      </p:sp>
    </p:spTree>
    <p:extLst>
      <p:ext uri="{BB962C8B-B14F-4D97-AF65-F5344CB8AC3E}">
        <p14:creationId xmlns:p14="http://schemas.microsoft.com/office/powerpoint/2010/main" val="2091091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age Photograph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DB802B-32CE-4390-AE8D-8341C329B30A}"/>
              </a:ext>
            </a:extLst>
          </p:cNvPr>
          <p:cNvPicPr>
            <a:picLocks noChangeAspect="1"/>
          </p:cNvPicPr>
          <p:nvPr userDrawn="1"/>
        </p:nvPicPr>
        <p:blipFill rotWithShape="1">
          <a:blip r:embed="rId2"/>
          <a:srcRect t="14852" r="1299" b="917"/>
          <a:stretch/>
        </p:blipFill>
        <p:spPr>
          <a:xfrm>
            <a:off x="0" y="0"/>
            <a:ext cx="13807440" cy="7824216"/>
          </a:xfrm>
          <a:prstGeom prst="rect">
            <a:avLst/>
          </a:prstGeom>
        </p:spPr>
      </p:pic>
      <p:pic>
        <p:nvPicPr>
          <p:cNvPr id="3" name="Picture 2">
            <a:extLst>
              <a:ext uri="{FF2B5EF4-FFF2-40B4-BE49-F238E27FC236}">
                <a16:creationId xmlns:a16="http://schemas.microsoft.com/office/drawing/2014/main" id="{35DBB76F-7C8B-4F40-83B8-8E15CB52A322}"/>
              </a:ext>
            </a:extLst>
          </p:cNvPr>
          <p:cNvPicPr>
            <a:picLocks noChangeAspect="1"/>
          </p:cNvPicPr>
          <p:nvPr userDrawn="1"/>
        </p:nvPicPr>
        <p:blipFill>
          <a:blip r:embed="rId3"/>
          <a:stretch>
            <a:fillRect/>
          </a:stretch>
        </p:blipFill>
        <p:spPr>
          <a:xfrm>
            <a:off x="640080" y="6858000"/>
            <a:ext cx="2286000" cy="457200"/>
          </a:xfrm>
          <a:prstGeom prst="rect">
            <a:avLst/>
          </a:prstGeom>
        </p:spPr>
      </p:pic>
      <p:sp>
        <p:nvSpPr>
          <p:cNvPr id="6" name="Title 1">
            <a:extLst>
              <a:ext uri="{FF2B5EF4-FFF2-40B4-BE49-F238E27FC236}">
                <a16:creationId xmlns:a16="http://schemas.microsoft.com/office/drawing/2014/main" id="{7931902D-91F5-5A45-ADF5-AE71ABBB4441}"/>
              </a:ext>
            </a:extLst>
          </p:cNvPr>
          <p:cNvSpPr>
            <a:spLocks noGrp="1"/>
          </p:cNvSpPr>
          <p:nvPr>
            <p:ph type="title" hasCustomPrompt="1"/>
          </p:nvPr>
        </p:nvSpPr>
        <p:spPr>
          <a:xfrm>
            <a:off x="640080" y="1508372"/>
            <a:ext cx="8771003" cy="3300070"/>
          </a:xfrm>
        </p:spPr>
        <p:txBody>
          <a:bodyPr anchor="t">
            <a:noAutofit/>
          </a:bodyPr>
          <a:lstStyle>
            <a:lvl1pPr algn="l">
              <a:defRPr sz="5400" b="0" i="0" cap="none">
                <a:solidFill>
                  <a:schemeClr val="bg1"/>
                </a:solidFill>
                <a:latin typeface="Rockwell Regular"/>
                <a:cs typeface="Rockwell"/>
              </a:defRPr>
            </a:lvl1pPr>
          </a:lstStyle>
          <a:p>
            <a:r>
              <a:rPr lang="en-US" dirty="0"/>
              <a:t>Click to Edit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g Page Graphic">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 y="2672365"/>
            <a:ext cx="11744960" cy="1603075"/>
          </a:xfrm>
        </p:spPr>
        <p:txBody>
          <a:bodyPr anchor="t">
            <a:noAutofit/>
          </a:bodyPr>
          <a:lstStyle>
            <a:lvl1pPr algn="l">
              <a:defRPr sz="6600" b="0" i="0" cap="none">
                <a:solidFill>
                  <a:schemeClr val="bg1"/>
                </a:solidFill>
                <a:latin typeface="Rockwell Regular"/>
                <a:cs typeface="Rockwell"/>
              </a:defRPr>
            </a:lvl1pPr>
          </a:lstStyle>
          <a:p>
            <a:r>
              <a:rPr lang="en-US" dirty="0"/>
              <a:t>Click to Edit Text</a:t>
            </a:r>
          </a:p>
        </p:txBody>
      </p:sp>
      <p:sp>
        <p:nvSpPr>
          <p:cNvPr id="7" name="Rectangle 6">
            <a:extLst>
              <a:ext uri="{FF2B5EF4-FFF2-40B4-BE49-F238E27FC236}">
                <a16:creationId xmlns:a16="http://schemas.microsoft.com/office/drawing/2014/main" id="{7FE3BB06-7593-F04E-8A51-38CB34F702E2}"/>
              </a:ext>
            </a:extLst>
          </p:cNvPr>
          <p:cNvSpPr/>
          <p:nvPr userDrawn="1"/>
        </p:nvSpPr>
        <p:spPr>
          <a:xfrm>
            <a:off x="0" y="3"/>
            <a:ext cx="13817600" cy="546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sp>
        <p:nvSpPr>
          <p:cNvPr id="8" name="Rectangle 7">
            <a:extLst>
              <a:ext uri="{FF2B5EF4-FFF2-40B4-BE49-F238E27FC236}">
                <a16:creationId xmlns:a16="http://schemas.microsoft.com/office/drawing/2014/main" id="{5A39270B-6255-3D49-85C0-DA6BA52365B6}"/>
              </a:ext>
            </a:extLst>
          </p:cNvPr>
          <p:cNvSpPr/>
          <p:nvPr userDrawn="1"/>
        </p:nvSpPr>
        <p:spPr>
          <a:xfrm>
            <a:off x="0" y="7225758"/>
            <a:ext cx="13817600" cy="546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47" b="0" i="0" dirty="0">
              <a:latin typeface="Franklin Gothic Book Regular"/>
            </a:endParaRPr>
          </a:p>
        </p:txBody>
      </p:sp>
      <p:pic>
        <p:nvPicPr>
          <p:cNvPr id="10" name="Picture 9">
            <a:extLst>
              <a:ext uri="{FF2B5EF4-FFF2-40B4-BE49-F238E27FC236}">
                <a16:creationId xmlns:a16="http://schemas.microsoft.com/office/drawing/2014/main" id="{D6BA708B-9396-534F-B8B2-8BAC1D7F2462}"/>
              </a:ext>
            </a:extLst>
          </p:cNvPr>
          <p:cNvPicPr>
            <a:picLocks noChangeAspect="1"/>
          </p:cNvPicPr>
          <p:nvPr userDrawn="1"/>
        </p:nvPicPr>
        <p:blipFill>
          <a:blip r:embed="rId2"/>
          <a:stretch>
            <a:fillRect/>
          </a:stretch>
        </p:blipFill>
        <p:spPr>
          <a:xfrm>
            <a:off x="690879" y="7315200"/>
            <a:ext cx="1828800" cy="365760"/>
          </a:xfrm>
          <a:prstGeom prst="rect">
            <a:avLst/>
          </a:prstGeom>
        </p:spPr>
      </p:pic>
      <p:sp>
        <p:nvSpPr>
          <p:cNvPr id="9" name="Text Placeholder 2">
            <a:extLst>
              <a:ext uri="{FF2B5EF4-FFF2-40B4-BE49-F238E27FC236}">
                <a16:creationId xmlns:a16="http://schemas.microsoft.com/office/drawing/2014/main" id="{12B6AFBA-9EBF-4340-BABF-0BB24DA393BE}"/>
              </a:ext>
            </a:extLst>
          </p:cNvPr>
          <p:cNvSpPr>
            <a:spLocks noGrp="1"/>
          </p:cNvSpPr>
          <p:nvPr>
            <p:ph type="body" idx="10" hasCustomPrompt="1"/>
          </p:nvPr>
        </p:nvSpPr>
        <p:spPr>
          <a:xfrm>
            <a:off x="690880" y="5761238"/>
            <a:ext cx="11744960" cy="1161063"/>
          </a:xfrm>
        </p:spPr>
        <p:txBody>
          <a:bodyPr anchor="t">
            <a:normAutofit/>
          </a:bodyPr>
          <a:lstStyle>
            <a:lvl1pPr marL="0" indent="0">
              <a:buNone/>
              <a:defRPr sz="2800" b="0" i="0" cap="none">
                <a:solidFill>
                  <a:schemeClr val="bg1"/>
                </a:solidFill>
                <a:latin typeface="Franklin Gothic Book Regular"/>
                <a:cs typeface="Arial"/>
              </a:defRPr>
            </a:lvl1pPr>
            <a:lvl2pPr marL="699779" indent="0">
              <a:buNone/>
              <a:defRPr sz="2747">
                <a:solidFill>
                  <a:schemeClr val="tx1">
                    <a:tint val="75000"/>
                  </a:schemeClr>
                </a:solidFill>
              </a:defRPr>
            </a:lvl2pPr>
            <a:lvl3pPr marL="1399559" indent="0">
              <a:buNone/>
              <a:defRPr sz="2473">
                <a:solidFill>
                  <a:schemeClr val="tx1">
                    <a:tint val="75000"/>
                  </a:schemeClr>
                </a:solidFill>
              </a:defRPr>
            </a:lvl3pPr>
            <a:lvl4pPr marL="2099339" indent="0">
              <a:buNone/>
              <a:defRPr sz="2198">
                <a:solidFill>
                  <a:schemeClr val="tx1">
                    <a:tint val="75000"/>
                  </a:schemeClr>
                </a:solidFill>
              </a:defRPr>
            </a:lvl4pPr>
            <a:lvl5pPr marL="2799118" indent="0">
              <a:buNone/>
              <a:defRPr sz="2198">
                <a:solidFill>
                  <a:schemeClr val="tx1">
                    <a:tint val="75000"/>
                  </a:schemeClr>
                </a:solidFill>
              </a:defRPr>
            </a:lvl5pPr>
            <a:lvl6pPr marL="3498898" indent="0">
              <a:buNone/>
              <a:defRPr sz="2198">
                <a:solidFill>
                  <a:schemeClr val="tx1">
                    <a:tint val="75000"/>
                  </a:schemeClr>
                </a:solidFill>
              </a:defRPr>
            </a:lvl6pPr>
            <a:lvl7pPr marL="4198677" indent="0">
              <a:buNone/>
              <a:defRPr sz="2198">
                <a:solidFill>
                  <a:schemeClr val="tx1">
                    <a:tint val="75000"/>
                  </a:schemeClr>
                </a:solidFill>
              </a:defRPr>
            </a:lvl7pPr>
            <a:lvl8pPr marL="4898458" indent="0">
              <a:buNone/>
              <a:defRPr sz="2198">
                <a:solidFill>
                  <a:schemeClr val="tx1">
                    <a:tint val="75000"/>
                  </a:schemeClr>
                </a:solidFill>
              </a:defRPr>
            </a:lvl8pPr>
            <a:lvl9pPr marL="5598237" indent="0">
              <a:buNone/>
              <a:defRPr sz="2198">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176950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w/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algn="l">
              <a:defRPr sz="5400" b="0" i="0">
                <a:latin typeface="Rockwell Regular"/>
                <a:cs typeface="Rockwe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marL="468862" indent="-468862">
              <a:lnSpc>
                <a:spcPct val="150000"/>
              </a:lnSpc>
              <a:buClr>
                <a:schemeClr val="accent5"/>
              </a:buClr>
              <a:buSzPct val="140000"/>
              <a:buFont typeface="Arial" panose="020B0604020202020204" pitchFamily="34" charset="0"/>
              <a:buChar char="•"/>
              <a:defRPr sz="3600" b="0" i="0">
                <a:latin typeface="Franklin Gothic Book Regular"/>
              </a:defRPr>
            </a:lvl1pPr>
            <a:lvl2pPr marL="937722" indent="-468862">
              <a:lnSpc>
                <a:spcPct val="150000"/>
              </a:lnSpc>
              <a:buClr>
                <a:schemeClr val="accent5"/>
              </a:buClr>
              <a:buSzPct val="140000"/>
              <a:buFont typeface="Arial" panose="020B0604020202020204" pitchFamily="34" charset="0"/>
              <a:buChar char="•"/>
              <a:defRPr sz="3200" b="0" i="0">
                <a:latin typeface="Franklin Gothic Book Regular"/>
              </a:defRPr>
            </a:lvl2pPr>
            <a:lvl3pPr marL="1406584" indent="-468862">
              <a:lnSpc>
                <a:spcPct val="150000"/>
              </a:lnSpc>
              <a:buClr>
                <a:schemeClr val="accent5"/>
              </a:buClr>
              <a:buSzPct val="140000"/>
              <a:buFont typeface="Arial" panose="020B0604020202020204" pitchFamily="34" charset="0"/>
              <a:buChar char="•"/>
              <a:defRPr sz="3200" b="0" i="0">
                <a:latin typeface="Franklin Gothic Book Regular"/>
              </a:defRPr>
            </a:lvl3pPr>
            <a:lvl4pPr marL="1724973" indent="-348920">
              <a:lnSpc>
                <a:spcPct val="150000"/>
              </a:lnSpc>
              <a:buClr>
                <a:schemeClr val="accent5"/>
              </a:buClr>
              <a:buSzPct val="140000"/>
              <a:buFont typeface="Arial" panose="020B0604020202020204" pitchFamily="34" charset="0"/>
              <a:buChar char="•"/>
              <a:defRPr sz="2800" b="0" i="0">
                <a:latin typeface="Franklin Gothic Book Regular"/>
              </a:defRPr>
            </a:lvl4pPr>
            <a:lvl5pPr marL="3149008" indent="-349890">
              <a:lnSpc>
                <a:spcPct val="150000"/>
              </a:lnSpc>
              <a:buClr>
                <a:schemeClr val="accent5"/>
              </a:buClr>
              <a:buSzPct val="140000"/>
              <a:buFont typeface="Arial" panose="020B0604020202020204" pitchFamily="34" charset="0"/>
              <a:buChar char="•"/>
              <a:defRPr sz="2747" b="0" i="0">
                <a:latin typeface="Franklin Gothic Book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83E481DA-D48F-7542-B283-13E3E34E2864}"/>
              </a:ext>
            </a:extLst>
          </p:cNvPr>
          <p:cNvPicPr>
            <a:picLocks noChangeAspect="1"/>
          </p:cNvPicPr>
          <p:nvPr userDrawn="1"/>
        </p:nvPicPr>
        <p:blipFill>
          <a:blip r:embed="rId2"/>
          <a:stretch>
            <a:fillRect/>
          </a:stretch>
        </p:blipFill>
        <p:spPr>
          <a:xfrm>
            <a:off x="690879" y="7315200"/>
            <a:ext cx="1828800" cy="365760"/>
          </a:xfrm>
          <a:prstGeom prst="rect">
            <a:avLst/>
          </a:prstGeom>
        </p:spPr>
      </p:pic>
      <p:sp>
        <p:nvSpPr>
          <p:cNvPr id="10" name="Slide Number Placeholder 5">
            <a:extLst>
              <a:ext uri="{FF2B5EF4-FFF2-40B4-BE49-F238E27FC236}">
                <a16:creationId xmlns:a16="http://schemas.microsoft.com/office/drawing/2014/main" id="{A1D70D51-B38E-5943-9C77-BB23BE98ED64}"/>
              </a:ext>
            </a:extLst>
          </p:cNvPr>
          <p:cNvSpPr>
            <a:spLocks noGrp="1"/>
          </p:cNvSpPr>
          <p:nvPr>
            <p:ph type="sldNum" sz="quarter" idx="12"/>
          </p:nvPr>
        </p:nvSpPr>
        <p:spPr>
          <a:xfrm>
            <a:off x="12626200" y="7356427"/>
            <a:ext cx="731007" cy="413808"/>
          </a:xfrm>
          <a:prstGeom prst="rect">
            <a:avLst/>
          </a:prstGeom>
        </p:spPr>
        <p:txBody>
          <a:bodyPr anchor="t"/>
          <a:lstStyle>
            <a:lvl1pPr algn="r">
              <a:defRPr sz="2000" b="0" i="0">
                <a:solidFill>
                  <a:schemeClr val="accent5"/>
                </a:solidFill>
                <a:latin typeface="Franklin Gothic Book Regular"/>
              </a:defRPr>
            </a:lvl1pPr>
          </a:lstStyle>
          <a:p>
            <a:fld id="{716BE055-3314-2D4A-A606-82BA4EBBFB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0880" y="311256"/>
            <a:ext cx="12435840" cy="1295400"/>
          </a:xfrm>
          <a:prstGeom prst="rect">
            <a:avLst/>
          </a:prstGeom>
        </p:spPr>
        <p:txBody>
          <a:bodyPr vert="horz" lIns="101882" tIns="50941" rIns="101882" bIns="50941" rtlCol="0" anchor="ctr">
            <a:normAutofit/>
          </a:bodyPr>
          <a:lstStyle/>
          <a:p>
            <a:r>
              <a:rPr lang="en-US" dirty="0"/>
              <a:t>Click to Edit Master Title Style</a:t>
            </a:r>
          </a:p>
        </p:txBody>
      </p:sp>
      <p:sp>
        <p:nvSpPr>
          <p:cNvPr id="3" name="Text Placeholder 2"/>
          <p:cNvSpPr>
            <a:spLocks noGrp="1"/>
          </p:cNvSpPr>
          <p:nvPr>
            <p:ph type="body" idx="1"/>
          </p:nvPr>
        </p:nvSpPr>
        <p:spPr>
          <a:xfrm>
            <a:off x="690880" y="1813563"/>
            <a:ext cx="12435840" cy="5129425"/>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1" r:id="rId1"/>
    <p:sldLayoutId id="2147483660" r:id="rId2"/>
    <p:sldLayoutId id="2147483662" r:id="rId3"/>
    <p:sldLayoutId id="2147483663" r:id="rId4"/>
    <p:sldLayoutId id="2147483664" r:id="rId5"/>
    <p:sldLayoutId id="2147483665" r:id="rId6"/>
    <p:sldLayoutId id="2147483654" r:id="rId7"/>
    <p:sldLayoutId id="2147483666" r:id="rId8"/>
    <p:sldLayoutId id="2147483650" r:id="rId9"/>
    <p:sldLayoutId id="2147483667" r:id="rId10"/>
    <p:sldLayoutId id="2147483652" r:id="rId11"/>
    <p:sldLayoutId id="2147483661" r:id="rId12"/>
  </p:sldLayoutIdLst>
  <p:hf hdr="0" ftr="0" dt="0"/>
  <p:txStyles>
    <p:titleStyle>
      <a:lvl1pPr algn="l" defTabSz="699779" rtl="0" eaLnBrk="1" latinLnBrk="0" hangingPunct="1">
        <a:spcBef>
          <a:spcPct val="0"/>
        </a:spcBef>
        <a:buNone/>
        <a:defRPr sz="4000" b="0" i="0" kern="1200">
          <a:solidFill>
            <a:schemeClr val="accent4">
              <a:lumMod val="75000"/>
            </a:schemeClr>
          </a:solidFill>
          <a:latin typeface="Rockwell Regular"/>
          <a:ea typeface="+mj-ea"/>
          <a:cs typeface="Rockwell"/>
        </a:defRPr>
      </a:lvl1pPr>
    </p:titleStyle>
    <p:bodyStyle>
      <a:lvl1pPr marL="524834" indent="-524834" algn="l" defTabSz="699779" rtl="0" eaLnBrk="1" latinLnBrk="0" hangingPunct="1">
        <a:spcBef>
          <a:spcPct val="20000"/>
        </a:spcBef>
        <a:buFont typeface="Arial"/>
        <a:buChar char="•"/>
        <a:defRPr sz="3600" b="0" i="0" kern="1200">
          <a:solidFill>
            <a:schemeClr val="accent4">
              <a:lumMod val="75000"/>
            </a:schemeClr>
          </a:solidFill>
          <a:latin typeface="Franklin Gothic Book Regular"/>
          <a:ea typeface="+mn-ea"/>
          <a:cs typeface="+mn-cs"/>
        </a:defRPr>
      </a:lvl1pPr>
      <a:lvl2pPr marL="1137142" indent="-437363" algn="l" defTabSz="699779" rtl="0" eaLnBrk="1" latinLnBrk="0" hangingPunct="1">
        <a:spcBef>
          <a:spcPct val="20000"/>
        </a:spcBef>
        <a:buFont typeface="Arial"/>
        <a:buChar char="–"/>
        <a:defRPr sz="3200" b="0" i="0" kern="1200">
          <a:solidFill>
            <a:schemeClr val="accent4">
              <a:lumMod val="75000"/>
            </a:schemeClr>
          </a:solidFill>
          <a:latin typeface="Franklin Gothic Book Regular"/>
          <a:ea typeface="+mn-ea"/>
          <a:cs typeface="+mn-cs"/>
        </a:defRPr>
      </a:lvl2pPr>
      <a:lvl3pPr marL="1749450" indent="-349890" algn="l" defTabSz="699779" rtl="0" eaLnBrk="1" latinLnBrk="0" hangingPunct="1">
        <a:spcBef>
          <a:spcPct val="20000"/>
        </a:spcBef>
        <a:buFont typeface="Arial"/>
        <a:buChar char="•"/>
        <a:defRPr sz="3200" b="0" i="0" kern="1200">
          <a:solidFill>
            <a:schemeClr val="accent4">
              <a:lumMod val="75000"/>
            </a:schemeClr>
          </a:solidFill>
          <a:latin typeface="Franklin Gothic Book Regular"/>
          <a:ea typeface="+mn-ea"/>
          <a:cs typeface="+mn-cs"/>
        </a:defRPr>
      </a:lvl3pPr>
      <a:lvl4pPr marL="2449229" indent="-349890" algn="l" defTabSz="699779" rtl="0" eaLnBrk="1" latinLnBrk="0" hangingPunct="1">
        <a:spcBef>
          <a:spcPct val="20000"/>
        </a:spcBef>
        <a:buFont typeface="Arial"/>
        <a:buChar char="–"/>
        <a:defRPr sz="2800" b="0" i="0" kern="1200">
          <a:solidFill>
            <a:schemeClr val="accent4">
              <a:lumMod val="75000"/>
            </a:schemeClr>
          </a:solidFill>
          <a:latin typeface="Franklin Gothic Book Regular"/>
          <a:ea typeface="+mn-ea"/>
          <a:cs typeface="+mn-cs"/>
        </a:defRPr>
      </a:lvl4pPr>
      <a:lvl5pPr marL="3149008" indent="-349890" algn="l" defTabSz="699779" rtl="0" eaLnBrk="1" latinLnBrk="0" hangingPunct="1">
        <a:spcBef>
          <a:spcPct val="20000"/>
        </a:spcBef>
        <a:buFont typeface="Arial"/>
        <a:buChar char="»"/>
        <a:defRPr sz="2400" b="0" i="0" kern="1200">
          <a:solidFill>
            <a:schemeClr val="accent4">
              <a:lumMod val="75000"/>
            </a:schemeClr>
          </a:solidFill>
          <a:latin typeface="Franklin Gothic Book Regular"/>
          <a:ea typeface="+mn-ea"/>
          <a:cs typeface="+mn-cs"/>
        </a:defRPr>
      </a:lvl5pPr>
      <a:lvl6pPr marL="3848787" indent="-349890" algn="l" defTabSz="699779" rtl="0" eaLnBrk="1" latinLnBrk="0" hangingPunct="1">
        <a:spcBef>
          <a:spcPct val="20000"/>
        </a:spcBef>
        <a:buFont typeface="Arial"/>
        <a:buChar char="•"/>
        <a:defRPr sz="3022" kern="1200">
          <a:solidFill>
            <a:schemeClr val="tx1"/>
          </a:solidFill>
          <a:latin typeface="+mn-lt"/>
          <a:ea typeface="+mn-ea"/>
          <a:cs typeface="+mn-cs"/>
        </a:defRPr>
      </a:lvl6pPr>
      <a:lvl7pPr marL="4548568" indent="-349890" algn="l" defTabSz="699779" rtl="0" eaLnBrk="1" latinLnBrk="0" hangingPunct="1">
        <a:spcBef>
          <a:spcPct val="20000"/>
        </a:spcBef>
        <a:buFont typeface="Arial"/>
        <a:buChar char="•"/>
        <a:defRPr sz="3022" kern="1200">
          <a:solidFill>
            <a:schemeClr val="tx1"/>
          </a:solidFill>
          <a:latin typeface="+mn-lt"/>
          <a:ea typeface="+mn-ea"/>
          <a:cs typeface="+mn-cs"/>
        </a:defRPr>
      </a:lvl7pPr>
      <a:lvl8pPr marL="5248347" indent="-349890" algn="l" defTabSz="699779" rtl="0" eaLnBrk="1" latinLnBrk="0" hangingPunct="1">
        <a:spcBef>
          <a:spcPct val="20000"/>
        </a:spcBef>
        <a:buFont typeface="Arial"/>
        <a:buChar char="•"/>
        <a:defRPr sz="3022" kern="1200">
          <a:solidFill>
            <a:schemeClr val="tx1"/>
          </a:solidFill>
          <a:latin typeface="+mn-lt"/>
          <a:ea typeface="+mn-ea"/>
          <a:cs typeface="+mn-cs"/>
        </a:defRPr>
      </a:lvl8pPr>
      <a:lvl9pPr marL="5948126" indent="-349890" algn="l" defTabSz="699779"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779" rtl="0" eaLnBrk="1" latinLnBrk="0" hangingPunct="1">
        <a:defRPr sz="2747" kern="1200">
          <a:solidFill>
            <a:schemeClr val="tx1"/>
          </a:solidFill>
          <a:latin typeface="+mn-lt"/>
          <a:ea typeface="+mn-ea"/>
          <a:cs typeface="+mn-cs"/>
        </a:defRPr>
      </a:lvl1pPr>
      <a:lvl2pPr marL="699779" algn="l" defTabSz="699779" rtl="0" eaLnBrk="1" latinLnBrk="0" hangingPunct="1">
        <a:defRPr sz="2747" kern="1200">
          <a:solidFill>
            <a:schemeClr val="tx1"/>
          </a:solidFill>
          <a:latin typeface="+mn-lt"/>
          <a:ea typeface="+mn-ea"/>
          <a:cs typeface="+mn-cs"/>
        </a:defRPr>
      </a:lvl2pPr>
      <a:lvl3pPr marL="1399559" algn="l" defTabSz="699779" rtl="0" eaLnBrk="1" latinLnBrk="0" hangingPunct="1">
        <a:defRPr sz="2747" kern="1200">
          <a:solidFill>
            <a:schemeClr val="tx1"/>
          </a:solidFill>
          <a:latin typeface="+mn-lt"/>
          <a:ea typeface="+mn-ea"/>
          <a:cs typeface="+mn-cs"/>
        </a:defRPr>
      </a:lvl3pPr>
      <a:lvl4pPr marL="2099339" algn="l" defTabSz="699779" rtl="0" eaLnBrk="1" latinLnBrk="0" hangingPunct="1">
        <a:defRPr sz="2747" kern="1200">
          <a:solidFill>
            <a:schemeClr val="tx1"/>
          </a:solidFill>
          <a:latin typeface="+mn-lt"/>
          <a:ea typeface="+mn-ea"/>
          <a:cs typeface="+mn-cs"/>
        </a:defRPr>
      </a:lvl4pPr>
      <a:lvl5pPr marL="2799118" algn="l" defTabSz="699779" rtl="0" eaLnBrk="1" latinLnBrk="0" hangingPunct="1">
        <a:defRPr sz="2747" kern="1200">
          <a:solidFill>
            <a:schemeClr val="tx1"/>
          </a:solidFill>
          <a:latin typeface="+mn-lt"/>
          <a:ea typeface="+mn-ea"/>
          <a:cs typeface="+mn-cs"/>
        </a:defRPr>
      </a:lvl5pPr>
      <a:lvl6pPr marL="3498898" algn="l" defTabSz="699779" rtl="0" eaLnBrk="1" latinLnBrk="0" hangingPunct="1">
        <a:defRPr sz="2747" kern="1200">
          <a:solidFill>
            <a:schemeClr val="tx1"/>
          </a:solidFill>
          <a:latin typeface="+mn-lt"/>
          <a:ea typeface="+mn-ea"/>
          <a:cs typeface="+mn-cs"/>
        </a:defRPr>
      </a:lvl6pPr>
      <a:lvl7pPr marL="4198677" algn="l" defTabSz="699779" rtl="0" eaLnBrk="1" latinLnBrk="0" hangingPunct="1">
        <a:defRPr sz="2747" kern="1200">
          <a:solidFill>
            <a:schemeClr val="tx1"/>
          </a:solidFill>
          <a:latin typeface="+mn-lt"/>
          <a:ea typeface="+mn-ea"/>
          <a:cs typeface="+mn-cs"/>
        </a:defRPr>
      </a:lvl7pPr>
      <a:lvl8pPr marL="4898458" algn="l" defTabSz="699779" rtl="0" eaLnBrk="1" latinLnBrk="0" hangingPunct="1">
        <a:defRPr sz="2747" kern="1200">
          <a:solidFill>
            <a:schemeClr val="tx1"/>
          </a:solidFill>
          <a:latin typeface="+mn-lt"/>
          <a:ea typeface="+mn-ea"/>
          <a:cs typeface="+mn-cs"/>
        </a:defRPr>
      </a:lvl8pPr>
      <a:lvl9pPr marL="5598237" algn="l" defTabSz="699779"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D594-5546-C84A-80D8-F6ECE712680E}"/>
              </a:ext>
            </a:extLst>
          </p:cNvPr>
          <p:cNvSpPr>
            <a:spLocks noGrp="1"/>
          </p:cNvSpPr>
          <p:nvPr>
            <p:ph type="title"/>
          </p:nvPr>
        </p:nvSpPr>
        <p:spPr>
          <a:xfrm>
            <a:off x="889687" y="1855838"/>
            <a:ext cx="12262845" cy="2129216"/>
          </a:xfrm>
        </p:spPr>
        <p:txBody>
          <a:bodyPr/>
          <a:lstStyle/>
          <a:p>
            <a:r>
              <a:rPr lang="en-US" sz="4800" dirty="0">
                <a:latin typeface="Rockwell" panose="02060603020205020403" pitchFamily="18" charset="77"/>
              </a:rPr>
              <a:t>Status of CAEECC MT Working Group:  MT and EE Overlap (Savings Attribution)</a:t>
            </a:r>
            <a:endParaRPr lang="en-US" sz="4800" i="1" dirty="0">
              <a:latin typeface="Rockwell" panose="02060603020205020403" pitchFamily="18" charset="77"/>
            </a:endParaRPr>
          </a:p>
        </p:txBody>
      </p:sp>
      <p:sp>
        <p:nvSpPr>
          <p:cNvPr id="3" name="Text Placeholder 2">
            <a:extLst>
              <a:ext uri="{FF2B5EF4-FFF2-40B4-BE49-F238E27FC236}">
                <a16:creationId xmlns:a16="http://schemas.microsoft.com/office/drawing/2014/main" id="{6029E658-AD02-C94C-8952-C31858C0932D}"/>
              </a:ext>
            </a:extLst>
          </p:cNvPr>
          <p:cNvSpPr>
            <a:spLocks noGrp="1"/>
          </p:cNvSpPr>
          <p:nvPr>
            <p:ph type="body" idx="1"/>
          </p:nvPr>
        </p:nvSpPr>
        <p:spPr>
          <a:xfrm>
            <a:off x="889687" y="4519874"/>
            <a:ext cx="11744960" cy="1161063"/>
          </a:xfrm>
        </p:spPr>
        <p:txBody>
          <a:bodyPr/>
          <a:lstStyle/>
          <a:p>
            <a:r>
              <a:rPr lang="en-US" dirty="0">
                <a:solidFill>
                  <a:schemeClr val="accent6"/>
                </a:solidFill>
                <a:latin typeface="Helvetica" pitchFamily="2" charset="0"/>
              </a:rPr>
              <a:t>Margie Gardner, Senior Advisor</a:t>
            </a:r>
          </a:p>
          <a:p>
            <a:r>
              <a:rPr lang="en-US" dirty="0">
                <a:solidFill>
                  <a:schemeClr val="accent6"/>
                </a:solidFill>
                <a:latin typeface="Helvetica" pitchFamily="2" charset="0"/>
              </a:rPr>
              <a:t>September 22, 2020</a:t>
            </a:r>
          </a:p>
        </p:txBody>
      </p:sp>
    </p:spTree>
    <p:extLst>
      <p:ext uri="{BB962C8B-B14F-4D97-AF65-F5344CB8AC3E}">
        <p14:creationId xmlns:p14="http://schemas.microsoft.com/office/powerpoint/2010/main" val="146961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7E69-EC1B-CB4C-87AA-AB112408B8CA}"/>
              </a:ext>
            </a:extLst>
          </p:cNvPr>
          <p:cNvSpPr>
            <a:spLocks noGrp="1"/>
          </p:cNvSpPr>
          <p:nvPr>
            <p:ph type="title"/>
          </p:nvPr>
        </p:nvSpPr>
        <p:spPr>
          <a:xfrm>
            <a:off x="690879" y="442789"/>
            <a:ext cx="12435840" cy="1295400"/>
          </a:xfrm>
        </p:spPr>
        <p:txBody>
          <a:bodyPr>
            <a:normAutofit/>
          </a:bodyPr>
          <a:lstStyle/>
          <a:p>
            <a:r>
              <a:rPr lang="en-US" dirty="0"/>
              <a:t>Most important:  Collaboration</a:t>
            </a:r>
          </a:p>
        </p:txBody>
      </p:sp>
      <p:sp>
        <p:nvSpPr>
          <p:cNvPr id="3" name="Content Placeholder 2">
            <a:extLst>
              <a:ext uri="{FF2B5EF4-FFF2-40B4-BE49-F238E27FC236}">
                <a16:creationId xmlns:a16="http://schemas.microsoft.com/office/drawing/2014/main" id="{A1B2DA98-10B8-1D42-B3E7-E911776AE817}"/>
              </a:ext>
            </a:extLst>
          </p:cNvPr>
          <p:cNvSpPr>
            <a:spLocks noGrp="1"/>
          </p:cNvSpPr>
          <p:nvPr>
            <p:ph idx="1"/>
          </p:nvPr>
        </p:nvSpPr>
        <p:spPr>
          <a:xfrm>
            <a:off x="690879" y="1738190"/>
            <a:ext cx="12870376" cy="5618238"/>
          </a:xfrm>
        </p:spPr>
        <p:txBody>
          <a:bodyPr>
            <a:normAutofit/>
          </a:bodyPr>
          <a:lstStyle/>
          <a:p>
            <a:pPr>
              <a:lnSpc>
                <a:spcPct val="100000"/>
              </a:lnSpc>
            </a:pPr>
            <a:r>
              <a:rPr lang="en-US" dirty="0"/>
              <a:t>These are functional equations to avoid double counting</a:t>
            </a:r>
          </a:p>
          <a:p>
            <a:pPr>
              <a:lnSpc>
                <a:spcPct val="100000"/>
              </a:lnSpc>
            </a:pPr>
            <a:r>
              <a:rPr lang="en-US" dirty="0"/>
              <a:t>Actual MT success will depend on significant collaboration among MT and RA (and C&amp;S) </a:t>
            </a:r>
          </a:p>
          <a:p>
            <a:pPr lvl="1">
              <a:lnSpc>
                <a:spcPct val="100000"/>
              </a:lnSpc>
            </a:pPr>
            <a:r>
              <a:rPr lang="en-US" dirty="0"/>
              <a:t>The whole can be greater than the sum of the parts</a:t>
            </a:r>
          </a:p>
          <a:p>
            <a:pPr>
              <a:lnSpc>
                <a:spcPct val="100000"/>
              </a:lnSpc>
            </a:pPr>
            <a:r>
              <a:rPr lang="en-US" dirty="0"/>
              <a:t>MT, RA, and C&amp;S coordination in Decision:  starts p 131</a:t>
            </a:r>
          </a:p>
          <a:p>
            <a:pPr lvl="1">
              <a:lnSpc>
                <a:spcPct val="100000"/>
              </a:lnSpc>
            </a:pPr>
            <a:r>
              <a:rPr lang="en-US" dirty="0"/>
              <a:t>Will be crucial to execute well</a:t>
            </a:r>
          </a:p>
          <a:p>
            <a:pPr lvl="1">
              <a:lnSpc>
                <a:spcPct val="100000"/>
              </a:lnSpc>
            </a:pPr>
            <a:r>
              <a:rPr lang="en-US" dirty="0"/>
              <a:t>RA coordination plan required in the MTI Plan – p 159</a:t>
            </a:r>
          </a:p>
          <a:p>
            <a:pPr marL="2799118" lvl="4" indent="0">
              <a:lnSpc>
                <a:spcPct val="110000"/>
              </a:lnSpc>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081CE79E-D54F-3140-8CA0-ECEA2AE23C88}"/>
              </a:ext>
            </a:extLst>
          </p:cNvPr>
          <p:cNvSpPr>
            <a:spLocks noGrp="1"/>
          </p:cNvSpPr>
          <p:nvPr>
            <p:ph type="sldNum" sz="quarter" idx="12"/>
          </p:nvPr>
        </p:nvSpPr>
        <p:spPr/>
        <p:txBody>
          <a:bodyPr/>
          <a:lstStyle/>
          <a:p>
            <a:fld id="{716BE055-3314-2D4A-A606-82BA4EBBFBBB}" type="slidenum">
              <a:rPr lang="en-US" smtClean="0"/>
              <a:pPr/>
              <a:t>10</a:t>
            </a:fld>
            <a:endParaRPr lang="en-US" dirty="0"/>
          </a:p>
        </p:txBody>
      </p:sp>
      <p:sp>
        <p:nvSpPr>
          <p:cNvPr id="5" name="Right Arrow 4">
            <a:extLst>
              <a:ext uri="{FF2B5EF4-FFF2-40B4-BE49-F238E27FC236}">
                <a16:creationId xmlns:a16="http://schemas.microsoft.com/office/drawing/2014/main" id="{E10BE442-E5A6-CA4B-AAED-2A69B0F73775}"/>
              </a:ext>
            </a:extLst>
          </p:cNvPr>
          <p:cNvSpPr/>
          <p:nvPr/>
        </p:nvSpPr>
        <p:spPr>
          <a:xfrm rot="19424761">
            <a:off x="201675" y="3004129"/>
            <a:ext cx="978408" cy="484632"/>
          </a:xfrm>
          <a:prstGeom prst="rightArrow">
            <a:avLst/>
          </a:prstGeom>
          <a:gradFill>
            <a:gsLst>
              <a:gs pos="0">
                <a:schemeClr val="accent5"/>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3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02FD5-32A7-7945-BEF7-2058990B0046}"/>
              </a:ext>
            </a:extLst>
          </p:cNvPr>
          <p:cNvSpPr>
            <a:spLocks noGrp="1"/>
          </p:cNvSpPr>
          <p:nvPr>
            <p:ph type="body" sz="quarter" idx="10"/>
          </p:nvPr>
        </p:nvSpPr>
        <p:spPr/>
        <p:txBody>
          <a:bodyPr/>
          <a:lstStyle/>
          <a:p>
            <a:r>
              <a:rPr lang="en-US" dirty="0">
                <a:latin typeface="Rockwell" panose="02060603020205020403" pitchFamily="18" charset="77"/>
              </a:rPr>
              <a:t>2</a:t>
            </a:r>
          </a:p>
        </p:txBody>
      </p:sp>
      <p:sp>
        <p:nvSpPr>
          <p:cNvPr id="3" name="Text Placeholder 2">
            <a:extLst>
              <a:ext uri="{FF2B5EF4-FFF2-40B4-BE49-F238E27FC236}">
                <a16:creationId xmlns:a16="http://schemas.microsoft.com/office/drawing/2014/main" id="{6AE4E76F-6A9A-E14A-B7C3-B8578DB4E573}"/>
              </a:ext>
            </a:extLst>
          </p:cNvPr>
          <p:cNvSpPr>
            <a:spLocks noGrp="1"/>
          </p:cNvSpPr>
          <p:nvPr>
            <p:ph type="body" sz="quarter" idx="11"/>
          </p:nvPr>
        </p:nvSpPr>
        <p:spPr/>
        <p:txBody>
          <a:bodyPr>
            <a:normAutofit/>
          </a:bodyPr>
          <a:lstStyle/>
          <a:p>
            <a:r>
              <a:rPr lang="en-US" sz="6319" spc="96" dirty="0">
                <a:latin typeface="Rockwell" panose="02060603020205020403" pitchFamily="18" charset="77"/>
                <a:cs typeface="Archer Medium"/>
              </a:rPr>
              <a:t>Codes and Standards</a:t>
            </a:r>
            <a:endParaRPr lang="en-US" sz="6319" dirty="0">
              <a:latin typeface="Rockwell" panose="02060603020205020403" pitchFamily="18" charset="77"/>
            </a:endParaRPr>
          </a:p>
        </p:txBody>
      </p:sp>
    </p:spTree>
    <p:extLst>
      <p:ext uri="{BB962C8B-B14F-4D97-AF65-F5344CB8AC3E}">
        <p14:creationId xmlns:p14="http://schemas.microsoft.com/office/powerpoint/2010/main" val="184707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0EB45-A9DC-6543-A32F-E94E717FB3CF}"/>
              </a:ext>
            </a:extLst>
          </p:cNvPr>
          <p:cNvSpPr>
            <a:spLocks noGrp="1"/>
          </p:cNvSpPr>
          <p:nvPr>
            <p:ph type="title"/>
          </p:nvPr>
        </p:nvSpPr>
        <p:spPr/>
        <p:txBody>
          <a:bodyPr>
            <a:normAutofit/>
          </a:bodyPr>
          <a:lstStyle/>
          <a:p>
            <a:r>
              <a:rPr lang="en-US" dirty="0"/>
              <a:t>The Effect of Energy Code Adoption</a:t>
            </a:r>
            <a:br>
              <a:rPr lang="en-US" dirty="0"/>
            </a:br>
            <a:r>
              <a:rPr lang="en-US" sz="2400" dirty="0"/>
              <a:t>B is the savings from C&amp;S (pre-attribution)</a:t>
            </a:r>
            <a:endParaRPr lang="en-US" dirty="0"/>
          </a:p>
        </p:txBody>
      </p:sp>
      <p:pic>
        <p:nvPicPr>
          <p:cNvPr id="6" name="Content Placeholder 5" descr="A close up of a map&#10;&#10;Description automatically generated">
            <a:extLst>
              <a:ext uri="{FF2B5EF4-FFF2-40B4-BE49-F238E27FC236}">
                <a16:creationId xmlns:a16="http://schemas.microsoft.com/office/drawing/2014/main" id="{FA151692-D675-8148-9916-488334C71BDD}"/>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4582" y="1705401"/>
            <a:ext cx="12284038" cy="5618897"/>
          </a:xfrm>
          <a:prstGeom prst="rect">
            <a:avLst/>
          </a:prstGeom>
          <a:noFill/>
          <a:ln>
            <a:noFill/>
          </a:ln>
        </p:spPr>
      </p:pic>
      <p:sp>
        <p:nvSpPr>
          <p:cNvPr id="5" name="TextBox 4">
            <a:extLst>
              <a:ext uri="{FF2B5EF4-FFF2-40B4-BE49-F238E27FC236}">
                <a16:creationId xmlns:a16="http://schemas.microsoft.com/office/drawing/2014/main" id="{C45FC159-BD59-7D4F-B9D0-598E7BD78C66}"/>
              </a:ext>
            </a:extLst>
          </p:cNvPr>
          <p:cNvSpPr txBox="1"/>
          <p:nvPr/>
        </p:nvSpPr>
        <p:spPr>
          <a:xfrm rot="20460273">
            <a:off x="5519962" y="3871528"/>
            <a:ext cx="2018245" cy="400110"/>
          </a:xfrm>
          <a:prstGeom prst="rect">
            <a:avLst/>
          </a:prstGeom>
          <a:noFill/>
        </p:spPr>
        <p:txBody>
          <a:bodyPr wrap="square" rtlCol="0">
            <a:spAutoFit/>
          </a:bodyPr>
          <a:lstStyle/>
          <a:p>
            <a:r>
              <a:rPr lang="en-US" b="1" dirty="0">
                <a:solidFill>
                  <a:srgbClr val="FF0000"/>
                </a:solidFill>
              </a:rPr>
              <a:t>Not to Scale</a:t>
            </a:r>
          </a:p>
        </p:txBody>
      </p:sp>
    </p:spTree>
    <p:extLst>
      <p:ext uri="{BB962C8B-B14F-4D97-AF65-F5344CB8AC3E}">
        <p14:creationId xmlns:p14="http://schemas.microsoft.com/office/powerpoint/2010/main" val="89339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73DA-FBCD-F642-AB14-A79A5561CA2C}"/>
              </a:ext>
            </a:extLst>
          </p:cNvPr>
          <p:cNvSpPr>
            <a:spLocks noGrp="1"/>
          </p:cNvSpPr>
          <p:nvPr>
            <p:ph type="title"/>
          </p:nvPr>
        </p:nvSpPr>
        <p:spPr>
          <a:xfrm>
            <a:off x="690880" y="518163"/>
            <a:ext cx="12435840" cy="1295400"/>
          </a:xfrm>
        </p:spPr>
        <p:txBody>
          <a:bodyPr>
            <a:normAutofit/>
          </a:bodyPr>
          <a:lstStyle/>
          <a:p>
            <a:pPr>
              <a:lnSpc>
                <a:spcPct val="70000"/>
              </a:lnSpc>
            </a:pPr>
            <a:r>
              <a:rPr lang="en-US" dirty="0"/>
              <a:t>Many options in Review for MT/C&amp;S</a:t>
            </a:r>
            <a:br>
              <a:rPr lang="en-US" dirty="0"/>
            </a:br>
            <a:endParaRPr lang="en-US" dirty="0"/>
          </a:p>
        </p:txBody>
      </p:sp>
      <p:sp>
        <p:nvSpPr>
          <p:cNvPr id="3" name="Content Placeholder 2">
            <a:extLst>
              <a:ext uri="{FF2B5EF4-FFF2-40B4-BE49-F238E27FC236}">
                <a16:creationId xmlns:a16="http://schemas.microsoft.com/office/drawing/2014/main" id="{1C6B57D2-60F6-F746-9DF8-CC4B693B1611}"/>
              </a:ext>
            </a:extLst>
          </p:cNvPr>
          <p:cNvSpPr>
            <a:spLocks noGrp="1"/>
          </p:cNvSpPr>
          <p:nvPr>
            <p:ph idx="1"/>
          </p:nvPr>
        </p:nvSpPr>
        <p:spPr>
          <a:xfrm>
            <a:off x="690880" y="1617021"/>
            <a:ext cx="12905850" cy="5413126"/>
          </a:xfrm>
        </p:spPr>
        <p:txBody>
          <a:bodyPr>
            <a:normAutofit/>
          </a:bodyPr>
          <a:lstStyle/>
          <a:p>
            <a:pPr>
              <a:lnSpc>
                <a:spcPct val="100000"/>
              </a:lnSpc>
              <a:spcBef>
                <a:spcPts val="600"/>
              </a:spcBef>
            </a:pPr>
            <a:r>
              <a:rPr lang="en-US" sz="4800" dirty="0"/>
              <a:t>So far, C&amp;S is most controversial</a:t>
            </a:r>
          </a:p>
          <a:p>
            <a:pPr lvl="2">
              <a:lnSpc>
                <a:spcPct val="100000"/>
              </a:lnSpc>
              <a:spcBef>
                <a:spcPts val="600"/>
              </a:spcBef>
            </a:pPr>
            <a:r>
              <a:rPr lang="en-US" sz="4000" dirty="0"/>
              <a:t>MT and C&amp;S have same/similar goal:  LT permanent market change</a:t>
            </a:r>
          </a:p>
          <a:p>
            <a:pPr marL="937722" lvl="2" indent="0">
              <a:lnSpc>
                <a:spcPct val="100000"/>
              </a:lnSpc>
              <a:spcBef>
                <a:spcPts val="600"/>
              </a:spcBef>
              <a:buNone/>
            </a:pPr>
            <a:endParaRPr lang="en-US" dirty="0"/>
          </a:p>
          <a:p>
            <a:pPr>
              <a:lnSpc>
                <a:spcPct val="100000"/>
              </a:lnSpc>
              <a:spcBef>
                <a:spcPts val="600"/>
              </a:spcBef>
            </a:pPr>
            <a:r>
              <a:rPr lang="en-US" sz="4800" dirty="0"/>
              <a:t>Cooperation during MTI and C&amp;S development is essential/required</a:t>
            </a:r>
            <a:r>
              <a:rPr lang="en-US" dirty="0"/>
              <a:t> </a:t>
            </a:r>
            <a:r>
              <a:rPr lang="en-US" sz="2600" dirty="0"/>
              <a:t>(Decision p 131)</a:t>
            </a:r>
          </a:p>
          <a:p>
            <a:pPr lvl="2">
              <a:lnSpc>
                <a:spcPct val="100000"/>
              </a:lnSpc>
              <a:spcBef>
                <a:spcPts val="600"/>
              </a:spcBef>
            </a:pPr>
            <a:r>
              <a:rPr lang="en-US" sz="4000" dirty="0"/>
              <a:t>All agree</a:t>
            </a:r>
          </a:p>
        </p:txBody>
      </p:sp>
      <p:sp>
        <p:nvSpPr>
          <p:cNvPr id="4" name="Slide Number Placeholder 3">
            <a:extLst>
              <a:ext uri="{FF2B5EF4-FFF2-40B4-BE49-F238E27FC236}">
                <a16:creationId xmlns:a16="http://schemas.microsoft.com/office/drawing/2014/main" id="{32B3C618-4A3D-194F-B0A4-F4DA5B55AEC1}"/>
              </a:ext>
            </a:extLst>
          </p:cNvPr>
          <p:cNvSpPr>
            <a:spLocks noGrp="1"/>
          </p:cNvSpPr>
          <p:nvPr>
            <p:ph type="sldNum" sz="quarter" idx="12"/>
          </p:nvPr>
        </p:nvSpPr>
        <p:spPr/>
        <p:txBody>
          <a:bodyPr/>
          <a:lstStyle/>
          <a:p>
            <a:fld id="{716BE055-3314-2D4A-A606-82BA4EBBFBBB}" type="slidenum">
              <a:rPr lang="en-US" smtClean="0"/>
              <a:pPr/>
              <a:t>13</a:t>
            </a:fld>
            <a:endParaRPr lang="en-US" dirty="0"/>
          </a:p>
        </p:txBody>
      </p:sp>
    </p:spTree>
    <p:extLst>
      <p:ext uri="{BB962C8B-B14F-4D97-AF65-F5344CB8AC3E}">
        <p14:creationId xmlns:p14="http://schemas.microsoft.com/office/powerpoint/2010/main" val="284451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54A7-F9D7-8F49-A6C6-C2A6DEA2E14B}"/>
              </a:ext>
            </a:extLst>
          </p:cNvPr>
          <p:cNvSpPr>
            <a:spLocks noGrp="1"/>
          </p:cNvSpPr>
          <p:nvPr>
            <p:ph type="title"/>
          </p:nvPr>
        </p:nvSpPr>
        <p:spPr>
          <a:xfrm>
            <a:off x="690880" y="114309"/>
            <a:ext cx="12435840" cy="856362"/>
          </a:xfrm>
        </p:spPr>
        <p:txBody>
          <a:bodyPr>
            <a:normAutofit fontScale="90000"/>
          </a:bodyPr>
          <a:lstStyle/>
          <a:p>
            <a:r>
              <a:rPr lang="en-US" dirty="0"/>
              <a:t>Options Reviewed</a:t>
            </a:r>
          </a:p>
        </p:txBody>
      </p:sp>
      <p:sp>
        <p:nvSpPr>
          <p:cNvPr id="4" name="Slide Number Placeholder 3">
            <a:extLst>
              <a:ext uri="{FF2B5EF4-FFF2-40B4-BE49-F238E27FC236}">
                <a16:creationId xmlns:a16="http://schemas.microsoft.com/office/drawing/2014/main" id="{67F868DD-C051-9741-B22E-AC2F665C61C6}"/>
              </a:ext>
            </a:extLst>
          </p:cNvPr>
          <p:cNvSpPr>
            <a:spLocks noGrp="1"/>
          </p:cNvSpPr>
          <p:nvPr>
            <p:ph type="sldNum" sz="quarter" idx="12"/>
          </p:nvPr>
        </p:nvSpPr>
        <p:spPr/>
        <p:txBody>
          <a:bodyPr/>
          <a:lstStyle/>
          <a:p>
            <a:fld id="{716BE055-3314-2D4A-A606-82BA4EBBFBBB}" type="slidenum">
              <a:rPr lang="en-US" smtClean="0"/>
              <a:pPr/>
              <a:t>14</a:t>
            </a:fld>
            <a:endParaRPr lang="en-US" dirty="0"/>
          </a:p>
        </p:txBody>
      </p:sp>
      <p:sp>
        <p:nvSpPr>
          <p:cNvPr id="7" name="Content Placeholder 6">
            <a:extLst>
              <a:ext uri="{FF2B5EF4-FFF2-40B4-BE49-F238E27FC236}">
                <a16:creationId xmlns:a16="http://schemas.microsoft.com/office/drawing/2014/main" id="{2D2B6292-2BBB-964F-B8F6-F083241316DA}"/>
              </a:ext>
            </a:extLst>
          </p:cNvPr>
          <p:cNvSpPr>
            <a:spLocks noGrp="1"/>
          </p:cNvSpPr>
          <p:nvPr>
            <p:ph idx="1"/>
          </p:nvPr>
        </p:nvSpPr>
        <p:spPr>
          <a:xfrm>
            <a:off x="690880" y="1153551"/>
            <a:ext cx="12435840" cy="5789437"/>
          </a:xfrm>
        </p:spPr>
        <p:txBody>
          <a:bodyPr/>
          <a:lstStyle/>
          <a:p>
            <a:pPr marL="742950" indent="-742950">
              <a:lnSpc>
                <a:spcPct val="100000"/>
              </a:lnSpc>
              <a:spcBef>
                <a:spcPts val="264"/>
              </a:spcBef>
              <a:spcAft>
                <a:spcPts val="1200"/>
              </a:spcAft>
              <a:buFont typeface="+mj-lt"/>
              <a:buAutoNum type="arabicPeriod"/>
            </a:pPr>
            <a:r>
              <a:rPr lang="en-US" b="1" dirty="0"/>
              <a:t>Evaluate C&amp;S vs MT share in evaluation </a:t>
            </a:r>
            <a:r>
              <a:rPr lang="en-US" dirty="0"/>
              <a:t>after C/S adoption</a:t>
            </a:r>
          </a:p>
          <a:p>
            <a:pPr marL="742950" indent="-742950">
              <a:lnSpc>
                <a:spcPct val="100000"/>
              </a:lnSpc>
              <a:spcBef>
                <a:spcPts val="264"/>
              </a:spcBef>
              <a:spcAft>
                <a:spcPts val="1200"/>
              </a:spcAft>
              <a:buFont typeface="+mj-lt"/>
              <a:buAutoNum type="arabicPeriod"/>
            </a:pPr>
            <a:r>
              <a:rPr lang="en-US" b="1" dirty="0"/>
              <a:t>Wait and see </a:t>
            </a:r>
            <a:r>
              <a:rPr lang="en-US" dirty="0"/>
              <a:t>if there’s significant overlap</a:t>
            </a:r>
          </a:p>
          <a:p>
            <a:pPr marL="742950" indent="-742950">
              <a:lnSpc>
                <a:spcPct val="100000"/>
              </a:lnSpc>
              <a:spcBef>
                <a:spcPts val="264"/>
              </a:spcBef>
              <a:spcAft>
                <a:spcPts val="1200"/>
              </a:spcAft>
              <a:buFont typeface="+mj-lt"/>
              <a:buAutoNum type="arabicPeriod"/>
            </a:pPr>
            <a:r>
              <a:rPr lang="en-US" b="1" dirty="0"/>
              <a:t>Split*</a:t>
            </a:r>
            <a:r>
              <a:rPr lang="en-US" dirty="0"/>
              <a:t> </a:t>
            </a:r>
            <a:r>
              <a:rPr lang="en-US" b="1" dirty="0"/>
              <a:t>(and done) </a:t>
            </a:r>
            <a:r>
              <a:rPr lang="en-US" dirty="0"/>
              <a:t>– pick a split now and move on</a:t>
            </a:r>
          </a:p>
          <a:p>
            <a:pPr marL="742950" indent="-742950">
              <a:lnSpc>
                <a:spcPct val="100000"/>
              </a:lnSpc>
              <a:spcBef>
                <a:spcPts val="264"/>
              </a:spcBef>
              <a:spcAft>
                <a:spcPts val="1200"/>
              </a:spcAft>
              <a:buFont typeface="+mj-lt"/>
              <a:buAutoNum type="arabicPeriod"/>
            </a:pPr>
            <a:r>
              <a:rPr lang="en-US" b="1" dirty="0"/>
              <a:t>Split* and Evaluate:  </a:t>
            </a:r>
            <a:r>
              <a:rPr lang="en-US" dirty="0"/>
              <a:t>Select a split now and evaluate after C/S adoption</a:t>
            </a:r>
          </a:p>
          <a:p>
            <a:pPr marL="0" indent="0" algn="ctr">
              <a:lnSpc>
                <a:spcPct val="100000"/>
              </a:lnSpc>
              <a:spcBef>
                <a:spcPts val="264"/>
              </a:spcBef>
              <a:buNone/>
            </a:pPr>
            <a:r>
              <a:rPr lang="en-US" dirty="0"/>
              <a:t>Note: If “Splitting” is part of the option </a:t>
            </a:r>
            <a:r>
              <a:rPr lang="en-US" dirty="0" err="1"/>
              <a:t>e.g</a:t>
            </a:r>
            <a:r>
              <a:rPr lang="en-US" dirty="0"/>
              <a:t> in #3 and #4, WG reviewed set of splitting options (next slide)</a:t>
            </a:r>
          </a:p>
          <a:p>
            <a:pPr marL="742950" indent="-742950">
              <a:lnSpc>
                <a:spcPct val="100000"/>
              </a:lnSpc>
              <a:spcBef>
                <a:spcPts val="264"/>
              </a:spcBef>
              <a:buFont typeface="+mj-lt"/>
              <a:buAutoNum type="arabicPeriod"/>
            </a:pPr>
            <a:endParaRPr lang="en-US" dirty="0"/>
          </a:p>
          <a:p>
            <a:pPr marL="742950" indent="-742950">
              <a:lnSpc>
                <a:spcPct val="100000"/>
              </a:lnSpc>
              <a:spcBef>
                <a:spcPts val="264"/>
              </a:spcBef>
              <a:buFont typeface="+mj-lt"/>
              <a:buAutoNum type="arabicPeriod"/>
            </a:pPr>
            <a:endParaRPr lang="en-US" dirty="0"/>
          </a:p>
          <a:p>
            <a:endParaRPr lang="en-US" dirty="0"/>
          </a:p>
        </p:txBody>
      </p:sp>
      <p:sp>
        <p:nvSpPr>
          <p:cNvPr id="8" name="TextBox 7">
            <a:extLst>
              <a:ext uri="{FF2B5EF4-FFF2-40B4-BE49-F238E27FC236}">
                <a16:creationId xmlns:a16="http://schemas.microsoft.com/office/drawing/2014/main" id="{CBB9FF76-5ADD-BA4A-BB59-6DF460B2D75D}"/>
              </a:ext>
            </a:extLst>
          </p:cNvPr>
          <p:cNvSpPr txBox="1"/>
          <p:nvPr/>
        </p:nvSpPr>
        <p:spPr>
          <a:xfrm>
            <a:off x="2856408" y="7125868"/>
            <a:ext cx="9467656" cy="400110"/>
          </a:xfrm>
          <a:prstGeom prst="rect">
            <a:avLst/>
          </a:prstGeom>
          <a:noFill/>
        </p:spPr>
        <p:txBody>
          <a:bodyPr wrap="none" rtlCol="0">
            <a:spAutoFit/>
          </a:bodyPr>
          <a:lstStyle/>
          <a:p>
            <a:r>
              <a:rPr lang="en-US" dirty="0"/>
              <a:t>*Note that a “split” can be a number, percentage share, </a:t>
            </a:r>
            <a:r>
              <a:rPr lang="en-US" dirty="0" err="1"/>
              <a:t>etc</a:t>
            </a:r>
            <a:r>
              <a:rPr lang="en-US" dirty="0"/>
              <a:t>, or a process to get a split</a:t>
            </a:r>
          </a:p>
        </p:txBody>
      </p:sp>
    </p:spTree>
    <p:extLst>
      <p:ext uri="{BB962C8B-B14F-4D97-AF65-F5344CB8AC3E}">
        <p14:creationId xmlns:p14="http://schemas.microsoft.com/office/powerpoint/2010/main" val="157519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2B77-7D7C-424D-B6ED-2A35259A3B8E}"/>
              </a:ext>
            </a:extLst>
          </p:cNvPr>
          <p:cNvSpPr>
            <a:spLocks noGrp="1"/>
          </p:cNvSpPr>
          <p:nvPr>
            <p:ph type="title"/>
          </p:nvPr>
        </p:nvSpPr>
        <p:spPr/>
        <p:txBody>
          <a:bodyPr>
            <a:normAutofit fontScale="90000"/>
          </a:bodyPr>
          <a:lstStyle/>
          <a:p>
            <a:r>
              <a:rPr lang="en-US" dirty="0"/>
              <a:t>Options if need a savings share (split) ….</a:t>
            </a:r>
          </a:p>
        </p:txBody>
      </p:sp>
      <p:sp>
        <p:nvSpPr>
          <p:cNvPr id="3" name="Content Placeholder 2">
            <a:extLst>
              <a:ext uri="{FF2B5EF4-FFF2-40B4-BE49-F238E27FC236}">
                <a16:creationId xmlns:a16="http://schemas.microsoft.com/office/drawing/2014/main" id="{8A015EF2-B590-DA47-A7D9-7E52BB205FC4}"/>
              </a:ext>
            </a:extLst>
          </p:cNvPr>
          <p:cNvSpPr>
            <a:spLocks noGrp="1"/>
          </p:cNvSpPr>
          <p:nvPr>
            <p:ph idx="1"/>
          </p:nvPr>
        </p:nvSpPr>
        <p:spPr>
          <a:xfrm>
            <a:off x="814448" y="1606656"/>
            <a:ext cx="12435840" cy="5129425"/>
          </a:xfrm>
        </p:spPr>
        <p:txBody>
          <a:bodyPr>
            <a:normAutofit/>
          </a:bodyPr>
          <a:lstStyle/>
          <a:p>
            <a:pPr marL="742950" indent="-742950">
              <a:buFont typeface="+mj-lt"/>
              <a:buAutoNum type="alphaUcPeriod"/>
            </a:pPr>
            <a:r>
              <a:rPr lang="en-US" dirty="0"/>
              <a:t>Parties Agree </a:t>
            </a:r>
            <a:r>
              <a:rPr lang="en-US" sz="2400" dirty="0"/>
              <a:t>at time of MTI development</a:t>
            </a:r>
            <a:endParaRPr lang="en-US" dirty="0"/>
          </a:p>
          <a:p>
            <a:pPr marL="742950" indent="-742950">
              <a:lnSpc>
                <a:spcPct val="100000"/>
              </a:lnSpc>
              <a:spcBef>
                <a:spcPts val="800"/>
              </a:spcBef>
              <a:buFont typeface="+mj-lt"/>
              <a:buAutoNum type="alphaUcPeriod"/>
            </a:pPr>
            <a:r>
              <a:rPr lang="en-US" dirty="0"/>
              <a:t>Savings is the basis of the split  </a:t>
            </a:r>
            <a:r>
              <a:rPr lang="en-US" sz="2400" dirty="0"/>
              <a:t>Forecast savings for MTI and C&amp;S based on the work of each</a:t>
            </a:r>
            <a:endParaRPr lang="en-US" dirty="0"/>
          </a:p>
          <a:p>
            <a:pPr marL="742950" indent="-742950">
              <a:buFont typeface="+mj-lt"/>
              <a:buAutoNum type="alphaUcPeriod"/>
            </a:pPr>
            <a:r>
              <a:rPr lang="en-US" dirty="0"/>
              <a:t>Budget is the basis of the split</a:t>
            </a:r>
          </a:p>
          <a:p>
            <a:pPr marL="742950" indent="-742950">
              <a:buFont typeface="+mj-lt"/>
              <a:buAutoNum type="alphaUcPeriod"/>
            </a:pPr>
            <a:r>
              <a:rPr lang="en-US" dirty="0"/>
              <a:t>Fixed percentage</a:t>
            </a:r>
          </a:p>
          <a:p>
            <a:pPr marL="742950" indent="-742950">
              <a:buFont typeface="+mj-lt"/>
              <a:buAutoNum type="alphaUcPeriod"/>
            </a:pPr>
            <a:r>
              <a:rPr lang="en-US" dirty="0"/>
              <a:t>Fixed multiplier  </a:t>
            </a:r>
            <a:r>
              <a:rPr lang="en-US" sz="2400" dirty="0"/>
              <a:t>3x is in the decision already</a:t>
            </a:r>
            <a:endParaRPr lang="en-US" dirty="0"/>
          </a:p>
        </p:txBody>
      </p:sp>
      <p:sp>
        <p:nvSpPr>
          <p:cNvPr id="4" name="Slide Number Placeholder 3">
            <a:extLst>
              <a:ext uri="{FF2B5EF4-FFF2-40B4-BE49-F238E27FC236}">
                <a16:creationId xmlns:a16="http://schemas.microsoft.com/office/drawing/2014/main" id="{FE6749D0-1FDE-BA4D-8695-F99708A660B5}"/>
              </a:ext>
            </a:extLst>
          </p:cNvPr>
          <p:cNvSpPr>
            <a:spLocks noGrp="1"/>
          </p:cNvSpPr>
          <p:nvPr>
            <p:ph type="sldNum" sz="quarter" idx="12"/>
          </p:nvPr>
        </p:nvSpPr>
        <p:spPr/>
        <p:txBody>
          <a:bodyPr/>
          <a:lstStyle/>
          <a:p>
            <a:fld id="{716BE055-3314-2D4A-A606-82BA4EBBFBBB}" type="slidenum">
              <a:rPr lang="en-US" smtClean="0"/>
              <a:pPr/>
              <a:t>15</a:t>
            </a:fld>
            <a:endParaRPr lang="en-US" dirty="0"/>
          </a:p>
        </p:txBody>
      </p:sp>
    </p:spTree>
    <p:extLst>
      <p:ext uri="{BB962C8B-B14F-4D97-AF65-F5344CB8AC3E}">
        <p14:creationId xmlns:p14="http://schemas.microsoft.com/office/powerpoint/2010/main" val="220836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0EB45-A9DC-6543-A32F-E94E717FB3CF}"/>
              </a:ext>
            </a:extLst>
          </p:cNvPr>
          <p:cNvSpPr>
            <a:spLocks noGrp="1"/>
          </p:cNvSpPr>
          <p:nvPr>
            <p:ph type="title"/>
          </p:nvPr>
        </p:nvSpPr>
        <p:spPr/>
        <p:txBody>
          <a:bodyPr>
            <a:normAutofit fontScale="90000"/>
          </a:bodyPr>
          <a:lstStyle/>
          <a:p>
            <a:r>
              <a:rPr lang="en-US" dirty="0"/>
              <a:t>Example of percent share</a:t>
            </a:r>
            <a:br>
              <a:rPr lang="en-US" dirty="0"/>
            </a:br>
            <a:endParaRPr lang="en-US" dirty="0"/>
          </a:p>
        </p:txBody>
      </p:sp>
      <p:pic>
        <p:nvPicPr>
          <p:cNvPr id="6" name="Content Placeholder 5" descr="A close up of a map&#10;&#10;Description automatically generated">
            <a:extLst>
              <a:ext uri="{FF2B5EF4-FFF2-40B4-BE49-F238E27FC236}">
                <a16:creationId xmlns:a16="http://schemas.microsoft.com/office/drawing/2014/main" id="{FA151692-D675-8148-9916-488334C71BD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45527" y="1814264"/>
            <a:ext cx="12126546" cy="5646880"/>
          </a:xfrm>
          <a:prstGeom prst="rect">
            <a:avLst/>
          </a:prstGeom>
          <a:noFill/>
          <a:ln>
            <a:noFill/>
          </a:ln>
        </p:spPr>
      </p:pic>
      <p:sp>
        <p:nvSpPr>
          <p:cNvPr id="2" name="Left Brace 1">
            <a:extLst>
              <a:ext uri="{FF2B5EF4-FFF2-40B4-BE49-F238E27FC236}">
                <a16:creationId xmlns:a16="http://schemas.microsoft.com/office/drawing/2014/main" id="{847861BE-AC2A-4F4D-B038-690B3134DEA0}"/>
              </a:ext>
            </a:extLst>
          </p:cNvPr>
          <p:cNvSpPr/>
          <p:nvPr/>
        </p:nvSpPr>
        <p:spPr>
          <a:xfrm>
            <a:off x="8222933" y="4044462"/>
            <a:ext cx="235267" cy="90626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A6577EF7-9179-4E41-B0C5-5FFB907D0E64}"/>
              </a:ext>
            </a:extLst>
          </p:cNvPr>
          <p:cNvSpPr/>
          <p:nvPr/>
        </p:nvSpPr>
        <p:spPr>
          <a:xfrm rot="20962544">
            <a:off x="8210327" y="3728231"/>
            <a:ext cx="3188793" cy="159742"/>
          </a:xfrm>
          <a:prstGeom prst="arc">
            <a:avLst>
              <a:gd name="adj1" fmla="val 10902808"/>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DA88808-27E5-7345-97E2-896E20ADA181}"/>
              </a:ext>
            </a:extLst>
          </p:cNvPr>
          <p:cNvSpPr txBox="1"/>
          <p:nvPr/>
        </p:nvSpPr>
        <p:spPr>
          <a:xfrm rot="20460273">
            <a:off x="5519962" y="3871528"/>
            <a:ext cx="2018245" cy="400110"/>
          </a:xfrm>
          <a:prstGeom prst="rect">
            <a:avLst/>
          </a:prstGeom>
          <a:noFill/>
        </p:spPr>
        <p:txBody>
          <a:bodyPr wrap="square" rtlCol="0">
            <a:spAutoFit/>
          </a:bodyPr>
          <a:lstStyle/>
          <a:p>
            <a:r>
              <a:rPr lang="en-US" b="1" dirty="0">
                <a:solidFill>
                  <a:srgbClr val="FF0000"/>
                </a:solidFill>
              </a:rPr>
              <a:t>Not to Scale</a:t>
            </a:r>
          </a:p>
        </p:txBody>
      </p:sp>
      <p:sp>
        <p:nvSpPr>
          <p:cNvPr id="14" name="TextBox 13">
            <a:extLst>
              <a:ext uri="{FF2B5EF4-FFF2-40B4-BE49-F238E27FC236}">
                <a16:creationId xmlns:a16="http://schemas.microsoft.com/office/drawing/2014/main" id="{25EC74A2-096D-154B-BF51-AFB6D8882DDA}"/>
              </a:ext>
            </a:extLst>
          </p:cNvPr>
          <p:cNvSpPr txBox="1"/>
          <p:nvPr/>
        </p:nvSpPr>
        <p:spPr>
          <a:xfrm flipV="1">
            <a:off x="7808865" y="4235983"/>
            <a:ext cx="414068" cy="523220"/>
          </a:xfrm>
          <a:prstGeom prst="rect">
            <a:avLst/>
          </a:prstGeom>
          <a:solidFill>
            <a:schemeClr val="bg2"/>
          </a:solidFill>
        </p:spPr>
        <p:txBody>
          <a:bodyPr wrap="square" rtlCol="0">
            <a:spAutoFit/>
          </a:bodyPr>
          <a:lstStyle/>
          <a:p>
            <a:r>
              <a:rPr lang="en-US" sz="2800" b="1" dirty="0">
                <a:solidFill>
                  <a:schemeClr val="tx2"/>
                </a:solidFill>
              </a:rPr>
              <a:t>%</a:t>
            </a:r>
          </a:p>
        </p:txBody>
      </p:sp>
    </p:spTree>
    <p:extLst>
      <p:ext uri="{BB962C8B-B14F-4D97-AF65-F5344CB8AC3E}">
        <p14:creationId xmlns:p14="http://schemas.microsoft.com/office/powerpoint/2010/main" val="393028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64B7-EB0A-6741-9A59-186D2243702F}"/>
              </a:ext>
            </a:extLst>
          </p:cNvPr>
          <p:cNvSpPr>
            <a:spLocks noGrp="1"/>
          </p:cNvSpPr>
          <p:nvPr>
            <p:ph type="title"/>
          </p:nvPr>
        </p:nvSpPr>
        <p:spPr/>
        <p:txBody>
          <a:bodyPr/>
          <a:lstStyle/>
          <a:p>
            <a:r>
              <a:rPr lang="en-US" dirty="0"/>
              <a:t>Criteria Needed???</a:t>
            </a:r>
          </a:p>
        </p:txBody>
      </p:sp>
      <p:sp>
        <p:nvSpPr>
          <p:cNvPr id="3" name="Content Placeholder 2">
            <a:extLst>
              <a:ext uri="{FF2B5EF4-FFF2-40B4-BE49-F238E27FC236}">
                <a16:creationId xmlns:a16="http://schemas.microsoft.com/office/drawing/2014/main" id="{A6EE5656-F3AD-F046-9A5F-873C6C1E541B}"/>
              </a:ext>
            </a:extLst>
          </p:cNvPr>
          <p:cNvSpPr>
            <a:spLocks noGrp="1"/>
          </p:cNvSpPr>
          <p:nvPr>
            <p:ph idx="1"/>
          </p:nvPr>
        </p:nvSpPr>
        <p:spPr>
          <a:xfrm>
            <a:off x="690880" y="1813563"/>
            <a:ext cx="12846216" cy="5129425"/>
          </a:xfrm>
        </p:spPr>
        <p:txBody>
          <a:bodyPr/>
          <a:lstStyle/>
          <a:p>
            <a:r>
              <a:rPr lang="en-US" dirty="0"/>
              <a:t>May want to discuss the options against key criteria</a:t>
            </a:r>
          </a:p>
          <a:p>
            <a:pPr>
              <a:lnSpc>
                <a:spcPct val="100000"/>
              </a:lnSpc>
            </a:pPr>
            <a:r>
              <a:rPr lang="en-US" dirty="0"/>
              <a:t>Not yet a discussion of the WG, but initial ideas include:</a:t>
            </a:r>
          </a:p>
          <a:p>
            <a:pPr marL="1211810" lvl="1" indent="-742950">
              <a:lnSpc>
                <a:spcPct val="100000"/>
              </a:lnSpc>
              <a:buFont typeface="+mj-lt"/>
              <a:buAutoNum type="arabicPeriod"/>
            </a:pPr>
            <a:r>
              <a:rPr lang="en-US" dirty="0"/>
              <a:t>Simple enough</a:t>
            </a:r>
          </a:p>
          <a:p>
            <a:pPr marL="1211810" lvl="1" indent="-742950">
              <a:lnSpc>
                <a:spcPct val="100000"/>
              </a:lnSpc>
              <a:buFont typeface="+mj-lt"/>
              <a:buAutoNum type="arabicPeriod"/>
            </a:pPr>
            <a:r>
              <a:rPr lang="en-US" dirty="0"/>
              <a:t>Helps guide good investments for the MTA and C&amp;S teams</a:t>
            </a:r>
          </a:p>
          <a:p>
            <a:pPr marL="1211810" lvl="1" indent="-742950">
              <a:lnSpc>
                <a:spcPct val="100000"/>
              </a:lnSpc>
              <a:buFont typeface="+mj-lt"/>
              <a:buAutoNum type="arabicPeriod"/>
            </a:pPr>
            <a:r>
              <a:rPr lang="en-US" dirty="0"/>
              <a:t>Enhances cooperation between MTA and C&amp;S teams</a:t>
            </a:r>
          </a:p>
          <a:p>
            <a:pPr marL="1211810" lvl="1" indent="-742950">
              <a:lnSpc>
                <a:spcPct val="100000"/>
              </a:lnSpc>
              <a:buFont typeface="+mj-lt"/>
              <a:buAutoNum type="arabicPeriod"/>
            </a:pPr>
            <a:r>
              <a:rPr lang="en-US" dirty="0"/>
              <a:t>Other criteria?</a:t>
            </a:r>
          </a:p>
        </p:txBody>
      </p:sp>
      <p:sp>
        <p:nvSpPr>
          <p:cNvPr id="4" name="Slide Number Placeholder 3">
            <a:extLst>
              <a:ext uri="{FF2B5EF4-FFF2-40B4-BE49-F238E27FC236}">
                <a16:creationId xmlns:a16="http://schemas.microsoft.com/office/drawing/2014/main" id="{F676AB7C-4877-904F-9F90-EA4B77AE982C}"/>
              </a:ext>
            </a:extLst>
          </p:cNvPr>
          <p:cNvSpPr>
            <a:spLocks noGrp="1"/>
          </p:cNvSpPr>
          <p:nvPr>
            <p:ph type="sldNum" sz="quarter" idx="12"/>
          </p:nvPr>
        </p:nvSpPr>
        <p:spPr/>
        <p:txBody>
          <a:bodyPr/>
          <a:lstStyle/>
          <a:p>
            <a:fld id="{716BE055-3314-2D4A-A606-82BA4EBBFBBB}" type="slidenum">
              <a:rPr lang="en-US" smtClean="0"/>
              <a:pPr/>
              <a:t>17</a:t>
            </a:fld>
            <a:endParaRPr lang="en-US" dirty="0"/>
          </a:p>
        </p:txBody>
      </p:sp>
    </p:spTree>
    <p:extLst>
      <p:ext uri="{BB962C8B-B14F-4D97-AF65-F5344CB8AC3E}">
        <p14:creationId xmlns:p14="http://schemas.microsoft.com/office/powerpoint/2010/main" val="98774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B6493-17C2-B542-B268-18857C38F5CB}"/>
              </a:ext>
            </a:extLst>
          </p:cNvPr>
          <p:cNvSpPr>
            <a:spLocks noGrp="1"/>
          </p:cNvSpPr>
          <p:nvPr>
            <p:ph type="body" sz="quarter" idx="10"/>
          </p:nvPr>
        </p:nvSpPr>
        <p:spPr/>
        <p:txBody>
          <a:bodyPr/>
          <a:lstStyle/>
          <a:p>
            <a:r>
              <a:rPr lang="en-US" sz="8800" dirty="0">
                <a:latin typeface="Rockwell" panose="02060603020205020403" pitchFamily="18" charset="77"/>
              </a:rPr>
              <a:t>Questions?</a:t>
            </a:r>
          </a:p>
        </p:txBody>
      </p:sp>
      <p:sp>
        <p:nvSpPr>
          <p:cNvPr id="3" name="Text Placeholder 2">
            <a:extLst>
              <a:ext uri="{FF2B5EF4-FFF2-40B4-BE49-F238E27FC236}">
                <a16:creationId xmlns:a16="http://schemas.microsoft.com/office/drawing/2014/main" id="{A0BE4D5C-6868-AC40-80BF-8F1E25F84DC3}"/>
              </a:ext>
            </a:extLst>
          </p:cNvPr>
          <p:cNvSpPr>
            <a:spLocks noGrp="1"/>
          </p:cNvSpPr>
          <p:nvPr>
            <p:ph type="body" sz="quarter" idx="11"/>
          </p:nvPr>
        </p:nvSpPr>
        <p:spPr/>
        <p:txBody>
          <a:bodyPr>
            <a:normAutofit/>
          </a:bodyPr>
          <a:lstStyle/>
          <a:p>
            <a:r>
              <a:rPr lang="en-US" sz="3200" dirty="0">
                <a:latin typeface="Rockwell" panose="02060603020205020403" pitchFamily="18" charset="77"/>
              </a:rPr>
              <a:t>Margie Gardner</a:t>
            </a:r>
          </a:p>
          <a:p>
            <a:r>
              <a:rPr lang="en-US" sz="3200" dirty="0" err="1">
                <a:latin typeface="Rockwell" panose="02060603020205020403" pitchFamily="18" charset="77"/>
              </a:rPr>
              <a:t>Mgardner@Resource-Innovations.com</a:t>
            </a:r>
            <a:endParaRPr lang="en-US" sz="3200" dirty="0">
              <a:latin typeface="Rockwell" panose="02060603020205020403" pitchFamily="18" charset="77"/>
            </a:endParaRPr>
          </a:p>
        </p:txBody>
      </p:sp>
    </p:spTree>
    <p:extLst>
      <p:ext uri="{BB962C8B-B14F-4D97-AF65-F5344CB8AC3E}">
        <p14:creationId xmlns:p14="http://schemas.microsoft.com/office/powerpoint/2010/main" val="320550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CE5E9-AD56-124B-AA2D-7B06538B2135}"/>
              </a:ext>
            </a:extLst>
          </p:cNvPr>
          <p:cNvSpPr>
            <a:spLocks noGrp="1"/>
          </p:cNvSpPr>
          <p:nvPr>
            <p:ph type="title"/>
          </p:nvPr>
        </p:nvSpPr>
        <p:spPr/>
        <p:txBody>
          <a:bodyPr/>
          <a:lstStyle/>
          <a:p>
            <a:r>
              <a:rPr lang="en-US" dirty="0">
                <a:solidFill>
                  <a:schemeClr val="accent6"/>
                </a:solidFill>
              </a:rPr>
              <a:t>Background</a:t>
            </a:r>
          </a:p>
        </p:txBody>
      </p:sp>
      <p:sp>
        <p:nvSpPr>
          <p:cNvPr id="5" name="Content Placeholder 4">
            <a:extLst>
              <a:ext uri="{FF2B5EF4-FFF2-40B4-BE49-F238E27FC236}">
                <a16:creationId xmlns:a16="http://schemas.microsoft.com/office/drawing/2014/main" id="{4D877839-AB2C-8C40-951A-DF521BC44B6F}"/>
              </a:ext>
            </a:extLst>
          </p:cNvPr>
          <p:cNvSpPr>
            <a:spLocks noGrp="1"/>
          </p:cNvSpPr>
          <p:nvPr>
            <p:ph idx="1"/>
          </p:nvPr>
        </p:nvSpPr>
        <p:spPr>
          <a:xfrm>
            <a:off x="690880" y="1407695"/>
            <a:ext cx="12435840" cy="5535293"/>
          </a:xfrm>
        </p:spPr>
        <p:txBody>
          <a:bodyPr>
            <a:normAutofit/>
          </a:bodyPr>
          <a:lstStyle/>
          <a:p>
            <a:pPr>
              <a:lnSpc>
                <a:spcPct val="110000"/>
              </a:lnSpc>
            </a:pPr>
            <a:r>
              <a:rPr lang="en-US" dirty="0"/>
              <a:t>CPUC MT Decision </a:t>
            </a:r>
            <a:r>
              <a:rPr lang="en-US" sz="2800" dirty="0"/>
              <a:t>(D.19-12-021) asked CAEECC to reconvene the MT Working Group (WG) to discuss issues of savings and goals overlap between the new MTA and existing EE Efforts</a:t>
            </a:r>
          </a:p>
          <a:p>
            <a:pPr>
              <a:lnSpc>
                <a:spcPct val="110000"/>
              </a:lnSpc>
            </a:pPr>
            <a:r>
              <a:rPr lang="en-US" dirty="0"/>
              <a:t>Sub-Working Groups (WG) formed:</a:t>
            </a:r>
          </a:p>
          <a:p>
            <a:pPr lvl="2">
              <a:lnSpc>
                <a:spcPct val="110000"/>
              </a:lnSpc>
            </a:pPr>
            <a:r>
              <a:rPr lang="en-US" sz="2800" dirty="0"/>
              <a:t>Accounting for MT and and other EE Efforts (Resource Acquisition (RA) or C&amp;S Savings)</a:t>
            </a:r>
          </a:p>
          <a:p>
            <a:pPr lvl="2">
              <a:lnSpc>
                <a:spcPct val="110000"/>
              </a:lnSpc>
            </a:pPr>
            <a:r>
              <a:rPr lang="en-US" sz="2800" dirty="0"/>
              <a:t>Setting Goals</a:t>
            </a:r>
          </a:p>
          <a:p>
            <a:pPr>
              <a:lnSpc>
                <a:spcPct val="110000"/>
              </a:lnSpc>
            </a:pPr>
            <a:r>
              <a:rPr lang="en-US" sz="3200" dirty="0"/>
              <a:t>Discussing Some Initial Recommendations Today from the WG</a:t>
            </a:r>
          </a:p>
          <a:p>
            <a:pPr lvl="2">
              <a:lnSpc>
                <a:spcPct val="110000"/>
              </a:lnSpc>
            </a:pPr>
            <a:r>
              <a:rPr lang="en-US" sz="2800" dirty="0"/>
              <a:t>Seeking reactions from the full WG</a:t>
            </a:r>
          </a:p>
          <a:p>
            <a:pPr lvl="1"/>
            <a:endParaRPr lang="en-US" dirty="0"/>
          </a:p>
        </p:txBody>
      </p:sp>
    </p:spTree>
    <p:extLst>
      <p:ext uri="{BB962C8B-B14F-4D97-AF65-F5344CB8AC3E}">
        <p14:creationId xmlns:p14="http://schemas.microsoft.com/office/powerpoint/2010/main" val="363088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F939-75B9-B646-B5E5-37D2FDA649D5}"/>
              </a:ext>
            </a:extLst>
          </p:cNvPr>
          <p:cNvSpPr>
            <a:spLocks noGrp="1"/>
          </p:cNvSpPr>
          <p:nvPr>
            <p:ph type="title"/>
          </p:nvPr>
        </p:nvSpPr>
        <p:spPr/>
        <p:txBody>
          <a:bodyPr>
            <a:normAutofit fontScale="90000"/>
          </a:bodyPr>
          <a:lstStyle/>
          <a:p>
            <a:r>
              <a:rPr lang="en-US" dirty="0"/>
              <a:t>Savings Sub-WG Meetings and Members</a:t>
            </a:r>
          </a:p>
        </p:txBody>
      </p:sp>
      <p:sp>
        <p:nvSpPr>
          <p:cNvPr id="5" name="Content Placeholder 4">
            <a:extLst>
              <a:ext uri="{FF2B5EF4-FFF2-40B4-BE49-F238E27FC236}">
                <a16:creationId xmlns:a16="http://schemas.microsoft.com/office/drawing/2014/main" id="{E0D5F1AC-945E-8B47-982F-77B2E3A5163C}"/>
              </a:ext>
            </a:extLst>
          </p:cNvPr>
          <p:cNvSpPr>
            <a:spLocks noGrp="1"/>
          </p:cNvSpPr>
          <p:nvPr>
            <p:ph sz="half" idx="1"/>
          </p:nvPr>
        </p:nvSpPr>
        <p:spPr>
          <a:xfrm>
            <a:off x="1172817" y="1336431"/>
            <a:ext cx="10742958" cy="5606557"/>
          </a:xfrm>
        </p:spPr>
        <p:txBody>
          <a:bodyPr/>
          <a:lstStyle/>
          <a:p>
            <a:pPr>
              <a:spcBef>
                <a:spcPts val="168"/>
              </a:spcBef>
            </a:pPr>
            <a:r>
              <a:rPr lang="en-US" dirty="0"/>
              <a:t>Savings Allocation</a:t>
            </a:r>
          </a:p>
          <a:p>
            <a:pPr lvl="1">
              <a:spcBef>
                <a:spcPts val="168"/>
              </a:spcBef>
            </a:pPr>
            <a:r>
              <a:rPr lang="en-US" dirty="0"/>
              <a:t>Met 9/9 and 9/16</a:t>
            </a:r>
          </a:p>
          <a:p>
            <a:pPr>
              <a:spcBef>
                <a:spcPts val="168"/>
              </a:spcBef>
            </a:pPr>
            <a:r>
              <a:rPr lang="en-US" dirty="0"/>
              <a:t>Members</a:t>
            </a:r>
          </a:p>
          <a:p>
            <a:pPr lvl="1">
              <a:spcBef>
                <a:spcPts val="168"/>
              </a:spcBef>
            </a:pPr>
            <a:r>
              <a:rPr lang="en-US" dirty="0"/>
              <a:t> </a:t>
            </a:r>
          </a:p>
        </p:txBody>
      </p:sp>
      <p:sp>
        <p:nvSpPr>
          <p:cNvPr id="4" name="Slide Number Placeholder 3">
            <a:extLst>
              <a:ext uri="{FF2B5EF4-FFF2-40B4-BE49-F238E27FC236}">
                <a16:creationId xmlns:a16="http://schemas.microsoft.com/office/drawing/2014/main" id="{4C4AFDC2-E703-924E-9CAA-7357D6ED24D5}"/>
              </a:ext>
            </a:extLst>
          </p:cNvPr>
          <p:cNvSpPr>
            <a:spLocks noGrp="1"/>
          </p:cNvSpPr>
          <p:nvPr>
            <p:ph type="sldNum" sz="quarter" idx="12"/>
          </p:nvPr>
        </p:nvSpPr>
        <p:spPr/>
        <p:txBody>
          <a:bodyPr/>
          <a:lstStyle/>
          <a:p>
            <a:fld id="{716BE055-3314-2D4A-A606-82BA4EBBFBBB}" type="slidenum">
              <a:rPr lang="en-US" smtClean="0"/>
              <a:pPr/>
              <a:t>3</a:t>
            </a:fld>
            <a:endParaRPr lang="en-US" dirty="0"/>
          </a:p>
        </p:txBody>
      </p:sp>
      <p:graphicFrame>
        <p:nvGraphicFramePr>
          <p:cNvPr id="6" name="Table 5">
            <a:extLst>
              <a:ext uri="{FF2B5EF4-FFF2-40B4-BE49-F238E27FC236}">
                <a16:creationId xmlns:a16="http://schemas.microsoft.com/office/drawing/2014/main" id="{FB0D5AFF-36A6-1949-97BB-D59A6B014AD6}"/>
              </a:ext>
            </a:extLst>
          </p:cNvPr>
          <p:cNvGraphicFramePr>
            <a:graphicFrameLocks noGrp="1"/>
          </p:cNvGraphicFramePr>
          <p:nvPr>
            <p:extLst>
              <p:ext uri="{D42A27DB-BD31-4B8C-83A1-F6EECF244321}">
                <p14:modId xmlns:p14="http://schemas.microsoft.com/office/powerpoint/2010/main" val="3488995445"/>
              </p:ext>
            </p:extLst>
          </p:nvPr>
        </p:nvGraphicFramePr>
        <p:xfrm>
          <a:off x="1614791" y="2857148"/>
          <a:ext cx="7976680" cy="4085840"/>
        </p:xfrm>
        <a:graphic>
          <a:graphicData uri="http://schemas.openxmlformats.org/drawingml/2006/table">
            <a:tbl>
              <a:tblPr>
                <a:tableStyleId>{5C22544A-7EE6-4342-B048-85BDC9FD1C3A}</a:tableStyleId>
              </a:tblPr>
              <a:tblGrid>
                <a:gridCol w="2465858">
                  <a:extLst>
                    <a:ext uri="{9D8B030D-6E8A-4147-A177-3AD203B41FA5}">
                      <a16:colId xmlns:a16="http://schemas.microsoft.com/office/drawing/2014/main" val="4163122058"/>
                    </a:ext>
                  </a:extLst>
                </a:gridCol>
                <a:gridCol w="5510822">
                  <a:extLst>
                    <a:ext uri="{9D8B030D-6E8A-4147-A177-3AD203B41FA5}">
                      <a16:colId xmlns:a16="http://schemas.microsoft.com/office/drawing/2014/main" val="2910510673"/>
                    </a:ext>
                  </a:extLst>
                </a:gridCol>
              </a:tblGrid>
              <a:tr h="408584">
                <a:tc>
                  <a:txBody>
                    <a:bodyPr/>
                    <a:lstStyle/>
                    <a:p>
                      <a:pPr algn="l" fontAlgn="b">
                        <a:buFontTx/>
                        <a:buNone/>
                      </a:pPr>
                      <a:r>
                        <a:rPr lang="en-US" sz="2400" u="none" strike="noStrike" dirty="0">
                          <a:effectLst/>
                        </a:rPr>
                        <a:t>Serj Berelson</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CEDMC</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160062146"/>
                  </a:ext>
                </a:extLst>
              </a:tr>
              <a:tr h="408584">
                <a:tc>
                  <a:txBody>
                    <a:bodyPr/>
                    <a:lstStyle/>
                    <a:p>
                      <a:pPr algn="l" fontAlgn="b">
                        <a:buFontTx/>
                        <a:buNone/>
                      </a:pPr>
                      <a:r>
                        <a:rPr lang="en-US" sz="2400" u="none" strike="noStrike" dirty="0">
                          <a:effectLst/>
                        </a:rPr>
                        <a:t>Dan Suyeyasu</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Code Cycle</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4266633568"/>
                  </a:ext>
                </a:extLst>
              </a:tr>
              <a:tr h="408584">
                <a:tc>
                  <a:txBody>
                    <a:bodyPr/>
                    <a:lstStyle/>
                    <a:p>
                      <a:pPr algn="l" fontAlgn="b">
                        <a:buFontTx/>
                        <a:buNone/>
                      </a:pPr>
                      <a:r>
                        <a:rPr lang="en-US" sz="2400" u="none" strike="noStrike" dirty="0">
                          <a:effectLst/>
                        </a:rPr>
                        <a:t>Christie Torok</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a:effectLst/>
                        </a:rPr>
                        <a:t>CPUC</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710131665"/>
                  </a:ext>
                </a:extLst>
              </a:tr>
              <a:tr h="408584">
                <a:tc>
                  <a:txBody>
                    <a:bodyPr/>
                    <a:lstStyle/>
                    <a:p>
                      <a:pPr algn="l" fontAlgn="b">
                        <a:buFontTx/>
                        <a:buNone/>
                      </a:pPr>
                      <a:r>
                        <a:rPr lang="en-US" sz="2400" u="none" strike="noStrike" dirty="0">
                          <a:effectLst/>
                        </a:rPr>
                        <a:t>Raghav Murali</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ctr">
                        <a:buFontTx/>
                        <a:buNone/>
                      </a:pPr>
                      <a:r>
                        <a:rPr lang="en-US" sz="2400" u="none" strike="noStrike">
                          <a:effectLst/>
                        </a:rPr>
                        <a:t>CSE</a:t>
                      </a:r>
                      <a:endParaRPr lang="en-US" sz="24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695142971"/>
                  </a:ext>
                </a:extLst>
              </a:tr>
              <a:tr h="408584">
                <a:tc>
                  <a:txBody>
                    <a:bodyPr/>
                    <a:lstStyle/>
                    <a:p>
                      <a:pPr algn="l" fontAlgn="b">
                        <a:buFontTx/>
                        <a:buNone/>
                      </a:pPr>
                      <a:r>
                        <a:rPr lang="en-US" sz="2400" u="none" strike="noStrike">
                          <a:effectLst/>
                        </a:rPr>
                        <a:t>Jay Luboff</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a:effectLst/>
                        </a:rPr>
                        <a:t>Jay Luboff Consulting</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664053713"/>
                  </a:ext>
                </a:extLst>
              </a:tr>
              <a:tr h="408584">
                <a:tc>
                  <a:txBody>
                    <a:bodyPr/>
                    <a:lstStyle/>
                    <a:p>
                      <a:pPr algn="l" fontAlgn="b">
                        <a:buFontTx/>
                        <a:buNone/>
                      </a:pPr>
                      <a:r>
                        <a:rPr lang="en-US" sz="2400" u="none" strike="noStrike">
                          <a:effectLst/>
                        </a:rPr>
                        <a:t>Jeff Harris</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NEEA</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709782266"/>
                  </a:ext>
                </a:extLst>
              </a:tr>
              <a:tr h="408584">
                <a:tc>
                  <a:txBody>
                    <a:bodyPr/>
                    <a:lstStyle/>
                    <a:p>
                      <a:pPr algn="l" fontAlgn="b">
                        <a:buFontTx/>
                        <a:buNone/>
                      </a:pPr>
                      <a:r>
                        <a:rPr lang="en-US" sz="2400" u="none" strike="noStrike">
                          <a:effectLst/>
                        </a:rPr>
                        <a:t>Mohit Chhabra</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NRDC</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383640938"/>
                  </a:ext>
                </a:extLst>
              </a:tr>
              <a:tr h="408584">
                <a:tc>
                  <a:txBody>
                    <a:bodyPr/>
                    <a:lstStyle/>
                    <a:p>
                      <a:pPr algn="l" fontAlgn="b">
                        <a:buFontTx/>
                        <a:buNone/>
                      </a:pPr>
                      <a:r>
                        <a:rPr lang="en-US" sz="2400" u="none" strike="noStrike">
                          <a:effectLst/>
                        </a:rPr>
                        <a:t>Pat Eilert</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PG&amp;E</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413769006"/>
                  </a:ext>
                </a:extLst>
              </a:tr>
              <a:tr h="408584">
                <a:tc>
                  <a:txBody>
                    <a:bodyPr/>
                    <a:lstStyle/>
                    <a:p>
                      <a:pPr algn="l" fontAlgn="b">
                        <a:buFontTx/>
                        <a:buNone/>
                      </a:pPr>
                      <a:r>
                        <a:rPr lang="en-US" sz="2400" u="none" strike="noStrike">
                          <a:effectLst/>
                        </a:rPr>
                        <a:t>Margie Gardner</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Resource Innovations</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795978687"/>
                  </a:ext>
                </a:extLst>
              </a:tr>
              <a:tr h="408584">
                <a:tc>
                  <a:txBody>
                    <a:bodyPr/>
                    <a:lstStyle/>
                    <a:p>
                      <a:pPr algn="l" fontAlgn="b">
                        <a:buFontTx/>
                        <a:buNone/>
                      </a:pPr>
                      <a:r>
                        <a:rPr lang="en-US" sz="2400" u="none" strike="noStrike">
                          <a:effectLst/>
                        </a:rPr>
                        <a:t>Randall Higa</a:t>
                      </a:r>
                      <a:endParaRPr lang="en-US" sz="24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buFontTx/>
                        <a:buNone/>
                      </a:pPr>
                      <a:r>
                        <a:rPr lang="en-US" sz="2400" u="none" strike="noStrike" dirty="0">
                          <a:effectLst/>
                        </a:rPr>
                        <a:t>SCE</a:t>
                      </a:r>
                      <a:endParaRPr lang="en-US" sz="2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583941025"/>
                  </a:ext>
                </a:extLst>
              </a:tr>
            </a:tbl>
          </a:graphicData>
        </a:graphic>
      </p:graphicFrame>
    </p:spTree>
    <p:extLst>
      <p:ext uri="{BB962C8B-B14F-4D97-AF65-F5344CB8AC3E}">
        <p14:creationId xmlns:p14="http://schemas.microsoft.com/office/powerpoint/2010/main" val="316735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82D29-37AB-4E43-863C-2BDBE9B9E128}"/>
              </a:ext>
            </a:extLst>
          </p:cNvPr>
          <p:cNvSpPr>
            <a:spLocks noGrp="1"/>
          </p:cNvSpPr>
          <p:nvPr>
            <p:ph type="title"/>
          </p:nvPr>
        </p:nvSpPr>
        <p:spPr>
          <a:xfrm>
            <a:off x="690880" y="439808"/>
            <a:ext cx="12435840" cy="819712"/>
          </a:xfrm>
        </p:spPr>
        <p:txBody>
          <a:bodyPr anchor="t">
            <a:normAutofit/>
          </a:bodyPr>
          <a:lstStyle/>
          <a:p>
            <a:pPr>
              <a:lnSpc>
                <a:spcPct val="90000"/>
              </a:lnSpc>
            </a:pPr>
            <a:r>
              <a:rPr lang="en-US" sz="4200" dirty="0"/>
              <a:t> </a:t>
            </a:r>
          </a:p>
        </p:txBody>
      </p:sp>
      <p:pic>
        <p:nvPicPr>
          <p:cNvPr id="9" name="Content Placeholder 8">
            <a:extLst>
              <a:ext uri="{FF2B5EF4-FFF2-40B4-BE49-F238E27FC236}">
                <a16:creationId xmlns:a16="http://schemas.microsoft.com/office/drawing/2014/main" id="{D37D34E5-B4BF-B04D-A1F6-39B843C9A877}"/>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90880" y="340225"/>
            <a:ext cx="11839073" cy="6075948"/>
          </a:xfrm>
          <a:prstGeom prst="rect">
            <a:avLst/>
          </a:prstGeom>
          <a:noFill/>
          <a:ln>
            <a:noFill/>
          </a:ln>
        </p:spPr>
      </p:pic>
      <p:sp>
        <p:nvSpPr>
          <p:cNvPr id="13" name="Slide Number Placeholder 3">
            <a:extLst>
              <a:ext uri="{FF2B5EF4-FFF2-40B4-BE49-F238E27FC236}">
                <a16:creationId xmlns:a16="http://schemas.microsoft.com/office/drawing/2014/main" id="{ADF6F072-E04A-48D0-BE67-697EFEF336BE}"/>
              </a:ext>
            </a:extLst>
          </p:cNvPr>
          <p:cNvSpPr>
            <a:spLocks noGrp="1"/>
          </p:cNvSpPr>
          <p:nvPr>
            <p:ph type="sldNum" sz="quarter" idx="12"/>
          </p:nvPr>
        </p:nvSpPr>
        <p:spPr/>
        <p:txBody>
          <a:bodyPr/>
          <a:lstStyle/>
          <a:p>
            <a:pPr>
              <a:spcAft>
                <a:spcPts val="600"/>
              </a:spcAft>
            </a:pPr>
            <a:fld id="{716BE055-3314-2D4A-A606-82BA4EBBFBBB}" type="slidenum">
              <a:rPr lang="en-US" smtClean="0"/>
              <a:pPr>
                <a:spcAft>
                  <a:spcPts val="600"/>
                </a:spcAft>
              </a:pPr>
              <a:t>4</a:t>
            </a:fld>
            <a:endParaRPr lang="en-US"/>
          </a:p>
        </p:txBody>
      </p:sp>
      <p:grpSp>
        <p:nvGrpSpPr>
          <p:cNvPr id="7" name="Group 6">
            <a:extLst>
              <a:ext uri="{FF2B5EF4-FFF2-40B4-BE49-F238E27FC236}">
                <a16:creationId xmlns:a16="http://schemas.microsoft.com/office/drawing/2014/main" id="{95692D44-29D8-6B4E-917B-DEFD97FA268B}"/>
              </a:ext>
            </a:extLst>
          </p:cNvPr>
          <p:cNvGrpSpPr/>
          <p:nvPr/>
        </p:nvGrpSpPr>
        <p:grpSpPr>
          <a:xfrm>
            <a:off x="12220795" y="3162299"/>
            <a:ext cx="1003304" cy="1015995"/>
            <a:chOff x="12490049" y="4027797"/>
            <a:chExt cx="1003304" cy="1015995"/>
          </a:xfrm>
        </p:grpSpPr>
        <p:sp>
          <p:nvSpPr>
            <p:cNvPr id="2" name="U-Turn Arrow 1">
              <a:extLst>
                <a:ext uri="{FF2B5EF4-FFF2-40B4-BE49-F238E27FC236}">
                  <a16:creationId xmlns:a16="http://schemas.microsoft.com/office/drawing/2014/main" id="{ADD29CE4-3388-6B42-8C51-39C106C4E0E7}"/>
                </a:ext>
              </a:extLst>
            </p:cNvPr>
            <p:cNvSpPr/>
            <p:nvPr/>
          </p:nvSpPr>
          <p:spPr>
            <a:xfrm>
              <a:off x="12490053" y="4027797"/>
              <a:ext cx="1003300" cy="431800"/>
            </a:xfrm>
            <a:prstGeom prst="utur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U-Turn Arrow 5">
              <a:extLst>
                <a:ext uri="{FF2B5EF4-FFF2-40B4-BE49-F238E27FC236}">
                  <a16:creationId xmlns:a16="http://schemas.microsoft.com/office/drawing/2014/main" id="{74C406D8-326E-3948-8F7C-F94226042156}"/>
                </a:ext>
              </a:extLst>
            </p:cNvPr>
            <p:cNvSpPr/>
            <p:nvPr/>
          </p:nvSpPr>
          <p:spPr>
            <a:xfrm flipH="1" flipV="1">
              <a:off x="12490049" y="4611993"/>
              <a:ext cx="1003302" cy="431799"/>
            </a:xfrm>
            <a:prstGeom prst="utur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B918D4A0-D983-B541-B1F8-FEE6109E6369}"/>
                </a:ext>
              </a:extLst>
            </p:cNvPr>
            <p:cNvSpPr txBox="1"/>
            <p:nvPr/>
          </p:nvSpPr>
          <p:spPr>
            <a:xfrm rot="19471949">
              <a:off x="12595136" y="4334298"/>
              <a:ext cx="712054" cy="400110"/>
            </a:xfrm>
            <a:prstGeom prst="rect">
              <a:avLst/>
            </a:prstGeom>
            <a:noFill/>
          </p:spPr>
          <p:txBody>
            <a:bodyPr wrap="none" rtlCol="0">
              <a:spAutoFit/>
            </a:bodyPr>
            <a:lstStyle/>
            <a:p>
              <a:r>
                <a:rPr lang="en-US" dirty="0"/>
                <a:t>Loop</a:t>
              </a:r>
            </a:p>
          </p:txBody>
        </p:sp>
      </p:grpSp>
      <p:sp>
        <p:nvSpPr>
          <p:cNvPr id="5" name="TextBox 4">
            <a:extLst>
              <a:ext uri="{FF2B5EF4-FFF2-40B4-BE49-F238E27FC236}">
                <a16:creationId xmlns:a16="http://schemas.microsoft.com/office/drawing/2014/main" id="{0F742923-6040-DE4B-AFE1-BCA0D21B3EE9}"/>
              </a:ext>
            </a:extLst>
          </p:cNvPr>
          <p:cNvSpPr txBox="1"/>
          <p:nvPr/>
        </p:nvSpPr>
        <p:spPr>
          <a:xfrm>
            <a:off x="5548184" y="2323898"/>
            <a:ext cx="2278923" cy="461665"/>
          </a:xfrm>
          <a:prstGeom prst="rect">
            <a:avLst/>
          </a:prstGeom>
          <a:noFill/>
        </p:spPr>
        <p:txBody>
          <a:bodyPr wrap="square" rtlCol="0">
            <a:spAutoFit/>
          </a:bodyPr>
          <a:lstStyle/>
          <a:p>
            <a:r>
              <a:rPr lang="en-US" sz="2400" b="1" u="sng" dirty="0">
                <a:solidFill>
                  <a:srgbClr val="7030A0"/>
                </a:solidFill>
              </a:rPr>
              <a:t>FILL THE GAPS</a:t>
            </a:r>
          </a:p>
        </p:txBody>
      </p:sp>
    </p:spTree>
    <p:extLst>
      <p:ext uri="{BB962C8B-B14F-4D97-AF65-F5344CB8AC3E}">
        <p14:creationId xmlns:p14="http://schemas.microsoft.com/office/powerpoint/2010/main" val="241873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7BD060-0582-FB4E-AF05-5767F83F7F2E}"/>
              </a:ext>
            </a:extLst>
          </p:cNvPr>
          <p:cNvSpPr>
            <a:spLocks noGrp="1"/>
          </p:cNvSpPr>
          <p:nvPr>
            <p:ph type="body" sz="quarter" idx="10"/>
          </p:nvPr>
        </p:nvSpPr>
        <p:spPr/>
        <p:txBody>
          <a:bodyPr/>
          <a:lstStyle/>
          <a:p>
            <a:r>
              <a:rPr lang="en-US" dirty="0">
                <a:latin typeface="Rockwell" panose="02060603020205020403" pitchFamily="18" charset="77"/>
              </a:rPr>
              <a:t>1</a:t>
            </a:r>
          </a:p>
        </p:txBody>
      </p:sp>
      <p:sp>
        <p:nvSpPr>
          <p:cNvPr id="3" name="Text Placeholder 2">
            <a:extLst>
              <a:ext uri="{FF2B5EF4-FFF2-40B4-BE49-F238E27FC236}">
                <a16:creationId xmlns:a16="http://schemas.microsoft.com/office/drawing/2014/main" id="{B9CD92F0-59D4-284C-B53F-06B0B7B386FD}"/>
              </a:ext>
            </a:extLst>
          </p:cNvPr>
          <p:cNvSpPr>
            <a:spLocks noGrp="1"/>
          </p:cNvSpPr>
          <p:nvPr>
            <p:ph type="body" sz="quarter" idx="11"/>
          </p:nvPr>
        </p:nvSpPr>
        <p:spPr>
          <a:xfrm>
            <a:off x="971982" y="3886200"/>
            <a:ext cx="12109474" cy="1847850"/>
          </a:xfrm>
        </p:spPr>
        <p:txBody>
          <a:bodyPr>
            <a:normAutofit fontScale="92500" lnSpcReduction="20000"/>
          </a:bodyPr>
          <a:lstStyle/>
          <a:p>
            <a:pPr>
              <a:lnSpc>
                <a:spcPct val="120000"/>
              </a:lnSpc>
            </a:pPr>
            <a:r>
              <a:rPr lang="en-US" sz="6000" dirty="0"/>
              <a:t>Accounting for MT and Resource Acquisition (RA) Savings</a:t>
            </a:r>
          </a:p>
        </p:txBody>
      </p:sp>
    </p:spTree>
    <p:extLst>
      <p:ext uri="{BB962C8B-B14F-4D97-AF65-F5344CB8AC3E}">
        <p14:creationId xmlns:p14="http://schemas.microsoft.com/office/powerpoint/2010/main" val="320680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BF8C-DDCF-D84B-A45E-BAD8432EECEE}"/>
              </a:ext>
            </a:extLst>
          </p:cNvPr>
          <p:cNvSpPr>
            <a:spLocks noGrp="1"/>
          </p:cNvSpPr>
          <p:nvPr>
            <p:ph type="title"/>
          </p:nvPr>
        </p:nvSpPr>
        <p:spPr/>
        <p:txBody>
          <a:bodyPr/>
          <a:lstStyle/>
          <a:p>
            <a:r>
              <a:rPr lang="en-US" dirty="0"/>
              <a:t>MT and RA Savings</a:t>
            </a:r>
          </a:p>
        </p:txBody>
      </p:sp>
      <p:pic>
        <p:nvPicPr>
          <p:cNvPr id="5" name="Content Placeholder 4" descr="A close up of a map&#10;&#10;Description automatically generated">
            <a:extLst>
              <a:ext uri="{FF2B5EF4-FFF2-40B4-BE49-F238E27FC236}">
                <a16:creationId xmlns:a16="http://schemas.microsoft.com/office/drawing/2014/main" id="{F169EBA0-B5E0-2C44-AEF4-8E762411A19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6726" y="1371600"/>
            <a:ext cx="13080481" cy="5859379"/>
          </a:xfrm>
          <a:prstGeom prst="rect">
            <a:avLst/>
          </a:prstGeom>
          <a:noFill/>
          <a:ln>
            <a:noFill/>
          </a:ln>
        </p:spPr>
      </p:pic>
      <p:sp>
        <p:nvSpPr>
          <p:cNvPr id="4" name="Slide Number Placeholder 3">
            <a:extLst>
              <a:ext uri="{FF2B5EF4-FFF2-40B4-BE49-F238E27FC236}">
                <a16:creationId xmlns:a16="http://schemas.microsoft.com/office/drawing/2014/main" id="{E57C14A0-1741-C34C-AB60-1FB94F01AB1B}"/>
              </a:ext>
            </a:extLst>
          </p:cNvPr>
          <p:cNvSpPr>
            <a:spLocks noGrp="1"/>
          </p:cNvSpPr>
          <p:nvPr>
            <p:ph type="sldNum" sz="quarter" idx="12"/>
          </p:nvPr>
        </p:nvSpPr>
        <p:spPr/>
        <p:txBody>
          <a:bodyPr/>
          <a:lstStyle/>
          <a:p>
            <a:fld id="{716BE055-3314-2D4A-A606-82BA4EBBFBBB}" type="slidenum">
              <a:rPr lang="en-US" smtClean="0"/>
              <a:pPr/>
              <a:t>6</a:t>
            </a:fld>
            <a:endParaRPr lang="en-US" dirty="0"/>
          </a:p>
        </p:txBody>
      </p:sp>
    </p:spTree>
    <p:extLst>
      <p:ext uri="{BB962C8B-B14F-4D97-AF65-F5344CB8AC3E}">
        <p14:creationId xmlns:p14="http://schemas.microsoft.com/office/powerpoint/2010/main" val="31679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CC116E-2E22-CF4E-AD57-D143C55F2E00}"/>
              </a:ext>
            </a:extLst>
          </p:cNvPr>
          <p:cNvSpPr>
            <a:spLocks noGrp="1"/>
          </p:cNvSpPr>
          <p:nvPr>
            <p:ph type="title"/>
          </p:nvPr>
        </p:nvSpPr>
        <p:spPr>
          <a:xfrm>
            <a:off x="828040" y="277144"/>
            <a:ext cx="12435840" cy="1646697"/>
          </a:xfrm>
        </p:spPr>
        <p:txBody>
          <a:bodyPr anchor="t">
            <a:normAutofit/>
          </a:bodyPr>
          <a:lstStyle/>
          <a:p>
            <a:pPr>
              <a:lnSpc>
                <a:spcPct val="70000"/>
              </a:lnSpc>
            </a:pPr>
            <a:r>
              <a:rPr lang="en-US" dirty="0"/>
              <a:t>Purpose:  Avoid double counting</a:t>
            </a:r>
            <a:br>
              <a:rPr lang="en-US" dirty="0"/>
            </a:br>
            <a:r>
              <a:rPr lang="en-US" sz="3100" dirty="0"/>
              <a:t>Sub-WG</a:t>
            </a:r>
            <a:r>
              <a:rPr lang="en-US" dirty="0"/>
              <a:t> </a:t>
            </a:r>
            <a:r>
              <a:rPr lang="en-US" sz="3100" dirty="0"/>
              <a:t>Proposal</a:t>
            </a:r>
            <a:r>
              <a:rPr lang="en-US" sz="3600" dirty="0"/>
              <a:t>:</a:t>
            </a:r>
            <a:r>
              <a:rPr lang="en-US" dirty="0"/>
              <a:t> </a:t>
            </a:r>
            <a:r>
              <a:rPr lang="en-US" sz="3100" dirty="0">
                <a:solidFill>
                  <a:schemeClr val="accent6"/>
                </a:solidFill>
              </a:rPr>
              <a:t>Remove net RA Savings from the MT Savings</a:t>
            </a:r>
            <a:endParaRPr lang="en-US" dirty="0">
              <a:solidFill>
                <a:schemeClr val="accent6"/>
              </a:solidFill>
            </a:endParaRPr>
          </a:p>
        </p:txBody>
      </p:sp>
      <p:sp>
        <p:nvSpPr>
          <p:cNvPr id="6" name="Content Placeholder 5">
            <a:extLst>
              <a:ext uri="{FF2B5EF4-FFF2-40B4-BE49-F238E27FC236}">
                <a16:creationId xmlns:a16="http://schemas.microsoft.com/office/drawing/2014/main" id="{9BB1B8EB-3B41-D64D-AE85-7DD7BDDD4B7C}"/>
              </a:ext>
            </a:extLst>
          </p:cNvPr>
          <p:cNvSpPr>
            <a:spLocks noGrp="1"/>
          </p:cNvSpPr>
          <p:nvPr>
            <p:ph sz="half" idx="1"/>
          </p:nvPr>
        </p:nvSpPr>
        <p:spPr>
          <a:xfrm>
            <a:off x="974194" y="1793154"/>
            <a:ext cx="12015366" cy="5129425"/>
          </a:xfrm>
        </p:spPr>
        <p:txBody>
          <a:bodyPr>
            <a:normAutofit/>
          </a:bodyPr>
          <a:lstStyle/>
          <a:p>
            <a:pPr marL="0" indent="0">
              <a:buNone/>
            </a:pPr>
            <a:r>
              <a:rPr lang="en-US" sz="2800" dirty="0"/>
              <a:t>Total MT Savings = (MT Units x Savings per unit) </a:t>
            </a:r>
            <a:r>
              <a:rPr lang="en-US" dirty="0"/>
              <a:t>– </a:t>
            </a:r>
            <a:r>
              <a:rPr lang="en-US" sz="2800" dirty="0"/>
              <a:t>RA Net Savings;  </a:t>
            </a:r>
            <a:r>
              <a:rPr lang="en-US" sz="2800" b="1" i="1" dirty="0"/>
              <a:t>Where: </a:t>
            </a:r>
          </a:p>
          <a:p>
            <a:r>
              <a:rPr lang="en-US" sz="2800" b="1" i="1" dirty="0"/>
              <a:t>MT Units </a:t>
            </a:r>
            <a:r>
              <a:rPr lang="en-US" sz="2800" i="1" dirty="0"/>
              <a:t>= Total Market Units – Natural Market Baseline Units</a:t>
            </a:r>
          </a:p>
          <a:p>
            <a:r>
              <a:rPr lang="en-US" sz="2800" b="1" i="1" dirty="0"/>
              <a:t>Savings/Unit </a:t>
            </a:r>
            <a:r>
              <a:rPr lang="en-US" sz="2800" i="1" dirty="0"/>
              <a:t>= Developed in MTI Plan</a:t>
            </a:r>
          </a:p>
          <a:p>
            <a:r>
              <a:rPr lang="en-US" sz="2800" b="1" i="1" dirty="0"/>
              <a:t>RA Net Savings </a:t>
            </a:r>
            <a:r>
              <a:rPr lang="en-US" sz="2800" i="1" dirty="0"/>
              <a:t>= Savings reported in CEDARS </a:t>
            </a:r>
          </a:p>
          <a:p>
            <a:pPr marL="0" indent="0">
              <a:buNone/>
            </a:pPr>
            <a:r>
              <a:rPr lang="en-US" sz="2000" i="1" dirty="0"/>
              <a:t>      for the same market (measures)  targeted</a:t>
            </a:r>
          </a:p>
          <a:p>
            <a:pPr marL="0" indent="0">
              <a:buNone/>
            </a:pPr>
            <a:r>
              <a:rPr lang="en-US" sz="2000" i="1" dirty="0"/>
              <a:t>      by the MT initiative</a:t>
            </a:r>
          </a:p>
          <a:p>
            <a:pPr lvl="2"/>
            <a:r>
              <a:rPr lang="en-US" sz="1600" i="1" dirty="0"/>
              <a:t>Likely a combination of A, B, C</a:t>
            </a:r>
          </a:p>
          <a:p>
            <a:pPr marL="0" indent="0">
              <a:buNone/>
            </a:pPr>
            <a:endParaRPr lang="en-US" sz="2000" i="1" dirty="0">
              <a:solidFill>
                <a:srgbClr val="FF000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BBA60AB-F866-0540-BAE0-1D22318F57E7}"/>
              </a:ext>
            </a:extLst>
          </p:cNvPr>
          <p:cNvSpPr>
            <a:spLocks noGrp="1"/>
          </p:cNvSpPr>
          <p:nvPr>
            <p:ph type="sldNum" sz="quarter" idx="12"/>
          </p:nvPr>
        </p:nvSpPr>
        <p:spPr/>
        <p:txBody>
          <a:bodyPr anchor="t">
            <a:normAutofit/>
          </a:bodyPr>
          <a:lstStyle/>
          <a:p>
            <a:pPr>
              <a:spcAft>
                <a:spcPts val="600"/>
              </a:spcAft>
            </a:pPr>
            <a:fld id="{716BE055-3314-2D4A-A606-82BA4EBBFBBB}" type="slidenum">
              <a:rPr lang="en-US" smtClean="0"/>
              <a:pPr>
                <a:spcAft>
                  <a:spcPts val="600"/>
                </a:spcAft>
              </a:pPr>
              <a:t>7</a:t>
            </a:fld>
            <a:endParaRPr lang="en-US"/>
          </a:p>
        </p:txBody>
      </p:sp>
      <p:pic>
        <p:nvPicPr>
          <p:cNvPr id="9" name="Content Placeholder 8" descr="A close up of a map&#10;&#10;Description automatically generated">
            <a:extLst>
              <a:ext uri="{FF2B5EF4-FFF2-40B4-BE49-F238E27FC236}">
                <a16:creationId xmlns:a16="http://schemas.microsoft.com/office/drawing/2014/main" id="{3B3350D7-97D4-3E4F-9C5A-69EBE15D4739}"/>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23819" y="3886200"/>
            <a:ext cx="7589211" cy="4045549"/>
          </a:xfrm>
          <a:prstGeom prst="rect">
            <a:avLst/>
          </a:prstGeom>
          <a:noFill/>
          <a:ln>
            <a:noFill/>
          </a:ln>
        </p:spPr>
      </p:pic>
      <p:cxnSp>
        <p:nvCxnSpPr>
          <p:cNvPr id="10" name="Straight Connector 9">
            <a:extLst>
              <a:ext uri="{FF2B5EF4-FFF2-40B4-BE49-F238E27FC236}">
                <a16:creationId xmlns:a16="http://schemas.microsoft.com/office/drawing/2014/main" id="{7CFAF0EE-27F2-7441-82FC-36358205F2A1}"/>
              </a:ext>
            </a:extLst>
          </p:cNvPr>
          <p:cNvCxnSpPr/>
          <p:nvPr/>
        </p:nvCxnSpPr>
        <p:spPr>
          <a:xfrm>
            <a:off x="828040" y="1684129"/>
            <a:ext cx="12161520" cy="0"/>
          </a:xfrm>
          <a:prstGeom prst="line">
            <a:avLst/>
          </a:prstGeom>
          <a:ln w="73025"/>
        </p:spPr>
        <p:style>
          <a:lnRef idx="2">
            <a:schemeClr val="accent6"/>
          </a:lnRef>
          <a:fillRef idx="0">
            <a:schemeClr val="accent6"/>
          </a:fillRef>
          <a:effectRef idx="1">
            <a:schemeClr val="accent6"/>
          </a:effectRef>
          <a:fontRef idx="minor">
            <a:schemeClr val="tx1"/>
          </a:fontRef>
        </p:style>
      </p:cxnSp>
      <p:sp>
        <p:nvSpPr>
          <p:cNvPr id="2" name="TextBox 1">
            <a:extLst>
              <a:ext uri="{FF2B5EF4-FFF2-40B4-BE49-F238E27FC236}">
                <a16:creationId xmlns:a16="http://schemas.microsoft.com/office/drawing/2014/main" id="{DC5FC313-33A2-0F40-A383-A3C5A90F7C1F}"/>
              </a:ext>
            </a:extLst>
          </p:cNvPr>
          <p:cNvSpPr txBox="1"/>
          <p:nvPr/>
        </p:nvSpPr>
        <p:spPr>
          <a:xfrm>
            <a:off x="11981190" y="5358318"/>
            <a:ext cx="1117614" cy="400110"/>
          </a:xfrm>
          <a:prstGeom prst="rect">
            <a:avLst/>
          </a:prstGeom>
          <a:noFill/>
        </p:spPr>
        <p:txBody>
          <a:bodyPr wrap="none" rtlCol="0">
            <a:spAutoFit/>
          </a:bodyPr>
          <a:lstStyle/>
          <a:p>
            <a:r>
              <a:rPr lang="en-US" dirty="0">
                <a:solidFill>
                  <a:schemeClr val="accent5">
                    <a:lumMod val="75000"/>
                  </a:schemeClr>
                </a:solidFill>
              </a:rPr>
              <a:t>MT units</a:t>
            </a:r>
          </a:p>
        </p:txBody>
      </p:sp>
      <p:sp>
        <p:nvSpPr>
          <p:cNvPr id="8" name="Right Brace 7">
            <a:extLst>
              <a:ext uri="{FF2B5EF4-FFF2-40B4-BE49-F238E27FC236}">
                <a16:creationId xmlns:a16="http://schemas.microsoft.com/office/drawing/2014/main" id="{90A99BCE-B32F-8F4A-B4BB-DB12B8EAAA32}"/>
              </a:ext>
            </a:extLst>
          </p:cNvPr>
          <p:cNvSpPr/>
          <p:nvPr/>
        </p:nvSpPr>
        <p:spPr>
          <a:xfrm>
            <a:off x="11709400" y="5088194"/>
            <a:ext cx="271790" cy="114136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035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022E31-3DF0-5241-B739-049BA8CBFC57}"/>
              </a:ext>
            </a:extLst>
          </p:cNvPr>
          <p:cNvSpPr>
            <a:spLocks noGrp="1"/>
          </p:cNvSpPr>
          <p:nvPr>
            <p:ph type="title"/>
          </p:nvPr>
        </p:nvSpPr>
        <p:spPr>
          <a:xfrm rot="16200000">
            <a:off x="-4866953" y="-128837"/>
            <a:ext cx="12435840" cy="1295400"/>
          </a:xfrm>
        </p:spPr>
        <p:txBody>
          <a:bodyPr/>
          <a:lstStyle/>
          <a:p>
            <a:r>
              <a:rPr lang="en-US" dirty="0"/>
              <a:t>         Example</a:t>
            </a:r>
          </a:p>
        </p:txBody>
      </p:sp>
      <p:graphicFrame>
        <p:nvGraphicFramePr>
          <p:cNvPr id="16" name="Content Placeholder 15">
            <a:extLst>
              <a:ext uri="{FF2B5EF4-FFF2-40B4-BE49-F238E27FC236}">
                <a16:creationId xmlns:a16="http://schemas.microsoft.com/office/drawing/2014/main" id="{83D75681-6EE2-F742-8238-78E3F8E2803F}"/>
              </a:ext>
            </a:extLst>
          </p:cNvPr>
          <p:cNvGraphicFramePr>
            <a:graphicFrameLocks noGrp="1"/>
          </p:cNvGraphicFramePr>
          <p:nvPr>
            <p:ph idx="1"/>
            <p:extLst>
              <p:ext uri="{D42A27DB-BD31-4B8C-83A1-F6EECF244321}">
                <p14:modId xmlns:p14="http://schemas.microsoft.com/office/powerpoint/2010/main" val="674233600"/>
              </p:ext>
            </p:extLst>
          </p:nvPr>
        </p:nvGraphicFramePr>
        <p:xfrm>
          <a:off x="2256505" y="819575"/>
          <a:ext cx="10250130" cy="5898776"/>
        </p:xfrm>
        <a:graphic>
          <a:graphicData uri="http://schemas.openxmlformats.org/drawingml/2006/table">
            <a:tbl>
              <a:tblPr firstRow="1" bandRow="1">
                <a:tableStyleId>{7DF18680-E054-41AD-8BC1-D1AEF772440D}</a:tableStyleId>
              </a:tblPr>
              <a:tblGrid>
                <a:gridCol w="4854142">
                  <a:extLst>
                    <a:ext uri="{9D8B030D-6E8A-4147-A177-3AD203B41FA5}">
                      <a16:colId xmlns:a16="http://schemas.microsoft.com/office/drawing/2014/main" val="2113847074"/>
                    </a:ext>
                  </a:extLst>
                </a:gridCol>
                <a:gridCol w="5395988">
                  <a:extLst>
                    <a:ext uri="{9D8B030D-6E8A-4147-A177-3AD203B41FA5}">
                      <a16:colId xmlns:a16="http://schemas.microsoft.com/office/drawing/2014/main" val="709283471"/>
                    </a:ext>
                  </a:extLst>
                </a:gridCol>
              </a:tblGrid>
              <a:tr h="668138">
                <a:tc>
                  <a:txBody>
                    <a:bodyPr/>
                    <a:lstStyle/>
                    <a:p>
                      <a:pPr algn="r"/>
                      <a:endParaRPr lang="en-US" dirty="0"/>
                    </a:p>
                  </a:txBody>
                  <a:tcPr/>
                </a:tc>
                <a:tc>
                  <a:txBody>
                    <a:bodyPr/>
                    <a:lstStyle/>
                    <a:p>
                      <a:pPr algn="ctr"/>
                      <a:r>
                        <a:rPr lang="en-US" dirty="0" err="1"/>
                        <a:t>Caculation</a:t>
                      </a:r>
                      <a:endParaRPr lang="en-US" dirty="0"/>
                    </a:p>
                  </a:txBody>
                  <a:tcPr/>
                </a:tc>
                <a:extLst>
                  <a:ext uri="{0D108BD9-81ED-4DB2-BD59-A6C34878D82A}">
                    <a16:rowId xmlns:a16="http://schemas.microsoft.com/office/drawing/2014/main" val="1438280133"/>
                  </a:ext>
                </a:extLst>
              </a:tr>
              <a:tr h="668138">
                <a:tc>
                  <a:txBody>
                    <a:bodyPr/>
                    <a:lstStyle/>
                    <a:p>
                      <a:pPr algn="r"/>
                      <a:r>
                        <a:rPr lang="en-US" b="1" i="1" dirty="0"/>
                        <a:t>Given: Total Market Units</a:t>
                      </a:r>
                    </a:p>
                  </a:txBody>
                  <a:tcPr/>
                </a:tc>
                <a:tc>
                  <a:txBody>
                    <a:bodyPr/>
                    <a:lstStyle/>
                    <a:p>
                      <a:pPr algn="ctr"/>
                      <a:r>
                        <a:rPr lang="en-US" b="1" i="1" dirty="0"/>
                        <a:t>2,000</a:t>
                      </a:r>
                    </a:p>
                  </a:txBody>
                  <a:tcPr/>
                </a:tc>
                <a:extLst>
                  <a:ext uri="{0D108BD9-81ED-4DB2-BD59-A6C34878D82A}">
                    <a16:rowId xmlns:a16="http://schemas.microsoft.com/office/drawing/2014/main" val="1182213867"/>
                  </a:ext>
                </a:extLst>
              </a:tr>
              <a:tr h="675839">
                <a:tc>
                  <a:txBody>
                    <a:bodyPr/>
                    <a:lstStyle/>
                    <a:p>
                      <a:pPr algn="r"/>
                      <a:r>
                        <a:rPr lang="en-US" b="1" i="1" dirty="0"/>
                        <a:t>Given: Natural Market Baseline</a:t>
                      </a:r>
                    </a:p>
                  </a:txBody>
                  <a:tcPr/>
                </a:tc>
                <a:tc>
                  <a:txBody>
                    <a:bodyPr/>
                    <a:lstStyle/>
                    <a:p>
                      <a:pPr algn="ctr"/>
                      <a:r>
                        <a:rPr lang="en-US" b="1" i="1" dirty="0"/>
                        <a:t>200</a:t>
                      </a:r>
                    </a:p>
                  </a:txBody>
                  <a:tcPr/>
                </a:tc>
                <a:extLst>
                  <a:ext uri="{0D108BD9-81ED-4DB2-BD59-A6C34878D82A}">
                    <a16:rowId xmlns:a16="http://schemas.microsoft.com/office/drawing/2014/main" val="3666522611"/>
                  </a:ext>
                </a:extLst>
              </a:tr>
              <a:tr h="958645">
                <a:tc>
                  <a:txBody>
                    <a:bodyPr/>
                    <a:lstStyle/>
                    <a:p>
                      <a:pPr algn="r"/>
                      <a:r>
                        <a:rPr lang="en-US" dirty="0"/>
                        <a:t>MT Units</a:t>
                      </a:r>
                    </a:p>
                  </a:txBody>
                  <a:tcPr/>
                </a:tc>
                <a:tc>
                  <a:txBody>
                    <a:bodyPr/>
                    <a:lstStyle/>
                    <a:p>
                      <a:pPr algn="ctr"/>
                      <a:r>
                        <a:rPr lang="en-US" dirty="0"/>
                        <a:t>1800 </a:t>
                      </a:r>
                      <a:endParaRPr lang="en-US" sz="1200" dirty="0"/>
                    </a:p>
                    <a:p>
                      <a:pPr algn="ctr"/>
                      <a:r>
                        <a:rPr lang="en-US" sz="1200" dirty="0"/>
                        <a:t>(2,000-200 = 1,800)</a:t>
                      </a:r>
                      <a:endParaRPr lang="en-US" dirty="0"/>
                    </a:p>
                  </a:txBody>
                  <a:tcPr/>
                </a:tc>
                <a:extLst>
                  <a:ext uri="{0D108BD9-81ED-4DB2-BD59-A6C34878D82A}">
                    <a16:rowId xmlns:a16="http://schemas.microsoft.com/office/drawing/2014/main" val="779830796"/>
                  </a:ext>
                </a:extLst>
              </a:tr>
              <a:tr h="892700">
                <a:tc>
                  <a:txBody>
                    <a:bodyPr/>
                    <a:lstStyle/>
                    <a:p>
                      <a:pPr marL="0" marR="0" lvl="0" indent="0" algn="r" defTabSz="699779" rtl="0" eaLnBrk="1" fontAlgn="auto" latinLnBrk="0" hangingPunct="1">
                        <a:lnSpc>
                          <a:spcPct val="100000"/>
                        </a:lnSpc>
                        <a:spcBef>
                          <a:spcPts val="0"/>
                        </a:spcBef>
                        <a:spcAft>
                          <a:spcPts val="0"/>
                        </a:spcAft>
                        <a:buClrTx/>
                        <a:buSzTx/>
                        <a:buFontTx/>
                        <a:buNone/>
                        <a:tabLst/>
                        <a:defRPr/>
                      </a:pPr>
                      <a:r>
                        <a:rPr lang="en-US" b="1" i="1" dirty="0"/>
                        <a:t> </a:t>
                      </a:r>
                      <a:r>
                        <a:rPr lang="en-US" sz="2400" b="1" i="1" dirty="0"/>
                        <a:t>Given: Unit Energy Savings (UES)</a:t>
                      </a:r>
                      <a:endParaRPr lang="en-US" b="1" i="1" dirty="0"/>
                    </a:p>
                  </a:txBody>
                  <a:tcPr/>
                </a:tc>
                <a:tc>
                  <a:txBody>
                    <a:bodyPr/>
                    <a:lstStyle/>
                    <a:p>
                      <a:pPr marL="0" marR="0" lvl="0" indent="0" algn="ctr" defTabSz="699779" rtl="0" eaLnBrk="1" fontAlgn="auto" latinLnBrk="0" hangingPunct="1">
                        <a:lnSpc>
                          <a:spcPct val="100000"/>
                        </a:lnSpc>
                        <a:spcBef>
                          <a:spcPts val="0"/>
                        </a:spcBef>
                        <a:spcAft>
                          <a:spcPts val="0"/>
                        </a:spcAft>
                        <a:buClrTx/>
                        <a:buSzTx/>
                        <a:buFontTx/>
                        <a:buNone/>
                        <a:tabLst/>
                        <a:defRPr/>
                      </a:pPr>
                      <a:r>
                        <a:rPr lang="en-US" dirty="0"/>
                        <a:t>150 kWh/</a:t>
                      </a:r>
                      <a:r>
                        <a:rPr lang="en-US" dirty="0" err="1"/>
                        <a:t>yr</a:t>
                      </a:r>
                      <a:endParaRPr lang="en-US" dirty="0"/>
                    </a:p>
                  </a:txBody>
                  <a:tcPr/>
                </a:tc>
                <a:extLst>
                  <a:ext uri="{0D108BD9-81ED-4DB2-BD59-A6C34878D82A}">
                    <a16:rowId xmlns:a16="http://schemas.microsoft.com/office/drawing/2014/main" val="4073415584"/>
                  </a:ext>
                </a:extLst>
              </a:tr>
              <a:tr h="1017658">
                <a:tc>
                  <a:txBody>
                    <a:bodyPr/>
                    <a:lstStyle/>
                    <a:p>
                      <a:pPr algn="r"/>
                      <a:r>
                        <a:rPr lang="en-US" b="1" i="1" dirty="0">
                          <a:solidFill>
                            <a:schemeClr val="tx1"/>
                          </a:solidFill>
                        </a:rPr>
                        <a:t>Given: Net RA Savings </a:t>
                      </a:r>
                      <a:r>
                        <a:rPr lang="en-US" sz="1200" b="1" i="1" dirty="0">
                          <a:solidFill>
                            <a:schemeClr val="tx1"/>
                          </a:solidFill>
                        </a:rPr>
                        <a:t>(kWh/year)</a:t>
                      </a:r>
                      <a:endParaRPr lang="en-US" b="1" i="1" dirty="0">
                        <a:solidFill>
                          <a:schemeClr val="tx1"/>
                        </a:solidFill>
                      </a:endParaRPr>
                    </a:p>
                  </a:txBody>
                  <a:tcPr/>
                </a:tc>
                <a:tc>
                  <a:txBody>
                    <a:bodyPr/>
                    <a:lstStyle/>
                    <a:p>
                      <a:pPr algn="ctr"/>
                      <a:r>
                        <a:rPr lang="en-US" dirty="0">
                          <a:solidFill>
                            <a:schemeClr val="tx1"/>
                          </a:solidFill>
                        </a:rPr>
                        <a:t>Reported by Utility in CEDARS </a:t>
                      </a:r>
                    </a:p>
                    <a:p>
                      <a:pPr algn="ctr"/>
                      <a:r>
                        <a:rPr lang="en-US" sz="1400" kern="1200" dirty="0">
                          <a:solidFill>
                            <a:schemeClr val="tx1"/>
                          </a:solidFill>
                          <a:latin typeface="+mn-lt"/>
                          <a:ea typeface="+mn-ea"/>
                          <a:cs typeface="+mn-cs"/>
                        </a:rPr>
                        <a:t>Example assumes</a:t>
                      </a:r>
                      <a:r>
                        <a:rPr lang="en-US" sz="1400" dirty="0">
                          <a:solidFill>
                            <a:schemeClr val="tx1"/>
                          </a:solidFill>
                        </a:rPr>
                        <a:t> 100,000 kWh </a:t>
                      </a:r>
                      <a:endParaRPr lang="en-US" dirty="0">
                        <a:solidFill>
                          <a:schemeClr val="tx1"/>
                        </a:solidFill>
                      </a:endParaRPr>
                    </a:p>
                  </a:txBody>
                  <a:tcPr/>
                </a:tc>
                <a:extLst>
                  <a:ext uri="{0D108BD9-81ED-4DB2-BD59-A6C34878D82A}">
                    <a16:rowId xmlns:a16="http://schemas.microsoft.com/office/drawing/2014/main" val="3728074035"/>
                  </a:ext>
                </a:extLst>
              </a:tr>
              <a:tr h="1017658">
                <a:tc>
                  <a:txBody>
                    <a:bodyPr/>
                    <a:lstStyle/>
                    <a:p>
                      <a:pPr algn="r"/>
                      <a:r>
                        <a:rPr lang="en-US" dirty="0"/>
                        <a:t>TOTAL MT Savings </a:t>
                      </a:r>
                      <a:r>
                        <a:rPr lang="en-US" sz="1200" dirty="0"/>
                        <a:t>(kWh/</a:t>
                      </a:r>
                      <a:r>
                        <a:rPr lang="en-US" sz="1200" dirty="0" err="1"/>
                        <a:t>yr</a:t>
                      </a:r>
                      <a:r>
                        <a:rPr lang="en-US" sz="1200" dirty="0"/>
                        <a:t>)</a:t>
                      </a:r>
                      <a:endParaRPr lang="en-US" dirty="0"/>
                    </a:p>
                  </a:txBody>
                  <a:tcPr/>
                </a:tc>
                <a:tc>
                  <a:txBody>
                    <a:bodyPr/>
                    <a:lstStyle/>
                    <a:p>
                      <a:pPr algn="ctr"/>
                      <a:r>
                        <a:rPr lang="en-US" dirty="0"/>
                        <a:t>(150*1800) – </a:t>
                      </a:r>
                      <a:r>
                        <a:rPr lang="en-US" dirty="0">
                          <a:solidFill>
                            <a:schemeClr val="tx1"/>
                          </a:solidFill>
                        </a:rPr>
                        <a:t>100,000 =</a:t>
                      </a:r>
                    </a:p>
                    <a:p>
                      <a:pPr algn="ctr"/>
                      <a:r>
                        <a:rPr lang="en-US" dirty="0"/>
                        <a:t> 170,000</a:t>
                      </a:r>
                      <a:r>
                        <a:rPr lang="en-US" sz="1400" dirty="0"/>
                        <a:t> </a:t>
                      </a:r>
                      <a:endParaRPr lang="en-US" dirty="0"/>
                    </a:p>
                  </a:txBody>
                  <a:tcPr/>
                </a:tc>
                <a:extLst>
                  <a:ext uri="{0D108BD9-81ED-4DB2-BD59-A6C34878D82A}">
                    <a16:rowId xmlns:a16="http://schemas.microsoft.com/office/drawing/2014/main" val="416350703"/>
                  </a:ext>
                </a:extLst>
              </a:tr>
            </a:tbl>
          </a:graphicData>
        </a:graphic>
      </p:graphicFrame>
      <p:sp>
        <p:nvSpPr>
          <p:cNvPr id="5" name="Slide Number Placeholder 4">
            <a:extLst>
              <a:ext uri="{FF2B5EF4-FFF2-40B4-BE49-F238E27FC236}">
                <a16:creationId xmlns:a16="http://schemas.microsoft.com/office/drawing/2014/main" id="{C8A06145-4485-CE41-ABFD-EA17CEF3F682}"/>
              </a:ext>
            </a:extLst>
          </p:cNvPr>
          <p:cNvSpPr>
            <a:spLocks noGrp="1"/>
          </p:cNvSpPr>
          <p:nvPr>
            <p:ph type="sldNum" sz="quarter" idx="12"/>
          </p:nvPr>
        </p:nvSpPr>
        <p:spPr/>
        <p:txBody>
          <a:bodyPr/>
          <a:lstStyle/>
          <a:p>
            <a:fld id="{716BE055-3314-2D4A-A606-82BA4EBBFBBB}" type="slidenum">
              <a:rPr lang="en-US" smtClean="0"/>
              <a:pPr/>
              <a:t>8</a:t>
            </a:fld>
            <a:endParaRPr lang="en-US" dirty="0"/>
          </a:p>
        </p:txBody>
      </p:sp>
    </p:spTree>
    <p:extLst>
      <p:ext uri="{BB962C8B-B14F-4D97-AF65-F5344CB8AC3E}">
        <p14:creationId xmlns:p14="http://schemas.microsoft.com/office/powerpoint/2010/main" val="38499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5650-ED5A-6243-8856-02E15B46FD1A}"/>
              </a:ext>
            </a:extLst>
          </p:cNvPr>
          <p:cNvSpPr>
            <a:spLocks noGrp="1"/>
          </p:cNvSpPr>
          <p:nvPr>
            <p:ph type="title"/>
          </p:nvPr>
        </p:nvSpPr>
        <p:spPr>
          <a:xfrm>
            <a:off x="690880" y="526756"/>
            <a:ext cx="12435840" cy="1295400"/>
          </a:xfrm>
        </p:spPr>
        <p:txBody>
          <a:bodyPr/>
          <a:lstStyle/>
          <a:p>
            <a:r>
              <a:rPr lang="en-US" dirty="0"/>
              <a:t>Questions on “net” RA savings</a:t>
            </a:r>
          </a:p>
        </p:txBody>
      </p:sp>
      <p:sp>
        <p:nvSpPr>
          <p:cNvPr id="3" name="Content Placeholder 2">
            <a:extLst>
              <a:ext uri="{FF2B5EF4-FFF2-40B4-BE49-F238E27FC236}">
                <a16:creationId xmlns:a16="http://schemas.microsoft.com/office/drawing/2014/main" id="{6C656CB0-328C-5748-8B22-FAD65A4F2A93}"/>
              </a:ext>
            </a:extLst>
          </p:cNvPr>
          <p:cNvSpPr>
            <a:spLocks noGrp="1"/>
          </p:cNvSpPr>
          <p:nvPr>
            <p:ph idx="1"/>
          </p:nvPr>
        </p:nvSpPr>
        <p:spPr>
          <a:xfrm>
            <a:off x="690880" y="2024579"/>
            <a:ext cx="12435840" cy="5129425"/>
          </a:xfrm>
        </p:spPr>
        <p:txBody>
          <a:bodyPr/>
          <a:lstStyle/>
          <a:p>
            <a:pPr>
              <a:lnSpc>
                <a:spcPct val="100000"/>
              </a:lnSpc>
              <a:spcBef>
                <a:spcPts val="864"/>
              </a:spcBef>
              <a:spcAft>
                <a:spcPts val="1200"/>
              </a:spcAft>
            </a:pPr>
            <a:r>
              <a:rPr lang="en-US" dirty="0"/>
              <a:t>Is CEDARS the best source for net savings?</a:t>
            </a:r>
          </a:p>
          <a:p>
            <a:pPr>
              <a:lnSpc>
                <a:spcPct val="100000"/>
              </a:lnSpc>
              <a:spcBef>
                <a:spcPts val="864"/>
              </a:spcBef>
            </a:pPr>
            <a:r>
              <a:rPr lang="en-US" dirty="0"/>
              <a:t>Will “free rider” RA calculations be biased by the MT activities?  If so, what can be done?</a:t>
            </a:r>
          </a:p>
          <a:p>
            <a:pPr lvl="1">
              <a:lnSpc>
                <a:spcPct val="100000"/>
              </a:lnSpc>
              <a:spcBef>
                <a:spcPts val="864"/>
              </a:spcBef>
            </a:pPr>
            <a:r>
              <a:rPr lang="en-US" dirty="0"/>
              <a:t>Keep FR rate static so less penalty to RA from a moving market?</a:t>
            </a:r>
          </a:p>
          <a:p>
            <a:pPr lvl="2">
              <a:lnSpc>
                <a:spcPct val="100000"/>
              </a:lnSpc>
              <a:spcBef>
                <a:spcPts val="864"/>
              </a:spcBef>
            </a:pPr>
            <a:r>
              <a:rPr lang="en-US" dirty="0"/>
              <a:t>This is alluded to in Decision </a:t>
            </a:r>
            <a:r>
              <a:rPr lang="en-US" sz="2000" dirty="0"/>
              <a:t>(p 159 in requirements for MTI Plan)</a:t>
            </a:r>
            <a:endParaRPr lang="en-US" dirty="0"/>
          </a:p>
          <a:p>
            <a:pPr lvl="1">
              <a:lnSpc>
                <a:spcPct val="100000"/>
              </a:lnSpc>
              <a:spcBef>
                <a:spcPts val="864"/>
              </a:spcBef>
            </a:pPr>
            <a:r>
              <a:rPr lang="en-US" dirty="0"/>
              <a:t>Other ideas? </a:t>
            </a:r>
          </a:p>
          <a:p>
            <a:pPr marL="0" indent="0">
              <a:lnSpc>
                <a:spcPct val="100000"/>
              </a:lnSpc>
              <a:spcBef>
                <a:spcPts val="264"/>
              </a:spcBef>
              <a:buNone/>
            </a:pPr>
            <a:endParaRPr lang="en-US" dirty="0">
              <a:solidFill>
                <a:srgbClr val="FF0000"/>
              </a:solidFill>
            </a:endParaRPr>
          </a:p>
          <a:p>
            <a:pPr lvl="1">
              <a:lnSpc>
                <a:spcPct val="100000"/>
              </a:lnSpc>
              <a:spcBef>
                <a:spcPts val="264"/>
              </a:spcBef>
            </a:pPr>
            <a:endParaRPr lang="en-US" dirty="0"/>
          </a:p>
        </p:txBody>
      </p:sp>
      <p:sp>
        <p:nvSpPr>
          <p:cNvPr id="4" name="Slide Number Placeholder 3">
            <a:extLst>
              <a:ext uri="{FF2B5EF4-FFF2-40B4-BE49-F238E27FC236}">
                <a16:creationId xmlns:a16="http://schemas.microsoft.com/office/drawing/2014/main" id="{75898CCF-7C43-1441-A37C-E42F39364D6E}"/>
              </a:ext>
            </a:extLst>
          </p:cNvPr>
          <p:cNvSpPr>
            <a:spLocks noGrp="1"/>
          </p:cNvSpPr>
          <p:nvPr>
            <p:ph type="sldNum" sz="quarter" idx="12"/>
          </p:nvPr>
        </p:nvSpPr>
        <p:spPr/>
        <p:txBody>
          <a:bodyPr/>
          <a:lstStyle/>
          <a:p>
            <a:fld id="{716BE055-3314-2D4A-A606-82BA4EBBFBBB}" type="slidenum">
              <a:rPr lang="en-US" smtClean="0"/>
              <a:pPr/>
              <a:t>9</a:t>
            </a:fld>
            <a:endParaRPr lang="en-US" dirty="0"/>
          </a:p>
        </p:txBody>
      </p:sp>
    </p:spTree>
    <p:extLst>
      <p:ext uri="{BB962C8B-B14F-4D97-AF65-F5344CB8AC3E}">
        <p14:creationId xmlns:p14="http://schemas.microsoft.com/office/powerpoint/2010/main" val="3549370229"/>
      </p:ext>
    </p:extLst>
  </p:cSld>
  <p:clrMapOvr>
    <a:masterClrMapping/>
  </p:clrMapOvr>
</p:sld>
</file>

<file path=ppt/theme/theme1.xml><?xml version="1.0" encoding="utf-8"?>
<a:theme xmlns:a="http://schemas.openxmlformats.org/drawingml/2006/main" name="Office Theme">
  <a:themeElements>
    <a:clrScheme name="RI_Standard">
      <a:dk1>
        <a:srgbClr val="0F6689"/>
      </a:dk1>
      <a:lt1>
        <a:srgbClr val="FFFFFF"/>
      </a:lt1>
      <a:dk2>
        <a:srgbClr val="000000"/>
      </a:dk2>
      <a:lt2>
        <a:srgbClr val="FFFFFF"/>
      </a:lt2>
      <a:accent1>
        <a:srgbClr val="636466"/>
      </a:accent1>
      <a:accent2>
        <a:srgbClr val="939598"/>
      </a:accent2>
      <a:accent3>
        <a:srgbClr val="000000"/>
      </a:accent3>
      <a:accent4>
        <a:srgbClr val="099FC8"/>
      </a:accent4>
      <a:accent5>
        <a:srgbClr val="F9A433"/>
      </a:accent5>
      <a:accent6>
        <a:srgbClr val="E35205"/>
      </a:accent6>
      <a:hlink>
        <a:srgbClr val="F9A433"/>
      </a:hlink>
      <a:folHlink>
        <a:srgbClr val="E35205"/>
      </a:folHlink>
    </a:clrScheme>
    <a:fontScheme name="RI_Brand_Fonts_Alt">
      <a:maj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18AF89B6DE644A21ABA78B52DC482" ma:contentTypeVersion="6" ma:contentTypeDescription="Create a new document." ma:contentTypeScope="" ma:versionID="171528dbdb7f8ace22603faa56c1ae22">
  <xsd:schema xmlns:xsd="http://www.w3.org/2001/XMLSchema" xmlns:xs="http://www.w3.org/2001/XMLSchema" xmlns:p="http://schemas.microsoft.com/office/2006/metadata/properties" xmlns:ns2="32bfce61-d89e-4ff8-b2c7-0ab2b9d3634a" targetNamespace="http://schemas.microsoft.com/office/2006/metadata/properties" ma:root="true" ma:fieldsID="660f9297846a5dbb99b499f9ff15ec86" ns2:_="">
    <xsd:import namespace="32bfce61-d89e-4ff8-b2c7-0ab2b9d363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fce61-d89e-4ff8-b2c7-0ab2b9d363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C500B4-BC3D-40C0-9C16-B4231F38A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bfce61-d89e-4ff8-b2c7-0ab2b9d363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370089-1D1C-453B-A7D5-DC4EFFBA98C3}">
  <ds:schemaRefs>
    <ds:schemaRef ds:uri="http://schemas.microsoft.com/sharepoint/v3/contenttype/forms"/>
  </ds:schemaRefs>
</ds:datastoreItem>
</file>

<file path=customXml/itemProps3.xml><?xml version="1.0" encoding="utf-8"?>
<ds:datastoreItem xmlns:ds="http://schemas.openxmlformats.org/officeDocument/2006/customXml" ds:itemID="{F913203F-6490-46A7-BD67-2D25CCC5529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5331</TotalTime>
  <Words>798</Words>
  <Application>Microsoft Macintosh PowerPoint</Application>
  <PresentationFormat>Custom</PresentationFormat>
  <Paragraphs>131</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Franklin Gothic Book</vt:lpstr>
      <vt:lpstr>Franklin Gothic Book Regular</vt:lpstr>
      <vt:lpstr>Helvetica</vt:lpstr>
      <vt:lpstr>Rockwell</vt:lpstr>
      <vt:lpstr>Rockwell Regular</vt:lpstr>
      <vt:lpstr>Office Theme</vt:lpstr>
      <vt:lpstr>Status of CAEECC MT Working Group:  MT and EE Overlap (Savings Attribution)</vt:lpstr>
      <vt:lpstr>Background</vt:lpstr>
      <vt:lpstr>Savings Sub-WG Meetings and Members</vt:lpstr>
      <vt:lpstr> </vt:lpstr>
      <vt:lpstr>PowerPoint Presentation</vt:lpstr>
      <vt:lpstr>MT and RA Savings</vt:lpstr>
      <vt:lpstr>Purpose:  Avoid double counting Sub-WG Proposal: Remove net RA Savings from the MT Savings</vt:lpstr>
      <vt:lpstr>         Example</vt:lpstr>
      <vt:lpstr>Questions on “net” RA savings</vt:lpstr>
      <vt:lpstr>Most important:  Collaboration</vt:lpstr>
      <vt:lpstr>PowerPoint Presentation</vt:lpstr>
      <vt:lpstr>The Effect of Energy Code Adoption B is the savings from C&amp;S (pre-attribution)</vt:lpstr>
      <vt:lpstr>Many options in Review for MT/C&amp;S </vt:lpstr>
      <vt:lpstr>Options Reviewed</vt:lpstr>
      <vt:lpstr>Options if need a savings share (split) ….</vt:lpstr>
      <vt:lpstr>Example of percent share </vt:lpstr>
      <vt:lpstr>Criteria Needed???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MT Working Group Savings, C&amp;S,  and Goals:  Examples from Other Regions</dc:title>
  <dc:creator>Margie Gardner</dc:creator>
  <cp:lastModifiedBy>Susan Rivo</cp:lastModifiedBy>
  <cp:revision>90</cp:revision>
  <cp:lastPrinted>2020-08-11T14:17:57Z</cp:lastPrinted>
  <dcterms:created xsi:type="dcterms:W3CDTF">2020-07-22T00:06:32Z</dcterms:created>
  <dcterms:modified xsi:type="dcterms:W3CDTF">2020-09-18T15:50:01Z</dcterms:modified>
</cp:coreProperties>
</file>