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 id="2147483727" r:id="rId2"/>
    <p:sldMasterId id="2147483753" r:id="rId3"/>
    <p:sldMasterId id="2147483766" r:id="rId4"/>
  </p:sldMasterIdLst>
  <p:notesMasterIdLst>
    <p:notesMasterId r:id="rId55"/>
  </p:notesMasterIdLst>
  <p:sldIdLst>
    <p:sldId id="256" r:id="rId5"/>
    <p:sldId id="8037" r:id="rId6"/>
    <p:sldId id="260" r:id="rId7"/>
    <p:sldId id="8016" r:id="rId8"/>
    <p:sldId id="8100" r:id="rId9"/>
    <p:sldId id="8054" r:id="rId10"/>
    <p:sldId id="7986" r:id="rId11"/>
    <p:sldId id="8107" r:id="rId12"/>
    <p:sldId id="8061" r:id="rId13"/>
    <p:sldId id="8124" r:id="rId14"/>
    <p:sldId id="8062" r:id="rId15"/>
    <p:sldId id="8121" r:id="rId16"/>
    <p:sldId id="8134" r:id="rId17"/>
    <p:sldId id="8135" r:id="rId18"/>
    <p:sldId id="8129" r:id="rId19"/>
    <p:sldId id="8120" r:id="rId20"/>
    <p:sldId id="8101" r:id="rId21"/>
    <p:sldId id="8105" r:id="rId22"/>
    <p:sldId id="8106" r:id="rId23"/>
    <p:sldId id="8103" r:id="rId24"/>
    <p:sldId id="8002" r:id="rId25"/>
    <p:sldId id="8133" r:id="rId26"/>
    <p:sldId id="4238" r:id="rId27"/>
    <p:sldId id="4215" r:id="rId28"/>
    <p:sldId id="4166" r:id="rId29"/>
    <p:sldId id="4244" r:id="rId30"/>
    <p:sldId id="4247" r:id="rId31"/>
    <p:sldId id="4245" r:id="rId32"/>
    <p:sldId id="4208" r:id="rId33"/>
    <p:sldId id="8128" r:id="rId34"/>
    <p:sldId id="8012" r:id="rId35"/>
    <p:sldId id="8045" r:id="rId36"/>
    <p:sldId id="8113" r:id="rId37"/>
    <p:sldId id="8130" r:id="rId38"/>
    <p:sldId id="752" r:id="rId39"/>
    <p:sldId id="8110" r:id="rId40"/>
    <p:sldId id="8111" r:id="rId41"/>
    <p:sldId id="8131" r:id="rId42"/>
    <p:sldId id="8109" r:id="rId43"/>
    <p:sldId id="8117" r:id="rId44"/>
    <p:sldId id="8132" r:id="rId45"/>
    <p:sldId id="8112" r:id="rId46"/>
    <p:sldId id="8119" r:id="rId47"/>
    <p:sldId id="8102" r:id="rId48"/>
    <p:sldId id="8030" r:id="rId49"/>
    <p:sldId id="8077" r:id="rId50"/>
    <p:sldId id="8041" r:id="rId51"/>
    <p:sldId id="8125" r:id="rId52"/>
    <p:sldId id="8092" r:id="rId53"/>
    <p:sldId id="8040"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50638F-9579-E893-0197-38D95CB74D80}" name="Katherine Mckeague Abrams" initials="KMA" userId="S::kaab3536@colorado.edu::c3c02ecd-6fd1-430a-90d4-b8672eff30c5" providerId="AD"/>
  <p188:author id="{CF1F729B-D796-5577-3C39-B3D5EF5CEA7B}" name="Lara Ettenson" initials="A" userId="Lara Ettenso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ra Ettenson" initials="A" lastIdx="10" clrIdx="0">
    <p:extLst>
      <p:ext uri="{19B8F6BF-5375-455C-9EA6-DF929625EA0E}">
        <p15:presenceInfo xmlns:p15="http://schemas.microsoft.com/office/powerpoint/2012/main" userId="Lara Etten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9B41"/>
    <a:srgbClr val="E8A469"/>
    <a:srgbClr val="AB79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2"/>
    <p:restoredTop sz="93033"/>
  </p:normalViewPr>
  <p:slideViewPr>
    <p:cSldViewPr snapToGrid="0" snapToObjects="1">
      <p:cViewPr varScale="1">
        <p:scale>
          <a:sx n="118" d="100"/>
          <a:sy n="118" d="100"/>
        </p:scale>
        <p:origin x="832" y="20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2B5038-898A-48DC-AC18-DCC411A73CE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7A62B73-AFDF-4D0E-A365-383026B0DB4F}">
      <dgm:prSet custT="1"/>
      <dgm:spPr/>
      <dgm:t>
        <a:bodyPr anchor="ctr"/>
        <a:lstStyle/>
        <a:p>
          <a:pPr marL="0" lvl="0" indent="0" algn="l" defTabSz="1066800">
            <a:lnSpc>
              <a:spcPct val="90000"/>
            </a:lnSpc>
            <a:spcBef>
              <a:spcPct val="0"/>
            </a:spcBef>
            <a:spcAft>
              <a:spcPct val="35000"/>
            </a:spcAft>
            <a:buNone/>
          </a:pPr>
          <a:r>
            <a:rPr lang="en-US" sz="2400" kern="1200" dirty="0">
              <a:latin typeface="Goudy Old Style" panose="02020502050305020303" pitchFamily="18" charset="77"/>
            </a:rPr>
            <a:t>Welcome new WG Representative</a:t>
          </a:r>
        </a:p>
      </dgm:t>
    </dgm:pt>
    <dgm:pt modelId="{1CC7CDF1-770E-44D6-8A3E-CFEC5AA71D1B}" type="parTrans" cxnId="{F2081B9A-4B4B-46AA-9E0C-82B0A16817DB}">
      <dgm:prSet/>
      <dgm:spPr/>
      <dgm:t>
        <a:bodyPr/>
        <a:lstStyle/>
        <a:p>
          <a:endParaRPr lang="en-US"/>
        </a:p>
      </dgm:t>
    </dgm:pt>
    <dgm:pt modelId="{017B540F-ED63-430C-8F11-0990954E1A96}" type="sibTrans" cxnId="{F2081B9A-4B4B-46AA-9E0C-82B0A16817DB}">
      <dgm:prSet/>
      <dgm:spPr/>
      <dgm:t>
        <a:bodyPr/>
        <a:lstStyle/>
        <a:p>
          <a:endParaRPr lang="en-US"/>
        </a:p>
      </dgm:t>
    </dgm:pt>
    <dgm:pt modelId="{F384F5F9-24FA-824A-8F73-D0B31E95E8C8}">
      <dgm:prSet custT="1"/>
      <dgm:spPr/>
      <dgm:t>
        <a:bodyPr anchor="ctr"/>
        <a:lstStyle/>
        <a:p>
          <a:pPr marL="0" lvl="0" indent="0" algn="l" defTabSz="1066800">
            <a:lnSpc>
              <a:spcPct val="90000"/>
            </a:lnSpc>
            <a:spcBef>
              <a:spcPct val="0"/>
            </a:spcBef>
            <a:spcAft>
              <a:spcPct val="35000"/>
            </a:spcAft>
            <a:buNone/>
          </a:pPr>
          <a:r>
            <a:rPr lang="en-US" sz="2400" kern="1200" dirty="0">
              <a:latin typeface="Goudy Old Style" panose="02020502050305020303" pitchFamily="18" charset="77"/>
            </a:rPr>
            <a:t>General reminders &amp; review meeting norms</a:t>
          </a:r>
        </a:p>
      </dgm:t>
    </dgm:pt>
    <dgm:pt modelId="{20D608A5-51C5-0643-A0DC-026441E97D8E}" type="parTrans" cxnId="{506C4785-71F7-BB4B-8E80-780A7A11EC21}">
      <dgm:prSet/>
      <dgm:spPr/>
      <dgm:t>
        <a:bodyPr/>
        <a:lstStyle/>
        <a:p>
          <a:endParaRPr lang="en-US"/>
        </a:p>
      </dgm:t>
    </dgm:pt>
    <dgm:pt modelId="{A181CA73-FE2F-704C-82E8-22AF831F8D3D}" type="sibTrans" cxnId="{506C4785-71F7-BB4B-8E80-780A7A11EC21}">
      <dgm:prSet/>
      <dgm:spPr/>
      <dgm:t>
        <a:bodyPr/>
        <a:lstStyle/>
        <a:p>
          <a:endParaRPr lang="en-US"/>
        </a:p>
      </dgm:t>
    </dgm:pt>
    <dgm:pt modelId="{A73E88AD-46FC-AD41-A866-FDCE0C36552D}">
      <dgm:prSet custT="1"/>
      <dgm:spPr/>
      <dgm:t>
        <a:bodyPr anchor="ctr"/>
        <a:lstStyle/>
        <a:p>
          <a:pPr marL="0" lvl="0" indent="0" algn="l" defTabSz="1066800">
            <a:lnSpc>
              <a:spcPct val="90000"/>
            </a:lnSpc>
            <a:spcBef>
              <a:spcPct val="0"/>
            </a:spcBef>
            <a:spcAft>
              <a:spcPct val="35000"/>
            </a:spcAft>
            <a:buNone/>
          </a:pPr>
          <a:r>
            <a:rPr lang="en-US" sz="2400" kern="1200" dirty="0">
              <a:latin typeface="Goudy Old Style" panose="02020502050305020303" pitchFamily="18" charset="77"/>
            </a:rPr>
            <a:t>5th WG meeting date &amp; strategy</a:t>
          </a:r>
        </a:p>
      </dgm:t>
    </dgm:pt>
    <dgm:pt modelId="{2F8799C2-97F9-DC47-83F5-5E637A3B7EC4}" type="parTrans" cxnId="{987C3A88-B948-EB42-9AC0-8B902939E391}">
      <dgm:prSet/>
      <dgm:spPr/>
      <dgm:t>
        <a:bodyPr/>
        <a:lstStyle/>
        <a:p>
          <a:endParaRPr lang="en-US"/>
        </a:p>
      </dgm:t>
    </dgm:pt>
    <dgm:pt modelId="{EA81116F-E259-324C-9A38-75F91FA62107}" type="sibTrans" cxnId="{987C3A88-B948-EB42-9AC0-8B902939E391}">
      <dgm:prSet/>
      <dgm:spPr/>
      <dgm:t>
        <a:bodyPr/>
        <a:lstStyle/>
        <a:p>
          <a:endParaRPr lang="en-US"/>
        </a:p>
      </dgm:t>
    </dgm:pt>
    <dgm:pt modelId="{A12E110F-131A-0749-A9A8-47AA5F4C8B1C}">
      <dgm:prSet custT="1"/>
      <dgm:spPr/>
      <dgm:t>
        <a:bodyPr anchor="ctr"/>
        <a:lstStyle/>
        <a:p>
          <a:pPr marL="0" lvl="0" indent="0" algn="l" defTabSz="1066800">
            <a:lnSpc>
              <a:spcPct val="90000"/>
            </a:lnSpc>
            <a:spcBef>
              <a:spcPct val="0"/>
            </a:spcBef>
            <a:spcAft>
              <a:spcPct val="35000"/>
            </a:spcAft>
            <a:buNone/>
          </a:pPr>
          <a:r>
            <a:rPr lang="en-US" sz="2400" kern="1200" dirty="0">
              <a:latin typeface="Goudy Old Style" panose="02020502050305020303" pitchFamily="18" charset="77"/>
            </a:rPr>
            <a:t>Review homework key takeaways</a:t>
          </a:r>
        </a:p>
      </dgm:t>
    </dgm:pt>
    <dgm:pt modelId="{A853E69A-A2F0-DC49-BCBF-ABA647294839}" type="parTrans" cxnId="{1A504A97-7F63-3A45-A884-C09E00FC99B5}">
      <dgm:prSet/>
      <dgm:spPr/>
      <dgm:t>
        <a:bodyPr/>
        <a:lstStyle/>
        <a:p>
          <a:endParaRPr lang="en-US"/>
        </a:p>
      </dgm:t>
    </dgm:pt>
    <dgm:pt modelId="{FDA36111-39DF-8349-AE69-0800CDF99370}" type="sibTrans" cxnId="{1A504A97-7F63-3A45-A884-C09E00FC99B5}">
      <dgm:prSet/>
      <dgm:spPr/>
      <dgm:t>
        <a:bodyPr/>
        <a:lstStyle/>
        <a:p>
          <a:endParaRPr lang="en-US"/>
        </a:p>
      </dgm:t>
    </dgm:pt>
    <dgm:pt modelId="{72F75A64-9D14-B04C-AB16-2E62CA82F973}" type="pres">
      <dgm:prSet presAssocID="{402B5038-898A-48DC-AC18-DCC411A73CE5}" presName="vert0" presStyleCnt="0">
        <dgm:presLayoutVars>
          <dgm:dir/>
          <dgm:animOne val="branch"/>
          <dgm:animLvl val="lvl"/>
        </dgm:presLayoutVars>
      </dgm:prSet>
      <dgm:spPr/>
    </dgm:pt>
    <dgm:pt modelId="{B1BE9552-52F7-1C48-B1BA-6256A4B5AF3F}" type="pres">
      <dgm:prSet presAssocID="{C7A62B73-AFDF-4D0E-A365-383026B0DB4F}" presName="thickLine" presStyleLbl="alignNode1" presStyleIdx="0" presStyleCnt="4"/>
      <dgm:spPr/>
    </dgm:pt>
    <dgm:pt modelId="{E46B5C1F-CB6B-F140-997F-F3624E7AB301}" type="pres">
      <dgm:prSet presAssocID="{C7A62B73-AFDF-4D0E-A365-383026B0DB4F}" presName="horz1" presStyleCnt="0"/>
      <dgm:spPr/>
    </dgm:pt>
    <dgm:pt modelId="{423862AB-3EEE-FC4C-AA89-2CA9B2688BDE}" type="pres">
      <dgm:prSet presAssocID="{C7A62B73-AFDF-4D0E-A365-383026B0DB4F}" presName="tx1" presStyleLbl="revTx" presStyleIdx="0" presStyleCnt="4"/>
      <dgm:spPr/>
    </dgm:pt>
    <dgm:pt modelId="{14A3C5AA-0CD2-A043-9983-89A42301257F}" type="pres">
      <dgm:prSet presAssocID="{C7A62B73-AFDF-4D0E-A365-383026B0DB4F}" presName="vert1" presStyleCnt="0"/>
      <dgm:spPr/>
    </dgm:pt>
    <dgm:pt modelId="{B5827A6F-1FC9-7C49-B300-EC6814F86C9A}" type="pres">
      <dgm:prSet presAssocID="{F384F5F9-24FA-824A-8F73-D0B31E95E8C8}" presName="thickLine" presStyleLbl="alignNode1" presStyleIdx="1" presStyleCnt="4"/>
      <dgm:spPr/>
    </dgm:pt>
    <dgm:pt modelId="{588502CB-0D3A-744C-B539-D38DA1B7D301}" type="pres">
      <dgm:prSet presAssocID="{F384F5F9-24FA-824A-8F73-D0B31E95E8C8}" presName="horz1" presStyleCnt="0"/>
      <dgm:spPr/>
    </dgm:pt>
    <dgm:pt modelId="{F10CF7DF-0EF0-A24A-8647-E6F811FADC2E}" type="pres">
      <dgm:prSet presAssocID="{F384F5F9-24FA-824A-8F73-D0B31E95E8C8}" presName="tx1" presStyleLbl="revTx" presStyleIdx="1" presStyleCnt="4"/>
      <dgm:spPr/>
    </dgm:pt>
    <dgm:pt modelId="{22DB5EC5-E475-CD44-9686-79A4A32EE3B3}" type="pres">
      <dgm:prSet presAssocID="{F384F5F9-24FA-824A-8F73-D0B31E95E8C8}" presName="vert1" presStyleCnt="0"/>
      <dgm:spPr/>
    </dgm:pt>
    <dgm:pt modelId="{CE15E0EB-6F7A-4647-B299-D98C9E99C02B}" type="pres">
      <dgm:prSet presAssocID="{A73E88AD-46FC-AD41-A866-FDCE0C36552D}" presName="thickLine" presStyleLbl="alignNode1" presStyleIdx="2" presStyleCnt="4"/>
      <dgm:spPr/>
    </dgm:pt>
    <dgm:pt modelId="{4967DB0B-9FDC-AE4F-888D-D0BB3FDC293E}" type="pres">
      <dgm:prSet presAssocID="{A73E88AD-46FC-AD41-A866-FDCE0C36552D}" presName="horz1" presStyleCnt="0"/>
      <dgm:spPr/>
    </dgm:pt>
    <dgm:pt modelId="{AB7E9F1F-100F-0D4A-BD9F-67A9F0AE213E}" type="pres">
      <dgm:prSet presAssocID="{A73E88AD-46FC-AD41-A866-FDCE0C36552D}" presName="tx1" presStyleLbl="revTx" presStyleIdx="2" presStyleCnt="4"/>
      <dgm:spPr/>
    </dgm:pt>
    <dgm:pt modelId="{4D24C8B4-CEA3-534C-B07F-B5D397C21F5D}" type="pres">
      <dgm:prSet presAssocID="{A73E88AD-46FC-AD41-A866-FDCE0C36552D}" presName="vert1" presStyleCnt="0"/>
      <dgm:spPr/>
    </dgm:pt>
    <dgm:pt modelId="{B4D3CA9A-BFC5-CE40-8A2A-C484CA624316}" type="pres">
      <dgm:prSet presAssocID="{A12E110F-131A-0749-A9A8-47AA5F4C8B1C}" presName="thickLine" presStyleLbl="alignNode1" presStyleIdx="3" presStyleCnt="4"/>
      <dgm:spPr/>
    </dgm:pt>
    <dgm:pt modelId="{85D24369-6D5A-5C48-9A5C-007D54AB9674}" type="pres">
      <dgm:prSet presAssocID="{A12E110F-131A-0749-A9A8-47AA5F4C8B1C}" presName="horz1" presStyleCnt="0"/>
      <dgm:spPr/>
    </dgm:pt>
    <dgm:pt modelId="{A9741B18-D8E3-6241-A86B-8A2FBECBAEEE}" type="pres">
      <dgm:prSet presAssocID="{A12E110F-131A-0749-A9A8-47AA5F4C8B1C}" presName="tx1" presStyleLbl="revTx" presStyleIdx="3" presStyleCnt="4"/>
      <dgm:spPr/>
    </dgm:pt>
    <dgm:pt modelId="{C810D2B9-ECA7-4C4A-B27C-8D5839DCB9C3}" type="pres">
      <dgm:prSet presAssocID="{A12E110F-131A-0749-A9A8-47AA5F4C8B1C}" presName="vert1" presStyleCnt="0"/>
      <dgm:spPr/>
    </dgm:pt>
  </dgm:ptLst>
  <dgm:cxnLst>
    <dgm:cxn modelId="{88D4144A-9E8E-9540-A730-B52EC20B1790}" type="presOf" srcId="{F384F5F9-24FA-824A-8F73-D0B31E95E8C8}" destId="{F10CF7DF-0EF0-A24A-8647-E6F811FADC2E}" srcOrd="0" destOrd="0" presId="urn:microsoft.com/office/officeart/2008/layout/LinedList"/>
    <dgm:cxn modelId="{F93AAF4C-F542-4741-B6B5-9B9AA94339E0}" type="presOf" srcId="{A73E88AD-46FC-AD41-A866-FDCE0C36552D}" destId="{AB7E9F1F-100F-0D4A-BD9F-67A9F0AE213E}" srcOrd="0" destOrd="0" presId="urn:microsoft.com/office/officeart/2008/layout/LinedList"/>
    <dgm:cxn modelId="{506C4785-71F7-BB4B-8E80-780A7A11EC21}" srcId="{402B5038-898A-48DC-AC18-DCC411A73CE5}" destId="{F384F5F9-24FA-824A-8F73-D0B31E95E8C8}" srcOrd="1" destOrd="0" parTransId="{20D608A5-51C5-0643-A0DC-026441E97D8E}" sibTransId="{A181CA73-FE2F-704C-82E8-22AF831F8D3D}"/>
    <dgm:cxn modelId="{987C3A88-B948-EB42-9AC0-8B902939E391}" srcId="{402B5038-898A-48DC-AC18-DCC411A73CE5}" destId="{A73E88AD-46FC-AD41-A866-FDCE0C36552D}" srcOrd="2" destOrd="0" parTransId="{2F8799C2-97F9-DC47-83F5-5E637A3B7EC4}" sibTransId="{EA81116F-E259-324C-9A38-75F91FA62107}"/>
    <dgm:cxn modelId="{1A504A97-7F63-3A45-A884-C09E00FC99B5}" srcId="{402B5038-898A-48DC-AC18-DCC411A73CE5}" destId="{A12E110F-131A-0749-A9A8-47AA5F4C8B1C}" srcOrd="3" destOrd="0" parTransId="{A853E69A-A2F0-DC49-BCBF-ABA647294839}" sibTransId="{FDA36111-39DF-8349-AE69-0800CDF99370}"/>
    <dgm:cxn modelId="{F2081B9A-4B4B-46AA-9E0C-82B0A16817DB}" srcId="{402B5038-898A-48DC-AC18-DCC411A73CE5}" destId="{C7A62B73-AFDF-4D0E-A365-383026B0DB4F}" srcOrd="0" destOrd="0" parTransId="{1CC7CDF1-770E-44D6-8A3E-CFEC5AA71D1B}" sibTransId="{017B540F-ED63-430C-8F11-0990954E1A96}"/>
    <dgm:cxn modelId="{D5C424C1-1BA8-5C4C-BF86-0CE371216847}" type="presOf" srcId="{C7A62B73-AFDF-4D0E-A365-383026B0DB4F}" destId="{423862AB-3EEE-FC4C-AA89-2CA9B2688BDE}" srcOrd="0" destOrd="0" presId="urn:microsoft.com/office/officeart/2008/layout/LinedList"/>
    <dgm:cxn modelId="{62B22CDD-6CD7-E24B-AE57-FD90A1A9A887}" type="presOf" srcId="{A12E110F-131A-0749-A9A8-47AA5F4C8B1C}" destId="{A9741B18-D8E3-6241-A86B-8A2FBECBAEEE}" srcOrd="0" destOrd="0" presId="urn:microsoft.com/office/officeart/2008/layout/LinedList"/>
    <dgm:cxn modelId="{60EE09F9-42B5-504E-B4BC-EC59C303D451}" type="presOf" srcId="{402B5038-898A-48DC-AC18-DCC411A73CE5}" destId="{72F75A64-9D14-B04C-AB16-2E62CA82F973}" srcOrd="0" destOrd="0" presId="urn:microsoft.com/office/officeart/2008/layout/LinedList"/>
    <dgm:cxn modelId="{9010972C-DCF5-9946-AB3B-3770036B4037}" type="presParOf" srcId="{72F75A64-9D14-B04C-AB16-2E62CA82F973}" destId="{B1BE9552-52F7-1C48-B1BA-6256A4B5AF3F}" srcOrd="0" destOrd="0" presId="urn:microsoft.com/office/officeart/2008/layout/LinedList"/>
    <dgm:cxn modelId="{4AA04E68-FB02-1A44-8FAB-CBE551C4AEF9}" type="presParOf" srcId="{72F75A64-9D14-B04C-AB16-2E62CA82F973}" destId="{E46B5C1F-CB6B-F140-997F-F3624E7AB301}" srcOrd="1" destOrd="0" presId="urn:microsoft.com/office/officeart/2008/layout/LinedList"/>
    <dgm:cxn modelId="{71FB1FE1-5EDA-1948-B467-7D76A4EBA230}" type="presParOf" srcId="{E46B5C1F-CB6B-F140-997F-F3624E7AB301}" destId="{423862AB-3EEE-FC4C-AA89-2CA9B2688BDE}" srcOrd="0" destOrd="0" presId="urn:microsoft.com/office/officeart/2008/layout/LinedList"/>
    <dgm:cxn modelId="{3BAD7504-C61C-CC43-A139-A289DEE09EE5}" type="presParOf" srcId="{E46B5C1F-CB6B-F140-997F-F3624E7AB301}" destId="{14A3C5AA-0CD2-A043-9983-89A42301257F}" srcOrd="1" destOrd="0" presId="urn:microsoft.com/office/officeart/2008/layout/LinedList"/>
    <dgm:cxn modelId="{70077B8B-624A-C745-BB4F-7C02C4FAF340}" type="presParOf" srcId="{72F75A64-9D14-B04C-AB16-2E62CA82F973}" destId="{B5827A6F-1FC9-7C49-B300-EC6814F86C9A}" srcOrd="2" destOrd="0" presId="urn:microsoft.com/office/officeart/2008/layout/LinedList"/>
    <dgm:cxn modelId="{01EA39EA-3435-B244-9CA8-C5528F1735CA}" type="presParOf" srcId="{72F75A64-9D14-B04C-AB16-2E62CA82F973}" destId="{588502CB-0D3A-744C-B539-D38DA1B7D301}" srcOrd="3" destOrd="0" presId="urn:microsoft.com/office/officeart/2008/layout/LinedList"/>
    <dgm:cxn modelId="{7B3972EA-103F-0145-AD5A-4999630D1C1D}" type="presParOf" srcId="{588502CB-0D3A-744C-B539-D38DA1B7D301}" destId="{F10CF7DF-0EF0-A24A-8647-E6F811FADC2E}" srcOrd="0" destOrd="0" presId="urn:microsoft.com/office/officeart/2008/layout/LinedList"/>
    <dgm:cxn modelId="{3B19C748-AEEB-0B48-9DD1-61705C6D6FA1}" type="presParOf" srcId="{588502CB-0D3A-744C-B539-D38DA1B7D301}" destId="{22DB5EC5-E475-CD44-9686-79A4A32EE3B3}" srcOrd="1" destOrd="0" presId="urn:microsoft.com/office/officeart/2008/layout/LinedList"/>
    <dgm:cxn modelId="{FC8B1A7D-884D-DE41-B7EA-3D77FD2869ED}" type="presParOf" srcId="{72F75A64-9D14-B04C-AB16-2E62CA82F973}" destId="{CE15E0EB-6F7A-4647-B299-D98C9E99C02B}" srcOrd="4" destOrd="0" presId="urn:microsoft.com/office/officeart/2008/layout/LinedList"/>
    <dgm:cxn modelId="{F5F2218B-AA85-D44E-817F-9A7954A53F51}" type="presParOf" srcId="{72F75A64-9D14-B04C-AB16-2E62CA82F973}" destId="{4967DB0B-9FDC-AE4F-888D-D0BB3FDC293E}" srcOrd="5" destOrd="0" presId="urn:microsoft.com/office/officeart/2008/layout/LinedList"/>
    <dgm:cxn modelId="{72CDCEBE-22A5-6442-8385-BD3EBA2C9686}" type="presParOf" srcId="{4967DB0B-9FDC-AE4F-888D-D0BB3FDC293E}" destId="{AB7E9F1F-100F-0D4A-BD9F-67A9F0AE213E}" srcOrd="0" destOrd="0" presId="urn:microsoft.com/office/officeart/2008/layout/LinedList"/>
    <dgm:cxn modelId="{6CAD9EBC-B6CD-074A-9065-4987A1691288}" type="presParOf" srcId="{4967DB0B-9FDC-AE4F-888D-D0BB3FDC293E}" destId="{4D24C8B4-CEA3-534C-B07F-B5D397C21F5D}" srcOrd="1" destOrd="0" presId="urn:microsoft.com/office/officeart/2008/layout/LinedList"/>
    <dgm:cxn modelId="{2CA399E5-9411-B348-8C30-F2BA90E6CEC7}" type="presParOf" srcId="{72F75A64-9D14-B04C-AB16-2E62CA82F973}" destId="{B4D3CA9A-BFC5-CE40-8A2A-C484CA624316}" srcOrd="6" destOrd="0" presId="urn:microsoft.com/office/officeart/2008/layout/LinedList"/>
    <dgm:cxn modelId="{4539005E-25CE-7C43-A255-9DB673F5930B}" type="presParOf" srcId="{72F75A64-9D14-B04C-AB16-2E62CA82F973}" destId="{85D24369-6D5A-5C48-9A5C-007D54AB9674}" srcOrd="7" destOrd="0" presId="urn:microsoft.com/office/officeart/2008/layout/LinedList"/>
    <dgm:cxn modelId="{BB4093C9-12BE-BB4F-9E16-6D7185237A45}" type="presParOf" srcId="{85D24369-6D5A-5C48-9A5C-007D54AB9674}" destId="{A9741B18-D8E3-6241-A86B-8A2FBECBAEEE}" srcOrd="0" destOrd="0" presId="urn:microsoft.com/office/officeart/2008/layout/LinedList"/>
    <dgm:cxn modelId="{A98F0D04-1510-3047-813F-F36B68623DE7}" type="presParOf" srcId="{85D24369-6D5A-5C48-9A5C-007D54AB9674}" destId="{C810D2B9-ECA7-4C4A-B27C-8D5839DCB9C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814C40-EA39-764D-BB5C-9AD38B33F82D}" type="doc">
      <dgm:prSet loTypeId="urn:microsoft.com/office/officeart/2005/8/layout/funnel1" loCatId="" qsTypeId="urn:microsoft.com/office/officeart/2005/8/quickstyle/simple1" qsCatId="simple" csTypeId="urn:microsoft.com/office/officeart/2005/8/colors/accent1_2" csCatId="accent1" phldr="1"/>
      <dgm:spPr/>
      <dgm:t>
        <a:bodyPr/>
        <a:lstStyle/>
        <a:p>
          <a:endParaRPr lang="en-US"/>
        </a:p>
      </dgm:t>
    </dgm:pt>
    <dgm:pt modelId="{D9084D4C-7148-7746-A2FB-6545F807C809}">
      <dgm:prSet phldrT="[Text]"/>
      <dgm:spPr/>
      <dgm:t>
        <a:bodyPr/>
        <a:lstStyle/>
        <a:p>
          <a:endParaRPr lang="en-US" dirty="0"/>
        </a:p>
      </dgm:t>
    </dgm:pt>
    <dgm:pt modelId="{5B027173-CC38-E94B-B871-B43A12EBAACF}" type="sibTrans" cxnId="{E5FE0B61-D461-9249-A0AA-B93A766736CF}">
      <dgm:prSet/>
      <dgm:spPr/>
      <dgm:t>
        <a:bodyPr/>
        <a:lstStyle/>
        <a:p>
          <a:endParaRPr lang="en-US"/>
        </a:p>
      </dgm:t>
    </dgm:pt>
    <dgm:pt modelId="{5A488F33-A237-484F-B02B-9382AA6F920D}" type="parTrans" cxnId="{E5FE0B61-D461-9249-A0AA-B93A766736CF}">
      <dgm:prSet/>
      <dgm:spPr/>
      <dgm:t>
        <a:bodyPr/>
        <a:lstStyle/>
        <a:p>
          <a:endParaRPr lang="en-US"/>
        </a:p>
      </dgm:t>
    </dgm:pt>
    <dgm:pt modelId="{74153A35-9D99-5D4A-92D5-3FB204057918}">
      <dgm:prSet phldrT="[Text]"/>
      <dgm:spPr/>
      <dgm:t>
        <a:bodyPr/>
        <a:lstStyle/>
        <a:p>
          <a:endParaRPr lang="en-US" dirty="0"/>
        </a:p>
      </dgm:t>
    </dgm:pt>
    <dgm:pt modelId="{EF0DE3C6-9DF5-2E40-8B69-50787CDBE1B2}" type="parTrans" cxnId="{7291B8E7-4D0A-8249-A14F-0C548E50547C}">
      <dgm:prSet/>
      <dgm:spPr/>
      <dgm:t>
        <a:bodyPr/>
        <a:lstStyle/>
        <a:p>
          <a:endParaRPr lang="en-US"/>
        </a:p>
      </dgm:t>
    </dgm:pt>
    <dgm:pt modelId="{04E60DB5-7486-3342-9C43-A09B8E9D6B80}" type="sibTrans" cxnId="{7291B8E7-4D0A-8249-A14F-0C548E50547C}">
      <dgm:prSet/>
      <dgm:spPr/>
      <dgm:t>
        <a:bodyPr/>
        <a:lstStyle/>
        <a:p>
          <a:endParaRPr lang="en-US"/>
        </a:p>
      </dgm:t>
    </dgm:pt>
    <dgm:pt modelId="{94CD21C9-897F-D845-B040-32CBB2DC51F6}">
      <dgm:prSet phldrT="[Text]"/>
      <dgm:spPr/>
      <dgm:t>
        <a:bodyPr/>
        <a:lstStyle/>
        <a:p>
          <a:endParaRPr lang="en-US" dirty="0"/>
        </a:p>
      </dgm:t>
    </dgm:pt>
    <dgm:pt modelId="{F83DB953-F995-2147-A58D-1CE773AF120D}" type="parTrans" cxnId="{A5FCA385-CA5D-7C49-9FF4-1FBD434B2E76}">
      <dgm:prSet/>
      <dgm:spPr/>
      <dgm:t>
        <a:bodyPr/>
        <a:lstStyle/>
        <a:p>
          <a:endParaRPr lang="en-US"/>
        </a:p>
      </dgm:t>
    </dgm:pt>
    <dgm:pt modelId="{04F557E9-0019-E24A-A711-BE138F1D8F91}" type="sibTrans" cxnId="{A5FCA385-CA5D-7C49-9FF4-1FBD434B2E76}">
      <dgm:prSet/>
      <dgm:spPr/>
      <dgm:t>
        <a:bodyPr/>
        <a:lstStyle/>
        <a:p>
          <a:endParaRPr lang="en-US"/>
        </a:p>
      </dgm:t>
    </dgm:pt>
    <dgm:pt modelId="{726C1FDD-3084-6A4E-84A8-2A9BC0423D67}">
      <dgm:prSet phldrT="[Text]"/>
      <dgm:spPr/>
      <dgm:t>
        <a:bodyPr/>
        <a:lstStyle/>
        <a:p>
          <a:endParaRPr lang="en-US" dirty="0"/>
        </a:p>
      </dgm:t>
    </dgm:pt>
    <dgm:pt modelId="{7F766E43-5F1C-8D4A-B4E2-E6A2C4263CFB}" type="parTrans" cxnId="{8DE709DB-94F6-4247-AA31-A49B944FF8B1}">
      <dgm:prSet/>
      <dgm:spPr/>
      <dgm:t>
        <a:bodyPr/>
        <a:lstStyle/>
        <a:p>
          <a:endParaRPr lang="en-US"/>
        </a:p>
      </dgm:t>
    </dgm:pt>
    <dgm:pt modelId="{17F25989-5246-0048-8800-E656695F7002}" type="sibTrans" cxnId="{8DE709DB-94F6-4247-AA31-A49B944FF8B1}">
      <dgm:prSet/>
      <dgm:spPr/>
      <dgm:t>
        <a:bodyPr/>
        <a:lstStyle/>
        <a:p>
          <a:endParaRPr lang="en-US"/>
        </a:p>
      </dgm:t>
    </dgm:pt>
    <dgm:pt modelId="{0081E0D6-3DC5-A443-AE3B-FCC1A60B8EB4}" type="pres">
      <dgm:prSet presAssocID="{AD814C40-EA39-764D-BB5C-9AD38B33F82D}" presName="Name0" presStyleCnt="0">
        <dgm:presLayoutVars>
          <dgm:chMax val="4"/>
          <dgm:resizeHandles val="exact"/>
        </dgm:presLayoutVars>
      </dgm:prSet>
      <dgm:spPr/>
    </dgm:pt>
    <dgm:pt modelId="{820EBB5C-B5B7-6B4E-B306-3E46AF63AD06}" type="pres">
      <dgm:prSet presAssocID="{AD814C40-EA39-764D-BB5C-9AD38B33F82D}" presName="ellipse" presStyleLbl="trBgShp" presStyleIdx="0" presStyleCnt="1"/>
      <dgm:spPr/>
    </dgm:pt>
    <dgm:pt modelId="{C11F9C28-C24A-5A4A-B750-E786EEA26989}" type="pres">
      <dgm:prSet presAssocID="{AD814C40-EA39-764D-BB5C-9AD38B33F82D}" presName="arrow1" presStyleLbl="fgShp" presStyleIdx="0" presStyleCnt="1"/>
      <dgm:spPr/>
    </dgm:pt>
    <dgm:pt modelId="{77BACDE5-A09B-7F4E-88AF-C3B4D779275E}" type="pres">
      <dgm:prSet presAssocID="{AD814C40-EA39-764D-BB5C-9AD38B33F82D}" presName="rectangle" presStyleLbl="revTx" presStyleIdx="0" presStyleCnt="1">
        <dgm:presLayoutVars>
          <dgm:bulletEnabled val="1"/>
        </dgm:presLayoutVars>
      </dgm:prSet>
      <dgm:spPr/>
    </dgm:pt>
    <dgm:pt modelId="{63F0CA35-2221-0047-A6CE-0CFF66AB4CB8}" type="pres">
      <dgm:prSet presAssocID="{94CD21C9-897F-D845-B040-32CBB2DC51F6}" presName="item1" presStyleLbl="node1" presStyleIdx="0" presStyleCnt="3">
        <dgm:presLayoutVars>
          <dgm:bulletEnabled val="1"/>
        </dgm:presLayoutVars>
      </dgm:prSet>
      <dgm:spPr/>
    </dgm:pt>
    <dgm:pt modelId="{739A966C-5686-954C-B9D0-09BA6E2823B1}" type="pres">
      <dgm:prSet presAssocID="{726C1FDD-3084-6A4E-84A8-2A9BC0423D67}" presName="item2" presStyleLbl="node1" presStyleIdx="1" presStyleCnt="3">
        <dgm:presLayoutVars>
          <dgm:bulletEnabled val="1"/>
        </dgm:presLayoutVars>
      </dgm:prSet>
      <dgm:spPr/>
    </dgm:pt>
    <dgm:pt modelId="{67AAF392-91DC-9A4A-8529-EAAF81154AB8}" type="pres">
      <dgm:prSet presAssocID="{D9084D4C-7148-7746-A2FB-6545F807C809}" presName="item3" presStyleLbl="node1" presStyleIdx="2" presStyleCnt="3">
        <dgm:presLayoutVars>
          <dgm:bulletEnabled val="1"/>
        </dgm:presLayoutVars>
      </dgm:prSet>
      <dgm:spPr/>
    </dgm:pt>
    <dgm:pt modelId="{1E0F114F-7A94-1345-B67D-C33591CAD02B}" type="pres">
      <dgm:prSet presAssocID="{AD814C40-EA39-764D-BB5C-9AD38B33F82D}" presName="funnel" presStyleLbl="trAlignAcc1" presStyleIdx="0" presStyleCnt="1"/>
      <dgm:spPr/>
    </dgm:pt>
  </dgm:ptLst>
  <dgm:cxnLst>
    <dgm:cxn modelId="{72526433-FA42-654B-8541-D42F3EBD0D3A}" type="presOf" srcId="{726C1FDD-3084-6A4E-84A8-2A9BC0423D67}" destId="{63F0CA35-2221-0047-A6CE-0CFF66AB4CB8}" srcOrd="0" destOrd="0" presId="urn:microsoft.com/office/officeart/2005/8/layout/funnel1"/>
    <dgm:cxn modelId="{B647EE43-DFB2-7343-974D-1841AD9FB590}" type="presOf" srcId="{74153A35-9D99-5D4A-92D5-3FB204057918}" destId="{67AAF392-91DC-9A4A-8529-EAAF81154AB8}" srcOrd="0" destOrd="0" presId="urn:microsoft.com/office/officeart/2005/8/layout/funnel1"/>
    <dgm:cxn modelId="{E5FE0B61-D461-9249-A0AA-B93A766736CF}" srcId="{AD814C40-EA39-764D-BB5C-9AD38B33F82D}" destId="{D9084D4C-7148-7746-A2FB-6545F807C809}" srcOrd="3" destOrd="0" parTransId="{5A488F33-A237-484F-B02B-9382AA6F920D}" sibTransId="{5B027173-CC38-E94B-B871-B43A12EBAACF}"/>
    <dgm:cxn modelId="{C7612374-D591-9348-B1EC-F441990EC20B}" type="presOf" srcId="{D9084D4C-7148-7746-A2FB-6545F807C809}" destId="{77BACDE5-A09B-7F4E-88AF-C3B4D779275E}" srcOrd="0" destOrd="0" presId="urn:microsoft.com/office/officeart/2005/8/layout/funnel1"/>
    <dgm:cxn modelId="{A5FCA385-CA5D-7C49-9FF4-1FBD434B2E76}" srcId="{AD814C40-EA39-764D-BB5C-9AD38B33F82D}" destId="{94CD21C9-897F-D845-B040-32CBB2DC51F6}" srcOrd="1" destOrd="0" parTransId="{F83DB953-F995-2147-A58D-1CE773AF120D}" sibTransId="{04F557E9-0019-E24A-A711-BE138F1D8F91}"/>
    <dgm:cxn modelId="{4AB62FBD-67BB-8942-A953-E383AA184743}" type="presOf" srcId="{94CD21C9-897F-D845-B040-32CBB2DC51F6}" destId="{739A966C-5686-954C-B9D0-09BA6E2823B1}" srcOrd="0" destOrd="0" presId="urn:microsoft.com/office/officeart/2005/8/layout/funnel1"/>
    <dgm:cxn modelId="{8DE709DB-94F6-4247-AA31-A49B944FF8B1}" srcId="{AD814C40-EA39-764D-BB5C-9AD38B33F82D}" destId="{726C1FDD-3084-6A4E-84A8-2A9BC0423D67}" srcOrd="2" destOrd="0" parTransId="{7F766E43-5F1C-8D4A-B4E2-E6A2C4263CFB}" sibTransId="{17F25989-5246-0048-8800-E656695F7002}"/>
    <dgm:cxn modelId="{22690AE4-3D67-874A-817A-B3353A0240A5}" type="presOf" srcId="{AD814C40-EA39-764D-BB5C-9AD38B33F82D}" destId="{0081E0D6-3DC5-A443-AE3B-FCC1A60B8EB4}" srcOrd="0" destOrd="0" presId="urn:microsoft.com/office/officeart/2005/8/layout/funnel1"/>
    <dgm:cxn modelId="{7291B8E7-4D0A-8249-A14F-0C548E50547C}" srcId="{AD814C40-EA39-764D-BB5C-9AD38B33F82D}" destId="{74153A35-9D99-5D4A-92D5-3FB204057918}" srcOrd="0" destOrd="0" parTransId="{EF0DE3C6-9DF5-2E40-8B69-50787CDBE1B2}" sibTransId="{04E60DB5-7486-3342-9C43-A09B8E9D6B80}"/>
    <dgm:cxn modelId="{8CD9FB6A-8229-F346-B6F7-6432F4428C72}" type="presParOf" srcId="{0081E0D6-3DC5-A443-AE3B-FCC1A60B8EB4}" destId="{820EBB5C-B5B7-6B4E-B306-3E46AF63AD06}" srcOrd="0" destOrd="0" presId="urn:microsoft.com/office/officeart/2005/8/layout/funnel1"/>
    <dgm:cxn modelId="{C7511812-523F-A747-9130-5E4E85D55585}" type="presParOf" srcId="{0081E0D6-3DC5-A443-AE3B-FCC1A60B8EB4}" destId="{C11F9C28-C24A-5A4A-B750-E786EEA26989}" srcOrd="1" destOrd="0" presId="urn:microsoft.com/office/officeart/2005/8/layout/funnel1"/>
    <dgm:cxn modelId="{A7C9C735-BD3E-0C40-80B7-A013BA0B0173}" type="presParOf" srcId="{0081E0D6-3DC5-A443-AE3B-FCC1A60B8EB4}" destId="{77BACDE5-A09B-7F4E-88AF-C3B4D779275E}" srcOrd="2" destOrd="0" presId="urn:microsoft.com/office/officeart/2005/8/layout/funnel1"/>
    <dgm:cxn modelId="{37CE4BAC-488D-8146-841F-8AB8146AB612}" type="presParOf" srcId="{0081E0D6-3DC5-A443-AE3B-FCC1A60B8EB4}" destId="{63F0CA35-2221-0047-A6CE-0CFF66AB4CB8}" srcOrd="3" destOrd="0" presId="urn:microsoft.com/office/officeart/2005/8/layout/funnel1"/>
    <dgm:cxn modelId="{736E31F5-3EEA-5143-85DD-E18C1BB4536D}" type="presParOf" srcId="{0081E0D6-3DC5-A443-AE3B-FCC1A60B8EB4}" destId="{739A966C-5686-954C-B9D0-09BA6E2823B1}" srcOrd="4" destOrd="0" presId="urn:microsoft.com/office/officeart/2005/8/layout/funnel1"/>
    <dgm:cxn modelId="{88538519-6B6D-1D43-BBD7-AE8E533D7FEB}" type="presParOf" srcId="{0081E0D6-3DC5-A443-AE3B-FCC1A60B8EB4}" destId="{67AAF392-91DC-9A4A-8529-EAAF81154AB8}" srcOrd="5" destOrd="0" presId="urn:microsoft.com/office/officeart/2005/8/layout/funnel1"/>
    <dgm:cxn modelId="{999ED75A-3CC8-FF4C-88FA-E7CA3EE452E9}" type="presParOf" srcId="{0081E0D6-3DC5-A443-AE3B-FCC1A60B8EB4}" destId="{1E0F114F-7A94-1345-B67D-C33591CAD02B}"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009FB0-757C-3D4F-ABDD-B33A7E75474A}" type="doc">
      <dgm:prSet loTypeId="urn:microsoft.com/office/officeart/2009/3/layout/RandomtoResultProcess" loCatId="" qsTypeId="urn:microsoft.com/office/officeart/2005/8/quickstyle/simple1" qsCatId="simple" csTypeId="urn:microsoft.com/office/officeart/2005/8/colors/accent1_2" csCatId="accent1" phldr="1"/>
      <dgm:spPr/>
      <dgm:t>
        <a:bodyPr/>
        <a:lstStyle/>
        <a:p>
          <a:endParaRPr lang="en-US"/>
        </a:p>
      </dgm:t>
    </dgm:pt>
    <dgm:pt modelId="{795457CF-5A1A-F745-8DB3-5C4905F4E4D4}">
      <dgm:prSet phldrT="[Text]"/>
      <dgm:spPr/>
      <dgm:t>
        <a:bodyPr/>
        <a:lstStyle/>
        <a:p>
          <a:r>
            <a:rPr lang="en-US" dirty="0"/>
            <a:t>84 ideas generated</a:t>
          </a:r>
        </a:p>
      </dgm:t>
    </dgm:pt>
    <dgm:pt modelId="{0BA2B1F8-2034-7343-8023-CC59528AFE56}" type="parTrans" cxnId="{79005DD3-C644-8D4F-A876-4CD4FCD365D7}">
      <dgm:prSet/>
      <dgm:spPr/>
      <dgm:t>
        <a:bodyPr/>
        <a:lstStyle/>
        <a:p>
          <a:endParaRPr lang="en-US"/>
        </a:p>
      </dgm:t>
    </dgm:pt>
    <dgm:pt modelId="{BFB2F2EC-3803-AA48-B76C-5ACD6D4ED943}" type="sibTrans" cxnId="{79005DD3-C644-8D4F-A876-4CD4FCD365D7}">
      <dgm:prSet/>
      <dgm:spPr/>
      <dgm:t>
        <a:bodyPr/>
        <a:lstStyle/>
        <a:p>
          <a:endParaRPr lang="en-US"/>
        </a:p>
      </dgm:t>
    </dgm:pt>
    <dgm:pt modelId="{A93C0387-C5EA-DD41-A2E3-D8021C263C86}">
      <dgm:prSet phldrT="[Text]"/>
      <dgm:spPr/>
      <dgm:t>
        <a:bodyPr/>
        <a:lstStyle/>
        <a:p>
          <a:r>
            <a:rPr lang="en-US" dirty="0"/>
            <a:t>Approx. 17 ideas per category brainstormed</a:t>
          </a:r>
        </a:p>
      </dgm:t>
    </dgm:pt>
    <dgm:pt modelId="{15363972-2D04-C24C-AF81-084F8516E578}" type="parTrans" cxnId="{0D6B24D0-F774-B940-B89F-AE9DE8A96E50}">
      <dgm:prSet/>
      <dgm:spPr/>
      <dgm:t>
        <a:bodyPr/>
        <a:lstStyle/>
        <a:p>
          <a:endParaRPr lang="en-US"/>
        </a:p>
      </dgm:t>
    </dgm:pt>
    <dgm:pt modelId="{4EC62B4E-864A-F745-A0D1-C7C1F7EDC45C}" type="sibTrans" cxnId="{0D6B24D0-F774-B940-B89F-AE9DE8A96E50}">
      <dgm:prSet/>
      <dgm:spPr/>
      <dgm:t>
        <a:bodyPr/>
        <a:lstStyle/>
        <a:p>
          <a:endParaRPr lang="en-US"/>
        </a:p>
      </dgm:t>
    </dgm:pt>
    <dgm:pt modelId="{61F54FDF-96F2-E94C-8D46-6FE5661B7053}">
      <dgm:prSet phldrT="[Text]"/>
      <dgm:spPr/>
      <dgm:t>
        <a:bodyPr/>
        <a:lstStyle/>
        <a:p>
          <a:r>
            <a:rPr lang="en-US" dirty="0"/>
            <a:t>What are our top 10-15 priority recommendations?</a:t>
          </a:r>
        </a:p>
      </dgm:t>
    </dgm:pt>
    <dgm:pt modelId="{B915C2CE-0C50-B64B-BC7C-894598EF7F6E}" type="parTrans" cxnId="{6C6FBC1F-5072-E040-8A2C-9F535BC8E97B}">
      <dgm:prSet/>
      <dgm:spPr/>
      <dgm:t>
        <a:bodyPr/>
        <a:lstStyle/>
        <a:p>
          <a:endParaRPr lang="en-US"/>
        </a:p>
      </dgm:t>
    </dgm:pt>
    <dgm:pt modelId="{137CD5B7-80F6-FC47-BBDE-6032C5F2C9D2}" type="sibTrans" cxnId="{6C6FBC1F-5072-E040-8A2C-9F535BC8E97B}">
      <dgm:prSet/>
      <dgm:spPr/>
      <dgm:t>
        <a:bodyPr/>
        <a:lstStyle/>
        <a:p>
          <a:endParaRPr lang="en-US"/>
        </a:p>
      </dgm:t>
    </dgm:pt>
    <dgm:pt modelId="{7BAD2A4C-EE53-9543-9940-67D4C53F8249}">
      <dgm:prSet phldrT="[Text]"/>
      <dgm:spPr/>
      <dgm:t>
        <a:bodyPr/>
        <a:lstStyle/>
        <a:p>
          <a:r>
            <a:rPr lang="en-US" dirty="0"/>
            <a:t>Target is approx. 2-3 recommendations per category</a:t>
          </a:r>
        </a:p>
      </dgm:t>
    </dgm:pt>
    <dgm:pt modelId="{9AB34CDE-BE4E-FD42-94E3-3F586397A8CB}" type="parTrans" cxnId="{BA0DADA0-B18E-534C-8D4E-2E69A197FD4A}">
      <dgm:prSet/>
      <dgm:spPr/>
      <dgm:t>
        <a:bodyPr/>
        <a:lstStyle/>
        <a:p>
          <a:endParaRPr lang="en-US"/>
        </a:p>
      </dgm:t>
    </dgm:pt>
    <dgm:pt modelId="{390F02CC-CE1B-4746-AB16-40F4F6262F84}" type="sibTrans" cxnId="{BA0DADA0-B18E-534C-8D4E-2E69A197FD4A}">
      <dgm:prSet/>
      <dgm:spPr/>
      <dgm:t>
        <a:bodyPr/>
        <a:lstStyle/>
        <a:p>
          <a:endParaRPr lang="en-US"/>
        </a:p>
      </dgm:t>
    </dgm:pt>
    <dgm:pt modelId="{B203C79B-649E-D542-A3BD-325A41224C30}">
      <dgm:prSet phldrT="[Text]"/>
      <dgm:spPr/>
      <dgm:t>
        <a:bodyPr/>
        <a:lstStyle/>
        <a:p>
          <a:r>
            <a:rPr lang="en-US" dirty="0"/>
            <a:t> </a:t>
          </a:r>
        </a:p>
      </dgm:t>
    </dgm:pt>
    <dgm:pt modelId="{EE162376-AC67-1B44-A47E-63E5D28BC910}" type="parTrans" cxnId="{51F30362-55F8-614A-A817-725B59B5B9D9}">
      <dgm:prSet/>
      <dgm:spPr/>
      <dgm:t>
        <a:bodyPr/>
        <a:lstStyle/>
        <a:p>
          <a:endParaRPr lang="en-US"/>
        </a:p>
      </dgm:t>
    </dgm:pt>
    <dgm:pt modelId="{0C38AA40-A247-2F46-995C-3D58221FF9B2}" type="sibTrans" cxnId="{51F30362-55F8-614A-A817-725B59B5B9D9}">
      <dgm:prSet/>
      <dgm:spPr/>
      <dgm:t>
        <a:bodyPr/>
        <a:lstStyle/>
        <a:p>
          <a:endParaRPr lang="en-US"/>
        </a:p>
      </dgm:t>
    </dgm:pt>
    <dgm:pt modelId="{55FBDB78-8630-DC47-921C-3981462D7781}">
      <dgm:prSet phldrT="[Text]"/>
      <dgm:spPr/>
      <dgm:t>
        <a:bodyPr/>
        <a:lstStyle/>
        <a:p>
          <a:r>
            <a:rPr lang="en-US" dirty="0"/>
            <a:t>Mini teams prioritize &amp; refine ideas into recommendations</a:t>
          </a:r>
        </a:p>
      </dgm:t>
    </dgm:pt>
    <dgm:pt modelId="{E10566CC-843F-EE4A-952F-C1F6BCF386DB}" type="parTrans" cxnId="{F4C5B1B0-2316-8743-A81F-216C1550B6BB}">
      <dgm:prSet/>
      <dgm:spPr/>
      <dgm:t>
        <a:bodyPr/>
        <a:lstStyle/>
        <a:p>
          <a:endParaRPr lang="en-US"/>
        </a:p>
      </dgm:t>
    </dgm:pt>
    <dgm:pt modelId="{558E1656-62A0-1C40-86D4-3EB8E1CAF843}" type="sibTrans" cxnId="{F4C5B1B0-2316-8743-A81F-216C1550B6BB}">
      <dgm:prSet/>
      <dgm:spPr/>
      <dgm:t>
        <a:bodyPr/>
        <a:lstStyle/>
        <a:p>
          <a:endParaRPr lang="en-US"/>
        </a:p>
      </dgm:t>
    </dgm:pt>
    <dgm:pt modelId="{22B601DE-73F9-E241-82DF-C42F8E6289D6}" type="pres">
      <dgm:prSet presAssocID="{DF009FB0-757C-3D4F-ABDD-B33A7E75474A}" presName="Name0" presStyleCnt="0">
        <dgm:presLayoutVars>
          <dgm:dir/>
          <dgm:animOne val="branch"/>
          <dgm:animLvl val="lvl"/>
        </dgm:presLayoutVars>
      </dgm:prSet>
      <dgm:spPr/>
    </dgm:pt>
    <dgm:pt modelId="{3EB75337-FA56-7343-A1D0-70D1748E29A8}" type="pres">
      <dgm:prSet presAssocID="{795457CF-5A1A-F745-8DB3-5C4905F4E4D4}" presName="chaos" presStyleCnt="0"/>
      <dgm:spPr/>
    </dgm:pt>
    <dgm:pt modelId="{E4CF6213-0D33-8249-A335-9AB2EB3DEF6B}" type="pres">
      <dgm:prSet presAssocID="{795457CF-5A1A-F745-8DB3-5C4905F4E4D4}" presName="parTx1" presStyleLbl="revTx" presStyleIdx="0" presStyleCnt="5"/>
      <dgm:spPr/>
    </dgm:pt>
    <dgm:pt modelId="{CC2687EC-B65B-FA4D-ADE7-E0E9D316404D}" type="pres">
      <dgm:prSet presAssocID="{795457CF-5A1A-F745-8DB3-5C4905F4E4D4}" presName="desTx1" presStyleLbl="revTx" presStyleIdx="1" presStyleCnt="5">
        <dgm:presLayoutVars>
          <dgm:bulletEnabled val="1"/>
        </dgm:presLayoutVars>
      </dgm:prSet>
      <dgm:spPr/>
    </dgm:pt>
    <dgm:pt modelId="{774493F8-E6BB-E346-85D1-8461D8B059FD}" type="pres">
      <dgm:prSet presAssocID="{795457CF-5A1A-F745-8DB3-5C4905F4E4D4}" presName="c1" presStyleLbl="node1" presStyleIdx="0" presStyleCnt="19"/>
      <dgm:spPr/>
    </dgm:pt>
    <dgm:pt modelId="{1E4CA53C-8B5A-BB4A-920E-21CE8EE94D3A}" type="pres">
      <dgm:prSet presAssocID="{795457CF-5A1A-F745-8DB3-5C4905F4E4D4}" presName="c2" presStyleLbl="node1" presStyleIdx="1" presStyleCnt="19"/>
      <dgm:spPr/>
    </dgm:pt>
    <dgm:pt modelId="{9D8AC827-F5FA-9B4E-9A24-B4FCAD960913}" type="pres">
      <dgm:prSet presAssocID="{795457CF-5A1A-F745-8DB3-5C4905F4E4D4}" presName="c3" presStyleLbl="node1" presStyleIdx="2" presStyleCnt="19"/>
      <dgm:spPr/>
    </dgm:pt>
    <dgm:pt modelId="{2F58875A-2692-7C4A-B91D-F90C4B3E0275}" type="pres">
      <dgm:prSet presAssocID="{795457CF-5A1A-F745-8DB3-5C4905F4E4D4}" presName="c4" presStyleLbl="node1" presStyleIdx="3" presStyleCnt="19"/>
      <dgm:spPr/>
    </dgm:pt>
    <dgm:pt modelId="{883D5F74-F82C-9A4E-8198-A10769D447D1}" type="pres">
      <dgm:prSet presAssocID="{795457CF-5A1A-F745-8DB3-5C4905F4E4D4}" presName="c5" presStyleLbl="node1" presStyleIdx="4" presStyleCnt="19"/>
      <dgm:spPr/>
    </dgm:pt>
    <dgm:pt modelId="{FE6B2389-D6A1-D14B-ABFF-05FFE567847E}" type="pres">
      <dgm:prSet presAssocID="{795457CF-5A1A-F745-8DB3-5C4905F4E4D4}" presName="c6" presStyleLbl="node1" presStyleIdx="5" presStyleCnt="19"/>
      <dgm:spPr/>
    </dgm:pt>
    <dgm:pt modelId="{6CED6792-4022-7143-B788-8B6BF5D6637B}" type="pres">
      <dgm:prSet presAssocID="{795457CF-5A1A-F745-8DB3-5C4905F4E4D4}" presName="c7" presStyleLbl="node1" presStyleIdx="6" presStyleCnt="19"/>
      <dgm:spPr/>
    </dgm:pt>
    <dgm:pt modelId="{927C6C54-4839-1F4D-ACF0-E06A33D411AC}" type="pres">
      <dgm:prSet presAssocID="{795457CF-5A1A-F745-8DB3-5C4905F4E4D4}" presName="c8" presStyleLbl="node1" presStyleIdx="7" presStyleCnt="19"/>
      <dgm:spPr/>
    </dgm:pt>
    <dgm:pt modelId="{9FA9D9A8-A68B-3D49-9564-98DF217EE511}" type="pres">
      <dgm:prSet presAssocID="{795457CF-5A1A-F745-8DB3-5C4905F4E4D4}" presName="c9" presStyleLbl="node1" presStyleIdx="8" presStyleCnt="19"/>
      <dgm:spPr/>
    </dgm:pt>
    <dgm:pt modelId="{BC189A9C-D3B4-CF4C-8926-5E59B039206A}" type="pres">
      <dgm:prSet presAssocID="{795457CF-5A1A-F745-8DB3-5C4905F4E4D4}" presName="c10" presStyleLbl="node1" presStyleIdx="9" presStyleCnt="19"/>
      <dgm:spPr/>
    </dgm:pt>
    <dgm:pt modelId="{AB1D1D3F-133B-EC43-BA9E-15B89BC50C94}" type="pres">
      <dgm:prSet presAssocID="{795457CF-5A1A-F745-8DB3-5C4905F4E4D4}" presName="c11" presStyleLbl="node1" presStyleIdx="10" presStyleCnt="19"/>
      <dgm:spPr/>
    </dgm:pt>
    <dgm:pt modelId="{838BBC15-EA8F-0848-A485-1457EE15D8DD}" type="pres">
      <dgm:prSet presAssocID="{795457CF-5A1A-F745-8DB3-5C4905F4E4D4}" presName="c12" presStyleLbl="node1" presStyleIdx="11" presStyleCnt="19"/>
      <dgm:spPr/>
    </dgm:pt>
    <dgm:pt modelId="{F5E81D18-E83C-074A-A95D-EDC920D7CBE8}" type="pres">
      <dgm:prSet presAssocID="{795457CF-5A1A-F745-8DB3-5C4905F4E4D4}" presName="c13" presStyleLbl="node1" presStyleIdx="12" presStyleCnt="19"/>
      <dgm:spPr/>
    </dgm:pt>
    <dgm:pt modelId="{7337FCC5-5AF6-0B49-8BA1-85B9682B95AB}" type="pres">
      <dgm:prSet presAssocID="{795457CF-5A1A-F745-8DB3-5C4905F4E4D4}" presName="c14" presStyleLbl="node1" presStyleIdx="13" presStyleCnt="19"/>
      <dgm:spPr/>
    </dgm:pt>
    <dgm:pt modelId="{0881D4ED-F115-F942-9776-945108F7DBE8}" type="pres">
      <dgm:prSet presAssocID="{795457CF-5A1A-F745-8DB3-5C4905F4E4D4}" presName="c15" presStyleLbl="node1" presStyleIdx="14" presStyleCnt="19"/>
      <dgm:spPr/>
    </dgm:pt>
    <dgm:pt modelId="{119A6223-648D-6E4B-9A4D-8C2F2FAF944B}" type="pres">
      <dgm:prSet presAssocID="{795457CF-5A1A-F745-8DB3-5C4905F4E4D4}" presName="c16" presStyleLbl="node1" presStyleIdx="15" presStyleCnt="19"/>
      <dgm:spPr/>
    </dgm:pt>
    <dgm:pt modelId="{DCA08B9D-9310-A44A-BA8E-5A05D3363DB5}" type="pres">
      <dgm:prSet presAssocID="{795457CF-5A1A-F745-8DB3-5C4905F4E4D4}" presName="c17" presStyleLbl="node1" presStyleIdx="16" presStyleCnt="19"/>
      <dgm:spPr/>
    </dgm:pt>
    <dgm:pt modelId="{3E036EA4-13C3-8A4E-A940-916C14EF9AA7}" type="pres">
      <dgm:prSet presAssocID="{795457CF-5A1A-F745-8DB3-5C4905F4E4D4}" presName="c18" presStyleLbl="node1" presStyleIdx="17" presStyleCnt="19"/>
      <dgm:spPr/>
    </dgm:pt>
    <dgm:pt modelId="{B128179D-17AB-F748-B917-42521DDE83EE}" type="pres">
      <dgm:prSet presAssocID="{BFB2F2EC-3803-AA48-B76C-5ACD6D4ED943}" presName="chevronComposite1" presStyleCnt="0"/>
      <dgm:spPr/>
    </dgm:pt>
    <dgm:pt modelId="{508F75BD-D8BC-3A48-9F6A-C25822246109}" type="pres">
      <dgm:prSet presAssocID="{BFB2F2EC-3803-AA48-B76C-5ACD6D4ED943}" presName="chevron1" presStyleLbl="sibTrans2D1" presStyleIdx="0" presStyleCnt="2"/>
      <dgm:spPr/>
    </dgm:pt>
    <dgm:pt modelId="{49B96BF8-6735-A74D-A367-51205BFA124E}" type="pres">
      <dgm:prSet presAssocID="{BFB2F2EC-3803-AA48-B76C-5ACD6D4ED943}" presName="spChevron1" presStyleCnt="0"/>
      <dgm:spPr/>
    </dgm:pt>
    <dgm:pt modelId="{3B743149-AF84-F448-B9FD-336A64014F47}" type="pres">
      <dgm:prSet presAssocID="{B203C79B-649E-D542-A3BD-325A41224C30}" presName="middle" presStyleCnt="0"/>
      <dgm:spPr/>
    </dgm:pt>
    <dgm:pt modelId="{04EF2CAE-DC9B-CC4B-B02D-5973AF3519AC}" type="pres">
      <dgm:prSet presAssocID="{B203C79B-649E-D542-A3BD-325A41224C30}" presName="parTxMid" presStyleLbl="revTx" presStyleIdx="2" presStyleCnt="5"/>
      <dgm:spPr/>
    </dgm:pt>
    <dgm:pt modelId="{418ECD5E-0CBE-144A-BFC9-FFB0A6F7AD4A}" type="pres">
      <dgm:prSet presAssocID="{B203C79B-649E-D542-A3BD-325A41224C30}" presName="desTxMid" presStyleLbl="revTx" presStyleIdx="3" presStyleCnt="5">
        <dgm:presLayoutVars>
          <dgm:bulletEnabled val="1"/>
        </dgm:presLayoutVars>
      </dgm:prSet>
      <dgm:spPr/>
    </dgm:pt>
    <dgm:pt modelId="{743FF82A-AB3B-6848-964D-8863AB222DB3}" type="pres">
      <dgm:prSet presAssocID="{B203C79B-649E-D542-A3BD-325A41224C30}" presName="spMid" presStyleCnt="0"/>
      <dgm:spPr/>
    </dgm:pt>
    <dgm:pt modelId="{A11B920C-9189-4B41-99C4-5C44C1DE69BF}" type="pres">
      <dgm:prSet presAssocID="{0C38AA40-A247-2F46-995C-3D58221FF9B2}" presName="chevronComposite1" presStyleCnt="0"/>
      <dgm:spPr/>
    </dgm:pt>
    <dgm:pt modelId="{A73BAFC7-32AD-8243-BCFC-555003986F05}" type="pres">
      <dgm:prSet presAssocID="{0C38AA40-A247-2F46-995C-3D58221FF9B2}" presName="chevron1" presStyleLbl="sibTrans2D1" presStyleIdx="1" presStyleCnt="2"/>
      <dgm:spPr/>
    </dgm:pt>
    <dgm:pt modelId="{6D62E28F-33F5-2D4E-8085-7823E09E418F}" type="pres">
      <dgm:prSet presAssocID="{0C38AA40-A247-2F46-995C-3D58221FF9B2}" presName="spChevron1" presStyleCnt="0"/>
      <dgm:spPr/>
    </dgm:pt>
    <dgm:pt modelId="{BF76BD4C-24B4-C749-90CD-1DF7FDC75D69}" type="pres">
      <dgm:prSet presAssocID="{61F54FDF-96F2-E94C-8D46-6FE5661B7053}" presName="last" presStyleCnt="0"/>
      <dgm:spPr/>
    </dgm:pt>
    <dgm:pt modelId="{7D911A47-7E7E-364E-A067-0AB5E67C6844}" type="pres">
      <dgm:prSet presAssocID="{61F54FDF-96F2-E94C-8D46-6FE5661B7053}" presName="circleTx" presStyleLbl="node1" presStyleIdx="18" presStyleCnt="19"/>
      <dgm:spPr>
        <a:prstGeom prst="can">
          <a:avLst/>
        </a:prstGeom>
      </dgm:spPr>
    </dgm:pt>
    <dgm:pt modelId="{2BD7DA33-6DC0-D140-B1FB-41A654C1F134}" type="pres">
      <dgm:prSet presAssocID="{61F54FDF-96F2-E94C-8D46-6FE5661B7053}" presName="desTxN" presStyleLbl="revTx" presStyleIdx="4" presStyleCnt="5">
        <dgm:presLayoutVars>
          <dgm:bulletEnabled val="1"/>
        </dgm:presLayoutVars>
      </dgm:prSet>
      <dgm:spPr/>
    </dgm:pt>
    <dgm:pt modelId="{313F691B-42BB-5B47-91EB-B3BC454E6992}" type="pres">
      <dgm:prSet presAssocID="{61F54FDF-96F2-E94C-8D46-6FE5661B7053}" presName="spN" presStyleCnt="0"/>
      <dgm:spPr/>
    </dgm:pt>
  </dgm:ptLst>
  <dgm:cxnLst>
    <dgm:cxn modelId="{6C6FBC1F-5072-E040-8A2C-9F535BC8E97B}" srcId="{DF009FB0-757C-3D4F-ABDD-B33A7E75474A}" destId="{61F54FDF-96F2-E94C-8D46-6FE5661B7053}" srcOrd="2" destOrd="0" parTransId="{B915C2CE-0C50-B64B-BC7C-894598EF7F6E}" sibTransId="{137CD5B7-80F6-FC47-BBDE-6032C5F2C9D2}"/>
    <dgm:cxn modelId="{68AFC61F-DA8C-D14B-9C88-703DDCC55A2F}" type="presOf" srcId="{61F54FDF-96F2-E94C-8D46-6FE5661B7053}" destId="{7D911A47-7E7E-364E-A067-0AB5E67C6844}" srcOrd="0" destOrd="0" presId="urn:microsoft.com/office/officeart/2009/3/layout/RandomtoResultProcess"/>
    <dgm:cxn modelId="{0FCF3931-AE06-6248-8A5E-B09603783D8B}" type="presOf" srcId="{55FBDB78-8630-DC47-921C-3981462D7781}" destId="{418ECD5E-0CBE-144A-BFC9-FFB0A6F7AD4A}" srcOrd="0" destOrd="0" presId="urn:microsoft.com/office/officeart/2009/3/layout/RandomtoResultProcess"/>
    <dgm:cxn modelId="{51F30362-55F8-614A-A817-725B59B5B9D9}" srcId="{DF009FB0-757C-3D4F-ABDD-B33A7E75474A}" destId="{B203C79B-649E-D542-A3BD-325A41224C30}" srcOrd="1" destOrd="0" parTransId="{EE162376-AC67-1B44-A47E-63E5D28BC910}" sibTransId="{0C38AA40-A247-2F46-995C-3D58221FF9B2}"/>
    <dgm:cxn modelId="{DAF0786C-8E8A-3448-9B01-1EFB38CE58F7}" type="presOf" srcId="{795457CF-5A1A-F745-8DB3-5C4905F4E4D4}" destId="{E4CF6213-0D33-8249-A335-9AB2EB3DEF6B}" srcOrd="0" destOrd="0" presId="urn:microsoft.com/office/officeart/2009/3/layout/RandomtoResultProcess"/>
    <dgm:cxn modelId="{680D206F-E8BF-B941-9EA3-40A8F464305E}" type="presOf" srcId="{7BAD2A4C-EE53-9543-9940-67D4C53F8249}" destId="{2BD7DA33-6DC0-D140-B1FB-41A654C1F134}" srcOrd="0" destOrd="0" presId="urn:microsoft.com/office/officeart/2009/3/layout/RandomtoResultProcess"/>
    <dgm:cxn modelId="{4AA82D88-8437-9445-98F8-2F047D5F51B5}" type="presOf" srcId="{DF009FB0-757C-3D4F-ABDD-B33A7E75474A}" destId="{22B601DE-73F9-E241-82DF-C42F8E6289D6}" srcOrd="0" destOrd="0" presId="urn:microsoft.com/office/officeart/2009/3/layout/RandomtoResultProcess"/>
    <dgm:cxn modelId="{BA0DADA0-B18E-534C-8D4E-2E69A197FD4A}" srcId="{61F54FDF-96F2-E94C-8D46-6FE5661B7053}" destId="{7BAD2A4C-EE53-9543-9940-67D4C53F8249}" srcOrd="0" destOrd="0" parTransId="{9AB34CDE-BE4E-FD42-94E3-3F586397A8CB}" sibTransId="{390F02CC-CE1B-4746-AB16-40F4F6262F84}"/>
    <dgm:cxn modelId="{F4C5B1B0-2316-8743-A81F-216C1550B6BB}" srcId="{B203C79B-649E-D542-A3BD-325A41224C30}" destId="{55FBDB78-8630-DC47-921C-3981462D7781}" srcOrd="0" destOrd="0" parTransId="{E10566CC-843F-EE4A-952F-C1F6BCF386DB}" sibTransId="{558E1656-62A0-1C40-86D4-3EB8E1CAF843}"/>
    <dgm:cxn modelId="{0D6B24D0-F774-B940-B89F-AE9DE8A96E50}" srcId="{795457CF-5A1A-F745-8DB3-5C4905F4E4D4}" destId="{A93C0387-C5EA-DD41-A2E3-D8021C263C86}" srcOrd="0" destOrd="0" parTransId="{15363972-2D04-C24C-AF81-084F8516E578}" sibTransId="{4EC62B4E-864A-F745-A0D1-C7C1F7EDC45C}"/>
    <dgm:cxn modelId="{79005DD3-C644-8D4F-A876-4CD4FCD365D7}" srcId="{DF009FB0-757C-3D4F-ABDD-B33A7E75474A}" destId="{795457CF-5A1A-F745-8DB3-5C4905F4E4D4}" srcOrd="0" destOrd="0" parTransId="{0BA2B1F8-2034-7343-8023-CC59528AFE56}" sibTransId="{BFB2F2EC-3803-AA48-B76C-5ACD6D4ED943}"/>
    <dgm:cxn modelId="{E39226D4-7660-AB47-AB39-6868B8824287}" type="presOf" srcId="{B203C79B-649E-D542-A3BD-325A41224C30}" destId="{04EF2CAE-DC9B-CC4B-B02D-5973AF3519AC}" srcOrd="0" destOrd="0" presId="urn:microsoft.com/office/officeart/2009/3/layout/RandomtoResultProcess"/>
    <dgm:cxn modelId="{7E1625FC-90D2-D54C-87EC-E35752BAA917}" type="presOf" srcId="{A93C0387-C5EA-DD41-A2E3-D8021C263C86}" destId="{CC2687EC-B65B-FA4D-ADE7-E0E9D316404D}" srcOrd="0" destOrd="0" presId="urn:microsoft.com/office/officeart/2009/3/layout/RandomtoResultProcess"/>
    <dgm:cxn modelId="{E7568A67-927A-9140-B2EF-E19BA515DBB3}" type="presParOf" srcId="{22B601DE-73F9-E241-82DF-C42F8E6289D6}" destId="{3EB75337-FA56-7343-A1D0-70D1748E29A8}" srcOrd="0" destOrd="0" presId="urn:microsoft.com/office/officeart/2009/3/layout/RandomtoResultProcess"/>
    <dgm:cxn modelId="{381F7750-B4D5-0646-BFBB-1E8444027BFE}" type="presParOf" srcId="{3EB75337-FA56-7343-A1D0-70D1748E29A8}" destId="{E4CF6213-0D33-8249-A335-9AB2EB3DEF6B}" srcOrd="0" destOrd="0" presId="urn:microsoft.com/office/officeart/2009/3/layout/RandomtoResultProcess"/>
    <dgm:cxn modelId="{3A45F725-574B-ED4E-BCAD-AE2C8EE6791E}" type="presParOf" srcId="{3EB75337-FA56-7343-A1D0-70D1748E29A8}" destId="{CC2687EC-B65B-FA4D-ADE7-E0E9D316404D}" srcOrd="1" destOrd="0" presId="urn:microsoft.com/office/officeart/2009/3/layout/RandomtoResultProcess"/>
    <dgm:cxn modelId="{45744D7A-33B5-8948-B80A-16452FC17FED}" type="presParOf" srcId="{3EB75337-FA56-7343-A1D0-70D1748E29A8}" destId="{774493F8-E6BB-E346-85D1-8461D8B059FD}" srcOrd="2" destOrd="0" presId="urn:microsoft.com/office/officeart/2009/3/layout/RandomtoResultProcess"/>
    <dgm:cxn modelId="{9FA57C5A-B181-CC42-B28F-EDC0C662F3E9}" type="presParOf" srcId="{3EB75337-FA56-7343-A1D0-70D1748E29A8}" destId="{1E4CA53C-8B5A-BB4A-920E-21CE8EE94D3A}" srcOrd="3" destOrd="0" presId="urn:microsoft.com/office/officeart/2009/3/layout/RandomtoResultProcess"/>
    <dgm:cxn modelId="{B9337478-7E1D-984C-8DD2-1DE7A6FBE214}" type="presParOf" srcId="{3EB75337-FA56-7343-A1D0-70D1748E29A8}" destId="{9D8AC827-F5FA-9B4E-9A24-B4FCAD960913}" srcOrd="4" destOrd="0" presId="urn:microsoft.com/office/officeart/2009/3/layout/RandomtoResultProcess"/>
    <dgm:cxn modelId="{793EE8A6-3E03-E04D-8183-1F0BE97E99B5}" type="presParOf" srcId="{3EB75337-FA56-7343-A1D0-70D1748E29A8}" destId="{2F58875A-2692-7C4A-B91D-F90C4B3E0275}" srcOrd="5" destOrd="0" presId="urn:microsoft.com/office/officeart/2009/3/layout/RandomtoResultProcess"/>
    <dgm:cxn modelId="{45285B82-71F4-D844-B289-17BF153E4622}" type="presParOf" srcId="{3EB75337-FA56-7343-A1D0-70D1748E29A8}" destId="{883D5F74-F82C-9A4E-8198-A10769D447D1}" srcOrd="6" destOrd="0" presId="urn:microsoft.com/office/officeart/2009/3/layout/RandomtoResultProcess"/>
    <dgm:cxn modelId="{D740A601-3DA9-7E44-8B19-2E9AD24CEAE6}" type="presParOf" srcId="{3EB75337-FA56-7343-A1D0-70D1748E29A8}" destId="{FE6B2389-D6A1-D14B-ABFF-05FFE567847E}" srcOrd="7" destOrd="0" presId="urn:microsoft.com/office/officeart/2009/3/layout/RandomtoResultProcess"/>
    <dgm:cxn modelId="{A9281A3A-7E75-D245-B5ED-D65BD4E39440}" type="presParOf" srcId="{3EB75337-FA56-7343-A1D0-70D1748E29A8}" destId="{6CED6792-4022-7143-B788-8B6BF5D6637B}" srcOrd="8" destOrd="0" presId="urn:microsoft.com/office/officeart/2009/3/layout/RandomtoResultProcess"/>
    <dgm:cxn modelId="{1358D0C3-C79E-E943-9742-4983F7114FB3}" type="presParOf" srcId="{3EB75337-FA56-7343-A1D0-70D1748E29A8}" destId="{927C6C54-4839-1F4D-ACF0-E06A33D411AC}" srcOrd="9" destOrd="0" presId="urn:microsoft.com/office/officeart/2009/3/layout/RandomtoResultProcess"/>
    <dgm:cxn modelId="{EAD885F6-D85F-0241-AFAF-79F09C976A44}" type="presParOf" srcId="{3EB75337-FA56-7343-A1D0-70D1748E29A8}" destId="{9FA9D9A8-A68B-3D49-9564-98DF217EE511}" srcOrd="10" destOrd="0" presId="urn:microsoft.com/office/officeart/2009/3/layout/RandomtoResultProcess"/>
    <dgm:cxn modelId="{AB3D3D90-27AF-A347-A420-6C3AF1FD5903}" type="presParOf" srcId="{3EB75337-FA56-7343-A1D0-70D1748E29A8}" destId="{BC189A9C-D3B4-CF4C-8926-5E59B039206A}" srcOrd="11" destOrd="0" presId="urn:microsoft.com/office/officeart/2009/3/layout/RandomtoResultProcess"/>
    <dgm:cxn modelId="{410751A4-265A-B940-9246-11DA3AF79E74}" type="presParOf" srcId="{3EB75337-FA56-7343-A1D0-70D1748E29A8}" destId="{AB1D1D3F-133B-EC43-BA9E-15B89BC50C94}" srcOrd="12" destOrd="0" presId="urn:microsoft.com/office/officeart/2009/3/layout/RandomtoResultProcess"/>
    <dgm:cxn modelId="{1FDC8F9A-F121-4A41-9445-215D29EDF52F}" type="presParOf" srcId="{3EB75337-FA56-7343-A1D0-70D1748E29A8}" destId="{838BBC15-EA8F-0848-A485-1457EE15D8DD}" srcOrd="13" destOrd="0" presId="urn:microsoft.com/office/officeart/2009/3/layout/RandomtoResultProcess"/>
    <dgm:cxn modelId="{1117B532-B4EA-204E-9546-63268B27BC1F}" type="presParOf" srcId="{3EB75337-FA56-7343-A1D0-70D1748E29A8}" destId="{F5E81D18-E83C-074A-A95D-EDC920D7CBE8}" srcOrd="14" destOrd="0" presId="urn:microsoft.com/office/officeart/2009/3/layout/RandomtoResultProcess"/>
    <dgm:cxn modelId="{DDACD605-81D8-A74F-BF80-364F0C1B752F}" type="presParOf" srcId="{3EB75337-FA56-7343-A1D0-70D1748E29A8}" destId="{7337FCC5-5AF6-0B49-8BA1-85B9682B95AB}" srcOrd="15" destOrd="0" presId="urn:microsoft.com/office/officeart/2009/3/layout/RandomtoResultProcess"/>
    <dgm:cxn modelId="{B9DA06D0-F463-B649-83EE-8159AF1C3595}" type="presParOf" srcId="{3EB75337-FA56-7343-A1D0-70D1748E29A8}" destId="{0881D4ED-F115-F942-9776-945108F7DBE8}" srcOrd="16" destOrd="0" presId="urn:microsoft.com/office/officeart/2009/3/layout/RandomtoResultProcess"/>
    <dgm:cxn modelId="{A681AD2B-B391-AA4C-81B3-CF4F84E31585}" type="presParOf" srcId="{3EB75337-FA56-7343-A1D0-70D1748E29A8}" destId="{119A6223-648D-6E4B-9A4D-8C2F2FAF944B}" srcOrd="17" destOrd="0" presId="urn:microsoft.com/office/officeart/2009/3/layout/RandomtoResultProcess"/>
    <dgm:cxn modelId="{A8121106-A8B4-2947-AA5E-AC81A6167D9A}" type="presParOf" srcId="{3EB75337-FA56-7343-A1D0-70D1748E29A8}" destId="{DCA08B9D-9310-A44A-BA8E-5A05D3363DB5}" srcOrd="18" destOrd="0" presId="urn:microsoft.com/office/officeart/2009/3/layout/RandomtoResultProcess"/>
    <dgm:cxn modelId="{A99E162B-42A6-6B4C-A059-0BC9FF31538F}" type="presParOf" srcId="{3EB75337-FA56-7343-A1D0-70D1748E29A8}" destId="{3E036EA4-13C3-8A4E-A940-916C14EF9AA7}" srcOrd="19" destOrd="0" presId="urn:microsoft.com/office/officeart/2009/3/layout/RandomtoResultProcess"/>
    <dgm:cxn modelId="{1A9F4B0F-649D-4B4F-A9B9-AB8B814C619D}" type="presParOf" srcId="{22B601DE-73F9-E241-82DF-C42F8E6289D6}" destId="{B128179D-17AB-F748-B917-42521DDE83EE}" srcOrd="1" destOrd="0" presId="urn:microsoft.com/office/officeart/2009/3/layout/RandomtoResultProcess"/>
    <dgm:cxn modelId="{543100D9-6C16-1149-A2B8-4A5A5DB6CD18}" type="presParOf" srcId="{B128179D-17AB-F748-B917-42521DDE83EE}" destId="{508F75BD-D8BC-3A48-9F6A-C25822246109}" srcOrd="0" destOrd="0" presId="urn:microsoft.com/office/officeart/2009/3/layout/RandomtoResultProcess"/>
    <dgm:cxn modelId="{1488BCD6-DDD9-8A4C-9F91-43C6D4E2FD48}" type="presParOf" srcId="{B128179D-17AB-F748-B917-42521DDE83EE}" destId="{49B96BF8-6735-A74D-A367-51205BFA124E}" srcOrd="1" destOrd="0" presId="urn:microsoft.com/office/officeart/2009/3/layout/RandomtoResultProcess"/>
    <dgm:cxn modelId="{0F08D05C-5582-7445-B358-121D0B18F1CF}" type="presParOf" srcId="{22B601DE-73F9-E241-82DF-C42F8E6289D6}" destId="{3B743149-AF84-F448-B9FD-336A64014F47}" srcOrd="2" destOrd="0" presId="urn:microsoft.com/office/officeart/2009/3/layout/RandomtoResultProcess"/>
    <dgm:cxn modelId="{D9976214-C1A5-584D-BF1A-78AF320CDC0A}" type="presParOf" srcId="{3B743149-AF84-F448-B9FD-336A64014F47}" destId="{04EF2CAE-DC9B-CC4B-B02D-5973AF3519AC}" srcOrd="0" destOrd="0" presId="urn:microsoft.com/office/officeart/2009/3/layout/RandomtoResultProcess"/>
    <dgm:cxn modelId="{B0D61195-9241-0A4D-B4A0-289B6FB8C81B}" type="presParOf" srcId="{3B743149-AF84-F448-B9FD-336A64014F47}" destId="{418ECD5E-0CBE-144A-BFC9-FFB0A6F7AD4A}" srcOrd="1" destOrd="0" presId="urn:microsoft.com/office/officeart/2009/3/layout/RandomtoResultProcess"/>
    <dgm:cxn modelId="{4FCF4AFC-DE76-3944-A1A6-043AAE5FA1B3}" type="presParOf" srcId="{3B743149-AF84-F448-B9FD-336A64014F47}" destId="{743FF82A-AB3B-6848-964D-8863AB222DB3}" srcOrd="2" destOrd="0" presId="urn:microsoft.com/office/officeart/2009/3/layout/RandomtoResultProcess"/>
    <dgm:cxn modelId="{48A506AC-5FC7-C548-AD9C-67857F8C3D2E}" type="presParOf" srcId="{22B601DE-73F9-E241-82DF-C42F8E6289D6}" destId="{A11B920C-9189-4B41-99C4-5C44C1DE69BF}" srcOrd="3" destOrd="0" presId="urn:microsoft.com/office/officeart/2009/3/layout/RandomtoResultProcess"/>
    <dgm:cxn modelId="{5FE40F1B-E769-2E4B-B932-62D6BB52B275}" type="presParOf" srcId="{A11B920C-9189-4B41-99C4-5C44C1DE69BF}" destId="{A73BAFC7-32AD-8243-BCFC-555003986F05}" srcOrd="0" destOrd="0" presId="urn:microsoft.com/office/officeart/2009/3/layout/RandomtoResultProcess"/>
    <dgm:cxn modelId="{25B59DA0-6014-044F-8BED-1DFC3284C68C}" type="presParOf" srcId="{A11B920C-9189-4B41-99C4-5C44C1DE69BF}" destId="{6D62E28F-33F5-2D4E-8085-7823E09E418F}" srcOrd="1" destOrd="0" presId="urn:microsoft.com/office/officeart/2009/3/layout/RandomtoResultProcess"/>
    <dgm:cxn modelId="{001F48AC-0C1C-C74D-8A9D-D6521D18DFC2}" type="presParOf" srcId="{22B601DE-73F9-E241-82DF-C42F8E6289D6}" destId="{BF76BD4C-24B4-C749-90CD-1DF7FDC75D69}" srcOrd="4" destOrd="0" presId="urn:microsoft.com/office/officeart/2009/3/layout/RandomtoResultProcess"/>
    <dgm:cxn modelId="{CBB3B8AE-DA71-BA4F-B609-CD9CC8044EF8}" type="presParOf" srcId="{BF76BD4C-24B4-C749-90CD-1DF7FDC75D69}" destId="{7D911A47-7E7E-364E-A067-0AB5E67C6844}" srcOrd="0" destOrd="0" presId="urn:microsoft.com/office/officeart/2009/3/layout/RandomtoResultProcess"/>
    <dgm:cxn modelId="{A5C4A864-AC60-514B-8ABE-ADAF5F236850}" type="presParOf" srcId="{BF76BD4C-24B4-C749-90CD-1DF7FDC75D69}" destId="{2BD7DA33-6DC0-D140-B1FB-41A654C1F134}" srcOrd="1" destOrd="0" presId="urn:microsoft.com/office/officeart/2009/3/layout/RandomtoResultProcess"/>
    <dgm:cxn modelId="{CE938C93-DEEE-3442-BDCF-988DDF3FFE62}" type="presParOf" srcId="{BF76BD4C-24B4-C749-90CD-1DF7FDC75D69}" destId="{313F691B-42BB-5B47-91EB-B3BC454E6992}" srcOrd="2" destOrd="0" presId="urn:microsoft.com/office/officeart/2009/3/layout/RandomtoResultProcess"/>
  </dgm:cxnLst>
  <dgm:bg/>
  <dgm:whole>
    <a:ln>
      <a:solidFill>
        <a:schemeClr val="tx2">
          <a:lumMod val="75000"/>
          <a:lumOff val="25000"/>
        </a:schemeClr>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FB1FAF-9CCC-4321-94F4-4943AD1F083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D900615-0A32-8E4A-BBE2-3774485C5649}">
      <dgm:prSet custT="1"/>
      <dgm:spPr/>
      <dgm:t>
        <a:bodyPr/>
        <a:lstStyle/>
        <a:p>
          <a:pPr>
            <a:buFont typeface="+mj-lt"/>
            <a:buAutoNum type="alphaUcParenR"/>
          </a:pPr>
          <a:r>
            <a:rPr lang="en-US" sz="2400" dirty="0">
              <a:latin typeface="Goudy Old Style" panose="02020502050305020303" pitchFamily="18" charset="77"/>
            </a:rPr>
            <a:t>Full WG Discussion of Competency Building Proposal </a:t>
          </a:r>
        </a:p>
      </dgm:t>
    </dgm:pt>
    <dgm:pt modelId="{44F510D7-A764-D740-B7E7-F0A3F10429B2}" type="parTrans" cxnId="{7B5F61BE-63BD-9948-89E9-5FD53CABEA4F}">
      <dgm:prSet/>
      <dgm:spPr/>
      <dgm:t>
        <a:bodyPr/>
        <a:lstStyle/>
        <a:p>
          <a:endParaRPr lang="en-US"/>
        </a:p>
      </dgm:t>
    </dgm:pt>
    <dgm:pt modelId="{06F6FCCE-5706-EC4C-B890-E3939117C7EA}" type="sibTrans" cxnId="{7B5F61BE-63BD-9948-89E9-5FD53CABEA4F}">
      <dgm:prSet/>
      <dgm:spPr/>
      <dgm:t>
        <a:bodyPr/>
        <a:lstStyle/>
        <a:p>
          <a:endParaRPr lang="en-US"/>
        </a:p>
      </dgm:t>
    </dgm:pt>
    <dgm:pt modelId="{3D6C0D2B-850E-7B4F-9AA4-1464DBD52C56}">
      <dgm:prSet custT="1"/>
      <dgm:spPr/>
      <dgm:t>
        <a:bodyPr/>
        <a:lstStyle/>
        <a:p>
          <a:pPr>
            <a:buFont typeface="+mj-lt"/>
            <a:buAutoNum type="alphaUcParenR"/>
          </a:pPr>
          <a:r>
            <a:rPr lang="en-US" sz="2400" dirty="0">
              <a:latin typeface="Goudy Old Style" panose="02020502050305020303" pitchFamily="18" charset="77"/>
            </a:rPr>
            <a:t>Next Steps</a:t>
          </a:r>
        </a:p>
      </dgm:t>
    </dgm:pt>
    <dgm:pt modelId="{4F408A42-8EC8-364F-BF69-D17A263E8808}" type="parTrans" cxnId="{E8EA9AE5-46FF-1345-B579-5D3FB6DF872F}">
      <dgm:prSet/>
      <dgm:spPr/>
      <dgm:t>
        <a:bodyPr/>
        <a:lstStyle/>
        <a:p>
          <a:endParaRPr lang="en-US"/>
        </a:p>
      </dgm:t>
    </dgm:pt>
    <dgm:pt modelId="{F7FB56E8-421F-094C-AF0F-9790C5D41AEA}" type="sibTrans" cxnId="{E8EA9AE5-46FF-1345-B579-5D3FB6DF872F}">
      <dgm:prSet/>
      <dgm:spPr/>
      <dgm:t>
        <a:bodyPr/>
        <a:lstStyle/>
        <a:p>
          <a:endParaRPr lang="en-US"/>
        </a:p>
      </dgm:t>
    </dgm:pt>
    <dgm:pt modelId="{D4B0630A-B1D5-5E4B-9A8F-591FF62E8F71}">
      <dgm:prSet custT="1"/>
      <dgm:spPr/>
      <dgm:t>
        <a:bodyPr/>
        <a:lstStyle/>
        <a:p>
          <a:r>
            <a:rPr lang="en-US" sz="2400" dirty="0" err="1">
              <a:latin typeface="Goudy Old Style" panose="02020502050305020303" pitchFamily="18" charset="77"/>
            </a:rPr>
            <a:t>Mabell</a:t>
          </a:r>
          <a:r>
            <a:rPr lang="en-US" sz="2400" dirty="0">
              <a:latin typeface="Goudy Old Style" panose="02020502050305020303" pitchFamily="18" charset="77"/>
            </a:rPr>
            <a:t> Garcia Paine and Dany </a:t>
          </a:r>
          <a:r>
            <a:rPr lang="en-US" sz="2400" dirty="0" err="1">
              <a:latin typeface="Goudy Old Style" panose="02020502050305020303" pitchFamily="18" charset="77"/>
            </a:rPr>
            <a:t>Kahumoku</a:t>
          </a:r>
          <a:r>
            <a:rPr lang="en-US" sz="2400" dirty="0">
              <a:latin typeface="Goudy Old Style" panose="02020502050305020303" pitchFamily="18" charset="77"/>
            </a:rPr>
            <a:t> to Present Recommendations on Competency Building </a:t>
          </a:r>
        </a:p>
      </dgm:t>
    </dgm:pt>
    <dgm:pt modelId="{3D0AD874-4112-304E-8E9B-4181D301B6C7}" type="parTrans" cxnId="{0CA49A71-A6A3-374B-9ED2-E2EC360FF3BF}">
      <dgm:prSet/>
      <dgm:spPr/>
      <dgm:t>
        <a:bodyPr/>
        <a:lstStyle/>
        <a:p>
          <a:endParaRPr lang="en-US"/>
        </a:p>
      </dgm:t>
    </dgm:pt>
    <dgm:pt modelId="{B0D3403A-E0DD-C14A-9AB5-38A069AA73F5}" type="sibTrans" cxnId="{0CA49A71-A6A3-374B-9ED2-E2EC360FF3BF}">
      <dgm:prSet/>
      <dgm:spPr/>
      <dgm:t>
        <a:bodyPr/>
        <a:lstStyle/>
        <a:p>
          <a:endParaRPr lang="en-US"/>
        </a:p>
      </dgm:t>
    </dgm:pt>
    <dgm:pt modelId="{E9D81845-1232-8E4B-8B67-E5689EDF0724}" type="pres">
      <dgm:prSet presAssocID="{A8FB1FAF-9CCC-4321-94F4-4943AD1F083A}" presName="vert0" presStyleCnt="0">
        <dgm:presLayoutVars>
          <dgm:dir/>
          <dgm:animOne val="branch"/>
          <dgm:animLvl val="lvl"/>
        </dgm:presLayoutVars>
      </dgm:prSet>
      <dgm:spPr/>
    </dgm:pt>
    <dgm:pt modelId="{73A62F02-4474-5F48-9E15-6A36B2B1C16F}" type="pres">
      <dgm:prSet presAssocID="{D4B0630A-B1D5-5E4B-9A8F-591FF62E8F71}" presName="thickLine" presStyleLbl="alignNode1" presStyleIdx="0" presStyleCnt="3"/>
      <dgm:spPr/>
    </dgm:pt>
    <dgm:pt modelId="{402EDD54-DB9D-2A43-A9D1-D6AACE706470}" type="pres">
      <dgm:prSet presAssocID="{D4B0630A-B1D5-5E4B-9A8F-591FF62E8F71}" presName="horz1" presStyleCnt="0"/>
      <dgm:spPr/>
    </dgm:pt>
    <dgm:pt modelId="{E9943079-AA9E-3146-A921-F31784DFB3B7}" type="pres">
      <dgm:prSet presAssocID="{D4B0630A-B1D5-5E4B-9A8F-591FF62E8F71}" presName="tx1" presStyleLbl="revTx" presStyleIdx="0" presStyleCnt="3"/>
      <dgm:spPr/>
    </dgm:pt>
    <dgm:pt modelId="{9E3D0BB3-2011-0141-9EF2-C4C2C020A019}" type="pres">
      <dgm:prSet presAssocID="{D4B0630A-B1D5-5E4B-9A8F-591FF62E8F71}" presName="vert1" presStyleCnt="0"/>
      <dgm:spPr/>
    </dgm:pt>
    <dgm:pt modelId="{7E047545-226A-6C4C-BB86-7636133E3912}" type="pres">
      <dgm:prSet presAssocID="{5D900615-0A32-8E4A-BBE2-3774485C5649}" presName="thickLine" presStyleLbl="alignNode1" presStyleIdx="1" presStyleCnt="3"/>
      <dgm:spPr/>
    </dgm:pt>
    <dgm:pt modelId="{137E5055-897E-E640-8ED7-4E46D513C286}" type="pres">
      <dgm:prSet presAssocID="{5D900615-0A32-8E4A-BBE2-3774485C5649}" presName="horz1" presStyleCnt="0"/>
      <dgm:spPr/>
    </dgm:pt>
    <dgm:pt modelId="{5148D931-413C-D34F-8CEF-86C59DB50424}" type="pres">
      <dgm:prSet presAssocID="{5D900615-0A32-8E4A-BBE2-3774485C5649}" presName="tx1" presStyleLbl="revTx" presStyleIdx="1" presStyleCnt="3"/>
      <dgm:spPr/>
    </dgm:pt>
    <dgm:pt modelId="{D03B447E-5F02-6C46-A511-195CDE682928}" type="pres">
      <dgm:prSet presAssocID="{5D900615-0A32-8E4A-BBE2-3774485C5649}" presName="vert1" presStyleCnt="0"/>
      <dgm:spPr/>
    </dgm:pt>
    <dgm:pt modelId="{075C9C87-CCB5-0348-A74D-8D12A50C4E91}" type="pres">
      <dgm:prSet presAssocID="{3D6C0D2B-850E-7B4F-9AA4-1464DBD52C56}" presName="thickLine" presStyleLbl="alignNode1" presStyleIdx="2" presStyleCnt="3"/>
      <dgm:spPr/>
    </dgm:pt>
    <dgm:pt modelId="{274107B2-9742-8547-A120-6B2FE5E8C7E3}" type="pres">
      <dgm:prSet presAssocID="{3D6C0D2B-850E-7B4F-9AA4-1464DBD52C56}" presName="horz1" presStyleCnt="0"/>
      <dgm:spPr/>
    </dgm:pt>
    <dgm:pt modelId="{93119E75-DBD4-F241-9887-C478D3CAEF52}" type="pres">
      <dgm:prSet presAssocID="{3D6C0D2B-850E-7B4F-9AA4-1464DBD52C56}" presName="tx1" presStyleLbl="revTx" presStyleIdx="2" presStyleCnt="3"/>
      <dgm:spPr/>
    </dgm:pt>
    <dgm:pt modelId="{036FF9C7-FC82-1347-8845-5053554C888E}" type="pres">
      <dgm:prSet presAssocID="{3D6C0D2B-850E-7B4F-9AA4-1464DBD52C56}" presName="vert1" presStyleCnt="0"/>
      <dgm:spPr/>
    </dgm:pt>
  </dgm:ptLst>
  <dgm:cxnLst>
    <dgm:cxn modelId="{B335CE2D-5C8A-1F42-88DD-B6FBF91148F5}" type="presOf" srcId="{D4B0630A-B1D5-5E4B-9A8F-591FF62E8F71}" destId="{E9943079-AA9E-3146-A921-F31784DFB3B7}" srcOrd="0" destOrd="0" presId="urn:microsoft.com/office/officeart/2008/layout/LinedList"/>
    <dgm:cxn modelId="{2AD00963-0ECA-FB48-928B-D48F23B262AC}" type="presOf" srcId="{3D6C0D2B-850E-7B4F-9AA4-1464DBD52C56}" destId="{93119E75-DBD4-F241-9887-C478D3CAEF52}" srcOrd="0" destOrd="0" presId="urn:microsoft.com/office/officeart/2008/layout/LinedList"/>
    <dgm:cxn modelId="{0CA49A71-A6A3-374B-9ED2-E2EC360FF3BF}" srcId="{A8FB1FAF-9CCC-4321-94F4-4943AD1F083A}" destId="{D4B0630A-B1D5-5E4B-9A8F-591FF62E8F71}" srcOrd="0" destOrd="0" parTransId="{3D0AD874-4112-304E-8E9B-4181D301B6C7}" sibTransId="{B0D3403A-E0DD-C14A-9AB5-38A069AA73F5}"/>
    <dgm:cxn modelId="{8F59989C-3620-4B4F-A188-40BAC41EDF85}" type="presOf" srcId="{A8FB1FAF-9CCC-4321-94F4-4943AD1F083A}" destId="{E9D81845-1232-8E4B-8B67-E5689EDF0724}" srcOrd="0" destOrd="0" presId="urn:microsoft.com/office/officeart/2008/layout/LinedList"/>
    <dgm:cxn modelId="{7B5F61BE-63BD-9948-89E9-5FD53CABEA4F}" srcId="{A8FB1FAF-9CCC-4321-94F4-4943AD1F083A}" destId="{5D900615-0A32-8E4A-BBE2-3774485C5649}" srcOrd="1" destOrd="0" parTransId="{44F510D7-A764-D740-B7E7-F0A3F10429B2}" sibTransId="{06F6FCCE-5706-EC4C-B890-E3939117C7EA}"/>
    <dgm:cxn modelId="{E8EA9AE5-46FF-1345-B579-5D3FB6DF872F}" srcId="{A8FB1FAF-9CCC-4321-94F4-4943AD1F083A}" destId="{3D6C0D2B-850E-7B4F-9AA4-1464DBD52C56}" srcOrd="2" destOrd="0" parTransId="{4F408A42-8EC8-364F-BF69-D17A263E8808}" sibTransId="{F7FB56E8-421F-094C-AF0F-9790C5D41AEA}"/>
    <dgm:cxn modelId="{AD2A2DF6-7262-CA43-8EC4-696EA52B5BC3}" type="presOf" srcId="{5D900615-0A32-8E4A-BBE2-3774485C5649}" destId="{5148D931-413C-D34F-8CEF-86C59DB50424}" srcOrd="0" destOrd="0" presId="urn:microsoft.com/office/officeart/2008/layout/LinedList"/>
    <dgm:cxn modelId="{129965E1-0007-AD41-8895-7A353BFE25DF}" type="presParOf" srcId="{E9D81845-1232-8E4B-8B67-E5689EDF0724}" destId="{73A62F02-4474-5F48-9E15-6A36B2B1C16F}" srcOrd="0" destOrd="0" presId="urn:microsoft.com/office/officeart/2008/layout/LinedList"/>
    <dgm:cxn modelId="{3164B2A2-9C65-4747-BA6E-6F9291F33C37}" type="presParOf" srcId="{E9D81845-1232-8E4B-8B67-E5689EDF0724}" destId="{402EDD54-DB9D-2A43-A9D1-D6AACE706470}" srcOrd="1" destOrd="0" presId="urn:microsoft.com/office/officeart/2008/layout/LinedList"/>
    <dgm:cxn modelId="{FCB7DE10-9999-1341-8D40-AB42ACAA71DA}" type="presParOf" srcId="{402EDD54-DB9D-2A43-A9D1-D6AACE706470}" destId="{E9943079-AA9E-3146-A921-F31784DFB3B7}" srcOrd="0" destOrd="0" presId="urn:microsoft.com/office/officeart/2008/layout/LinedList"/>
    <dgm:cxn modelId="{46CD0049-8D42-C046-ABA0-0DC675B53987}" type="presParOf" srcId="{402EDD54-DB9D-2A43-A9D1-D6AACE706470}" destId="{9E3D0BB3-2011-0141-9EF2-C4C2C020A019}" srcOrd="1" destOrd="0" presId="urn:microsoft.com/office/officeart/2008/layout/LinedList"/>
    <dgm:cxn modelId="{A4842833-FDAC-C541-B095-5E9E525840F4}" type="presParOf" srcId="{E9D81845-1232-8E4B-8B67-E5689EDF0724}" destId="{7E047545-226A-6C4C-BB86-7636133E3912}" srcOrd="2" destOrd="0" presId="urn:microsoft.com/office/officeart/2008/layout/LinedList"/>
    <dgm:cxn modelId="{26B0C7BB-1292-8D4D-954B-1D4D99D40334}" type="presParOf" srcId="{E9D81845-1232-8E4B-8B67-E5689EDF0724}" destId="{137E5055-897E-E640-8ED7-4E46D513C286}" srcOrd="3" destOrd="0" presId="urn:microsoft.com/office/officeart/2008/layout/LinedList"/>
    <dgm:cxn modelId="{9B36C39F-26A9-F647-8050-46FA1161C67F}" type="presParOf" srcId="{137E5055-897E-E640-8ED7-4E46D513C286}" destId="{5148D931-413C-D34F-8CEF-86C59DB50424}" srcOrd="0" destOrd="0" presId="urn:microsoft.com/office/officeart/2008/layout/LinedList"/>
    <dgm:cxn modelId="{66371713-1BC5-ED43-879F-B5B49624634D}" type="presParOf" srcId="{137E5055-897E-E640-8ED7-4E46D513C286}" destId="{D03B447E-5F02-6C46-A511-195CDE682928}" srcOrd="1" destOrd="0" presId="urn:microsoft.com/office/officeart/2008/layout/LinedList"/>
    <dgm:cxn modelId="{D28B455C-CF2D-6A4D-B5E5-D1C552591BAA}" type="presParOf" srcId="{E9D81845-1232-8E4B-8B67-E5689EDF0724}" destId="{075C9C87-CCB5-0348-A74D-8D12A50C4E91}" srcOrd="4" destOrd="0" presId="urn:microsoft.com/office/officeart/2008/layout/LinedList"/>
    <dgm:cxn modelId="{11B6B282-68F6-004F-97D7-86F02DD84800}" type="presParOf" srcId="{E9D81845-1232-8E4B-8B67-E5689EDF0724}" destId="{274107B2-9742-8547-A120-6B2FE5E8C7E3}" srcOrd="5" destOrd="0" presId="urn:microsoft.com/office/officeart/2008/layout/LinedList"/>
    <dgm:cxn modelId="{F10141A0-F464-6140-BE23-9594A93582D6}" type="presParOf" srcId="{274107B2-9742-8547-A120-6B2FE5E8C7E3}" destId="{93119E75-DBD4-F241-9887-C478D3CAEF52}" srcOrd="0" destOrd="0" presId="urn:microsoft.com/office/officeart/2008/layout/LinedList"/>
    <dgm:cxn modelId="{B32435A1-FEEF-514E-A884-3658737BF58B}" type="presParOf" srcId="{274107B2-9742-8547-A120-6B2FE5E8C7E3}" destId="{036FF9C7-FC82-1347-8845-5053554C888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2B5038-898A-48DC-AC18-DCC411A73CE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6543860-1B76-4949-974D-2408801C424F}">
      <dgm:prSet custT="1"/>
      <dgm:spPr/>
      <dgm:t>
        <a:bodyPr/>
        <a:lstStyle/>
        <a:p>
          <a:pPr>
            <a:buClr>
              <a:srgbClr val="000000"/>
            </a:buClr>
            <a:buFont typeface="+mj-lt"/>
            <a:buAutoNum type="alphaUcParenR"/>
          </a:pPr>
          <a:r>
            <a:rPr lang="en-US" sz="2400" dirty="0">
              <a:latin typeface="Goudy Old Style" panose="02020502050305020303" pitchFamily="18" charset="77"/>
            </a:rPr>
            <a:t>Breakout Groups</a:t>
          </a:r>
        </a:p>
      </dgm:t>
    </dgm:pt>
    <dgm:pt modelId="{0BE90A76-01EF-8F43-AC26-BF358D22855C}" type="parTrans" cxnId="{2F1ACF12-1727-3D49-830F-06D4C5EE17AD}">
      <dgm:prSet/>
      <dgm:spPr/>
      <dgm:t>
        <a:bodyPr/>
        <a:lstStyle/>
        <a:p>
          <a:endParaRPr lang="en-US"/>
        </a:p>
      </dgm:t>
    </dgm:pt>
    <dgm:pt modelId="{A0D9DDB2-18D3-EF47-84D8-30C967F55421}" type="sibTrans" cxnId="{2F1ACF12-1727-3D49-830F-06D4C5EE17AD}">
      <dgm:prSet/>
      <dgm:spPr/>
      <dgm:t>
        <a:bodyPr/>
        <a:lstStyle/>
        <a:p>
          <a:endParaRPr lang="en-US"/>
        </a:p>
      </dgm:t>
    </dgm:pt>
    <dgm:pt modelId="{69118B5A-F23B-1043-9466-89BA98CD5C01}">
      <dgm:prSet custT="1"/>
      <dgm:spPr/>
      <dgm:t>
        <a:bodyPr/>
        <a:lstStyle/>
        <a:p>
          <a:pPr>
            <a:buClr>
              <a:srgbClr val="000000"/>
            </a:buClr>
            <a:buFont typeface="+mj-lt"/>
            <a:buAutoNum type="alphaUcParenR"/>
          </a:pPr>
          <a:r>
            <a:rPr lang="en-US" sz="2400" dirty="0">
              <a:latin typeface="Goudy Old Style" panose="02020502050305020303" pitchFamily="18" charset="77"/>
            </a:rPr>
            <a:t>Report out</a:t>
          </a:r>
        </a:p>
      </dgm:t>
    </dgm:pt>
    <dgm:pt modelId="{2FAE305C-F244-844B-B9A8-EFCA08DA2433}" type="parTrans" cxnId="{491BDE6A-4EDF-494A-8261-9481D8048259}">
      <dgm:prSet/>
      <dgm:spPr/>
      <dgm:t>
        <a:bodyPr/>
        <a:lstStyle/>
        <a:p>
          <a:endParaRPr lang="en-US"/>
        </a:p>
      </dgm:t>
    </dgm:pt>
    <dgm:pt modelId="{0B2DC23E-C234-2F48-8283-6B827BE4785B}" type="sibTrans" cxnId="{491BDE6A-4EDF-494A-8261-9481D8048259}">
      <dgm:prSet/>
      <dgm:spPr/>
      <dgm:t>
        <a:bodyPr/>
        <a:lstStyle/>
        <a:p>
          <a:endParaRPr lang="en-US"/>
        </a:p>
      </dgm:t>
    </dgm:pt>
    <dgm:pt modelId="{9ADF9536-E421-E348-ADE0-7C5B9F925F9F}">
      <dgm:prSet custT="1"/>
      <dgm:spPr/>
      <dgm:t>
        <a:bodyPr/>
        <a:lstStyle/>
        <a:p>
          <a:pPr>
            <a:buClr>
              <a:srgbClr val="000000"/>
            </a:buClr>
            <a:buFont typeface="+mj-lt"/>
            <a:buAutoNum type="alphaUcParenR"/>
          </a:pPr>
          <a:r>
            <a:rPr lang="en-US" sz="2400" dirty="0">
              <a:latin typeface="Goudy Old Style" panose="02020502050305020303" pitchFamily="18" charset="77"/>
            </a:rPr>
            <a:t>Next Steps/ Recruit Volunteers</a:t>
          </a:r>
        </a:p>
      </dgm:t>
    </dgm:pt>
    <dgm:pt modelId="{DBDE9148-235F-AD43-AC0C-6B7BE34DD538}" type="parTrans" cxnId="{429D6CA2-DA3C-C441-AEC3-030D70FD8DDD}">
      <dgm:prSet/>
      <dgm:spPr/>
      <dgm:t>
        <a:bodyPr/>
        <a:lstStyle/>
        <a:p>
          <a:endParaRPr lang="en-US"/>
        </a:p>
      </dgm:t>
    </dgm:pt>
    <dgm:pt modelId="{08832730-D04E-A345-99F1-33217663718F}" type="sibTrans" cxnId="{429D6CA2-DA3C-C441-AEC3-030D70FD8DDD}">
      <dgm:prSet/>
      <dgm:spPr/>
      <dgm:t>
        <a:bodyPr/>
        <a:lstStyle/>
        <a:p>
          <a:endParaRPr lang="en-US"/>
        </a:p>
      </dgm:t>
    </dgm:pt>
    <dgm:pt modelId="{72F75A64-9D14-B04C-AB16-2E62CA82F973}" type="pres">
      <dgm:prSet presAssocID="{402B5038-898A-48DC-AC18-DCC411A73CE5}" presName="vert0" presStyleCnt="0">
        <dgm:presLayoutVars>
          <dgm:dir/>
          <dgm:animOne val="branch"/>
          <dgm:animLvl val="lvl"/>
        </dgm:presLayoutVars>
      </dgm:prSet>
      <dgm:spPr/>
    </dgm:pt>
    <dgm:pt modelId="{F6666B9A-3667-1E45-A7F1-5A9191F47903}" type="pres">
      <dgm:prSet presAssocID="{56543860-1B76-4949-974D-2408801C424F}" presName="thickLine" presStyleLbl="alignNode1" presStyleIdx="0" presStyleCnt="3"/>
      <dgm:spPr/>
    </dgm:pt>
    <dgm:pt modelId="{961411B4-A1C8-E343-B69C-5D7728289E4D}" type="pres">
      <dgm:prSet presAssocID="{56543860-1B76-4949-974D-2408801C424F}" presName="horz1" presStyleCnt="0"/>
      <dgm:spPr/>
    </dgm:pt>
    <dgm:pt modelId="{E1093499-C401-B14C-9E0E-63291E39820B}" type="pres">
      <dgm:prSet presAssocID="{56543860-1B76-4949-974D-2408801C424F}" presName="tx1" presStyleLbl="revTx" presStyleIdx="0" presStyleCnt="3"/>
      <dgm:spPr/>
    </dgm:pt>
    <dgm:pt modelId="{08D3D266-893B-E14B-9D61-CD4C9ACB6C54}" type="pres">
      <dgm:prSet presAssocID="{56543860-1B76-4949-974D-2408801C424F}" presName="vert1" presStyleCnt="0"/>
      <dgm:spPr/>
    </dgm:pt>
    <dgm:pt modelId="{2178A0B4-2149-2442-B123-569E41475781}" type="pres">
      <dgm:prSet presAssocID="{69118B5A-F23B-1043-9466-89BA98CD5C01}" presName="thickLine" presStyleLbl="alignNode1" presStyleIdx="1" presStyleCnt="3"/>
      <dgm:spPr/>
    </dgm:pt>
    <dgm:pt modelId="{458E3B4D-0CC4-A446-800F-2D24C2C9974D}" type="pres">
      <dgm:prSet presAssocID="{69118B5A-F23B-1043-9466-89BA98CD5C01}" presName="horz1" presStyleCnt="0"/>
      <dgm:spPr/>
    </dgm:pt>
    <dgm:pt modelId="{213BE2F3-0035-404A-85A1-43EFC3E0EDC1}" type="pres">
      <dgm:prSet presAssocID="{69118B5A-F23B-1043-9466-89BA98CD5C01}" presName="tx1" presStyleLbl="revTx" presStyleIdx="1" presStyleCnt="3"/>
      <dgm:spPr/>
    </dgm:pt>
    <dgm:pt modelId="{34FF4200-1FDA-FF44-A852-65C441EB19CD}" type="pres">
      <dgm:prSet presAssocID="{69118B5A-F23B-1043-9466-89BA98CD5C01}" presName="vert1" presStyleCnt="0"/>
      <dgm:spPr/>
    </dgm:pt>
    <dgm:pt modelId="{34CFE41B-BC55-EB46-8CAA-B0387990B030}" type="pres">
      <dgm:prSet presAssocID="{9ADF9536-E421-E348-ADE0-7C5B9F925F9F}" presName="thickLine" presStyleLbl="alignNode1" presStyleIdx="2" presStyleCnt="3"/>
      <dgm:spPr/>
    </dgm:pt>
    <dgm:pt modelId="{002D4742-611D-2448-B24C-4827D0BDA4DF}" type="pres">
      <dgm:prSet presAssocID="{9ADF9536-E421-E348-ADE0-7C5B9F925F9F}" presName="horz1" presStyleCnt="0"/>
      <dgm:spPr/>
    </dgm:pt>
    <dgm:pt modelId="{772B877D-4ED0-8D46-B728-E2E5B37EE158}" type="pres">
      <dgm:prSet presAssocID="{9ADF9536-E421-E348-ADE0-7C5B9F925F9F}" presName="tx1" presStyleLbl="revTx" presStyleIdx="2" presStyleCnt="3"/>
      <dgm:spPr/>
    </dgm:pt>
    <dgm:pt modelId="{0252D448-4870-534F-A389-7C863F9B4D62}" type="pres">
      <dgm:prSet presAssocID="{9ADF9536-E421-E348-ADE0-7C5B9F925F9F}" presName="vert1" presStyleCnt="0"/>
      <dgm:spPr/>
    </dgm:pt>
  </dgm:ptLst>
  <dgm:cxnLst>
    <dgm:cxn modelId="{2F1ACF12-1727-3D49-830F-06D4C5EE17AD}" srcId="{402B5038-898A-48DC-AC18-DCC411A73CE5}" destId="{56543860-1B76-4949-974D-2408801C424F}" srcOrd="0" destOrd="0" parTransId="{0BE90A76-01EF-8F43-AC26-BF358D22855C}" sibTransId="{A0D9DDB2-18D3-EF47-84D8-30C967F55421}"/>
    <dgm:cxn modelId="{491BDE6A-4EDF-494A-8261-9481D8048259}" srcId="{402B5038-898A-48DC-AC18-DCC411A73CE5}" destId="{69118B5A-F23B-1043-9466-89BA98CD5C01}" srcOrd="1" destOrd="0" parTransId="{2FAE305C-F244-844B-B9A8-EFCA08DA2433}" sibTransId="{0B2DC23E-C234-2F48-8283-6B827BE4785B}"/>
    <dgm:cxn modelId="{5EA2BF75-F9D4-0541-A9F7-AC3B8A15D552}" type="presOf" srcId="{69118B5A-F23B-1043-9466-89BA98CD5C01}" destId="{213BE2F3-0035-404A-85A1-43EFC3E0EDC1}" srcOrd="0" destOrd="0" presId="urn:microsoft.com/office/officeart/2008/layout/LinedList"/>
    <dgm:cxn modelId="{429D6CA2-DA3C-C441-AEC3-030D70FD8DDD}" srcId="{402B5038-898A-48DC-AC18-DCC411A73CE5}" destId="{9ADF9536-E421-E348-ADE0-7C5B9F925F9F}" srcOrd="2" destOrd="0" parTransId="{DBDE9148-235F-AD43-AC0C-6B7BE34DD538}" sibTransId="{08832730-D04E-A345-99F1-33217663718F}"/>
    <dgm:cxn modelId="{81C707B0-C260-854C-9BB8-40FD7FEA7920}" type="presOf" srcId="{9ADF9536-E421-E348-ADE0-7C5B9F925F9F}" destId="{772B877D-4ED0-8D46-B728-E2E5B37EE158}" srcOrd="0" destOrd="0" presId="urn:microsoft.com/office/officeart/2008/layout/LinedList"/>
    <dgm:cxn modelId="{60EE09F9-42B5-504E-B4BC-EC59C303D451}" type="presOf" srcId="{402B5038-898A-48DC-AC18-DCC411A73CE5}" destId="{72F75A64-9D14-B04C-AB16-2E62CA82F973}" srcOrd="0" destOrd="0" presId="urn:microsoft.com/office/officeart/2008/layout/LinedList"/>
    <dgm:cxn modelId="{2D97A4FC-D91D-4342-9F98-548878FEECE2}" type="presOf" srcId="{56543860-1B76-4949-974D-2408801C424F}" destId="{E1093499-C401-B14C-9E0E-63291E39820B}" srcOrd="0" destOrd="0" presId="urn:microsoft.com/office/officeart/2008/layout/LinedList"/>
    <dgm:cxn modelId="{B0F5B6CC-5364-CA45-A7DF-DB9D9D1543BD}" type="presParOf" srcId="{72F75A64-9D14-B04C-AB16-2E62CA82F973}" destId="{F6666B9A-3667-1E45-A7F1-5A9191F47903}" srcOrd="0" destOrd="0" presId="urn:microsoft.com/office/officeart/2008/layout/LinedList"/>
    <dgm:cxn modelId="{3C40F624-FBAA-184E-AC44-69ED2B85A5A5}" type="presParOf" srcId="{72F75A64-9D14-B04C-AB16-2E62CA82F973}" destId="{961411B4-A1C8-E343-B69C-5D7728289E4D}" srcOrd="1" destOrd="0" presId="urn:microsoft.com/office/officeart/2008/layout/LinedList"/>
    <dgm:cxn modelId="{0C581D58-C185-A044-BD9E-6F073D518388}" type="presParOf" srcId="{961411B4-A1C8-E343-B69C-5D7728289E4D}" destId="{E1093499-C401-B14C-9E0E-63291E39820B}" srcOrd="0" destOrd="0" presId="urn:microsoft.com/office/officeart/2008/layout/LinedList"/>
    <dgm:cxn modelId="{55A78623-DC4D-7442-A986-4E4FE95493BB}" type="presParOf" srcId="{961411B4-A1C8-E343-B69C-5D7728289E4D}" destId="{08D3D266-893B-E14B-9D61-CD4C9ACB6C54}" srcOrd="1" destOrd="0" presId="urn:microsoft.com/office/officeart/2008/layout/LinedList"/>
    <dgm:cxn modelId="{9115C32C-4DFF-F14B-8E73-4CB6202AFBD7}" type="presParOf" srcId="{72F75A64-9D14-B04C-AB16-2E62CA82F973}" destId="{2178A0B4-2149-2442-B123-569E41475781}" srcOrd="2" destOrd="0" presId="urn:microsoft.com/office/officeart/2008/layout/LinedList"/>
    <dgm:cxn modelId="{FD60A1F4-82AC-9440-87E9-2846DAC512BF}" type="presParOf" srcId="{72F75A64-9D14-B04C-AB16-2E62CA82F973}" destId="{458E3B4D-0CC4-A446-800F-2D24C2C9974D}" srcOrd="3" destOrd="0" presId="urn:microsoft.com/office/officeart/2008/layout/LinedList"/>
    <dgm:cxn modelId="{D5B7FFCA-B809-3446-853A-9C3745E67C66}" type="presParOf" srcId="{458E3B4D-0CC4-A446-800F-2D24C2C9974D}" destId="{213BE2F3-0035-404A-85A1-43EFC3E0EDC1}" srcOrd="0" destOrd="0" presId="urn:microsoft.com/office/officeart/2008/layout/LinedList"/>
    <dgm:cxn modelId="{7D96F7E7-10E7-0848-83DF-220B8C837661}" type="presParOf" srcId="{458E3B4D-0CC4-A446-800F-2D24C2C9974D}" destId="{34FF4200-1FDA-FF44-A852-65C441EB19CD}" srcOrd="1" destOrd="0" presId="urn:microsoft.com/office/officeart/2008/layout/LinedList"/>
    <dgm:cxn modelId="{98B14DB9-6BB0-0947-9AE3-E3D606E51E67}" type="presParOf" srcId="{72F75A64-9D14-B04C-AB16-2E62CA82F973}" destId="{34CFE41B-BC55-EB46-8CAA-B0387990B030}" srcOrd="4" destOrd="0" presId="urn:microsoft.com/office/officeart/2008/layout/LinedList"/>
    <dgm:cxn modelId="{9868660F-CF14-7D44-A5F6-4A97A467A1DB}" type="presParOf" srcId="{72F75A64-9D14-B04C-AB16-2E62CA82F973}" destId="{002D4742-611D-2448-B24C-4827D0BDA4DF}" srcOrd="5" destOrd="0" presId="urn:microsoft.com/office/officeart/2008/layout/LinedList"/>
    <dgm:cxn modelId="{9ADDE1F9-A6B7-7E4C-8E2D-566FCFD4D1C0}" type="presParOf" srcId="{002D4742-611D-2448-B24C-4827D0BDA4DF}" destId="{772B877D-4ED0-8D46-B728-E2E5B37EE158}" srcOrd="0" destOrd="0" presId="urn:microsoft.com/office/officeart/2008/layout/LinedList"/>
    <dgm:cxn modelId="{D04124AC-5203-EB41-A56E-E9393CBB6753}" type="presParOf" srcId="{002D4742-611D-2448-B24C-4827D0BDA4DF}" destId="{0252D448-4870-534F-A389-7C863F9B4D6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FB1FAF-9CCC-4321-94F4-4943AD1F083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D900615-0A32-8E4A-BBE2-3774485C5649}">
      <dgm:prSet custT="1"/>
      <dgm:spPr/>
      <dgm:t>
        <a:bodyPr/>
        <a:lstStyle/>
        <a:p>
          <a:pPr>
            <a:buFont typeface="+mj-lt"/>
            <a:buAutoNum type="alphaUcParenR"/>
          </a:pPr>
          <a:r>
            <a:rPr lang="en-US" sz="2400" dirty="0">
              <a:latin typeface="Goudy Old Style" panose="02020502050305020303" pitchFamily="18" charset="77"/>
            </a:rPr>
            <a:t>Full WG Discussion of Compensation Proposal </a:t>
          </a:r>
        </a:p>
      </dgm:t>
    </dgm:pt>
    <dgm:pt modelId="{44F510D7-A764-D740-B7E7-F0A3F10429B2}" type="parTrans" cxnId="{7B5F61BE-63BD-9948-89E9-5FD53CABEA4F}">
      <dgm:prSet/>
      <dgm:spPr/>
      <dgm:t>
        <a:bodyPr/>
        <a:lstStyle/>
        <a:p>
          <a:endParaRPr lang="en-US"/>
        </a:p>
      </dgm:t>
    </dgm:pt>
    <dgm:pt modelId="{06F6FCCE-5706-EC4C-B890-E3939117C7EA}" type="sibTrans" cxnId="{7B5F61BE-63BD-9948-89E9-5FD53CABEA4F}">
      <dgm:prSet/>
      <dgm:spPr/>
      <dgm:t>
        <a:bodyPr/>
        <a:lstStyle/>
        <a:p>
          <a:endParaRPr lang="en-US"/>
        </a:p>
      </dgm:t>
    </dgm:pt>
    <dgm:pt modelId="{3D6C0D2B-850E-7B4F-9AA4-1464DBD52C56}">
      <dgm:prSet custT="1"/>
      <dgm:spPr/>
      <dgm:t>
        <a:bodyPr/>
        <a:lstStyle/>
        <a:p>
          <a:pPr>
            <a:buFont typeface="+mj-lt"/>
            <a:buAutoNum type="alphaUcParenR"/>
          </a:pPr>
          <a:r>
            <a:rPr lang="en-US" sz="2400" dirty="0">
              <a:latin typeface="Goudy Old Style" panose="02020502050305020303" pitchFamily="18" charset="77"/>
            </a:rPr>
            <a:t>Next Steps</a:t>
          </a:r>
        </a:p>
      </dgm:t>
    </dgm:pt>
    <dgm:pt modelId="{4F408A42-8EC8-364F-BF69-D17A263E8808}" type="parTrans" cxnId="{E8EA9AE5-46FF-1345-B579-5D3FB6DF872F}">
      <dgm:prSet/>
      <dgm:spPr/>
      <dgm:t>
        <a:bodyPr/>
        <a:lstStyle/>
        <a:p>
          <a:endParaRPr lang="en-US"/>
        </a:p>
      </dgm:t>
    </dgm:pt>
    <dgm:pt modelId="{F7FB56E8-421F-094C-AF0F-9790C5D41AEA}" type="sibTrans" cxnId="{E8EA9AE5-46FF-1345-B579-5D3FB6DF872F}">
      <dgm:prSet/>
      <dgm:spPr/>
      <dgm:t>
        <a:bodyPr/>
        <a:lstStyle/>
        <a:p>
          <a:endParaRPr lang="en-US"/>
        </a:p>
      </dgm:t>
    </dgm:pt>
    <dgm:pt modelId="{D4B0630A-B1D5-5E4B-9A8F-591FF62E8F71}">
      <dgm:prSet custT="1"/>
      <dgm:spPr/>
      <dgm:t>
        <a:bodyPr/>
        <a:lstStyle/>
        <a:p>
          <a:r>
            <a:rPr lang="en-US" sz="2400" dirty="0">
              <a:latin typeface="Goudy Old Style" panose="02020502050305020303" pitchFamily="18" charset="77"/>
            </a:rPr>
            <a:t>Jim Dodenhoff, </a:t>
          </a:r>
          <a:r>
            <a:rPr lang="en-US" sz="2400" dirty="0" err="1">
              <a:latin typeface="Goudy Old Style" panose="02020502050305020303" pitchFamily="18" charset="77"/>
            </a:rPr>
            <a:t>Fabi</a:t>
          </a:r>
          <a:r>
            <a:rPr lang="en-US" sz="2400" dirty="0">
              <a:latin typeface="Goudy Old Style" panose="02020502050305020303" pitchFamily="18" charset="77"/>
            </a:rPr>
            <a:t> Lao, and Nicole Cropper to Present Recommendations on Compensation </a:t>
          </a:r>
        </a:p>
      </dgm:t>
    </dgm:pt>
    <dgm:pt modelId="{3D0AD874-4112-304E-8E9B-4181D301B6C7}" type="parTrans" cxnId="{0CA49A71-A6A3-374B-9ED2-E2EC360FF3BF}">
      <dgm:prSet/>
      <dgm:spPr/>
      <dgm:t>
        <a:bodyPr/>
        <a:lstStyle/>
        <a:p>
          <a:endParaRPr lang="en-US"/>
        </a:p>
      </dgm:t>
    </dgm:pt>
    <dgm:pt modelId="{B0D3403A-E0DD-C14A-9AB5-38A069AA73F5}" type="sibTrans" cxnId="{0CA49A71-A6A3-374B-9ED2-E2EC360FF3BF}">
      <dgm:prSet/>
      <dgm:spPr/>
      <dgm:t>
        <a:bodyPr/>
        <a:lstStyle/>
        <a:p>
          <a:endParaRPr lang="en-US"/>
        </a:p>
      </dgm:t>
    </dgm:pt>
    <dgm:pt modelId="{E9D81845-1232-8E4B-8B67-E5689EDF0724}" type="pres">
      <dgm:prSet presAssocID="{A8FB1FAF-9CCC-4321-94F4-4943AD1F083A}" presName="vert0" presStyleCnt="0">
        <dgm:presLayoutVars>
          <dgm:dir/>
          <dgm:animOne val="branch"/>
          <dgm:animLvl val="lvl"/>
        </dgm:presLayoutVars>
      </dgm:prSet>
      <dgm:spPr/>
    </dgm:pt>
    <dgm:pt modelId="{73A62F02-4474-5F48-9E15-6A36B2B1C16F}" type="pres">
      <dgm:prSet presAssocID="{D4B0630A-B1D5-5E4B-9A8F-591FF62E8F71}" presName="thickLine" presStyleLbl="alignNode1" presStyleIdx="0" presStyleCnt="3"/>
      <dgm:spPr/>
    </dgm:pt>
    <dgm:pt modelId="{402EDD54-DB9D-2A43-A9D1-D6AACE706470}" type="pres">
      <dgm:prSet presAssocID="{D4B0630A-B1D5-5E4B-9A8F-591FF62E8F71}" presName="horz1" presStyleCnt="0"/>
      <dgm:spPr/>
    </dgm:pt>
    <dgm:pt modelId="{E9943079-AA9E-3146-A921-F31784DFB3B7}" type="pres">
      <dgm:prSet presAssocID="{D4B0630A-B1D5-5E4B-9A8F-591FF62E8F71}" presName="tx1" presStyleLbl="revTx" presStyleIdx="0" presStyleCnt="3"/>
      <dgm:spPr/>
    </dgm:pt>
    <dgm:pt modelId="{9E3D0BB3-2011-0141-9EF2-C4C2C020A019}" type="pres">
      <dgm:prSet presAssocID="{D4B0630A-B1D5-5E4B-9A8F-591FF62E8F71}" presName="vert1" presStyleCnt="0"/>
      <dgm:spPr/>
    </dgm:pt>
    <dgm:pt modelId="{7E047545-226A-6C4C-BB86-7636133E3912}" type="pres">
      <dgm:prSet presAssocID="{5D900615-0A32-8E4A-BBE2-3774485C5649}" presName="thickLine" presStyleLbl="alignNode1" presStyleIdx="1" presStyleCnt="3"/>
      <dgm:spPr/>
    </dgm:pt>
    <dgm:pt modelId="{137E5055-897E-E640-8ED7-4E46D513C286}" type="pres">
      <dgm:prSet presAssocID="{5D900615-0A32-8E4A-BBE2-3774485C5649}" presName="horz1" presStyleCnt="0"/>
      <dgm:spPr/>
    </dgm:pt>
    <dgm:pt modelId="{5148D931-413C-D34F-8CEF-86C59DB50424}" type="pres">
      <dgm:prSet presAssocID="{5D900615-0A32-8E4A-BBE2-3774485C5649}" presName="tx1" presStyleLbl="revTx" presStyleIdx="1" presStyleCnt="3"/>
      <dgm:spPr/>
    </dgm:pt>
    <dgm:pt modelId="{D03B447E-5F02-6C46-A511-195CDE682928}" type="pres">
      <dgm:prSet presAssocID="{5D900615-0A32-8E4A-BBE2-3774485C5649}" presName="vert1" presStyleCnt="0"/>
      <dgm:spPr/>
    </dgm:pt>
    <dgm:pt modelId="{075C9C87-CCB5-0348-A74D-8D12A50C4E91}" type="pres">
      <dgm:prSet presAssocID="{3D6C0D2B-850E-7B4F-9AA4-1464DBD52C56}" presName="thickLine" presStyleLbl="alignNode1" presStyleIdx="2" presStyleCnt="3"/>
      <dgm:spPr/>
    </dgm:pt>
    <dgm:pt modelId="{274107B2-9742-8547-A120-6B2FE5E8C7E3}" type="pres">
      <dgm:prSet presAssocID="{3D6C0D2B-850E-7B4F-9AA4-1464DBD52C56}" presName="horz1" presStyleCnt="0"/>
      <dgm:spPr/>
    </dgm:pt>
    <dgm:pt modelId="{93119E75-DBD4-F241-9887-C478D3CAEF52}" type="pres">
      <dgm:prSet presAssocID="{3D6C0D2B-850E-7B4F-9AA4-1464DBD52C56}" presName="tx1" presStyleLbl="revTx" presStyleIdx="2" presStyleCnt="3"/>
      <dgm:spPr/>
    </dgm:pt>
    <dgm:pt modelId="{036FF9C7-FC82-1347-8845-5053554C888E}" type="pres">
      <dgm:prSet presAssocID="{3D6C0D2B-850E-7B4F-9AA4-1464DBD52C56}" presName="vert1" presStyleCnt="0"/>
      <dgm:spPr/>
    </dgm:pt>
  </dgm:ptLst>
  <dgm:cxnLst>
    <dgm:cxn modelId="{B335CE2D-5C8A-1F42-88DD-B6FBF91148F5}" type="presOf" srcId="{D4B0630A-B1D5-5E4B-9A8F-591FF62E8F71}" destId="{E9943079-AA9E-3146-A921-F31784DFB3B7}" srcOrd="0" destOrd="0" presId="urn:microsoft.com/office/officeart/2008/layout/LinedList"/>
    <dgm:cxn modelId="{2AD00963-0ECA-FB48-928B-D48F23B262AC}" type="presOf" srcId="{3D6C0D2B-850E-7B4F-9AA4-1464DBD52C56}" destId="{93119E75-DBD4-F241-9887-C478D3CAEF52}" srcOrd="0" destOrd="0" presId="urn:microsoft.com/office/officeart/2008/layout/LinedList"/>
    <dgm:cxn modelId="{0CA49A71-A6A3-374B-9ED2-E2EC360FF3BF}" srcId="{A8FB1FAF-9CCC-4321-94F4-4943AD1F083A}" destId="{D4B0630A-B1D5-5E4B-9A8F-591FF62E8F71}" srcOrd="0" destOrd="0" parTransId="{3D0AD874-4112-304E-8E9B-4181D301B6C7}" sibTransId="{B0D3403A-E0DD-C14A-9AB5-38A069AA73F5}"/>
    <dgm:cxn modelId="{8F59989C-3620-4B4F-A188-40BAC41EDF85}" type="presOf" srcId="{A8FB1FAF-9CCC-4321-94F4-4943AD1F083A}" destId="{E9D81845-1232-8E4B-8B67-E5689EDF0724}" srcOrd="0" destOrd="0" presId="urn:microsoft.com/office/officeart/2008/layout/LinedList"/>
    <dgm:cxn modelId="{7B5F61BE-63BD-9948-89E9-5FD53CABEA4F}" srcId="{A8FB1FAF-9CCC-4321-94F4-4943AD1F083A}" destId="{5D900615-0A32-8E4A-BBE2-3774485C5649}" srcOrd="1" destOrd="0" parTransId="{44F510D7-A764-D740-B7E7-F0A3F10429B2}" sibTransId="{06F6FCCE-5706-EC4C-B890-E3939117C7EA}"/>
    <dgm:cxn modelId="{E8EA9AE5-46FF-1345-B579-5D3FB6DF872F}" srcId="{A8FB1FAF-9CCC-4321-94F4-4943AD1F083A}" destId="{3D6C0D2B-850E-7B4F-9AA4-1464DBD52C56}" srcOrd="2" destOrd="0" parTransId="{4F408A42-8EC8-364F-BF69-D17A263E8808}" sibTransId="{F7FB56E8-421F-094C-AF0F-9790C5D41AEA}"/>
    <dgm:cxn modelId="{AD2A2DF6-7262-CA43-8EC4-696EA52B5BC3}" type="presOf" srcId="{5D900615-0A32-8E4A-BBE2-3774485C5649}" destId="{5148D931-413C-D34F-8CEF-86C59DB50424}" srcOrd="0" destOrd="0" presId="urn:microsoft.com/office/officeart/2008/layout/LinedList"/>
    <dgm:cxn modelId="{129965E1-0007-AD41-8895-7A353BFE25DF}" type="presParOf" srcId="{E9D81845-1232-8E4B-8B67-E5689EDF0724}" destId="{73A62F02-4474-5F48-9E15-6A36B2B1C16F}" srcOrd="0" destOrd="0" presId="urn:microsoft.com/office/officeart/2008/layout/LinedList"/>
    <dgm:cxn modelId="{3164B2A2-9C65-4747-BA6E-6F9291F33C37}" type="presParOf" srcId="{E9D81845-1232-8E4B-8B67-E5689EDF0724}" destId="{402EDD54-DB9D-2A43-A9D1-D6AACE706470}" srcOrd="1" destOrd="0" presId="urn:microsoft.com/office/officeart/2008/layout/LinedList"/>
    <dgm:cxn modelId="{FCB7DE10-9999-1341-8D40-AB42ACAA71DA}" type="presParOf" srcId="{402EDD54-DB9D-2A43-A9D1-D6AACE706470}" destId="{E9943079-AA9E-3146-A921-F31784DFB3B7}" srcOrd="0" destOrd="0" presId="urn:microsoft.com/office/officeart/2008/layout/LinedList"/>
    <dgm:cxn modelId="{46CD0049-8D42-C046-ABA0-0DC675B53987}" type="presParOf" srcId="{402EDD54-DB9D-2A43-A9D1-D6AACE706470}" destId="{9E3D0BB3-2011-0141-9EF2-C4C2C020A019}" srcOrd="1" destOrd="0" presId="urn:microsoft.com/office/officeart/2008/layout/LinedList"/>
    <dgm:cxn modelId="{A4842833-FDAC-C541-B095-5E9E525840F4}" type="presParOf" srcId="{E9D81845-1232-8E4B-8B67-E5689EDF0724}" destId="{7E047545-226A-6C4C-BB86-7636133E3912}" srcOrd="2" destOrd="0" presId="urn:microsoft.com/office/officeart/2008/layout/LinedList"/>
    <dgm:cxn modelId="{26B0C7BB-1292-8D4D-954B-1D4D99D40334}" type="presParOf" srcId="{E9D81845-1232-8E4B-8B67-E5689EDF0724}" destId="{137E5055-897E-E640-8ED7-4E46D513C286}" srcOrd="3" destOrd="0" presId="urn:microsoft.com/office/officeart/2008/layout/LinedList"/>
    <dgm:cxn modelId="{9B36C39F-26A9-F647-8050-46FA1161C67F}" type="presParOf" srcId="{137E5055-897E-E640-8ED7-4E46D513C286}" destId="{5148D931-413C-D34F-8CEF-86C59DB50424}" srcOrd="0" destOrd="0" presId="urn:microsoft.com/office/officeart/2008/layout/LinedList"/>
    <dgm:cxn modelId="{66371713-1BC5-ED43-879F-B5B49624634D}" type="presParOf" srcId="{137E5055-897E-E640-8ED7-4E46D513C286}" destId="{D03B447E-5F02-6C46-A511-195CDE682928}" srcOrd="1" destOrd="0" presId="urn:microsoft.com/office/officeart/2008/layout/LinedList"/>
    <dgm:cxn modelId="{D28B455C-CF2D-6A4D-B5E5-D1C552591BAA}" type="presParOf" srcId="{E9D81845-1232-8E4B-8B67-E5689EDF0724}" destId="{075C9C87-CCB5-0348-A74D-8D12A50C4E91}" srcOrd="4" destOrd="0" presId="urn:microsoft.com/office/officeart/2008/layout/LinedList"/>
    <dgm:cxn modelId="{11B6B282-68F6-004F-97D7-86F02DD84800}" type="presParOf" srcId="{E9D81845-1232-8E4B-8B67-E5689EDF0724}" destId="{274107B2-9742-8547-A120-6B2FE5E8C7E3}" srcOrd="5" destOrd="0" presId="urn:microsoft.com/office/officeart/2008/layout/LinedList"/>
    <dgm:cxn modelId="{F10141A0-F464-6140-BE23-9594A93582D6}" type="presParOf" srcId="{274107B2-9742-8547-A120-6B2FE5E8C7E3}" destId="{93119E75-DBD4-F241-9887-C478D3CAEF52}" srcOrd="0" destOrd="0" presId="urn:microsoft.com/office/officeart/2008/layout/LinedList"/>
    <dgm:cxn modelId="{B32435A1-FEEF-514E-A884-3658737BF58B}" type="presParOf" srcId="{274107B2-9742-8547-A120-6B2FE5E8C7E3}" destId="{036FF9C7-FC82-1347-8845-5053554C888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2B5038-898A-48DC-AC18-DCC411A73CE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6543860-1B76-4949-974D-2408801C424F}">
      <dgm:prSet custT="1"/>
      <dgm:spPr/>
      <dgm:t>
        <a:bodyPr/>
        <a:lstStyle/>
        <a:p>
          <a:pPr>
            <a:buClr>
              <a:srgbClr val="000000"/>
            </a:buClr>
            <a:buFont typeface="+mj-lt"/>
            <a:buAutoNum type="alphaUcParenR"/>
          </a:pPr>
          <a:r>
            <a:rPr lang="en-US" sz="2400" dirty="0">
              <a:latin typeface="Goudy Old Style" panose="02020502050305020303" pitchFamily="18" charset="77"/>
            </a:rPr>
            <a:t>Recruit volunteers to refine &amp; draft recommendations</a:t>
          </a:r>
        </a:p>
      </dgm:t>
    </dgm:pt>
    <dgm:pt modelId="{0BE90A76-01EF-8F43-AC26-BF358D22855C}" type="parTrans" cxnId="{2F1ACF12-1727-3D49-830F-06D4C5EE17AD}">
      <dgm:prSet/>
      <dgm:spPr/>
      <dgm:t>
        <a:bodyPr/>
        <a:lstStyle/>
        <a:p>
          <a:endParaRPr lang="en-US"/>
        </a:p>
      </dgm:t>
    </dgm:pt>
    <dgm:pt modelId="{A0D9DDB2-18D3-EF47-84D8-30C967F55421}" type="sibTrans" cxnId="{2F1ACF12-1727-3D49-830F-06D4C5EE17AD}">
      <dgm:prSet/>
      <dgm:spPr/>
      <dgm:t>
        <a:bodyPr/>
        <a:lstStyle/>
        <a:p>
          <a:endParaRPr lang="en-US"/>
        </a:p>
      </dgm:t>
    </dgm:pt>
    <dgm:pt modelId="{72F75A64-9D14-B04C-AB16-2E62CA82F973}" type="pres">
      <dgm:prSet presAssocID="{402B5038-898A-48DC-AC18-DCC411A73CE5}" presName="vert0" presStyleCnt="0">
        <dgm:presLayoutVars>
          <dgm:dir/>
          <dgm:animOne val="branch"/>
          <dgm:animLvl val="lvl"/>
        </dgm:presLayoutVars>
      </dgm:prSet>
      <dgm:spPr/>
    </dgm:pt>
    <dgm:pt modelId="{F6666B9A-3667-1E45-A7F1-5A9191F47903}" type="pres">
      <dgm:prSet presAssocID="{56543860-1B76-4949-974D-2408801C424F}" presName="thickLine" presStyleLbl="alignNode1" presStyleIdx="0" presStyleCnt="1"/>
      <dgm:spPr/>
    </dgm:pt>
    <dgm:pt modelId="{961411B4-A1C8-E343-B69C-5D7728289E4D}" type="pres">
      <dgm:prSet presAssocID="{56543860-1B76-4949-974D-2408801C424F}" presName="horz1" presStyleCnt="0"/>
      <dgm:spPr/>
    </dgm:pt>
    <dgm:pt modelId="{E1093499-C401-B14C-9E0E-63291E39820B}" type="pres">
      <dgm:prSet presAssocID="{56543860-1B76-4949-974D-2408801C424F}" presName="tx1" presStyleLbl="revTx" presStyleIdx="0" presStyleCnt="1" custScaleY="15162"/>
      <dgm:spPr/>
    </dgm:pt>
    <dgm:pt modelId="{08D3D266-893B-E14B-9D61-CD4C9ACB6C54}" type="pres">
      <dgm:prSet presAssocID="{56543860-1B76-4949-974D-2408801C424F}" presName="vert1" presStyleCnt="0"/>
      <dgm:spPr/>
    </dgm:pt>
  </dgm:ptLst>
  <dgm:cxnLst>
    <dgm:cxn modelId="{2F1ACF12-1727-3D49-830F-06D4C5EE17AD}" srcId="{402B5038-898A-48DC-AC18-DCC411A73CE5}" destId="{56543860-1B76-4949-974D-2408801C424F}" srcOrd="0" destOrd="0" parTransId="{0BE90A76-01EF-8F43-AC26-BF358D22855C}" sibTransId="{A0D9DDB2-18D3-EF47-84D8-30C967F55421}"/>
    <dgm:cxn modelId="{60EE09F9-42B5-504E-B4BC-EC59C303D451}" type="presOf" srcId="{402B5038-898A-48DC-AC18-DCC411A73CE5}" destId="{72F75A64-9D14-B04C-AB16-2E62CA82F973}" srcOrd="0" destOrd="0" presId="urn:microsoft.com/office/officeart/2008/layout/LinedList"/>
    <dgm:cxn modelId="{2D97A4FC-D91D-4342-9F98-548878FEECE2}" type="presOf" srcId="{56543860-1B76-4949-974D-2408801C424F}" destId="{E1093499-C401-B14C-9E0E-63291E39820B}" srcOrd="0" destOrd="0" presId="urn:microsoft.com/office/officeart/2008/layout/LinedList"/>
    <dgm:cxn modelId="{B0F5B6CC-5364-CA45-A7DF-DB9D9D1543BD}" type="presParOf" srcId="{72F75A64-9D14-B04C-AB16-2E62CA82F973}" destId="{F6666B9A-3667-1E45-A7F1-5A9191F47903}" srcOrd="0" destOrd="0" presId="urn:microsoft.com/office/officeart/2008/layout/LinedList"/>
    <dgm:cxn modelId="{3C40F624-FBAA-184E-AC44-69ED2B85A5A5}" type="presParOf" srcId="{72F75A64-9D14-B04C-AB16-2E62CA82F973}" destId="{961411B4-A1C8-E343-B69C-5D7728289E4D}" srcOrd="1" destOrd="0" presId="urn:microsoft.com/office/officeart/2008/layout/LinedList"/>
    <dgm:cxn modelId="{0C581D58-C185-A044-BD9E-6F073D518388}" type="presParOf" srcId="{961411B4-A1C8-E343-B69C-5D7728289E4D}" destId="{E1093499-C401-B14C-9E0E-63291E39820B}" srcOrd="0" destOrd="0" presId="urn:microsoft.com/office/officeart/2008/layout/LinedList"/>
    <dgm:cxn modelId="{55A78623-DC4D-7442-A986-4E4FE95493BB}" type="presParOf" srcId="{961411B4-A1C8-E343-B69C-5D7728289E4D}" destId="{08D3D266-893B-E14B-9D61-CD4C9ACB6C5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2B5038-898A-48DC-AC18-DCC411A73CE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6543860-1B76-4949-974D-2408801C424F}">
      <dgm:prSet custT="1"/>
      <dgm:spPr/>
      <dgm:t>
        <a:bodyPr/>
        <a:lstStyle/>
        <a:p>
          <a:pPr>
            <a:buClr>
              <a:srgbClr val="000000"/>
            </a:buClr>
            <a:buFont typeface="+mj-lt"/>
            <a:buAutoNum type="alphaUcParenR"/>
          </a:pPr>
          <a:r>
            <a:rPr lang="en-US" sz="2400" dirty="0">
              <a:latin typeface="Goudy Old Style" panose="02020502050305020303" pitchFamily="18" charset="77"/>
            </a:rPr>
            <a:t>Review draft outline</a:t>
          </a:r>
        </a:p>
      </dgm:t>
    </dgm:pt>
    <dgm:pt modelId="{0BE90A76-01EF-8F43-AC26-BF358D22855C}" type="parTrans" cxnId="{2F1ACF12-1727-3D49-830F-06D4C5EE17AD}">
      <dgm:prSet/>
      <dgm:spPr/>
      <dgm:t>
        <a:bodyPr/>
        <a:lstStyle/>
        <a:p>
          <a:endParaRPr lang="en-US"/>
        </a:p>
      </dgm:t>
    </dgm:pt>
    <dgm:pt modelId="{A0D9DDB2-18D3-EF47-84D8-30C967F55421}" type="sibTrans" cxnId="{2F1ACF12-1727-3D49-830F-06D4C5EE17AD}">
      <dgm:prSet/>
      <dgm:spPr/>
      <dgm:t>
        <a:bodyPr/>
        <a:lstStyle/>
        <a:p>
          <a:endParaRPr lang="en-US"/>
        </a:p>
      </dgm:t>
    </dgm:pt>
    <dgm:pt modelId="{72F75A64-9D14-B04C-AB16-2E62CA82F973}" type="pres">
      <dgm:prSet presAssocID="{402B5038-898A-48DC-AC18-DCC411A73CE5}" presName="vert0" presStyleCnt="0">
        <dgm:presLayoutVars>
          <dgm:dir/>
          <dgm:animOne val="branch"/>
          <dgm:animLvl val="lvl"/>
        </dgm:presLayoutVars>
      </dgm:prSet>
      <dgm:spPr/>
    </dgm:pt>
    <dgm:pt modelId="{F6666B9A-3667-1E45-A7F1-5A9191F47903}" type="pres">
      <dgm:prSet presAssocID="{56543860-1B76-4949-974D-2408801C424F}" presName="thickLine" presStyleLbl="alignNode1" presStyleIdx="0" presStyleCnt="1"/>
      <dgm:spPr/>
    </dgm:pt>
    <dgm:pt modelId="{961411B4-A1C8-E343-B69C-5D7728289E4D}" type="pres">
      <dgm:prSet presAssocID="{56543860-1B76-4949-974D-2408801C424F}" presName="horz1" presStyleCnt="0"/>
      <dgm:spPr/>
    </dgm:pt>
    <dgm:pt modelId="{E1093499-C401-B14C-9E0E-63291E39820B}" type="pres">
      <dgm:prSet presAssocID="{56543860-1B76-4949-974D-2408801C424F}" presName="tx1" presStyleLbl="revTx" presStyleIdx="0" presStyleCnt="1" custScaleY="15162"/>
      <dgm:spPr/>
    </dgm:pt>
    <dgm:pt modelId="{08D3D266-893B-E14B-9D61-CD4C9ACB6C54}" type="pres">
      <dgm:prSet presAssocID="{56543860-1B76-4949-974D-2408801C424F}" presName="vert1" presStyleCnt="0"/>
      <dgm:spPr/>
    </dgm:pt>
  </dgm:ptLst>
  <dgm:cxnLst>
    <dgm:cxn modelId="{2F1ACF12-1727-3D49-830F-06D4C5EE17AD}" srcId="{402B5038-898A-48DC-AC18-DCC411A73CE5}" destId="{56543860-1B76-4949-974D-2408801C424F}" srcOrd="0" destOrd="0" parTransId="{0BE90A76-01EF-8F43-AC26-BF358D22855C}" sibTransId="{A0D9DDB2-18D3-EF47-84D8-30C967F55421}"/>
    <dgm:cxn modelId="{60EE09F9-42B5-504E-B4BC-EC59C303D451}" type="presOf" srcId="{402B5038-898A-48DC-AC18-DCC411A73CE5}" destId="{72F75A64-9D14-B04C-AB16-2E62CA82F973}" srcOrd="0" destOrd="0" presId="urn:microsoft.com/office/officeart/2008/layout/LinedList"/>
    <dgm:cxn modelId="{2D97A4FC-D91D-4342-9F98-548878FEECE2}" type="presOf" srcId="{56543860-1B76-4949-974D-2408801C424F}" destId="{E1093499-C401-B14C-9E0E-63291E39820B}" srcOrd="0" destOrd="0" presId="urn:microsoft.com/office/officeart/2008/layout/LinedList"/>
    <dgm:cxn modelId="{B0F5B6CC-5364-CA45-A7DF-DB9D9D1543BD}" type="presParOf" srcId="{72F75A64-9D14-B04C-AB16-2E62CA82F973}" destId="{F6666B9A-3667-1E45-A7F1-5A9191F47903}" srcOrd="0" destOrd="0" presId="urn:microsoft.com/office/officeart/2008/layout/LinedList"/>
    <dgm:cxn modelId="{3C40F624-FBAA-184E-AC44-69ED2B85A5A5}" type="presParOf" srcId="{72F75A64-9D14-B04C-AB16-2E62CA82F973}" destId="{961411B4-A1C8-E343-B69C-5D7728289E4D}" srcOrd="1" destOrd="0" presId="urn:microsoft.com/office/officeart/2008/layout/LinedList"/>
    <dgm:cxn modelId="{0C581D58-C185-A044-BD9E-6F073D518388}" type="presParOf" srcId="{961411B4-A1C8-E343-B69C-5D7728289E4D}" destId="{E1093499-C401-B14C-9E0E-63291E39820B}" srcOrd="0" destOrd="0" presId="urn:microsoft.com/office/officeart/2008/layout/LinedList"/>
    <dgm:cxn modelId="{55A78623-DC4D-7442-A986-4E4FE95493BB}" type="presParOf" srcId="{961411B4-A1C8-E343-B69C-5D7728289E4D}" destId="{08D3D266-893B-E14B-9D61-CD4C9ACB6C5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8FB1FAF-9CCC-4321-94F4-4943AD1F083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26EE059-1757-C745-97D9-0B8FDBF636A1}">
      <dgm:prSet custT="1"/>
      <dgm:spPr/>
      <dgm:t>
        <a:bodyPr/>
        <a:lstStyle/>
        <a:p>
          <a:pPr>
            <a:buFont typeface="+mj-lt"/>
            <a:buAutoNum type="alphaUcParenR"/>
          </a:pPr>
          <a:r>
            <a:rPr lang="en-US" sz="2400" dirty="0">
              <a:latin typeface="Goudy Old Style" panose="02020502050305020303" pitchFamily="18" charset="77"/>
            </a:rPr>
            <a:t>Debrief where ended up and how meeting went</a:t>
          </a:r>
        </a:p>
      </dgm:t>
    </dgm:pt>
    <dgm:pt modelId="{C907C74C-774E-B94C-9433-47C0747BB21A}" type="parTrans" cxnId="{089BB00F-7BDF-3244-9A92-B4970B80E862}">
      <dgm:prSet/>
      <dgm:spPr/>
      <dgm:t>
        <a:bodyPr/>
        <a:lstStyle/>
        <a:p>
          <a:endParaRPr lang="en-US"/>
        </a:p>
      </dgm:t>
    </dgm:pt>
    <dgm:pt modelId="{9921AD14-9C8D-724A-8E96-C33E742FA7F6}" type="sibTrans" cxnId="{089BB00F-7BDF-3244-9A92-B4970B80E862}">
      <dgm:prSet/>
      <dgm:spPr/>
      <dgm:t>
        <a:bodyPr/>
        <a:lstStyle/>
        <a:p>
          <a:endParaRPr lang="en-US"/>
        </a:p>
      </dgm:t>
    </dgm:pt>
    <dgm:pt modelId="{153F1B9F-D28C-3446-8174-23A4BEE7C210}">
      <dgm:prSet custT="1"/>
      <dgm:spPr/>
      <dgm:t>
        <a:bodyPr/>
        <a:lstStyle/>
        <a:p>
          <a:pPr>
            <a:buFont typeface="+mj-lt"/>
            <a:buAutoNum type="alphaUcParenR"/>
          </a:pPr>
          <a:r>
            <a:rPr lang="en-US" sz="2400" dirty="0">
              <a:latin typeface="Goudy Old Style" panose="02020502050305020303" pitchFamily="18" charset="77"/>
            </a:rPr>
            <a:t>Identify clear next steps including homework assignment</a:t>
          </a:r>
        </a:p>
      </dgm:t>
    </dgm:pt>
    <dgm:pt modelId="{25CA515F-6921-374F-894B-4F1A95FB2277}" type="parTrans" cxnId="{57712064-5536-A546-B616-9744B17192DA}">
      <dgm:prSet/>
      <dgm:spPr/>
      <dgm:t>
        <a:bodyPr/>
        <a:lstStyle/>
        <a:p>
          <a:endParaRPr lang="en-US"/>
        </a:p>
      </dgm:t>
    </dgm:pt>
    <dgm:pt modelId="{C20DC233-EFF0-F84E-B622-A55E9CD2926F}" type="sibTrans" cxnId="{57712064-5536-A546-B616-9744B17192DA}">
      <dgm:prSet/>
      <dgm:spPr/>
      <dgm:t>
        <a:bodyPr/>
        <a:lstStyle/>
        <a:p>
          <a:endParaRPr lang="en-US"/>
        </a:p>
      </dgm:t>
    </dgm:pt>
    <dgm:pt modelId="{E9D81845-1232-8E4B-8B67-E5689EDF0724}" type="pres">
      <dgm:prSet presAssocID="{A8FB1FAF-9CCC-4321-94F4-4943AD1F083A}" presName="vert0" presStyleCnt="0">
        <dgm:presLayoutVars>
          <dgm:dir/>
          <dgm:animOne val="branch"/>
          <dgm:animLvl val="lvl"/>
        </dgm:presLayoutVars>
      </dgm:prSet>
      <dgm:spPr/>
    </dgm:pt>
    <dgm:pt modelId="{E6C15A8B-72EA-BF42-B046-2CB0450268AC}" type="pres">
      <dgm:prSet presAssocID="{153F1B9F-D28C-3446-8174-23A4BEE7C210}" presName="thickLine" presStyleLbl="alignNode1" presStyleIdx="0" presStyleCnt="2"/>
      <dgm:spPr/>
    </dgm:pt>
    <dgm:pt modelId="{83504347-B3F7-7044-8660-703329EDE0C1}" type="pres">
      <dgm:prSet presAssocID="{153F1B9F-D28C-3446-8174-23A4BEE7C210}" presName="horz1" presStyleCnt="0"/>
      <dgm:spPr/>
    </dgm:pt>
    <dgm:pt modelId="{810B7F00-6BC5-864C-8202-A70BC1A82638}" type="pres">
      <dgm:prSet presAssocID="{153F1B9F-D28C-3446-8174-23A4BEE7C210}" presName="tx1" presStyleLbl="revTx" presStyleIdx="0" presStyleCnt="2"/>
      <dgm:spPr/>
    </dgm:pt>
    <dgm:pt modelId="{8CAC0E77-60E1-9747-A2B4-4F7B10C4E8CE}" type="pres">
      <dgm:prSet presAssocID="{153F1B9F-D28C-3446-8174-23A4BEE7C210}" presName="vert1" presStyleCnt="0"/>
      <dgm:spPr/>
    </dgm:pt>
    <dgm:pt modelId="{D381FC0E-1737-4941-87EE-66552188715C}" type="pres">
      <dgm:prSet presAssocID="{226EE059-1757-C745-97D9-0B8FDBF636A1}" presName="thickLine" presStyleLbl="alignNode1" presStyleIdx="1" presStyleCnt="2"/>
      <dgm:spPr/>
    </dgm:pt>
    <dgm:pt modelId="{52958251-539C-0641-A2F7-9E3A80BE559B}" type="pres">
      <dgm:prSet presAssocID="{226EE059-1757-C745-97D9-0B8FDBF636A1}" presName="horz1" presStyleCnt="0"/>
      <dgm:spPr/>
    </dgm:pt>
    <dgm:pt modelId="{47474CFD-4310-B847-B649-F3C488577DB5}" type="pres">
      <dgm:prSet presAssocID="{226EE059-1757-C745-97D9-0B8FDBF636A1}" presName="tx1" presStyleLbl="revTx" presStyleIdx="1" presStyleCnt="2"/>
      <dgm:spPr/>
    </dgm:pt>
    <dgm:pt modelId="{AF32E55A-D7ED-234F-B18E-0FD07920559F}" type="pres">
      <dgm:prSet presAssocID="{226EE059-1757-C745-97D9-0B8FDBF636A1}" presName="vert1" presStyleCnt="0"/>
      <dgm:spPr/>
    </dgm:pt>
  </dgm:ptLst>
  <dgm:cxnLst>
    <dgm:cxn modelId="{089BB00F-7BDF-3244-9A92-B4970B80E862}" srcId="{A8FB1FAF-9CCC-4321-94F4-4943AD1F083A}" destId="{226EE059-1757-C745-97D9-0B8FDBF636A1}" srcOrd="1" destOrd="0" parTransId="{C907C74C-774E-B94C-9433-47C0747BB21A}" sibTransId="{9921AD14-9C8D-724A-8E96-C33E742FA7F6}"/>
    <dgm:cxn modelId="{57712064-5536-A546-B616-9744B17192DA}" srcId="{A8FB1FAF-9CCC-4321-94F4-4943AD1F083A}" destId="{153F1B9F-D28C-3446-8174-23A4BEE7C210}" srcOrd="0" destOrd="0" parTransId="{25CA515F-6921-374F-894B-4F1A95FB2277}" sibTransId="{C20DC233-EFF0-F84E-B622-A55E9CD2926F}"/>
    <dgm:cxn modelId="{20E06264-F0FD-9348-AE68-32BEE6EA9BD0}" type="presOf" srcId="{153F1B9F-D28C-3446-8174-23A4BEE7C210}" destId="{810B7F00-6BC5-864C-8202-A70BC1A82638}" srcOrd="0" destOrd="0" presId="urn:microsoft.com/office/officeart/2008/layout/LinedList"/>
    <dgm:cxn modelId="{8F59989C-3620-4B4F-A188-40BAC41EDF85}" type="presOf" srcId="{A8FB1FAF-9CCC-4321-94F4-4943AD1F083A}" destId="{E9D81845-1232-8E4B-8B67-E5689EDF0724}" srcOrd="0" destOrd="0" presId="urn:microsoft.com/office/officeart/2008/layout/LinedList"/>
    <dgm:cxn modelId="{758643DB-3529-084B-910B-F7A2DAD65EC2}" type="presOf" srcId="{226EE059-1757-C745-97D9-0B8FDBF636A1}" destId="{47474CFD-4310-B847-B649-F3C488577DB5}" srcOrd="0" destOrd="0" presId="urn:microsoft.com/office/officeart/2008/layout/LinedList"/>
    <dgm:cxn modelId="{B3025CCF-2F55-094E-B5F5-7F3B12FDDEFB}" type="presParOf" srcId="{E9D81845-1232-8E4B-8B67-E5689EDF0724}" destId="{E6C15A8B-72EA-BF42-B046-2CB0450268AC}" srcOrd="0" destOrd="0" presId="urn:microsoft.com/office/officeart/2008/layout/LinedList"/>
    <dgm:cxn modelId="{6AE3F7DF-49C1-9C43-A8C7-22E1AAD84A76}" type="presParOf" srcId="{E9D81845-1232-8E4B-8B67-E5689EDF0724}" destId="{83504347-B3F7-7044-8660-703329EDE0C1}" srcOrd="1" destOrd="0" presId="urn:microsoft.com/office/officeart/2008/layout/LinedList"/>
    <dgm:cxn modelId="{3E365D86-46B5-D148-8E1F-32726D2B1C0A}" type="presParOf" srcId="{83504347-B3F7-7044-8660-703329EDE0C1}" destId="{810B7F00-6BC5-864C-8202-A70BC1A82638}" srcOrd="0" destOrd="0" presId="urn:microsoft.com/office/officeart/2008/layout/LinedList"/>
    <dgm:cxn modelId="{C73DA72A-E537-CC4C-9AB2-6129ADE6C590}" type="presParOf" srcId="{83504347-B3F7-7044-8660-703329EDE0C1}" destId="{8CAC0E77-60E1-9747-A2B4-4F7B10C4E8CE}" srcOrd="1" destOrd="0" presId="urn:microsoft.com/office/officeart/2008/layout/LinedList"/>
    <dgm:cxn modelId="{89347AE5-824A-D641-97ED-F0C643BA11D4}" type="presParOf" srcId="{E9D81845-1232-8E4B-8B67-E5689EDF0724}" destId="{D381FC0E-1737-4941-87EE-66552188715C}" srcOrd="2" destOrd="0" presId="urn:microsoft.com/office/officeart/2008/layout/LinedList"/>
    <dgm:cxn modelId="{96CA8737-53F7-5546-B57F-67BC4E9F4D64}" type="presParOf" srcId="{E9D81845-1232-8E4B-8B67-E5689EDF0724}" destId="{52958251-539C-0641-A2F7-9E3A80BE559B}" srcOrd="3" destOrd="0" presId="urn:microsoft.com/office/officeart/2008/layout/LinedList"/>
    <dgm:cxn modelId="{5A60B4BD-E64F-EF4F-9398-3315CAE2C8EE}" type="presParOf" srcId="{52958251-539C-0641-A2F7-9E3A80BE559B}" destId="{47474CFD-4310-B847-B649-F3C488577DB5}" srcOrd="0" destOrd="0" presId="urn:microsoft.com/office/officeart/2008/layout/LinedList"/>
    <dgm:cxn modelId="{984BE091-A5B0-944A-8B1F-B642D1A8EA8B}" type="presParOf" srcId="{52958251-539C-0641-A2F7-9E3A80BE559B}" destId="{AF32E55A-D7ED-234F-B18E-0FD07920559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E9552-52F7-1C48-B1BA-6256A4B5AF3F}">
      <dsp:nvSpPr>
        <dsp:cNvPr id="0" name=""/>
        <dsp:cNvSpPr/>
      </dsp:nvSpPr>
      <dsp:spPr>
        <a:xfrm>
          <a:off x="0" y="0"/>
          <a:ext cx="34531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3862AB-3EEE-FC4C-AA89-2CA9B2688BDE}">
      <dsp:nvSpPr>
        <dsp:cNvPr id="0" name=""/>
        <dsp:cNvSpPr/>
      </dsp:nvSpPr>
      <dsp:spPr>
        <a:xfrm>
          <a:off x="0" y="0"/>
          <a:ext cx="3453197" cy="1191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Goudy Old Style" panose="02020502050305020303" pitchFamily="18" charset="77"/>
            </a:rPr>
            <a:t>Welcome new WG Representative</a:t>
          </a:r>
        </a:p>
      </dsp:txBody>
      <dsp:txXfrm>
        <a:off x="0" y="0"/>
        <a:ext cx="3453197" cy="1191475"/>
      </dsp:txXfrm>
    </dsp:sp>
    <dsp:sp modelId="{B5827A6F-1FC9-7C49-B300-EC6814F86C9A}">
      <dsp:nvSpPr>
        <dsp:cNvPr id="0" name=""/>
        <dsp:cNvSpPr/>
      </dsp:nvSpPr>
      <dsp:spPr>
        <a:xfrm>
          <a:off x="0" y="1191475"/>
          <a:ext cx="34531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0CF7DF-0EF0-A24A-8647-E6F811FADC2E}">
      <dsp:nvSpPr>
        <dsp:cNvPr id="0" name=""/>
        <dsp:cNvSpPr/>
      </dsp:nvSpPr>
      <dsp:spPr>
        <a:xfrm>
          <a:off x="0" y="1191475"/>
          <a:ext cx="3453197" cy="1191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Goudy Old Style" panose="02020502050305020303" pitchFamily="18" charset="77"/>
            </a:rPr>
            <a:t>General reminders &amp; review meeting norms</a:t>
          </a:r>
        </a:p>
      </dsp:txBody>
      <dsp:txXfrm>
        <a:off x="0" y="1191475"/>
        <a:ext cx="3453197" cy="1191475"/>
      </dsp:txXfrm>
    </dsp:sp>
    <dsp:sp modelId="{CE15E0EB-6F7A-4647-B299-D98C9E99C02B}">
      <dsp:nvSpPr>
        <dsp:cNvPr id="0" name=""/>
        <dsp:cNvSpPr/>
      </dsp:nvSpPr>
      <dsp:spPr>
        <a:xfrm>
          <a:off x="0" y="2382951"/>
          <a:ext cx="34531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7E9F1F-100F-0D4A-BD9F-67A9F0AE213E}">
      <dsp:nvSpPr>
        <dsp:cNvPr id="0" name=""/>
        <dsp:cNvSpPr/>
      </dsp:nvSpPr>
      <dsp:spPr>
        <a:xfrm>
          <a:off x="0" y="2382951"/>
          <a:ext cx="3453197" cy="1191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Goudy Old Style" panose="02020502050305020303" pitchFamily="18" charset="77"/>
            </a:rPr>
            <a:t>5th WG meeting date &amp; strategy</a:t>
          </a:r>
        </a:p>
      </dsp:txBody>
      <dsp:txXfrm>
        <a:off x="0" y="2382951"/>
        <a:ext cx="3453197" cy="1191475"/>
      </dsp:txXfrm>
    </dsp:sp>
    <dsp:sp modelId="{B4D3CA9A-BFC5-CE40-8A2A-C484CA624316}">
      <dsp:nvSpPr>
        <dsp:cNvPr id="0" name=""/>
        <dsp:cNvSpPr/>
      </dsp:nvSpPr>
      <dsp:spPr>
        <a:xfrm>
          <a:off x="0" y="3574426"/>
          <a:ext cx="34531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741B18-D8E3-6241-A86B-8A2FBECBAEEE}">
      <dsp:nvSpPr>
        <dsp:cNvPr id="0" name=""/>
        <dsp:cNvSpPr/>
      </dsp:nvSpPr>
      <dsp:spPr>
        <a:xfrm>
          <a:off x="0" y="3574426"/>
          <a:ext cx="3453197" cy="1191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Goudy Old Style" panose="02020502050305020303" pitchFamily="18" charset="77"/>
            </a:rPr>
            <a:t>Review homework key takeaways</a:t>
          </a:r>
        </a:p>
      </dsp:txBody>
      <dsp:txXfrm>
        <a:off x="0" y="3574426"/>
        <a:ext cx="3453197" cy="1191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EBB5C-B5B7-6B4E-B306-3E46AF63AD06}">
      <dsp:nvSpPr>
        <dsp:cNvPr id="0" name=""/>
        <dsp:cNvSpPr/>
      </dsp:nvSpPr>
      <dsp:spPr>
        <a:xfrm>
          <a:off x="523346" y="376841"/>
          <a:ext cx="1912513" cy="66419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1F9C28-C24A-5A4A-B750-E786EEA26989}">
      <dsp:nvSpPr>
        <dsp:cNvPr id="0" name=""/>
        <dsp:cNvSpPr/>
      </dsp:nvSpPr>
      <dsp:spPr>
        <a:xfrm>
          <a:off x="1297247" y="2003218"/>
          <a:ext cx="370642" cy="237210"/>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BACDE5-A09B-7F4E-88AF-C3B4D779275E}">
      <dsp:nvSpPr>
        <dsp:cNvPr id="0" name=""/>
        <dsp:cNvSpPr/>
      </dsp:nvSpPr>
      <dsp:spPr>
        <a:xfrm>
          <a:off x="593027" y="2192987"/>
          <a:ext cx="1779082" cy="44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593027" y="2192987"/>
        <a:ext cx="1779082" cy="444770"/>
      </dsp:txXfrm>
    </dsp:sp>
    <dsp:sp modelId="{63F0CA35-2221-0047-A6CE-0CFF66AB4CB8}">
      <dsp:nvSpPr>
        <dsp:cNvPr id="0" name=""/>
        <dsp:cNvSpPr/>
      </dsp:nvSpPr>
      <dsp:spPr>
        <a:xfrm>
          <a:off x="1218671" y="1092328"/>
          <a:ext cx="667155" cy="6671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1316374" y="1190031"/>
        <a:ext cx="471749" cy="471749"/>
      </dsp:txXfrm>
    </dsp:sp>
    <dsp:sp modelId="{739A966C-5686-954C-B9D0-09BA6E2823B1}">
      <dsp:nvSpPr>
        <dsp:cNvPr id="0" name=""/>
        <dsp:cNvSpPr/>
      </dsp:nvSpPr>
      <dsp:spPr>
        <a:xfrm>
          <a:off x="741284" y="591813"/>
          <a:ext cx="667155" cy="6671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838987" y="689516"/>
        <a:ext cx="471749" cy="471749"/>
      </dsp:txXfrm>
    </dsp:sp>
    <dsp:sp modelId="{67AAF392-91DC-9A4A-8529-EAAF81154AB8}">
      <dsp:nvSpPr>
        <dsp:cNvPr id="0" name=""/>
        <dsp:cNvSpPr/>
      </dsp:nvSpPr>
      <dsp:spPr>
        <a:xfrm>
          <a:off x="1423265" y="430510"/>
          <a:ext cx="667155" cy="6671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1520968" y="528213"/>
        <a:ext cx="471749" cy="471749"/>
      </dsp:txXfrm>
    </dsp:sp>
    <dsp:sp modelId="{1E0F114F-7A94-1345-B67D-C33591CAD02B}">
      <dsp:nvSpPr>
        <dsp:cNvPr id="0" name=""/>
        <dsp:cNvSpPr/>
      </dsp:nvSpPr>
      <dsp:spPr>
        <a:xfrm>
          <a:off x="444770" y="295299"/>
          <a:ext cx="2075595" cy="166047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F6213-0D33-8249-A335-9AB2EB3DEF6B}">
      <dsp:nvSpPr>
        <dsp:cNvPr id="0" name=""/>
        <dsp:cNvSpPr/>
      </dsp:nvSpPr>
      <dsp:spPr>
        <a:xfrm>
          <a:off x="760898" y="859013"/>
          <a:ext cx="2410497" cy="794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84 ideas generated</a:t>
          </a:r>
        </a:p>
      </dsp:txBody>
      <dsp:txXfrm>
        <a:off x="760898" y="859013"/>
        <a:ext cx="2410497" cy="794368"/>
      </dsp:txXfrm>
    </dsp:sp>
    <dsp:sp modelId="{CC2687EC-B65B-FA4D-ADE7-E0E9D316404D}">
      <dsp:nvSpPr>
        <dsp:cNvPr id="0" name=""/>
        <dsp:cNvSpPr/>
      </dsp:nvSpPr>
      <dsp:spPr>
        <a:xfrm>
          <a:off x="760898" y="2534063"/>
          <a:ext cx="2410497" cy="1488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Approx. 17 ideas per category brainstormed</a:t>
          </a:r>
        </a:p>
      </dsp:txBody>
      <dsp:txXfrm>
        <a:off x="760898" y="2534063"/>
        <a:ext cx="2410497" cy="1488259"/>
      </dsp:txXfrm>
    </dsp:sp>
    <dsp:sp modelId="{774493F8-E6BB-E346-85D1-8461D8B059FD}">
      <dsp:nvSpPr>
        <dsp:cNvPr id="0" name=""/>
        <dsp:cNvSpPr/>
      </dsp:nvSpPr>
      <dsp:spPr>
        <a:xfrm>
          <a:off x="758159" y="617416"/>
          <a:ext cx="191744" cy="1917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4CA53C-8B5A-BB4A-920E-21CE8EE94D3A}">
      <dsp:nvSpPr>
        <dsp:cNvPr id="0" name=""/>
        <dsp:cNvSpPr/>
      </dsp:nvSpPr>
      <dsp:spPr>
        <a:xfrm>
          <a:off x="892380" y="348974"/>
          <a:ext cx="191744" cy="1917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AC827-F5FA-9B4E-9A24-B4FCAD960913}">
      <dsp:nvSpPr>
        <dsp:cNvPr id="0" name=""/>
        <dsp:cNvSpPr/>
      </dsp:nvSpPr>
      <dsp:spPr>
        <a:xfrm>
          <a:off x="1214510" y="402662"/>
          <a:ext cx="301312" cy="3013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58875A-2692-7C4A-B91D-F90C4B3E0275}">
      <dsp:nvSpPr>
        <dsp:cNvPr id="0" name=""/>
        <dsp:cNvSpPr/>
      </dsp:nvSpPr>
      <dsp:spPr>
        <a:xfrm>
          <a:off x="1482951" y="107376"/>
          <a:ext cx="191744" cy="1917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3D5F74-F82C-9A4E-8198-A10769D447D1}">
      <dsp:nvSpPr>
        <dsp:cNvPr id="0" name=""/>
        <dsp:cNvSpPr/>
      </dsp:nvSpPr>
      <dsp:spPr>
        <a:xfrm>
          <a:off x="1831926" y="0"/>
          <a:ext cx="191744" cy="1917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6B2389-D6A1-D14B-ABFF-05FFE567847E}">
      <dsp:nvSpPr>
        <dsp:cNvPr id="0" name=""/>
        <dsp:cNvSpPr/>
      </dsp:nvSpPr>
      <dsp:spPr>
        <a:xfrm>
          <a:off x="2261433" y="187909"/>
          <a:ext cx="191744" cy="1917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ED6792-4022-7143-B788-8B6BF5D6637B}">
      <dsp:nvSpPr>
        <dsp:cNvPr id="0" name=""/>
        <dsp:cNvSpPr/>
      </dsp:nvSpPr>
      <dsp:spPr>
        <a:xfrm>
          <a:off x="2529874" y="322130"/>
          <a:ext cx="301312" cy="3013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7C6C54-4839-1F4D-ACF0-E06A33D411AC}">
      <dsp:nvSpPr>
        <dsp:cNvPr id="0" name=""/>
        <dsp:cNvSpPr/>
      </dsp:nvSpPr>
      <dsp:spPr>
        <a:xfrm>
          <a:off x="2905693" y="617416"/>
          <a:ext cx="191744" cy="1917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A9D9A8-A68B-3D49-9564-98DF217EE511}">
      <dsp:nvSpPr>
        <dsp:cNvPr id="0" name=""/>
        <dsp:cNvSpPr/>
      </dsp:nvSpPr>
      <dsp:spPr>
        <a:xfrm>
          <a:off x="3066758" y="912702"/>
          <a:ext cx="191744" cy="1917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189A9C-D3B4-CF4C-8926-5E59B039206A}">
      <dsp:nvSpPr>
        <dsp:cNvPr id="0" name=""/>
        <dsp:cNvSpPr/>
      </dsp:nvSpPr>
      <dsp:spPr>
        <a:xfrm>
          <a:off x="1670861" y="348974"/>
          <a:ext cx="493056" cy="4930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1D1D3F-133B-EC43-BA9E-15B89BC50C94}">
      <dsp:nvSpPr>
        <dsp:cNvPr id="0" name=""/>
        <dsp:cNvSpPr/>
      </dsp:nvSpPr>
      <dsp:spPr>
        <a:xfrm>
          <a:off x="623938" y="1369053"/>
          <a:ext cx="191744" cy="1917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8BBC15-EA8F-0848-A485-1457EE15D8DD}">
      <dsp:nvSpPr>
        <dsp:cNvPr id="0" name=""/>
        <dsp:cNvSpPr/>
      </dsp:nvSpPr>
      <dsp:spPr>
        <a:xfrm>
          <a:off x="785003" y="1610650"/>
          <a:ext cx="301312" cy="3013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E81D18-E83C-074A-A95D-EDC920D7CBE8}">
      <dsp:nvSpPr>
        <dsp:cNvPr id="0" name=""/>
        <dsp:cNvSpPr/>
      </dsp:nvSpPr>
      <dsp:spPr>
        <a:xfrm>
          <a:off x="1187665" y="1825404"/>
          <a:ext cx="438272" cy="4382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37FCC5-5AF6-0B49-8BA1-85B9682B95AB}">
      <dsp:nvSpPr>
        <dsp:cNvPr id="0" name=""/>
        <dsp:cNvSpPr/>
      </dsp:nvSpPr>
      <dsp:spPr>
        <a:xfrm>
          <a:off x="1751393" y="2174378"/>
          <a:ext cx="191744" cy="1917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81D4ED-F115-F942-9776-945108F7DBE8}">
      <dsp:nvSpPr>
        <dsp:cNvPr id="0" name=""/>
        <dsp:cNvSpPr/>
      </dsp:nvSpPr>
      <dsp:spPr>
        <a:xfrm>
          <a:off x="1858770" y="1825404"/>
          <a:ext cx="301312" cy="3013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9A6223-648D-6E4B-9A4D-8C2F2FAF944B}">
      <dsp:nvSpPr>
        <dsp:cNvPr id="0" name=""/>
        <dsp:cNvSpPr/>
      </dsp:nvSpPr>
      <dsp:spPr>
        <a:xfrm>
          <a:off x="2127212" y="2201222"/>
          <a:ext cx="191744" cy="1917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A08B9D-9310-A44A-BA8E-5A05D3363DB5}">
      <dsp:nvSpPr>
        <dsp:cNvPr id="0" name=""/>
        <dsp:cNvSpPr/>
      </dsp:nvSpPr>
      <dsp:spPr>
        <a:xfrm>
          <a:off x="2368809" y="1771715"/>
          <a:ext cx="438272" cy="4382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036EA4-13C3-8A4E-A940-916C14EF9AA7}">
      <dsp:nvSpPr>
        <dsp:cNvPr id="0" name=""/>
        <dsp:cNvSpPr/>
      </dsp:nvSpPr>
      <dsp:spPr>
        <a:xfrm>
          <a:off x="2959381" y="1664339"/>
          <a:ext cx="301312" cy="3013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8F75BD-D8BC-3A48-9F6A-C25822246109}">
      <dsp:nvSpPr>
        <dsp:cNvPr id="0" name=""/>
        <dsp:cNvSpPr/>
      </dsp:nvSpPr>
      <dsp:spPr>
        <a:xfrm>
          <a:off x="3260694" y="402216"/>
          <a:ext cx="884911" cy="1689391"/>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EF2CAE-DC9B-CC4B-B02D-5973AF3519AC}">
      <dsp:nvSpPr>
        <dsp:cNvPr id="0" name=""/>
        <dsp:cNvSpPr/>
      </dsp:nvSpPr>
      <dsp:spPr>
        <a:xfrm>
          <a:off x="4145605" y="403036"/>
          <a:ext cx="2413393" cy="168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 </a:t>
          </a:r>
        </a:p>
      </dsp:txBody>
      <dsp:txXfrm>
        <a:off x="4145605" y="403036"/>
        <a:ext cx="2413393" cy="1689375"/>
      </dsp:txXfrm>
    </dsp:sp>
    <dsp:sp modelId="{418ECD5E-0CBE-144A-BFC9-FFB0A6F7AD4A}">
      <dsp:nvSpPr>
        <dsp:cNvPr id="0" name=""/>
        <dsp:cNvSpPr/>
      </dsp:nvSpPr>
      <dsp:spPr>
        <a:xfrm>
          <a:off x="4145605" y="2534063"/>
          <a:ext cx="2413393" cy="1488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Mini teams prioritize &amp; refine ideas into recommendations</a:t>
          </a:r>
        </a:p>
      </dsp:txBody>
      <dsp:txXfrm>
        <a:off x="4145605" y="2534063"/>
        <a:ext cx="2413393" cy="1488259"/>
      </dsp:txXfrm>
    </dsp:sp>
    <dsp:sp modelId="{A73BAFC7-32AD-8243-BCFC-555003986F05}">
      <dsp:nvSpPr>
        <dsp:cNvPr id="0" name=""/>
        <dsp:cNvSpPr/>
      </dsp:nvSpPr>
      <dsp:spPr>
        <a:xfrm>
          <a:off x="6558998" y="402216"/>
          <a:ext cx="884911" cy="1689391"/>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911A47-7E7E-364E-A067-0AB5E67C6844}">
      <dsp:nvSpPr>
        <dsp:cNvPr id="0" name=""/>
        <dsp:cNvSpPr/>
      </dsp:nvSpPr>
      <dsp:spPr>
        <a:xfrm>
          <a:off x="7624914" y="282367"/>
          <a:ext cx="2051384" cy="2051384"/>
        </a:xfrm>
        <a:prstGeom prst="ca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dirty="0"/>
            <a:t>What are our top 10-15 priority recommendations?</a:t>
          </a:r>
        </a:p>
      </dsp:txBody>
      <dsp:txXfrm>
        <a:off x="7624914" y="795213"/>
        <a:ext cx="2051384" cy="1282115"/>
      </dsp:txXfrm>
    </dsp:sp>
    <dsp:sp modelId="{2BD7DA33-6DC0-D140-B1FB-41A654C1F134}">
      <dsp:nvSpPr>
        <dsp:cNvPr id="0" name=""/>
        <dsp:cNvSpPr/>
      </dsp:nvSpPr>
      <dsp:spPr>
        <a:xfrm>
          <a:off x="7443909" y="2534063"/>
          <a:ext cx="2413393" cy="1488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Target is approx. 2-3 recommendations per category</a:t>
          </a:r>
        </a:p>
      </dsp:txBody>
      <dsp:txXfrm>
        <a:off x="7443909" y="2534063"/>
        <a:ext cx="2413393" cy="14882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62F02-4474-5F48-9E15-6A36B2B1C16F}">
      <dsp:nvSpPr>
        <dsp:cNvPr id="0" name=""/>
        <dsp:cNvSpPr/>
      </dsp:nvSpPr>
      <dsp:spPr>
        <a:xfrm>
          <a:off x="0" y="2849"/>
          <a:ext cx="3932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943079-AA9E-3146-A921-F31784DFB3B7}">
      <dsp:nvSpPr>
        <dsp:cNvPr id="0" name=""/>
        <dsp:cNvSpPr/>
      </dsp:nvSpPr>
      <dsp:spPr>
        <a:xfrm>
          <a:off x="0" y="2849"/>
          <a:ext cx="3932237" cy="1943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err="1">
              <a:latin typeface="Goudy Old Style" panose="02020502050305020303" pitchFamily="18" charset="77"/>
            </a:rPr>
            <a:t>Mabell</a:t>
          </a:r>
          <a:r>
            <a:rPr lang="en-US" sz="2400" kern="1200" dirty="0">
              <a:latin typeface="Goudy Old Style" panose="02020502050305020303" pitchFamily="18" charset="77"/>
            </a:rPr>
            <a:t> Garcia Paine and Dany </a:t>
          </a:r>
          <a:r>
            <a:rPr lang="en-US" sz="2400" kern="1200" dirty="0" err="1">
              <a:latin typeface="Goudy Old Style" panose="02020502050305020303" pitchFamily="18" charset="77"/>
            </a:rPr>
            <a:t>Kahumoku</a:t>
          </a:r>
          <a:r>
            <a:rPr lang="en-US" sz="2400" kern="1200" dirty="0">
              <a:latin typeface="Goudy Old Style" panose="02020502050305020303" pitchFamily="18" charset="77"/>
            </a:rPr>
            <a:t> to Present Recommendations on Competency Building </a:t>
          </a:r>
        </a:p>
      </dsp:txBody>
      <dsp:txXfrm>
        <a:off x="0" y="2849"/>
        <a:ext cx="3932237" cy="1943170"/>
      </dsp:txXfrm>
    </dsp:sp>
    <dsp:sp modelId="{7E047545-226A-6C4C-BB86-7636133E3912}">
      <dsp:nvSpPr>
        <dsp:cNvPr id="0" name=""/>
        <dsp:cNvSpPr/>
      </dsp:nvSpPr>
      <dsp:spPr>
        <a:xfrm>
          <a:off x="0" y="1946020"/>
          <a:ext cx="3932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48D931-413C-D34F-8CEF-86C59DB50424}">
      <dsp:nvSpPr>
        <dsp:cNvPr id="0" name=""/>
        <dsp:cNvSpPr/>
      </dsp:nvSpPr>
      <dsp:spPr>
        <a:xfrm>
          <a:off x="0" y="1946020"/>
          <a:ext cx="3932237" cy="1943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mj-lt"/>
            <a:buNone/>
          </a:pPr>
          <a:r>
            <a:rPr lang="en-US" sz="2400" kern="1200" dirty="0">
              <a:latin typeface="Goudy Old Style" panose="02020502050305020303" pitchFamily="18" charset="77"/>
            </a:rPr>
            <a:t>Full WG Discussion of Competency Building Proposal </a:t>
          </a:r>
        </a:p>
      </dsp:txBody>
      <dsp:txXfrm>
        <a:off x="0" y="1946020"/>
        <a:ext cx="3932237" cy="1943170"/>
      </dsp:txXfrm>
    </dsp:sp>
    <dsp:sp modelId="{075C9C87-CCB5-0348-A74D-8D12A50C4E91}">
      <dsp:nvSpPr>
        <dsp:cNvPr id="0" name=""/>
        <dsp:cNvSpPr/>
      </dsp:nvSpPr>
      <dsp:spPr>
        <a:xfrm>
          <a:off x="0" y="3889190"/>
          <a:ext cx="3932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119E75-DBD4-F241-9887-C478D3CAEF52}">
      <dsp:nvSpPr>
        <dsp:cNvPr id="0" name=""/>
        <dsp:cNvSpPr/>
      </dsp:nvSpPr>
      <dsp:spPr>
        <a:xfrm>
          <a:off x="0" y="3889190"/>
          <a:ext cx="3932237" cy="1943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mj-lt"/>
            <a:buNone/>
          </a:pPr>
          <a:r>
            <a:rPr lang="en-US" sz="2400" kern="1200" dirty="0">
              <a:latin typeface="Goudy Old Style" panose="02020502050305020303" pitchFamily="18" charset="77"/>
            </a:rPr>
            <a:t>Next Steps</a:t>
          </a:r>
        </a:p>
      </dsp:txBody>
      <dsp:txXfrm>
        <a:off x="0" y="3889190"/>
        <a:ext cx="3932237" cy="19431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66B9A-3667-1E45-A7F1-5A9191F47903}">
      <dsp:nvSpPr>
        <dsp:cNvPr id="0" name=""/>
        <dsp:cNvSpPr/>
      </dsp:nvSpPr>
      <dsp:spPr>
        <a:xfrm>
          <a:off x="0" y="2831"/>
          <a:ext cx="3932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093499-C401-B14C-9E0E-63291E39820B}">
      <dsp:nvSpPr>
        <dsp:cNvPr id="0" name=""/>
        <dsp:cNvSpPr/>
      </dsp:nvSpPr>
      <dsp:spPr>
        <a:xfrm>
          <a:off x="0" y="2831"/>
          <a:ext cx="3932237" cy="1931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Clr>
              <a:srgbClr val="000000"/>
            </a:buClr>
            <a:buFont typeface="+mj-lt"/>
            <a:buNone/>
          </a:pPr>
          <a:r>
            <a:rPr lang="en-US" sz="2400" kern="1200" dirty="0">
              <a:latin typeface="Goudy Old Style" panose="02020502050305020303" pitchFamily="18" charset="77"/>
            </a:rPr>
            <a:t>Breakout Groups</a:t>
          </a:r>
        </a:p>
      </dsp:txBody>
      <dsp:txXfrm>
        <a:off x="0" y="2831"/>
        <a:ext cx="3932237" cy="1931157"/>
      </dsp:txXfrm>
    </dsp:sp>
    <dsp:sp modelId="{2178A0B4-2149-2442-B123-569E41475781}">
      <dsp:nvSpPr>
        <dsp:cNvPr id="0" name=""/>
        <dsp:cNvSpPr/>
      </dsp:nvSpPr>
      <dsp:spPr>
        <a:xfrm>
          <a:off x="0" y="1933989"/>
          <a:ext cx="3932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3BE2F3-0035-404A-85A1-43EFC3E0EDC1}">
      <dsp:nvSpPr>
        <dsp:cNvPr id="0" name=""/>
        <dsp:cNvSpPr/>
      </dsp:nvSpPr>
      <dsp:spPr>
        <a:xfrm>
          <a:off x="0" y="1933989"/>
          <a:ext cx="3932237" cy="1931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Clr>
              <a:srgbClr val="000000"/>
            </a:buClr>
            <a:buFont typeface="+mj-lt"/>
            <a:buNone/>
          </a:pPr>
          <a:r>
            <a:rPr lang="en-US" sz="2400" kern="1200" dirty="0">
              <a:latin typeface="Goudy Old Style" panose="02020502050305020303" pitchFamily="18" charset="77"/>
            </a:rPr>
            <a:t>Report out</a:t>
          </a:r>
        </a:p>
      </dsp:txBody>
      <dsp:txXfrm>
        <a:off x="0" y="1933989"/>
        <a:ext cx="3932237" cy="1931157"/>
      </dsp:txXfrm>
    </dsp:sp>
    <dsp:sp modelId="{34CFE41B-BC55-EB46-8CAA-B0387990B030}">
      <dsp:nvSpPr>
        <dsp:cNvPr id="0" name=""/>
        <dsp:cNvSpPr/>
      </dsp:nvSpPr>
      <dsp:spPr>
        <a:xfrm>
          <a:off x="0" y="3865146"/>
          <a:ext cx="3932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2B877D-4ED0-8D46-B728-E2E5B37EE158}">
      <dsp:nvSpPr>
        <dsp:cNvPr id="0" name=""/>
        <dsp:cNvSpPr/>
      </dsp:nvSpPr>
      <dsp:spPr>
        <a:xfrm>
          <a:off x="0" y="3865146"/>
          <a:ext cx="3932237" cy="1931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Clr>
              <a:srgbClr val="000000"/>
            </a:buClr>
            <a:buFont typeface="+mj-lt"/>
            <a:buNone/>
          </a:pPr>
          <a:r>
            <a:rPr lang="en-US" sz="2400" kern="1200" dirty="0">
              <a:latin typeface="Goudy Old Style" panose="02020502050305020303" pitchFamily="18" charset="77"/>
            </a:rPr>
            <a:t>Next Steps/ Recruit Volunteers</a:t>
          </a:r>
        </a:p>
      </dsp:txBody>
      <dsp:txXfrm>
        <a:off x="0" y="3865146"/>
        <a:ext cx="3932237" cy="19311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62F02-4474-5F48-9E15-6A36B2B1C16F}">
      <dsp:nvSpPr>
        <dsp:cNvPr id="0" name=""/>
        <dsp:cNvSpPr/>
      </dsp:nvSpPr>
      <dsp:spPr>
        <a:xfrm>
          <a:off x="0" y="2849"/>
          <a:ext cx="3932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943079-AA9E-3146-A921-F31784DFB3B7}">
      <dsp:nvSpPr>
        <dsp:cNvPr id="0" name=""/>
        <dsp:cNvSpPr/>
      </dsp:nvSpPr>
      <dsp:spPr>
        <a:xfrm>
          <a:off x="0" y="2849"/>
          <a:ext cx="3932237" cy="1943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Goudy Old Style" panose="02020502050305020303" pitchFamily="18" charset="77"/>
            </a:rPr>
            <a:t>Jim Dodenhoff, </a:t>
          </a:r>
          <a:r>
            <a:rPr lang="en-US" sz="2400" kern="1200" dirty="0" err="1">
              <a:latin typeface="Goudy Old Style" panose="02020502050305020303" pitchFamily="18" charset="77"/>
            </a:rPr>
            <a:t>Fabi</a:t>
          </a:r>
          <a:r>
            <a:rPr lang="en-US" sz="2400" kern="1200" dirty="0">
              <a:latin typeface="Goudy Old Style" panose="02020502050305020303" pitchFamily="18" charset="77"/>
            </a:rPr>
            <a:t> Lao, and Nicole Cropper to Present Recommendations on Compensation </a:t>
          </a:r>
        </a:p>
      </dsp:txBody>
      <dsp:txXfrm>
        <a:off x="0" y="2849"/>
        <a:ext cx="3932237" cy="1943170"/>
      </dsp:txXfrm>
    </dsp:sp>
    <dsp:sp modelId="{7E047545-226A-6C4C-BB86-7636133E3912}">
      <dsp:nvSpPr>
        <dsp:cNvPr id="0" name=""/>
        <dsp:cNvSpPr/>
      </dsp:nvSpPr>
      <dsp:spPr>
        <a:xfrm>
          <a:off x="0" y="1946020"/>
          <a:ext cx="3932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48D931-413C-D34F-8CEF-86C59DB50424}">
      <dsp:nvSpPr>
        <dsp:cNvPr id="0" name=""/>
        <dsp:cNvSpPr/>
      </dsp:nvSpPr>
      <dsp:spPr>
        <a:xfrm>
          <a:off x="0" y="1946020"/>
          <a:ext cx="3932237" cy="1943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mj-lt"/>
            <a:buNone/>
          </a:pPr>
          <a:r>
            <a:rPr lang="en-US" sz="2400" kern="1200" dirty="0">
              <a:latin typeface="Goudy Old Style" panose="02020502050305020303" pitchFamily="18" charset="77"/>
            </a:rPr>
            <a:t>Full WG Discussion of Compensation Proposal </a:t>
          </a:r>
        </a:p>
      </dsp:txBody>
      <dsp:txXfrm>
        <a:off x="0" y="1946020"/>
        <a:ext cx="3932237" cy="1943170"/>
      </dsp:txXfrm>
    </dsp:sp>
    <dsp:sp modelId="{075C9C87-CCB5-0348-A74D-8D12A50C4E91}">
      <dsp:nvSpPr>
        <dsp:cNvPr id="0" name=""/>
        <dsp:cNvSpPr/>
      </dsp:nvSpPr>
      <dsp:spPr>
        <a:xfrm>
          <a:off x="0" y="3889190"/>
          <a:ext cx="3932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119E75-DBD4-F241-9887-C478D3CAEF52}">
      <dsp:nvSpPr>
        <dsp:cNvPr id="0" name=""/>
        <dsp:cNvSpPr/>
      </dsp:nvSpPr>
      <dsp:spPr>
        <a:xfrm>
          <a:off x="0" y="3889190"/>
          <a:ext cx="3932237" cy="1943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mj-lt"/>
            <a:buNone/>
          </a:pPr>
          <a:r>
            <a:rPr lang="en-US" sz="2400" kern="1200" dirty="0">
              <a:latin typeface="Goudy Old Style" panose="02020502050305020303" pitchFamily="18" charset="77"/>
            </a:rPr>
            <a:t>Next Steps</a:t>
          </a:r>
        </a:p>
      </dsp:txBody>
      <dsp:txXfrm>
        <a:off x="0" y="3889190"/>
        <a:ext cx="3932237" cy="19431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66B9A-3667-1E45-A7F1-5A9191F47903}">
      <dsp:nvSpPr>
        <dsp:cNvPr id="0" name=""/>
        <dsp:cNvSpPr/>
      </dsp:nvSpPr>
      <dsp:spPr>
        <a:xfrm>
          <a:off x="0" y="2459935"/>
          <a:ext cx="3932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093499-C401-B14C-9E0E-63291E39820B}">
      <dsp:nvSpPr>
        <dsp:cNvPr id="0" name=""/>
        <dsp:cNvSpPr/>
      </dsp:nvSpPr>
      <dsp:spPr>
        <a:xfrm>
          <a:off x="0" y="2459935"/>
          <a:ext cx="3932237" cy="879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Clr>
              <a:srgbClr val="000000"/>
            </a:buClr>
            <a:buFont typeface="+mj-lt"/>
            <a:buNone/>
          </a:pPr>
          <a:r>
            <a:rPr lang="en-US" sz="2400" kern="1200" dirty="0">
              <a:latin typeface="Goudy Old Style" panose="02020502050305020303" pitchFamily="18" charset="77"/>
            </a:rPr>
            <a:t>Recruit volunteers to refine &amp; draft recommendations</a:t>
          </a:r>
        </a:p>
      </dsp:txBody>
      <dsp:txXfrm>
        <a:off x="0" y="2459935"/>
        <a:ext cx="3932237" cy="8792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66B9A-3667-1E45-A7F1-5A9191F47903}">
      <dsp:nvSpPr>
        <dsp:cNvPr id="0" name=""/>
        <dsp:cNvSpPr/>
      </dsp:nvSpPr>
      <dsp:spPr>
        <a:xfrm>
          <a:off x="0" y="2459935"/>
          <a:ext cx="3932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093499-C401-B14C-9E0E-63291E39820B}">
      <dsp:nvSpPr>
        <dsp:cNvPr id="0" name=""/>
        <dsp:cNvSpPr/>
      </dsp:nvSpPr>
      <dsp:spPr>
        <a:xfrm>
          <a:off x="0" y="2459935"/>
          <a:ext cx="3932237" cy="879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Clr>
              <a:srgbClr val="000000"/>
            </a:buClr>
            <a:buFont typeface="+mj-lt"/>
            <a:buNone/>
          </a:pPr>
          <a:r>
            <a:rPr lang="en-US" sz="2400" kern="1200" dirty="0">
              <a:latin typeface="Goudy Old Style" panose="02020502050305020303" pitchFamily="18" charset="77"/>
            </a:rPr>
            <a:t>Review draft outline</a:t>
          </a:r>
        </a:p>
      </dsp:txBody>
      <dsp:txXfrm>
        <a:off x="0" y="2459935"/>
        <a:ext cx="3932237" cy="8792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15A8B-72EA-BF42-B046-2CB0450268AC}">
      <dsp:nvSpPr>
        <dsp:cNvPr id="0" name=""/>
        <dsp:cNvSpPr/>
      </dsp:nvSpPr>
      <dsp:spPr>
        <a:xfrm>
          <a:off x="0" y="0"/>
          <a:ext cx="3932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0B7F00-6BC5-864C-8202-A70BC1A82638}">
      <dsp:nvSpPr>
        <dsp:cNvPr id="0" name=""/>
        <dsp:cNvSpPr/>
      </dsp:nvSpPr>
      <dsp:spPr>
        <a:xfrm>
          <a:off x="0" y="0"/>
          <a:ext cx="3932237" cy="2091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mj-lt"/>
            <a:buNone/>
          </a:pPr>
          <a:r>
            <a:rPr lang="en-US" sz="2400" kern="1200" dirty="0">
              <a:latin typeface="Goudy Old Style" panose="02020502050305020303" pitchFamily="18" charset="77"/>
            </a:rPr>
            <a:t>Identify clear next steps including homework assignment</a:t>
          </a:r>
        </a:p>
      </dsp:txBody>
      <dsp:txXfrm>
        <a:off x="0" y="0"/>
        <a:ext cx="3932237" cy="2091990"/>
      </dsp:txXfrm>
    </dsp:sp>
    <dsp:sp modelId="{D381FC0E-1737-4941-87EE-66552188715C}">
      <dsp:nvSpPr>
        <dsp:cNvPr id="0" name=""/>
        <dsp:cNvSpPr/>
      </dsp:nvSpPr>
      <dsp:spPr>
        <a:xfrm>
          <a:off x="0" y="2091990"/>
          <a:ext cx="39322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474CFD-4310-B847-B649-F3C488577DB5}">
      <dsp:nvSpPr>
        <dsp:cNvPr id="0" name=""/>
        <dsp:cNvSpPr/>
      </dsp:nvSpPr>
      <dsp:spPr>
        <a:xfrm>
          <a:off x="0" y="2091990"/>
          <a:ext cx="3932237" cy="2091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mj-lt"/>
            <a:buNone/>
          </a:pPr>
          <a:r>
            <a:rPr lang="en-US" sz="2400" kern="1200" dirty="0">
              <a:latin typeface="Goudy Old Style" panose="02020502050305020303" pitchFamily="18" charset="77"/>
            </a:rPr>
            <a:t>Debrief where ended up and how meeting went</a:t>
          </a:r>
        </a:p>
      </dsp:txBody>
      <dsp:txXfrm>
        <a:off x="0" y="2091990"/>
        <a:ext cx="3932237" cy="209199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00BB1-47C1-C842-85FF-EE0C436D154B}" type="datetimeFigureOut">
              <a:rPr lang="en-US" smtClean="0"/>
              <a:t>2/23/22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F8F4F-1637-9E48-B8A1-2B0B52D3A401}" type="slidenum">
              <a:rPr lang="en-US" smtClean="0"/>
              <a:t>‹#›</a:t>
            </a:fld>
            <a:endParaRPr lang="en-US"/>
          </a:p>
        </p:txBody>
      </p:sp>
    </p:spTree>
    <p:extLst>
      <p:ext uri="{BB962C8B-B14F-4D97-AF65-F5344CB8AC3E}">
        <p14:creationId xmlns:p14="http://schemas.microsoft.com/office/powerpoint/2010/main" val="3076659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F8F4F-1637-9E48-B8A1-2B0B52D3A401}" type="slidenum">
              <a:rPr lang="en-US" smtClean="0"/>
              <a:t>1</a:t>
            </a:fld>
            <a:endParaRPr lang="en-US"/>
          </a:p>
        </p:txBody>
      </p:sp>
    </p:spTree>
    <p:extLst>
      <p:ext uri="{BB962C8B-B14F-4D97-AF65-F5344CB8AC3E}">
        <p14:creationId xmlns:p14="http://schemas.microsoft.com/office/powerpoint/2010/main" val="3122264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345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Example strategies: </a:t>
            </a:r>
            <a:r>
              <a:rPr lang="en-US" i="1" dirty="0"/>
              <a:t>Organizational level</a:t>
            </a:r>
            <a:r>
              <a:rPr lang="en-US" dirty="0"/>
              <a:t>: Evaluation of underrepresented, missing, and/or over-represented organizations CAEECC membership </a:t>
            </a:r>
            <a:endParaRPr lang="en-US" sz="2400" dirty="0"/>
          </a:p>
          <a:p>
            <a:pPr lvl="1"/>
            <a:r>
              <a:rPr lang="en-US" i="1" dirty="0"/>
              <a:t>Individual level</a:t>
            </a:r>
            <a:r>
              <a:rPr lang="en-US" dirty="0"/>
              <a:t>: Develop strategy to collect data on diversity of individual representatives</a:t>
            </a:r>
          </a:p>
          <a:p>
            <a:endParaRPr lang="en-US" dirty="0"/>
          </a:p>
        </p:txBody>
      </p:sp>
      <p:sp>
        <p:nvSpPr>
          <p:cNvPr id="4" name="Slide Number Placeholder 3"/>
          <p:cNvSpPr>
            <a:spLocks noGrp="1"/>
          </p:cNvSpPr>
          <p:nvPr>
            <p:ph type="sldNum" sz="quarter" idx="5"/>
          </p:nvPr>
        </p:nvSpPr>
        <p:spPr/>
        <p:txBody>
          <a:bodyPr/>
          <a:lstStyle/>
          <a:p>
            <a:fld id="{DFFF8F4F-1637-9E48-B8A1-2B0B52D3A401}" type="slidenum">
              <a:rPr lang="en-US" smtClean="0"/>
              <a:t>32</a:t>
            </a:fld>
            <a:endParaRPr lang="en-US"/>
          </a:p>
        </p:txBody>
      </p:sp>
    </p:spTree>
    <p:extLst>
      <p:ext uri="{BB962C8B-B14F-4D97-AF65-F5344CB8AC3E}">
        <p14:creationId xmlns:p14="http://schemas.microsoft.com/office/powerpoint/2010/main" val="3638154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Chat: </a:t>
            </a:r>
            <a:r>
              <a:rPr lang="en-US" sz="1200" b="0" i="0" u="none" strike="noStrike" kern="1200" dirty="0">
                <a:solidFill>
                  <a:schemeClr val="tx1"/>
                </a:solidFill>
                <a:effectLst/>
                <a:latin typeface="+mn-lt"/>
                <a:ea typeface="+mn-ea"/>
                <a:cs typeface="+mn-cs"/>
              </a:rPr>
              <a:t>Facilitator may not see it; and can get distracting and we want to encourage everyone to speak with one another vs. chatting on the side</a:t>
            </a:r>
            <a:endParaRPr lang="en-US" dirty="0"/>
          </a:p>
        </p:txBody>
      </p:sp>
      <p:sp>
        <p:nvSpPr>
          <p:cNvPr id="4" name="Slide Number Placeholder 3"/>
          <p:cNvSpPr>
            <a:spLocks noGrp="1"/>
          </p:cNvSpPr>
          <p:nvPr>
            <p:ph type="sldNum" sz="quarter" idx="5"/>
          </p:nvPr>
        </p:nvSpPr>
        <p:spPr/>
        <p:txBody>
          <a:bodyPr/>
          <a:lstStyle/>
          <a:p>
            <a:fld id="{DFFF8F4F-1637-9E48-B8A1-2B0B52D3A401}" type="slidenum">
              <a:rPr lang="en-US" smtClean="0"/>
              <a:t>48</a:t>
            </a:fld>
            <a:endParaRPr lang="en-US"/>
          </a:p>
        </p:txBody>
      </p:sp>
    </p:spTree>
    <p:extLst>
      <p:ext uri="{BB962C8B-B14F-4D97-AF65-F5344CB8AC3E}">
        <p14:creationId xmlns:p14="http://schemas.microsoft.com/office/powerpoint/2010/main" val="245185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reworked to align with the prioritization from the HW</a:t>
            </a:r>
          </a:p>
        </p:txBody>
      </p:sp>
      <p:sp>
        <p:nvSpPr>
          <p:cNvPr id="4" name="Slide Number Placeholder 3"/>
          <p:cNvSpPr>
            <a:spLocks noGrp="1"/>
          </p:cNvSpPr>
          <p:nvPr>
            <p:ph type="sldNum" sz="quarter" idx="5"/>
          </p:nvPr>
        </p:nvSpPr>
        <p:spPr/>
        <p:txBody>
          <a:bodyPr/>
          <a:lstStyle/>
          <a:p>
            <a:fld id="{DFFF8F4F-1637-9E48-B8A1-2B0B52D3A401}" type="slidenum">
              <a:rPr lang="en-US" smtClean="0"/>
              <a:t>2</a:t>
            </a:fld>
            <a:endParaRPr lang="en-US"/>
          </a:p>
        </p:txBody>
      </p:sp>
    </p:spTree>
    <p:extLst>
      <p:ext uri="{BB962C8B-B14F-4D97-AF65-F5344CB8AC3E}">
        <p14:creationId xmlns:p14="http://schemas.microsoft.com/office/powerpoint/2010/main" val="3811837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15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F8F4F-1637-9E48-B8A1-2B0B52D3A401}" type="slidenum">
              <a:rPr lang="en-US" smtClean="0"/>
              <a:t>9</a:t>
            </a:fld>
            <a:endParaRPr lang="en-US"/>
          </a:p>
        </p:txBody>
      </p:sp>
    </p:spTree>
    <p:extLst>
      <p:ext uri="{BB962C8B-B14F-4D97-AF65-F5344CB8AC3E}">
        <p14:creationId xmlns:p14="http://schemas.microsoft.com/office/powerpoint/2010/main" val="3882527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Chat: </a:t>
            </a:r>
            <a:r>
              <a:rPr lang="en-US" sz="1200" b="0" i="0" u="none" strike="noStrike" kern="1200" dirty="0">
                <a:solidFill>
                  <a:schemeClr val="tx1"/>
                </a:solidFill>
                <a:effectLst/>
                <a:latin typeface="+mn-lt"/>
                <a:ea typeface="+mn-ea"/>
                <a:cs typeface="+mn-cs"/>
              </a:rPr>
              <a:t>Facilitator may not see it; and can get distracting and we want to encourage everyone to speak with one another vs. chatting on the side</a:t>
            </a:r>
            <a:endParaRPr lang="en-US" dirty="0"/>
          </a:p>
        </p:txBody>
      </p:sp>
      <p:sp>
        <p:nvSpPr>
          <p:cNvPr id="4" name="Slide Number Placeholder 3"/>
          <p:cNvSpPr>
            <a:spLocks noGrp="1"/>
          </p:cNvSpPr>
          <p:nvPr>
            <p:ph type="sldNum" sz="quarter" idx="5"/>
          </p:nvPr>
        </p:nvSpPr>
        <p:spPr/>
        <p:txBody>
          <a:bodyPr/>
          <a:lstStyle/>
          <a:p>
            <a:fld id="{DFFF8F4F-1637-9E48-B8A1-2B0B52D3A401}" type="slidenum">
              <a:rPr lang="en-US" smtClean="0"/>
              <a:t>10</a:t>
            </a:fld>
            <a:endParaRPr lang="en-US"/>
          </a:p>
        </p:txBody>
      </p:sp>
    </p:spTree>
    <p:extLst>
      <p:ext uri="{BB962C8B-B14F-4D97-AF65-F5344CB8AC3E}">
        <p14:creationId xmlns:p14="http://schemas.microsoft.com/office/powerpoint/2010/main" val="1283306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recommendations are based off the redline “Homework Synthesis” document that the WG reviewed and discussed at the 2nd meeting.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070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305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1949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6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3A273BB5-26AD-834B-ACAB-6D0FA2F1E69A}" type="datetime1">
              <a:rPr lang="en-US" smtClean="0"/>
              <a:t>2/23/22</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4229893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2AF30D8-40CC-574F-886D-B978B126D77E}" type="datetime1">
              <a:rPr lang="en-US" smtClean="0"/>
              <a:t>2/23/22</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797481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D8879C4E-1C91-BE47-9502-45A8CDC07C42}" type="datetime1">
              <a:rPr lang="en-US" smtClean="0"/>
              <a:t>2/23/22</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965118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368BE436-6D5E-154B-B593-9563EE26A161}" type="datetime4">
              <a:rPr lang="en-US" smtClean="0"/>
              <a:t>February 23, 2022</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88816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DFFCCB02-CE96-9B48-B34B-ED999AD6AF8F}" type="datetime4">
              <a:rPr lang="en-US" smtClean="0"/>
              <a:t>February 23, 2022</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42414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0452B87E-DD1F-6748-8BC5-22DAF5FFE484}" type="datetime4">
              <a:rPr lang="en-US" smtClean="0"/>
              <a:t>February 23, 2022</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73420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0CA6B9E-C90A-1E43-952F-3A4996AC1F19}" type="datetime4">
              <a:rPr lang="en-US" smtClean="0"/>
              <a:t>February 23,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589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2002BBB-FEFE-2F4E-B36D-F36ECB58A560}" type="datetime4">
              <a:rPr lang="en-US" smtClean="0"/>
              <a:t>February 23,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3283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B8AE209C-6E50-534E-828D-C025BCA52FF1}" type="datetime4">
              <a:rPr lang="en-US" smtClean="0"/>
              <a:t>February 23, 2022</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583668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6401772B-1694-6141-AA26-CE2BFB1B3E9D}" type="datetime4">
              <a:rPr lang="en-US" smtClean="0"/>
              <a:t>February 23, 2022</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7050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5840BAAA-BA31-DF47-BEEE-A0767E7BAD8E}" type="datetime4">
              <a:rPr lang="en-US" smtClean="0"/>
              <a:t>February 23, 2022</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949327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A96D54F9-F2A1-5940-B550-5B26621FC96E}" type="datetime1">
              <a:rPr lang="en-US" smtClean="0"/>
              <a:t>2/23/22</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02356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0D70E7B2-CAAC-584D-8659-FC5616959AA2}" type="datetime4">
              <a:rPr lang="en-US" smtClean="0"/>
              <a:t>February 23, 2022</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1210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95EFAD1B-CE6A-8040-AC79-F7BAFADE3C95}" type="datetime4">
              <a:rPr lang="en-US" smtClean="0"/>
              <a:t>February 23, 2022</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46741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D829D51-B0AE-0A4F-A7E2-A1587704FA35}" type="datetime4">
              <a:rPr lang="en-US" smtClean="0"/>
              <a:t>February 23, 2022</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555555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65F4028-218B-ED46-A925-25733D737902}" type="datetime4">
              <a:rPr lang="en-US" smtClean="0"/>
              <a:t>February 23, 2022</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138272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368BE436-6D5E-154B-B593-9563EE26A161}" type="datetime4">
              <a:rPr lang="en-US" smtClean="0"/>
              <a:t>February 23, 2022</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3774421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DFFCCB02-CE96-9B48-B34B-ED999AD6AF8F}" type="datetime4">
              <a:rPr lang="en-US" smtClean="0"/>
              <a:t>February 23, 2022</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39513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0452B87E-DD1F-6748-8BC5-22DAF5FFE484}" type="datetime4">
              <a:rPr lang="en-US" smtClean="0"/>
              <a:t>February 23, 2022</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91126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0CA6B9E-C90A-1E43-952F-3A4996AC1F19}" type="datetime4">
              <a:rPr lang="en-US" smtClean="0"/>
              <a:t>February 23,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796020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2002BBB-FEFE-2F4E-B36D-F36ECB58A560}" type="datetime4">
              <a:rPr lang="en-US" smtClean="0"/>
              <a:t>February 23,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21764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B8AE209C-6E50-534E-828D-C025BCA52FF1}" type="datetime4">
              <a:rPr lang="en-US" smtClean="0"/>
              <a:t>February 23, 2022</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54526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4EEE1B95-76EE-6544-9A64-EFD86339DE2B}" type="datetime1">
              <a:rPr lang="en-US" smtClean="0"/>
              <a:t>2/23/22</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663953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6401772B-1694-6141-AA26-CE2BFB1B3E9D}" type="datetime4">
              <a:rPr lang="en-US" smtClean="0"/>
              <a:t>February 23, 2022</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1866513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5840BAAA-BA31-DF47-BEEE-A0767E7BAD8E}" type="datetime4">
              <a:rPr lang="en-US" smtClean="0"/>
              <a:t>February 23, 2022</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601454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0D70E7B2-CAAC-584D-8659-FC5616959AA2}" type="datetime4">
              <a:rPr lang="en-US" smtClean="0"/>
              <a:t>February 23, 2022</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750325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95EFAD1B-CE6A-8040-AC79-F7BAFADE3C95}" type="datetime4">
              <a:rPr lang="en-US" smtClean="0"/>
              <a:t>February 23, 2022</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953715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D829D51-B0AE-0A4F-A7E2-A1587704FA35}" type="datetime4">
              <a:rPr lang="en-US" smtClean="0"/>
              <a:t>February 23, 2022</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413101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65F4028-218B-ED46-A925-25733D737902}" type="datetime4">
              <a:rPr lang="en-US" smtClean="0"/>
              <a:t>February 23, 2022</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662706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563BB-AC18-4E3E-955D-3F8E34B703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5820B8-56C0-4486-ABCF-F086139227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BD1746-0DAE-4DDA-B670-5CDBFBD1DDE9}"/>
              </a:ext>
            </a:extLst>
          </p:cNvPr>
          <p:cNvSpPr>
            <a:spLocks noGrp="1"/>
          </p:cNvSpPr>
          <p:nvPr>
            <p:ph type="dt" sz="half" idx="10"/>
          </p:nvPr>
        </p:nvSpPr>
        <p:spPr/>
        <p:txBody>
          <a:bodyPr/>
          <a:lstStyle/>
          <a:p>
            <a:fld id="{EB31B390-244E-41C6-9DF4-F5561DA40836}" type="datetimeFigureOut">
              <a:rPr lang="en-US" smtClean="0"/>
              <a:t>2/23/22</a:t>
            </a:fld>
            <a:endParaRPr lang="en-US"/>
          </a:p>
        </p:txBody>
      </p:sp>
      <p:sp>
        <p:nvSpPr>
          <p:cNvPr id="5" name="Footer Placeholder 4">
            <a:extLst>
              <a:ext uri="{FF2B5EF4-FFF2-40B4-BE49-F238E27FC236}">
                <a16:creationId xmlns:a16="http://schemas.microsoft.com/office/drawing/2014/main" id="{441DC443-2AEC-49F7-9BB4-C392FF5537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5EF9-E0C3-4BF9-B1A9-A221C5BDD111}"/>
              </a:ext>
            </a:extLst>
          </p:cNvPr>
          <p:cNvSpPr>
            <a:spLocks noGrp="1"/>
          </p:cNvSpPr>
          <p:nvPr>
            <p:ph type="sldNum" sz="quarter" idx="12"/>
          </p:nvPr>
        </p:nvSpPr>
        <p:spPr/>
        <p:txBody>
          <a:bodyPr/>
          <a:lstStyle/>
          <a:p>
            <a:fld id="{6472E52A-B7F8-470B-B944-A6EC209CB75B}" type="slidenum">
              <a:rPr lang="en-US" smtClean="0"/>
              <a:t>‹#›</a:t>
            </a:fld>
            <a:endParaRPr lang="en-US"/>
          </a:p>
        </p:txBody>
      </p:sp>
    </p:spTree>
    <p:extLst>
      <p:ext uri="{BB962C8B-B14F-4D97-AF65-F5344CB8AC3E}">
        <p14:creationId xmlns:p14="http://schemas.microsoft.com/office/powerpoint/2010/main" val="18024586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AE969-5113-41C4-9388-B4971F8BE2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35A707-5E5D-459E-9E61-061D405F10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86003A-F828-4677-A139-2BF3AC678AF0}"/>
              </a:ext>
            </a:extLst>
          </p:cNvPr>
          <p:cNvSpPr>
            <a:spLocks noGrp="1"/>
          </p:cNvSpPr>
          <p:nvPr>
            <p:ph type="dt" sz="half" idx="10"/>
          </p:nvPr>
        </p:nvSpPr>
        <p:spPr/>
        <p:txBody>
          <a:bodyPr/>
          <a:lstStyle/>
          <a:p>
            <a:fld id="{EB31B390-244E-41C6-9DF4-F5561DA40836}" type="datetimeFigureOut">
              <a:rPr lang="en-US" smtClean="0"/>
              <a:t>2/23/22</a:t>
            </a:fld>
            <a:endParaRPr lang="en-US"/>
          </a:p>
        </p:txBody>
      </p:sp>
      <p:sp>
        <p:nvSpPr>
          <p:cNvPr id="5" name="Footer Placeholder 4">
            <a:extLst>
              <a:ext uri="{FF2B5EF4-FFF2-40B4-BE49-F238E27FC236}">
                <a16:creationId xmlns:a16="http://schemas.microsoft.com/office/drawing/2014/main" id="{836EFD9B-9341-4100-BF60-197198FE8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62BB2-2FE2-4B00-A74A-AE3404F6EABE}"/>
              </a:ext>
            </a:extLst>
          </p:cNvPr>
          <p:cNvSpPr>
            <a:spLocks noGrp="1"/>
          </p:cNvSpPr>
          <p:nvPr>
            <p:ph type="sldNum" sz="quarter" idx="12"/>
          </p:nvPr>
        </p:nvSpPr>
        <p:spPr/>
        <p:txBody>
          <a:bodyPr/>
          <a:lstStyle/>
          <a:p>
            <a:fld id="{6472E52A-B7F8-470B-B944-A6EC209CB75B}" type="slidenum">
              <a:rPr lang="en-US" smtClean="0"/>
              <a:t>‹#›</a:t>
            </a:fld>
            <a:endParaRPr lang="en-US"/>
          </a:p>
        </p:txBody>
      </p:sp>
    </p:spTree>
    <p:extLst>
      <p:ext uri="{BB962C8B-B14F-4D97-AF65-F5344CB8AC3E}">
        <p14:creationId xmlns:p14="http://schemas.microsoft.com/office/powerpoint/2010/main" val="35169210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A001D-B86B-4294-9F6C-B076ED44B0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1FAFFE-C44A-4668-997E-0379FD7037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4F9FA1-E485-44BB-AA10-CAEE0C210FF7}"/>
              </a:ext>
            </a:extLst>
          </p:cNvPr>
          <p:cNvSpPr>
            <a:spLocks noGrp="1"/>
          </p:cNvSpPr>
          <p:nvPr>
            <p:ph type="dt" sz="half" idx="10"/>
          </p:nvPr>
        </p:nvSpPr>
        <p:spPr/>
        <p:txBody>
          <a:bodyPr/>
          <a:lstStyle/>
          <a:p>
            <a:fld id="{EB31B390-244E-41C6-9DF4-F5561DA40836}" type="datetimeFigureOut">
              <a:rPr lang="en-US" smtClean="0"/>
              <a:t>2/23/22</a:t>
            </a:fld>
            <a:endParaRPr lang="en-US"/>
          </a:p>
        </p:txBody>
      </p:sp>
      <p:sp>
        <p:nvSpPr>
          <p:cNvPr id="5" name="Footer Placeholder 4">
            <a:extLst>
              <a:ext uri="{FF2B5EF4-FFF2-40B4-BE49-F238E27FC236}">
                <a16:creationId xmlns:a16="http://schemas.microsoft.com/office/drawing/2014/main" id="{37C7C517-0CB0-4F98-A60C-F0F0DC7930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678BDA-EFED-4A4C-B14F-7F9971F54E02}"/>
              </a:ext>
            </a:extLst>
          </p:cNvPr>
          <p:cNvSpPr>
            <a:spLocks noGrp="1"/>
          </p:cNvSpPr>
          <p:nvPr>
            <p:ph type="sldNum" sz="quarter" idx="12"/>
          </p:nvPr>
        </p:nvSpPr>
        <p:spPr/>
        <p:txBody>
          <a:bodyPr/>
          <a:lstStyle/>
          <a:p>
            <a:fld id="{6472E52A-B7F8-470B-B944-A6EC209CB75B}" type="slidenum">
              <a:rPr lang="en-US" smtClean="0"/>
              <a:t>‹#›</a:t>
            </a:fld>
            <a:endParaRPr lang="en-US"/>
          </a:p>
        </p:txBody>
      </p:sp>
    </p:spTree>
    <p:extLst>
      <p:ext uri="{BB962C8B-B14F-4D97-AF65-F5344CB8AC3E}">
        <p14:creationId xmlns:p14="http://schemas.microsoft.com/office/powerpoint/2010/main" val="26076409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34B2C-60AA-4858-9FC9-C708B78FED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4A5324-4FBC-43AE-836A-32A17DB77C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1A14F4-8D13-4B2A-8C93-CA5981D209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8E761B-781A-4447-8618-F3DA701F4C64}"/>
              </a:ext>
            </a:extLst>
          </p:cNvPr>
          <p:cNvSpPr>
            <a:spLocks noGrp="1"/>
          </p:cNvSpPr>
          <p:nvPr>
            <p:ph type="dt" sz="half" idx="10"/>
          </p:nvPr>
        </p:nvSpPr>
        <p:spPr/>
        <p:txBody>
          <a:bodyPr/>
          <a:lstStyle/>
          <a:p>
            <a:fld id="{EB31B390-244E-41C6-9DF4-F5561DA40836}" type="datetimeFigureOut">
              <a:rPr lang="en-US" smtClean="0"/>
              <a:t>2/23/22</a:t>
            </a:fld>
            <a:endParaRPr lang="en-US"/>
          </a:p>
        </p:txBody>
      </p:sp>
      <p:sp>
        <p:nvSpPr>
          <p:cNvPr id="6" name="Footer Placeholder 5">
            <a:extLst>
              <a:ext uri="{FF2B5EF4-FFF2-40B4-BE49-F238E27FC236}">
                <a16:creationId xmlns:a16="http://schemas.microsoft.com/office/drawing/2014/main" id="{5CA9FB63-7A00-4C39-87F2-C39E931DCC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A0E73A-2375-416F-9FE5-6AA0210C54D5}"/>
              </a:ext>
            </a:extLst>
          </p:cNvPr>
          <p:cNvSpPr>
            <a:spLocks noGrp="1"/>
          </p:cNvSpPr>
          <p:nvPr>
            <p:ph type="sldNum" sz="quarter" idx="12"/>
          </p:nvPr>
        </p:nvSpPr>
        <p:spPr/>
        <p:txBody>
          <a:bodyPr/>
          <a:lstStyle/>
          <a:p>
            <a:fld id="{6472E52A-B7F8-470B-B944-A6EC209CB75B}" type="slidenum">
              <a:rPr lang="en-US" smtClean="0"/>
              <a:t>‹#›</a:t>
            </a:fld>
            <a:endParaRPr lang="en-US"/>
          </a:p>
        </p:txBody>
      </p:sp>
    </p:spTree>
    <p:extLst>
      <p:ext uri="{BB962C8B-B14F-4D97-AF65-F5344CB8AC3E}">
        <p14:creationId xmlns:p14="http://schemas.microsoft.com/office/powerpoint/2010/main" val="2535954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A1AA3630-D987-A440-9A82-88291BBCEE49}" type="datetime1">
              <a:rPr lang="en-US" smtClean="0"/>
              <a:t>2/23/22</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213644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1099E-5596-4A11-BF3D-9EB5E965CF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64BC62-FCFF-4E50-A18E-618E43A792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3EBFFD-7F64-4C42-A23D-F083BE6A52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32C992-118A-4779-A2A5-57AA3A8CEE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8B12A7-235F-4397-8B07-41F23EFCAC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A671A1-B94A-4D05-9E77-564598B6AB34}"/>
              </a:ext>
            </a:extLst>
          </p:cNvPr>
          <p:cNvSpPr>
            <a:spLocks noGrp="1"/>
          </p:cNvSpPr>
          <p:nvPr>
            <p:ph type="dt" sz="half" idx="10"/>
          </p:nvPr>
        </p:nvSpPr>
        <p:spPr/>
        <p:txBody>
          <a:bodyPr/>
          <a:lstStyle/>
          <a:p>
            <a:fld id="{EB31B390-244E-41C6-9DF4-F5561DA40836}" type="datetimeFigureOut">
              <a:rPr lang="en-US" smtClean="0"/>
              <a:t>2/23/22</a:t>
            </a:fld>
            <a:endParaRPr lang="en-US"/>
          </a:p>
        </p:txBody>
      </p:sp>
      <p:sp>
        <p:nvSpPr>
          <p:cNvPr id="8" name="Footer Placeholder 7">
            <a:extLst>
              <a:ext uri="{FF2B5EF4-FFF2-40B4-BE49-F238E27FC236}">
                <a16:creationId xmlns:a16="http://schemas.microsoft.com/office/drawing/2014/main" id="{925FB6A7-84DA-4548-8155-C20F91834D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860CC3-E33A-44C5-A7FA-4C7133C64232}"/>
              </a:ext>
            </a:extLst>
          </p:cNvPr>
          <p:cNvSpPr>
            <a:spLocks noGrp="1"/>
          </p:cNvSpPr>
          <p:nvPr>
            <p:ph type="sldNum" sz="quarter" idx="12"/>
          </p:nvPr>
        </p:nvSpPr>
        <p:spPr/>
        <p:txBody>
          <a:bodyPr/>
          <a:lstStyle/>
          <a:p>
            <a:fld id="{6472E52A-B7F8-470B-B944-A6EC209CB75B}" type="slidenum">
              <a:rPr lang="en-US" smtClean="0"/>
              <a:t>‹#›</a:t>
            </a:fld>
            <a:endParaRPr lang="en-US"/>
          </a:p>
        </p:txBody>
      </p:sp>
    </p:spTree>
    <p:extLst>
      <p:ext uri="{BB962C8B-B14F-4D97-AF65-F5344CB8AC3E}">
        <p14:creationId xmlns:p14="http://schemas.microsoft.com/office/powerpoint/2010/main" val="28679187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9731E-A8FE-4D29-9DE3-95F46A57A3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46520D-AEE5-4A21-B07C-37E3B95BFA61}"/>
              </a:ext>
            </a:extLst>
          </p:cNvPr>
          <p:cNvSpPr>
            <a:spLocks noGrp="1"/>
          </p:cNvSpPr>
          <p:nvPr>
            <p:ph type="dt" sz="half" idx="10"/>
          </p:nvPr>
        </p:nvSpPr>
        <p:spPr/>
        <p:txBody>
          <a:bodyPr/>
          <a:lstStyle/>
          <a:p>
            <a:fld id="{EB31B390-244E-41C6-9DF4-F5561DA40836}" type="datetimeFigureOut">
              <a:rPr lang="en-US" smtClean="0"/>
              <a:t>2/23/22</a:t>
            </a:fld>
            <a:endParaRPr lang="en-US"/>
          </a:p>
        </p:txBody>
      </p:sp>
      <p:sp>
        <p:nvSpPr>
          <p:cNvPr id="4" name="Footer Placeholder 3">
            <a:extLst>
              <a:ext uri="{FF2B5EF4-FFF2-40B4-BE49-F238E27FC236}">
                <a16:creationId xmlns:a16="http://schemas.microsoft.com/office/drawing/2014/main" id="{8EFC8CB4-2E93-4D6E-B8F8-5BEE1CFCAE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177E7E-D836-47FD-AA4A-C29D83C2227A}"/>
              </a:ext>
            </a:extLst>
          </p:cNvPr>
          <p:cNvSpPr>
            <a:spLocks noGrp="1"/>
          </p:cNvSpPr>
          <p:nvPr>
            <p:ph type="sldNum" sz="quarter" idx="12"/>
          </p:nvPr>
        </p:nvSpPr>
        <p:spPr/>
        <p:txBody>
          <a:bodyPr/>
          <a:lstStyle/>
          <a:p>
            <a:fld id="{6472E52A-B7F8-470B-B944-A6EC209CB75B}" type="slidenum">
              <a:rPr lang="en-US" smtClean="0"/>
              <a:t>‹#›</a:t>
            </a:fld>
            <a:endParaRPr lang="en-US"/>
          </a:p>
        </p:txBody>
      </p:sp>
    </p:spTree>
    <p:extLst>
      <p:ext uri="{BB962C8B-B14F-4D97-AF65-F5344CB8AC3E}">
        <p14:creationId xmlns:p14="http://schemas.microsoft.com/office/powerpoint/2010/main" val="16242146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EFD7CC-AE47-4A04-8A8D-2A4C141119F5}"/>
              </a:ext>
            </a:extLst>
          </p:cNvPr>
          <p:cNvSpPr>
            <a:spLocks noGrp="1"/>
          </p:cNvSpPr>
          <p:nvPr>
            <p:ph type="dt" sz="half" idx="10"/>
          </p:nvPr>
        </p:nvSpPr>
        <p:spPr/>
        <p:txBody>
          <a:bodyPr/>
          <a:lstStyle/>
          <a:p>
            <a:fld id="{EB31B390-244E-41C6-9DF4-F5561DA40836}" type="datetimeFigureOut">
              <a:rPr lang="en-US" smtClean="0"/>
              <a:t>2/23/22</a:t>
            </a:fld>
            <a:endParaRPr lang="en-US"/>
          </a:p>
        </p:txBody>
      </p:sp>
      <p:sp>
        <p:nvSpPr>
          <p:cNvPr id="3" name="Footer Placeholder 2">
            <a:extLst>
              <a:ext uri="{FF2B5EF4-FFF2-40B4-BE49-F238E27FC236}">
                <a16:creationId xmlns:a16="http://schemas.microsoft.com/office/drawing/2014/main" id="{5E38963C-AC4B-4659-A4CA-97DF9EDF2B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803104-2AF0-4524-A245-7E5F2970AC6B}"/>
              </a:ext>
            </a:extLst>
          </p:cNvPr>
          <p:cNvSpPr>
            <a:spLocks noGrp="1"/>
          </p:cNvSpPr>
          <p:nvPr>
            <p:ph type="sldNum" sz="quarter" idx="12"/>
          </p:nvPr>
        </p:nvSpPr>
        <p:spPr/>
        <p:txBody>
          <a:bodyPr/>
          <a:lstStyle/>
          <a:p>
            <a:fld id="{6472E52A-B7F8-470B-B944-A6EC209CB75B}" type="slidenum">
              <a:rPr lang="en-US" smtClean="0"/>
              <a:t>‹#›</a:t>
            </a:fld>
            <a:endParaRPr lang="en-US"/>
          </a:p>
        </p:txBody>
      </p:sp>
    </p:spTree>
    <p:extLst>
      <p:ext uri="{BB962C8B-B14F-4D97-AF65-F5344CB8AC3E}">
        <p14:creationId xmlns:p14="http://schemas.microsoft.com/office/powerpoint/2010/main" val="24754632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63EC5-1544-4CB5-8710-F49F75B3D5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7B7BBA-D22F-4493-9403-9C6D7ED730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32BE0C-D8B0-4168-867F-B41EB41146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1B0517-B554-4D9C-B840-0A569F44FA0B}"/>
              </a:ext>
            </a:extLst>
          </p:cNvPr>
          <p:cNvSpPr>
            <a:spLocks noGrp="1"/>
          </p:cNvSpPr>
          <p:nvPr>
            <p:ph type="dt" sz="half" idx="10"/>
          </p:nvPr>
        </p:nvSpPr>
        <p:spPr/>
        <p:txBody>
          <a:bodyPr/>
          <a:lstStyle/>
          <a:p>
            <a:fld id="{EB31B390-244E-41C6-9DF4-F5561DA40836}" type="datetimeFigureOut">
              <a:rPr lang="en-US" smtClean="0"/>
              <a:t>2/23/22</a:t>
            </a:fld>
            <a:endParaRPr lang="en-US"/>
          </a:p>
        </p:txBody>
      </p:sp>
      <p:sp>
        <p:nvSpPr>
          <p:cNvPr id="6" name="Footer Placeholder 5">
            <a:extLst>
              <a:ext uri="{FF2B5EF4-FFF2-40B4-BE49-F238E27FC236}">
                <a16:creationId xmlns:a16="http://schemas.microsoft.com/office/drawing/2014/main" id="{58836314-F548-4780-9821-023535C8DD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8E5655-496C-43F4-84B7-F4B267B038FF}"/>
              </a:ext>
            </a:extLst>
          </p:cNvPr>
          <p:cNvSpPr>
            <a:spLocks noGrp="1"/>
          </p:cNvSpPr>
          <p:nvPr>
            <p:ph type="sldNum" sz="quarter" idx="12"/>
          </p:nvPr>
        </p:nvSpPr>
        <p:spPr/>
        <p:txBody>
          <a:bodyPr/>
          <a:lstStyle/>
          <a:p>
            <a:fld id="{6472E52A-B7F8-470B-B944-A6EC209CB75B}" type="slidenum">
              <a:rPr lang="en-US" smtClean="0"/>
              <a:t>‹#›</a:t>
            </a:fld>
            <a:endParaRPr lang="en-US"/>
          </a:p>
        </p:txBody>
      </p:sp>
    </p:spTree>
    <p:extLst>
      <p:ext uri="{BB962C8B-B14F-4D97-AF65-F5344CB8AC3E}">
        <p14:creationId xmlns:p14="http://schemas.microsoft.com/office/powerpoint/2010/main" val="16843603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A1C27-E590-4894-8F29-0F2C11E79C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B3C62B-F266-4D9F-AF3E-BF6EF00374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744311-92BD-4AC9-8804-51789A3F1F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FE690D-6265-43AA-85DD-B17D3CC4F2EE}"/>
              </a:ext>
            </a:extLst>
          </p:cNvPr>
          <p:cNvSpPr>
            <a:spLocks noGrp="1"/>
          </p:cNvSpPr>
          <p:nvPr>
            <p:ph type="dt" sz="half" idx="10"/>
          </p:nvPr>
        </p:nvSpPr>
        <p:spPr/>
        <p:txBody>
          <a:bodyPr/>
          <a:lstStyle/>
          <a:p>
            <a:fld id="{EB31B390-244E-41C6-9DF4-F5561DA40836}" type="datetimeFigureOut">
              <a:rPr lang="en-US" smtClean="0"/>
              <a:t>2/23/22</a:t>
            </a:fld>
            <a:endParaRPr lang="en-US"/>
          </a:p>
        </p:txBody>
      </p:sp>
      <p:sp>
        <p:nvSpPr>
          <p:cNvPr id="6" name="Footer Placeholder 5">
            <a:extLst>
              <a:ext uri="{FF2B5EF4-FFF2-40B4-BE49-F238E27FC236}">
                <a16:creationId xmlns:a16="http://schemas.microsoft.com/office/drawing/2014/main" id="{3C171F6B-2E85-4591-94F2-10B901860D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4CDDD8-AA2C-48E3-A8EC-74E8526D8076}"/>
              </a:ext>
            </a:extLst>
          </p:cNvPr>
          <p:cNvSpPr>
            <a:spLocks noGrp="1"/>
          </p:cNvSpPr>
          <p:nvPr>
            <p:ph type="sldNum" sz="quarter" idx="12"/>
          </p:nvPr>
        </p:nvSpPr>
        <p:spPr/>
        <p:txBody>
          <a:bodyPr/>
          <a:lstStyle/>
          <a:p>
            <a:fld id="{6472E52A-B7F8-470B-B944-A6EC209CB75B}" type="slidenum">
              <a:rPr lang="en-US" smtClean="0"/>
              <a:t>‹#›</a:t>
            </a:fld>
            <a:endParaRPr lang="en-US"/>
          </a:p>
        </p:txBody>
      </p:sp>
    </p:spTree>
    <p:extLst>
      <p:ext uri="{BB962C8B-B14F-4D97-AF65-F5344CB8AC3E}">
        <p14:creationId xmlns:p14="http://schemas.microsoft.com/office/powerpoint/2010/main" val="1888464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8E576-FE4F-48F7-A117-F9D7866FBD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4A1875-16E0-4949-8A6E-C4452E160F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F04D64-5C85-44D3-8CCC-5AD50601C4E2}"/>
              </a:ext>
            </a:extLst>
          </p:cNvPr>
          <p:cNvSpPr>
            <a:spLocks noGrp="1"/>
          </p:cNvSpPr>
          <p:nvPr>
            <p:ph type="dt" sz="half" idx="10"/>
          </p:nvPr>
        </p:nvSpPr>
        <p:spPr/>
        <p:txBody>
          <a:bodyPr/>
          <a:lstStyle/>
          <a:p>
            <a:fld id="{EB31B390-244E-41C6-9DF4-F5561DA40836}" type="datetimeFigureOut">
              <a:rPr lang="en-US" smtClean="0"/>
              <a:t>2/23/22</a:t>
            </a:fld>
            <a:endParaRPr lang="en-US"/>
          </a:p>
        </p:txBody>
      </p:sp>
      <p:sp>
        <p:nvSpPr>
          <p:cNvPr id="5" name="Footer Placeholder 4">
            <a:extLst>
              <a:ext uri="{FF2B5EF4-FFF2-40B4-BE49-F238E27FC236}">
                <a16:creationId xmlns:a16="http://schemas.microsoft.com/office/drawing/2014/main" id="{245CFAE2-714F-4291-BDEC-9F2E86B74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0BE910-F6EB-48AA-A906-D2156137B08B}"/>
              </a:ext>
            </a:extLst>
          </p:cNvPr>
          <p:cNvSpPr>
            <a:spLocks noGrp="1"/>
          </p:cNvSpPr>
          <p:nvPr>
            <p:ph type="sldNum" sz="quarter" idx="12"/>
          </p:nvPr>
        </p:nvSpPr>
        <p:spPr/>
        <p:txBody>
          <a:bodyPr/>
          <a:lstStyle/>
          <a:p>
            <a:fld id="{6472E52A-B7F8-470B-B944-A6EC209CB75B}" type="slidenum">
              <a:rPr lang="en-US" smtClean="0"/>
              <a:t>‹#›</a:t>
            </a:fld>
            <a:endParaRPr lang="en-US"/>
          </a:p>
        </p:txBody>
      </p:sp>
    </p:spTree>
    <p:extLst>
      <p:ext uri="{BB962C8B-B14F-4D97-AF65-F5344CB8AC3E}">
        <p14:creationId xmlns:p14="http://schemas.microsoft.com/office/powerpoint/2010/main" val="29021957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340A2E-E9CD-450C-AA48-7E1FAD19C3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E09F08-712E-42E1-B193-617D4A6EB0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287805-629C-42B9-A32B-79D054238F50}"/>
              </a:ext>
            </a:extLst>
          </p:cNvPr>
          <p:cNvSpPr>
            <a:spLocks noGrp="1"/>
          </p:cNvSpPr>
          <p:nvPr>
            <p:ph type="dt" sz="half" idx="10"/>
          </p:nvPr>
        </p:nvSpPr>
        <p:spPr/>
        <p:txBody>
          <a:bodyPr/>
          <a:lstStyle/>
          <a:p>
            <a:fld id="{EB31B390-244E-41C6-9DF4-F5561DA40836}" type="datetimeFigureOut">
              <a:rPr lang="en-US" smtClean="0"/>
              <a:t>2/23/22</a:t>
            </a:fld>
            <a:endParaRPr lang="en-US"/>
          </a:p>
        </p:txBody>
      </p:sp>
      <p:sp>
        <p:nvSpPr>
          <p:cNvPr id="5" name="Footer Placeholder 4">
            <a:extLst>
              <a:ext uri="{FF2B5EF4-FFF2-40B4-BE49-F238E27FC236}">
                <a16:creationId xmlns:a16="http://schemas.microsoft.com/office/drawing/2014/main" id="{8CE61E10-078B-4033-9CA0-7114C3B9AC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20B1F9-E3EE-4C3F-BD58-6D784161DF83}"/>
              </a:ext>
            </a:extLst>
          </p:cNvPr>
          <p:cNvSpPr>
            <a:spLocks noGrp="1"/>
          </p:cNvSpPr>
          <p:nvPr>
            <p:ph type="sldNum" sz="quarter" idx="12"/>
          </p:nvPr>
        </p:nvSpPr>
        <p:spPr/>
        <p:txBody>
          <a:bodyPr/>
          <a:lstStyle/>
          <a:p>
            <a:fld id="{6472E52A-B7F8-470B-B944-A6EC209CB75B}" type="slidenum">
              <a:rPr lang="en-US" smtClean="0"/>
              <a:t>‹#›</a:t>
            </a:fld>
            <a:endParaRPr lang="en-US"/>
          </a:p>
        </p:txBody>
      </p:sp>
    </p:spTree>
    <p:extLst>
      <p:ext uri="{BB962C8B-B14F-4D97-AF65-F5344CB8AC3E}">
        <p14:creationId xmlns:p14="http://schemas.microsoft.com/office/powerpoint/2010/main" val="19373382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AF8D21A-6CCE-CD43-8AE8-35782B027FA3}"/>
              </a:ext>
            </a:extLst>
          </p:cNvPr>
          <p:cNvSpPr>
            <a:spLocks noGrp="1"/>
          </p:cNvSpPr>
          <p:nvPr>
            <p:ph type="pic" sz="quarter" idx="16"/>
          </p:nvPr>
        </p:nvSpPr>
        <p:spPr>
          <a:xfrm>
            <a:off x="-228659" y="1152144"/>
            <a:ext cx="9338456" cy="455371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33249824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_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AF8D21A-6CCE-CD43-8AE8-35782B027FA3}"/>
              </a:ext>
            </a:extLst>
          </p:cNvPr>
          <p:cNvSpPr>
            <a:spLocks noGrp="1"/>
          </p:cNvSpPr>
          <p:nvPr>
            <p:ph type="pic" sz="quarter" idx="16"/>
          </p:nvPr>
        </p:nvSpPr>
        <p:spPr>
          <a:xfrm>
            <a:off x="3082203" y="1152144"/>
            <a:ext cx="9338456" cy="455371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22639968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8_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AF8D21A-6CCE-CD43-8AE8-35782B027FA3}"/>
              </a:ext>
            </a:extLst>
          </p:cNvPr>
          <p:cNvSpPr>
            <a:spLocks noGrp="1"/>
          </p:cNvSpPr>
          <p:nvPr>
            <p:ph type="pic" sz="quarter" idx="16"/>
          </p:nvPr>
        </p:nvSpPr>
        <p:spPr>
          <a:xfrm>
            <a:off x="-182927" y="-1"/>
            <a:ext cx="8039016" cy="687055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2218026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FE53007E-C477-3F4C-B847-367DA7F3CDEB}" type="datetime1">
              <a:rPr lang="en-US" smtClean="0"/>
              <a:t>2/23/22</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271931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646897CB-7204-5B4C-B0E0-2FCE5FB1A85E}" type="datetime1">
              <a:rPr lang="en-US" smtClean="0"/>
              <a:t>2/23/22</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202589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BC48D7E4-EFE0-874E-B694-F7AC6741C127}" type="datetime1">
              <a:rPr lang="en-US" smtClean="0"/>
              <a:t>2/23/22</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680286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5240F9F9-4BC6-FB46-9FD6-D8B6FB6F48E4}" type="datetime1">
              <a:rPr lang="en-US" smtClean="0"/>
              <a:t>2/23/22</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003363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1B0C7E99-1BCF-C24A-BD9D-9CF70AF2EAA0}" type="datetime1">
              <a:rPr lang="en-US" smtClean="0"/>
              <a:t>2/23/22</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864766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4.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0FC963C0-DD12-7B40-B158-44ED36A566D2}" type="datetime1">
              <a:rPr lang="en-US" smtClean="0"/>
              <a:t>2/23/22</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54036891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5" r:id="rId6"/>
    <p:sldLayoutId id="2147483720" r:id="rId7"/>
    <p:sldLayoutId id="2147483721" r:id="rId8"/>
    <p:sldLayoutId id="2147483722" r:id="rId9"/>
    <p:sldLayoutId id="2147483724" r:id="rId10"/>
    <p:sldLayoutId id="2147483723" r:id="rId11"/>
  </p:sldLayoutIdLst>
  <p:hf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2B325624-FEDE-BC41-8F5D-6880B5800434}" type="datetime4">
              <a:rPr lang="en-US" smtClean="0"/>
              <a:t>February 23, 2022</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322770851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hf sldNum="0"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2B325624-FEDE-BC41-8F5D-6880B5800434}" type="datetime4">
              <a:rPr lang="en-US" smtClean="0"/>
              <a:t>February 23, 2022</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161022462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hf sldNum="0"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238E65-B2AD-4413-95B4-81C067EA91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DC7CF2-82FE-42D6-9B7B-6237133B8F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2F5311-8A72-4915-BAE8-458426CEB0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1B390-244E-41C6-9DF4-F5561DA40836}" type="datetimeFigureOut">
              <a:rPr lang="en-US" smtClean="0"/>
              <a:t>2/23/22</a:t>
            </a:fld>
            <a:endParaRPr lang="en-US"/>
          </a:p>
        </p:txBody>
      </p:sp>
      <p:sp>
        <p:nvSpPr>
          <p:cNvPr id="5" name="Footer Placeholder 4">
            <a:extLst>
              <a:ext uri="{FF2B5EF4-FFF2-40B4-BE49-F238E27FC236}">
                <a16:creationId xmlns:a16="http://schemas.microsoft.com/office/drawing/2014/main" id="{14584BD5-A733-49D6-8540-A0D205C051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14E897-1199-416B-9C32-85B2423739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2E52A-B7F8-470B-B944-A6EC209CB75B}" type="slidenum">
              <a:rPr lang="en-US" smtClean="0"/>
              <a:t>‹#›</a:t>
            </a:fld>
            <a:endParaRPr lang="en-US"/>
          </a:p>
        </p:txBody>
      </p:sp>
    </p:spTree>
    <p:extLst>
      <p:ext uri="{BB962C8B-B14F-4D97-AF65-F5344CB8AC3E}">
        <p14:creationId xmlns:p14="http://schemas.microsoft.com/office/powerpoint/2010/main" val="3634554867"/>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caeecc.org/third-cdei-wg-mt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docs.google.com/document/d/1nl0h5JOecfvJZ735ll6k409HHhUlvCTQBkzV7dzH5Kk/edit?usp=sharin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2" Type="http://schemas.openxmlformats.org/officeDocument/2006/relationships/hyperlink" Target="https://www.caeecc.org/third-cdei-wg-mt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103171-0BA0-4AF0-AF05-04AFA1A4A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lorful 3D rendering of triangles">
            <a:extLst>
              <a:ext uri="{FF2B5EF4-FFF2-40B4-BE49-F238E27FC236}">
                <a16:creationId xmlns:a16="http://schemas.microsoft.com/office/drawing/2014/main" id="{E1933832-7908-413F-B1DA-2CAEDD3BB9DF}"/>
              </a:ext>
            </a:extLst>
          </p:cNvPr>
          <p:cNvPicPr>
            <a:picLocks noChangeAspect="1"/>
          </p:cNvPicPr>
          <p:nvPr/>
        </p:nvPicPr>
        <p:blipFill rotWithShape="1">
          <a:blip r:embed="rId3"/>
          <a:srcRect l="18320" r="35325" b="-1"/>
          <a:stretch/>
        </p:blipFill>
        <p:spPr>
          <a:xfrm>
            <a:off x="0" y="11"/>
            <a:ext cx="4762480" cy="6857989"/>
          </a:xfrm>
          <a:prstGeom prst="rect">
            <a:avLst/>
          </a:prstGeom>
        </p:spPr>
      </p:pic>
      <p:sp>
        <p:nvSpPr>
          <p:cNvPr id="11" name="Rectangle 10">
            <a:extLst>
              <a:ext uri="{FF2B5EF4-FFF2-40B4-BE49-F238E27FC236}">
                <a16:creationId xmlns:a16="http://schemas.microsoft.com/office/drawing/2014/main" id="{E128B901-D4EA-4C4D-A150-23D2A6DEC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9459" y="1"/>
            <a:ext cx="7482541"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760B08A-B322-4C79-AB6D-7E4246352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685800"/>
            <a:ext cx="6099101" cy="5486400"/>
          </a:xfrm>
          <a:prstGeom prst="rect">
            <a:avLst/>
          </a:prstGeom>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E69809-E46B-A14F-A701-AB7F08665F9C}"/>
              </a:ext>
            </a:extLst>
          </p:cNvPr>
          <p:cNvSpPr>
            <a:spLocks noGrp="1"/>
          </p:cNvSpPr>
          <p:nvPr>
            <p:ph type="ctrTitle"/>
          </p:nvPr>
        </p:nvSpPr>
        <p:spPr>
          <a:xfrm>
            <a:off x="6096000" y="1371599"/>
            <a:ext cx="4762500" cy="2360429"/>
          </a:xfrm>
        </p:spPr>
        <p:txBody>
          <a:bodyPr>
            <a:normAutofit fontScale="90000"/>
          </a:bodyPr>
          <a:lstStyle/>
          <a:p>
            <a:r>
              <a:rPr lang="en-US" dirty="0"/>
              <a:t>Composition, </a:t>
            </a:r>
            <a:r>
              <a:rPr lang="en-US"/>
              <a:t>Diversity, Equity </a:t>
            </a:r>
            <a:r>
              <a:rPr lang="en-US" dirty="0"/>
              <a:t>&amp; Inclusion Working Group</a:t>
            </a:r>
          </a:p>
        </p:txBody>
      </p:sp>
      <p:sp>
        <p:nvSpPr>
          <p:cNvPr id="3" name="Subtitle 2">
            <a:extLst>
              <a:ext uri="{FF2B5EF4-FFF2-40B4-BE49-F238E27FC236}">
                <a16:creationId xmlns:a16="http://schemas.microsoft.com/office/drawing/2014/main" id="{4C608116-E309-3C46-9470-19FAEAE56F78}"/>
              </a:ext>
            </a:extLst>
          </p:cNvPr>
          <p:cNvSpPr>
            <a:spLocks noGrp="1"/>
          </p:cNvSpPr>
          <p:nvPr>
            <p:ph type="subTitle" idx="1"/>
          </p:nvPr>
        </p:nvSpPr>
        <p:spPr>
          <a:xfrm>
            <a:off x="5635256" y="4114800"/>
            <a:ext cx="5223244" cy="1371601"/>
          </a:xfrm>
        </p:spPr>
        <p:txBody>
          <a:bodyPr>
            <a:normAutofit fontScale="85000" lnSpcReduction="20000"/>
          </a:bodyPr>
          <a:lstStyle/>
          <a:p>
            <a:r>
              <a:rPr lang="en-US" dirty="0"/>
              <a:t>WG Hosted by California Energy Efficiency Coordinating Committee (CAEECC)</a:t>
            </a:r>
          </a:p>
          <a:p>
            <a:r>
              <a:rPr lang="en-US" dirty="0"/>
              <a:t>3rd WG Meeting</a:t>
            </a:r>
          </a:p>
          <a:p>
            <a:r>
              <a:rPr lang="en-US" dirty="0"/>
              <a:t>February 23</a:t>
            </a:r>
            <a:r>
              <a:rPr lang="en-US" baseline="30000" dirty="0"/>
              <a:t>rd</a:t>
            </a:r>
            <a:r>
              <a:rPr lang="en-US" dirty="0"/>
              <a:t>, 2022 1-4pm</a:t>
            </a:r>
          </a:p>
        </p:txBody>
      </p:sp>
      <p:sp>
        <p:nvSpPr>
          <p:cNvPr id="5" name="Slide Number Placeholder 4">
            <a:extLst>
              <a:ext uri="{FF2B5EF4-FFF2-40B4-BE49-F238E27FC236}">
                <a16:creationId xmlns:a16="http://schemas.microsoft.com/office/drawing/2014/main" id="{B4FA132D-80E1-204A-9D9B-7E55A93F2658}"/>
              </a:ext>
            </a:extLst>
          </p:cNvPr>
          <p:cNvSpPr>
            <a:spLocks noGrp="1"/>
          </p:cNvSpPr>
          <p:nvPr>
            <p:ph type="sldNum" sz="quarter" idx="12"/>
          </p:nvPr>
        </p:nvSpPr>
        <p:spPr/>
        <p:txBody>
          <a:bodyPr/>
          <a:lstStyle/>
          <a:p>
            <a:fld id="{F8E28480-1C08-4458-AD97-0283E6FFD09D}" type="slidenum">
              <a:rPr lang="en-US" smtClean="0"/>
              <a:t>1</a:t>
            </a:fld>
            <a:endParaRPr lang="en-US" dirty="0"/>
          </a:p>
        </p:txBody>
      </p:sp>
      <p:sp>
        <p:nvSpPr>
          <p:cNvPr id="6" name="TextBox 5">
            <a:extLst>
              <a:ext uri="{FF2B5EF4-FFF2-40B4-BE49-F238E27FC236}">
                <a16:creationId xmlns:a16="http://schemas.microsoft.com/office/drawing/2014/main" id="{7F682FA7-DDA7-1E4A-9BE7-409166E20868}"/>
              </a:ext>
            </a:extLst>
          </p:cNvPr>
          <p:cNvSpPr txBox="1"/>
          <p:nvPr/>
        </p:nvSpPr>
        <p:spPr>
          <a:xfrm>
            <a:off x="682699" y="3376136"/>
            <a:ext cx="3463978" cy="738664"/>
          </a:xfrm>
          <a:prstGeom prst="rect">
            <a:avLst/>
          </a:prstGeom>
          <a:solidFill>
            <a:schemeClr val="tx2">
              <a:lumMod val="25000"/>
              <a:lumOff val="75000"/>
            </a:schemeClr>
          </a:solidFill>
          <a:ln>
            <a:solidFill>
              <a:schemeClr val="tx1"/>
            </a:solidFill>
          </a:ln>
        </p:spPr>
        <p:txBody>
          <a:bodyPr wrap="square" rtlCol="0">
            <a:spAutoFit/>
          </a:bodyPr>
          <a:lstStyle/>
          <a:p>
            <a:pPr algn="ctr">
              <a:defRPr/>
            </a:pPr>
            <a:r>
              <a:rPr lang="en-US" sz="1400" dirty="0">
                <a:latin typeface="Goudy Old Style" panose="02020502050305020303" pitchFamily="18" charset="77"/>
                <a:ea typeface="Palatino" pitchFamily="2" charset="77"/>
              </a:rPr>
              <a:t>“Not everything that is faced can be changed, but nothing can be changed until it is faced”</a:t>
            </a:r>
          </a:p>
          <a:p>
            <a:pPr algn="ctr">
              <a:defRPr/>
            </a:pPr>
            <a:r>
              <a:rPr lang="en-US" sz="1400" dirty="0">
                <a:latin typeface="Goudy Old Style" panose="02020502050305020303" pitchFamily="18" charset="77"/>
                <a:ea typeface="Palatino" pitchFamily="2" charset="77"/>
              </a:rPr>
              <a:t>-James Baldwin</a:t>
            </a:r>
          </a:p>
        </p:txBody>
      </p:sp>
    </p:spTree>
    <p:extLst>
      <p:ext uri="{BB962C8B-B14F-4D97-AF65-F5344CB8AC3E}">
        <p14:creationId xmlns:p14="http://schemas.microsoft.com/office/powerpoint/2010/main" val="3967822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5A068-F1CB-4D4C-83B7-7ED33FDE598A}"/>
              </a:ext>
            </a:extLst>
          </p:cNvPr>
          <p:cNvSpPr>
            <a:spLocks noGrp="1"/>
          </p:cNvSpPr>
          <p:nvPr>
            <p:ph type="title"/>
          </p:nvPr>
        </p:nvSpPr>
        <p:spPr>
          <a:xfrm>
            <a:off x="1352550" y="685799"/>
            <a:ext cx="9486900" cy="611372"/>
          </a:xfrm>
        </p:spPr>
        <p:txBody>
          <a:bodyPr/>
          <a:lstStyle/>
          <a:p>
            <a:r>
              <a:rPr lang="en-US" dirty="0"/>
              <a:t>CDEI Meeting strategy: 5</a:t>
            </a:r>
            <a:r>
              <a:rPr lang="en-US" baseline="30000" dirty="0"/>
              <a:t>th</a:t>
            </a:r>
            <a:r>
              <a:rPr lang="en-US" dirty="0"/>
              <a:t> meeting</a:t>
            </a:r>
          </a:p>
        </p:txBody>
      </p:sp>
      <p:sp>
        <p:nvSpPr>
          <p:cNvPr id="3" name="Content Placeholder 2">
            <a:extLst>
              <a:ext uri="{FF2B5EF4-FFF2-40B4-BE49-F238E27FC236}">
                <a16:creationId xmlns:a16="http://schemas.microsoft.com/office/drawing/2014/main" id="{2E381BD4-9A13-334E-8358-6EB08CA11F5A}"/>
              </a:ext>
            </a:extLst>
          </p:cNvPr>
          <p:cNvSpPr>
            <a:spLocks noGrp="1"/>
          </p:cNvSpPr>
          <p:nvPr>
            <p:ph idx="1"/>
          </p:nvPr>
        </p:nvSpPr>
        <p:spPr>
          <a:xfrm>
            <a:off x="925418" y="1597218"/>
            <a:ext cx="9914034" cy="4598582"/>
          </a:xfrm>
        </p:spPr>
        <p:txBody>
          <a:bodyPr>
            <a:normAutofit/>
          </a:bodyPr>
          <a:lstStyle/>
          <a:p>
            <a:pPr marL="457200" lvl="1" indent="0">
              <a:buNone/>
            </a:pPr>
            <a:r>
              <a:rPr lang="en-US" b="1" dirty="0"/>
              <a:t>5</a:t>
            </a:r>
            <a:r>
              <a:rPr lang="en-US" b="1" baseline="30000" dirty="0"/>
              <a:t>th</a:t>
            </a:r>
            <a:r>
              <a:rPr lang="en-US" b="1" dirty="0"/>
              <a:t> meeting 3/18/2022</a:t>
            </a:r>
            <a:endParaRPr lang="en-US" dirty="0"/>
          </a:p>
          <a:p>
            <a:pPr lvl="2"/>
            <a:r>
              <a:rPr lang="en-US" dirty="0"/>
              <a:t>Final tweaks and discussion to ensure all recommendations are crisp, and any non-consensus options have 2 or more options are fleshed out in preparation for post-meeting sign up process </a:t>
            </a:r>
          </a:p>
          <a:p>
            <a:endParaRPr lang="en-US" dirty="0"/>
          </a:p>
          <a:p>
            <a:pPr marL="457200" lvl="1" indent="0">
              <a:buNone/>
            </a:pPr>
            <a:r>
              <a:rPr lang="en-US" b="1" dirty="0"/>
              <a:t>Post-5</a:t>
            </a:r>
            <a:r>
              <a:rPr lang="en-US" b="1" baseline="30000" dirty="0"/>
              <a:t>th</a:t>
            </a:r>
            <a:r>
              <a:rPr lang="en-US" b="1" dirty="0"/>
              <a:t> meeting</a:t>
            </a:r>
            <a:r>
              <a:rPr lang="en-US" dirty="0"/>
              <a:t>: </a:t>
            </a:r>
          </a:p>
          <a:p>
            <a:pPr lvl="2"/>
            <a:r>
              <a:rPr lang="en-US" u="sng" dirty="0"/>
              <a:t>WG Recommendations:</a:t>
            </a:r>
            <a:endParaRPr lang="en-US" dirty="0"/>
          </a:p>
          <a:p>
            <a:pPr lvl="3"/>
            <a:r>
              <a:rPr lang="en-US" i="1" dirty="0"/>
              <a:t>If all recs are consensus</a:t>
            </a:r>
            <a:r>
              <a:rPr lang="en-US" dirty="0"/>
              <a:t>: Members review final report 3/25-4/1 </a:t>
            </a:r>
          </a:p>
          <a:p>
            <a:pPr lvl="3"/>
            <a:r>
              <a:rPr lang="en-US" i="1" dirty="0"/>
              <a:t>If non-consensus</a:t>
            </a:r>
            <a:r>
              <a:rPr lang="en-US" dirty="0"/>
              <a:t>: Members complete language finalization and sign-up process on non-consensus issues 3/22-3/25 then review report 3/28-4/1</a:t>
            </a:r>
          </a:p>
          <a:p>
            <a:pPr lvl="2"/>
            <a:r>
              <a:rPr lang="en-US" u="sng" dirty="0"/>
              <a:t>Final Report</a:t>
            </a:r>
            <a:r>
              <a:rPr lang="en-US" dirty="0"/>
              <a:t>: posted 4/5</a:t>
            </a:r>
          </a:p>
        </p:txBody>
      </p:sp>
      <p:sp>
        <p:nvSpPr>
          <p:cNvPr id="4" name="Slide Number Placeholder 3">
            <a:extLst>
              <a:ext uri="{FF2B5EF4-FFF2-40B4-BE49-F238E27FC236}">
                <a16:creationId xmlns:a16="http://schemas.microsoft.com/office/drawing/2014/main" id="{4D8BEAEA-E641-3841-9EBE-A5B83DC36D8B}"/>
              </a:ext>
            </a:extLst>
          </p:cNvPr>
          <p:cNvSpPr>
            <a:spLocks noGrp="1"/>
          </p:cNvSpPr>
          <p:nvPr>
            <p:ph type="sldNum" sz="quarter" idx="12"/>
          </p:nvPr>
        </p:nvSpPr>
        <p:spPr/>
        <p:txBody>
          <a:bodyPr/>
          <a:lstStyle/>
          <a:p>
            <a:fld id="{F8E28480-1C08-4458-AD97-0283E6FFD09D}" type="slidenum">
              <a:rPr lang="en-US" smtClean="0"/>
              <a:t>10</a:t>
            </a:fld>
            <a:endParaRPr lang="en-US"/>
          </a:p>
        </p:txBody>
      </p:sp>
    </p:spTree>
    <p:extLst>
      <p:ext uri="{BB962C8B-B14F-4D97-AF65-F5344CB8AC3E}">
        <p14:creationId xmlns:p14="http://schemas.microsoft.com/office/powerpoint/2010/main" val="3236063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F1682-388D-5246-ABCE-4BBB536EE126}"/>
              </a:ext>
            </a:extLst>
          </p:cNvPr>
          <p:cNvSpPr>
            <a:spLocks noGrp="1"/>
          </p:cNvSpPr>
          <p:nvPr>
            <p:ph type="title"/>
          </p:nvPr>
        </p:nvSpPr>
        <p:spPr>
          <a:xfrm>
            <a:off x="983719" y="522567"/>
            <a:ext cx="9486900" cy="630382"/>
          </a:xfrm>
        </p:spPr>
        <p:txBody>
          <a:bodyPr/>
          <a:lstStyle/>
          <a:p>
            <a:r>
              <a:rPr lang="en-US" dirty="0"/>
              <a:t>Prioritization </a:t>
            </a:r>
          </a:p>
        </p:txBody>
      </p:sp>
      <p:graphicFrame>
        <p:nvGraphicFramePr>
          <p:cNvPr id="5" name="Content Placeholder 4">
            <a:extLst>
              <a:ext uri="{FF2B5EF4-FFF2-40B4-BE49-F238E27FC236}">
                <a16:creationId xmlns:a16="http://schemas.microsoft.com/office/drawing/2014/main" id="{8E55AF2D-E20A-364A-B747-118706828820}"/>
              </a:ext>
            </a:extLst>
          </p:cNvPr>
          <p:cNvGraphicFramePr>
            <a:graphicFrameLocks noGrp="1"/>
          </p:cNvGraphicFramePr>
          <p:nvPr>
            <p:ph idx="1"/>
            <p:extLst>
              <p:ext uri="{D42A27DB-BD31-4B8C-83A1-F6EECF244321}">
                <p14:modId xmlns:p14="http://schemas.microsoft.com/office/powerpoint/2010/main" val="60654994"/>
              </p:ext>
            </p:extLst>
          </p:nvPr>
        </p:nvGraphicFramePr>
        <p:xfrm>
          <a:off x="4741772" y="1440928"/>
          <a:ext cx="2965137" cy="2933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BA225898-E720-1D4F-A4B7-28E1D8F7094A}"/>
              </a:ext>
            </a:extLst>
          </p:cNvPr>
          <p:cNvSpPr>
            <a:spLocks noGrp="1"/>
          </p:cNvSpPr>
          <p:nvPr>
            <p:ph type="sldNum" sz="quarter" idx="12"/>
          </p:nvPr>
        </p:nvSpPr>
        <p:spPr/>
        <p:txBody>
          <a:bodyPr/>
          <a:lstStyle/>
          <a:p>
            <a:fld id="{F8E28480-1C08-4458-AD97-0283E6FFD09D}" type="slidenum">
              <a:rPr lang="en-US" smtClean="0"/>
              <a:t>11</a:t>
            </a:fld>
            <a:endParaRPr lang="en-US"/>
          </a:p>
        </p:txBody>
      </p:sp>
      <p:graphicFrame>
        <p:nvGraphicFramePr>
          <p:cNvPr id="6" name="Diagram 5">
            <a:extLst>
              <a:ext uri="{FF2B5EF4-FFF2-40B4-BE49-F238E27FC236}">
                <a16:creationId xmlns:a16="http://schemas.microsoft.com/office/drawing/2014/main" id="{AFE6146C-1A2A-F24D-A77E-C4C0CAE06C5A}"/>
              </a:ext>
            </a:extLst>
          </p:cNvPr>
          <p:cNvGraphicFramePr/>
          <p:nvPr>
            <p:extLst>
              <p:ext uri="{D42A27DB-BD31-4B8C-83A1-F6EECF244321}">
                <p14:modId xmlns:p14="http://schemas.microsoft.com/office/powerpoint/2010/main" val="4191763743"/>
              </p:ext>
            </p:extLst>
          </p:nvPr>
        </p:nvGraphicFramePr>
        <p:xfrm>
          <a:off x="983719" y="1440928"/>
          <a:ext cx="10481242" cy="40223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Box 9">
            <a:extLst>
              <a:ext uri="{FF2B5EF4-FFF2-40B4-BE49-F238E27FC236}">
                <a16:creationId xmlns:a16="http://schemas.microsoft.com/office/drawing/2014/main" id="{3D83B78F-B699-C943-ADAB-8EDCCC8EE840}"/>
              </a:ext>
            </a:extLst>
          </p:cNvPr>
          <p:cNvSpPr txBox="1"/>
          <p:nvPr/>
        </p:nvSpPr>
        <p:spPr>
          <a:xfrm>
            <a:off x="1247899" y="5719880"/>
            <a:ext cx="9696202" cy="61555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u="sng" dirty="0"/>
              <a:t>5 Categories:</a:t>
            </a:r>
          </a:p>
          <a:p>
            <a:pPr algn="ctr"/>
            <a:r>
              <a:rPr lang="en-US" sz="1600" dirty="0"/>
              <a:t>Compensation … Competency Building … Restructuring CAEECC … Recruitment &amp; Retention … Facilitation </a:t>
            </a:r>
          </a:p>
        </p:txBody>
      </p:sp>
    </p:spTree>
    <p:extLst>
      <p:ext uri="{BB962C8B-B14F-4D97-AF65-F5344CB8AC3E}">
        <p14:creationId xmlns:p14="http://schemas.microsoft.com/office/powerpoint/2010/main" val="803134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0FF2B-2162-434D-BA71-35C46FD6E2C3}"/>
              </a:ext>
            </a:extLst>
          </p:cNvPr>
          <p:cNvSpPr>
            <a:spLocks noGrp="1"/>
          </p:cNvSpPr>
          <p:nvPr>
            <p:ph type="title"/>
          </p:nvPr>
        </p:nvSpPr>
        <p:spPr>
          <a:xfrm>
            <a:off x="1352550" y="164940"/>
            <a:ext cx="9486900" cy="1371600"/>
          </a:xfrm>
        </p:spPr>
        <p:txBody>
          <a:bodyPr/>
          <a:lstStyle/>
          <a:p>
            <a:r>
              <a:rPr lang="en-US" dirty="0"/>
              <a:t>A couple ideas to consider (regarding prioritization)…</a:t>
            </a:r>
          </a:p>
        </p:txBody>
      </p:sp>
      <p:sp>
        <p:nvSpPr>
          <p:cNvPr id="3" name="Content Placeholder 2">
            <a:extLst>
              <a:ext uri="{FF2B5EF4-FFF2-40B4-BE49-F238E27FC236}">
                <a16:creationId xmlns:a16="http://schemas.microsoft.com/office/drawing/2014/main" id="{0EA95F60-DD8B-0345-8042-532C077B21F6}"/>
              </a:ext>
            </a:extLst>
          </p:cNvPr>
          <p:cNvSpPr>
            <a:spLocks noGrp="1"/>
          </p:cNvSpPr>
          <p:nvPr>
            <p:ph idx="1"/>
          </p:nvPr>
        </p:nvSpPr>
        <p:spPr>
          <a:xfrm>
            <a:off x="1371599" y="1701478"/>
            <a:ext cx="9486901" cy="4470723"/>
          </a:xfrm>
        </p:spPr>
        <p:txBody>
          <a:bodyPr>
            <a:normAutofit fontScale="92500" lnSpcReduction="10000"/>
          </a:bodyPr>
          <a:lstStyle/>
          <a:p>
            <a:pPr marL="0" indent="0">
              <a:buNone/>
            </a:pPr>
            <a:r>
              <a:rPr lang="en-US" i="1" dirty="0"/>
              <a:t>To aid in prioritization, and recognizing the time constraints at odds with the time &amp; engagement often required for successful DEI changes… </a:t>
            </a:r>
          </a:p>
          <a:p>
            <a:endParaRPr lang="en-US" dirty="0"/>
          </a:p>
          <a:p>
            <a:pPr marL="457200" indent="-457200">
              <a:buFont typeface="+mj-lt"/>
              <a:buAutoNum type="alphaUcPeriod"/>
            </a:pPr>
            <a:r>
              <a:rPr lang="en-US" b="1" u="sng" dirty="0"/>
              <a:t>Top priority recommendations could be to develop plans </a:t>
            </a:r>
            <a:r>
              <a:rPr lang="en-US" b="1" dirty="0"/>
              <a:t>for each of the 5 categories </a:t>
            </a:r>
            <a:r>
              <a:rPr lang="en-US" dirty="0"/>
              <a:t>– and list the dozen or so ideas the group has brainstormed as either proposed requirements or ideas to consider</a:t>
            </a:r>
          </a:p>
          <a:p>
            <a:pPr lvl="1"/>
            <a:r>
              <a:rPr lang="en-US" dirty="0"/>
              <a:t>Example: “Recruitment &amp; Retention: Outreach” recommendation #1: “Develop a recruitment &amp; retention plan (to be developed by X)”</a:t>
            </a:r>
          </a:p>
          <a:p>
            <a:pPr marL="914400" lvl="1" indent="-457200">
              <a:buFont typeface="+mj-lt"/>
              <a:buAutoNum type="alphaUcPeriod"/>
            </a:pPr>
            <a:endParaRPr lang="en-US" dirty="0"/>
          </a:p>
          <a:p>
            <a:pPr marL="457200" indent="-457200">
              <a:buFont typeface="+mj-lt"/>
              <a:buAutoNum type="alphaUcPeriod"/>
            </a:pPr>
            <a:r>
              <a:rPr lang="en-US" b="1" u="sng" dirty="0"/>
              <a:t>Impact vs. level of effort </a:t>
            </a:r>
            <a:r>
              <a:rPr lang="en-US" dirty="0"/>
              <a:t>exercise</a:t>
            </a:r>
          </a:p>
          <a:p>
            <a:pPr marL="457200" indent="-457200">
              <a:buFont typeface="+mj-lt"/>
              <a:buAutoNum type="alphaUcPeriod"/>
            </a:pPr>
            <a:endParaRPr lang="en-US" dirty="0"/>
          </a:p>
          <a:p>
            <a:pPr marL="457200" indent="-457200">
              <a:buFont typeface="+mj-lt"/>
              <a:buAutoNum type="alphaUcPeriod"/>
            </a:pPr>
            <a:r>
              <a:rPr lang="en-US" dirty="0"/>
              <a:t>More ideas to come from mini teams presenting today…</a:t>
            </a:r>
          </a:p>
        </p:txBody>
      </p:sp>
      <p:sp>
        <p:nvSpPr>
          <p:cNvPr id="4" name="Slide Number Placeholder 3">
            <a:extLst>
              <a:ext uri="{FF2B5EF4-FFF2-40B4-BE49-F238E27FC236}">
                <a16:creationId xmlns:a16="http://schemas.microsoft.com/office/drawing/2014/main" id="{47CF8154-9322-9C40-84D9-0108BF7B86C1}"/>
              </a:ext>
            </a:extLst>
          </p:cNvPr>
          <p:cNvSpPr>
            <a:spLocks noGrp="1"/>
          </p:cNvSpPr>
          <p:nvPr>
            <p:ph type="sldNum" sz="quarter" idx="12"/>
          </p:nvPr>
        </p:nvSpPr>
        <p:spPr/>
        <p:txBody>
          <a:bodyPr/>
          <a:lstStyle/>
          <a:p>
            <a:fld id="{F8E28480-1C08-4458-AD97-0283E6FFD09D}" type="slidenum">
              <a:rPr lang="en-US" smtClean="0"/>
              <a:t>12</a:t>
            </a:fld>
            <a:endParaRPr lang="en-US"/>
          </a:p>
        </p:txBody>
      </p:sp>
    </p:spTree>
    <p:extLst>
      <p:ext uri="{BB962C8B-B14F-4D97-AF65-F5344CB8AC3E}">
        <p14:creationId xmlns:p14="http://schemas.microsoft.com/office/powerpoint/2010/main" val="2739628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4;p24">
            <a:extLst>
              <a:ext uri="{FF2B5EF4-FFF2-40B4-BE49-F238E27FC236}">
                <a16:creationId xmlns:a16="http://schemas.microsoft.com/office/drawing/2014/main" id="{3FD7C430-9306-7F42-9B33-3F25E2CDC050}"/>
              </a:ext>
            </a:extLst>
          </p:cNvPr>
          <p:cNvSpPr txBox="1"/>
          <p:nvPr/>
        </p:nvSpPr>
        <p:spPr>
          <a:xfrm>
            <a:off x="481200" y="1548667"/>
            <a:ext cx="8646000" cy="5117200"/>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endParaRPr sz="2400">
              <a:solidFill>
                <a:srgbClr val="FCE5CD"/>
              </a:solidFill>
              <a:highlight>
                <a:srgbClr val="FCE5CD"/>
              </a:highlight>
              <a:latin typeface="Open Sans"/>
              <a:ea typeface="Open Sans"/>
              <a:cs typeface="Open Sans"/>
              <a:sym typeface="Open Sans"/>
            </a:endParaRPr>
          </a:p>
        </p:txBody>
      </p:sp>
      <p:cxnSp>
        <p:nvCxnSpPr>
          <p:cNvPr id="5" name="Google Shape;261;p24">
            <a:extLst>
              <a:ext uri="{FF2B5EF4-FFF2-40B4-BE49-F238E27FC236}">
                <a16:creationId xmlns:a16="http://schemas.microsoft.com/office/drawing/2014/main" id="{AE482504-3FF3-9E44-8633-5FEBE3810E2A}"/>
              </a:ext>
            </a:extLst>
          </p:cNvPr>
          <p:cNvCxnSpPr/>
          <p:nvPr/>
        </p:nvCxnSpPr>
        <p:spPr>
          <a:xfrm>
            <a:off x="1820700" y="1770267"/>
            <a:ext cx="0" cy="3656000"/>
          </a:xfrm>
          <a:prstGeom prst="straightConnector1">
            <a:avLst/>
          </a:prstGeom>
          <a:noFill/>
          <a:ln w="9525" cap="flat" cmpd="sng">
            <a:solidFill>
              <a:schemeClr val="dk2"/>
            </a:solidFill>
            <a:prstDash val="solid"/>
            <a:round/>
            <a:headEnd type="none" w="med" len="med"/>
            <a:tailEnd type="none" w="med" len="med"/>
          </a:ln>
        </p:spPr>
      </p:cxnSp>
      <p:cxnSp>
        <p:nvCxnSpPr>
          <p:cNvPr id="6" name="Google Shape;262;p24">
            <a:extLst>
              <a:ext uri="{FF2B5EF4-FFF2-40B4-BE49-F238E27FC236}">
                <a16:creationId xmlns:a16="http://schemas.microsoft.com/office/drawing/2014/main" id="{6AF9D90D-2C3B-6C49-AE45-478A408C4F6B}"/>
              </a:ext>
            </a:extLst>
          </p:cNvPr>
          <p:cNvCxnSpPr/>
          <p:nvPr/>
        </p:nvCxnSpPr>
        <p:spPr>
          <a:xfrm flipH="1">
            <a:off x="1820700" y="5426267"/>
            <a:ext cx="7306400" cy="41200"/>
          </a:xfrm>
          <a:prstGeom prst="straightConnector1">
            <a:avLst/>
          </a:prstGeom>
          <a:noFill/>
          <a:ln w="9525" cap="flat" cmpd="sng">
            <a:solidFill>
              <a:schemeClr val="dk2"/>
            </a:solidFill>
            <a:prstDash val="solid"/>
            <a:round/>
            <a:headEnd type="none" w="med" len="med"/>
            <a:tailEnd type="none" w="med" len="med"/>
          </a:ln>
        </p:spPr>
      </p:cxnSp>
      <p:sp>
        <p:nvSpPr>
          <p:cNvPr id="7" name="Google Shape;263;p24">
            <a:extLst>
              <a:ext uri="{FF2B5EF4-FFF2-40B4-BE49-F238E27FC236}">
                <a16:creationId xmlns:a16="http://schemas.microsoft.com/office/drawing/2014/main" id="{C19069F1-C8EA-2F43-B964-422D413492D0}"/>
              </a:ext>
            </a:extLst>
          </p:cNvPr>
          <p:cNvSpPr txBox="1"/>
          <p:nvPr/>
        </p:nvSpPr>
        <p:spPr>
          <a:xfrm rot="-5400000" flipH="1">
            <a:off x="-591033" y="3552100"/>
            <a:ext cx="3133600" cy="506400"/>
          </a:xfrm>
          <a:prstGeom prst="rect">
            <a:avLst/>
          </a:prstGeom>
          <a:noFill/>
          <a:ln>
            <a:noFill/>
          </a:ln>
        </p:spPr>
        <p:txBody>
          <a:bodyPr spcFirstLastPara="1" wrap="square" lIns="121900" tIns="121900" rIns="121900" bIns="121900" anchor="t" anchorCtr="0">
            <a:noAutofit/>
          </a:bodyPr>
          <a:lstStyle/>
          <a:p>
            <a:pPr algn="ctr"/>
            <a:r>
              <a:rPr lang="en" sz="2667" dirty="0">
                <a:latin typeface="Open Sans"/>
                <a:ea typeface="Open Sans"/>
                <a:cs typeface="Open Sans"/>
                <a:sym typeface="Open Sans"/>
              </a:rPr>
              <a:t>Level of Effort</a:t>
            </a:r>
            <a:endParaRPr sz="2667" dirty="0">
              <a:latin typeface="Open Sans"/>
              <a:ea typeface="Open Sans"/>
              <a:cs typeface="Open Sans"/>
              <a:sym typeface="Open Sans"/>
            </a:endParaRPr>
          </a:p>
        </p:txBody>
      </p:sp>
      <p:sp>
        <p:nvSpPr>
          <p:cNvPr id="8" name="Google Shape;264;p24">
            <a:extLst>
              <a:ext uri="{FF2B5EF4-FFF2-40B4-BE49-F238E27FC236}">
                <a16:creationId xmlns:a16="http://schemas.microsoft.com/office/drawing/2014/main" id="{2A451DE3-D66D-1A49-9FDC-C2D417F6E6B3}"/>
              </a:ext>
            </a:extLst>
          </p:cNvPr>
          <p:cNvSpPr txBox="1"/>
          <p:nvPr/>
        </p:nvSpPr>
        <p:spPr>
          <a:xfrm flipH="1">
            <a:off x="8055500" y="5613767"/>
            <a:ext cx="970000" cy="506400"/>
          </a:xfrm>
          <a:prstGeom prst="rect">
            <a:avLst/>
          </a:prstGeom>
          <a:noFill/>
          <a:ln>
            <a:noFill/>
          </a:ln>
        </p:spPr>
        <p:txBody>
          <a:bodyPr spcFirstLastPara="1" wrap="square" lIns="121900" tIns="121900" rIns="121900" bIns="121900" anchor="t" anchorCtr="0">
            <a:noAutofit/>
          </a:bodyPr>
          <a:lstStyle/>
          <a:p>
            <a:r>
              <a:rPr lang="en" sz="2400" i="1">
                <a:latin typeface="Open Sans"/>
                <a:ea typeface="Open Sans"/>
                <a:cs typeface="Open Sans"/>
                <a:sym typeface="Open Sans"/>
              </a:rPr>
              <a:t>High</a:t>
            </a:r>
            <a:endParaRPr sz="2400" i="1">
              <a:latin typeface="Open Sans"/>
              <a:ea typeface="Open Sans"/>
              <a:cs typeface="Open Sans"/>
              <a:sym typeface="Open Sans"/>
            </a:endParaRPr>
          </a:p>
        </p:txBody>
      </p:sp>
      <p:sp>
        <p:nvSpPr>
          <p:cNvPr id="9" name="Google Shape;265;p24">
            <a:extLst>
              <a:ext uri="{FF2B5EF4-FFF2-40B4-BE49-F238E27FC236}">
                <a16:creationId xmlns:a16="http://schemas.microsoft.com/office/drawing/2014/main" id="{BCA74290-7B08-2244-8708-FB3AFA7E3330}"/>
              </a:ext>
            </a:extLst>
          </p:cNvPr>
          <p:cNvSpPr txBox="1"/>
          <p:nvPr/>
        </p:nvSpPr>
        <p:spPr>
          <a:xfrm rot="-5400000" flipH="1">
            <a:off x="1055833" y="4627967"/>
            <a:ext cx="938000" cy="506400"/>
          </a:xfrm>
          <a:prstGeom prst="rect">
            <a:avLst/>
          </a:prstGeom>
          <a:noFill/>
          <a:ln>
            <a:noFill/>
          </a:ln>
        </p:spPr>
        <p:txBody>
          <a:bodyPr spcFirstLastPara="1" wrap="square" lIns="121900" tIns="121900" rIns="121900" bIns="121900" anchor="t" anchorCtr="0">
            <a:noAutofit/>
          </a:bodyPr>
          <a:lstStyle/>
          <a:p>
            <a:r>
              <a:rPr lang="en" sz="2400" i="1" dirty="0">
                <a:latin typeface="Open Sans"/>
                <a:ea typeface="Open Sans"/>
                <a:cs typeface="Open Sans"/>
                <a:sym typeface="Open Sans"/>
              </a:rPr>
              <a:t>Low</a:t>
            </a:r>
            <a:endParaRPr sz="2400" i="1" dirty="0">
              <a:latin typeface="Open Sans"/>
              <a:ea typeface="Open Sans"/>
              <a:cs typeface="Open Sans"/>
              <a:sym typeface="Open Sans"/>
            </a:endParaRPr>
          </a:p>
        </p:txBody>
      </p:sp>
      <p:sp>
        <p:nvSpPr>
          <p:cNvPr id="10" name="Google Shape;266;p24">
            <a:extLst>
              <a:ext uri="{FF2B5EF4-FFF2-40B4-BE49-F238E27FC236}">
                <a16:creationId xmlns:a16="http://schemas.microsoft.com/office/drawing/2014/main" id="{A9C6761B-BE11-ED47-997B-C17C0180BD48}"/>
              </a:ext>
            </a:extLst>
          </p:cNvPr>
          <p:cNvSpPr txBox="1"/>
          <p:nvPr/>
        </p:nvSpPr>
        <p:spPr>
          <a:xfrm flipH="1">
            <a:off x="2850200" y="5991933"/>
            <a:ext cx="4929600" cy="506400"/>
          </a:xfrm>
          <a:prstGeom prst="rect">
            <a:avLst/>
          </a:prstGeom>
          <a:noFill/>
          <a:ln>
            <a:noFill/>
          </a:ln>
        </p:spPr>
        <p:txBody>
          <a:bodyPr spcFirstLastPara="1" wrap="square" lIns="121900" tIns="121900" rIns="121900" bIns="121900" anchor="t" anchorCtr="0">
            <a:noAutofit/>
          </a:bodyPr>
          <a:lstStyle/>
          <a:p>
            <a:pPr algn="ctr"/>
            <a:r>
              <a:rPr lang="en" sz="2667" dirty="0">
                <a:latin typeface="Open Sans"/>
                <a:ea typeface="Open Sans"/>
                <a:cs typeface="Open Sans"/>
                <a:sym typeface="Open Sans"/>
              </a:rPr>
              <a:t>Impact</a:t>
            </a:r>
            <a:endParaRPr sz="2667" dirty="0">
              <a:latin typeface="Open Sans"/>
              <a:ea typeface="Open Sans"/>
              <a:cs typeface="Open Sans"/>
              <a:sym typeface="Open Sans"/>
            </a:endParaRPr>
          </a:p>
        </p:txBody>
      </p:sp>
      <p:sp>
        <p:nvSpPr>
          <p:cNvPr id="11" name="Google Shape;267;p24">
            <a:extLst>
              <a:ext uri="{FF2B5EF4-FFF2-40B4-BE49-F238E27FC236}">
                <a16:creationId xmlns:a16="http://schemas.microsoft.com/office/drawing/2014/main" id="{0C0604D8-BD47-1A42-A983-EB4F2F5C17FF}"/>
              </a:ext>
            </a:extLst>
          </p:cNvPr>
          <p:cNvSpPr txBox="1"/>
          <p:nvPr/>
        </p:nvSpPr>
        <p:spPr>
          <a:xfrm rot="-5400000" flipH="1">
            <a:off x="1039833" y="2361867"/>
            <a:ext cx="970000" cy="506400"/>
          </a:xfrm>
          <a:prstGeom prst="rect">
            <a:avLst/>
          </a:prstGeom>
          <a:noFill/>
          <a:ln>
            <a:noFill/>
          </a:ln>
        </p:spPr>
        <p:txBody>
          <a:bodyPr spcFirstLastPara="1" wrap="square" lIns="121900" tIns="121900" rIns="121900" bIns="121900" anchor="t" anchorCtr="0">
            <a:noAutofit/>
          </a:bodyPr>
          <a:lstStyle/>
          <a:p>
            <a:r>
              <a:rPr lang="en" sz="2400" i="1" dirty="0">
                <a:latin typeface="Open Sans"/>
                <a:ea typeface="Open Sans"/>
                <a:cs typeface="Open Sans"/>
                <a:sym typeface="Open Sans"/>
              </a:rPr>
              <a:t>High</a:t>
            </a:r>
            <a:endParaRPr sz="2400" i="1" dirty="0">
              <a:latin typeface="Open Sans"/>
              <a:ea typeface="Open Sans"/>
              <a:cs typeface="Open Sans"/>
              <a:sym typeface="Open Sans"/>
            </a:endParaRPr>
          </a:p>
        </p:txBody>
      </p:sp>
      <p:sp>
        <p:nvSpPr>
          <p:cNvPr id="12" name="Google Shape;268;p24">
            <a:extLst>
              <a:ext uri="{FF2B5EF4-FFF2-40B4-BE49-F238E27FC236}">
                <a16:creationId xmlns:a16="http://schemas.microsoft.com/office/drawing/2014/main" id="{91688BC4-74DD-DC43-88D3-173A4A17C6D5}"/>
              </a:ext>
            </a:extLst>
          </p:cNvPr>
          <p:cNvSpPr txBox="1"/>
          <p:nvPr/>
        </p:nvSpPr>
        <p:spPr>
          <a:xfrm flipH="1">
            <a:off x="1912267" y="5613767"/>
            <a:ext cx="938000" cy="506400"/>
          </a:xfrm>
          <a:prstGeom prst="rect">
            <a:avLst/>
          </a:prstGeom>
          <a:noFill/>
          <a:ln>
            <a:noFill/>
          </a:ln>
        </p:spPr>
        <p:txBody>
          <a:bodyPr spcFirstLastPara="1" wrap="square" lIns="121900" tIns="121900" rIns="121900" bIns="121900" anchor="t" anchorCtr="0">
            <a:noAutofit/>
          </a:bodyPr>
          <a:lstStyle/>
          <a:p>
            <a:r>
              <a:rPr lang="en" sz="2400" i="1">
                <a:latin typeface="Open Sans"/>
                <a:ea typeface="Open Sans"/>
                <a:cs typeface="Open Sans"/>
                <a:sym typeface="Open Sans"/>
              </a:rPr>
              <a:t>Low</a:t>
            </a:r>
            <a:endParaRPr sz="2400" i="1">
              <a:latin typeface="Open Sans"/>
              <a:ea typeface="Open Sans"/>
              <a:cs typeface="Open Sans"/>
              <a:sym typeface="Open Sans"/>
            </a:endParaRPr>
          </a:p>
        </p:txBody>
      </p:sp>
      <p:graphicFrame>
        <p:nvGraphicFramePr>
          <p:cNvPr id="17" name="Google Shape;258;p24">
            <a:extLst>
              <a:ext uri="{FF2B5EF4-FFF2-40B4-BE49-F238E27FC236}">
                <a16:creationId xmlns:a16="http://schemas.microsoft.com/office/drawing/2014/main" id="{5B8E8CF1-F3C6-404A-BDEF-0BAB9E48209A}"/>
              </a:ext>
            </a:extLst>
          </p:cNvPr>
          <p:cNvGraphicFramePr/>
          <p:nvPr/>
        </p:nvGraphicFramePr>
        <p:xfrm>
          <a:off x="2362800" y="2130068"/>
          <a:ext cx="1920431" cy="548964"/>
        </p:xfrm>
        <a:graphic>
          <a:graphicData uri="http://schemas.openxmlformats.org/drawingml/2006/table">
            <a:tbl>
              <a:tblPr>
                <a:noFill/>
              </a:tblPr>
              <a:tblGrid>
                <a:gridCol w="1920431">
                  <a:extLst>
                    <a:ext uri="{9D8B030D-6E8A-4147-A177-3AD203B41FA5}">
                      <a16:colId xmlns:a16="http://schemas.microsoft.com/office/drawing/2014/main" val="20000"/>
                    </a:ext>
                  </a:extLst>
                </a:gridCol>
              </a:tblGrid>
              <a:tr h="548964">
                <a:tc>
                  <a:txBody>
                    <a:bodyPr/>
                    <a:lstStyle/>
                    <a:p>
                      <a:pPr marL="0" lvl="0" indent="0" algn="l" rtl="0">
                        <a:lnSpc>
                          <a:spcPct val="115000"/>
                        </a:lnSpc>
                        <a:spcBef>
                          <a:spcPts val="0"/>
                        </a:spcBef>
                        <a:spcAft>
                          <a:spcPts val="0"/>
                        </a:spcAft>
                        <a:buNone/>
                      </a:pPr>
                      <a:r>
                        <a:rPr lang="en" sz="1600" dirty="0"/>
                        <a:t>Recommendation 1</a:t>
                      </a:r>
                      <a:endParaRPr sz="1600" dirty="0"/>
                    </a:p>
                  </a:txBody>
                  <a:tcPr marL="121900" marR="121900" marT="121900" marB="121900">
                    <a:solidFill>
                      <a:srgbClr val="CFE2F3"/>
                    </a:solidFill>
                  </a:tcPr>
                </a:tc>
                <a:extLst>
                  <a:ext uri="{0D108BD9-81ED-4DB2-BD59-A6C34878D82A}">
                    <a16:rowId xmlns:a16="http://schemas.microsoft.com/office/drawing/2014/main" val="10000"/>
                  </a:ext>
                </a:extLst>
              </a:tr>
            </a:tbl>
          </a:graphicData>
        </a:graphic>
      </p:graphicFrame>
      <p:graphicFrame>
        <p:nvGraphicFramePr>
          <p:cNvPr id="18" name="Google Shape;258;p24">
            <a:extLst>
              <a:ext uri="{FF2B5EF4-FFF2-40B4-BE49-F238E27FC236}">
                <a16:creationId xmlns:a16="http://schemas.microsoft.com/office/drawing/2014/main" id="{67765E05-E5E3-2E4A-9A67-7E5563A17CBF}"/>
              </a:ext>
            </a:extLst>
          </p:cNvPr>
          <p:cNvGraphicFramePr/>
          <p:nvPr/>
        </p:nvGraphicFramePr>
        <p:xfrm>
          <a:off x="6659797" y="2802771"/>
          <a:ext cx="1920431" cy="548964"/>
        </p:xfrm>
        <a:graphic>
          <a:graphicData uri="http://schemas.openxmlformats.org/drawingml/2006/table">
            <a:tbl>
              <a:tblPr>
                <a:noFill/>
              </a:tblPr>
              <a:tblGrid>
                <a:gridCol w="1920431">
                  <a:extLst>
                    <a:ext uri="{9D8B030D-6E8A-4147-A177-3AD203B41FA5}">
                      <a16:colId xmlns:a16="http://schemas.microsoft.com/office/drawing/2014/main" val="20000"/>
                    </a:ext>
                  </a:extLst>
                </a:gridCol>
              </a:tblGrid>
              <a:tr h="548964">
                <a:tc>
                  <a:txBody>
                    <a:bodyPr/>
                    <a:lstStyle/>
                    <a:p>
                      <a:pPr marL="0" lvl="0" indent="0" algn="l" rtl="0">
                        <a:lnSpc>
                          <a:spcPct val="115000"/>
                        </a:lnSpc>
                        <a:spcBef>
                          <a:spcPts val="0"/>
                        </a:spcBef>
                        <a:spcAft>
                          <a:spcPts val="0"/>
                        </a:spcAft>
                        <a:buNone/>
                      </a:pPr>
                      <a:r>
                        <a:rPr lang="en" sz="1600" dirty="0"/>
                        <a:t>Recommendation 2</a:t>
                      </a:r>
                      <a:endParaRPr sz="1600" dirty="0"/>
                    </a:p>
                  </a:txBody>
                  <a:tcPr marL="121900" marR="121900" marT="121900" marB="121900">
                    <a:solidFill>
                      <a:srgbClr val="CFE2F3"/>
                    </a:solidFill>
                  </a:tcPr>
                </a:tc>
                <a:extLst>
                  <a:ext uri="{0D108BD9-81ED-4DB2-BD59-A6C34878D82A}">
                    <a16:rowId xmlns:a16="http://schemas.microsoft.com/office/drawing/2014/main" val="10000"/>
                  </a:ext>
                </a:extLst>
              </a:tr>
            </a:tbl>
          </a:graphicData>
        </a:graphic>
      </p:graphicFrame>
      <p:graphicFrame>
        <p:nvGraphicFramePr>
          <p:cNvPr id="19" name="Google Shape;258;p24">
            <a:extLst>
              <a:ext uri="{FF2B5EF4-FFF2-40B4-BE49-F238E27FC236}">
                <a16:creationId xmlns:a16="http://schemas.microsoft.com/office/drawing/2014/main" id="{FA234E55-F89E-1B46-A682-586A125CF6A4}"/>
              </a:ext>
            </a:extLst>
          </p:cNvPr>
          <p:cNvGraphicFramePr/>
          <p:nvPr/>
        </p:nvGraphicFramePr>
        <p:xfrm>
          <a:off x="3229344" y="2725812"/>
          <a:ext cx="1920431" cy="502563"/>
        </p:xfrm>
        <a:graphic>
          <a:graphicData uri="http://schemas.openxmlformats.org/drawingml/2006/table">
            <a:tbl>
              <a:tblPr>
                <a:noFill/>
              </a:tblPr>
              <a:tblGrid>
                <a:gridCol w="1920431">
                  <a:extLst>
                    <a:ext uri="{9D8B030D-6E8A-4147-A177-3AD203B41FA5}">
                      <a16:colId xmlns:a16="http://schemas.microsoft.com/office/drawing/2014/main" val="20000"/>
                    </a:ext>
                  </a:extLst>
                </a:gridCol>
              </a:tblGrid>
              <a:tr h="0">
                <a:tc>
                  <a:txBody>
                    <a:bodyPr/>
                    <a:lstStyle/>
                    <a:p>
                      <a:pPr marL="0" lvl="0" indent="0" algn="l" rtl="0">
                        <a:lnSpc>
                          <a:spcPct val="115000"/>
                        </a:lnSpc>
                        <a:spcBef>
                          <a:spcPts val="0"/>
                        </a:spcBef>
                        <a:spcAft>
                          <a:spcPts val="0"/>
                        </a:spcAft>
                        <a:buNone/>
                      </a:pPr>
                      <a:r>
                        <a:rPr lang="en" sz="1600" dirty="0"/>
                        <a:t>Recommendation 3</a:t>
                      </a:r>
                      <a:endParaRPr sz="1600" dirty="0"/>
                    </a:p>
                  </a:txBody>
                  <a:tcPr marL="121900" marR="121900" marT="121900" marB="121900">
                    <a:solidFill>
                      <a:srgbClr val="CFE2F3"/>
                    </a:solidFill>
                  </a:tcPr>
                </a:tc>
                <a:extLst>
                  <a:ext uri="{0D108BD9-81ED-4DB2-BD59-A6C34878D82A}">
                    <a16:rowId xmlns:a16="http://schemas.microsoft.com/office/drawing/2014/main" val="10000"/>
                  </a:ext>
                </a:extLst>
              </a:tr>
            </a:tbl>
          </a:graphicData>
        </a:graphic>
      </p:graphicFrame>
      <p:graphicFrame>
        <p:nvGraphicFramePr>
          <p:cNvPr id="20" name="Google Shape;258;p24">
            <a:extLst>
              <a:ext uri="{FF2B5EF4-FFF2-40B4-BE49-F238E27FC236}">
                <a16:creationId xmlns:a16="http://schemas.microsoft.com/office/drawing/2014/main" id="{0A2496F7-CDD9-1149-97FA-40FC341A2520}"/>
              </a:ext>
            </a:extLst>
          </p:cNvPr>
          <p:cNvGraphicFramePr/>
          <p:nvPr/>
        </p:nvGraphicFramePr>
        <p:xfrm>
          <a:off x="6643755" y="2130272"/>
          <a:ext cx="1920431" cy="548964"/>
        </p:xfrm>
        <a:graphic>
          <a:graphicData uri="http://schemas.openxmlformats.org/drawingml/2006/table">
            <a:tbl>
              <a:tblPr>
                <a:noFill/>
              </a:tblPr>
              <a:tblGrid>
                <a:gridCol w="1920431">
                  <a:extLst>
                    <a:ext uri="{9D8B030D-6E8A-4147-A177-3AD203B41FA5}">
                      <a16:colId xmlns:a16="http://schemas.microsoft.com/office/drawing/2014/main" val="20000"/>
                    </a:ext>
                  </a:extLst>
                </a:gridCol>
              </a:tblGrid>
              <a:tr h="548964">
                <a:tc>
                  <a:txBody>
                    <a:bodyPr/>
                    <a:lstStyle/>
                    <a:p>
                      <a:pPr marL="0" lvl="0" indent="0" algn="l" rtl="0">
                        <a:lnSpc>
                          <a:spcPct val="115000"/>
                        </a:lnSpc>
                        <a:spcBef>
                          <a:spcPts val="0"/>
                        </a:spcBef>
                        <a:spcAft>
                          <a:spcPts val="0"/>
                        </a:spcAft>
                        <a:buNone/>
                      </a:pPr>
                      <a:r>
                        <a:rPr lang="en" sz="1600" dirty="0"/>
                        <a:t>Recommendation 4</a:t>
                      </a:r>
                      <a:endParaRPr sz="1600" dirty="0"/>
                    </a:p>
                  </a:txBody>
                  <a:tcPr marL="121900" marR="121900" marT="121900" marB="121900">
                    <a:solidFill>
                      <a:srgbClr val="CFE2F3"/>
                    </a:solidFill>
                  </a:tcPr>
                </a:tc>
                <a:extLst>
                  <a:ext uri="{0D108BD9-81ED-4DB2-BD59-A6C34878D82A}">
                    <a16:rowId xmlns:a16="http://schemas.microsoft.com/office/drawing/2014/main" val="10000"/>
                  </a:ext>
                </a:extLst>
              </a:tr>
            </a:tbl>
          </a:graphicData>
        </a:graphic>
      </p:graphicFrame>
      <p:graphicFrame>
        <p:nvGraphicFramePr>
          <p:cNvPr id="21" name="Google Shape;258;p24">
            <a:extLst>
              <a:ext uri="{FF2B5EF4-FFF2-40B4-BE49-F238E27FC236}">
                <a16:creationId xmlns:a16="http://schemas.microsoft.com/office/drawing/2014/main" id="{6AC358FC-EE64-644E-8203-67822A026085}"/>
              </a:ext>
            </a:extLst>
          </p:cNvPr>
          <p:cNvGraphicFramePr/>
          <p:nvPr/>
        </p:nvGraphicFramePr>
        <p:xfrm>
          <a:off x="6819584" y="4413738"/>
          <a:ext cx="1920431" cy="548964"/>
        </p:xfrm>
        <a:graphic>
          <a:graphicData uri="http://schemas.openxmlformats.org/drawingml/2006/table">
            <a:tbl>
              <a:tblPr>
                <a:noFill/>
              </a:tblPr>
              <a:tblGrid>
                <a:gridCol w="1920431">
                  <a:extLst>
                    <a:ext uri="{9D8B030D-6E8A-4147-A177-3AD203B41FA5}">
                      <a16:colId xmlns:a16="http://schemas.microsoft.com/office/drawing/2014/main" val="20000"/>
                    </a:ext>
                  </a:extLst>
                </a:gridCol>
              </a:tblGrid>
              <a:tr h="548964">
                <a:tc>
                  <a:txBody>
                    <a:bodyPr/>
                    <a:lstStyle/>
                    <a:p>
                      <a:pPr marL="0" lvl="0" indent="0" algn="l" rtl="0">
                        <a:lnSpc>
                          <a:spcPct val="115000"/>
                        </a:lnSpc>
                        <a:spcBef>
                          <a:spcPts val="0"/>
                        </a:spcBef>
                        <a:spcAft>
                          <a:spcPts val="0"/>
                        </a:spcAft>
                        <a:buNone/>
                      </a:pPr>
                      <a:r>
                        <a:rPr lang="en" sz="1600" dirty="0"/>
                        <a:t>Recommendation 5</a:t>
                      </a:r>
                      <a:endParaRPr sz="1600" dirty="0"/>
                    </a:p>
                  </a:txBody>
                  <a:tcPr marL="121900" marR="121900" marT="121900" marB="121900">
                    <a:solidFill>
                      <a:srgbClr val="CFE2F3"/>
                    </a:solidFill>
                  </a:tcPr>
                </a:tc>
                <a:extLst>
                  <a:ext uri="{0D108BD9-81ED-4DB2-BD59-A6C34878D82A}">
                    <a16:rowId xmlns:a16="http://schemas.microsoft.com/office/drawing/2014/main" val="10000"/>
                  </a:ext>
                </a:extLst>
              </a:tr>
            </a:tbl>
          </a:graphicData>
        </a:graphic>
      </p:graphicFrame>
      <p:sp>
        <p:nvSpPr>
          <p:cNvPr id="22" name="Title 21">
            <a:extLst>
              <a:ext uri="{FF2B5EF4-FFF2-40B4-BE49-F238E27FC236}">
                <a16:creationId xmlns:a16="http://schemas.microsoft.com/office/drawing/2014/main" id="{D4ACD500-8575-4545-922D-BD6C53D17CDA}"/>
              </a:ext>
            </a:extLst>
          </p:cNvPr>
          <p:cNvSpPr>
            <a:spLocks noGrp="1"/>
          </p:cNvSpPr>
          <p:nvPr>
            <p:ph type="title"/>
          </p:nvPr>
        </p:nvSpPr>
        <p:spPr>
          <a:xfrm>
            <a:off x="481200" y="223104"/>
            <a:ext cx="8544292" cy="1325563"/>
          </a:xfrm>
        </p:spPr>
        <p:txBody>
          <a:bodyPr>
            <a:normAutofit/>
          </a:bodyPr>
          <a:lstStyle/>
          <a:p>
            <a:pPr algn="ctr"/>
            <a:r>
              <a:rPr lang="en-US" sz="3800" dirty="0"/>
              <a:t>Example Recommendations: Impact vs. Level of Effort</a:t>
            </a:r>
          </a:p>
        </p:txBody>
      </p:sp>
      <p:sp>
        <p:nvSpPr>
          <p:cNvPr id="2" name="TextBox 1">
            <a:extLst>
              <a:ext uri="{FF2B5EF4-FFF2-40B4-BE49-F238E27FC236}">
                <a16:creationId xmlns:a16="http://schemas.microsoft.com/office/drawing/2014/main" id="{75E31656-E3B1-5A49-815E-7D8A1B2FF15E}"/>
              </a:ext>
            </a:extLst>
          </p:cNvPr>
          <p:cNvSpPr txBox="1"/>
          <p:nvPr/>
        </p:nvSpPr>
        <p:spPr>
          <a:xfrm>
            <a:off x="9561443" y="1548667"/>
            <a:ext cx="2107096" cy="15696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1600" b="1" dirty="0"/>
              <a:t>Recommendations</a:t>
            </a:r>
            <a:r>
              <a:rPr lang="en-US" sz="1600" dirty="0"/>
              <a:t>:</a:t>
            </a:r>
          </a:p>
          <a:p>
            <a:r>
              <a:rPr lang="en-US" sz="1600" dirty="0"/>
              <a:t>1: text description</a:t>
            </a:r>
          </a:p>
          <a:p>
            <a:r>
              <a:rPr lang="en-US" sz="1600" dirty="0"/>
              <a:t>2: text description</a:t>
            </a:r>
          </a:p>
          <a:p>
            <a:r>
              <a:rPr lang="en-US" sz="1600" dirty="0"/>
              <a:t>3: text description</a:t>
            </a:r>
          </a:p>
          <a:p>
            <a:r>
              <a:rPr lang="en-US" sz="1600" dirty="0"/>
              <a:t>4: text description</a:t>
            </a:r>
          </a:p>
          <a:p>
            <a:r>
              <a:rPr lang="en-US" sz="1600" dirty="0"/>
              <a:t>5: text description </a:t>
            </a:r>
          </a:p>
        </p:txBody>
      </p:sp>
    </p:spTree>
    <p:extLst>
      <p:ext uri="{BB962C8B-B14F-4D97-AF65-F5344CB8AC3E}">
        <p14:creationId xmlns:p14="http://schemas.microsoft.com/office/powerpoint/2010/main" val="1617658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38C9-E301-1D48-8B45-886E1F0172EE}"/>
              </a:ext>
            </a:extLst>
          </p:cNvPr>
          <p:cNvSpPr>
            <a:spLocks noGrp="1"/>
          </p:cNvSpPr>
          <p:nvPr>
            <p:ph type="title"/>
          </p:nvPr>
        </p:nvSpPr>
        <p:spPr/>
        <p:txBody>
          <a:bodyPr/>
          <a:lstStyle/>
          <a:p>
            <a:r>
              <a:rPr lang="en-US" dirty="0"/>
              <a:t>Required report elements</a:t>
            </a:r>
          </a:p>
        </p:txBody>
      </p:sp>
      <p:sp>
        <p:nvSpPr>
          <p:cNvPr id="3" name="Content Placeholder 2">
            <a:extLst>
              <a:ext uri="{FF2B5EF4-FFF2-40B4-BE49-F238E27FC236}">
                <a16:creationId xmlns:a16="http://schemas.microsoft.com/office/drawing/2014/main" id="{779995B9-BDCC-824E-AAFC-5F362D43836E}"/>
              </a:ext>
            </a:extLst>
          </p:cNvPr>
          <p:cNvSpPr>
            <a:spLocks noGrp="1"/>
          </p:cNvSpPr>
          <p:nvPr>
            <p:ph idx="1"/>
          </p:nvPr>
        </p:nvSpPr>
        <p:spPr/>
        <p:txBody>
          <a:bodyPr>
            <a:normAutofit/>
          </a:bodyPr>
          <a:lstStyle/>
          <a:p>
            <a:pPr marL="0" indent="0">
              <a:buNone/>
            </a:pPr>
            <a:r>
              <a:rPr lang="en-US" b="1" dirty="0"/>
              <a:t>Final Report must show prioritized list of top recommendations – and include the what/why/how</a:t>
            </a:r>
          </a:p>
          <a:p>
            <a:pPr marL="0" indent="0">
              <a:buNone/>
            </a:pPr>
            <a:endParaRPr lang="en-US" b="1" dirty="0"/>
          </a:p>
          <a:p>
            <a:pPr marL="0" indent="0">
              <a:buNone/>
            </a:pPr>
            <a:r>
              <a:rPr lang="en-US" b="1" dirty="0"/>
              <a:t>The WG can propose (these are just examples):</a:t>
            </a:r>
          </a:p>
          <a:p>
            <a:pPr lvl="1"/>
            <a:r>
              <a:rPr lang="en-US" dirty="0"/>
              <a:t>To reconvene to develop implementation plans for the top/priority recommendations that the full CAEECC approves in April</a:t>
            </a:r>
          </a:p>
          <a:p>
            <a:pPr lvl="1"/>
            <a:r>
              <a:rPr lang="en-US" dirty="0"/>
              <a:t>That a new DEI team flesh out recommendations</a:t>
            </a:r>
          </a:p>
          <a:p>
            <a:pPr lvl="1"/>
            <a:r>
              <a:rPr lang="en-US" dirty="0"/>
              <a:t>That CAEECC do research or surveys on X to flesh out recommendation Y</a:t>
            </a:r>
          </a:p>
          <a:p>
            <a:pPr lvl="1"/>
            <a:r>
              <a:rPr lang="en-US" dirty="0"/>
              <a:t>Other approaches that lay out proposed plan for next steps</a:t>
            </a:r>
          </a:p>
          <a:p>
            <a:pPr lvl="1"/>
            <a:endParaRPr lang="en-US" dirty="0"/>
          </a:p>
          <a:p>
            <a:endParaRPr lang="en-US" dirty="0"/>
          </a:p>
        </p:txBody>
      </p:sp>
      <p:sp>
        <p:nvSpPr>
          <p:cNvPr id="4" name="Slide Number Placeholder 3">
            <a:extLst>
              <a:ext uri="{FF2B5EF4-FFF2-40B4-BE49-F238E27FC236}">
                <a16:creationId xmlns:a16="http://schemas.microsoft.com/office/drawing/2014/main" id="{EBB9C4C0-04C2-614A-A852-0D6CCD1984A6}"/>
              </a:ext>
            </a:extLst>
          </p:cNvPr>
          <p:cNvSpPr>
            <a:spLocks noGrp="1"/>
          </p:cNvSpPr>
          <p:nvPr>
            <p:ph type="sldNum" sz="quarter" idx="12"/>
          </p:nvPr>
        </p:nvSpPr>
        <p:spPr/>
        <p:txBody>
          <a:bodyPr/>
          <a:lstStyle/>
          <a:p>
            <a:fld id="{F8E28480-1C08-4458-AD97-0283E6FFD09D}" type="slidenum">
              <a:rPr lang="en-US" smtClean="0"/>
              <a:t>14</a:t>
            </a:fld>
            <a:endParaRPr lang="en-US"/>
          </a:p>
        </p:txBody>
      </p:sp>
    </p:spTree>
    <p:extLst>
      <p:ext uri="{BB962C8B-B14F-4D97-AF65-F5344CB8AC3E}">
        <p14:creationId xmlns:p14="http://schemas.microsoft.com/office/powerpoint/2010/main" val="1915874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692E-7AE9-EB4E-A87E-472B631E46FA}"/>
              </a:ext>
            </a:extLst>
          </p:cNvPr>
          <p:cNvSpPr>
            <a:spLocks noGrp="1"/>
          </p:cNvSpPr>
          <p:nvPr>
            <p:ph type="title"/>
          </p:nvPr>
        </p:nvSpPr>
        <p:spPr>
          <a:xfrm>
            <a:off x="1352550" y="327990"/>
            <a:ext cx="9486900" cy="715617"/>
          </a:xfrm>
        </p:spPr>
        <p:txBody>
          <a:bodyPr>
            <a:normAutofit fontScale="90000"/>
          </a:bodyPr>
          <a:lstStyle/>
          <a:p>
            <a:r>
              <a:rPr lang="en-US" dirty="0"/>
              <a:t>Proposed example: </a:t>
            </a:r>
            <a:br>
              <a:rPr lang="en-US" dirty="0"/>
            </a:br>
            <a:r>
              <a:rPr lang="en-US" dirty="0"/>
              <a:t>facilitation category</a:t>
            </a:r>
          </a:p>
        </p:txBody>
      </p:sp>
      <p:sp>
        <p:nvSpPr>
          <p:cNvPr id="3" name="Content Placeholder 2">
            <a:extLst>
              <a:ext uri="{FF2B5EF4-FFF2-40B4-BE49-F238E27FC236}">
                <a16:creationId xmlns:a16="http://schemas.microsoft.com/office/drawing/2014/main" id="{B05EFC69-F707-5243-B171-E8C8B25219CE}"/>
              </a:ext>
            </a:extLst>
          </p:cNvPr>
          <p:cNvSpPr>
            <a:spLocks noGrp="1"/>
          </p:cNvSpPr>
          <p:nvPr>
            <p:ph idx="1"/>
          </p:nvPr>
        </p:nvSpPr>
        <p:spPr>
          <a:xfrm>
            <a:off x="1371599" y="1292086"/>
            <a:ext cx="9486901" cy="5237923"/>
          </a:xfrm>
        </p:spPr>
        <p:txBody>
          <a:bodyPr>
            <a:normAutofit fontScale="92500" lnSpcReduction="20000"/>
          </a:bodyPr>
          <a:lstStyle/>
          <a:p>
            <a:pPr marL="0" indent="0">
              <a:buNone/>
            </a:pPr>
            <a:r>
              <a:rPr lang="en-US" u="sng" dirty="0"/>
              <a:t>Possible report elements:</a:t>
            </a:r>
          </a:p>
          <a:p>
            <a:pPr marL="457200" indent="-457200">
              <a:buFont typeface="+mj-lt"/>
              <a:buAutoNum type="arabicPeriod"/>
            </a:pPr>
            <a:r>
              <a:rPr lang="en-US" dirty="0"/>
              <a:t>The full WG brainstormed the following 20 ideas across three sub-categories (meeting accessibility, facilitation DEI support, and facilitation best practices): recommendation 1, 2, 3 … 20</a:t>
            </a:r>
          </a:p>
          <a:p>
            <a:pPr marL="457200" indent="-457200">
              <a:buFont typeface="+mj-lt"/>
              <a:buAutoNum type="arabicPeriod"/>
            </a:pPr>
            <a:r>
              <a:rPr lang="en-US" b="1" dirty="0"/>
              <a:t>***The full WG prioritized their top 3, which has been summarized as the following ranking: recommendation 1, 2, 3</a:t>
            </a:r>
          </a:p>
          <a:p>
            <a:pPr marL="457200" indent="-457200">
              <a:buFont typeface="+mj-lt"/>
              <a:buAutoNum type="arabicPeriod"/>
            </a:pPr>
            <a:r>
              <a:rPr lang="en-US" b="1" dirty="0"/>
              <a:t>***The mini team developed detailed proposals for the top 3 recommendations (or proposals for who/what/how to be determined later, e.g. through survey or more research)</a:t>
            </a:r>
          </a:p>
          <a:p>
            <a:pPr marL="457200" indent="-457200">
              <a:buFont typeface="+mj-lt"/>
              <a:buAutoNum type="arabicPeriod"/>
            </a:pPr>
            <a:r>
              <a:rPr lang="en-US" dirty="0"/>
              <a:t>The mini team also estimated the </a:t>
            </a:r>
            <a:r>
              <a:rPr lang="en-US" b="1" dirty="0"/>
              <a:t>impact vs. level of effort </a:t>
            </a:r>
            <a:r>
              <a:rPr lang="en-US" dirty="0"/>
              <a:t>for each of the 20 ideas (or top </a:t>
            </a:r>
            <a:r>
              <a:rPr lang="en-US"/>
              <a:t>3 ideas?)</a:t>
            </a:r>
            <a:endParaRPr lang="en-US" dirty="0"/>
          </a:p>
          <a:p>
            <a:pPr marL="457200" indent="-457200">
              <a:buFont typeface="+mj-lt"/>
              <a:buAutoNum type="arabicPeriod"/>
            </a:pPr>
            <a:r>
              <a:rPr lang="en-US" dirty="0"/>
              <a:t>The full WG agreed (or not) with the mini team’s proposal, submitted for CAEECC’s consideration</a:t>
            </a:r>
          </a:p>
          <a:p>
            <a:pPr marL="457200" indent="-457200">
              <a:buFont typeface="+mj-lt"/>
              <a:buAutoNum type="arabicPeriod"/>
            </a:pPr>
            <a:endParaRPr lang="en-US" dirty="0"/>
          </a:p>
          <a:p>
            <a:pPr marL="0" indent="0">
              <a:buNone/>
            </a:pPr>
            <a:r>
              <a:rPr lang="en-US" i="1" dirty="0"/>
              <a:t>*** Facilitator proposes this be the primary focus between 3</a:t>
            </a:r>
            <a:r>
              <a:rPr lang="en-US" i="1" baseline="30000" dirty="0"/>
              <a:t>rd</a:t>
            </a:r>
            <a:r>
              <a:rPr lang="en-US" i="1" dirty="0"/>
              <a:t> and 4</a:t>
            </a:r>
            <a:r>
              <a:rPr lang="en-US" i="1" baseline="30000" dirty="0"/>
              <a:t>th</a:t>
            </a:r>
            <a:r>
              <a:rPr lang="en-US" i="1" dirty="0"/>
              <a:t> meetings</a:t>
            </a:r>
          </a:p>
          <a:p>
            <a:endParaRPr lang="en-US" dirty="0"/>
          </a:p>
        </p:txBody>
      </p:sp>
      <p:sp>
        <p:nvSpPr>
          <p:cNvPr id="4" name="Slide Number Placeholder 3">
            <a:extLst>
              <a:ext uri="{FF2B5EF4-FFF2-40B4-BE49-F238E27FC236}">
                <a16:creationId xmlns:a16="http://schemas.microsoft.com/office/drawing/2014/main" id="{16000B68-4613-904A-B75D-CC7ABA907294}"/>
              </a:ext>
            </a:extLst>
          </p:cNvPr>
          <p:cNvSpPr>
            <a:spLocks noGrp="1"/>
          </p:cNvSpPr>
          <p:nvPr>
            <p:ph type="sldNum" sz="quarter" idx="12"/>
          </p:nvPr>
        </p:nvSpPr>
        <p:spPr/>
        <p:txBody>
          <a:bodyPr/>
          <a:lstStyle/>
          <a:p>
            <a:fld id="{F8E28480-1C08-4458-AD97-0283E6FFD09D}" type="slidenum">
              <a:rPr lang="en-US" smtClean="0"/>
              <a:t>15</a:t>
            </a:fld>
            <a:endParaRPr lang="en-US"/>
          </a:p>
        </p:txBody>
      </p:sp>
    </p:spTree>
    <p:extLst>
      <p:ext uri="{BB962C8B-B14F-4D97-AF65-F5344CB8AC3E}">
        <p14:creationId xmlns:p14="http://schemas.microsoft.com/office/powerpoint/2010/main" val="1574104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F2D5A-EC82-8746-B3DB-0D336CA27A13}"/>
              </a:ext>
            </a:extLst>
          </p:cNvPr>
          <p:cNvSpPr>
            <a:spLocks noGrp="1"/>
          </p:cNvSpPr>
          <p:nvPr>
            <p:ph type="title"/>
          </p:nvPr>
        </p:nvSpPr>
        <p:spPr>
          <a:xfrm>
            <a:off x="1352550" y="-6927"/>
            <a:ext cx="9486900" cy="1371600"/>
          </a:xfrm>
        </p:spPr>
        <p:txBody>
          <a:bodyPr/>
          <a:lstStyle/>
          <a:p>
            <a:pPr algn="ctr"/>
            <a:r>
              <a:rPr lang="en-US" dirty="0"/>
              <a:t>Homework key takeaways: rank order summaries </a:t>
            </a:r>
          </a:p>
        </p:txBody>
      </p:sp>
      <p:sp>
        <p:nvSpPr>
          <p:cNvPr id="3" name="Content Placeholder 2">
            <a:extLst>
              <a:ext uri="{FF2B5EF4-FFF2-40B4-BE49-F238E27FC236}">
                <a16:creationId xmlns:a16="http://schemas.microsoft.com/office/drawing/2014/main" id="{A1C1A58D-05B3-5945-9730-E4C2C8AC88D4}"/>
              </a:ext>
            </a:extLst>
          </p:cNvPr>
          <p:cNvSpPr>
            <a:spLocks noGrp="1"/>
          </p:cNvSpPr>
          <p:nvPr>
            <p:ph idx="1"/>
          </p:nvPr>
        </p:nvSpPr>
        <p:spPr>
          <a:xfrm>
            <a:off x="1277504" y="1379055"/>
            <a:ext cx="9486901" cy="1174897"/>
          </a:xfrm>
        </p:spPr>
        <p:txBody>
          <a:bodyPr>
            <a:normAutofit fontScale="92500"/>
          </a:bodyPr>
          <a:lstStyle/>
          <a:p>
            <a:pPr marL="0" indent="0" algn="ctr">
              <a:buNone/>
            </a:pPr>
            <a:r>
              <a:rPr lang="en-US" dirty="0"/>
              <a:t>On the whole, WG Members are most interested in fleshing out and prioritizing categories in this order: first 1) Competency Building, 2) Restructuring CAEECC, 3) Recruitment &amp; Retention, 4) Compensation, and lastly 5) Facilitation</a:t>
            </a:r>
          </a:p>
        </p:txBody>
      </p:sp>
      <p:sp>
        <p:nvSpPr>
          <p:cNvPr id="4" name="Slide Number Placeholder 3">
            <a:extLst>
              <a:ext uri="{FF2B5EF4-FFF2-40B4-BE49-F238E27FC236}">
                <a16:creationId xmlns:a16="http://schemas.microsoft.com/office/drawing/2014/main" id="{1020EBE2-D96A-EA45-B391-81ECA5146702}"/>
              </a:ext>
            </a:extLst>
          </p:cNvPr>
          <p:cNvSpPr>
            <a:spLocks noGrp="1"/>
          </p:cNvSpPr>
          <p:nvPr>
            <p:ph type="sldNum" sz="quarter" idx="12"/>
          </p:nvPr>
        </p:nvSpPr>
        <p:spPr/>
        <p:txBody>
          <a:bodyPr/>
          <a:lstStyle/>
          <a:p>
            <a:fld id="{F8E28480-1C08-4458-AD97-0283E6FFD09D}" type="slidenum">
              <a:rPr lang="en-US" smtClean="0"/>
              <a:t>16</a:t>
            </a:fld>
            <a:endParaRPr lang="en-US"/>
          </a:p>
        </p:txBody>
      </p:sp>
      <p:graphicFrame>
        <p:nvGraphicFramePr>
          <p:cNvPr id="8" name="Table 7">
            <a:extLst>
              <a:ext uri="{FF2B5EF4-FFF2-40B4-BE49-F238E27FC236}">
                <a16:creationId xmlns:a16="http://schemas.microsoft.com/office/drawing/2014/main" id="{B163FC85-50DF-7849-A7A7-89BE04377183}"/>
              </a:ext>
            </a:extLst>
          </p:cNvPr>
          <p:cNvGraphicFramePr>
            <a:graphicFrameLocks noGrp="1"/>
          </p:cNvGraphicFramePr>
          <p:nvPr>
            <p:extLst>
              <p:ext uri="{D42A27DB-BD31-4B8C-83A1-F6EECF244321}">
                <p14:modId xmlns:p14="http://schemas.microsoft.com/office/powerpoint/2010/main" val="3393305816"/>
              </p:ext>
            </p:extLst>
          </p:nvPr>
        </p:nvGraphicFramePr>
        <p:xfrm>
          <a:off x="1194955" y="2495101"/>
          <a:ext cx="9871943" cy="3438771"/>
        </p:xfrm>
        <a:graphic>
          <a:graphicData uri="http://schemas.openxmlformats.org/drawingml/2006/table">
            <a:tbl>
              <a:tblPr>
                <a:tableStyleId>{5C22544A-7EE6-4342-B048-85BDC9FD1C3A}</a:tableStyleId>
              </a:tblPr>
              <a:tblGrid>
                <a:gridCol w="2285555">
                  <a:extLst>
                    <a:ext uri="{9D8B030D-6E8A-4147-A177-3AD203B41FA5}">
                      <a16:colId xmlns:a16="http://schemas.microsoft.com/office/drawing/2014/main" val="1315832954"/>
                    </a:ext>
                  </a:extLst>
                </a:gridCol>
                <a:gridCol w="1511746">
                  <a:extLst>
                    <a:ext uri="{9D8B030D-6E8A-4147-A177-3AD203B41FA5}">
                      <a16:colId xmlns:a16="http://schemas.microsoft.com/office/drawing/2014/main" val="3246183644"/>
                    </a:ext>
                  </a:extLst>
                </a:gridCol>
                <a:gridCol w="1521867">
                  <a:extLst>
                    <a:ext uri="{9D8B030D-6E8A-4147-A177-3AD203B41FA5}">
                      <a16:colId xmlns:a16="http://schemas.microsoft.com/office/drawing/2014/main" val="3231737506"/>
                    </a:ext>
                  </a:extLst>
                </a:gridCol>
                <a:gridCol w="1831007">
                  <a:extLst>
                    <a:ext uri="{9D8B030D-6E8A-4147-A177-3AD203B41FA5}">
                      <a16:colId xmlns:a16="http://schemas.microsoft.com/office/drawing/2014/main" val="2377539673"/>
                    </a:ext>
                  </a:extLst>
                </a:gridCol>
                <a:gridCol w="1454909">
                  <a:extLst>
                    <a:ext uri="{9D8B030D-6E8A-4147-A177-3AD203B41FA5}">
                      <a16:colId xmlns:a16="http://schemas.microsoft.com/office/drawing/2014/main" val="3624713232"/>
                    </a:ext>
                  </a:extLst>
                </a:gridCol>
                <a:gridCol w="1266859">
                  <a:extLst>
                    <a:ext uri="{9D8B030D-6E8A-4147-A177-3AD203B41FA5}">
                      <a16:colId xmlns:a16="http://schemas.microsoft.com/office/drawing/2014/main" val="2132743059"/>
                    </a:ext>
                  </a:extLst>
                </a:gridCol>
              </a:tblGrid>
              <a:tr h="1146697">
                <a:tc gridSpan="6">
                  <a:txBody>
                    <a:bodyPr/>
                    <a:lstStyle/>
                    <a:p>
                      <a:pPr algn="ctr" fontAlgn="b"/>
                      <a:r>
                        <a:rPr lang="en-US" sz="1900" u="none" strike="noStrike" dirty="0">
                          <a:effectLst/>
                          <a:latin typeface="Calibri" panose="020F0502020204030204" pitchFamily="34" charset="0"/>
                          <a:cs typeface="Calibri" panose="020F0502020204030204" pitchFamily="34" charset="0"/>
                        </a:rPr>
                        <a:t>Rank order the following recommendation categories in order of topics you would be most interested in fleshing out and prioritizing (i.e., through breakouts or homework). Rank order from 1-5 where 1 is the topic you’re most interested in working on, and 5 is the topic you’re least interested in working on.</a:t>
                      </a:r>
                      <a:endParaRPr lang="en-US" sz="1900" b="0" i="0" u="none" strike="noStrike" dirty="0">
                        <a:solidFill>
                          <a:srgbClr val="333333"/>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4547811"/>
                  </a:ext>
                </a:extLst>
              </a:tr>
              <a:tr h="722916">
                <a:tc>
                  <a:txBody>
                    <a:bodyPr/>
                    <a:lstStyle/>
                    <a:p>
                      <a:pPr algn="ctr" fontAlgn="b"/>
                      <a:r>
                        <a:rPr lang="en-US" sz="1900" u="none" strike="noStrike">
                          <a:effectLst/>
                          <a:latin typeface="Calibri" panose="020F0502020204030204" pitchFamily="34" charset="0"/>
                          <a:cs typeface="Calibri" panose="020F0502020204030204" pitchFamily="34" charset="0"/>
                        </a:rPr>
                        <a:t> </a:t>
                      </a:r>
                      <a:endParaRPr lang="en-US" sz="1900" b="0" i="0" u="none" strike="noStrike">
                        <a:solidFill>
                          <a:srgbClr val="333333"/>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u="none" strike="noStrike" dirty="0">
                          <a:effectLst/>
                          <a:latin typeface="Calibri" panose="020F0502020204030204" pitchFamily="34" charset="0"/>
                          <a:cs typeface="Calibri" panose="020F0502020204030204" pitchFamily="34" charset="0"/>
                        </a:rPr>
                        <a:t>Competency Building</a:t>
                      </a:r>
                      <a:endParaRPr lang="en-US" sz="1900" b="0" i="0" u="none" strike="noStrike" dirty="0">
                        <a:solidFill>
                          <a:srgbClr val="333333"/>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u="none" strike="noStrike" dirty="0">
                          <a:effectLst/>
                          <a:latin typeface="Calibri" panose="020F0502020204030204" pitchFamily="34" charset="0"/>
                          <a:cs typeface="Calibri" panose="020F0502020204030204" pitchFamily="34" charset="0"/>
                        </a:rPr>
                        <a:t> Restructuring CAEECC</a:t>
                      </a:r>
                      <a:endParaRPr lang="en-US" sz="1900" b="0" i="0" u="none" strike="noStrike" dirty="0">
                        <a:solidFill>
                          <a:srgbClr val="333333"/>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u="none" strike="noStrike" dirty="0">
                          <a:effectLst/>
                          <a:latin typeface="Calibri" panose="020F0502020204030204" pitchFamily="34" charset="0"/>
                          <a:cs typeface="Calibri" panose="020F0502020204030204" pitchFamily="34" charset="0"/>
                        </a:rPr>
                        <a:t> Recruitment &amp; Retention</a:t>
                      </a:r>
                      <a:endParaRPr lang="en-US" sz="1900" b="0" i="0" u="none" strike="noStrike" dirty="0">
                        <a:solidFill>
                          <a:srgbClr val="333333"/>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u="none" strike="noStrike" dirty="0">
                          <a:effectLst/>
                          <a:latin typeface="Calibri" panose="020F0502020204030204" pitchFamily="34" charset="0"/>
                          <a:cs typeface="Calibri" panose="020F0502020204030204" pitchFamily="34" charset="0"/>
                        </a:rPr>
                        <a:t>Compensation</a:t>
                      </a:r>
                      <a:endParaRPr lang="en-US" sz="1900" b="0" i="0" u="none" strike="noStrike" dirty="0">
                        <a:solidFill>
                          <a:srgbClr val="333333"/>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u="none" strike="noStrike" dirty="0">
                          <a:effectLst/>
                          <a:latin typeface="Calibri" panose="020F0502020204030204" pitchFamily="34" charset="0"/>
                          <a:cs typeface="Calibri" panose="020F0502020204030204" pitchFamily="34" charset="0"/>
                        </a:rPr>
                        <a:t>Facilitation</a:t>
                      </a:r>
                      <a:endParaRPr lang="en-US" sz="1900" b="0" i="0" u="none" strike="noStrike" dirty="0">
                        <a:solidFill>
                          <a:srgbClr val="333333"/>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2735316"/>
                  </a:ext>
                </a:extLst>
              </a:tr>
              <a:tr h="1548090">
                <a:tc>
                  <a:txBody>
                    <a:bodyPr/>
                    <a:lstStyle/>
                    <a:p>
                      <a:pPr algn="ctr" fontAlgn="b"/>
                      <a:r>
                        <a:rPr lang="en-US" sz="1900" u="none" strike="noStrike" dirty="0">
                          <a:effectLst/>
                          <a:latin typeface="Calibri" panose="020F0502020204030204" pitchFamily="34" charset="0"/>
                          <a:cs typeface="Calibri" panose="020F0502020204030204" pitchFamily="34" charset="0"/>
                        </a:rPr>
                        <a:t>Total </a:t>
                      </a:r>
                    </a:p>
                    <a:p>
                      <a:pPr algn="ctr" fontAlgn="b"/>
                      <a:r>
                        <a:rPr lang="en-US" sz="1900" u="none" strike="noStrike" dirty="0">
                          <a:effectLst/>
                          <a:latin typeface="Calibri" panose="020F0502020204030204" pitchFamily="34" charset="0"/>
                          <a:cs typeface="Calibri" panose="020F0502020204030204" pitchFamily="34" charset="0"/>
                        </a:rPr>
                        <a:t>(lower score = higher overall priority) - note this didn't change w/ vs w/o Ex-Officio</a:t>
                      </a:r>
                      <a:endParaRPr lang="en-US" sz="1900" b="0" i="0" u="none" strike="noStrike" dirty="0">
                        <a:solidFill>
                          <a:srgbClr val="333333"/>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u="none" strike="noStrike" dirty="0">
                          <a:effectLst/>
                          <a:latin typeface="Calibri" panose="020F0502020204030204" pitchFamily="34" charset="0"/>
                          <a:cs typeface="Calibri" panose="020F0502020204030204" pitchFamily="34" charset="0"/>
                        </a:rPr>
                        <a:t>42</a:t>
                      </a:r>
                      <a:endParaRPr lang="en-US" sz="1900" b="0" i="0" u="none" strike="noStrike" dirty="0">
                        <a:solidFill>
                          <a:srgbClr val="333333"/>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u="none" strike="noStrike" dirty="0">
                          <a:effectLst/>
                          <a:latin typeface="Calibri" panose="020F0502020204030204" pitchFamily="34" charset="0"/>
                          <a:cs typeface="Calibri" panose="020F0502020204030204" pitchFamily="34" charset="0"/>
                        </a:rPr>
                        <a:t>43</a:t>
                      </a:r>
                      <a:endParaRPr lang="en-US" sz="1900" b="0" i="0" u="none" strike="noStrike" dirty="0">
                        <a:solidFill>
                          <a:srgbClr val="333333"/>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u="none" strike="noStrike" dirty="0">
                          <a:effectLst/>
                          <a:latin typeface="Calibri" panose="020F0502020204030204" pitchFamily="34" charset="0"/>
                          <a:cs typeface="Calibri" panose="020F0502020204030204" pitchFamily="34" charset="0"/>
                        </a:rPr>
                        <a:t>47</a:t>
                      </a:r>
                      <a:endParaRPr lang="en-US" sz="1900" b="0" i="0" u="none" strike="noStrike" dirty="0">
                        <a:solidFill>
                          <a:srgbClr val="333333"/>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u="none" strike="noStrike" dirty="0">
                          <a:effectLst/>
                          <a:latin typeface="Calibri" panose="020F0502020204030204" pitchFamily="34" charset="0"/>
                          <a:cs typeface="Calibri" panose="020F0502020204030204" pitchFamily="34" charset="0"/>
                        </a:rPr>
                        <a:t>48</a:t>
                      </a:r>
                      <a:endParaRPr lang="en-US" sz="1900" b="0" i="0" u="none" strike="noStrike" dirty="0">
                        <a:solidFill>
                          <a:srgbClr val="333333"/>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u="none" strike="noStrike" dirty="0">
                          <a:effectLst/>
                          <a:latin typeface="Calibri" panose="020F0502020204030204" pitchFamily="34" charset="0"/>
                          <a:cs typeface="Calibri" panose="020F0502020204030204" pitchFamily="34" charset="0"/>
                        </a:rPr>
                        <a:t>60</a:t>
                      </a:r>
                      <a:endParaRPr lang="en-US" sz="1900" b="0" i="0" u="none" strike="noStrike" dirty="0">
                        <a:solidFill>
                          <a:srgbClr val="333333"/>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36432"/>
                  </a:ext>
                </a:extLst>
              </a:tr>
            </a:tbl>
          </a:graphicData>
        </a:graphic>
      </p:graphicFrame>
      <p:sp>
        <p:nvSpPr>
          <p:cNvPr id="6" name="Content Placeholder 2">
            <a:extLst>
              <a:ext uri="{FF2B5EF4-FFF2-40B4-BE49-F238E27FC236}">
                <a16:creationId xmlns:a16="http://schemas.microsoft.com/office/drawing/2014/main" id="{EE7203F4-4516-0E42-9D38-D2F014944AC1}"/>
              </a:ext>
            </a:extLst>
          </p:cNvPr>
          <p:cNvSpPr txBox="1">
            <a:spLocks/>
          </p:cNvSpPr>
          <p:nvPr/>
        </p:nvSpPr>
        <p:spPr>
          <a:xfrm>
            <a:off x="1277504" y="5994832"/>
            <a:ext cx="9486901" cy="72664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See “2</a:t>
            </a:r>
            <a:r>
              <a:rPr lang="en-US" sz="1800" baseline="30000" dirty="0"/>
              <a:t>nd</a:t>
            </a:r>
            <a:r>
              <a:rPr lang="en-US" sz="1800" dirty="0"/>
              <a:t> Homework Synthesis” for details, available on CDEI WG 3rd meeting page: </a:t>
            </a:r>
            <a:r>
              <a:rPr lang="en-US" sz="1800" dirty="0">
                <a:hlinkClick r:id="rId2"/>
              </a:rPr>
              <a:t>https://www.caeecc.org/third-cdei-wg-mtg</a:t>
            </a:r>
            <a:r>
              <a:rPr lang="en-US" sz="1800" dirty="0"/>
              <a:t> </a:t>
            </a:r>
          </a:p>
        </p:txBody>
      </p:sp>
    </p:spTree>
    <p:extLst>
      <p:ext uri="{BB962C8B-B14F-4D97-AF65-F5344CB8AC3E}">
        <p14:creationId xmlns:p14="http://schemas.microsoft.com/office/powerpoint/2010/main" val="3591846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F1682-388D-5246-ABCE-4BBB536EE126}"/>
              </a:ext>
            </a:extLst>
          </p:cNvPr>
          <p:cNvSpPr>
            <a:spLocks noGrp="1"/>
          </p:cNvSpPr>
          <p:nvPr>
            <p:ph type="title"/>
          </p:nvPr>
        </p:nvSpPr>
        <p:spPr>
          <a:xfrm>
            <a:off x="1352550" y="477982"/>
            <a:ext cx="9486900" cy="630382"/>
          </a:xfrm>
        </p:spPr>
        <p:txBody>
          <a:bodyPr>
            <a:normAutofit fontScale="90000"/>
          </a:bodyPr>
          <a:lstStyle/>
          <a:p>
            <a:pPr algn="ctr"/>
            <a:r>
              <a:rPr lang="en-US" dirty="0"/>
              <a:t>Homework key takeaways: Compensation and competency Ratings</a:t>
            </a:r>
          </a:p>
        </p:txBody>
      </p:sp>
      <p:sp>
        <p:nvSpPr>
          <p:cNvPr id="4" name="Slide Number Placeholder 3">
            <a:extLst>
              <a:ext uri="{FF2B5EF4-FFF2-40B4-BE49-F238E27FC236}">
                <a16:creationId xmlns:a16="http://schemas.microsoft.com/office/drawing/2014/main" id="{BA225898-E720-1D4F-A4B7-28E1D8F7094A}"/>
              </a:ext>
            </a:extLst>
          </p:cNvPr>
          <p:cNvSpPr>
            <a:spLocks noGrp="1"/>
          </p:cNvSpPr>
          <p:nvPr>
            <p:ph type="sldNum" sz="quarter" idx="12"/>
          </p:nvPr>
        </p:nvSpPr>
        <p:spPr/>
        <p:txBody>
          <a:bodyPr/>
          <a:lstStyle/>
          <a:p>
            <a:fld id="{F8E28480-1C08-4458-AD97-0283E6FFD09D}" type="slidenum">
              <a:rPr lang="en-US" smtClean="0"/>
              <a:t>17</a:t>
            </a:fld>
            <a:endParaRPr lang="en-US"/>
          </a:p>
        </p:txBody>
      </p:sp>
      <p:pic>
        <p:nvPicPr>
          <p:cNvPr id="7" name="Picture 6" descr="Graphical user interface, text, application&#10;&#10;Description automatically generated">
            <a:extLst>
              <a:ext uri="{FF2B5EF4-FFF2-40B4-BE49-F238E27FC236}">
                <a16:creationId xmlns:a16="http://schemas.microsoft.com/office/drawing/2014/main" id="{BC0DAC8F-8D03-B644-9197-1631CE12048F}"/>
              </a:ext>
            </a:extLst>
          </p:cNvPr>
          <p:cNvPicPr>
            <a:picLocks noChangeAspect="1"/>
          </p:cNvPicPr>
          <p:nvPr/>
        </p:nvPicPr>
        <p:blipFill>
          <a:blip r:embed="rId2"/>
          <a:stretch>
            <a:fillRect/>
          </a:stretch>
        </p:blipFill>
        <p:spPr>
          <a:xfrm>
            <a:off x="76200" y="2172023"/>
            <a:ext cx="12039600" cy="2768600"/>
          </a:xfrm>
          <a:prstGeom prst="rect">
            <a:avLst/>
          </a:prstGeom>
        </p:spPr>
      </p:pic>
      <p:sp>
        <p:nvSpPr>
          <p:cNvPr id="8" name="Line Callout 1 7">
            <a:extLst>
              <a:ext uri="{FF2B5EF4-FFF2-40B4-BE49-F238E27FC236}">
                <a16:creationId xmlns:a16="http://schemas.microsoft.com/office/drawing/2014/main" id="{001EB3F3-B59B-0B42-A9BE-80E3C9726801}"/>
              </a:ext>
            </a:extLst>
          </p:cNvPr>
          <p:cNvSpPr/>
          <p:nvPr/>
        </p:nvSpPr>
        <p:spPr>
          <a:xfrm>
            <a:off x="6440557" y="2373567"/>
            <a:ext cx="1739348" cy="397565"/>
          </a:xfrm>
          <a:prstGeom prst="borderCallout1">
            <a:avLst>
              <a:gd name="adj1" fmla="val 114124"/>
              <a:gd name="adj2" fmla="val 48962"/>
              <a:gd name="adj3" fmla="val 160409"/>
              <a:gd name="adj4" fmla="val 2016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Highest rated in this category</a:t>
            </a:r>
          </a:p>
        </p:txBody>
      </p:sp>
      <p:sp>
        <p:nvSpPr>
          <p:cNvPr id="16" name="Line Callout 1 15">
            <a:extLst>
              <a:ext uri="{FF2B5EF4-FFF2-40B4-BE49-F238E27FC236}">
                <a16:creationId xmlns:a16="http://schemas.microsoft.com/office/drawing/2014/main" id="{3F000F65-4D56-BB42-B557-3804F037F2EA}"/>
              </a:ext>
            </a:extLst>
          </p:cNvPr>
          <p:cNvSpPr/>
          <p:nvPr/>
        </p:nvSpPr>
        <p:spPr>
          <a:xfrm>
            <a:off x="10196052" y="1235688"/>
            <a:ext cx="1789962" cy="936335"/>
          </a:xfrm>
          <a:prstGeom prst="borderCallout1">
            <a:avLst>
              <a:gd name="adj1" fmla="val 114124"/>
              <a:gd name="adj2" fmla="val 48962"/>
              <a:gd name="adj3" fmla="val 185535"/>
              <a:gd name="adj4" fmla="val 840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Ex-Officio (CPUC) rating values are slightly different but ranking is the same</a:t>
            </a:r>
          </a:p>
        </p:txBody>
      </p:sp>
      <p:sp>
        <p:nvSpPr>
          <p:cNvPr id="17" name="Line Callout 1 16">
            <a:extLst>
              <a:ext uri="{FF2B5EF4-FFF2-40B4-BE49-F238E27FC236}">
                <a16:creationId xmlns:a16="http://schemas.microsoft.com/office/drawing/2014/main" id="{B0F13C6D-BB33-C44E-829D-DB2FA3374C89}"/>
              </a:ext>
            </a:extLst>
          </p:cNvPr>
          <p:cNvSpPr/>
          <p:nvPr/>
        </p:nvSpPr>
        <p:spPr>
          <a:xfrm>
            <a:off x="6651951" y="5115801"/>
            <a:ext cx="1784126" cy="881381"/>
          </a:xfrm>
          <a:prstGeom prst="borderCallout1">
            <a:avLst>
              <a:gd name="adj1" fmla="val -3009"/>
              <a:gd name="adj2" fmla="val 48962"/>
              <a:gd name="adj3" fmla="val -85012"/>
              <a:gd name="adj4" fmla="val 1845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Many verbal &amp; written comments reflect these relative priorities</a:t>
            </a:r>
          </a:p>
        </p:txBody>
      </p:sp>
    </p:spTree>
    <p:extLst>
      <p:ext uri="{BB962C8B-B14F-4D97-AF65-F5344CB8AC3E}">
        <p14:creationId xmlns:p14="http://schemas.microsoft.com/office/powerpoint/2010/main" val="203328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F1682-388D-5246-ABCE-4BBB536EE126}"/>
              </a:ext>
            </a:extLst>
          </p:cNvPr>
          <p:cNvSpPr>
            <a:spLocks noGrp="1"/>
          </p:cNvSpPr>
          <p:nvPr>
            <p:ph type="title"/>
          </p:nvPr>
        </p:nvSpPr>
        <p:spPr>
          <a:xfrm>
            <a:off x="1352550" y="477982"/>
            <a:ext cx="9486900" cy="630382"/>
          </a:xfrm>
        </p:spPr>
        <p:txBody>
          <a:bodyPr>
            <a:normAutofit fontScale="90000"/>
          </a:bodyPr>
          <a:lstStyle/>
          <a:p>
            <a:pPr algn="ctr"/>
            <a:r>
              <a:rPr lang="en-US" dirty="0"/>
              <a:t>Homework key takeaways: restructuring caeecc Ratings</a:t>
            </a:r>
          </a:p>
        </p:txBody>
      </p:sp>
      <p:sp>
        <p:nvSpPr>
          <p:cNvPr id="3" name="Content Placeholder 2">
            <a:extLst>
              <a:ext uri="{FF2B5EF4-FFF2-40B4-BE49-F238E27FC236}">
                <a16:creationId xmlns:a16="http://schemas.microsoft.com/office/drawing/2014/main" id="{8038E7E9-188A-794F-9150-02D5A6CD2A1A}"/>
              </a:ext>
            </a:extLst>
          </p:cNvPr>
          <p:cNvSpPr>
            <a:spLocks noGrp="1"/>
          </p:cNvSpPr>
          <p:nvPr>
            <p:ph idx="1"/>
          </p:nvPr>
        </p:nvSpPr>
        <p:spPr>
          <a:xfrm>
            <a:off x="1371599" y="1219200"/>
            <a:ext cx="9486901" cy="4953001"/>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BA225898-E720-1D4F-A4B7-28E1D8F7094A}"/>
              </a:ext>
            </a:extLst>
          </p:cNvPr>
          <p:cNvSpPr>
            <a:spLocks noGrp="1"/>
          </p:cNvSpPr>
          <p:nvPr>
            <p:ph type="sldNum" sz="quarter" idx="12"/>
          </p:nvPr>
        </p:nvSpPr>
        <p:spPr/>
        <p:txBody>
          <a:bodyPr/>
          <a:lstStyle/>
          <a:p>
            <a:fld id="{F8E28480-1C08-4458-AD97-0283E6FFD09D}" type="slidenum">
              <a:rPr lang="en-US" smtClean="0"/>
              <a:t>18</a:t>
            </a:fld>
            <a:endParaRPr lang="en-US"/>
          </a:p>
        </p:txBody>
      </p:sp>
      <p:pic>
        <p:nvPicPr>
          <p:cNvPr id="6" name="Picture 5" descr="Text, application&#10;&#10;Description automatically generated with medium confidence">
            <a:extLst>
              <a:ext uri="{FF2B5EF4-FFF2-40B4-BE49-F238E27FC236}">
                <a16:creationId xmlns:a16="http://schemas.microsoft.com/office/drawing/2014/main" id="{672C27A7-0199-9748-8428-72C1DED4CD1E}"/>
              </a:ext>
            </a:extLst>
          </p:cNvPr>
          <p:cNvPicPr>
            <a:picLocks noChangeAspect="1"/>
          </p:cNvPicPr>
          <p:nvPr/>
        </p:nvPicPr>
        <p:blipFill>
          <a:blip r:embed="rId2"/>
          <a:stretch>
            <a:fillRect/>
          </a:stretch>
        </p:blipFill>
        <p:spPr>
          <a:xfrm>
            <a:off x="57150" y="1739900"/>
            <a:ext cx="12077700" cy="3378200"/>
          </a:xfrm>
          <a:prstGeom prst="rect">
            <a:avLst/>
          </a:prstGeom>
        </p:spPr>
      </p:pic>
      <p:sp>
        <p:nvSpPr>
          <p:cNvPr id="8" name="Line Callout 1 7">
            <a:extLst>
              <a:ext uri="{FF2B5EF4-FFF2-40B4-BE49-F238E27FC236}">
                <a16:creationId xmlns:a16="http://schemas.microsoft.com/office/drawing/2014/main" id="{73BB9A93-618B-8A4B-8D5D-2B55794DF3C1}"/>
              </a:ext>
            </a:extLst>
          </p:cNvPr>
          <p:cNvSpPr/>
          <p:nvPr/>
        </p:nvSpPr>
        <p:spPr>
          <a:xfrm>
            <a:off x="9055509" y="5276759"/>
            <a:ext cx="2292759" cy="1103259"/>
          </a:xfrm>
          <a:prstGeom prst="borderCallout1">
            <a:avLst>
              <a:gd name="adj1" fmla="val -2623"/>
              <a:gd name="adj2" fmla="val 48962"/>
              <a:gd name="adj3" fmla="val -15078"/>
              <a:gd name="adj4" fmla="val 486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Scores are closer together in this category than any other; and first sub-category is higher rated than any other except Outreach</a:t>
            </a:r>
          </a:p>
        </p:txBody>
      </p:sp>
    </p:spTree>
    <p:extLst>
      <p:ext uri="{BB962C8B-B14F-4D97-AF65-F5344CB8AC3E}">
        <p14:creationId xmlns:p14="http://schemas.microsoft.com/office/powerpoint/2010/main" val="2862839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F1682-388D-5246-ABCE-4BBB536EE126}"/>
              </a:ext>
            </a:extLst>
          </p:cNvPr>
          <p:cNvSpPr>
            <a:spLocks noGrp="1"/>
          </p:cNvSpPr>
          <p:nvPr>
            <p:ph type="title"/>
          </p:nvPr>
        </p:nvSpPr>
        <p:spPr>
          <a:xfrm>
            <a:off x="1352550" y="477982"/>
            <a:ext cx="9486900" cy="630382"/>
          </a:xfrm>
        </p:spPr>
        <p:txBody>
          <a:bodyPr>
            <a:normAutofit fontScale="90000"/>
          </a:bodyPr>
          <a:lstStyle/>
          <a:p>
            <a:pPr algn="ctr"/>
            <a:r>
              <a:rPr lang="en-US" dirty="0"/>
              <a:t>Homework key takeaways: recruitment &amp; retention and facilitation Ratings</a:t>
            </a:r>
          </a:p>
        </p:txBody>
      </p:sp>
      <p:sp>
        <p:nvSpPr>
          <p:cNvPr id="4" name="Slide Number Placeholder 3">
            <a:extLst>
              <a:ext uri="{FF2B5EF4-FFF2-40B4-BE49-F238E27FC236}">
                <a16:creationId xmlns:a16="http://schemas.microsoft.com/office/drawing/2014/main" id="{BA225898-E720-1D4F-A4B7-28E1D8F7094A}"/>
              </a:ext>
            </a:extLst>
          </p:cNvPr>
          <p:cNvSpPr>
            <a:spLocks noGrp="1"/>
          </p:cNvSpPr>
          <p:nvPr>
            <p:ph type="sldNum" sz="quarter" idx="12"/>
          </p:nvPr>
        </p:nvSpPr>
        <p:spPr/>
        <p:txBody>
          <a:bodyPr/>
          <a:lstStyle/>
          <a:p>
            <a:fld id="{F8E28480-1C08-4458-AD97-0283E6FFD09D}" type="slidenum">
              <a:rPr lang="en-US" smtClean="0"/>
              <a:t>19</a:t>
            </a:fld>
            <a:endParaRPr lang="en-US"/>
          </a:p>
        </p:txBody>
      </p:sp>
      <p:pic>
        <p:nvPicPr>
          <p:cNvPr id="7" name="Picture 6" descr="Graphical user interface, text, application&#10;&#10;Description automatically generated">
            <a:extLst>
              <a:ext uri="{FF2B5EF4-FFF2-40B4-BE49-F238E27FC236}">
                <a16:creationId xmlns:a16="http://schemas.microsoft.com/office/drawing/2014/main" id="{109D487F-75B7-E64F-9EBA-7AEA6D29D60C}"/>
              </a:ext>
            </a:extLst>
          </p:cNvPr>
          <p:cNvPicPr>
            <a:picLocks noChangeAspect="1"/>
          </p:cNvPicPr>
          <p:nvPr/>
        </p:nvPicPr>
        <p:blipFill>
          <a:blip r:embed="rId2"/>
          <a:stretch>
            <a:fillRect/>
          </a:stretch>
        </p:blipFill>
        <p:spPr>
          <a:xfrm>
            <a:off x="50800" y="1695450"/>
            <a:ext cx="12090400" cy="3467100"/>
          </a:xfrm>
          <a:prstGeom prst="rect">
            <a:avLst/>
          </a:prstGeom>
        </p:spPr>
      </p:pic>
      <p:sp>
        <p:nvSpPr>
          <p:cNvPr id="11" name="Line Callout 1 10">
            <a:extLst>
              <a:ext uri="{FF2B5EF4-FFF2-40B4-BE49-F238E27FC236}">
                <a16:creationId xmlns:a16="http://schemas.microsoft.com/office/drawing/2014/main" id="{111008C9-E526-D649-8AAC-C7BB96C47BFC}"/>
              </a:ext>
            </a:extLst>
          </p:cNvPr>
          <p:cNvSpPr/>
          <p:nvPr/>
        </p:nvSpPr>
        <p:spPr>
          <a:xfrm>
            <a:off x="6422269" y="2191379"/>
            <a:ext cx="1739348" cy="397565"/>
          </a:xfrm>
          <a:prstGeom prst="borderCallout1">
            <a:avLst>
              <a:gd name="adj1" fmla="val 114124"/>
              <a:gd name="adj2" fmla="val 48962"/>
              <a:gd name="adj3" fmla="val 227109"/>
              <a:gd name="adj4" fmla="val 1974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Highest rated</a:t>
            </a:r>
          </a:p>
        </p:txBody>
      </p:sp>
    </p:spTree>
    <p:extLst>
      <p:ext uri="{BB962C8B-B14F-4D97-AF65-F5344CB8AC3E}">
        <p14:creationId xmlns:p14="http://schemas.microsoft.com/office/powerpoint/2010/main" val="3003273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A334-BD13-1A4E-B922-21ABD785670C}"/>
              </a:ext>
            </a:extLst>
          </p:cNvPr>
          <p:cNvSpPr>
            <a:spLocks noGrp="1"/>
          </p:cNvSpPr>
          <p:nvPr>
            <p:ph type="title"/>
          </p:nvPr>
        </p:nvSpPr>
        <p:spPr>
          <a:xfrm>
            <a:off x="1153484" y="65018"/>
            <a:ext cx="9486900" cy="555766"/>
          </a:xfrm>
        </p:spPr>
        <p:txBody>
          <a:bodyPr anchor="ctr">
            <a:normAutofit/>
          </a:bodyPr>
          <a:lstStyle/>
          <a:p>
            <a:pPr algn="ctr"/>
            <a:r>
              <a:rPr lang="en-US" dirty="0"/>
              <a:t>Agenda</a:t>
            </a:r>
          </a:p>
        </p:txBody>
      </p:sp>
      <p:sp>
        <p:nvSpPr>
          <p:cNvPr id="4" name="Slide Number Placeholder 3">
            <a:extLst>
              <a:ext uri="{FF2B5EF4-FFF2-40B4-BE49-F238E27FC236}">
                <a16:creationId xmlns:a16="http://schemas.microsoft.com/office/drawing/2014/main" id="{BFE6937B-CA43-6648-92DF-68A0ECF9CE79}"/>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2</a:t>
            </a:fld>
            <a:endParaRPr lang="en-US"/>
          </a:p>
        </p:txBody>
      </p:sp>
      <p:graphicFrame>
        <p:nvGraphicFramePr>
          <p:cNvPr id="6" name="Content Placeholder 5">
            <a:extLst>
              <a:ext uri="{FF2B5EF4-FFF2-40B4-BE49-F238E27FC236}">
                <a16:creationId xmlns:a16="http://schemas.microsoft.com/office/drawing/2014/main" id="{4A5E6A8F-B8BA-5D43-B44B-C9D0A982D798}"/>
              </a:ext>
            </a:extLst>
          </p:cNvPr>
          <p:cNvGraphicFramePr>
            <a:graphicFrameLocks noGrp="1"/>
          </p:cNvGraphicFramePr>
          <p:nvPr>
            <p:ph idx="1"/>
            <p:extLst>
              <p:ext uri="{D42A27DB-BD31-4B8C-83A1-F6EECF244321}">
                <p14:modId xmlns:p14="http://schemas.microsoft.com/office/powerpoint/2010/main" val="3718821444"/>
              </p:ext>
            </p:extLst>
          </p:nvPr>
        </p:nvGraphicFramePr>
        <p:xfrm>
          <a:off x="371061" y="620783"/>
          <a:ext cx="11617147" cy="5839393"/>
        </p:xfrm>
        <a:graphic>
          <a:graphicData uri="http://schemas.openxmlformats.org/drawingml/2006/table">
            <a:tbl>
              <a:tblPr firstRow="1" firstCol="1" bandRow="1">
                <a:tableStyleId>{5C22544A-7EE6-4342-B048-85BDC9FD1C3A}</a:tableStyleId>
              </a:tblPr>
              <a:tblGrid>
                <a:gridCol w="636104">
                  <a:extLst>
                    <a:ext uri="{9D8B030D-6E8A-4147-A177-3AD203B41FA5}">
                      <a16:colId xmlns:a16="http://schemas.microsoft.com/office/drawing/2014/main" val="3344109422"/>
                    </a:ext>
                  </a:extLst>
                </a:gridCol>
                <a:gridCol w="2690192">
                  <a:extLst>
                    <a:ext uri="{9D8B030D-6E8A-4147-A177-3AD203B41FA5}">
                      <a16:colId xmlns:a16="http://schemas.microsoft.com/office/drawing/2014/main" val="3726072668"/>
                    </a:ext>
                  </a:extLst>
                </a:gridCol>
                <a:gridCol w="8290851">
                  <a:extLst>
                    <a:ext uri="{9D8B030D-6E8A-4147-A177-3AD203B41FA5}">
                      <a16:colId xmlns:a16="http://schemas.microsoft.com/office/drawing/2014/main" val="2279332694"/>
                    </a:ext>
                  </a:extLst>
                </a:gridCol>
              </a:tblGrid>
              <a:tr h="307717">
                <a:tc>
                  <a:txBody>
                    <a:bodyPr/>
                    <a:lstStyle/>
                    <a:p>
                      <a:pPr marL="0" marR="0">
                        <a:spcBef>
                          <a:spcPts val="0"/>
                        </a:spcBef>
                        <a:spcAft>
                          <a:spcPts val="0"/>
                        </a:spcAft>
                      </a:pPr>
                      <a:r>
                        <a:rPr lang="en-US" sz="1400">
                          <a:effectLst/>
                          <a:latin typeface="Goudy Old Style" panose="02020502050305020303" pitchFamily="18" charset="77"/>
                        </a:rPr>
                        <a:t>Time</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45794" marR="45794" marT="0" marB="0"/>
                </a:tc>
                <a:tc>
                  <a:txBody>
                    <a:bodyPr/>
                    <a:lstStyle/>
                    <a:p>
                      <a:pPr marL="0" marR="0">
                        <a:spcBef>
                          <a:spcPts val="0"/>
                        </a:spcBef>
                        <a:spcAft>
                          <a:spcPts val="0"/>
                        </a:spcAft>
                      </a:pPr>
                      <a:r>
                        <a:rPr lang="en-US" sz="1400">
                          <a:effectLst/>
                          <a:latin typeface="Goudy Old Style" panose="02020502050305020303" pitchFamily="18" charset="77"/>
                        </a:rPr>
                        <a:t>Session</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45794" marR="45794" marT="0" marB="0"/>
                </a:tc>
                <a:tc>
                  <a:txBody>
                    <a:bodyPr/>
                    <a:lstStyle/>
                    <a:p>
                      <a:pPr marL="0" marR="0">
                        <a:spcBef>
                          <a:spcPts val="0"/>
                        </a:spcBef>
                        <a:spcAft>
                          <a:spcPts val="0"/>
                        </a:spcAft>
                      </a:pPr>
                      <a:r>
                        <a:rPr lang="en-US" sz="1400">
                          <a:effectLst/>
                          <a:latin typeface="Goudy Old Style" panose="02020502050305020303" pitchFamily="18" charset="77"/>
                        </a:rPr>
                        <a:t>Topics </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45794" marR="45794" marT="0" marB="0"/>
                </a:tc>
                <a:extLst>
                  <a:ext uri="{0D108BD9-81ED-4DB2-BD59-A6C34878D82A}">
                    <a16:rowId xmlns:a16="http://schemas.microsoft.com/office/drawing/2014/main" val="878502873"/>
                  </a:ext>
                </a:extLst>
              </a:tr>
              <a:tr h="322893">
                <a:tc>
                  <a:txBody>
                    <a:bodyPr/>
                    <a:lstStyle/>
                    <a:p>
                      <a:pPr marL="0" marR="0">
                        <a:spcBef>
                          <a:spcPts val="0"/>
                        </a:spcBef>
                        <a:spcAft>
                          <a:spcPts val="0"/>
                        </a:spcAft>
                      </a:pPr>
                      <a:r>
                        <a:rPr lang="en-US" sz="1400">
                          <a:effectLst/>
                          <a:latin typeface="Goudy Old Style" panose="02020502050305020303" pitchFamily="18" charset="77"/>
                        </a:rPr>
                        <a:t>1:00</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45794" marR="45794" marT="0" marB="0"/>
                </a:tc>
                <a:tc>
                  <a:txBody>
                    <a:bodyPr/>
                    <a:lstStyle/>
                    <a:p>
                      <a:pPr marL="0" marR="0">
                        <a:spcBef>
                          <a:spcPts val="0"/>
                        </a:spcBef>
                        <a:spcAft>
                          <a:spcPts val="0"/>
                        </a:spcAft>
                      </a:pPr>
                      <a:r>
                        <a:rPr lang="en-US" sz="1400">
                          <a:effectLst/>
                          <a:latin typeface="Goudy Old Style" panose="02020502050305020303" pitchFamily="18" charset="77"/>
                        </a:rPr>
                        <a:t>Review Agenda </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45794" marR="45794" marT="0" marB="0"/>
                </a:tc>
                <a:tc>
                  <a:txBody>
                    <a:bodyPr/>
                    <a:lstStyle/>
                    <a:p>
                      <a:pPr marL="0" marR="0">
                        <a:spcBef>
                          <a:spcPts val="0"/>
                        </a:spcBef>
                        <a:spcAft>
                          <a:spcPts val="0"/>
                        </a:spcAft>
                      </a:pPr>
                      <a:r>
                        <a:rPr lang="en-US" sz="1400">
                          <a:effectLst/>
                          <a:latin typeface="Goudy Old Style" panose="02020502050305020303" pitchFamily="18" charset="77"/>
                        </a:rPr>
                        <a:t>A)    Review meeting goals &amp; approach</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45794" marR="45794" marT="0" marB="0"/>
                </a:tc>
                <a:extLst>
                  <a:ext uri="{0D108BD9-81ED-4DB2-BD59-A6C34878D82A}">
                    <a16:rowId xmlns:a16="http://schemas.microsoft.com/office/drawing/2014/main" val="1432020450"/>
                  </a:ext>
                </a:extLst>
              </a:tr>
              <a:tr h="1130126">
                <a:tc>
                  <a:txBody>
                    <a:bodyPr/>
                    <a:lstStyle/>
                    <a:p>
                      <a:pPr marL="0" marR="0">
                        <a:spcBef>
                          <a:spcPts val="0"/>
                        </a:spcBef>
                        <a:spcAft>
                          <a:spcPts val="0"/>
                        </a:spcAft>
                      </a:pPr>
                      <a:r>
                        <a:rPr lang="en-US" sz="1400">
                          <a:effectLst/>
                          <a:latin typeface="Goudy Old Style" panose="02020502050305020303" pitchFamily="18" charset="77"/>
                        </a:rPr>
                        <a:t>1:05</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45794" marR="45794" marT="0" marB="0"/>
                </a:tc>
                <a:tc>
                  <a:txBody>
                    <a:bodyPr/>
                    <a:lstStyle/>
                    <a:p>
                      <a:pPr marL="0" marR="0">
                        <a:spcBef>
                          <a:spcPts val="0"/>
                        </a:spcBef>
                        <a:spcAft>
                          <a:spcPts val="0"/>
                        </a:spcAft>
                      </a:pPr>
                      <a:r>
                        <a:rPr lang="en-US" sz="1400">
                          <a:effectLst/>
                          <a:latin typeface="Goudy Old Style" panose="02020502050305020303" pitchFamily="18" charset="77"/>
                        </a:rPr>
                        <a:t>Housekeeping &amp; Homework Summary</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45794" marR="45794" marT="0" marB="0"/>
                </a:tc>
                <a:tc>
                  <a:txBody>
                    <a:bodyPr/>
                    <a:lstStyle/>
                    <a:p>
                      <a:pPr marL="342900" marR="0" lvl="0" indent="-342900">
                        <a:spcBef>
                          <a:spcPts val="0"/>
                        </a:spcBef>
                        <a:spcAft>
                          <a:spcPts val="0"/>
                        </a:spcAft>
                        <a:buFont typeface="+mj-lt"/>
                        <a:buAutoNum type="alphaUcParenR"/>
                      </a:pPr>
                      <a:r>
                        <a:rPr lang="en-US" sz="1400">
                          <a:effectLst/>
                          <a:latin typeface="Goudy Old Style" panose="02020502050305020303" pitchFamily="18" charset="77"/>
                        </a:rPr>
                        <a:t>Welcome new WG Member</a:t>
                      </a:r>
                    </a:p>
                    <a:p>
                      <a:pPr marL="342900" marR="0" lvl="0" indent="-342900">
                        <a:spcBef>
                          <a:spcPts val="0"/>
                        </a:spcBef>
                        <a:spcAft>
                          <a:spcPts val="0"/>
                        </a:spcAft>
                        <a:buFont typeface="+mj-lt"/>
                        <a:buAutoNum type="alphaUcParenR"/>
                      </a:pPr>
                      <a:r>
                        <a:rPr lang="en-US" sz="1400">
                          <a:effectLst/>
                          <a:latin typeface="Goudy Old Style" panose="02020502050305020303" pitchFamily="18" charset="77"/>
                        </a:rPr>
                        <a:t>General reminders &amp; review meeting norms</a:t>
                      </a:r>
                    </a:p>
                    <a:p>
                      <a:pPr marL="342900" marR="0" lvl="0" indent="-342900">
                        <a:spcBef>
                          <a:spcPts val="0"/>
                        </a:spcBef>
                        <a:spcAft>
                          <a:spcPts val="0"/>
                        </a:spcAft>
                        <a:buFont typeface="+mj-lt"/>
                        <a:buAutoNum type="alphaUcParenR"/>
                      </a:pPr>
                      <a:r>
                        <a:rPr lang="en-US" sz="1400">
                          <a:effectLst/>
                          <a:latin typeface="Goudy Old Style" panose="02020502050305020303" pitchFamily="18" charset="77"/>
                        </a:rPr>
                        <a:t>5</a:t>
                      </a:r>
                      <a:r>
                        <a:rPr lang="en-US" sz="1400" baseline="30000">
                          <a:effectLst/>
                          <a:latin typeface="Goudy Old Style" panose="02020502050305020303" pitchFamily="18" charset="77"/>
                        </a:rPr>
                        <a:t>th</a:t>
                      </a:r>
                      <a:r>
                        <a:rPr lang="en-US" sz="1400">
                          <a:effectLst/>
                          <a:latin typeface="Goudy Old Style" panose="02020502050305020303" pitchFamily="18" charset="77"/>
                        </a:rPr>
                        <a:t> WG meeting date &amp; strategy</a:t>
                      </a:r>
                    </a:p>
                    <a:p>
                      <a:pPr marL="342900" marR="0" lvl="0" indent="-342900">
                        <a:spcBef>
                          <a:spcPts val="0"/>
                        </a:spcBef>
                        <a:spcAft>
                          <a:spcPts val="0"/>
                        </a:spcAft>
                        <a:buFont typeface="+mj-lt"/>
                        <a:buAutoNum type="alphaUcParenR"/>
                      </a:pPr>
                      <a:r>
                        <a:rPr lang="en-US" sz="1400">
                          <a:effectLst/>
                          <a:latin typeface="Goudy Old Style" panose="02020502050305020303" pitchFamily="18" charset="77"/>
                        </a:rPr>
                        <a:t>Review Homework Key Takeaways (including rating summary, integrated C and DEI recommendations and key themes)</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45794" marR="45794" marT="0" marB="0"/>
                </a:tc>
                <a:extLst>
                  <a:ext uri="{0D108BD9-81ED-4DB2-BD59-A6C34878D82A}">
                    <a16:rowId xmlns:a16="http://schemas.microsoft.com/office/drawing/2014/main" val="4183291424"/>
                  </a:ext>
                </a:extLst>
              </a:tr>
              <a:tr h="558496">
                <a:tc>
                  <a:txBody>
                    <a:bodyPr/>
                    <a:lstStyle/>
                    <a:p>
                      <a:pPr marL="0" marR="0">
                        <a:spcBef>
                          <a:spcPts val="0"/>
                        </a:spcBef>
                        <a:spcAft>
                          <a:spcPts val="0"/>
                        </a:spcAft>
                      </a:pPr>
                      <a:r>
                        <a:rPr lang="en-US" sz="1400">
                          <a:effectLst/>
                          <a:latin typeface="Goudy Old Style" panose="02020502050305020303" pitchFamily="18" charset="77"/>
                        </a:rPr>
                        <a:t>1:30</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45794" marR="45794" marT="0" marB="0"/>
                </a:tc>
                <a:tc>
                  <a:txBody>
                    <a:bodyPr/>
                    <a:lstStyle/>
                    <a:p>
                      <a:pPr marL="0" marR="0">
                        <a:spcBef>
                          <a:spcPts val="0"/>
                        </a:spcBef>
                        <a:spcAft>
                          <a:spcPts val="0"/>
                        </a:spcAft>
                      </a:pPr>
                      <a:r>
                        <a:rPr lang="en-US" sz="1400">
                          <a:effectLst/>
                          <a:latin typeface="Goudy Old Style" panose="02020502050305020303" pitchFamily="18" charset="77"/>
                        </a:rPr>
                        <a:t>Comptency Building</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45794" marR="45794" marT="0" marB="0"/>
                </a:tc>
                <a:tc>
                  <a:txBody>
                    <a:bodyPr/>
                    <a:lstStyle/>
                    <a:p>
                      <a:pPr marL="342900" marR="0" lvl="0" indent="-342900">
                        <a:spcBef>
                          <a:spcPts val="0"/>
                        </a:spcBef>
                        <a:spcAft>
                          <a:spcPts val="0"/>
                        </a:spcAft>
                        <a:buClr>
                          <a:srgbClr val="000000"/>
                        </a:buClr>
                        <a:buFont typeface="+mj-lt"/>
                        <a:buAutoNum type="alphaUcParenR"/>
                      </a:pPr>
                      <a:r>
                        <a:rPr lang="en-US" sz="1400">
                          <a:effectLst/>
                          <a:latin typeface="Goudy Old Style" panose="02020502050305020303" pitchFamily="18" charset="77"/>
                        </a:rPr>
                        <a:t>Mabell Garcia Paine and Dany Kahumoku to Present Recommendations on Competency Building </a:t>
                      </a:r>
                    </a:p>
                    <a:p>
                      <a:pPr marL="342900" marR="0" lvl="0" indent="-342900">
                        <a:spcBef>
                          <a:spcPts val="0"/>
                        </a:spcBef>
                        <a:spcAft>
                          <a:spcPts val="0"/>
                        </a:spcAft>
                        <a:buClr>
                          <a:srgbClr val="000000"/>
                        </a:buClr>
                        <a:buFont typeface="+mj-lt"/>
                        <a:buAutoNum type="alphaUcParenR"/>
                      </a:pPr>
                      <a:r>
                        <a:rPr lang="en-US" sz="1400">
                          <a:effectLst/>
                          <a:latin typeface="Goudy Old Style" panose="02020502050305020303" pitchFamily="18" charset="77"/>
                        </a:rPr>
                        <a:t>Full WG Discussion of Competency Building Proposal </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45794" marR="45794" marT="0" marB="0"/>
                </a:tc>
                <a:extLst>
                  <a:ext uri="{0D108BD9-81ED-4DB2-BD59-A6C34878D82A}">
                    <a16:rowId xmlns:a16="http://schemas.microsoft.com/office/drawing/2014/main" val="3615999536"/>
                  </a:ext>
                </a:extLst>
              </a:tr>
              <a:tr h="968680">
                <a:tc>
                  <a:txBody>
                    <a:bodyPr/>
                    <a:lstStyle/>
                    <a:p>
                      <a:pPr marL="0" marR="0">
                        <a:spcBef>
                          <a:spcPts val="0"/>
                        </a:spcBef>
                        <a:spcAft>
                          <a:spcPts val="0"/>
                        </a:spcAft>
                      </a:pPr>
                      <a:r>
                        <a:rPr lang="en-US" sz="1400">
                          <a:effectLst/>
                          <a:latin typeface="Goudy Old Style" panose="02020502050305020303" pitchFamily="18" charset="77"/>
                        </a:rPr>
                        <a:t>2:05</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45794" marR="45794" marT="0" marB="0"/>
                </a:tc>
                <a:tc>
                  <a:txBody>
                    <a:bodyPr/>
                    <a:lstStyle/>
                    <a:p>
                      <a:pPr marL="0" marR="0">
                        <a:spcBef>
                          <a:spcPts val="0"/>
                        </a:spcBef>
                        <a:spcAft>
                          <a:spcPts val="0"/>
                        </a:spcAft>
                      </a:pPr>
                      <a:r>
                        <a:rPr lang="en-US" sz="1400">
                          <a:effectLst/>
                          <a:latin typeface="Goudy Old Style" panose="02020502050305020303" pitchFamily="18" charset="77"/>
                        </a:rPr>
                        <a:t>Restructuruing CAEECC</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45794" marR="45794" marT="0" marB="0"/>
                </a:tc>
                <a:tc>
                  <a:txBody>
                    <a:bodyPr/>
                    <a:lstStyle/>
                    <a:p>
                      <a:pPr marL="342900" marR="0" lvl="0" indent="-342900">
                        <a:spcBef>
                          <a:spcPts val="0"/>
                        </a:spcBef>
                        <a:spcAft>
                          <a:spcPts val="0"/>
                        </a:spcAft>
                        <a:buClr>
                          <a:srgbClr val="000000"/>
                        </a:buClr>
                        <a:buFont typeface="+mj-lt"/>
                        <a:buAutoNum type="alphaUcParenR"/>
                      </a:pPr>
                      <a:r>
                        <a:rPr lang="en-US" sz="1400" dirty="0">
                          <a:effectLst/>
                          <a:latin typeface="Goudy Old Style" panose="02020502050305020303" pitchFamily="18" charset="77"/>
                        </a:rPr>
                        <a:t>Breakout Groups on Sub-Categories: 1) Accountability &amp; Reporting, 2) Composition, 3) Application Process</a:t>
                      </a:r>
                    </a:p>
                    <a:p>
                      <a:pPr marL="342900" marR="0" lvl="0" indent="-342900">
                        <a:spcBef>
                          <a:spcPts val="0"/>
                        </a:spcBef>
                        <a:spcAft>
                          <a:spcPts val="0"/>
                        </a:spcAft>
                        <a:buClr>
                          <a:srgbClr val="000000"/>
                        </a:buClr>
                        <a:buFont typeface="+mj-lt"/>
                        <a:buAutoNum type="alphaUcParenR"/>
                      </a:pPr>
                      <a:r>
                        <a:rPr lang="en-US" sz="1400" dirty="0">
                          <a:effectLst/>
                          <a:latin typeface="Goudy Old Style" panose="02020502050305020303" pitchFamily="18" charset="77"/>
                        </a:rPr>
                        <a:t>Report out to full WG from break-outs</a:t>
                      </a:r>
                    </a:p>
                    <a:p>
                      <a:pPr marL="342900" marR="0" lvl="0" indent="-342900">
                        <a:spcBef>
                          <a:spcPts val="0"/>
                        </a:spcBef>
                        <a:spcAft>
                          <a:spcPts val="0"/>
                        </a:spcAft>
                        <a:buClr>
                          <a:srgbClr val="000000"/>
                        </a:buClr>
                        <a:buFont typeface="+mj-lt"/>
                        <a:buAutoNum type="alphaUcParenR"/>
                      </a:pPr>
                      <a:r>
                        <a:rPr lang="en-US" sz="1400" dirty="0">
                          <a:effectLst/>
                          <a:latin typeface="Goudy Old Style" panose="02020502050305020303" pitchFamily="18" charset="77"/>
                        </a:rPr>
                        <a:t>Recruit Volunteers to Refine &amp; Draft Recommendations on Restructuring CAEECC</a:t>
                      </a: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45794" marR="45794" marT="0" marB="0"/>
                </a:tc>
                <a:extLst>
                  <a:ext uri="{0D108BD9-81ED-4DB2-BD59-A6C34878D82A}">
                    <a16:rowId xmlns:a16="http://schemas.microsoft.com/office/drawing/2014/main" val="3100811457"/>
                  </a:ext>
                </a:extLst>
              </a:tr>
              <a:tr h="215642">
                <a:tc>
                  <a:txBody>
                    <a:bodyPr/>
                    <a:lstStyle/>
                    <a:p>
                      <a:pPr marL="0" marR="0">
                        <a:spcBef>
                          <a:spcPts val="0"/>
                        </a:spcBef>
                        <a:spcAft>
                          <a:spcPts val="0"/>
                        </a:spcAft>
                      </a:pPr>
                      <a:r>
                        <a:rPr lang="en-US" sz="1400">
                          <a:effectLst/>
                          <a:latin typeface="Goudy Old Style" panose="02020502050305020303" pitchFamily="18" charset="77"/>
                        </a:rPr>
                        <a:t>2:40</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45794" marR="45794" marT="0" marB="0"/>
                </a:tc>
                <a:tc gridSpan="2">
                  <a:txBody>
                    <a:bodyPr/>
                    <a:lstStyle/>
                    <a:p>
                      <a:pPr marL="0" marR="0">
                        <a:spcBef>
                          <a:spcPts val="0"/>
                        </a:spcBef>
                        <a:spcAft>
                          <a:spcPts val="0"/>
                        </a:spcAft>
                      </a:pPr>
                      <a:r>
                        <a:rPr lang="en-US" sz="1400" dirty="0">
                          <a:effectLst/>
                          <a:latin typeface="Goudy Old Style" panose="02020502050305020303" pitchFamily="18" charset="77"/>
                        </a:rPr>
                        <a:t>Break</a:t>
                      </a: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45794" marR="45794" marT="0" marB="0"/>
                </a:tc>
                <a:tc hMerge="1">
                  <a:txBody>
                    <a:bodyPr/>
                    <a:lstStyle/>
                    <a:p>
                      <a:endParaRPr lang="en-US"/>
                    </a:p>
                  </a:txBody>
                  <a:tcPr/>
                </a:tc>
                <a:extLst>
                  <a:ext uri="{0D108BD9-81ED-4DB2-BD59-A6C34878D82A}">
                    <a16:rowId xmlns:a16="http://schemas.microsoft.com/office/drawing/2014/main" val="1116703740"/>
                  </a:ext>
                </a:extLst>
              </a:tr>
              <a:tr h="563351">
                <a:tc>
                  <a:txBody>
                    <a:bodyPr/>
                    <a:lstStyle/>
                    <a:p>
                      <a:pPr marL="0" marR="0">
                        <a:spcBef>
                          <a:spcPts val="0"/>
                        </a:spcBef>
                        <a:spcAft>
                          <a:spcPts val="0"/>
                        </a:spcAft>
                      </a:pPr>
                      <a:r>
                        <a:rPr lang="en-US" sz="1400">
                          <a:effectLst/>
                          <a:latin typeface="Goudy Old Style" panose="02020502050305020303" pitchFamily="18" charset="77"/>
                        </a:rPr>
                        <a:t>2:50</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45794" marR="45794" marT="0" marB="0"/>
                </a:tc>
                <a:tc>
                  <a:txBody>
                    <a:bodyPr/>
                    <a:lstStyle/>
                    <a:p>
                      <a:pPr marL="0" marR="0">
                        <a:spcBef>
                          <a:spcPts val="0"/>
                        </a:spcBef>
                        <a:spcAft>
                          <a:spcPts val="0"/>
                        </a:spcAft>
                      </a:pPr>
                      <a:r>
                        <a:rPr lang="en-US" sz="1400" dirty="0">
                          <a:effectLst/>
                          <a:latin typeface="Goudy Old Style" panose="02020502050305020303" pitchFamily="18" charset="77"/>
                        </a:rPr>
                        <a:t>Compensation</a:t>
                      </a: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45794" marR="45794" marT="0" marB="0"/>
                </a:tc>
                <a:tc>
                  <a:txBody>
                    <a:bodyPr/>
                    <a:lstStyle/>
                    <a:p>
                      <a:pPr marL="342900" marR="0" lvl="0" indent="-342900">
                        <a:spcBef>
                          <a:spcPts val="0"/>
                        </a:spcBef>
                        <a:spcAft>
                          <a:spcPts val="0"/>
                        </a:spcAft>
                        <a:buClr>
                          <a:srgbClr val="000000"/>
                        </a:buClr>
                        <a:buFont typeface="+mj-lt"/>
                        <a:buAutoNum type="alphaUcParenR"/>
                      </a:pPr>
                      <a:r>
                        <a:rPr lang="en-US" sz="1400">
                          <a:effectLst/>
                          <a:latin typeface="Goudy Old Style" panose="02020502050305020303" pitchFamily="18" charset="77"/>
                        </a:rPr>
                        <a:t>Jim Dodenhoff, Fabi Lao, and Nicole Cropper to Present Recommendations on Compensation </a:t>
                      </a:r>
                    </a:p>
                    <a:p>
                      <a:pPr marL="342900" marR="0" lvl="0" indent="-342900">
                        <a:spcBef>
                          <a:spcPts val="0"/>
                        </a:spcBef>
                        <a:spcAft>
                          <a:spcPts val="0"/>
                        </a:spcAft>
                        <a:buClr>
                          <a:srgbClr val="000000"/>
                        </a:buClr>
                        <a:buFont typeface="+mj-lt"/>
                        <a:buAutoNum type="alphaUcParenR"/>
                      </a:pPr>
                      <a:r>
                        <a:rPr lang="en-US" sz="1400">
                          <a:effectLst/>
                          <a:latin typeface="Goudy Old Style" panose="02020502050305020303" pitchFamily="18" charset="77"/>
                        </a:rPr>
                        <a:t>Full WG Discussion of Compensation Proposal</a:t>
                      </a: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45794" marR="45794" marT="0" marB="0"/>
                </a:tc>
                <a:extLst>
                  <a:ext uri="{0D108BD9-81ED-4DB2-BD59-A6C34878D82A}">
                    <a16:rowId xmlns:a16="http://schemas.microsoft.com/office/drawing/2014/main" val="4173779581"/>
                  </a:ext>
                </a:extLst>
              </a:tr>
              <a:tr h="484339">
                <a:tc>
                  <a:txBody>
                    <a:bodyPr/>
                    <a:lstStyle/>
                    <a:p>
                      <a:pPr marL="0" marR="0">
                        <a:spcBef>
                          <a:spcPts val="0"/>
                        </a:spcBef>
                        <a:spcAft>
                          <a:spcPts val="0"/>
                        </a:spcAft>
                      </a:pPr>
                      <a:r>
                        <a:rPr lang="en-US" sz="1400">
                          <a:effectLst/>
                          <a:latin typeface="Goudy Old Style" panose="02020502050305020303" pitchFamily="18" charset="77"/>
                        </a:rPr>
                        <a:t>3:25</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45794" marR="45794" marT="0" marB="0"/>
                </a:tc>
                <a:tc>
                  <a:txBody>
                    <a:bodyPr/>
                    <a:lstStyle/>
                    <a:p>
                      <a:pPr marL="0" marR="0">
                        <a:spcBef>
                          <a:spcPts val="0"/>
                        </a:spcBef>
                        <a:spcAft>
                          <a:spcPts val="0"/>
                        </a:spcAft>
                      </a:pPr>
                      <a:r>
                        <a:rPr lang="en-US" sz="1400">
                          <a:effectLst/>
                          <a:latin typeface="Goudy Old Style" panose="02020502050305020303" pitchFamily="18" charset="77"/>
                        </a:rPr>
                        <a:t>Recruitment &amp; Retention and Facilitation </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45794" marR="45794" marT="0" marB="0"/>
                </a:tc>
                <a:tc>
                  <a:txBody>
                    <a:bodyPr/>
                    <a:lstStyle/>
                    <a:p>
                      <a:pPr marL="0" marR="0">
                        <a:spcBef>
                          <a:spcPts val="0"/>
                        </a:spcBef>
                        <a:spcAft>
                          <a:spcPts val="0"/>
                        </a:spcAft>
                      </a:pPr>
                      <a:r>
                        <a:rPr lang="en-US" sz="1400">
                          <a:effectLst/>
                          <a:latin typeface="Goudy Old Style" panose="02020502050305020303" pitchFamily="18" charset="77"/>
                        </a:rPr>
                        <a:t>A)    Recruit Volunteers to Refine &amp; Draft Recommendations on Recruitment &amp; Retention and Facilitation </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45794" marR="45794" marT="0" marB="0"/>
                </a:tc>
                <a:extLst>
                  <a:ext uri="{0D108BD9-81ED-4DB2-BD59-A6C34878D82A}">
                    <a16:rowId xmlns:a16="http://schemas.microsoft.com/office/drawing/2014/main" val="2765691374"/>
                  </a:ext>
                </a:extLst>
              </a:tr>
              <a:tr h="322893">
                <a:tc>
                  <a:txBody>
                    <a:bodyPr/>
                    <a:lstStyle/>
                    <a:p>
                      <a:pPr marL="0" marR="0">
                        <a:spcBef>
                          <a:spcPts val="0"/>
                        </a:spcBef>
                        <a:spcAft>
                          <a:spcPts val="0"/>
                        </a:spcAft>
                      </a:pPr>
                      <a:r>
                        <a:rPr lang="en-US" sz="1400">
                          <a:effectLst/>
                          <a:latin typeface="Goudy Old Style" panose="02020502050305020303" pitchFamily="18" charset="77"/>
                        </a:rPr>
                        <a:t>3:35</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45794" marR="45794" marT="0" marB="0"/>
                </a:tc>
                <a:tc>
                  <a:txBody>
                    <a:bodyPr/>
                    <a:lstStyle/>
                    <a:p>
                      <a:pPr marL="0" marR="0">
                        <a:spcBef>
                          <a:spcPts val="0"/>
                        </a:spcBef>
                        <a:spcAft>
                          <a:spcPts val="0"/>
                        </a:spcAft>
                      </a:pPr>
                      <a:r>
                        <a:rPr lang="en-US" sz="1400" dirty="0">
                          <a:effectLst/>
                          <a:latin typeface="Goudy Old Style" panose="02020502050305020303" pitchFamily="18" charset="77"/>
                        </a:rPr>
                        <a:t>Review Draft of Final Report Outline</a:t>
                      </a: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45794" marR="45794" marT="0" marB="0"/>
                </a:tc>
                <a:tc>
                  <a:txBody>
                    <a:bodyPr/>
                    <a:lstStyle/>
                    <a:p>
                      <a:pPr marL="0" marR="0">
                        <a:spcBef>
                          <a:spcPts val="0"/>
                        </a:spcBef>
                        <a:spcAft>
                          <a:spcPts val="0"/>
                        </a:spcAft>
                      </a:pPr>
                      <a:r>
                        <a:rPr lang="en-US" sz="1400">
                          <a:effectLst/>
                          <a:latin typeface="Goudy Old Style" panose="02020502050305020303" pitchFamily="18" charset="77"/>
                        </a:rPr>
                        <a:t>A)    Review and Discuss Final Report Outline</a:t>
                      </a: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45794" marR="45794" marT="0" marB="0"/>
                </a:tc>
                <a:extLst>
                  <a:ext uri="{0D108BD9-81ED-4DB2-BD59-A6C34878D82A}">
                    <a16:rowId xmlns:a16="http://schemas.microsoft.com/office/drawing/2014/main" val="3591128527"/>
                  </a:ext>
                </a:extLst>
              </a:tr>
              <a:tr h="645787">
                <a:tc>
                  <a:txBody>
                    <a:bodyPr/>
                    <a:lstStyle/>
                    <a:p>
                      <a:pPr marL="0" marR="0">
                        <a:spcBef>
                          <a:spcPts val="0"/>
                        </a:spcBef>
                        <a:spcAft>
                          <a:spcPts val="0"/>
                        </a:spcAft>
                      </a:pPr>
                      <a:r>
                        <a:rPr lang="en-US" sz="1400">
                          <a:effectLst/>
                          <a:latin typeface="Goudy Old Style" panose="02020502050305020303" pitchFamily="18" charset="77"/>
                        </a:rPr>
                        <a:t>3:50</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45794" marR="45794" marT="0" marB="0"/>
                </a:tc>
                <a:tc>
                  <a:txBody>
                    <a:bodyPr/>
                    <a:lstStyle/>
                    <a:p>
                      <a:pPr marL="0" marR="0">
                        <a:spcBef>
                          <a:spcPts val="0"/>
                        </a:spcBef>
                        <a:spcAft>
                          <a:spcPts val="0"/>
                        </a:spcAft>
                      </a:pPr>
                      <a:r>
                        <a:rPr lang="en-US" sz="1400">
                          <a:effectLst/>
                          <a:latin typeface="Goudy Old Style" panose="02020502050305020303" pitchFamily="18" charset="77"/>
                        </a:rPr>
                        <a:t>Wrap-Up and Next Steps</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45794" marR="45794" marT="0" marB="0"/>
                </a:tc>
                <a:tc>
                  <a:txBody>
                    <a:bodyPr/>
                    <a:lstStyle/>
                    <a:p>
                      <a:pPr marL="342900" marR="0" lvl="0" indent="-342900">
                        <a:spcBef>
                          <a:spcPts val="0"/>
                        </a:spcBef>
                        <a:spcAft>
                          <a:spcPts val="0"/>
                        </a:spcAft>
                        <a:buClr>
                          <a:srgbClr val="000000"/>
                        </a:buClr>
                        <a:buFont typeface="+mj-lt"/>
                        <a:buAutoNum type="alphaUcParenR"/>
                      </a:pPr>
                      <a:r>
                        <a:rPr lang="en-US" sz="1400" dirty="0">
                          <a:effectLst/>
                          <a:latin typeface="Goudy Old Style" panose="02020502050305020303" pitchFamily="18" charset="77"/>
                        </a:rPr>
                        <a:t>Debrief where ended up and how meeting went</a:t>
                      </a:r>
                    </a:p>
                    <a:p>
                      <a:pPr marL="342900" marR="0" lvl="0" indent="-342900">
                        <a:spcBef>
                          <a:spcPts val="0"/>
                        </a:spcBef>
                        <a:spcAft>
                          <a:spcPts val="0"/>
                        </a:spcAft>
                        <a:buClr>
                          <a:srgbClr val="000000"/>
                        </a:buClr>
                        <a:buFont typeface="+mj-lt"/>
                        <a:buAutoNum type="alphaUcParenR"/>
                      </a:pPr>
                      <a:r>
                        <a:rPr lang="en-US" sz="1400" dirty="0">
                          <a:effectLst/>
                          <a:latin typeface="Goudy Old Style" panose="02020502050305020303" pitchFamily="18" charset="77"/>
                        </a:rPr>
                        <a:t>Identify clear next steps including homework assignment and outreach plan to engage additional voices</a:t>
                      </a: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45794" marR="45794" marT="0" marB="0"/>
                </a:tc>
                <a:extLst>
                  <a:ext uri="{0D108BD9-81ED-4DB2-BD59-A6C34878D82A}">
                    <a16:rowId xmlns:a16="http://schemas.microsoft.com/office/drawing/2014/main" val="3570938511"/>
                  </a:ext>
                </a:extLst>
              </a:tr>
              <a:tr h="215642">
                <a:tc>
                  <a:txBody>
                    <a:bodyPr/>
                    <a:lstStyle/>
                    <a:p>
                      <a:pPr marL="0" marR="0">
                        <a:spcBef>
                          <a:spcPts val="0"/>
                        </a:spcBef>
                        <a:spcAft>
                          <a:spcPts val="0"/>
                        </a:spcAft>
                      </a:pPr>
                      <a:r>
                        <a:rPr lang="en-US" sz="1400">
                          <a:effectLst/>
                          <a:latin typeface="Goudy Old Style" panose="02020502050305020303" pitchFamily="18" charset="77"/>
                        </a:rPr>
                        <a:t>4:00</a:t>
                      </a:r>
                      <a:endParaRPr lang="en-US" sz="1400">
                        <a:effectLst/>
                        <a:latin typeface="Goudy Old Style" panose="02020502050305020303" pitchFamily="18" charset="77"/>
                        <a:ea typeface="Calibri" panose="020F0502020204030204" pitchFamily="34" charset="0"/>
                        <a:cs typeface="Arial" panose="020B0604020202020204" pitchFamily="34" charset="0"/>
                      </a:endParaRPr>
                    </a:p>
                  </a:txBody>
                  <a:tcPr marL="45794" marR="45794" marT="0" marB="0"/>
                </a:tc>
                <a:tc gridSpan="2">
                  <a:txBody>
                    <a:bodyPr/>
                    <a:lstStyle/>
                    <a:p>
                      <a:pPr marL="0" marR="0">
                        <a:spcBef>
                          <a:spcPts val="0"/>
                        </a:spcBef>
                        <a:spcAft>
                          <a:spcPts val="0"/>
                        </a:spcAft>
                      </a:pPr>
                      <a:r>
                        <a:rPr lang="en-US" sz="1400" dirty="0">
                          <a:effectLst/>
                          <a:latin typeface="Goudy Old Style" panose="02020502050305020303" pitchFamily="18" charset="77"/>
                        </a:rPr>
                        <a:t>Adjourn</a:t>
                      </a:r>
                      <a:endParaRPr lang="en-US" sz="1400" dirty="0">
                        <a:effectLst/>
                        <a:latin typeface="Goudy Old Style" panose="02020502050305020303" pitchFamily="18" charset="77"/>
                        <a:ea typeface="Calibri" panose="020F0502020204030204" pitchFamily="34" charset="0"/>
                        <a:cs typeface="Arial" panose="020B0604020202020204" pitchFamily="34" charset="0"/>
                      </a:endParaRPr>
                    </a:p>
                  </a:txBody>
                  <a:tcPr marL="45794" marR="45794" marT="0" marB="0"/>
                </a:tc>
                <a:tc hMerge="1">
                  <a:txBody>
                    <a:bodyPr/>
                    <a:lstStyle/>
                    <a:p>
                      <a:endParaRPr lang="en-US"/>
                    </a:p>
                  </a:txBody>
                  <a:tcPr/>
                </a:tc>
                <a:extLst>
                  <a:ext uri="{0D108BD9-81ED-4DB2-BD59-A6C34878D82A}">
                    <a16:rowId xmlns:a16="http://schemas.microsoft.com/office/drawing/2014/main" val="1288395692"/>
                  </a:ext>
                </a:extLst>
              </a:tr>
            </a:tbl>
          </a:graphicData>
        </a:graphic>
      </p:graphicFrame>
    </p:spTree>
    <p:extLst>
      <p:ext uri="{BB962C8B-B14F-4D97-AF65-F5344CB8AC3E}">
        <p14:creationId xmlns:p14="http://schemas.microsoft.com/office/powerpoint/2010/main" val="2000903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F1682-388D-5246-ABCE-4BBB536EE126}"/>
              </a:ext>
            </a:extLst>
          </p:cNvPr>
          <p:cNvSpPr>
            <a:spLocks noGrp="1"/>
          </p:cNvSpPr>
          <p:nvPr>
            <p:ph type="title"/>
          </p:nvPr>
        </p:nvSpPr>
        <p:spPr>
          <a:xfrm>
            <a:off x="1352550" y="929396"/>
            <a:ext cx="9486900" cy="630382"/>
          </a:xfrm>
        </p:spPr>
        <p:txBody>
          <a:bodyPr>
            <a:normAutofit fontScale="90000"/>
          </a:bodyPr>
          <a:lstStyle/>
          <a:p>
            <a:r>
              <a:rPr lang="en-US" dirty="0"/>
              <a:t>Homework key takeaways: recommendations ideas document expanded based on additional ideas</a:t>
            </a:r>
          </a:p>
        </p:txBody>
      </p:sp>
      <p:sp>
        <p:nvSpPr>
          <p:cNvPr id="3" name="Content Placeholder 2">
            <a:extLst>
              <a:ext uri="{FF2B5EF4-FFF2-40B4-BE49-F238E27FC236}">
                <a16:creationId xmlns:a16="http://schemas.microsoft.com/office/drawing/2014/main" id="{8038E7E9-188A-794F-9150-02D5A6CD2A1A}"/>
              </a:ext>
            </a:extLst>
          </p:cNvPr>
          <p:cNvSpPr>
            <a:spLocks noGrp="1"/>
          </p:cNvSpPr>
          <p:nvPr>
            <p:ph idx="1"/>
          </p:nvPr>
        </p:nvSpPr>
        <p:spPr>
          <a:xfrm>
            <a:off x="1371599" y="1670615"/>
            <a:ext cx="9486901" cy="922116"/>
          </a:xfrm>
        </p:spPr>
        <p:txBody>
          <a:bodyPr>
            <a:normAutofit/>
          </a:bodyPr>
          <a:lstStyle/>
          <a:p>
            <a:pPr marL="0" indent="0">
              <a:buNone/>
            </a:pPr>
            <a:r>
              <a:rPr lang="en-US" dirty="0"/>
              <a:t>See redline example below (</a:t>
            </a:r>
            <a:r>
              <a:rPr lang="en-US" dirty="0" err="1"/>
              <a:t>pg</a:t>
            </a:r>
            <a:r>
              <a:rPr lang="en-US" dirty="0"/>
              <a:t> 3 of “Draft Recommendations Ideas” document, posted to 3rd CDEI WG meeting page on CAEECC website)</a:t>
            </a:r>
          </a:p>
          <a:p>
            <a:endParaRPr lang="en-US" dirty="0"/>
          </a:p>
        </p:txBody>
      </p:sp>
      <p:sp>
        <p:nvSpPr>
          <p:cNvPr id="4" name="Slide Number Placeholder 3">
            <a:extLst>
              <a:ext uri="{FF2B5EF4-FFF2-40B4-BE49-F238E27FC236}">
                <a16:creationId xmlns:a16="http://schemas.microsoft.com/office/drawing/2014/main" id="{BA225898-E720-1D4F-A4B7-28E1D8F7094A}"/>
              </a:ext>
            </a:extLst>
          </p:cNvPr>
          <p:cNvSpPr>
            <a:spLocks noGrp="1"/>
          </p:cNvSpPr>
          <p:nvPr>
            <p:ph type="sldNum" sz="quarter" idx="12"/>
          </p:nvPr>
        </p:nvSpPr>
        <p:spPr/>
        <p:txBody>
          <a:bodyPr/>
          <a:lstStyle/>
          <a:p>
            <a:fld id="{F8E28480-1C08-4458-AD97-0283E6FFD09D}" type="slidenum">
              <a:rPr lang="en-US" smtClean="0"/>
              <a:t>20</a:t>
            </a:fld>
            <a:endParaRPr lang="en-US"/>
          </a:p>
        </p:txBody>
      </p:sp>
      <p:pic>
        <p:nvPicPr>
          <p:cNvPr id="10" name="Picture 9" descr="Graphical user interface, text, application&#10;&#10;Description automatically generated">
            <a:extLst>
              <a:ext uri="{FF2B5EF4-FFF2-40B4-BE49-F238E27FC236}">
                <a16:creationId xmlns:a16="http://schemas.microsoft.com/office/drawing/2014/main" id="{FD5840B0-9822-F748-9A6E-6AEFA7F36A95}"/>
              </a:ext>
            </a:extLst>
          </p:cNvPr>
          <p:cNvPicPr>
            <a:picLocks noChangeAspect="1"/>
          </p:cNvPicPr>
          <p:nvPr/>
        </p:nvPicPr>
        <p:blipFill>
          <a:blip r:embed="rId2"/>
          <a:stretch>
            <a:fillRect/>
          </a:stretch>
        </p:blipFill>
        <p:spPr>
          <a:xfrm>
            <a:off x="2002420" y="2812365"/>
            <a:ext cx="7953254" cy="2882666"/>
          </a:xfrm>
          <a:prstGeom prst="rect">
            <a:avLst/>
          </a:prstGeom>
          <a:ln>
            <a:solidFill>
              <a:schemeClr val="tx1"/>
            </a:solidFill>
          </a:ln>
        </p:spPr>
      </p:pic>
    </p:spTree>
    <p:extLst>
      <p:ext uri="{BB962C8B-B14F-4D97-AF65-F5344CB8AC3E}">
        <p14:creationId xmlns:p14="http://schemas.microsoft.com/office/powerpoint/2010/main" val="2336230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F76EC11-78C8-184A-99F2-52519378C711}"/>
              </a:ext>
            </a:extLst>
          </p:cNvPr>
          <p:cNvSpPr>
            <a:spLocks noGrp="1"/>
          </p:cNvSpPr>
          <p:nvPr>
            <p:ph idx="1"/>
          </p:nvPr>
        </p:nvSpPr>
        <p:spPr>
          <a:xfrm>
            <a:off x="278198" y="992187"/>
            <a:ext cx="6172200" cy="4873625"/>
          </a:xfrm>
        </p:spPr>
        <p:txBody>
          <a:bodyPr anchor="ctr">
            <a:normAutofit/>
          </a:bodyPr>
          <a:lstStyle/>
          <a:p>
            <a:pPr marL="0" indent="0" algn="ctr">
              <a:buNone/>
            </a:pPr>
            <a:r>
              <a:rPr lang="en-US" sz="4800" dirty="0"/>
              <a:t>COMPETENCY BUILDING</a:t>
            </a:r>
          </a:p>
        </p:txBody>
      </p:sp>
      <p:graphicFrame>
        <p:nvGraphicFramePr>
          <p:cNvPr id="8" name="Text Placeholder 5">
            <a:extLst>
              <a:ext uri="{FF2B5EF4-FFF2-40B4-BE49-F238E27FC236}">
                <a16:creationId xmlns:a16="http://schemas.microsoft.com/office/drawing/2014/main" id="{6E7C2839-A337-4A35-B13E-BEF80468C7B7}"/>
              </a:ext>
            </a:extLst>
          </p:cNvPr>
          <p:cNvGraphicFramePr/>
          <p:nvPr>
            <p:extLst>
              <p:ext uri="{D42A27DB-BD31-4B8C-83A1-F6EECF244321}">
                <p14:modId xmlns:p14="http://schemas.microsoft.com/office/powerpoint/2010/main" val="3908574318"/>
              </p:ext>
            </p:extLst>
          </p:nvPr>
        </p:nvGraphicFramePr>
        <p:xfrm>
          <a:off x="6450398" y="886263"/>
          <a:ext cx="3932237" cy="58352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D80F39D3-8E90-C540-84F3-7FF76925E034}"/>
              </a:ext>
            </a:extLst>
          </p:cNvPr>
          <p:cNvSpPr>
            <a:spLocks noGrp="1"/>
          </p:cNvSpPr>
          <p:nvPr>
            <p:ph type="sldNum" sz="quarter" idx="12"/>
          </p:nvPr>
        </p:nvSpPr>
        <p:spPr/>
        <p:txBody>
          <a:bodyPr/>
          <a:lstStyle/>
          <a:p>
            <a:fld id="{F8E28480-1C08-4458-AD97-0283E6FFD09D}" type="slidenum">
              <a:rPr lang="en-US" smtClean="0"/>
              <a:t>21</a:t>
            </a:fld>
            <a:endParaRPr lang="en-US"/>
          </a:p>
        </p:txBody>
      </p:sp>
    </p:spTree>
    <p:extLst>
      <p:ext uri="{BB962C8B-B14F-4D97-AF65-F5344CB8AC3E}">
        <p14:creationId xmlns:p14="http://schemas.microsoft.com/office/powerpoint/2010/main" val="3593959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7D67C2EE-AFA7-458A-8695-51B546F47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0"/>
            <a:ext cx="1158503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02B19A-A09C-479E-B419-2E414033DB39}"/>
              </a:ext>
            </a:extLst>
          </p:cNvPr>
          <p:cNvSpPr>
            <a:spLocks noGrp="1"/>
          </p:cNvSpPr>
          <p:nvPr>
            <p:ph type="ctrTitle"/>
          </p:nvPr>
        </p:nvSpPr>
        <p:spPr>
          <a:xfrm>
            <a:off x="1166649" y="721805"/>
            <a:ext cx="10258732" cy="2147520"/>
          </a:xfrm>
        </p:spPr>
        <p:txBody>
          <a:bodyPr vert="horz" lIns="91440" tIns="45720" rIns="91440" bIns="45720" rtlCol="0" anchor="b">
            <a:normAutofit/>
          </a:bodyPr>
          <a:lstStyle/>
          <a:p>
            <a:pPr algn="l"/>
            <a:r>
              <a:rPr lang="en-US" kern="1200" dirty="0">
                <a:solidFill>
                  <a:schemeClr val="tx1"/>
                </a:solidFill>
                <a:latin typeface="Arial" panose="020B0604020202020204" pitchFamily="34" charset="0"/>
                <a:cs typeface="Arial" panose="020B0604020202020204" pitchFamily="34" charset="0"/>
              </a:rPr>
              <a:t>Competency Building </a:t>
            </a:r>
            <a:br>
              <a:rPr lang="en-US" kern="1200" dirty="0">
                <a:solidFill>
                  <a:schemeClr val="tx1"/>
                </a:solidFill>
                <a:latin typeface="Arial" panose="020B0604020202020204" pitchFamily="34" charset="0"/>
                <a:cs typeface="Arial" panose="020B0604020202020204" pitchFamily="34" charset="0"/>
              </a:rPr>
            </a:br>
            <a:r>
              <a:rPr lang="en-US" kern="1200" dirty="0">
                <a:solidFill>
                  <a:schemeClr val="tx1"/>
                </a:solidFill>
                <a:latin typeface="Arial" panose="020B0604020202020204" pitchFamily="34" charset="0"/>
                <a:cs typeface="Arial" panose="020B0604020202020204" pitchFamily="34" charset="0"/>
              </a:rPr>
              <a:t>Draft Recommendations</a:t>
            </a:r>
          </a:p>
        </p:txBody>
      </p:sp>
      <p:grpSp>
        <p:nvGrpSpPr>
          <p:cNvPr id="47" name="Group 46">
            <a:extLst>
              <a:ext uri="{FF2B5EF4-FFF2-40B4-BE49-F238E27FC236}">
                <a16:creationId xmlns:a16="http://schemas.microsoft.com/office/drawing/2014/main" id="{1221A507-76C4-489F-9F32-ECC44C5D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48" name="Rectangle 64">
              <a:extLst>
                <a:ext uri="{FF2B5EF4-FFF2-40B4-BE49-F238E27FC236}">
                  <a16:creationId xmlns:a16="http://schemas.microsoft.com/office/drawing/2014/main" id="{7DC847D7-5EB9-4FE0-B168-3DE1EB4EF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66">
              <a:extLst>
                <a:ext uri="{FF2B5EF4-FFF2-40B4-BE49-F238E27FC236}">
                  <a16:creationId xmlns:a16="http://schemas.microsoft.com/office/drawing/2014/main" id="{F6F873C5-6B08-4AFE-A352-0A7CBBF46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64">
              <a:extLst>
                <a:ext uri="{FF2B5EF4-FFF2-40B4-BE49-F238E27FC236}">
                  <a16:creationId xmlns:a16="http://schemas.microsoft.com/office/drawing/2014/main" id="{B0DB0814-1ED8-487C-B9C3-0A3D8FCF9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66">
              <a:extLst>
                <a:ext uri="{FF2B5EF4-FFF2-40B4-BE49-F238E27FC236}">
                  <a16:creationId xmlns:a16="http://schemas.microsoft.com/office/drawing/2014/main" id="{F5F3852A-F720-4D40-A134-9973D3E1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64">
              <a:extLst>
                <a:ext uri="{FF2B5EF4-FFF2-40B4-BE49-F238E27FC236}">
                  <a16:creationId xmlns:a16="http://schemas.microsoft.com/office/drawing/2014/main" id="{1B5D5737-4218-40BA-8AF2-1AE5DECD3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66">
              <a:extLst>
                <a:ext uri="{FF2B5EF4-FFF2-40B4-BE49-F238E27FC236}">
                  <a16:creationId xmlns:a16="http://schemas.microsoft.com/office/drawing/2014/main" id="{B935F463-D65C-49FE-A92B-41F5ECDA68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64">
              <a:extLst>
                <a:ext uri="{FF2B5EF4-FFF2-40B4-BE49-F238E27FC236}">
                  <a16:creationId xmlns:a16="http://schemas.microsoft.com/office/drawing/2014/main" id="{F6CA73CF-0DFE-4798-BC6E-C387843B4D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66">
              <a:extLst>
                <a:ext uri="{FF2B5EF4-FFF2-40B4-BE49-F238E27FC236}">
                  <a16:creationId xmlns:a16="http://schemas.microsoft.com/office/drawing/2014/main" id="{98C7D6EA-A5D9-4522-AE62-F469FE68F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64">
              <a:extLst>
                <a:ext uri="{FF2B5EF4-FFF2-40B4-BE49-F238E27FC236}">
                  <a16:creationId xmlns:a16="http://schemas.microsoft.com/office/drawing/2014/main" id="{B04050F1-B046-473B-B19A-E9E56235E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66">
              <a:extLst>
                <a:ext uri="{FF2B5EF4-FFF2-40B4-BE49-F238E27FC236}">
                  <a16:creationId xmlns:a16="http://schemas.microsoft.com/office/drawing/2014/main" id="{975EDD96-1800-4F89-BFE1-9B91350FB6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64">
              <a:extLst>
                <a:ext uri="{FF2B5EF4-FFF2-40B4-BE49-F238E27FC236}">
                  <a16:creationId xmlns:a16="http://schemas.microsoft.com/office/drawing/2014/main" id="{20884670-A662-4E05-AAE8-45BD005263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66">
              <a:extLst>
                <a:ext uri="{FF2B5EF4-FFF2-40B4-BE49-F238E27FC236}">
                  <a16:creationId xmlns:a16="http://schemas.microsoft.com/office/drawing/2014/main" id="{3FF1EA1E-0B30-4AB3-9D10-CAFB149C8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64">
              <a:extLst>
                <a:ext uri="{FF2B5EF4-FFF2-40B4-BE49-F238E27FC236}">
                  <a16:creationId xmlns:a16="http://schemas.microsoft.com/office/drawing/2014/main" id="{45623CE9-FC05-43E5-A0BF-7BD5F22B8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6">
              <a:extLst>
                <a:ext uri="{FF2B5EF4-FFF2-40B4-BE49-F238E27FC236}">
                  <a16:creationId xmlns:a16="http://schemas.microsoft.com/office/drawing/2014/main" id="{E5FDD108-3711-4CC4-AA3A-62731494D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64">
              <a:extLst>
                <a:ext uri="{FF2B5EF4-FFF2-40B4-BE49-F238E27FC236}">
                  <a16:creationId xmlns:a16="http://schemas.microsoft.com/office/drawing/2014/main" id="{A17CDDB6-3812-4D05-B01E-102B32F6B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66">
              <a:extLst>
                <a:ext uri="{FF2B5EF4-FFF2-40B4-BE49-F238E27FC236}">
                  <a16:creationId xmlns:a16="http://schemas.microsoft.com/office/drawing/2014/main" id="{D6726100-858D-44CA-B0A8-DC13EA7BF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64">
              <a:extLst>
                <a:ext uri="{FF2B5EF4-FFF2-40B4-BE49-F238E27FC236}">
                  <a16:creationId xmlns:a16="http://schemas.microsoft.com/office/drawing/2014/main" id="{C299ED46-3E2E-408F-82A1-FB2A0A2B9C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66">
              <a:extLst>
                <a:ext uri="{FF2B5EF4-FFF2-40B4-BE49-F238E27FC236}">
                  <a16:creationId xmlns:a16="http://schemas.microsoft.com/office/drawing/2014/main" id="{772859DA-EE4D-4BF7-B000-0718B4A0F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Rectangle 64">
              <a:extLst>
                <a:ext uri="{FF2B5EF4-FFF2-40B4-BE49-F238E27FC236}">
                  <a16:creationId xmlns:a16="http://schemas.microsoft.com/office/drawing/2014/main" id="{666A5CAC-B220-49E0-A1BC-AD5F16827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6690C2E3-0443-48E4-8F94-E3D9113FF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9" name="Rectangle 6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AAC6C1D4-B8CF-4FB6-8DFD-DC0C9E91488F}"/>
              </a:ext>
            </a:extLst>
          </p:cNvPr>
          <p:cNvSpPr>
            <a:spLocks noGrp="1"/>
          </p:cNvSpPr>
          <p:nvPr>
            <p:ph type="subTitle" idx="1"/>
          </p:nvPr>
        </p:nvSpPr>
        <p:spPr>
          <a:xfrm>
            <a:off x="1166649" y="3509010"/>
            <a:ext cx="10258733" cy="3057328"/>
          </a:xfrm>
        </p:spPr>
        <p:txBody>
          <a:bodyPr vert="horz" lIns="91440" tIns="45720" rIns="91440" bIns="45720" rtlCol="0" anchor="ctr">
            <a:normAutofit/>
          </a:bodyPr>
          <a:lstStyle/>
          <a:p>
            <a:pPr algn="l"/>
            <a:r>
              <a:rPr lang="en-US" sz="2000" dirty="0">
                <a:latin typeface="Arial" panose="020B0604020202020204" pitchFamily="34" charset="0"/>
                <a:cs typeface="Arial" panose="020B0604020202020204" pitchFamily="34" charset="0"/>
              </a:rPr>
              <a:t>CAEECC CDEI Working Group</a:t>
            </a:r>
          </a:p>
          <a:p>
            <a:pPr algn="l"/>
            <a:r>
              <a:rPr lang="en-US" sz="2000" dirty="0">
                <a:latin typeface="Arial" panose="020B0604020202020204" pitchFamily="34" charset="0"/>
                <a:cs typeface="Arial" panose="020B0604020202020204" pitchFamily="34" charset="0"/>
              </a:rPr>
              <a:t>2/22/22</a:t>
            </a:r>
          </a:p>
          <a:p>
            <a:pPr indent="-2286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gn="l"/>
            <a:r>
              <a:rPr lang="en-US" sz="2000" u="sng" dirty="0">
                <a:latin typeface="Arial" panose="020B0604020202020204" pitchFamily="34" charset="0"/>
                <a:cs typeface="Arial" panose="020B0604020202020204" pitchFamily="34" charset="0"/>
              </a:rPr>
              <a:t>Mini Working Group</a:t>
            </a:r>
          </a:p>
          <a:p>
            <a:pPr algn="l"/>
            <a:r>
              <a:rPr lang="en-US" sz="2000" dirty="0">
                <a:latin typeface="Arial" panose="020B0604020202020204" pitchFamily="34" charset="0"/>
                <a:cs typeface="Arial" panose="020B0604020202020204" pitchFamily="34" charset="0"/>
              </a:rPr>
              <a:t>Dany Kahumoku – Mabell Garcia Paine</a:t>
            </a:r>
          </a:p>
        </p:txBody>
      </p:sp>
    </p:spTree>
    <p:extLst>
      <p:ext uri="{BB962C8B-B14F-4D97-AF65-F5344CB8AC3E}">
        <p14:creationId xmlns:p14="http://schemas.microsoft.com/office/powerpoint/2010/main" val="1189425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1">
            <a:extLst>
              <a:ext uri="{FF2B5EF4-FFF2-40B4-BE49-F238E27FC236}">
                <a16:creationId xmlns:a16="http://schemas.microsoft.com/office/drawing/2014/main" id="{497C5E5A-801C-6149-A8B7-744D15CB0FA7}"/>
              </a:ext>
            </a:extLst>
          </p:cNvPr>
          <p:cNvSpPr>
            <a:spLocks noChangeArrowheads="1"/>
          </p:cNvSpPr>
          <p:nvPr/>
        </p:nvSpPr>
        <p:spPr bwMode="auto">
          <a:xfrm>
            <a:off x="4837815" y="1001982"/>
            <a:ext cx="6556126" cy="895877"/>
          </a:xfrm>
          <a:custGeom>
            <a:avLst/>
            <a:gdLst>
              <a:gd name="T0" fmla="*/ 134789620 w 8881"/>
              <a:gd name="T1" fmla="*/ 208280446 h 1611"/>
              <a:gd name="T2" fmla="*/ 1150894798 w 8881"/>
              <a:gd name="T3" fmla="*/ 208280446 h 1611"/>
              <a:gd name="T4" fmla="*/ 1150894798 w 8881"/>
              <a:gd name="T5" fmla="*/ 0 h 1611"/>
              <a:gd name="T6" fmla="*/ 0 w 8881"/>
              <a:gd name="T7" fmla="*/ 0 h 1611"/>
              <a:gd name="T8" fmla="*/ 134789620 w 8881"/>
              <a:gd name="T9" fmla="*/ 208280446 h 16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81" h="1611">
                <a:moveTo>
                  <a:pt x="1040" y="1610"/>
                </a:moveTo>
                <a:lnTo>
                  <a:pt x="8880" y="1610"/>
                </a:lnTo>
                <a:lnTo>
                  <a:pt x="8880" y="0"/>
                </a:lnTo>
                <a:lnTo>
                  <a:pt x="0" y="0"/>
                </a:lnTo>
                <a:lnTo>
                  <a:pt x="1040" y="1610"/>
                </a:ln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2">
            <a:extLst>
              <a:ext uri="{FF2B5EF4-FFF2-40B4-BE49-F238E27FC236}">
                <a16:creationId xmlns:a16="http://schemas.microsoft.com/office/drawing/2014/main" id="{2D47206D-AC58-2447-9B2D-FB03D1CD525C}"/>
              </a:ext>
            </a:extLst>
          </p:cNvPr>
          <p:cNvSpPr>
            <a:spLocks noChangeArrowheads="1"/>
          </p:cNvSpPr>
          <p:nvPr/>
        </p:nvSpPr>
        <p:spPr bwMode="auto">
          <a:xfrm>
            <a:off x="4837815" y="2828981"/>
            <a:ext cx="6556126" cy="898330"/>
          </a:xfrm>
          <a:custGeom>
            <a:avLst/>
            <a:gdLst>
              <a:gd name="T0" fmla="*/ 134789620 w 8881"/>
              <a:gd name="T1" fmla="*/ 209293351 h 1612"/>
              <a:gd name="T2" fmla="*/ 1150894798 w 8881"/>
              <a:gd name="T3" fmla="*/ 209293351 h 1612"/>
              <a:gd name="T4" fmla="*/ 1150894798 w 8881"/>
              <a:gd name="T5" fmla="*/ 0 h 1612"/>
              <a:gd name="T6" fmla="*/ 0 w 8881"/>
              <a:gd name="T7" fmla="*/ 0 h 1612"/>
              <a:gd name="T8" fmla="*/ 134789620 w 8881"/>
              <a:gd name="T9" fmla="*/ 209293351 h 16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81" h="1612">
                <a:moveTo>
                  <a:pt x="1040" y="1611"/>
                </a:moveTo>
                <a:lnTo>
                  <a:pt x="8880" y="1611"/>
                </a:lnTo>
                <a:lnTo>
                  <a:pt x="8880" y="0"/>
                </a:lnTo>
                <a:lnTo>
                  <a:pt x="0" y="0"/>
                </a:lnTo>
                <a:lnTo>
                  <a:pt x="1040" y="1611"/>
                </a:ln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3">
            <a:extLst>
              <a:ext uri="{FF2B5EF4-FFF2-40B4-BE49-F238E27FC236}">
                <a16:creationId xmlns:a16="http://schemas.microsoft.com/office/drawing/2014/main" id="{2A31CD25-08FB-BA4F-9BD5-9F062B5C0866}"/>
              </a:ext>
            </a:extLst>
          </p:cNvPr>
          <p:cNvSpPr>
            <a:spLocks noChangeArrowheads="1"/>
          </p:cNvSpPr>
          <p:nvPr/>
        </p:nvSpPr>
        <p:spPr bwMode="auto">
          <a:xfrm>
            <a:off x="4837815" y="4658433"/>
            <a:ext cx="6556126" cy="898330"/>
          </a:xfrm>
          <a:custGeom>
            <a:avLst/>
            <a:gdLst>
              <a:gd name="T0" fmla="*/ 134789620 w 8881"/>
              <a:gd name="T1" fmla="*/ 209293351 h 1612"/>
              <a:gd name="T2" fmla="*/ 1150894798 w 8881"/>
              <a:gd name="T3" fmla="*/ 209293351 h 1612"/>
              <a:gd name="T4" fmla="*/ 1150894798 w 8881"/>
              <a:gd name="T5" fmla="*/ 0 h 1612"/>
              <a:gd name="T6" fmla="*/ 0 w 8881"/>
              <a:gd name="T7" fmla="*/ 0 h 1612"/>
              <a:gd name="T8" fmla="*/ 134789620 w 8881"/>
              <a:gd name="T9" fmla="*/ 209293351 h 16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81" h="1612">
                <a:moveTo>
                  <a:pt x="1040" y="1611"/>
                </a:moveTo>
                <a:lnTo>
                  <a:pt x="8880" y="1611"/>
                </a:lnTo>
                <a:lnTo>
                  <a:pt x="8880" y="0"/>
                </a:lnTo>
                <a:lnTo>
                  <a:pt x="0" y="0"/>
                </a:lnTo>
                <a:lnTo>
                  <a:pt x="1040" y="1611"/>
                </a:ln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CuadroTexto 799">
            <a:extLst>
              <a:ext uri="{FF2B5EF4-FFF2-40B4-BE49-F238E27FC236}">
                <a16:creationId xmlns:a16="http://schemas.microsoft.com/office/drawing/2014/main" id="{51B540F1-998B-9242-8019-983462EE13CA}"/>
              </a:ext>
            </a:extLst>
          </p:cNvPr>
          <p:cNvSpPr txBox="1"/>
          <p:nvPr/>
        </p:nvSpPr>
        <p:spPr>
          <a:xfrm>
            <a:off x="5510347" y="1095977"/>
            <a:ext cx="1880643" cy="707886"/>
          </a:xfrm>
          <a:prstGeom prst="rect">
            <a:avLst/>
          </a:prstGeom>
          <a:noFill/>
          <a:ln w="38100">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Montserrat SemiBold" pitchFamily="2" charset="77"/>
                <a:ea typeface="Lato" charset="0"/>
                <a:cs typeface="Lato" charset="0"/>
              </a:rPr>
              <a:t>WHAT</a:t>
            </a:r>
          </a:p>
        </p:txBody>
      </p:sp>
      <p:sp>
        <p:nvSpPr>
          <p:cNvPr id="29" name="CuadroTexto 800">
            <a:extLst>
              <a:ext uri="{FF2B5EF4-FFF2-40B4-BE49-F238E27FC236}">
                <a16:creationId xmlns:a16="http://schemas.microsoft.com/office/drawing/2014/main" id="{B24938F4-84B2-B741-9D66-9DD19467F49F}"/>
              </a:ext>
            </a:extLst>
          </p:cNvPr>
          <p:cNvSpPr txBox="1"/>
          <p:nvPr/>
        </p:nvSpPr>
        <p:spPr>
          <a:xfrm>
            <a:off x="5864610" y="2924203"/>
            <a:ext cx="1526380" cy="707886"/>
          </a:xfrm>
          <a:prstGeom prst="rect">
            <a:avLst/>
          </a:prstGeom>
          <a:noFill/>
          <a:ln w="38100">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Montserrat SemiBold" pitchFamily="2" charset="77"/>
                <a:ea typeface="Lato" charset="0"/>
                <a:cs typeface="Lato" charset="0"/>
              </a:rPr>
              <a:t>WHY</a:t>
            </a:r>
          </a:p>
        </p:txBody>
      </p:sp>
      <p:sp>
        <p:nvSpPr>
          <p:cNvPr id="18" name="CuadroTexto 800">
            <a:extLst>
              <a:ext uri="{FF2B5EF4-FFF2-40B4-BE49-F238E27FC236}">
                <a16:creationId xmlns:a16="http://schemas.microsoft.com/office/drawing/2014/main" id="{7EB2ADC9-55C8-0D4B-A158-50F4D0F58385}"/>
              </a:ext>
            </a:extLst>
          </p:cNvPr>
          <p:cNvSpPr txBox="1"/>
          <p:nvPr/>
        </p:nvSpPr>
        <p:spPr>
          <a:xfrm>
            <a:off x="5864610" y="4744511"/>
            <a:ext cx="1641976" cy="707886"/>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Montserrat SemiBold" pitchFamily="2" charset="77"/>
                <a:ea typeface="Lato" charset="0"/>
                <a:cs typeface="Lato" charset="0"/>
              </a:rPr>
              <a:t>HOW</a:t>
            </a:r>
          </a:p>
        </p:txBody>
      </p:sp>
      <p:grpSp>
        <p:nvGrpSpPr>
          <p:cNvPr id="21" name="Group 20">
            <a:extLst>
              <a:ext uri="{FF2B5EF4-FFF2-40B4-BE49-F238E27FC236}">
                <a16:creationId xmlns:a16="http://schemas.microsoft.com/office/drawing/2014/main" id="{E2C3C217-5457-D446-9A65-9AA4563EA3FF}"/>
              </a:ext>
            </a:extLst>
          </p:cNvPr>
          <p:cNvGrpSpPr/>
          <p:nvPr/>
        </p:nvGrpSpPr>
        <p:grpSpPr>
          <a:xfrm>
            <a:off x="551181" y="2668521"/>
            <a:ext cx="4286634" cy="1548447"/>
            <a:chOff x="7043807" y="674982"/>
            <a:chExt cx="8573268" cy="3096893"/>
          </a:xfrm>
        </p:grpSpPr>
        <p:grpSp>
          <p:nvGrpSpPr>
            <p:cNvPr id="22" name="Group 21">
              <a:extLst>
                <a:ext uri="{FF2B5EF4-FFF2-40B4-BE49-F238E27FC236}">
                  <a16:creationId xmlns:a16="http://schemas.microsoft.com/office/drawing/2014/main" id="{2F0C6219-03FB-E848-BC56-282A89772B68}"/>
                </a:ext>
              </a:extLst>
            </p:cNvPr>
            <p:cNvGrpSpPr/>
            <p:nvPr/>
          </p:nvGrpSpPr>
          <p:grpSpPr>
            <a:xfrm>
              <a:off x="7043807" y="674982"/>
              <a:ext cx="8573268" cy="2209071"/>
              <a:chOff x="7043807" y="674982"/>
              <a:chExt cx="8573268" cy="2209071"/>
            </a:xfrm>
          </p:grpSpPr>
          <p:sp>
            <p:nvSpPr>
              <p:cNvPr id="30" name="TextBox 29">
                <a:extLst>
                  <a:ext uri="{FF2B5EF4-FFF2-40B4-BE49-F238E27FC236}">
                    <a16:creationId xmlns:a16="http://schemas.microsoft.com/office/drawing/2014/main" id="{70AF1402-C07F-9A41-945A-25C37BD63DE0}"/>
                  </a:ext>
                </a:extLst>
              </p:cNvPr>
              <p:cNvSpPr txBox="1"/>
              <p:nvPr/>
            </p:nvSpPr>
            <p:spPr>
              <a:xfrm>
                <a:off x="7043807" y="1037394"/>
                <a:ext cx="8573268" cy="184665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150" normalizeH="0" baseline="0" noProof="0" dirty="0">
                    <a:ln>
                      <a:noFill/>
                    </a:ln>
                    <a:solidFill>
                      <a:srgbClr val="44546A"/>
                    </a:solidFill>
                    <a:effectLst/>
                    <a:uLnTx/>
                    <a:uFillTx/>
                    <a:latin typeface="Arial" panose="020B0604020202020204" pitchFamily="34" charset="0"/>
                    <a:ea typeface="Roboto" panose="02000000000000000000" pitchFamily="2" charset="0"/>
                    <a:cs typeface="Arial" panose="020B0604020202020204" pitchFamily="34" charset="0"/>
                  </a:rPr>
                  <a:t>Composition of CAEECC Membership</a:t>
                </a:r>
              </a:p>
            </p:txBody>
          </p:sp>
          <p:sp>
            <p:nvSpPr>
              <p:cNvPr id="31" name="TextBox 30">
                <a:extLst>
                  <a:ext uri="{FF2B5EF4-FFF2-40B4-BE49-F238E27FC236}">
                    <a16:creationId xmlns:a16="http://schemas.microsoft.com/office/drawing/2014/main" id="{61E9E449-ADDD-9C49-B81F-669871D54E50}"/>
                  </a:ext>
                </a:extLst>
              </p:cNvPr>
              <p:cNvSpPr txBox="1"/>
              <p:nvPr/>
            </p:nvSpPr>
            <p:spPr>
              <a:xfrm>
                <a:off x="7043807" y="674982"/>
                <a:ext cx="2918108" cy="461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300" normalizeH="0" baseline="0" noProof="0" dirty="0">
                    <a:ln>
                      <a:noFill/>
                    </a:ln>
                    <a:solidFill>
                      <a:prstClr val="black"/>
                    </a:solidFill>
                    <a:effectLst/>
                    <a:uLnTx/>
                    <a:uFillTx/>
                    <a:latin typeface="Montserrat Light" pitchFamily="2" charset="77"/>
                    <a:ea typeface="Lato Medium" panose="020F0502020204030203" pitchFamily="34" charset="0"/>
                    <a:cs typeface="Lato Medium" panose="020F0502020204030203" pitchFamily="34" charset="0"/>
                  </a:rPr>
                  <a:t>Area of Focus</a:t>
                </a:r>
              </a:p>
            </p:txBody>
          </p:sp>
        </p:grpSp>
        <p:sp>
          <p:nvSpPr>
            <p:cNvPr id="23" name="Subtitle 2">
              <a:extLst>
                <a:ext uri="{FF2B5EF4-FFF2-40B4-BE49-F238E27FC236}">
                  <a16:creationId xmlns:a16="http://schemas.microsoft.com/office/drawing/2014/main" id="{9D2033D6-7E41-7445-B13D-0BAE45162AAD}"/>
                </a:ext>
              </a:extLst>
            </p:cNvPr>
            <p:cNvSpPr txBox="1">
              <a:spLocks/>
            </p:cNvSpPr>
            <p:nvPr/>
          </p:nvSpPr>
          <p:spPr>
            <a:xfrm>
              <a:off x="7043807" y="3040381"/>
              <a:ext cx="7287854" cy="731494"/>
            </a:xfrm>
            <a:prstGeom prst="rect">
              <a:avLst/>
            </a:prstGeom>
          </p:spPr>
          <p:txBody>
            <a:bodyPr vert="horz" wrap="square" lIns="108717" tIns="54359" rIns="108717" bIns="5435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215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prstClr val="black"/>
                  </a:solidFill>
                  <a:effectLst/>
                  <a:uLnTx/>
                  <a:uFillTx/>
                  <a:latin typeface="Montserrat Light" pitchFamily="2" charset="77"/>
                  <a:ea typeface="Roboto Light" panose="02000000000000000000" pitchFamily="2" charset="0"/>
                  <a:cs typeface="Lato Light" panose="020F0502020204030203" pitchFamily="34" charset="0"/>
                </a:rPr>
                <a:t>What, Why, How</a:t>
              </a:r>
            </a:p>
          </p:txBody>
        </p:sp>
      </p:grpSp>
      <p:sp>
        <p:nvSpPr>
          <p:cNvPr id="39" name="Subtitle 2">
            <a:extLst>
              <a:ext uri="{FF2B5EF4-FFF2-40B4-BE49-F238E27FC236}">
                <a16:creationId xmlns:a16="http://schemas.microsoft.com/office/drawing/2014/main" id="{500C880B-7596-4B42-8FC6-0EA14B2D0FB9}"/>
              </a:ext>
            </a:extLst>
          </p:cNvPr>
          <p:cNvSpPr txBox="1">
            <a:spLocks/>
          </p:cNvSpPr>
          <p:nvPr/>
        </p:nvSpPr>
        <p:spPr>
          <a:xfrm>
            <a:off x="7984759" y="1188195"/>
            <a:ext cx="3307469" cy="540667"/>
          </a:xfrm>
          <a:prstGeom prst="rect">
            <a:avLst/>
          </a:prstGeom>
        </p:spPr>
        <p:txBody>
          <a:bodyPr vert="horz" wrap="square" lIns="108717" tIns="54359" rIns="108717" bIns="5435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0"/>
              </a:spcBef>
              <a:spcAft>
                <a:spcPts val="0"/>
              </a:spcAft>
              <a:buClrTx/>
              <a:buSzTx/>
              <a:buFont typeface="Arial"/>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Roboto Light" panose="02000000000000000000" pitchFamily="2" charset="0"/>
                <a:cs typeface="Arial" panose="020B0604020202020204" pitchFamily="34" charset="0"/>
              </a:rPr>
              <a:t>Identify the competencies needed in CAEECC members</a:t>
            </a:r>
          </a:p>
        </p:txBody>
      </p:sp>
      <p:sp>
        <p:nvSpPr>
          <p:cNvPr id="41" name="Subtitle 2">
            <a:extLst>
              <a:ext uri="{FF2B5EF4-FFF2-40B4-BE49-F238E27FC236}">
                <a16:creationId xmlns:a16="http://schemas.microsoft.com/office/drawing/2014/main" id="{2869311D-7FF5-0D45-84D7-52EB9451FC41}"/>
              </a:ext>
            </a:extLst>
          </p:cNvPr>
          <p:cNvSpPr txBox="1">
            <a:spLocks/>
          </p:cNvSpPr>
          <p:nvPr/>
        </p:nvSpPr>
        <p:spPr>
          <a:xfrm>
            <a:off x="7984760" y="2913820"/>
            <a:ext cx="3205758" cy="756110"/>
          </a:xfrm>
          <a:prstGeom prst="rect">
            <a:avLst/>
          </a:prstGeom>
        </p:spPr>
        <p:txBody>
          <a:bodyPr vert="horz" wrap="square" lIns="108717" tIns="54359" rIns="108717" bIns="5435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0"/>
              </a:spcBef>
              <a:spcAft>
                <a:spcPts val="0"/>
              </a:spcAft>
              <a:buClrTx/>
              <a:buSzTx/>
              <a:buFont typeface="Arial"/>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Roboto Light" panose="02000000000000000000" pitchFamily="2" charset="0"/>
                <a:cs typeface="Arial" panose="020B0604020202020204" pitchFamily="34" charset="0"/>
              </a:rPr>
              <a:t>DEI WG has the power to directly influence the (new) structure and composition of CAEECC </a:t>
            </a:r>
          </a:p>
        </p:txBody>
      </p:sp>
      <p:sp>
        <p:nvSpPr>
          <p:cNvPr id="42" name="Subtitle 2">
            <a:extLst>
              <a:ext uri="{FF2B5EF4-FFF2-40B4-BE49-F238E27FC236}">
                <a16:creationId xmlns:a16="http://schemas.microsoft.com/office/drawing/2014/main" id="{60E84728-01A4-8B49-B738-2A94AEE091E3}"/>
              </a:ext>
            </a:extLst>
          </p:cNvPr>
          <p:cNvSpPr txBox="1">
            <a:spLocks/>
          </p:cNvSpPr>
          <p:nvPr/>
        </p:nvSpPr>
        <p:spPr>
          <a:xfrm>
            <a:off x="7984760" y="4744511"/>
            <a:ext cx="3205758" cy="756110"/>
          </a:xfrm>
          <a:prstGeom prst="rect">
            <a:avLst/>
          </a:prstGeom>
        </p:spPr>
        <p:txBody>
          <a:bodyPr vert="horz" wrap="square" lIns="108717" tIns="54359" rIns="108717" bIns="5435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0"/>
              </a:spcBef>
              <a:spcAft>
                <a:spcPts val="0"/>
              </a:spcAft>
              <a:buClrTx/>
              <a:buSzTx/>
              <a:buFont typeface="Arial"/>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Roboto Light" panose="02000000000000000000" pitchFamily="2" charset="0"/>
                <a:cs typeface="Arial" panose="020B0604020202020204" pitchFamily="34" charset="0"/>
              </a:rPr>
              <a:t>CDEI WG input, mini WG distillation of recommendations, CDEI WG review and input</a:t>
            </a:r>
          </a:p>
        </p:txBody>
      </p:sp>
    </p:spTree>
    <p:extLst>
      <p:ext uri="{BB962C8B-B14F-4D97-AF65-F5344CB8AC3E}">
        <p14:creationId xmlns:p14="http://schemas.microsoft.com/office/powerpoint/2010/main" val="3060387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52352484-8949-F145-ABE2-3B950EC24D9D}"/>
              </a:ext>
            </a:extLst>
          </p:cNvPr>
          <p:cNvGrpSpPr/>
          <p:nvPr/>
        </p:nvGrpSpPr>
        <p:grpSpPr>
          <a:xfrm>
            <a:off x="3332163" y="511951"/>
            <a:ext cx="5527675" cy="703648"/>
            <a:chOff x="6661150" y="1023902"/>
            <a:chExt cx="11055350" cy="1407295"/>
          </a:xfrm>
        </p:grpSpPr>
        <p:sp>
          <p:nvSpPr>
            <p:cNvPr id="73" name="TextBox 72">
              <a:extLst>
                <a:ext uri="{FF2B5EF4-FFF2-40B4-BE49-F238E27FC236}">
                  <a16:creationId xmlns:a16="http://schemas.microsoft.com/office/drawing/2014/main" id="{138CD7D7-522E-A24B-96C4-606E36FC15D9}"/>
                </a:ext>
              </a:extLst>
            </p:cNvPr>
            <p:cNvSpPr txBox="1"/>
            <p:nvPr/>
          </p:nvSpPr>
          <p:spPr>
            <a:xfrm>
              <a:off x="6661150" y="1415536"/>
              <a:ext cx="11055350" cy="101566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150" normalizeH="0" baseline="0" noProof="0" dirty="0">
                  <a:ln>
                    <a:noFill/>
                  </a:ln>
                  <a:solidFill>
                    <a:srgbClr val="44546A"/>
                  </a:solidFill>
                  <a:effectLst/>
                  <a:uLnTx/>
                  <a:uFillTx/>
                  <a:latin typeface="Arial" panose="020B0604020202020204" pitchFamily="34" charset="0"/>
                  <a:ea typeface="Roboto" panose="02000000000000000000" pitchFamily="2" charset="0"/>
                  <a:cs typeface="Arial" panose="020B0604020202020204" pitchFamily="34" charset="0"/>
                </a:rPr>
                <a:t>FEEDBACK SYNTHESIS</a:t>
              </a:r>
            </a:p>
          </p:txBody>
        </p:sp>
        <p:sp>
          <p:nvSpPr>
            <p:cNvPr id="74" name="TextBox 73">
              <a:extLst>
                <a:ext uri="{FF2B5EF4-FFF2-40B4-BE49-F238E27FC236}">
                  <a16:creationId xmlns:a16="http://schemas.microsoft.com/office/drawing/2014/main" id="{1FEBE17C-7D1E-EE4C-B59B-C6B2E5896C41}"/>
                </a:ext>
              </a:extLst>
            </p:cNvPr>
            <p:cNvSpPr txBox="1"/>
            <p:nvPr/>
          </p:nvSpPr>
          <p:spPr>
            <a:xfrm>
              <a:off x="10266504" y="1023902"/>
              <a:ext cx="3844642" cy="46166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300" normalizeH="0" baseline="0" noProof="0" dirty="0">
                  <a:ln>
                    <a:noFill/>
                  </a:ln>
                  <a:solidFill>
                    <a:prstClr val="black"/>
                  </a:solidFill>
                  <a:effectLst/>
                  <a:uLnTx/>
                  <a:uFillTx/>
                  <a:latin typeface="Arial" panose="020B0604020202020204" pitchFamily="34" charset="0"/>
                  <a:ea typeface="Lato Medium" panose="020F0502020204030203" pitchFamily="34" charset="0"/>
                  <a:cs typeface="Arial" panose="020B0604020202020204" pitchFamily="34" charset="0"/>
                </a:rPr>
                <a:t>DEI WG HOMEWORK</a:t>
              </a:r>
            </a:p>
          </p:txBody>
        </p:sp>
      </p:grpSp>
      <p:sp>
        <p:nvSpPr>
          <p:cNvPr id="75" name="Subtitle 2">
            <a:extLst>
              <a:ext uri="{FF2B5EF4-FFF2-40B4-BE49-F238E27FC236}">
                <a16:creationId xmlns:a16="http://schemas.microsoft.com/office/drawing/2014/main" id="{CC7120A1-3C3A-014F-9485-DA7E14575656}"/>
              </a:ext>
            </a:extLst>
          </p:cNvPr>
          <p:cNvSpPr txBox="1">
            <a:spLocks/>
          </p:cNvSpPr>
          <p:nvPr/>
        </p:nvSpPr>
        <p:spPr>
          <a:xfrm>
            <a:off x="3092996" y="1188111"/>
            <a:ext cx="6006007" cy="365747"/>
          </a:xfrm>
          <a:prstGeom prst="rect">
            <a:avLst/>
          </a:prstGeom>
        </p:spPr>
        <p:txBody>
          <a:bodyPr vert="horz" wrap="square" lIns="108717" tIns="54359" rIns="108717" bIns="5435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215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Roboto Light" panose="02000000000000000000" pitchFamily="2" charset="0"/>
                <a:cs typeface="Arial" panose="020B0604020202020204" pitchFamily="34" charset="0"/>
              </a:rPr>
              <a:t>TOP COMETENCIES ON A SCALE OF 1-6</a:t>
            </a:r>
          </a:p>
        </p:txBody>
      </p:sp>
      <p:sp>
        <p:nvSpPr>
          <p:cNvPr id="32" name="Rectangle 31">
            <a:extLst>
              <a:ext uri="{FF2B5EF4-FFF2-40B4-BE49-F238E27FC236}">
                <a16:creationId xmlns:a16="http://schemas.microsoft.com/office/drawing/2014/main" id="{CA9EA9C6-70D7-5848-8E9C-285A3BA759F4}"/>
              </a:ext>
            </a:extLst>
          </p:cNvPr>
          <p:cNvSpPr/>
          <p:nvPr/>
        </p:nvSpPr>
        <p:spPr>
          <a:xfrm>
            <a:off x="3437575" y="2827515"/>
            <a:ext cx="2363232"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Roboto" panose="02000000000000000000" pitchFamily="2" charset="0"/>
                <a:cs typeface="Arial" panose="020B0604020202020204" pitchFamily="34" charset="0"/>
              </a:rPr>
              <a:t>DEI Competency Building</a:t>
            </a:r>
          </a:p>
        </p:txBody>
      </p:sp>
      <p:sp>
        <p:nvSpPr>
          <p:cNvPr id="33" name="Rectangle 32">
            <a:extLst>
              <a:ext uri="{FF2B5EF4-FFF2-40B4-BE49-F238E27FC236}">
                <a16:creationId xmlns:a16="http://schemas.microsoft.com/office/drawing/2014/main" id="{4521912E-9713-FD4C-8DEF-DD8DCBFF0849}"/>
              </a:ext>
            </a:extLst>
          </p:cNvPr>
          <p:cNvSpPr/>
          <p:nvPr/>
        </p:nvSpPr>
        <p:spPr>
          <a:xfrm>
            <a:off x="6533928" y="2816019"/>
            <a:ext cx="2236073"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Roboto" panose="02000000000000000000" pitchFamily="2" charset="0"/>
                <a:cs typeface="Arial" panose="020B0604020202020204" pitchFamily="34" charset="0"/>
              </a:rPr>
              <a:t>Energy Efficiency Training</a:t>
            </a:r>
          </a:p>
        </p:txBody>
      </p:sp>
      <p:sp>
        <p:nvSpPr>
          <p:cNvPr id="40" name="Subtitle 2">
            <a:extLst>
              <a:ext uri="{FF2B5EF4-FFF2-40B4-BE49-F238E27FC236}">
                <a16:creationId xmlns:a16="http://schemas.microsoft.com/office/drawing/2014/main" id="{C76C6D9D-4DBA-4F44-8A22-251CEFD3389B}"/>
              </a:ext>
            </a:extLst>
          </p:cNvPr>
          <p:cNvSpPr txBox="1">
            <a:spLocks/>
          </p:cNvSpPr>
          <p:nvPr/>
        </p:nvSpPr>
        <p:spPr>
          <a:xfrm>
            <a:off x="3564732" y="4408949"/>
            <a:ext cx="2236075" cy="656083"/>
          </a:xfrm>
          <a:prstGeom prst="rect">
            <a:avLst/>
          </a:prstGeom>
        </p:spPr>
        <p:txBody>
          <a:bodyPr vert="horz" wrap="square" lIns="108717" tIns="54359" rIns="108717" bIns="5435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2150"/>
              </a:lnSpc>
              <a:spcBef>
                <a:spcPct val="20000"/>
              </a:spcBef>
              <a:spcAft>
                <a:spcPts val="0"/>
              </a:spcAft>
              <a:buClrTx/>
              <a:buSzTx/>
              <a:buFont typeface="Arial"/>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Roboto Light" panose="02000000000000000000" pitchFamily="2" charset="0"/>
                <a:cs typeface="Arial" panose="020B0604020202020204" pitchFamily="34" charset="0"/>
              </a:rPr>
              <a:t>Highest scoring competency </a:t>
            </a:r>
          </a:p>
        </p:txBody>
      </p:sp>
      <p:sp>
        <p:nvSpPr>
          <p:cNvPr id="41" name="Subtitle 2">
            <a:extLst>
              <a:ext uri="{FF2B5EF4-FFF2-40B4-BE49-F238E27FC236}">
                <a16:creationId xmlns:a16="http://schemas.microsoft.com/office/drawing/2014/main" id="{5916BC41-B0B7-F042-B271-C72441EBAE24}"/>
              </a:ext>
            </a:extLst>
          </p:cNvPr>
          <p:cNvSpPr txBox="1">
            <a:spLocks/>
          </p:cNvSpPr>
          <p:nvPr/>
        </p:nvSpPr>
        <p:spPr>
          <a:xfrm>
            <a:off x="6442203" y="4408949"/>
            <a:ext cx="2236075" cy="656083"/>
          </a:xfrm>
          <a:prstGeom prst="rect">
            <a:avLst/>
          </a:prstGeom>
        </p:spPr>
        <p:txBody>
          <a:bodyPr vert="horz" wrap="square" lIns="108717" tIns="54359" rIns="108717" bIns="5435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2150"/>
              </a:lnSpc>
              <a:spcBef>
                <a:spcPct val="20000"/>
              </a:spcBef>
              <a:spcAft>
                <a:spcPts val="0"/>
              </a:spcAft>
              <a:buClrTx/>
              <a:buSzTx/>
              <a:buFont typeface="Arial"/>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Roboto Light" panose="02000000000000000000" pitchFamily="2" charset="0"/>
                <a:cs typeface="Arial" panose="020B0604020202020204" pitchFamily="34" charset="0"/>
              </a:rPr>
              <a:t>2</a:t>
            </a:r>
            <a:r>
              <a:rPr kumimoji="0" lang="en-US" sz="1800" b="0" i="0" u="none" strike="noStrike" kern="1200" cap="none" spc="0" normalizeH="0" baseline="30000" noProof="0" dirty="0">
                <a:ln>
                  <a:noFill/>
                </a:ln>
                <a:solidFill>
                  <a:prstClr val="black"/>
                </a:solidFill>
                <a:effectLst/>
                <a:uLnTx/>
                <a:uFillTx/>
                <a:latin typeface="Arial" panose="020B0604020202020204" pitchFamily="34" charset="0"/>
                <a:ea typeface="Roboto Light" panose="02000000000000000000" pitchFamily="2" charset="0"/>
                <a:cs typeface="Arial" panose="020B0604020202020204" pitchFamily="34" charset="0"/>
              </a:rPr>
              <a:t>nd</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Roboto Light" panose="02000000000000000000" pitchFamily="2" charset="0"/>
                <a:cs typeface="Arial" panose="020B0604020202020204" pitchFamily="34" charset="0"/>
              </a:rPr>
              <a:t> highest scoring competency</a:t>
            </a:r>
          </a:p>
        </p:txBody>
      </p:sp>
      <p:cxnSp>
        <p:nvCxnSpPr>
          <p:cNvPr id="49" name="Straight Connector 48">
            <a:extLst>
              <a:ext uri="{FF2B5EF4-FFF2-40B4-BE49-F238E27FC236}">
                <a16:creationId xmlns:a16="http://schemas.microsoft.com/office/drawing/2014/main" id="{7354AFD1-E891-6242-845A-6F1242CE08DF}"/>
              </a:ext>
            </a:extLst>
          </p:cNvPr>
          <p:cNvCxnSpPr/>
          <p:nvPr/>
        </p:nvCxnSpPr>
        <p:spPr>
          <a:xfrm>
            <a:off x="6123705" y="2633276"/>
            <a:ext cx="0" cy="289739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B7E344EF-08FF-0E4B-A82E-93D8EF414BDB}"/>
              </a:ext>
            </a:extLst>
          </p:cNvPr>
          <p:cNvSpPr/>
          <p:nvPr/>
        </p:nvSpPr>
        <p:spPr>
          <a:xfrm>
            <a:off x="4248429" y="3356243"/>
            <a:ext cx="868680" cy="8686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5.4</a:t>
            </a:r>
          </a:p>
        </p:txBody>
      </p:sp>
      <p:sp>
        <p:nvSpPr>
          <p:cNvPr id="52" name="Rectangle 51">
            <a:extLst>
              <a:ext uri="{FF2B5EF4-FFF2-40B4-BE49-F238E27FC236}">
                <a16:creationId xmlns:a16="http://schemas.microsoft.com/office/drawing/2014/main" id="{BE70EF01-9AF8-9D49-A539-BD58DC4AE4B4}"/>
              </a:ext>
            </a:extLst>
          </p:cNvPr>
          <p:cNvSpPr/>
          <p:nvPr/>
        </p:nvSpPr>
        <p:spPr>
          <a:xfrm>
            <a:off x="7125900" y="3356243"/>
            <a:ext cx="868680" cy="8686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4.5</a:t>
            </a:r>
          </a:p>
        </p:txBody>
      </p:sp>
    </p:spTree>
    <p:extLst>
      <p:ext uri="{BB962C8B-B14F-4D97-AF65-F5344CB8AC3E}">
        <p14:creationId xmlns:p14="http://schemas.microsoft.com/office/powerpoint/2010/main" val="3250862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CCBA39D-4FC6-FB44-BC9D-593B8B17D31D}"/>
              </a:ext>
            </a:extLst>
          </p:cNvPr>
          <p:cNvGrpSpPr/>
          <p:nvPr/>
        </p:nvGrpSpPr>
        <p:grpSpPr>
          <a:xfrm>
            <a:off x="4120293" y="511951"/>
            <a:ext cx="3969960" cy="707412"/>
            <a:chOff x="8237411" y="1023902"/>
            <a:chExt cx="7939920" cy="1414824"/>
          </a:xfrm>
        </p:grpSpPr>
        <p:sp>
          <p:nvSpPr>
            <p:cNvPr id="106" name="TextBox 105">
              <a:extLst>
                <a:ext uri="{FF2B5EF4-FFF2-40B4-BE49-F238E27FC236}">
                  <a16:creationId xmlns:a16="http://schemas.microsoft.com/office/drawing/2014/main" id="{E133785E-0B00-E64A-9AC0-44059588742B}"/>
                </a:ext>
              </a:extLst>
            </p:cNvPr>
            <p:cNvSpPr txBox="1"/>
            <p:nvPr/>
          </p:nvSpPr>
          <p:spPr>
            <a:xfrm>
              <a:off x="8237411" y="1423064"/>
              <a:ext cx="7939920" cy="101566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150" normalizeH="0" baseline="0" noProof="0" dirty="0">
                  <a:ln>
                    <a:noFill/>
                  </a:ln>
                  <a:solidFill>
                    <a:srgbClr val="44546A"/>
                  </a:solidFill>
                  <a:effectLst/>
                  <a:uLnTx/>
                  <a:uFillTx/>
                  <a:latin typeface="Arial" panose="020B0604020202020204" pitchFamily="34" charset="0"/>
                  <a:ea typeface="Roboto" panose="02000000000000000000" pitchFamily="2" charset="0"/>
                  <a:cs typeface="Arial" panose="020B0604020202020204" pitchFamily="34" charset="0"/>
                </a:rPr>
                <a:t>AREAS OF IMPACT</a:t>
              </a:r>
            </a:p>
          </p:txBody>
        </p:sp>
        <p:sp>
          <p:nvSpPr>
            <p:cNvPr id="107" name="TextBox 106">
              <a:extLst>
                <a:ext uri="{FF2B5EF4-FFF2-40B4-BE49-F238E27FC236}">
                  <a16:creationId xmlns:a16="http://schemas.microsoft.com/office/drawing/2014/main" id="{DBC3E1C2-46ED-9F4A-B722-3A0873B76B06}"/>
                </a:ext>
              </a:extLst>
            </p:cNvPr>
            <p:cNvSpPr txBox="1"/>
            <p:nvPr/>
          </p:nvSpPr>
          <p:spPr>
            <a:xfrm>
              <a:off x="9809657" y="1023902"/>
              <a:ext cx="4758354" cy="46166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300" normalizeH="0" baseline="0" noProof="0" dirty="0">
                  <a:ln>
                    <a:noFill/>
                  </a:ln>
                  <a:solidFill>
                    <a:prstClr val="black"/>
                  </a:solidFill>
                  <a:effectLst/>
                  <a:uLnTx/>
                  <a:uFillTx/>
                  <a:latin typeface="Arial" panose="020B0604020202020204" pitchFamily="34" charset="0"/>
                  <a:ea typeface="Lato Medium" panose="020F0502020204030203" pitchFamily="34" charset="0"/>
                  <a:cs typeface="Arial" panose="020B0604020202020204" pitchFamily="34" charset="0"/>
                </a:rPr>
                <a:t>COMPETENCY BUILDING</a:t>
              </a:r>
            </a:p>
          </p:txBody>
        </p:sp>
      </p:grpSp>
      <p:grpSp>
        <p:nvGrpSpPr>
          <p:cNvPr id="5" name="Group 4">
            <a:extLst>
              <a:ext uri="{FF2B5EF4-FFF2-40B4-BE49-F238E27FC236}">
                <a16:creationId xmlns:a16="http://schemas.microsoft.com/office/drawing/2014/main" id="{B7EFA396-025D-184F-9183-71A2285A15B4}"/>
              </a:ext>
            </a:extLst>
          </p:cNvPr>
          <p:cNvGrpSpPr/>
          <p:nvPr/>
        </p:nvGrpSpPr>
        <p:grpSpPr>
          <a:xfrm>
            <a:off x="606056" y="2536962"/>
            <a:ext cx="10936013" cy="3174089"/>
            <a:chOff x="1517597" y="4282302"/>
            <a:chExt cx="17052017" cy="6348178"/>
          </a:xfrm>
        </p:grpSpPr>
        <p:grpSp>
          <p:nvGrpSpPr>
            <p:cNvPr id="35" name="Group 34">
              <a:extLst>
                <a:ext uri="{FF2B5EF4-FFF2-40B4-BE49-F238E27FC236}">
                  <a16:creationId xmlns:a16="http://schemas.microsoft.com/office/drawing/2014/main" id="{5B28E25A-C747-9842-B4B8-9B28C3FAF72C}"/>
                </a:ext>
              </a:extLst>
            </p:cNvPr>
            <p:cNvGrpSpPr/>
            <p:nvPr/>
          </p:nvGrpSpPr>
          <p:grpSpPr>
            <a:xfrm>
              <a:off x="1517597" y="4282302"/>
              <a:ext cx="5015742" cy="6101706"/>
              <a:chOff x="2031947" y="4910952"/>
              <a:chExt cx="5015742" cy="6101706"/>
            </a:xfrm>
          </p:grpSpPr>
          <p:sp>
            <p:nvSpPr>
              <p:cNvPr id="36" name="Rectangle 35">
                <a:extLst>
                  <a:ext uri="{FF2B5EF4-FFF2-40B4-BE49-F238E27FC236}">
                    <a16:creationId xmlns:a16="http://schemas.microsoft.com/office/drawing/2014/main" id="{D9AF08F7-F36A-8648-B252-072EC5A6CCE7}"/>
                  </a:ext>
                </a:extLst>
              </p:cNvPr>
              <p:cNvSpPr/>
              <p:nvPr/>
            </p:nvSpPr>
            <p:spPr>
              <a:xfrm>
                <a:off x="2031947" y="4910952"/>
                <a:ext cx="5015742" cy="6101706"/>
              </a:xfrm>
              <a:prstGeom prst="rect">
                <a:avLst/>
              </a:prstGeom>
              <a:solidFill>
                <a:srgbClr val="F2F2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Montserrat" charset="0"/>
                  <a:ea typeface="+mn-ea"/>
                  <a:cs typeface="+mn-cs"/>
                </a:endParaRPr>
              </a:p>
            </p:txBody>
          </p:sp>
          <p:sp>
            <p:nvSpPr>
              <p:cNvPr id="38" name="Rectangle 37">
                <a:extLst>
                  <a:ext uri="{FF2B5EF4-FFF2-40B4-BE49-F238E27FC236}">
                    <a16:creationId xmlns:a16="http://schemas.microsoft.com/office/drawing/2014/main" id="{7DDB3870-7A5D-5145-8EDB-3BB9A72152E9}"/>
                  </a:ext>
                </a:extLst>
              </p:cNvPr>
              <p:cNvSpPr/>
              <p:nvPr/>
            </p:nvSpPr>
            <p:spPr>
              <a:xfrm>
                <a:off x="2031947" y="6899976"/>
                <a:ext cx="5015742" cy="198515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44546A"/>
                    </a:solidFill>
                    <a:effectLst/>
                    <a:uLnTx/>
                    <a:uFillTx/>
                    <a:latin typeface="Arial" panose="020B0604020202020204" pitchFamily="34" charset="0"/>
                    <a:ea typeface="Roboto" panose="02000000000000000000" pitchFamily="2" charset="0"/>
                    <a:cs typeface="Arial" panose="020B0604020202020204" pitchFamily="34" charset="0"/>
                  </a:rPr>
                  <a:t>WHERE CORE COMPETENCIES MATTER</a:t>
                </a:r>
                <a:endParaRPr kumimoji="0" lang="en-US" sz="19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grpSp>
        <p:sp>
          <p:nvSpPr>
            <p:cNvPr id="40" name="Subtitle 2">
              <a:extLst>
                <a:ext uri="{FF2B5EF4-FFF2-40B4-BE49-F238E27FC236}">
                  <a16:creationId xmlns:a16="http://schemas.microsoft.com/office/drawing/2014/main" id="{B9DFAC99-124D-8545-AA9B-1AE1607F5CA1}"/>
                </a:ext>
              </a:extLst>
            </p:cNvPr>
            <p:cNvSpPr txBox="1">
              <a:spLocks/>
            </p:cNvSpPr>
            <p:nvPr/>
          </p:nvSpPr>
          <p:spPr>
            <a:xfrm>
              <a:off x="6961829" y="8256484"/>
              <a:ext cx="2729885" cy="1943108"/>
            </a:xfrm>
            <a:prstGeom prst="rect">
              <a:avLst/>
            </a:prstGeom>
          </p:spPr>
          <p:txBody>
            <a:bodyPr vert="horz" wrap="square" lIns="108717" tIns="54359" rIns="108717" bIns="5435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ts val="0"/>
                </a:spcBef>
                <a:spcAft>
                  <a:spcPts val="0"/>
                </a:spcAft>
                <a:buClrTx/>
                <a:buSzTx/>
                <a:buFont typeface="Arial"/>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Roboto Light" panose="02000000000000000000" pitchFamily="2" charset="0"/>
                  <a:cs typeface="Arial" panose="020B0604020202020204" pitchFamily="34" charset="0"/>
                </a:rPr>
                <a:t>Indicates why they should be approved for CAEECC</a:t>
              </a:r>
            </a:p>
          </p:txBody>
        </p:sp>
        <p:sp>
          <p:nvSpPr>
            <p:cNvPr id="42" name="Rectangle 41">
              <a:extLst>
                <a:ext uri="{FF2B5EF4-FFF2-40B4-BE49-F238E27FC236}">
                  <a16:creationId xmlns:a16="http://schemas.microsoft.com/office/drawing/2014/main" id="{E6BD193E-5CC1-6F4C-88D5-1ED564271265}"/>
                </a:ext>
              </a:extLst>
            </p:cNvPr>
            <p:cNvSpPr/>
            <p:nvPr/>
          </p:nvSpPr>
          <p:spPr>
            <a:xfrm>
              <a:off x="6797525" y="5328930"/>
              <a:ext cx="3585639"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546A"/>
                  </a:solidFill>
                  <a:effectLst/>
                  <a:uLnTx/>
                  <a:uFillTx/>
                  <a:latin typeface="Arial" panose="020B0604020202020204" pitchFamily="34" charset="0"/>
                  <a:ea typeface="Roboto" panose="02000000000000000000" pitchFamily="2" charset="0"/>
                  <a:cs typeface="Arial" panose="020B0604020202020204" pitchFamily="34" charset="0"/>
                </a:rPr>
                <a:t>APPLICATION PHASE</a:t>
              </a:r>
            </a:p>
          </p:txBody>
        </p:sp>
        <p:sp>
          <p:nvSpPr>
            <p:cNvPr id="43" name="Subtitle 2">
              <a:extLst>
                <a:ext uri="{FF2B5EF4-FFF2-40B4-BE49-F238E27FC236}">
                  <a16:creationId xmlns:a16="http://schemas.microsoft.com/office/drawing/2014/main" id="{1D250817-76DD-5C48-9900-5B9B47C396EE}"/>
                </a:ext>
              </a:extLst>
            </p:cNvPr>
            <p:cNvSpPr txBox="1">
              <a:spLocks/>
            </p:cNvSpPr>
            <p:nvPr/>
          </p:nvSpPr>
          <p:spPr>
            <a:xfrm>
              <a:off x="15879778" y="8256484"/>
              <a:ext cx="2528060" cy="2373996"/>
            </a:xfrm>
            <a:prstGeom prst="rect">
              <a:avLst/>
            </a:prstGeom>
          </p:spPr>
          <p:txBody>
            <a:bodyPr vert="horz" wrap="square" lIns="108717" tIns="54359" rIns="108717" bIns="5435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ts val="0"/>
                </a:spcBef>
                <a:spcAft>
                  <a:spcPts val="0"/>
                </a:spcAft>
                <a:buClrTx/>
                <a:buSzTx/>
                <a:buFont typeface="Arial"/>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Roboto Light" panose="02000000000000000000" pitchFamily="2" charset="0"/>
                  <a:cs typeface="Arial" panose="020B0604020202020204" pitchFamily="34" charset="0"/>
                </a:rPr>
                <a:t>On-going reinforcement of competencies while serving on CAEECC</a:t>
              </a:r>
            </a:p>
          </p:txBody>
        </p:sp>
        <p:sp>
          <p:nvSpPr>
            <p:cNvPr id="46" name="Rectangle 45">
              <a:extLst>
                <a:ext uri="{FF2B5EF4-FFF2-40B4-BE49-F238E27FC236}">
                  <a16:creationId xmlns:a16="http://schemas.microsoft.com/office/drawing/2014/main" id="{C43A603B-358C-3449-A816-C5F7D5923848}"/>
                </a:ext>
              </a:extLst>
            </p:cNvPr>
            <p:cNvSpPr/>
            <p:nvPr/>
          </p:nvSpPr>
          <p:spPr>
            <a:xfrm>
              <a:off x="14983975" y="5328930"/>
              <a:ext cx="3585639"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546A"/>
                  </a:solidFill>
                  <a:effectLst/>
                  <a:uLnTx/>
                  <a:uFillTx/>
                  <a:latin typeface="Arial" panose="020B0604020202020204" pitchFamily="34" charset="0"/>
                  <a:ea typeface="Roboto" panose="02000000000000000000" pitchFamily="2" charset="0"/>
                  <a:cs typeface="Arial" panose="020B0604020202020204" pitchFamily="34" charset="0"/>
                </a:rPr>
                <a:t>DURING MEMBERSHIP</a:t>
              </a:r>
            </a:p>
          </p:txBody>
        </p:sp>
        <p:sp>
          <p:nvSpPr>
            <p:cNvPr id="60" name="Triangle 59">
              <a:extLst>
                <a:ext uri="{FF2B5EF4-FFF2-40B4-BE49-F238E27FC236}">
                  <a16:creationId xmlns:a16="http://schemas.microsoft.com/office/drawing/2014/main" id="{06015FFC-CDAA-D24C-A4D2-499F96FDB3DF}"/>
                </a:ext>
              </a:extLst>
            </p:cNvPr>
            <p:cNvSpPr/>
            <p:nvPr/>
          </p:nvSpPr>
          <p:spPr>
            <a:xfrm rot="5400000">
              <a:off x="8089083" y="7012716"/>
              <a:ext cx="1058664" cy="64087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4" name="Straight Connector 3">
            <a:extLst>
              <a:ext uri="{FF2B5EF4-FFF2-40B4-BE49-F238E27FC236}">
                <a16:creationId xmlns:a16="http://schemas.microsoft.com/office/drawing/2014/main" id="{BF7F4290-096A-46F7-9B40-B6DB2681FBAE}"/>
              </a:ext>
            </a:extLst>
          </p:cNvPr>
          <p:cNvCxnSpPr>
            <a:cxnSpLocks/>
            <a:endCxn id="17" idx="3"/>
          </p:cNvCxnSpPr>
          <p:nvPr/>
        </p:nvCxnSpPr>
        <p:spPr>
          <a:xfrm flipV="1">
            <a:off x="4304564" y="4062388"/>
            <a:ext cx="6227333" cy="2"/>
          </a:xfrm>
          <a:prstGeom prst="line">
            <a:avLst/>
          </a:prstGeom>
        </p:spPr>
        <p:style>
          <a:lnRef idx="1">
            <a:schemeClr val="accent1"/>
          </a:lnRef>
          <a:fillRef idx="0">
            <a:schemeClr val="accent1"/>
          </a:fillRef>
          <a:effectRef idx="0">
            <a:schemeClr val="accent1"/>
          </a:effectRef>
          <a:fontRef idx="minor">
            <a:schemeClr val="tx1"/>
          </a:fontRef>
        </p:style>
      </p:cxnSp>
      <p:sp>
        <p:nvSpPr>
          <p:cNvPr id="16" name="Triangle 59">
            <a:extLst>
              <a:ext uri="{FF2B5EF4-FFF2-40B4-BE49-F238E27FC236}">
                <a16:creationId xmlns:a16="http://schemas.microsoft.com/office/drawing/2014/main" id="{62E9FB63-EEF7-4402-B920-F381B14DE33A}"/>
              </a:ext>
            </a:extLst>
          </p:cNvPr>
          <p:cNvSpPr/>
          <p:nvPr/>
        </p:nvSpPr>
        <p:spPr>
          <a:xfrm rot="5400000">
            <a:off x="7428126" y="3866927"/>
            <a:ext cx="529332" cy="39092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riangle 59">
            <a:extLst>
              <a:ext uri="{FF2B5EF4-FFF2-40B4-BE49-F238E27FC236}">
                <a16:creationId xmlns:a16="http://schemas.microsoft.com/office/drawing/2014/main" id="{420DE112-512A-48B2-BE9F-4CE16F27B291}"/>
              </a:ext>
            </a:extLst>
          </p:cNvPr>
          <p:cNvSpPr/>
          <p:nvPr/>
        </p:nvSpPr>
        <p:spPr>
          <a:xfrm rot="5400000">
            <a:off x="10462693" y="3866926"/>
            <a:ext cx="529332" cy="39092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D624705-E40B-4C69-B961-C7305460C999}"/>
              </a:ext>
            </a:extLst>
          </p:cNvPr>
          <p:cNvSpPr/>
          <p:nvPr/>
        </p:nvSpPr>
        <p:spPr>
          <a:xfrm>
            <a:off x="6546607" y="3073292"/>
            <a:ext cx="218718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546A"/>
                </a:solidFill>
                <a:effectLst/>
                <a:uLnTx/>
                <a:uFillTx/>
                <a:latin typeface="Arial" panose="020B0604020202020204" pitchFamily="34" charset="0"/>
                <a:ea typeface="Roboto" panose="02000000000000000000" pitchFamily="2" charset="0"/>
                <a:cs typeface="Arial" panose="020B0604020202020204" pitchFamily="34" charset="0"/>
              </a:rPr>
              <a:t>ORIENTATION</a:t>
            </a:r>
          </a:p>
        </p:txBody>
      </p:sp>
      <p:sp>
        <p:nvSpPr>
          <p:cNvPr id="20" name="Subtitle 2">
            <a:extLst>
              <a:ext uri="{FF2B5EF4-FFF2-40B4-BE49-F238E27FC236}">
                <a16:creationId xmlns:a16="http://schemas.microsoft.com/office/drawing/2014/main" id="{510FF283-93EA-43E8-82C0-CE51CB5C953A}"/>
              </a:ext>
            </a:extLst>
          </p:cNvPr>
          <p:cNvSpPr txBox="1">
            <a:spLocks/>
          </p:cNvSpPr>
          <p:nvPr/>
        </p:nvSpPr>
        <p:spPr>
          <a:xfrm>
            <a:off x="6784359" y="4524053"/>
            <a:ext cx="1711677" cy="1186998"/>
          </a:xfrm>
          <a:prstGeom prst="rect">
            <a:avLst/>
          </a:prstGeom>
        </p:spPr>
        <p:txBody>
          <a:bodyPr vert="horz" wrap="square" lIns="108717" tIns="54359" rIns="108717" bIns="5435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ts val="0"/>
              </a:spcBef>
              <a:spcAft>
                <a:spcPts val="0"/>
              </a:spcAft>
              <a:buClrTx/>
              <a:buSzTx/>
              <a:buFont typeface="Arial"/>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Roboto Light" panose="02000000000000000000" pitchFamily="2" charset="0"/>
                <a:cs typeface="Arial" panose="020B0604020202020204" pitchFamily="34" charset="0"/>
              </a:rPr>
              <a:t>Preparation in core competencies to support member’s success in CAEECC</a:t>
            </a:r>
          </a:p>
        </p:txBody>
      </p:sp>
    </p:spTree>
    <p:extLst>
      <p:ext uri="{BB962C8B-B14F-4D97-AF65-F5344CB8AC3E}">
        <p14:creationId xmlns:p14="http://schemas.microsoft.com/office/powerpoint/2010/main" val="2039615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6C8356-27EF-BE48-98CD-35E60B5087DB}"/>
              </a:ext>
            </a:extLst>
          </p:cNvPr>
          <p:cNvSpPr/>
          <p:nvPr/>
        </p:nvSpPr>
        <p:spPr>
          <a:xfrm>
            <a:off x="1587" y="1152144"/>
            <a:ext cx="9107425" cy="455371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reeform 1">
            <a:extLst>
              <a:ext uri="{FF2B5EF4-FFF2-40B4-BE49-F238E27FC236}">
                <a16:creationId xmlns:a16="http://schemas.microsoft.com/office/drawing/2014/main" id="{66BD402E-2C99-FF47-9165-58831417C914}"/>
              </a:ext>
            </a:extLst>
          </p:cNvPr>
          <p:cNvSpPr>
            <a:spLocks noChangeArrowheads="1"/>
          </p:cNvSpPr>
          <p:nvPr/>
        </p:nvSpPr>
        <p:spPr bwMode="auto">
          <a:xfrm>
            <a:off x="6602734" y="1152146"/>
            <a:ext cx="5587679" cy="4553710"/>
          </a:xfrm>
          <a:custGeom>
            <a:avLst/>
            <a:gdLst>
              <a:gd name="T0" fmla="*/ 134789620 w 8881"/>
              <a:gd name="T1" fmla="*/ 208280446 h 1611"/>
              <a:gd name="T2" fmla="*/ 1150894798 w 8881"/>
              <a:gd name="T3" fmla="*/ 208280446 h 1611"/>
              <a:gd name="T4" fmla="*/ 1150894798 w 8881"/>
              <a:gd name="T5" fmla="*/ 0 h 1611"/>
              <a:gd name="T6" fmla="*/ 0 w 8881"/>
              <a:gd name="T7" fmla="*/ 0 h 1611"/>
              <a:gd name="T8" fmla="*/ 134789620 w 8881"/>
              <a:gd name="T9" fmla="*/ 208280446 h 1611"/>
              <a:gd name="T10" fmla="*/ 0 60000 65536"/>
              <a:gd name="T11" fmla="*/ 0 60000 65536"/>
              <a:gd name="T12" fmla="*/ 0 60000 65536"/>
              <a:gd name="T13" fmla="*/ 0 60000 65536"/>
              <a:gd name="T14" fmla="*/ 0 60000 65536"/>
              <a:gd name="connsiteX0" fmla="*/ 1171 w 9999"/>
              <a:gd name="connsiteY0" fmla="*/ 9994 h 9994"/>
              <a:gd name="connsiteX1" fmla="*/ 9999 w 9999"/>
              <a:gd name="connsiteY1" fmla="*/ 9994 h 9994"/>
              <a:gd name="connsiteX2" fmla="*/ 9999 w 9999"/>
              <a:gd name="connsiteY2" fmla="*/ 0 h 9994"/>
              <a:gd name="connsiteX3" fmla="*/ 0 w 9999"/>
              <a:gd name="connsiteY3" fmla="*/ 0 h 9994"/>
              <a:gd name="connsiteX0" fmla="*/ 1744 w 10000"/>
              <a:gd name="connsiteY0" fmla="*/ 9930 h 10000"/>
              <a:gd name="connsiteX1" fmla="*/ 10000 w 10000"/>
              <a:gd name="connsiteY1" fmla="*/ 10000 h 10000"/>
              <a:gd name="connsiteX2" fmla="*/ 10000 w 10000"/>
              <a:gd name="connsiteY2" fmla="*/ 0 h 10000"/>
              <a:gd name="connsiteX3" fmla="*/ 0 w 10000"/>
              <a:gd name="connsiteY3" fmla="*/ 0 h 10000"/>
              <a:gd name="connsiteX0" fmla="*/ 2040 w 10000"/>
              <a:gd name="connsiteY0" fmla="*/ 9930 h 10000"/>
              <a:gd name="connsiteX1" fmla="*/ 10000 w 10000"/>
              <a:gd name="connsiteY1" fmla="*/ 10000 h 10000"/>
              <a:gd name="connsiteX2" fmla="*/ 10000 w 10000"/>
              <a:gd name="connsiteY2" fmla="*/ 0 h 10000"/>
              <a:gd name="connsiteX3" fmla="*/ 0 w 10000"/>
              <a:gd name="connsiteY3" fmla="*/ 0 h 10000"/>
              <a:gd name="connsiteX0" fmla="*/ 1625 w 10000"/>
              <a:gd name="connsiteY0" fmla="*/ 9930 h 10000"/>
              <a:gd name="connsiteX1" fmla="*/ 10000 w 10000"/>
              <a:gd name="connsiteY1" fmla="*/ 10000 h 10000"/>
              <a:gd name="connsiteX2" fmla="*/ 10000 w 10000"/>
              <a:gd name="connsiteY2" fmla="*/ 0 h 10000"/>
              <a:gd name="connsiteX3" fmla="*/ 0 w 10000"/>
              <a:gd name="connsiteY3" fmla="*/ 0 h 10000"/>
              <a:gd name="connsiteX0" fmla="*/ 1803 w 10000"/>
              <a:gd name="connsiteY0" fmla="*/ 9930 h 10000"/>
              <a:gd name="connsiteX1" fmla="*/ 10000 w 10000"/>
              <a:gd name="connsiteY1" fmla="*/ 10000 h 10000"/>
              <a:gd name="connsiteX2" fmla="*/ 10000 w 10000"/>
              <a:gd name="connsiteY2" fmla="*/ 0 h 10000"/>
              <a:gd name="connsiteX3" fmla="*/ 0 w 10000"/>
              <a:gd name="connsiteY3" fmla="*/ 0 h 10000"/>
              <a:gd name="connsiteX0" fmla="*/ 1912 w 10000"/>
              <a:gd name="connsiteY0" fmla="*/ 9930 h 10000"/>
              <a:gd name="connsiteX1" fmla="*/ 10000 w 10000"/>
              <a:gd name="connsiteY1" fmla="*/ 10000 h 10000"/>
              <a:gd name="connsiteX2" fmla="*/ 10000 w 10000"/>
              <a:gd name="connsiteY2" fmla="*/ 0 h 10000"/>
              <a:gd name="connsiteX3" fmla="*/ 0 w 10000"/>
              <a:gd name="connsiteY3" fmla="*/ 0 h 10000"/>
              <a:gd name="connsiteX0" fmla="*/ 1912 w 10000"/>
              <a:gd name="connsiteY0" fmla="*/ 9972 h 10000"/>
              <a:gd name="connsiteX1" fmla="*/ 10000 w 10000"/>
              <a:gd name="connsiteY1" fmla="*/ 10000 h 10000"/>
              <a:gd name="connsiteX2" fmla="*/ 10000 w 10000"/>
              <a:gd name="connsiteY2" fmla="*/ 0 h 10000"/>
              <a:gd name="connsiteX3" fmla="*/ 0 w 10000"/>
              <a:gd name="connsiteY3" fmla="*/ 0 h 10000"/>
              <a:gd name="connsiteX0" fmla="*/ 1912 w 10000"/>
              <a:gd name="connsiteY0" fmla="*/ 9972 h 10000"/>
              <a:gd name="connsiteX1" fmla="*/ 10000 w 10000"/>
              <a:gd name="connsiteY1" fmla="*/ 10000 h 10000"/>
              <a:gd name="connsiteX2" fmla="*/ 4623 w 10000"/>
              <a:gd name="connsiteY2" fmla="*/ 0 h 10000"/>
              <a:gd name="connsiteX3" fmla="*/ 0 w 10000"/>
              <a:gd name="connsiteY3" fmla="*/ 0 h 10000"/>
              <a:gd name="connsiteX0" fmla="*/ 1912 w 4623"/>
              <a:gd name="connsiteY0" fmla="*/ 9972 h 10000"/>
              <a:gd name="connsiteX1" fmla="*/ 4609 w 4623"/>
              <a:gd name="connsiteY1" fmla="*/ 10000 h 10000"/>
              <a:gd name="connsiteX2" fmla="*/ 4623 w 4623"/>
              <a:gd name="connsiteY2" fmla="*/ 0 h 10000"/>
              <a:gd name="connsiteX3" fmla="*/ 0 w 4623"/>
              <a:gd name="connsiteY3" fmla="*/ 0 h 10000"/>
              <a:gd name="connsiteX0" fmla="*/ 4136 w 9971"/>
              <a:gd name="connsiteY0" fmla="*/ 9972 h 10000"/>
              <a:gd name="connsiteX1" fmla="*/ 9970 w 9971"/>
              <a:gd name="connsiteY1" fmla="*/ 10000 h 10000"/>
              <a:gd name="connsiteX2" fmla="*/ 9927 w 9971"/>
              <a:gd name="connsiteY2" fmla="*/ 15 h 10000"/>
              <a:gd name="connsiteX3" fmla="*/ 0 w 9971"/>
              <a:gd name="connsiteY3" fmla="*/ 0 h 10000"/>
              <a:gd name="connsiteX0" fmla="*/ 4148 w 9956"/>
              <a:gd name="connsiteY0" fmla="*/ 9972 h 10000"/>
              <a:gd name="connsiteX1" fmla="*/ 9944 w 9956"/>
              <a:gd name="connsiteY1" fmla="*/ 10000 h 10000"/>
              <a:gd name="connsiteX2" fmla="*/ 9956 w 9956"/>
              <a:gd name="connsiteY2" fmla="*/ 15 h 10000"/>
              <a:gd name="connsiteX3" fmla="*/ 0 w 9956"/>
              <a:gd name="connsiteY3" fmla="*/ 0 h 10000"/>
              <a:gd name="connsiteX0" fmla="*/ 4166 w 9990"/>
              <a:gd name="connsiteY0" fmla="*/ 9972 h 10000"/>
              <a:gd name="connsiteX1" fmla="*/ 9988 w 9990"/>
              <a:gd name="connsiteY1" fmla="*/ 10000 h 10000"/>
              <a:gd name="connsiteX2" fmla="*/ 9972 w 9990"/>
              <a:gd name="connsiteY2" fmla="*/ 15 h 10000"/>
              <a:gd name="connsiteX3" fmla="*/ 0 w 9990"/>
              <a:gd name="connsiteY3" fmla="*/ 0 h 10000"/>
              <a:gd name="connsiteX0" fmla="*/ 4170 w 10000"/>
              <a:gd name="connsiteY0" fmla="*/ 9993 h 10000"/>
              <a:gd name="connsiteX1" fmla="*/ 9998 w 10000"/>
              <a:gd name="connsiteY1" fmla="*/ 10000 h 10000"/>
              <a:gd name="connsiteX2" fmla="*/ 9982 w 10000"/>
              <a:gd name="connsiteY2" fmla="*/ 15 h 10000"/>
              <a:gd name="connsiteX3" fmla="*/ 0 w 10000"/>
              <a:gd name="connsiteY3" fmla="*/ 0 h 10000"/>
            </a:gdLst>
            <a:ahLst/>
            <a:cxnLst>
              <a:cxn ang="0">
                <a:pos x="connsiteX0" y="connsiteY0"/>
              </a:cxn>
              <a:cxn ang="0">
                <a:pos x="connsiteX1" y="connsiteY1"/>
              </a:cxn>
              <a:cxn ang="0">
                <a:pos x="connsiteX2" y="connsiteY2"/>
              </a:cxn>
              <a:cxn ang="0">
                <a:pos x="connsiteX3" y="connsiteY3"/>
              </a:cxn>
            </a:cxnLst>
            <a:rect l="l" t="t" r="r" b="b"/>
            <a:pathLst>
              <a:path w="10000" h="10000">
                <a:moveTo>
                  <a:pt x="4170" y="9993"/>
                </a:moveTo>
                <a:lnTo>
                  <a:pt x="9998" y="10000"/>
                </a:lnTo>
                <a:cubicBezTo>
                  <a:pt x="10009" y="6667"/>
                  <a:pt x="9971" y="3348"/>
                  <a:pt x="9982" y="15"/>
                </a:cubicBezTo>
                <a:lnTo>
                  <a:pt x="0" y="0"/>
                </a:ln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2A7CA94C-29A8-9745-8E63-FE4656F74781}"/>
              </a:ext>
            </a:extLst>
          </p:cNvPr>
          <p:cNvSpPr txBox="1"/>
          <p:nvPr/>
        </p:nvSpPr>
        <p:spPr>
          <a:xfrm>
            <a:off x="146215" y="1480634"/>
            <a:ext cx="7090608" cy="3965188"/>
          </a:xfrm>
          <a:prstGeom prst="rect">
            <a:avLst/>
          </a:prstGeom>
          <a:noFill/>
        </p:spPr>
        <p:txBody>
          <a:bodyPr wrap="square" rtlCol="0">
            <a:spAutoFit/>
          </a:bodyPr>
          <a:lstStyle/>
          <a:p>
            <a:pPr marL="0" marR="0" lvl="0" indent="0" algn="l" defTabSz="914400" rtl="0" eaLnBrk="1" fontAlgn="auto" latinLnBrk="0" hangingPunct="1">
              <a:lnSpc>
                <a:spcPts val="204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uLnTx/>
                <a:uFillTx/>
                <a:latin typeface="Arial" panose="020B0604020202020204" pitchFamily="34" charset="0"/>
                <a:ea typeface="Roboto Light" panose="02000000000000000000" pitchFamily="2" charset="0"/>
                <a:cs typeface="Arial" panose="020B0604020202020204" pitchFamily="34" charset="0"/>
              </a:rPr>
              <a:t>CDEI WG Direct Recommendations</a:t>
            </a:r>
          </a:p>
          <a:p>
            <a:pPr marL="0" marR="0" lvl="0" indent="0" algn="l" defTabSz="914400" rtl="0" eaLnBrk="1" fontAlgn="auto" latinLnBrk="0" hangingPunct="1">
              <a:lnSpc>
                <a:spcPts val="204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uLnTx/>
                <a:uFillTx/>
                <a:latin typeface="Arial" panose="020B0604020202020204" pitchFamily="34" charset="0"/>
                <a:ea typeface="Roboto Light" panose="02000000000000000000" pitchFamily="2" charset="0"/>
                <a:cs typeface="Arial" panose="020B0604020202020204" pitchFamily="34" charset="0"/>
              </a:rPr>
              <a:t>1.  </a:t>
            </a:r>
            <a:r>
              <a:rPr kumimoji="0" lang="en-US" sz="1700" b="0" i="0" u="none" strike="noStrike" kern="1200" cap="none" spc="0" normalizeH="0" baseline="0" noProof="0" dirty="0">
                <a:ln>
                  <a:noFill/>
                </a:ln>
                <a:solidFill>
                  <a:prstClr val="white"/>
                </a:solidFill>
                <a:effectLst/>
                <a:uLnTx/>
                <a:uFillTx/>
                <a:latin typeface="Arial" panose="020B0604020202020204" pitchFamily="34" charset="0"/>
                <a:ea typeface="Roboto Light" panose="02000000000000000000" pitchFamily="2" charset="0"/>
                <a:cs typeface="Arial" panose="020B0604020202020204" pitchFamily="34" charset="0"/>
              </a:rPr>
              <a:t>Energy Efficiency policy training for applicants </a:t>
            </a:r>
          </a:p>
          <a:p>
            <a:pPr marL="0" marR="0" lvl="0" indent="0" algn="l" defTabSz="914400" rtl="0" eaLnBrk="1" fontAlgn="auto" latinLnBrk="0" hangingPunct="1">
              <a:lnSpc>
                <a:spcPts val="204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white"/>
              </a:solidFill>
              <a:effectLst/>
              <a:uLnTx/>
              <a:uFillTx/>
              <a:latin typeface="Arial" panose="020B0604020202020204" pitchFamily="34" charset="0"/>
              <a:ea typeface="Roboto Light" panose="02000000000000000000" pitchFamily="2" charset="0"/>
              <a:cs typeface="Arial" panose="020B0604020202020204" pitchFamily="34" charset="0"/>
            </a:endParaRPr>
          </a:p>
          <a:p>
            <a:pPr marL="0" marR="0" lvl="0" indent="0" algn="l" defTabSz="914400" rtl="0" eaLnBrk="1" fontAlgn="auto" latinLnBrk="0" hangingPunct="1">
              <a:lnSpc>
                <a:spcPts val="204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uLnTx/>
                <a:uFillTx/>
                <a:latin typeface="Arial" panose="020B0604020202020204" pitchFamily="34" charset="0"/>
                <a:ea typeface="Roboto Light" panose="02000000000000000000" pitchFamily="2" charset="0"/>
                <a:cs typeface="Arial" panose="020B0604020202020204" pitchFamily="34" charset="0"/>
              </a:rPr>
              <a:t>Mini WG Recommendations</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startAt="2"/>
              <a:tabLst/>
              <a:defRPr/>
            </a:pPr>
            <a:r>
              <a:rPr kumimoji="0" lang="en-US" sz="1700" b="1" i="0" u="none" strike="noStrike" kern="1200" cap="none" spc="0" normalizeH="0" baseline="0" noProof="0" dirty="0">
                <a:ln>
                  <a:noFill/>
                </a:ln>
                <a:solidFill>
                  <a:prstClr val="white"/>
                </a:solidFill>
                <a:effectLst/>
                <a:uLnTx/>
                <a:uFillTx/>
                <a:latin typeface="Arial" panose="020B0604020202020204" pitchFamily="34" charset="0"/>
                <a:ea typeface="Roboto Light" panose="02000000000000000000" pitchFamily="2" charset="0"/>
                <a:cs typeface="Arial" panose="020B0604020202020204" pitchFamily="34" charset="0"/>
              </a:rPr>
              <a:t>Stated Commitment: </a:t>
            </a:r>
            <a:r>
              <a:rPr kumimoji="0" lang="en-US" sz="1700" b="0" i="0" u="none" strike="noStrike" kern="1200" cap="none" spc="0" normalizeH="0" baseline="0" noProof="0" dirty="0">
                <a:ln>
                  <a:noFill/>
                </a:ln>
                <a:solidFill>
                  <a:prstClr val="white"/>
                </a:solidFill>
                <a:effectLst/>
                <a:uLnTx/>
                <a:uFillTx/>
                <a:latin typeface="Arial" panose="020B0604020202020204" pitchFamily="34" charset="0"/>
                <a:ea typeface="Roboto Light" panose="02000000000000000000" pitchFamily="2" charset="0"/>
                <a:cs typeface="Arial" panose="020B0604020202020204" pitchFamily="34" charset="0"/>
              </a:rPr>
              <a:t>Request applicants demonstrate a commitment to diversity, equity, inclusion, and/or environmental justice</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startAt="2"/>
              <a:tabLst/>
              <a:defRPr/>
            </a:pPr>
            <a:r>
              <a:rPr kumimoji="0" lang="en-US" sz="1700" b="1" i="0" u="none" strike="noStrike" kern="1200" cap="none" spc="0" normalizeH="0" baseline="0" noProof="0" dirty="0">
                <a:ln>
                  <a:noFill/>
                </a:ln>
                <a:solidFill>
                  <a:prstClr val="white"/>
                </a:solidFill>
                <a:effectLst/>
                <a:uLnTx/>
                <a:uFillTx/>
                <a:latin typeface="Arial" panose="020B0604020202020204" pitchFamily="34" charset="0"/>
                <a:ea typeface="Roboto Light" panose="02000000000000000000" pitchFamily="2" charset="0"/>
                <a:cs typeface="Arial" panose="020B0604020202020204" pitchFamily="34" charset="0"/>
              </a:rPr>
              <a:t>Willingness for Competency Building: </a:t>
            </a:r>
            <a:r>
              <a:rPr kumimoji="0" lang="en-US" sz="1700" b="0" i="0" u="none" strike="noStrike" kern="1200" cap="none" spc="0" normalizeH="0" baseline="0" noProof="0" dirty="0">
                <a:ln>
                  <a:noFill/>
                </a:ln>
                <a:solidFill>
                  <a:prstClr val="white"/>
                </a:solidFill>
                <a:effectLst/>
                <a:uLnTx/>
                <a:uFillTx/>
                <a:latin typeface="Arial" panose="020B0604020202020204" pitchFamily="34" charset="0"/>
                <a:ea typeface="Roboto Light" panose="02000000000000000000" pitchFamily="2" charset="0"/>
                <a:cs typeface="Arial" panose="020B0604020202020204" pitchFamily="34" charset="0"/>
              </a:rPr>
              <a:t>Applicants demonstrate a willingness to seek continued guidance related to DEIJ and EE</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startAt="2"/>
              <a:tabLst/>
              <a:defRPr/>
            </a:pPr>
            <a:r>
              <a:rPr kumimoji="0" lang="en-US" sz="1700" b="1" i="0" u="none" strike="noStrike" kern="1200" cap="none" spc="0" normalizeH="0" baseline="0" noProof="0" dirty="0">
                <a:ln>
                  <a:noFill/>
                </a:ln>
                <a:solidFill>
                  <a:prstClr val="white"/>
                </a:solidFill>
                <a:effectLst/>
                <a:uLnTx/>
                <a:uFillTx/>
                <a:latin typeface="Arial" panose="020B0604020202020204" pitchFamily="34" charset="0"/>
                <a:ea typeface="Roboto Light" panose="02000000000000000000" pitchFamily="2" charset="0"/>
                <a:cs typeface="Arial" panose="020B0604020202020204" pitchFamily="34" charset="0"/>
              </a:rPr>
              <a:t>Representation and Executive Sponsorship: </a:t>
            </a:r>
            <a:r>
              <a:rPr kumimoji="0" lang="en-US" sz="1700" b="0" i="0" u="none" strike="noStrike" kern="1200" cap="none" spc="0" normalizeH="0" baseline="0" noProof="0" dirty="0">
                <a:ln>
                  <a:noFill/>
                </a:ln>
                <a:solidFill>
                  <a:prstClr val="white"/>
                </a:solidFill>
                <a:effectLst/>
                <a:uLnTx/>
                <a:uFillTx/>
                <a:latin typeface="Arial" panose="020B0604020202020204" pitchFamily="34" charset="0"/>
                <a:ea typeface="Roboto Light" panose="02000000000000000000" pitchFamily="2" charset="0"/>
                <a:cs typeface="Arial" panose="020B0604020202020204" pitchFamily="34" charset="0"/>
              </a:rPr>
              <a:t>Applicants (at the organization level) prioritize an employee from underrepresented communities to serve as CAEECC representative and identify an executive sponsor to support the representative throughout their tenure as well as the adoption of the Member qualifications</a:t>
            </a:r>
          </a:p>
        </p:txBody>
      </p:sp>
      <p:sp>
        <p:nvSpPr>
          <p:cNvPr id="19" name="CuadroTexto 799">
            <a:extLst>
              <a:ext uri="{FF2B5EF4-FFF2-40B4-BE49-F238E27FC236}">
                <a16:creationId xmlns:a16="http://schemas.microsoft.com/office/drawing/2014/main" id="{A8F6E788-42C3-9C44-B21B-33E526E65E83}"/>
              </a:ext>
            </a:extLst>
          </p:cNvPr>
          <p:cNvSpPr txBox="1"/>
          <p:nvPr/>
        </p:nvSpPr>
        <p:spPr>
          <a:xfrm>
            <a:off x="7603025" y="2860686"/>
            <a:ext cx="4758225" cy="1631216"/>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Arial" panose="020B0604020202020204" pitchFamily="34" charset="0"/>
                <a:ea typeface="Lato" charset="0"/>
                <a:cs typeface="Arial" panose="020B0604020202020204" pitchFamily="34" charset="0"/>
              </a:rPr>
              <a:t>Application Phase</a:t>
            </a:r>
          </a:p>
        </p:txBody>
      </p:sp>
    </p:spTree>
    <p:extLst>
      <p:ext uri="{BB962C8B-B14F-4D97-AF65-F5344CB8AC3E}">
        <p14:creationId xmlns:p14="http://schemas.microsoft.com/office/powerpoint/2010/main" val="4130162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1"/>
          <p:cNvSpPr>
            <a:spLocks noGrp="1"/>
          </p:cNvSpPr>
          <p:nvPr>
            <p:ph type="pic" sz="quarter" idx="16"/>
          </p:nvPr>
        </p:nvSpPr>
        <p:spPr/>
      </p:sp>
      <p:grpSp>
        <p:nvGrpSpPr>
          <p:cNvPr id="7" name="Group 6">
            <a:extLst>
              <a:ext uri="{FF2B5EF4-FFF2-40B4-BE49-F238E27FC236}">
                <a16:creationId xmlns:a16="http://schemas.microsoft.com/office/drawing/2014/main" id="{18A8502A-600C-254E-997C-E0E38609087A}"/>
              </a:ext>
            </a:extLst>
          </p:cNvPr>
          <p:cNvGrpSpPr/>
          <p:nvPr/>
        </p:nvGrpSpPr>
        <p:grpSpPr>
          <a:xfrm flipH="1">
            <a:off x="1587" y="1152144"/>
            <a:ext cx="12188826" cy="4553712"/>
            <a:chOff x="-1" y="3437068"/>
            <a:chExt cx="24377651" cy="6841862"/>
          </a:xfrm>
        </p:grpSpPr>
        <p:sp>
          <p:nvSpPr>
            <p:cNvPr id="5" name="Rectangle 4">
              <a:extLst>
                <a:ext uri="{FF2B5EF4-FFF2-40B4-BE49-F238E27FC236}">
                  <a16:creationId xmlns:a16="http://schemas.microsoft.com/office/drawing/2014/main" id="{C76C8356-27EF-BE48-98CD-35E60B5087DB}"/>
                </a:ext>
              </a:extLst>
            </p:cNvPr>
            <p:cNvSpPr/>
            <p:nvPr/>
          </p:nvSpPr>
          <p:spPr>
            <a:xfrm>
              <a:off x="-1" y="3437068"/>
              <a:ext cx="18214849" cy="684186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reeform 1">
              <a:extLst>
                <a:ext uri="{FF2B5EF4-FFF2-40B4-BE49-F238E27FC236}">
                  <a16:creationId xmlns:a16="http://schemas.microsoft.com/office/drawing/2014/main" id="{66BD402E-2C99-FF47-9165-58831417C914}"/>
                </a:ext>
              </a:extLst>
            </p:cNvPr>
            <p:cNvSpPr>
              <a:spLocks noChangeArrowheads="1"/>
            </p:cNvSpPr>
            <p:nvPr/>
          </p:nvSpPr>
          <p:spPr bwMode="auto">
            <a:xfrm>
              <a:off x="13202293" y="3437070"/>
              <a:ext cx="11175357" cy="6841860"/>
            </a:xfrm>
            <a:custGeom>
              <a:avLst/>
              <a:gdLst>
                <a:gd name="T0" fmla="*/ 134789620 w 8881"/>
                <a:gd name="T1" fmla="*/ 208280446 h 1611"/>
                <a:gd name="T2" fmla="*/ 1150894798 w 8881"/>
                <a:gd name="T3" fmla="*/ 208280446 h 1611"/>
                <a:gd name="T4" fmla="*/ 1150894798 w 8881"/>
                <a:gd name="T5" fmla="*/ 0 h 1611"/>
                <a:gd name="T6" fmla="*/ 0 w 8881"/>
                <a:gd name="T7" fmla="*/ 0 h 1611"/>
                <a:gd name="T8" fmla="*/ 134789620 w 8881"/>
                <a:gd name="T9" fmla="*/ 208280446 h 1611"/>
                <a:gd name="T10" fmla="*/ 0 60000 65536"/>
                <a:gd name="T11" fmla="*/ 0 60000 65536"/>
                <a:gd name="T12" fmla="*/ 0 60000 65536"/>
                <a:gd name="T13" fmla="*/ 0 60000 65536"/>
                <a:gd name="T14" fmla="*/ 0 60000 65536"/>
                <a:gd name="connsiteX0" fmla="*/ 1171 w 9999"/>
                <a:gd name="connsiteY0" fmla="*/ 9994 h 9994"/>
                <a:gd name="connsiteX1" fmla="*/ 9999 w 9999"/>
                <a:gd name="connsiteY1" fmla="*/ 9994 h 9994"/>
                <a:gd name="connsiteX2" fmla="*/ 9999 w 9999"/>
                <a:gd name="connsiteY2" fmla="*/ 0 h 9994"/>
                <a:gd name="connsiteX3" fmla="*/ 0 w 9999"/>
                <a:gd name="connsiteY3" fmla="*/ 0 h 9994"/>
                <a:gd name="connsiteX0" fmla="*/ 1744 w 10000"/>
                <a:gd name="connsiteY0" fmla="*/ 9930 h 10000"/>
                <a:gd name="connsiteX1" fmla="*/ 10000 w 10000"/>
                <a:gd name="connsiteY1" fmla="*/ 10000 h 10000"/>
                <a:gd name="connsiteX2" fmla="*/ 10000 w 10000"/>
                <a:gd name="connsiteY2" fmla="*/ 0 h 10000"/>
                <a:gd name="connsiteX3" fmla="*/ 0 w 10000"/>
                <a:gd name="connsiteY3" fmla="*/ 0 h 10000"/>
                <a:gd name="connsiteX0" fmla="*/ 2040 w 10000"/>
                <a:gd name="connsiteY0" fmla="*/ 9930 h 10000"/>
                <a:gd name="connsiteX1" fmla="*/ 10000 w 10000"/>
                <a:gd name="connsiteY1" fmla="*/ 10000 h 10000"/>
                <a:gd name="connsiteX2" fmla="*/ 10000 w 10000"/>
                <a:gd name="connsiteY2" fmla="*/ 0 h 10000"/>
                <a:gd name="connsiteX3" fmla="*/ 0 w 10000"/>
                <a:gd name="connsiteY3" fmla="*/ 0 h 10000"/>
                <a:gd name="connsiteX0" fmla="*/ 1625 w 10000"/>
                <a:gd name="connsiteY0" fmla="*/ 9930 h 10000"/>
                <a:gd name="connsiteX1" fmla="*/ 10000 w 10000"/>
                <a:gd name="connsiteY1" fmla="*/ 10000 h 10000"/>
                <a:gd name="connsiteX2" fmla="*/ 10000 w 10000"/>
                <a:gd name="connsiteY2" fmla="*/ 0 h 10000"/>
                <a:gd name="connsiteX3" fmla="*/ 0 w 10000"/>
                <a:gd name="connsiteY3" fmla="*/ 0 h 10000"/>
                <a:gd name="connsiteX0" fmla="*/ 1803 w 10000"/>
                <a:gd name="connsiteY0" fmla="*/ 9930 h 10000"/>
                <a:gd name="connsiteX1" fmla="*/ 10000 w 10000"/>
                <a:gd name="connsiteY1" fmla="*/ 10000 h 10000"/>
                <a:gd name="connsiteX2" fmla="*/ 10000 w 10000"/>
                <a:gd name="connsiteY2" fmla="*/ 0 h 10000"/>
                <a:gd name="connsiteX3" fmla="*/ 0 w 10000"/>
                <a:gd name="connsiteY3" fmla="*/ 0 h 10000"/>
                <a:gd name="connsiteX0" fmla="*/ 1912 w 10000"/>
                <a:gd name="connsiteY0" fmla="*/ 9930 h 10000"/>
                <a:gd name="connsiteX1" fmla="*/ 10000 w 10000"/>
                <a:gd name="connsiteY1" fmla="*/ 10000 h 10000"/>
                <a:gd name="connsiteX2" fmla="*/ 10000 w 10000"/>
                <a:gd name="connsiteY2" fmla="*/ 0 h 10000"/>
                <a:gd name="connsiteX3" fmla="*/ 0 w 10000"/>
                <a:gd name="connsiteY3" fmla="*/ 0 h 10000"/>
                <a:gd name="connsiteX0" fmla="*/ 1912 w 10000"/>
                <a:gd name="connsiteY0" fmla="*/ 9972 h 10000"/>
                <a:gd name="connsiteX1" fmla="*/ 10000 w 10000"/>
                <a:gd name="connsiteY1" fmla="*/ 10000 h 10000"/>
                <a:gd name="connsiteX2" fmla="*/ 10000 w 10000"/>
                <a:gd name="connsiteY2" fmla="*/ 0 h 10000"/>
                <a:gd name="connsiteX3" fmla="*/ 0 w 10000"/>
                <a:gd name="connsiteY3" fmla="*/ 0 h 10000"/>
                <a:gd name="connsiteX0" fmla="*/ 1912 w 10000"/>
                <a:gd name="connsiteY0" fmla="*/ 9972 h 10000"/>
                <a:gd name="connsiteX1" fmla="*/ 10000 w 10000"/>
                <a:gd name="connsiteY1" fmla="*/ 10000 h 10000"/>
                <a:gd name="connsiteX2" fmla="*/ 4623 w 10000"/>
                <a:gd name="connsiteY2" fmla="*/ 0 h 10000"/>
                <a:gd name="connsiteX3" fmla="*/ 0 w 10000"/>
                <a:gd name="connsiteY3" fmla="*/ 0 h 10000"/>
                <a:gd name="connsiteX0" fmla="*/ 1912 w 4623"/>
                <a:gd name="connsiteY0" fmla="*/ 9972 h 10000"/>
                <a:gd name="connsiteX1" fmla="*/ 4609 w 4623"/>
                <a:gd name="connsiteY1" fmla="*/ 10000 h 10000"/>
                <a:gd name="connsiteX2" fmla="*/ 4623 w 4623"/>
                <a:gd name="connsiteY2" fmla="*/ 0 h 10000"/>
                <a:gd name="connsiteX3" fmla="*/ 0 w 4623"/>
                <a:gd name="connsiteY3" fmla="*/ 0 h 10000"/>
                <a:gd name="connsiteX0" fmla="*/ 4136 w 9971"/>
                <a:gd name="connsiteY0" fmla="*/ 9972 h 10000"/>
                <a:gd name="connsiteX1" fmla="*/ 9970 w 9971"/>
                <a:gd name="connsiteY1" fmla="*/ 10000 h 10000"/>
                <a:gd name="connsiteX2" fmla="*/ 9927 w 9971"/>
                <a:gd name="connsiteY2" fmla="*/ 15 h 10000"/>
                <a:gd name="connsiteX3" fmla="*/ 0 w 9971"/>
                <a:gd name="connsiteY3" fmla="*/ 0 h 10000"/>
                <a:gd name="connsiteX0" fmla="*/ 4148 w 9956"/>
                <a:gd name="connsiteY0" fmla="*/ 9972 h 10000"/>
                <a:gd name="connsiteX1" fmla="*/ 9944 w 9956"/>
                <a:gd name="connsiteY1" fmla="*/ 10000 h 10000"/>
                <a:gd name="connsiteX2" fmla="*/ 9956 w 9956"/>
                <a:gd name="connsiteY2" fmla="*/ 15 h 10000"/>
                <a:gd name="connsiteX3" fmla="*/ 0 w 9956"/>
                <a:gd name="connsiteY3" fmla="*/ 0 h 10000"/>
                <a:gd name="connsiteX0" fmla="*/ 4166 w 9990"/>
                <a:gd name="connsiteY0" fmla="*/ 9972 h 10000"/>
                <a:gd name="connsiteX1" fmla="*/ 9988 w 9990"/>
                <a:gd name="connsiteY1" fmla="*/ 10000 h 10000"/>
                <a:gd name="connsiteX2" fmla="*/ 9972 w 9990"/>
                <a:gd name="connsiteY2" fmla="*/ 15 h 10000"/>
                <a:gd name="connsiteX3" fmla="*/ 0 w 9990"/>
                <a:gd name="connsiteY3" fmla="*/ 0 h 10000"/>
                <a:gd name="connsiteX0" fmla="*/ 4170 w 10000"/>
                <a:gd name="connsiteY0" fmla="*/ 9993 h 10000"/>
                <a:gd name="connsiteX1" fmla="*/ 9998 w 10000"/>
                <a:gd name="connsiteY1" fmla="*/ 10000 h 10000"/>
                <a:gd name="connsiteX2" fmla="*/ 9982 w 10000"/>
                <a:gd name="connsiteY2" fmla="*/ 15 h 10000"/>
                <a:gd name="connsiteX3" fmla="*/ 0 w 10000"/>
                <a:gd name="connsiteY3" fmla="*/ 0 h 10000"/>
              </a:gdLst>
              <a:ahLst/>
              <a:cxnLst>
                <a:cxn ang="0">
                  <a:pos x="connsiteX0" y="connsiteY0"/>
                </a:cxn>
                <a:cxn ang="0">
                  <a:pos x="connsiteX1" y="connsiteY1"/>
                </a:cxn>
                <a:cxn ang="0">
                  <a:pos x="connsiteX2" y="connsiteY2"/>
                </a:cxn>
                <a:cxn ang="0">
                  <a:pos x="connsiteX3" y="connsiteY3"/>
                </a:cxn>
              </a:cxnLst>
              <a:rect l="l" t="t" r="r" b="b"/>
              <a:pathLst>
                <a:path w="10000" h="10000">
                  <a:moveTo>
                    <a:pt x="4170" y="9993"/>
                  </a:moveTo>
                  <a:lnTo>
                    <a:pt x="9998" y="10000"/>
                  </a:lnTo>
                  <a:cubicBezTo>
                    <a:pt x="10009" y="6667"/>
                    <a:pt x="9971" y="3348"/>
                    <a:pt x="9982" y="15"/>
                  </a:cubicBezTo>
                  <a:lnTo>
                    <a:pt x="0" y="0"/>
                  </a:lnTo>
                </a:path>
              </a:pathLst>
            </a:custGeom>
            <a:solidFill>
              <a:schemeClr val="accent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4" name="TextBox 13">
            <a:extLst>
              <a:ext uri="{FF2B5EF4-FFF2-40B4-BE49-F238E27FC236}">
                <a16:creationId xmlns:a16="http://schemas.microsoft.com/office/drawing/2014/main" id="{2A7CA94C-29A8-9745-8E63-FE4656F74781}"/>
              </a:ext>
            </a:extLst>
          </p:cNvPr>
          <p:cNvSpPr txBox="1"/>
          <p:nvPr/>
        </p:nvSpPr>
        <p:spPr>
          <a:xfrm>
            <a:off x="5178056" y="2436419"/>
            <a:ext cx="6794204" cy="26725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Roboto Light" panose="02000000000000000000" pitchFamily="2" charset="0"/>
                <a:cs typeface="Arial" panose="020B0604020202020204" pitchFamily="34" charset="0"/>
              </a:rPr>
              <a:t>CDEI WG Direct Recommendations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Energy Efficiency and DEI Primers</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Provide a DEI competency/training by way of a recorded resource and/or curriculum</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Provide an EE glossary (EE Policy Manual Version VI, Appendix B) and CAEECC DEI glossary (living document)</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Offer an EE crash course/workshop</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Create an EE Policy Basics Handout</a:t>
            </a:r>
          </a:p>
        </p:txBody>
      </p:sp>
      <p:sp>
        <p:nvSpPr>
          <p:cNvPr id="19" name="CuadroTexto 799">
            <a:extLst>
              <a:ext uri="{FF2B5EF4-FFF2-40B4-BE49-F238E27FC236}">
                <a16:creationId xmlns:a16="http://schemas.microsoft.com/office/drawing/2014/main" id="{A8F6E788-42C3-9C44-B21B-33E526E65E83}"/>
              </a:ext>
            </a:extLst>
          </p:cNvPr>
          <p:cNvSpPr txBox="1"/>
          <p:nvPr/>
        </p:nvSpPr>
        <p:spPr>
          <a:xfrm>
            <a:off x="0" y="2784716"/>
            <a:ext cx="4242389" cy="861774"/>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Arial" panose="020B0604020202020204" pitchFamily="34" charset="0"/>
                <a:ea typeface="Lato" charset="0"/>
                <a:cs typeface="Arial" panose="020B0604020202020204" pitchFamily="34" charset="0"/>
              </a:rPr>
              <a:t>Orientation</a:t>
            </a:r>
          </a:p>
        </p:txBody>
      </p:sp>
    </p:spTree>
    <p:extLst>
      <p:ext uri="{BB962C8B-B14F-4D97-AF65-F5344CB8AC3E}">
        <p14:creationId xmlns:p14="http://schemas.microsoft.com/office/powerpoint/2010/main" val="4176123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1"/>
          <p:cNvSpPr>
            <a:spLocks noGrp="1"/>
          </p:cNvSpPr>
          <p:nvPr>
            <p:ph type="pic" sz="quarter" idx="16"/>
          </p:nvPr>
        </p:nvSpPr>
        <p:spPr>
          <a:xfrm>
            <a:off x="3082203" y="1152144"/>
            <a:ext cx="9109797" cy="4553710"/>
          </a:xfrm>
        </p:spPr>
      </p:sp>
      <p:sp>
        <p:nvSpPr>
          <p:cNvPr id="5" name="Rectangle 4">
            <a:extLst>
              <a:ext uri="{FF2B5EF4-FFF2-40B4-BE49-F238E27FC236}">
                <a16:creationId xmlns:a16="http://schemas.microsoft.com/office/drawing/2014/main" id="{C76C8356-27EF-BE48-98CD-35E60B5087DB}"/>
              </a:ext>
            </a:extLst>
          </p:cNvPr>
          <p:cNvSpPr/>
          <p:nvPr/>
        </p:nvSpPr>
        <p:spPr>
          <a:xfrm flipH="1">
            <a:off x="3082203" y="1152144"/>
            <a:ext cx="9107425" cy="455371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reeform 1">
            <a:extLst>
              <a:ext uri="{FF2B5EF4-FFF2-40B4-BE49-F238E27FC236}">
                <a16:creationId xmlns:a16="http://schemas.microsoft.com/office/drawing/2014/main" id="{66BD402E-2C99-FF47-9165-58831417C914}"/>
              </a:ext>
            </a:extLst>
          </p:cNvPr>
          <p:cNvSpPr>
            <a:spLocks noChangeArrowheads="1"/>
          </p:cNvSpPr>
          <p:nvPr/>
        </p:nvSpPr>
        <p:spPr bwMode="auto">
          <a:xfrm flipH="1">
            <a:off x="0" y="1139581"/>
            <a:ext cx="5587679" cy="4553710"/>
          </a:xfrm>
          <a:custGeom>
            <a:avLst/>
            <a:gdLst>
              <a:gd name="T0" fmla="*/ 134789620 w 8881"/>
              <a:gd name="T1" fmla="*/ 208280446 h 1611"/>
              <a:gd name="T2" fmla="*/ 1150894798 w 8881"/>
              <a:gd name="T3" fmla="*/ 208280446 h 1611"/>
              <a:gd name="T4" fmla="*/ 1150894798 w 8881"/>
              <a:gd name="T5" fmla="*/ 0 h 1611"/>
              <a:gd name="T6" fmla="*/ 0 w 8881"/>
              <a:gd name="T7" fmla="*/ 0 h 1611"/>
              <a:gd name="T8" fmla="*/ 134789620 w 8881"/>
              <a:gd name="T9" fmla="*/ 208280446 h 1611"/>
              <a:gd name="T10" fmla="*/ 0 60000 65536"/>
              <a:gd name="T11" fmla="*/ 0 60000 65536"/>
              <a:gd name="T12" fmla="*/ 0 60000 65536"/>
              <a:gd name="T13" fmla="*/ 0 60000 65536"/>
              <a:gd name="T14" fmla="*/ 0 60000 65536"/>
              <a:gd name="connsiteX0" fmla="*/ 1171 w 9999"/>
              <a:gd name="connsiteY0" fmla="*/ 9994 h 9994"/>
              <a:gd name="connsiteX1" fmla="*/ 9999 w 9999"/>
              <a:gd name="connsiteY1" fmla="*/ 9994 h 9994"/>
              <a:gd name="connsiteX2" fmla="*/ 9999 w 9999"/>
              <a:gd name="connsiteY2" fmla="*/ 0 h 9994"/>
              <a:gd name="connsiteX3" fmla="*/ 0 w 9999"/>
              <a:gd name="connsiteY3" fmla="*/ 0 h 9994"/>
              <a:gd name="connsiteX0" fmla="*/ 1744 w 10000"/>
              <a:gd name="connsiteY0" fmla="*/ 9930 h 10000"/>
              <a:gd name="connsiteX1" fmla="*/ 10000 w 10000"/>
              <a:gd name="connsiteY1" fmla="*/ 10000 h 10000"/>
              <a:gd name="connsiteX2" fmla="*/ 10000 w 10000"/>
              <a:gd name="connsiteY2" fmla="*/ 0 h 10000"/>
              <a:gd name="connsiteX3" fmla="*/ 0 w 10000"/>
              <a:gd name="connsiteY3" fmla="*/ 0 h 10000"/>
              <a:gd name="connsiteX0" fmla="*/ 2040 w 10000"/>
              <a:gd name="connsiteY0" fmla="*/ 9930 h 10000"/>
              <a:gd name="connsiteX1" fmla="*/ 10000 w 10000"/>
              <a:gd name="connsiteY1" fmla="*/ 10000 h 10000"/>
              <a:gd name="connsiteX2" fmla="*/ 10000 w 10000"/>
              <a:gd name="connsiteY2" fmla="*/ 0 h 10000"/>
              <a:gd name="connsiteX3" fmla="*/ 0 w 10000"/>
              <a:gd name="connsiteY3" fmla="*/ 0 h 10000"/>
              <a:gd name="connsiteX0" fmla="*/ 1625 w 10000"/>
              <a:gd name="connsiteY0" fmla="*/ 9930 h 10000"/>
              <a:gd name="connsiteX1" fmla="*/ 10000 w 10000"/>
              <a:gd name="connsiteY1" fmla="*/ 10000 h 10000"/>
              <a:gd name="connsiteX2" fmla="*/ 10000 w 10000"/>
              <a:gd name="connsiteY2" fmla="*/ 0 h 10000"/>
              <a:gd name="connsiteX3" fmla="*/ 0 w 10000"/>
              <a:gd name="connsiteY3" fmla="*/ 0 h 10000"/>
              <a:gd name="connsiteX0" fmla="*/ 1803 w 10000"/>
              <a:gd name="connsiteY0" fmla="*/ 9930 h 10000"/>
              <a:gd name="connsiteX1" fmla="*/ 10000 w 10000"/>
              <a:gd name="connsiteY1" fmla="*/ 10000 h 10000"/>
              <a:gd name="connsiteX2" fmla="*/ 10000 w 10000"/>
              <a:gd name="connsiteY2" fmla="*/ 0 h 10000"/>
              <a:gd name="connsiteX3" fmla="*/ 0 w 10000"/>
              <a:gd name="connsiteY3" fmla="*/ 0 h 10000"/>
              <a:gd name="connsiteX0" fmla="*/ 1912 w 10000"/>
              <a:gd name="connsiteY0" fmla="*/ 9930 h 10000"/>
              <a:gd name="connsiteX1" fmla="*/ 10000 w 10000"/>
              <a:gd name="connsiteY1" fmla="*/ 10000 h 10000"/>
              <a:gd name="connsiteX2" fmla="*/ 10000 w 10000"/>
              <a:gd name="connsiteY2" fmla="*/ 0 h 10000"/>
              <a:gd name="connsiteX3" fmla="*/ 0 w 10000"/>
              <a:gd name="connsiteY3" fmla="*/ 0 h 10000"/>
              <a:gd name="connsiteX0" fmla="*/ 1912 w 10000"/>
              <a:gd name="connsiteY0" fmla="*/ 9972 h 10000"/>
              <a:gd name="connsiteX1" fmla="*/ 10000 w 10000"/>
              <a:gd name="connsiteY1" fmla="*/ 10000 h 10000"/>
              <a:gd name="connsiteX2" fmla="*/ 10000 w 10000"/>
              <a:gd name="connsiteY2" fmla="*/ 0 h 10000"/>
              <a:gd name="connsiteX3" fmla="*/ 0 w 10000"/>
              <a:gd name="connsiteY3" fmla="*/ 0 h 10000"/>
              <a:gd name="connsiteX0" fmla="*/ 1912 w 10000"/>
              <a:gd name="connsiteY0" fmla="*/ 9972 h 10000"/>
              <a:gd name="connsiteX1" fmla="*/ 10000 w 10000"/>
              <a:gd name="connsiteY1" fmla="*/ 10000 h 10000"/>
              <a:gd name="connsiteX2" fmla="*/ 4623 w 10000"/>
              <a:gd name="connsiteY2" fmla="*/ 0 h 10000"/>
              <a:gd name="connsiteX3" fmla="*/ 0 w 10000"/>
              <a:gd name="connsiteY3" fmla="*/ 0 h 10000"/>
              <a:gd name="connsiteX0" fmla="*/ 1912 w 4623"/>
              <a:gd name="connsiteY0" fmla="*/ 9972 h 10000"/>
              <a:gd name="connsiteX1" fmla="*/ 4609 w 4623"/>
              <a:gd name="connsiteY1" fmla="*/ 10000 h 10000"/>
              <a:gd name="connsiteX2" fmla="*/ 4623 w 4623"/>
              <a:gd name="connsiteY2" fmla="*/ 0 h 10000"/>
              <a:gd name="connsiteX3" fmla="*/ 0 w 4623"/>
              <a:gd name="connsiteY3" fmla="*/ 0 h 10000"/>
              <a:gd name="connsiteX0" fmla="*/ 4136 w 9971"/>
              <a:gd name="connsiteY0" fmla="*/ 9972 h 10000"/>
              <a:gd name="connsiteX1" fmla="*/ 9970 w 9971"/>
              <a:gd name="connsiteY1" fmla="*/ 10000 h 10000"/>
              <a:gd name="connsiteX2" fmla="*/ 9927 w 9971"/>
              <a:gd name="connsiteY2" fmla="*/ 15 h 10000"/>
              <a:gd name="connsiteX3" fmla="*/ 0 w 9971"/>
              <a:gd name="connsiteY3" fmla="*/ 0 h 10000"/>
              <a:gd name="connsiteX0" fmla="*/ 4148 w 9956"/>
              <a:gd name="connsiteY0" fmla="*/ 9972 h 10000"/>
              <a:gd name="connsiteX1" fmla="*/ 9944 w 9956"/>
              <a:gd name="connsiteY1" fmla="*/ 10000 h 10000"/>
              <a:gd name="connsiteX2" fmla="*/ 9956 w 9956"/>
              <a:gd name="connsiteY2" fmla="*/ 15 h 10000"/>
              <a:gd name="connsiteX3" fmla="*/ 0 w 9956"/>
              <a:gd name="connsiteY3" fmla="*/ 0 h 10000"/>
              <a:gd name="connsiteX0" fmla="*/ 4166 w 9990"/>
              <a:gd name="connsiteY0" fmla="*/ 9972 h 10000"/>
              <a:gd name="connsiteX1" fmla="*/ 9988 w 9990"/>
              <a:gd name="connsiteY1" fmla="*/ 10000 h 10000"/>
              <a:gd name="connsiteX2" fmla="*/ 9972 w 9990"/>
              <a:gd name="connsiteY2" fmla="*/ 15 h 10000"/>
              <a:gd name="connsiteX3" fmla="*/ 0 w 9990"/>
              <a:gd name="connsiteY3" fmla="*/ 0 h 10000"/>
              <a:gd name="connsiteX0" fmla="*/ 4170 w 10000"/>
              <a:gd name="connsiteY0" fmla="*/ 9993 h 10000"/>
              <a:gd name="connsiteX1" fmla="*/ 9998 w 10000"/>
              <a:gd name="connsiteY1" fmla="*/ 10000 h 10000"/>
              <a:gd name="connsiteX2" fmla="*/ 9982 w 10000"/>
              <a:gd name="connsiteY2" fmla="*/ 15 h 10000"/>
              <a:gd name="connsiteX3" fmla="*/ 0 w 10000"/>
              <a:gd name="connsiteY3" fmla="*/ 0 h 10000"/>
            </a:gdLst>
            <a:ahLst/>
            <a:cxnLst>
              <a:cxn ang="0">
                <a:pos x="connsiteX0" y="connsiteY0"/>
              </a:cxn>
              <a:cxn ang="0">
                <a:pos x="connsiteX1" y="connsiteY1"/>
              </a:cxn>
              <a:cxn ang="0">
                <a:pos x="connsiteX2" y="connsiteY2"/>
              </a:cxn>
              <a:cxn ang="0">
                <a:pos x="connsiteX3" y="connsiteY3"/>
              </a:cxn>
            </a:cxnLst>
            <a:rect l="l" t="t" r="r" b="b"/>
            <a:pathLst>
              <a:path w="10000" h="10000">
                <a:moveTo>
                  <a:pt x="4170" y="9993"/>
                </a:moveTo>
                <a:lnTo>
                  <a:pt x="9998" y="10000"/>
                </a:lnTo>
                <a:cubicBezTo>
                  <a:pt x="10009" y="6667"/>
                  <a:pt x="9971" y="3348"/>
                  <a:pt x="9982" y="15"/>
                </a:cubicBezTo>
                <a:lnTo>
                  <a:pt x="0" y="0"/>
                </a:ln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2A7CA94C-29A8-9745-8E63-FE4656F74781}"/>
              </a:ext>
            </a:extLst>
          </p:cNvPr>
          <p:cNvSpPr txBox="1"/>
          <p:nvPr/>
        </p:nvSpPr>
        <p:spPr>
          <a:xfrm>
            <a:off x="5426710" y="1415643"/>
            <a:ext cx="6486344" cy="4175567"/>
          </a:xfrm>
          <a:prstGeom prst="rect">
            <a:avLst/>
          </a:prstGeom>
          <a:noFill/>
        </p:spPr>
        <p:txBody>
          <a:bodyPr wrap="square" rtlCol="0">
            <a:spAutoFit/>
          </a:bodyPr>
          <a:lstStyle/>
          <a:p>
            <a:pPr marL="0" marR="0" lvl="0" indent="0" algn="l" defTabSz="914400" rtl="0" eaLnBrk="1" fontAlgn="auto" latinLnBrk="0" hangingPunct="1">
              <a:lnSpc>
                <a:spcPts val="204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Roboto Light" panose="02000000000000000000" pitchFamily="2" charset="0"/>
                <a:cs typeface="Arial" panose="020B0604020202020204" pitchFamily="34" charset="0"/>
              </a:rPr>
              <a:t>CDEI WG Direct Recommendations</a:t>
            </a:r>
          </a:p>
          <a:p>
            <a:pPr marL="342900" marR="0" lvl="0" indent="-342900" algn="l" defTabSz="914400" rtl="0" eaLnBrk="1" fontAlgn="auto" latinLnBrk="0" hangingPunct="1">
              <a:lnSpc>
                <a:spcPts val="204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Roboto Light" panose="02000000000000000000" pitchFamily="2" charset="0"/>
                <a:cs typeface="Arial" panose="020B0604020202020204" pitchFamily="34" charset="0"/>
              </a:rPr>
              <a:t>Anonymous survey to evaluate Members' current DEI competency </a:t>
            </a:r>
          </a:p>
          <a:p>
            <a:pPr marL="342900" marR="0" lvl="0" indent="-342900" algn="l" defTabSz="914400" rtl="0" eaLnBrk="1" fontAlgn="auto" latinLnBrk="0" hangingPunct="1">
              <a:lnSpc>
                <a:spcPts val="204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Roboto Light" panose="02000000000000000000" pitchFamily="2" charset="0"/>
                <a:cs typeface="Arial" panose="020B0604020202020204" pitchFamily="34" charset="0"/>
              </a:rPr>
              <a:t>DEI consultant to conduct an education and training needs assessment </a:t>
            </a:r>
          </a:p>
          <a:p>
            <a:pPr marL="342900" marR="0" lvl="0" indent="-342900" algn="l" defTabSz="914400" rtl="0" eaLnBrk="1" fontAlgn="auto" latinLnBrk="0" hangingPunct="1">
              <a:lnSpc>
                <a:spcPts val="204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Roboto Light" panose="02000000000000000000" pitchFamily="2" charset="0"/>
                <a:cs typeface="Arial" panose="020B0604020202020204" pitchFamily="34" charset="0"/>
              </a:rPr>
              <a:t>Trainings and refreshers led by underrepresented communities</a:t>
            </a:r>
          </a:p>
          <a:p>
            <a:pPr marL="342900" marR="0" lvl="0" indent="-342900" algn="l" defTabSz="914400" rtl="0" eaLnBrk="1" fontAlgn="auto" latinLnBrk="0" hangingPunct="1">
              <a:lnSpc>
                <a:spcPts val="204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Roboto Light" panose="02000000000000000000" pitchFamily="2" charset="0"/>
                <a:cs typeface="Arial" panose="020B0604020202020204" pitchFamily="34" charset="0"/>
              </a:rPr>
              <a:t>Provide DEI competency/training for the Facilitation Team</a:t>
            </a:r>
          </a:p>
          <a:p>
            <a:pPr marL="0" marR="0" lvl="0" indent="0" algn="l" defTabSz="914400" rtl="0" eaLnBrk="1" fontAlgn="auto" latinLnBrk="0" hangingPunct="1">
              <a:lnSpc>
                <a:spcPts val="204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Roboto Light" panose="02000000000000000000" pitchFamily="2" charset="0"/>
              <a:cs typeface="Arial" panose="020B0604020202020204" pitchFamily="34" charset="0"/>
            </a:endParaRPr>
          </a:p>
          <a:p>
            <a:pPr marL="0" marR="0" lvl="0" indent="0" algn="l" defTabSz="914400" rtl="0" eaLnBrk="1" fontAlgn="auto" latinLnBrk="0" hangingPunct="1">
              <a:lnSpc>
                <a:spcPts val="204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Roboto Light" panose="02000000000000000000" pitchFamily="2" charset="0"/>
                <a:cs typeface="Arial" panose="020B0604020202020204" pitchFamily="34" charset="0"/>
              </a:rPr>
              <a:t>Mini WG Recommendations</a:t>
            </a:r>
          </a:p>
          <a:p>
            <a:pPr marL="342900" marR="0" lvl="0" indent="-342900" algn="l" defTabSz="914400" rtl="0" eaLnBrk="1" fontAlgn="auto" latinLnBrk="0" hangingPunct="1">
              <a:lnSpc>
                <a:spcPts val="2040"/>
              </a:lnSpc>
              <a:spcBef>
                <a:spcPts val="0"/>
              </a:spcBef>
              <a:spcAft>
                <a:spcPts val="0"/>
              </a:spcAft>
              <a:buClrTx/>
              <a:buSzTx/>
              <a:buFont typeface="+mj-lt"/>
              <a:buAutoNum type="arabicPeriod" startAt="5"/>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Roboto Light" panose="02000000000000000000" pitchFamily="2" charset="0"/>
                <a:cs typeface="Arial" panose="020B0604020202020204" pitchFamily="34" charset="0"/>
              </a:rPr>
              <a:t>Select representatives from CDEI WG to participate in the DEI Competency Activities to adopt continuity </a:t>
            </a:r>
          </a:p>
          <a:p>
            <a:pPr marL="342900" marR="0" lvl="0" indent="-342900" algn="l" defTabSz="914400" rtl="0" eaLnBrk="1" fontAlgn="auto" latinLnBrk="0" hangingPunct="1">
              <a:lnSpc>
                <a:spcPts val="2040"/>
              </a:lnSpc>
              <a:spcBef>
                <a:spcPts val="0"/>
              </a:spcBef>
              <a:spcAft>
                <a:spcPts val="0"/>
              </a:spcAft>
              <a:buClrTx/>
              <a:buSzTx/>
              <a:buFont typeface="+mj-lt"/>
              <a:buAutoNum type="arabicPeriod" startAt="5"/>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Roboto Light" panose="02000000000000000000" pitchFamily="2" charset="0"/>
                <a:cs typeface="Arial" panose="020B0604020202020204" pitchFamily="34" charset="0"/>
              </a:rPr>
              <a:t>Offer DEI competency refreshers at set points during the year</a:t>
            </a:r>
          </a:p>
          <a:p>
            <a:pPr marL="342900" marR="0" lvl="0" indent="-342900" algn="l" defTabSz="914400" rtl="0" eaLnBrk="1" fontAlgn="auto" latinLnBrk="0" hangingPunct="1">
              <a:lnSpc>
                <a:spcPts val="2040"/>
              </a:lnSpc>
              <a:spcBef>
                <a:spcPts val="0"/>
              </a:spcBef>
              <a:spcAft>
                <a:spcPts val="0"/>
              </a:spcAft>
              <a:buClrTx/>
              <a:buSzTx/>
              <a:buFont typeface="+mj-lt"/>
              <a:buAutoNum type="arabicPeriod" startAt="5"/>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Roboto Light" panose="02000000000000000000" pitchFamily="2" charset="0"/>
                <a:cs typeface="Arial" panose="020B0604020202020204" pitchFamily="34" charset="0"/>
              </a:rPr>
              <a:t>Provide methodology for Members to evaluate their organization’s DEI activities and commitments (internal and external)</a:t>
            </a:r>
          </a:p>
          <a:p>
            <a:pPr marL="342900" marR="0" lvl="0" indent="-342900" algn="l" defTabSz="914400" rtl="0" eaLnBrk="1" fontAlgn="auto" latinLnBrk="0" hangingPunct="1">
              <a:lnSpc>
                <a:spcPts val="2040"/>
              </a:lnSpc>
              <a:spcBef>
                <a:spcPts val="0"/>
              </a:spcBef>
              <a:spcAft>
                <a:spcPts val="0"/>
              </a:spcAft>
              <a:buClrTx/>
              <a:buSzTx/>
              <a:buFont typeface="+mj-lt"/>
              <a:buAutoNum type="arabicPeriod" startAt="5"/>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Roboto Light" panose="02000000000000000000" pitchFamily="2" charset="0"/>
                <a:cs typeface="Arial" panose="020B0604020202020204" pitchFamily="34" charset="0"/>
              </a:rPr>
              <a:t>Develop and adopt a DEI Lens to utilize for decision-making and planning of CAEECC and CPUC strategies</a:t>
            </a:r>
          </a:p>
          <a:p>
            <a:pPr marL="342900" marR="0" lvl="0" indent="-342900" algn="l" defTabSz="914400" rtl="0" eaLnBrk="1" fontAlgn="auto" latinLnBrk="0" hangingPunct="1">
              <a:lnSpc>
                <a:spcPts val="2040"/>
              </a:lnSpc>
              <a:spcBef>
                <a:spcPts val="0"/>
              </a:spcBef>
              <a:spcAft>
                <a:spcPts val="0"/>
              </a:spcAft>
              <a:buClrTx/>
              <a:buSzTx/>
              <a:buFont typeface="+mj-lt"/>
              <a:buAutoNum type="arabicPeriod" startAt="5"/>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Roboto Light" panose="02000000000000000000" pitchFamily="2" charset="0"/>
                <a:cs typeface="Arial" panose="020B0604020202020204" pitchFamily="34" charset="0"/>
              </a:rPr>
              <a:t>Ensure there is always, at minimum, one Member whose core organizational purpose is advocating for DEIJ within the energy sector</a:t>
            </a:r>
            <a:endParaRPr kumimoji="0" lang="en-US" sz="1400" b="0" i="0" u="none" strike="noStrike" kern="1200" cap="none" spc="0" normalizeH="0" baseline="0" noProof="0" dirty="0">
              <a:ln>
                <a:noFill/>
              </a:ln>
              <a:solidFill>
                <a:prstClr val="white"/>
              </a:solidFill>
              <a:effectLst/>
              <a:uLnTx/>
              <a:uFillTx/>
              <a:latin typeface="Montserrat Light" pitchFamily="2" charset="77"/>
              <a:ea typeface="Roboto Light" panose="02000000000000000000" pitchFamily="2" charset="0"/>
              <a:cs typeface="+mn-cs"/>
            </a:endParaRPr>
          </a:p>
        </p:txBody>
      </p:sp>
      <p:sp>
        <p:nvSpPr>
          <p:cNvPr id="19" name="CuadroTexto 799">
            <a:extLst>
              <a:ext uri="{FF2B5EF4-FFF2-40B4-BE49-F238E27FC236}">
                <a16:creationId xmlns:a16="http://schemas.microsoft.com/office/drawing/2014/main" id="{A8F6E788-42C3-9C44-B21B-33E526E65E83}"/>
              </a:ext>
            </a:extLst>
          </p:cNvPr>
          <p:cNvSpPr txBox="1"/>
          <p:nvPr/>
        </p:nvSpPr>
        <p:spPr>
          <a:xfrm>
            <a:off x="63610" y="2275910"/>
            <a:ext cx="3983603" cy="1631216"/>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Arial" panose="020B0604020202020204" pitchFamily="34" charset="0"/>
                <a:ea typeface="Lato" charset="0"/>
                <a:cs typeface="Arial" panose="020B0604020202020204" pitchFamily="34" charset="0"/>
              </a:rPr>
              <a:t>During Membership</a:t>
            </a:r>
          </a:p>
        </p:txBody>
      </p:sp>
      <p:sp>
        <p:nvSpPr>
          <p:cNvPr id="7" name="TextBox 6">
            <a:extLst>
              <a:ext uri="{FF2B5EF4-FFF2-40B4-BE49-F238E27FC236}">
                <a16:creationId xmlns:a16="http://schemas.microsoft.com/office/drawing/2014/main" id="{51B4A58F-8A21-4F7F-B0B6-F0743021B7A9}"/>
              </a:ext>
            </a:extLst>
          </p:cNvPr>
          <p:cNvSpPr txBox="1"/>
          <p:nvPr/>
        </p:nvSpPr>
        <p:spPr>
          <a:xfrm>
            <a:off x="5783762" y="5854709"/>
            <a:ext cx="6205652"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CPUC Rep Recommendation: Members share lessons/observations/model any best practices of CPUC-stakeholder meetings/workshops that reach ESJ Action plan goals 1, 5, 9?</a:t>
            </a:r>
            <a:endPar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36949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25510A8-183C-6545-8A4E-3C113331DE5C}"/>
              </a:ext>
            </a:extLst>
          </p:cNvPr>
          <p:cNvSpPr/>
          <p:nvPr/>
        </p:nvSpPr>
        <p:spPr>
          <a:xfrm rot="10800000" flipV="1">
            <a:off x="1583" y="-1"/>
            <a:ext cx="7854048" cy="6870549"/>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20BC8CD3-1555-834D-9145-224E947E7733}"/>
              </a:ext>
            </a:extLst>
          </p:cNvPr>
          <p:cNvSpPr txBox="1"/>
          <p:nvPr/>
        </p:nvSpPr>
        <p:spPr>
          <a:xfrm>
            <a:off x="350543" y="151179"/>
            <a:ext cx="6954658" cy="655564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 How are any of these recommendations unintentionally exclusionary to those we’re specifically intending to include?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 How far reaching are these recommendations supposed to be?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All CAEECC working groups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All CPUC</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 What are next steps in planning out recommendations?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4.Where is there alignment with EE and DEI competency training?</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Measure development</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Cost effectiveness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Marketing</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Human health</a:t>
            </a:r>
          </a:p>
          <a:p>
            <a:pPr marL="1141413" marR="0" lvl="2"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 HVAC in particular (air quality and heating/cooling needs)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 What happens when a member having gone through this process leaves CAEECC? Can they be tapped as a CAEECC future resource?</a:t>
            </a:r>
          </a:p>
          <a:p>
            <a:pPr marL="800100"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Cycle of membership (from new members to end ex officio)</a:t>
            </a:r>
          </a:p>
        </p:txBody>
      </p:sp>
      <p:sp>
        <p:nvSpPr>
          <p:cNvPr id="5" name="Subtitle 2">
            <a:extLst>
              <a:ext uri="{FF2B5EF4-FFF2-40B4-BE49-F238E27FC236}">
                <a16:creationId xmlns:a16="http://schemas.microsoft.com/office/drawing/2014/main" id="{D95AD403-9EC1-9E44-A0B7-C213A68619A3}"/>
              </a:ext>
            </a:extLst>
          </p:cNvPr>
          <p:cNvSpPr txBox="1">
            <a:spLocks/>
          </p:cNvSpPr>
          <p:nvPr/>
        </p:nvSpPr>
        <p:spPr>
          <a:xfrm>
            <a:off x="8847251" y="4630032"/>
            <a:ext cx="2700998" cy="1340886"/>
          </a:xfrm>
          <a:prstGeom prst="rect">
            <a:avLst/>
          </a:prstGeom>
        </p:spPr>
        <p:txBody>
          <a:bodyPr vert="horz" wrap="square" lIns="108717" tIns="54359" rIns="108717" bIns="5435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0"/>
              </a:spcBef>
              <a:spcAft>
                <a:spcPts val="0"/>
              </a:spcAft>
              <a:buClrTx/>
              <a:buSzTx/>
              <a:buFont typeface="Arial"/>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Roboto Light" panose="02000000000000000000" pitchFamily="2" charset="0"/>
                <a:cs typeface="Arial" panose="020B0604020202020204" pitchFamily="34" charset="0"/>
              </a:rPr>
              <a:t>Lingering Questions</a:t>
            </a:r>
          </a:p>
        </p:txBody>
      </p:sp>
      <p:sp>
        <p:nvSpPr>
          <p:cNvPr id="12" name="Triangle 11">
            <a:extLst>
              <a:ext uri="{FF2B5EF4-FFF2-40B4-BE49-F238E27FC236}">
                <a16:creationId xmlns:a16="http://schemas.microsoft.com/office/drawing/2014/main" id="{A5065404-E212-2D4D-A7C2-EC3ABCCBA1FD}"/>
              </a:ext>
            </a:extLst>
          </p:cNvPr>
          <p:cNvSpPr/>
          <p:nvPr/>
        </p:nvSpPr>
        <p:spPr>
          <a:xfrm rot="10800000">
            <a:off x="6864011" y="0"/>
            <a:ext cx="1983240" cy="120058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6553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F76EC11-78C8-184A-99F2-52519378C711}"/>
              </a:ext>
            </a:extLst>
          </p:cNvPr>
          <p:cNvSpPr>
            <a:spLocks noGrp="1"/>
          </p:cNvSpPr>
          <p:nvPr>
            <p:ph idx="1"/>
          </p:nvPr>
        </p:nvSpPr>
        <p:spPr>
          <a:xfrm>
            <a:off x="278198" y="992187"/>
            <a:ext cx="6172200" cy="4873625"/>
          </a:xfrm>
        </p:spPr>
        <p:txBody>
          <a:bodyPr anchor="ctr">
            <a:normAutofit/>
          </a:bodyPr>
          <a:lstStyle/>
          <a:p>
            <a:pPr marL="0" indent="0" algn="ctr">
              <a:buNone/>
            </a:pPr>
            <a:r>
              <a:rPr lang="en-US" sz="4800" dirty="0"/>
              <a:t>HOUSEKEEPING &amp; HOMEWORK SUMMARY</a:t>
            </a:r>
          </a:p>
        </p:txBody>
      </p:sp>
      <p:graphicFrame>
        <p:nvGraphicFramePr>
          <p:cNvPr id="8" name="Text Placeholder 5">
            <a:extLst>
              <a:ext uri="{FF2B5EF4-FFF2-40B4-BE49-F238E27FC236}">
                <a16:creationId xmlns:a16="http://schemas.microsoft.com/office/drawing/2014/main" id="{42A0E638-503C-43B3-8D5B-873CC8178DBA}"/>
              </a:ext>
            </a:extLst>
          </p:cNvPr>
          <p:cNvGraphicFramePr/>
          <p:nvPr>
            <p:extLst>
              <p:ext uri="{D42A27DB-BD31-4B8C-83A1-F6EECF244321}">
                <p14:modId xmlns:p14="http://schemas.microsoft.com/office/powerpoint/2010/main" val="3647819958"/>
              </p:ext>
            </p:extLst>
          </p:nvPr>
        </p:nvGraphicFramePr>
        <p:xfrm>
          <a:off x="6929438" y="1156947"/>
          <a:ext cx="3453197" cy="4765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8DD74933-90CD-A442-BC2A-273BE45DB8DE}"/>
              </a:ext>
            </a:extLst>
          </p:cNvPr>
          <p:cNvSpPr>
            <a:spLocks noGrp="1"/>
          </p:cNvSpPr>
          <p:nvPr>
            <p:ph type="sldNum" sz="quarter" idx="12"/>
          </p:nvPr>
        </p:nvSpPr>
        <p:spPr/>
        <p:txBody>
          <a:bodyPr/>
          <a:lstStyle/>
          <a:p>
            <a:fld id="{F8E28480-1C08-4458-AD97-0283E6FFD09D}" type="slidenum">
              <a:rPr lang="en-US" smtClean="0"/>
              <a:t>3</a:t>
            </a:fld>
            <a:endParaRPr lang="en-US"/>
          </a:p>
        </p:txBody>
      </p:sp>
    </p:spTree>
    <p:extLst>
      <p:ext uri="{BB962C8B-B14F-4D97-AF65-F5344CB8AC3E}">
        <p14:creationId xmlns:p14="http://schemas.microsoft.com/office/powerpoint/2010/main" val="4060899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4C446-EF62-8342-A745-5E7B1927D0BE}"/>
              </a:ext>
            </a:extLst>
          </p:cNvPr>
          <p:cNvSpPr>
            <a:spLocks noGrp="1"/>
          </p:cNvSpPr>
          <p:nvPr>
            <p:ph type="title"/>
          </p:nvPr>
        </p:nvSpPr>
        <p:spPr>
          <a:xfrm>
            <a:off x="893379" y="361291"/>
            <a:ext cx="9486900" cy="649014"/>
          </a:xfrm>
        </p:spPr>
        <p:txBody>
          <a:bodyPr>
            <a:normAutofit fontScale="90000"/>
          </a:bodyPr>
          <a:lstStyle/>
          <a:p>
            <a:r>
              <a:rPr lang="en-US" dirty="0">
                <a:latin typeface="Goudy Old Style" panose="02020502050305020303" pitchFamily="18" charset="77"/>
              </a:rPr>
              <a:t>Mini team next steps – before 4</a:t>
            </a:r>
            <a:r>
              <a:rPr lang="en-US" baseline="30000" dirty="0">
                <a:latin typeface="Goudy Old Style" panose="02020502050305020303" pitchFamily="18" charset="77"/>
              </a:rPr>
              <a:t>th</a:t>
            </a:r>
            <a:r>
              <a:rPr lang="en-US" dirty="0">
                <a:latin typeface="Goudy Old Style" panose="02020502050305020303" pitchFamily="18" charset="77"/>
              </a:rPr>
              <a:t> meeting</a:t>
            </a:r>
          </a:p>
        </p:txBody>
      </p:sp>
      <p:sp>
        <p:nvSpPr>
          <p:cNvPr id="3" name="Content Placeholder 2">
            <a:extLst>
              <a:ext uri="{FF2B5EF4-FFF2-40B4-BE49-F238E27FC236}">
                <a16:creationId xmlns:a16="http://schemas.microsoft.com/office/drawing/2014/main" id="{08774395-8EE2-FA41-A829-4E543E090F15}"/>
              </a:ext>
            </a:extLst>
          </p:cNvPr>
          <p:cNvSpPr>
            <a:spLocks noGrp="1"/>
          </p:cNvSpPr>
          <p:nvPr>
            <p:ph idx="1"/>
          </p:nvPr>
        </p:nvSpPr>
        <p:spPr>
          <a:xfrm>
            <a:off x="893379" y="1124608"/>
            <a:ext cx="9965121" cy="5047594"/>
          </a:xfrm>
        </p:spPr>
        <p:txBody>
          <a:bodyPr>
            <a:normAutofit fontScale="62500" lnSpcReduction="20000"/>
          </a:bodyPr>
          <a:lstStyle/>
          <a:p>
            <a:pPr marL="0" indent="0">
              <a:buNone/>
            </a:pPr>
            <a:r>
              <a:rPr lang="en-US" i="1" dirty="0">
                <a:latin typeface="Goudy Old Style" panose="02020502050305020303" pitchFamily="18" charset="77"/>
              </a:rPr>
              <a:t>Note: these next steps were brainstormed by the Facilitator before the 3</a:t>
            </a:r>
            <a:r>
              <a:rPr lang="en-US" i="1" baseline="30000" dirty="0">
                <a:latin typeface="Goudy Old Style" panose="02020502050305020303" pitchFamily="18" charset="77"/>
              </a:rPr>
              <a:t>rd</a:t>
            </a:r>
            <a:r>
              <a:rPr lang="en-US" i="1" dirty="0">
                <a:latin typeface="Goudy Old Style" panose="02020502050305020303" pitchFamily="18" charset="77"/>
              </a:rPr>
              <a:t> mtg; to be discussed and confirmed with the WG</a:t>
            </a:r>
          </a:p>
          <a:p>
            <a:pPr marL="457200" lvl="1" indent="0">
              <a:buNone/>
            </a:pPr>
            <a:endParaRPr lang="en-US" b="1" dirty="0">
              <a:latin typeface="Goudy Old Style" panose="02020502050305020303" pitchFamily="18" charset="77"/>
            </a:endParaRPr>
          </a:p>
          <a:p>
            <a:pPr marL="457200" indent="-457200">
              <a:buFont typeface="+mj-lt"/>
              <a:buAutoNum type="arabicPeriod"/>
            </a:pPr>
            <a:r>
              <a:rPr lang="en-US" dirty="0">
                <a:latin typeface="Goudy Old Style" panose="02020502050305020303" pitchFamily="18" charset="77"/>
              </a:rPr>
              <a:t>The full WG completes quick prioritization survey (select top 3 recommendations) </a:t>
            </a:r>
          </a:p>
          <a:p>
            <a:pPr marL="457200" indent="-457200">
              <a:buFont typeface="+mj-lt"/>
              <a:buAutoNum type="arabicPeriod"/>
            </a:pPr>
            <a:endParaRPr lang="en-US" dirty="0">
              <a:latin typeface="Goudy Old Style" panose="02020502050305020303" pitchFamily="18" charset="77"/>
            </a:endParaRPr>
          </a:p>
          <a:p>
            <a:pPr marL="457200" indent="-457200">
              <a:buFont typeface="+mj-lt"/>
              <a:buAutoNum type="arabicPeriod"/>
            </a:pPr>
            <a:r>
              <a:rPr lang="en-US" dirty="0">
                <a:latin typeface="Goudy Old Style" panose="02020502050305020303" pitchFamily="18" charset="77"/>
              </a:rPr>
              <a:t>Mini team meets at least once more to</a:t>
            </a:r>
          </a:p>
          <a:p>
            <a:pPr marL="914400" lvl="1" indent="-457200">
              <a:buFont typeface="+mj-lt"/>
              <a:buAutoNum type="arabicPeriod"/>
            </a:pPr>
            <a:r>
              <a:rPr lang="en-US" dirty="0">
                <a:latin typeface="Goudy Old Style" panose="02020502050305020303" pitchFamily="18" charset="77"/>
              </a:rPr>
              <a:t>Develop detailed proposals for the top 3 recommendations</a:t>
            </a:r>
          </a:p>
          <a:p>
            <a:pPr marL="914400" lvl="1" indent="-457200">
              <a:buFont typeface="+mj-lt"/>
              <a:buAutoNum type="arabicPeriod"/>
            </a:pPr>
            <a:r>
              <a:rPr lang="en-US" dirty="0">
                <a:latin typeface="Goudy Old Style" panose="02020502050305020303" pitchFamily="18" charset="77"/>
              </a:rPr>
              <a:t>Estimate the impact vs. level of effort for all recommendations </a:t>
            </a:r>
          </a:p>
          <a:p>
            <a:pPr marL="914400" lvl="1" indent="-457200">
              <a:buFont typeface="+mj-lt"/>
              <a:buAutoNum type="arabicPeriod"/>
            </a:pPr>
            <a:endParaRPr lang="en-US" dirty="0">
              <a:latin typeface="Goudy Old Style" panose="02020502050305020303" pitchFamily="18" charset="77"/>
            </a:endParaRPr>
          </a:p>
          <a:p>
            <a:pPr marL="457200" indent="-457200">
              <a:buFont typeface="+mj-lt"/>
              <a:buAutoNum type="arabicPeriod"/>
            </a:pPr>
            <a:r>
              <a:rPr lang="en-US" dirty="0">
                <a:latin typeface="Goudy Old Style" panose="02020502050305020303" pitchFamily="18" charset="77"/>
              </a:rPr>
              <a:t>Mini team submits proposal by COB Monday 3/7 (including next steps/timelines on recs that aren’t fully fleshed out/implementable as is)</a:t>
            </a:r>
          </a:p>
          <a:p>
            <a:pPr marL="457200" indent="-457200">
              <a:buFont typeface="+mj-lt"/>
              <a:buAutoNum type="arabicPeriod"/>
            </a:pPr>
            <a:endParaRPr lang="en-US" dirty="0">
              <a:latin typeface="Goudy Old Style" panose="02020502050305020303" pitchFamily="18" charset="77"/>
            </a:endParaRPr>
          </a:p>
          <a:p>
            <a:pPr marL="457200" indent="-457200">
              <a:buFont typeface="+mj-lt"/>
              <a:buAutoNum type="arabicPeriod"/>
            </a:pPr>
            <a:r>
              <a:rPr lang="en-US" dirty="0">
                <a:latin typeface="Goudy Old Style" panose="02020502050305020303" pitchFamily="18" charset="77"/>
              </a:rPr>
              <a:t>WG Members review proposal (3/9-3/15) before 4</a:t>
            </a:r>
            <a:r>
              <a:rPr lang="en-US" baseline="30000" dirty="0">
                <a:latin typeface="Goudy Old Style" panose="02020502050305020303" pitchFamily="18" charset="77"/>
              </a:rPr>
              <a:t>th</a:t>
            </a:r>
            <a:r>
              <a:rPr lang="en-US" dirty="0">
                <a:latin typeface="Goudy Old Style" panose="02020502050305020303" pitchFamily="18" charset="77"/>
              </a:rPr>
              <a:t> meeting and let Katie know of any recs they can’t agree to (and draft alternative before 4</a:t>
            </a:r>
            <a:r>
              <a:rPr lang="en-US" baseline="30000" dirty="0">
                <a:latin typeface="Goudy Old Style" panose="02020502050305020303" pitchFamily="18" charset="77"/>
              </a:rPr>
              <a:t>th</a:t>
            </a:r>
            <a:r>
              <a:rPr lang="en-US" dirty="0">
                <a:latin typeface="Goudy Old Style" panose="02020502050305020303" pitchFamily="18" charset="77"/>
              </a:rPr>
              <a:t> mtg)</a:t>
            </a:r>
          </a:p>
          <a:p>
            <a:pPr marL="457200" indent="-457200">
              <a:buFont typeface="+mj-lt"/>
              <a:buAutoNum type="arabicPeriod"/>
            </a:pPr>
            <a:endParaRPr lang="en-US" dirty="0">
              <a:latin typeface="Goudy Old Style" panose="02020502050305020303" pitchFamily="18" charset="77"/>
            </a:endParaRPr>
          </a:p>
          <a:p>
            <a:pPr marL="457200" indent="-457200">
              <a:buFont typeface="+mj-lt"/>
              <a:buAutoNum type="arabicPeriod"/>
            </a:pPr>
            <a:r>
              <a:rPr lang="en-US" dirty="0">
                <a:latin typeface="Goudy Old Style" panose="02020502050305020303" pitchFamily="18" charset="77"/>
              </a:rPr>
              <a:t>Mini team presents proposal at 4</a:t>
            </a:r>
            <a:r>
              <a:rPr lang="en-US" baseline="30000" dirty="0">
                <a:latin typeface="Goudy Old Style" panose="02020502050305020303" pitchFamily="18" charset="77"/>
              </a:rPr>
              <a:t>th</a:t>
            </a:r>
            <a:r>
              <a:rPr lang="en-US" dirty="0">
                <a:latin typeface="Goudy Old Style" panose="02020502050305020303" pitchFamily="18" charset="77"/>
              </a:rPr>
              <a:t> meeting (WG Members who don’t support a rec propose an alternative)</a:t>
            </a:r>
          </a:p>
          <a:p>
            <a:pPr marL="0" indent="0">
              <a:buNone/>
            </a:pPr>
            <a:endParaRPr lang="en-US" dirty="0">
              <a:latin typeface="Goudy Old Style" panose="02020502050305020303" pitchFamily="18" charset="77"/>
            </a:endParaRPr>
          </a:p>
          <a:p>
            <a:pPr marL="0" indent="0">
              <a:buNone/>
            </a:pPr>
            <a:r>
              <a:rPr lang="en-US" b="1" dirty="0">
                <a:latin typeface="Goudy Old Style" panose="02020502050305020303" pitchFamily="18" charset="77"/>
              </a:rPr>
              <a:t>Would anyone else like to volunteer to be on this mini team?</a:t>
            </a:r>
          </a:p>
          <a:p>
            <a:endParaRPr lang="en-US" dirty="0">
              <a:latin typeface="Goudy Old Style" panose="02020502050305020303" pitchFamily="18" charset="77"/>
            </a:endParaRPr>
          </a:p>
          <a:p>
            <a:endParaRPr lang="en-US" dirty="0">
              <a:latin typeface="Goudy Old Style" panose="02020502050305020303" pitchFamily="18" charset="77"/>
            </a:endParaRPr>
          </a:p>
        </p:txBody>
      </p:sp>
      <p:sp>
        <p:nvSpPr>
          <p:cNvPr id="4" name="Slide Number Placeholder 3">
            <a:extLst>
              <a:ext uri="{FF2B5EF4-FFF2-40B4-BE49-F238E27FC236}">
                <a16:creationId xmlns:a16="http://schemas.microsoft.com/office/drawing/2014/main" id="{B8114080-0175-4E42-BF05-F1E1639CA1CD}"/>
              </a:ext>
            </a:extLst>
          </p:cNvPr>
          <p:cNvSpPr>
            <a:spLocks noGrp="1"/>
          </p:cNvSpPr>
          <p:nvPr>
            <p:ph type="sldNum" sz="quarter" idx="12"/>
          </p:nvPr>
        </p:nvSpPr>
        <p:spPr/>
        <p:txBody>
          <a:bodyPr/>
          <a:lstStyle/>
          <a:p>
            <a:fld id="{F8E28480-1C08-4458-AD97-0283E6FFD09D}" type="slidenum">
              <a:rPr lang="en-US" smtClean="0"/>
              <a:t>30</a:t>
            </a:fld>
            <a:endParaRPr lang="en-US"/>
          </a:p>
        </p:txBody>
      </p:sp>
    </p:spTree>
    <p:extLst>
      <p:ext uri="{BB962C8B-B14F-4D97-AF65-F5344CB8AC3E}">
        <p14:creationId xmlns:p14="http://schemas.microsoft.com/office/powerpoint/2010/main" val="3506918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F76EC11-78C8-184A-99F2-52519378C711}"/>
              </a:ext>
            </a:extLst>
          </p:cNvPr>
          <p:cNvSpPr>
            <a:spLocks noGrp="1"/>
          </p:cNvSpPr>
          <p:nvPr>
            <p:ph idx="1"/>
          </p:nvPr>
        </p:nvSpPr>
        <p:spPr>
          <a:xfrm>
            <a:off x="278198" y="992187"/>
            <a:ext cx="6172200" cy="4873625"/>
          </a:xfrm>
        </p:spPr>
        <p:txBody>
          <a:bodyPr anchor="ctr">
            <a:normAutofit/>
          </a:bodyPr>
          <a:lstStyle/>
          <a:p>
            <a:pPr marL="0" indent="0" algn="ctr">
              <a:buNone/>
            </a:pPr>
            <a:r>
              <a:rPr lang="en-US" sz="4800" dirty="0"/>
              <a:t>RESTRUCTURING CAEECC</a:t>
            </a:r>
          </a:p>
        </p:txBody>
      </p:sp>
      <p:graphicFrame>
        <p:nvGraphicFramePr>
          <p:cNvPr id="8" name="Text Placeholder 5">
            <a:extLst>
              <a:ext uri="{FF2B5EF4-FFF2-40B4-BE49-F238E27FC236}">
                <a16:creationId xmlns:a16="http://schemas.microsoft.com/office/drawing/2014/main" id="{42A0E638-503C-43B3-8D5B-873CC8178DBA}"/>
              </a:ext>
            </a:extLst>
          </p:cNvPr>
          <p:cNvGraphicFramePr/>
          <p:nvPr>
            <p:extLst>
              <p:ext uri="{D42A27DB-BD31-4B8C-83A1-F6EECF244321}">
                <p14:modId xmlns:p14="http://schemas.microsoft.com/office/powerpoint/2010/main" val="1470342249"/>
              </p:ext>
            </p:extLst>
          </p:nvPr>
        </p:nvGraphicFramePr>
        <p:xfrm>
          <a:off x="6765675" y="1441134"/>
          <a:ext cx="3932237" cy="5799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990E10F5-9E5F-EF4B-A856-2F72B58FFB6F}"/>
              </a:ext>
            </a:extLst>
          </p:cNvPr>
          <p:cNvSpPr>
            <a:spLocks noGrp="1"/>
          </p:cNvSpPr>
          <p:nvPr>
            <p:ph type="sldNum" sz="quarter" idx="12"/>
          </p:nvPr>
        </p:nvSpPr>
        <p:spPr/>
        <p:txBody>
          <a:bodyPr/>
          <a:lstStyle/>
          <a:p>
            <a:fld id="{F8E28480-1C08-4458-AD97-0283E6FFD09D}" type="slidenum">
              <a:rPr lang="en-US" smtClean="0"/>
              <a:t>31</a:t>
            </a:fld>
            <a:endParaRPr lang="en-US"/>
          </a:p>
        </p:txBody>
      </p:sp>
    </p:spTree>
    <p:extLst>
      <p:ext uri="{BB962C8B-B14F-4D97-AF65-F5344CB8AC3E}">
        <p14:creationId xmlns:p14="http://schemas.microsoft.com/office/powerpoint/2010/main" val="3583742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EE8294-4110-44EB-8577-6CA8DF797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C45E44A-48F0-452E-94AB-C02C0355C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6700" y="685800"/>
            <a:ext cx="74295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4757356" y="706890"/>
            <a:ext cx="6096000" cy="624199"/>
          </a:xfrm>
        </p:spPr>
        <p:txBody>
          <a:bodyPr>
            <a:normAutofit/>
          </a:bodyPr>
          <a:lstStyle/>
          <a:p>
            <a:pPr algn="ctr"/>
            <a:r>
              <a:rPr lang="en-US" dirty="0"/>
              <a:t>Restructuring caeecc</a:t>
            </a:r>
          </a:p>
        </p:txBody>
      </p:sp>
      <p:pic>
        <p:nvPicPr>
          <p:cNvPr id="6" name="Picture 5" descr="Multi-coloured dialogue boxes">
            <a:extLst>
              <a:ext uri="{FF2B5EF4-FFF2-40B4-BE49-F238E27FC236}">
                <a16:creationId xmlns:a16="http://schemas.microsoft.com/office/drawing/2014/main" id="{9048FD46-6BF7-4AE8-87F7-7490A46FC6E5}"/>
              </a:ext>
            </a:extLst>
          </p:cNvPr>
          <p:cNvPicPr>
            <a:picLocks noChangeAspect="1"/>
          </p:cNvPicPr>
          <p:nvPr/>
        </p:nvPicPr>
        <p:blipFill rotWithShape="1">
          <a:blip r:embed="rId3"/>
          <a:srcRect l="28788" r="32893" b="2"/>
          <a:stretch/>
        </p:blipFill>
        <p:spPr>
          <a:xfrm>
            <a:off x="1" y="10"/>
            <a:ext cx="3390899" cy="6857990"/>
          </a:xfrm>
          <a:prstGeom prst="rect">
            <a:avLst/>
          </a:prstGeom>
        </p:spPr>
      </p:pic>
      <p:sp>
        <p:nvSpPr>
          <p:cNvPr id="15" name="Content Placeholder 2">
            <a:extLst>
              <a:ext uri="{FF2B5EF4-FFF2-40B4-BE49-F238E27FC236}">
                <a16:creationId xmlns:a16="http://schemas.microsoft.com/office/drawing/2014/main" id="{1C65E6B4-CD0B-7141-91D5-0316DD787E67}"/>
              </a:ext>
            </a:extLst>
          </p:cNvPr>
          <p:cNvSpPr>
            <a:spLocks noGrp="1"/>
          </p:cNvSpPr>
          <p:nvPr>
            <p:ph idx="1"/>
          </p:nvPr>
        </p:nvSpPr>
        <p:spPr>
          <a:xfrm>
            <a:off x="4667833" y="1372753"/>
            <a:ext cx="6247233" cy="4112493"/>
          </a:xfrm>
        </p:spPr>
        <p:txBody>
          <a:bodyPr>
            <a:noAutofit/>
          </a:bodyPr>
          <a:lstStyle/>
          <a:p>
            <a:pPr marL="0" indent="0">
              <a:lnSpc>
                <a:spcPct val="90000"/>
              </a:lnSpc>
              <a:buNone/>
            </a:pPr>
            <a:r>
              <a:rPr lang="en-US" sz="1800" b="1" dirty="0"/>
              <a:t>3 Breakout Groups:</a:t>
            </a:r>
          </a:p>
          <a:p>
            <a:pPr marL="342900" lvl="0" indent="-342900">
              <a:buFont typeface="+mj-lt"/>
              <a:buAutoNum type="arabicPeriod"/>
            </a:pPr>
            <a:r>
              <a:rPr lang="en-US" sz="1600" i="1" dirty="0"/>
              <a:t>Accountability &amp; Reporting (</a:t>
            </a:r>
            <a:r>
              <a:rPr lang="en-US" sz="1600" i="1" dirty="0" err="1"/>
              <a:t>Suhaila</a:t>
            </a:r>
            <a:r>
              <a:rPr lang="en-US" sz="1600" i="1" dirty="0"/>
              <a:t>)</a:t>
            </a:r>
          </a:p>
          <a:p>
            <a:pPr marL="342900" lvl="0" indent="-342900">
              <a:buFont typeface="+mj-lt"/>
              <a:buAutoNum type="arabicPeriod"/>
            </a:pPr>
            <a:r>
              <a:rPr lang="en-US" sz="1600" i="1" dirty="0"/>
              <a:t>Composition (Lara)</a:t>
            </a:r>
          </a:p>
          <a:p>
            <a:pPr marL="342900" lvl="0" indent="-342900">
              <a:buFont typeface="+mj-lt"/>
              <a:buAutoNum type="arabicPeriod"/>
            </a:pPr>
            <a:r>
              <a:rPr lang="en-US" sz="1600" i="1" dirty="0"/>
              <a:t>Application Process (Katie)</a:t>
            </a:r>
          </a:p>
          <a:p>
            <a:r>
              <a:rPr lang="en-US" sz="1600" i="1" dirty="0"/>
              <a:t>Note: Website &amp; Governance Docs are cross-cutting outputs from the other 3 categories </a:t>
            </a:r>
          </a:p>
          <a:p>
            <a:pPr marL="0" lvl="0" indent="0">
              <a:buNone/>
            </a:pPr>
            <a:r>
              <a:rPr lang="en-US" sz="1800" b="1" dirty="0"/>
              <a:t>Process &amp; Timing:</a:t>
            </a:r>
          </a:p>
          <a:p>
            <a:pPr marL="342900" indent="-342900">
              <a:buFont typeface="+mj-lt"/>
              <a:buAutoNum type="arabicPeriod"/>
            </a:pPr>
            <a:r>
              <a:rPr lang="en-US" sz="1600" i="1" dirty="0"/>
              <a:t>Open Draft Recommendations in </a:t>
            </a:r>
            <a:r>
              <a:rPr lang="en-US" sz="1600" i="1" dirty="0">
                <a:hlinkClick r:id="rId4"/>
              </a:rPr>
              <a:t>google docs</a:t>
            </a:r>
            <a:r>
              <a:rPr lang="en-US" sz="1600" i="1" dirty="0"/>
              <a:t> (suggestion mode; focus only on the report section for your group)</a:t>
            </a:r>
          </a:p>
          <a:p>
            <a:pPr marL="342900" lvl="0" indent="-342900">
              <a:buFont typeface="+mj-lt"/>
              <a:buAutoNum type="arabicPeriod"/>
            </a:pPr>
            <a:r>
              <a:rPr lang="en-US" sz="1600" i="1" dirty="0"/>
              <a:t>Select which group you’d like to join (see above)</a:t>
            </a:r>
          </a:p>
          <a:p>
            <a:pPr marL="342900" lvl="0" indent="-342900">
              <a:buFont typeface="+mj-lt"/>
              <a:buAutoNum type="arabicPeriod"/>
            </a:pPr>
            <a:r>
              <a:rPr lang="en-US" sz="1600" i="1" dirty="0"/>
              <a:t>Return from breakouts in </a:t>
            </a:r>
            <a:r>
              <a:rPr lang="en-US" sz="1600" b="1" i="1" dirty="0"/>
              <a:t>25min</a:t>
            </a:r>
            <a:r>
              <a:rPr lang="en-US" sz="1600" i="1" dirty="0"/>
              <a:t> (5min transition &amp; quick intros; 5min prioritization; 15min group discussion)</a:t>
            </a:r>
          </a:p>
          <a:p>
            <a:pPr marL="342900" lvl="0" indent="-342900">
              <a:buFont typeface="+mj-lt"/>
              <a:buAutoNum type="arabicPeriod"/>
            </a:pPr>
            <a:r>
              <a:rPr lang="en-US" sz="1600" i="1" dirty="0"/>
              <a:t>Post-breakout, we’ll summarize each group’s proposed priorities and key changes; you’ll have an opportunity to add comments into the google docs for all Restructuring CAEECC ideas; we’ll ask for volunteers to form a mini team </a:t>
            </a:r>
            <a:endParaRPr lang="en-US" sz="1600" dirty="0"/>
          </a:p>
          <a:p>
            <a:pPr marL="457200" lvl="1" indent="0">
              <a:lnSpc>
                <a:spcPct val="90000"/>
              </a:lnSpc>
              <a:buNone/>
            </a:pPr>
            <a:endParaRPr lang="en-US" sz="1800" dirty="0"/>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a:xfrm>
            <a:off x="11116340" y="6356350"/>
            <a:ext cx="871868"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B52D1F0E-ADB9-054E-881E-D5691EC4F528}" type="slidenum">
              <a:rPr kumimoji="0" lang="en-US" b="0" i="0" u="none" strike="noStrike" kern="1200" cap="none" spc="300" normalizeH="0" baseline="0" noProof="0" smtClean="0">
                <a:ln>
                  <a:noFill/>
                </a:ln>
                <a:effectLst/>
                <a:uLnTx/>
                <a:uFillTx/>
                <a:latin typeface="Gill Sans MT"/>
                <a:ea typeface="+mn-ea"/>
                <a:cs typeface="+mn-cs"/>
              </a:rPr>
              <a:pPr marL="0" marR="0" lvl="0" indent="0" defTabSz="914400" rtl="0" eaLnBrk="1" fontAlgn="auto" latinLnBrk="0" hangingPunct="1">
                <a:spcBef>
                  <a:spcPts val="0"/>
                </a:spcBef>
                <a:spcAft>
                  <a:spcPts val="600"/>
                </a:spcAft>
                <a:buClrTx/>
                <a:buSzTx/>
                <a:buFontTx/>
                <a:buNone/>
                <a:tabLst/>
                <a:defRPr/>
              </a:pPr>
              <a:t>32</a:t>
            </a:fld>
            <a:endParaRPr kumimoji="0" lang="en-US" b="0" i="0" u="none" strike="noStrike" kern="1200" cap="none" spc="300" normalizeH="0" baseline="0" noProof="0">
              <a:ln>
                <a:noFill/>
              </a:ln>
              <a:effectLst/>
              <a:uLnTx/>
              <a:uFillTx/>
              <a:latin typeface="Gill Sans MT"/>
              <a:ea typeface="+mn-ea"/>
              <a:cs typeface="+mn-cs"/>
            </a:endParaRPr>
          </a:p>
        </p:txBody>
      </p:sp>
    </p:spTree>
    <p:extLst>
      <p:ext uri="{BB962C8B-B14F-4D97-AF65-F5344CB8AC3E}">
        <p14:creationId xmlns:p14="http://schemas.microsoft.com/office/powerpoint/2010/main" val="2653142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D51B3-6053-4648-B0DD-5B4E0F132B2B}"/>
              </a:ext>
            </a:extLst>
          </p:cNvPr>
          <p:cNvSpPr>
            <a:spLocks noGrp="1"/>
          </p:cNvSpPr>
          <p:nvPr>
            <p:ph type="title"/>
          </p:nvPr>
        </p:nvSpPr>
        <p:spPr/>
        <p:txBody>
          <a:bodyPr/>
          <a:lstStyle/>
          <a:p>
            <a:r>
              <a:rPr lang="en-US" dirty="0"/>
              <a:t>Breakout summaries – proposed priorities &amp; key changes</a:t>
            </a:r>
          </a:p>
        </p:txBody>
      </p:sp>
      <p:sp>
        <p:nvSpPr>
          <p:cNvPr id="3" name="Content Placeholder 2">
            <a:extLst>
              <a:ext uri="{FF2B5EF4-FFF2-40B4-BE49-F238E27FC236}">
                <a16:creationId xmlns:a16="http://schemas.microsoft.com/office/drawing/2014/main" id="{A63D918F-C31A-A147-BB8E-0F823C2E0981}"/>
              </a:ext>
            </a:extLst>
          </p:cNvPr>
          <p:cNvSpPr>
            <a:spLocks noGrp="1"/>
          </p:cNvSpPr>
          <p:nvPr>
            <p:ph idx="1"/>
          </p:nvPr>
        </p:nvSpPr>
        <p:spPr/>
        <p:txBody>
          <a:bodyPr/>
          <a:lstStyle/>
          <a:p>
            <a:pPr marL="0" lvl="0" indent="0">
              <a:buNone/>
            </a:pPr>
            <a:r>
              <a:rPr lang="en-US" b="1" dirty="0"/>
              <a:t>Report-outs from Breakout Facilitators</a:t>
            </a:r>
          </a:p>
          <a:p>
            <a:pPr marL="342900" lvl="0" indent="-342900">
              <a:buFont typeface="+mj-lt"/>
              <a:buAutoNum type="arabicPeriod"/>
            </a:pPr>
            <a:r>
              <a:rPr lang="en-US" i="1" dirty="0"/>
              <a:t>Accountability &amp; Reporting (</a:t>
            </a:r>
            <a:r>
              <a:rPr lang="en-US" i="1" dirty="0" err="1"/>
              <a:t>Suhaila</a:t>
            </a:r>
            <a:r>
              <a:rPr lang="en-US" i="1" dirty="0"/>
              <a:t>)</a:t>
            </a:r>
          </a:p>
          <a:p>
            <a:pPr marL="342900" lvl="0" indent="-342900">
              <a:buFont typeface="+mj-lt"/>
              <a:buAutoNum type="arabicPeriod"/>
            </a:pPr>
            <a:r>
              <a:rPr lang="en-US" i="1" dirty="0"/>
              <a:t>Composition (Lara)</a:t>
            </a:r>
          </a:p>
          <a:p>
            <a:pPr marL="342900" lvl="0" indent="-342900">
              <a:buFont typeface="+mj-lt"/>
              <a:buAutoNum type="arabicPeriod"/>
            </a:pPr>
            <a:r>
              <a:rPr lang="en-US" i="1" dirty="0"/>
              <a:t>Application Process (Katie)</a:t>
            </a:r>
            <a:endParaRPr lang="en-US" b="1" dirty="0"/>
          </a:p>
          <a:p>
            <a:endParaRPr lang="en-US" dirty="0"/>
          </a:p>
        </p:txBody>
      </p:sp>
      <p:sp>
        <p:nvSpPr>
          <p:cNvPr id="4" name="Slide Number Placeholder 3">
            <a:extLst>
              <a:ext uri="{FF2B5EF4-FFF2-40B4-BE49-F238E27FC236}">
                <a16:creationId xmlns:a16="http://schemas.microsoft.com/office/drawing/2014/main" id="{4F3026A1-7471-2F43-B607-E3F2A72662AD}"/>
              </a:ext>
            </a:extLst>
          </p:cNvPr>
          <p:cNvSpPr>
            <a:spLocks noGrp="1"/>
          </p:cNvSpPr>
          <p:nvPr>
            <p:ph type="sldNum" sz="quarter" idx="12"/>
          </p:nvPr>
        </p:nvSpPr>
        <p:spPr/>
        <p:txBody>
          <a:bodyPr/>
          <a:lstStyle/>
          <a:p>
            <a:fld id="{F8E28480-1C08-4458-AD97-0283E6FFD09D}" type="slidenum">
              <a:rPr lang="en-US" smtClean="0"/>
              <a:t>33</a:t>
            </a:fld>
            <a:endParaRPr lang="en-US"/>
          </a:p>
        </p:txBody>
      </p:sp>
    </p:spTree>
    <p:extLst>
      <p:ext uri="{BB962C8B-B14F-4D97-AF65-F5344CB8AC3E}">
        <p14:creationId xmlns:p14="http://schemas.microsoft.com/office/powerpoint/2010/main" val="4183149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4C446-EF62-8342-A745-5E7B1927D0BE}"/>
              </a:ext>
            </a:extLst>
          </p:cNvPr>
          <p:cNvSpPr>
            <a:spLocks noGrp="1"/>
          </p:cNvSpPr>
          <p:nvPr>
            <p:ph type="title"/>
          </p:nvPr>
        </p:nvSpPr>
        <p:spPr>
          <a:xfrm>
            <a:off x="893379" y="361291"/>
            <a:ext cx="9486900" cy="649014"/>
          </a:xfrm>
        </p:spPr>
        <p:txBody>
          <a:bodyPr>
            <a:normAutofit fontScale="90000"/>
          </a:bodyPr>
          <a:lstStyle/>
          <a:p>
            <a:r>
              <a:rPr lang="en-US" dirty="0">
                <a:latin typeface="Goudy Old Style" panose="02020502050305020303" pitchFamily="18" charset="77"/>
              </a:rPr>
              <a:t>Mini team next steps – before 4</a:t>
            </a:r>
            <a:r>
              <a:rPr lang="en-US" baseline="30000" dirty="0">
                <a:latin typeface="Goudy Old Style" panose="02020502050305020303" pitchFamily="18" charset="77"/>
              </a:rPr>
              <a:t>th</a:t>
            </a:r>
            <a:r>
              <a:rPr lang="en-US" dirty="0">
                <a:latin typeface="Goudy Old Style" panose="02020502050305020303" pitchFamily="18" charset="77"/>
              </a:rPr>
              <a:t> meeting</a:t>
            </a:r>
          </a:p>
        </p:txBody>
      </p:sp>
      <p:sp>
        <p:nvSpPr>
          <p:cNvPr id="3" name="Content Placeholder 2">
            <a:extLst>
              <a:ext uri="{FF2B5EF4-FFF2-40B4-BE49-F238E27FC236}">
                <a16:creationId xmlns:a16="http://schemas.microsoft.com/office/drawing/2014/main" id="{08774395-8EE2-FA41-A829-4E543E090F15}"/>
              </a:ext>
            </a:extLst>
          </p:cNvPr>
          <p:cNvSpPr>
            <a:spLocks noGrp="1"/>
          </p:cNvSpPr>
          <p:nvPr>
            <p:ph idx="1"/>
          </p:nvPr>
        </p:nvSpPr>
        <p:spPr>
          <a:xfrm>
            <a:off x="893379" y="1124608"/>
            <a:ext cx="9965121" cy="5047594"/>
          </a:xfrm>
        </p:spPr>
        <p:txBody>
          <a:bodyPr>
            <a:normAutofit fontScale="70000" lnSpcReduction="20000"/>
          </a:bodyPr>
          <a:lstStyle/>
          <a:p>
            <a:pPr marL="0" indent="0">
              <a:buNone/>
            </a:pPr>
            <a:r>
              <a:rPr lang="en-US" i="1" dirty="0">
                <a:latin typeface="Goudy Old Style" panose="02020502050305020303" pitchFamily="18" charset="77"/>
              </a:rPr>
              <a:t>Note: these next steps were brainstormed by the Facilitator before the 3</a:t>
            </a:r>
            <a:r>
              <a:rPr lang="en-US" i="1" baseline="30000" dirty="0">
                <a:latin typeface="Goudy Old Style" panose="02020502050305020303" pitchFamily="18" charset="77"/>
              </a:rPr>
              <a:t>rd</a:t>
            </a:r>
            <a:r>
              <a:rPr lang="en-US" i="1" dirty="0">
                <a:latin typeface="Goudy Old Style" panose="02020502050305020303" pitchFamily="18" charset="77"/>
              </a:rPr>
              <a:t> mtg; to be discussed and confirmed with the WG</a:t>
            </a:r>
          </a:p>
          <a:p>
            <a:pPr marL="457200" lvl="1" indent="0">
              <a:buNone/>
            </a:pPr>
            <a:endParaRPr lang="en-US" b="1" dirty="0">
              <a:latin typeface="Goudy Old Style" panose="02020502050305020303" pitchFamily="18" charset="77"/>
            </a:endParaRPr>
          </a:p>
          <a:p>
            <a:pPr marL="457200" indent="-457200">
              <a:buFont typeface="+mj-lt"/>
              <a:buAutoNum type="arabicPeriod"/>
            </a:pPr>
            <a:r>
              <a:rPr lang="en-US" dirty="0">
                <a:latin typeface="Goudy Old Style" panose="02020502050305020303" pitchFamily="18" charset="77"/>
              </a:rPr>
              <a:t>The full WG completes quick prioritization survey (select top 3 recommendations) </a:t>
            </a:r>
          </a:p>
          <a:p>
            <a:pPr marL="457200" indent="-457200">
              <a:buFont typeface="+mj-lt"/>
              <a:buAutoNum type="arabicPeriod"/>
            </a:pPr>
            <a:endParaRPr lang="en-US" dirty="0">
              <a:latin typeface="Goudy Old Style" panose="02020502050305020303" pitchFamily="18" charset="77"/>
            </a:endParaRPr>
          </a:p>
          <a:p>
            <a:pPr marL="457200" indent="-457200">
              <a:buFont typeface="+mj-lt"/>
              <a:buAutoNum type="arabicPeriod"/>
            </a:pPr>
            <a:r>
              <a:rPr lang="en-US" dirty="0">
                <a:latin typeface="Goudy Old Style" panose="02020502050305020303" pitchFamily="18" charset="77"/>
              </a:rPr>
              <a:t>Mini team meets at least once more to</a:t>
            </a:r>
          </a:p>
          <a:p>
            <a:pPr marL="914400" lvl="1" indent="-457200">
              <a:buFont typeface="+mj-lt"/>
              <a:buAutoNum type="arabicPeriod"/>
            </a:pPr>
            <a:r>
              <a:rPr lang="en-US" dirty="0">
                <a:latin typeface="Goudy Old Style" panose="02020502050305020303" pitchFamily="18" charset="77"/>
              </a:rPr>
              <a:t>Develop detailed proposals for the top 3 recommendations</a:t>
            </a:r>
          </a:p>
          <a:p>
            <a:pPr marL="914400" lvl="1" indent="-457200">
              <a:buFont typeface="+mj-lt"/>
              <a:buAutoNum type="arabicPeriod"/>
            </a:pPr>
            <a:r>
              <a:rPr lang="en-US" dirty="0">
                <a:latin typeface="Goudy Old Style" panose="02020502050305020303" pitchFamily="18" charset="77"/>
              </a:rPr>
              <a:t>Estimate the impact vs. level of effort for all recommendations </a:t>
            </a:r>
          </a:p>
          <a:p>
            <a:pPr marL="914400" lvl="1" indent="-457200">
              <a:buFont typeface="+mj-lt"/>
              <a:buAutoNum type="arabicPeriod"/>
            </a:pPr>
            <a:endParaRPr lang="en-US" dirty="0">
              <a:latin typeface="Goudy Old Style" panose="02020502050305020303" pitchFamily="18" charset="77"/>
            </a:endParaRPr>
          </a:p>
          <a:p>
            <a:pPr marL="457200" indent="-457200">
              <a:buFont typeface="+mj-lt"/>
              <a:buAutoNum type="arabicPeriod"/>
            </a:pPr>
            <a:r>
              <a:rPr lang="en-US" dirty="0">
                <a:latin typeface="Goudy Old Style" panose="02020502050305020303" pitchFamily="18" charset="77"/>
              </a:rPr>
              <a:t>Mini team submits proposal by COB Monday 3/7 (including next steps/timelines on recs that aren’t fully fleshed out/implementable as is)</a:t>
            </a:r>
          </a:p>
          <a:p>
            <a:pPr marL="457200" indent="-457200">
              <a:buFont typeface="+mj-lt"/>
              <a:buAutoNum type="arabicPeriod"/>
            </a:pPr>
            <a:endParaRPr lang="en-US" dirty="0">
              <a:latin typeface="Goudy Old Style" panose="02020502050305020303" pitchFamily="18" charset="77"/>
            </a:endParaRPr>
          </a:p>
          <a:p>
            <a:pPr marL="457200" indent="-457200">
              <a:buFont typeface="+mj-lt"/>
              <a:buAutoNum type="arabicPeriod"/>
            </a:pPr>
            <a:r>
              <a:rPr lang="en-US" dirty="0">
                <a:latin typeface="Goudy Old Style" panose="02020502050305020303" pitchFamily="18" charset="77"/>
              </a:rPr>
              <a:t>WG Members review proposal (3/9-3/15) before 4</a:t>
            </a:r>
            <a:r>
              <a:rPr lang="en-US" baseline="30000" dirty="0">
                <a:latin typeface="Goudy Old Style" panose="02020502050305020303" pitchFamily="18" charset="77"/>
              </a:rPr>
              <a:t>th</a:t>
            </a:r>
            <a:r>
              <a:rPr lang="en-US" dirty="0">
                <a:latin typeface="Goudy Old Style" panose="02020502050305020303" pitchFamily="18" charset="77"/>
              </a:rPr>
              <a:t> meeting and let Katie know of any recs they can’t agree to (and draft alternative before 4</a:t>
            </a:r>
            <a:r>
              <a:rPr lang="en-US" baseline="30000" dirty="0">
                <a:latin typeface="Goudy Old Style" panose="02020502050305020303" pitchFamily="18" charset="77"/>
              </a:rPr>
              <a:t>th</a:t>
            </a:r>
            <a:r>
              <a:rPr lang="en-US" dirty="0">
                <a:latin typeface="Goudy Old Style" panose="02020502050305020303" pitchFamily="18" charset="77"/>
              </a:rPr>
              <a:t> mtg)</a:t>
            </a:r>
          </a:p>
          <a:p>
            <a:pPr marL="457200" indent="-457200">
              <a:buFont typeface="+mj-lt"/>
              <a:buAutoNum type="arabicPeriod"/>
            </a:pPr>
            <a:endParaRPr lang="en-US" dirty="0">
              <a:latin typeface="Goudy Old Style" panose="02020502050305020303" pitchFamily="18" charset="77"/>
            </a:endParaRPr>
          </a:p>
          <a:p>
            <a:pPr marL="457200" indent="-457200">
              <a:buFont typeface="+mj-lt"/>
              <a:buAutoNum type="arabicPeriod"/>
            </a:pPr>
            <a:r>
              <a:rPr lang="en-US" dirty="0">
                <a:latin typeface="Goudy Old Style" panose="02020502050305020303" pitchFamily="18" charset="77"/>
              </a:rPr>
              <a:t>Mini team presents proposal at 4</a:t>
            </a:r>
            <a:r>
              <a:rPr lang="en-US" baseline="30000" dirty="0">
                <a:latin typeface="Goudy Old Style" panose="02020502050305020303" pitchFamily="18" charset="77"/>
              </a:rPr>
              <a:t>th</a:t>
            </a:r>
            <a:r>
              <a:rPr lang="en-US" dirty="0">
                <a:latin typeface="Goudy Old Style" panose="02020502050305020303" pitchFamily="18" charset="77"/>
              </a:rPr>
              <a:t> meeting (WG Members who don’t support a rec propose an alternative)</a:t>
            </a:r>
          </a:p>
          <a:p>
            <a:endParaRPr lang="en-US" dirty="0">
              <a:latin typeface="Goudy Old Style" panose="02020502050305020303" pitchFamily="18" charset="77"/>
            </a:endParaRPr>
          </a:p>
          <a:p>
            <a:pPr marL="0" indent="0">
              <a:buNone/>
            </a:pPr>
            <a:r>
              <a:rPr lang="en-US" b="1" dirty="0">
                <a:latin typeface="Goudy Old Style" panose="02020502050305020303" pitchFamily="18" charset="77"/>
              </a:rPr>
              <a:t>Who would like to volunteer to be on this mini team?</a:t>
            </a:r>
          </a:p>
          <a:p>
            <a:endParaRPr lang="en-US" dirty="0">
              <a:latin typeface="Goudy Old Style" panose="02020502050305020303" pitchFamily="18" charset="77"/>
            </a:endParaRPr>
          </a:p>
        </p:txBody>
      </p:sp>
      <p:sp>
        <p:nvSpPr>
          <p:cNvPr id="4" name="Slide Number Placeholder 3">
            <a:extLst>
              <a:ext uri="{FF2B5EF4-FFF2-40B4-BE49-F238E27FC236}">
                <a16:creationId xmlns:a16="http://schemas.microsoft.com/office/drawing/2014/main" id="{B8114080-0175-4E42-BF05-F1E1639CA1CD}"/>
              </a:ext>
            </a:extLst>
          </p:cNvPr>
          <p:cNvSpPr>
            <a:spLocks noGrp="1"/>
          </p:cNvSpPr>
          <p:nvPr>
            <p:ph type="sldNum" sz="quarter" idx="12"/>
          </p:nvPr>
        </p:nvSpPr>
        <p:spPr/>
        <p:txBody>
          <a:bodyPr/>
          <a:lstStyle/>
          <a:p>
            <a:fld id="{F8E28480-1C08-4458-AD97-0283E6FFD09D}" type="slidenum">
              <a:rPr lang="en-US" smtClean="0"/>
              <a:t>34</a:t>
            </a:fld>
            <a:endParaRPr lang="en-US"/>
          </a:p>
        </p:txBody>
      </p:sp>
    </p:spTree>
    <p:extLst>
      <p:ext uri="{BB962C8B-B14F-4D97-AF65-F5344CB8AC3E}">
        <p14:creationId xmlns:p14="http://schemas.microsoft.com/office/powerpoint/2010/main" val="3325369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113EA6-2B50-744E-986F-993B474C4B93}"/>
              </a:ext>
            </a:extLst>
          </p:cNvPr>
          <p:cNvSpPr>
            <a:spLocks noGrp="1"/>
          </p:cNvSpPr>
          <p:nvPr>
            <p:ph type="body" idx="1"/>
          </p:nvPr>
        </p:nvSpPr>
        <p:spPr>
          <a:xfrm>
            <a:off x="5971456" y="2899543"/>
            <a:ext cx="5382344" cy="911117"/>
          </a:xfrm>
        </p:spPr>
        <p:txBody>
          <a:bodyPr vert="horz" lIns="91440" tIns="45720" rIns="91440" bIns="45720" rtlCol="0">
            <a:normAutofit/>
          </a:bodyPr>
          <a:lstStyle/>
          <a:p>
            <a:r>
              <a:rPr lang="en-US" sz="2000" i="1" dirty="0">
                <a:solidFill>
                  <a:schemeClr val="accent1"/>
                </a:solidFill>
              </a:rPr>
              <a:t>Return at </a:t>
            </a:r>
            <a:r>
              <a:rPr lang="en-US" sz="2000" dirty="0">
                <a:solidFill>
                  <a:schemeClr val="accent1"/>
                </a:solidFill>
              </a:rPr>
              <a:t>2</a:t>
            </a:r>
            <a:r>
              <a:rPr lang="en-US" sz="2000" i="1" dirty="0">
                <a:solidFill>
                  <a:schemeClr val="accent1"/>
                </a:solidFill>
              </a:rPr>
              <a:t>:50</a:t>
            </a:r>
          </a:p>
        </p:txBody>
      </p:sp>
      <p:pic>
        <p:nvPicPr>
          <p:cNvPr id="5" name="Picture 4" descr="Coffee on white background">
            <a:extLst>
              <a:ext uri="{FF2B5EF4-FFF2-40B4-BE49-F238E27FC236}">
                <a16:creationId xmlns:a16="http://schemas.microsoft.com/office/drawing/2014/main" id="{ECF56081-21ED-46FF-A58F-CB4A44E5334A}"/>
              </a:ext>
            </a:extLst>
          </p:cNvPr>
          <p:cNvPicPr>
            <a:picLocks noChangeAspect="1"/>
          </p:cNvPicPr>
          <p:nvPr/>
        </p:nvPicPr>
        <p:blipFill rotWithShape="1">
          <a:blip r:embed="rId2"/>
          <a:srcRect r="24063"/>
          <a:stretch/>
        </p:blipFill>
        <p:spPr>
          <a:xfrm>
            <a:off x="20" y="10"/>
            <a:ext cx="5836538" cy="5130404"/>
          </a:xfrm>
          <a:custGeom>
            <a:avLst/>
            <a:gdLst/>
            <a:ahLst/>
            <a:cxnLst/>
            <a:rect l="l" t="t" r="r" b="b"/>
            <a:pathLst>
              <a:path w="5836558" h="5130414">
                <a:moveTo>
                  <a:pt x="0" y="0"/>
                </a:moveTo>
                <a:lnTo>
                  <a:pt x="3460503" y="0"/>
                </a:lnTo>
                <a:lnTo>
                  <a:pt x="5836558" y="5130414"/>
                </a:lnTo>
                <a:lnTo>
                  <a:pt x="0" y="5130414"/>
                </a:lnTo>
                <a:close/>
              </a:path>
            </a:pathLst>
          </a:custGeom>
        </p:spPr>
      </p:pic>
      <p:sp>
        <p:nvSpPr>
          <p:cNvPr id="2" name="Title 1">
            <a:extLst>
              <a:ext uri="{FF2B5EF4-FFF2-40B4-BE49-F238E27FC236}">
                <a16:creationId xmlns:a16="http://schemas.microsoft.com/office/drawing/2014/main" id="{A4015C94-D3E5-C44D-9EA4-285C842A5632}"/>
              </a:ext>
            </a:extLst>
          </p:cNvPr>
          <p:cNvSpPr>
            <a:spLocks noGrp="1"/>
          </p:cNvSpPr>
          <p:nvPr>
            <p:ph type="title"/>
          </p:nvPr>
        </p:nvSpPr>
        <p:spPr>
          <a:xfrm>
            <a:off x="5639189" y="502128"/>
            <a:ext cx="5714611" cy="2390459"/>
          </a:xfrm>
        </p:spPr>
        <p:txBody>
          <a:bodyPr vert="horz" lIns="91440" tIns="45720" rIns="91440" bIns="45720" rtlCol="0" anchor="b">
            <a:normAutofit/>
          </a:bodyPr>
          <a:lstStyle/>
          <a:p>
            <a:r>
              <a:rPr lang="en-US" sz="5400" dirty="0"/>
              <a:t>Break</a:t>
            </a:r>
            <a:endParaRPr lang="en-US" sz="5400" dirty="0">
              <a:solidFill>
                <a:srgbClr val="FF0000"/>
              </a:solidFill>
            </a:endParaRPr>
          </a:p>
        </p:txBody>
      </p:sp>
      <p:sp>
        <p:nvSpPr>
          <p:cNvPr id="4" name="Slide Number Placeholder 3">
            <a:extLst>
              <a:ext uri="{FF2B5EF4-FFF2-40B4-BE49-F238E27FC236}">
                <a16:creationId xmlns:a16="http://schemas.microsoft.com/office/drawing/2014/main" id="{480E9050-BD92-C746-9553-4CF090DB3C82}"/>
              </a:ext>
            </a:extLst>
          </p:cNvPr>
          <p:cNvSpPr>
            <a:spLocks noGrp="1"/>
          </p:cNvSpPr>
          <p:nvPr>
            <p:ph type="sldNum" sz="quarter" idx="12"/>
          </p:nvPr>
        </p:nvSpPr>
        <p:spPr/>
        <p:txBody>
          <a:bodyPr/>
          <a:lstStyle/>
          <a:p>
            <a:fld id="{B52D1F0E-ADB9-054E-881E-D5691EC4F528}" type="slidenum">
              <a:rPr lang="en-US" smtClean="0"/>
              <a:t>35</a:t>
            </a:fld>
            <a:endParaRPr lang="en-US"/>
          </a:p>
        </p:txBody>
      </p:sp>
    </p:spTree>
    <p:extLst>
      <p:ext uri="{BB962C8B-B14F-4D97-AF65-F5344CB8AC3E}">
        <p14:creationId xmlns:p14="http://schemas.microsoft.com/office/powerpoint/2010/main" val="22293831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F76EC11-78C8-184A-99F2-52519378C711}"/>
              </a:ext>
            </a:extLst>
          </p:cNvPr>
          <p:cNvSpPr>
            <a:spLocks noGrp="1"/>
          </p:cNvSpPr>
          <p:nvPr>
            <p:ph idx="1"/>
          </p:nvPr>
        </p:nvSpPr>
        <p:spPr>
          <a:xfrm>
            <a:off x="278198" y="992187"/>
            <a:ext cx="6172200" cy="4873625"/>
          </a:xfrm>
        </p:spPr>
        <p:txBody>
          <a:bodyPr anchor="ctr">
            <a:normAutofit/>
          </a:bodyPr>
          <a:lstStyle/>
          <a:p>
            <a:pPr marL="0" indent="0" algn="ctr">
              <a:buNone/>
            </a:pPr>
            <a:r>
              <a:rPr lang="en-US" sz="4800" dirty="0"/>
              <a:t>COMPENSATION</a:t>
            </a:r>
          </a:p>
        </p:txBody>
      </p:sp>
      <p:graphicFrame>
        <p:nvGraphicFramePr>
          <p:cNvPr id="8" name="Text Placeholder 5">
            <a:extLst>
              <a:ext uri="{FF2B5EF4-FFF2-40B4-BE49-F238E27FC236}">
                <a16:creationId xmlns:a16="http://schemas.microsoft.com/office/drawing/2014/main" id="{6E7C2839-A337-4A35-B13E-BEF80468C7B7}"/>
              </a:ext>
            </a:extLst>
          </p:cNvPr>
          <p:cNvGraphicFramePr/>
          <p:nvPr>
            <p:extLst>
              <p:ext uri="{D42A27DB-BD31-4B8C-83A1-F6EECF244321}">
                <p14:modId xmlns:p14="http://schemas.microsoft.com/office/powerpoint/2010/main" val="674593495"/>
              </p:ext>
            </p:extLst>
          </p:nvPr>
        </p:nvGraphicFramePr>
        <p:xfrm>
          <a:off x="6450398" y="886263"/>
          <a:ext cx="3932237" cy="58352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D80F39D3-8E90-C540-84F3-7FF76925E034}"/>
              </a:ext>
            </a:extLst>
          </p:cNvPr>
          <p:cNvSpPr>
            <a:spLocks noGrp="1"/>
          </p:cNvSpPr>
          <p:nvPr>
            <p:ph type="sldNum" sz="quarter" idx="12"/>
          </p:nvPr>
        </p:nvSpPr>
        <p:spPr/>
        <p:txBody>
          <a:bodyPr/>
          <a:lstStyle/>
          <a:p>
            <a:fld id="{F8E28480-1C08-4458-AD97-0283E6FFD09D}" type="slidenum">
              <a:rPr lang="en-US" smtClean="0"/>
              <a:t>36</a:t>
            </a:fld>
            <a:endParaRPr lang="en-US"/>
          </a:p>
        </p:txBody>
      </p:sp>
    </p:spTree>
    <p:extLst>
      <p:ext uri="{BB962C8B-B14F-4D97-AF65-F5344CB8AC3E}">
        <p14:creationId xmlns:p14="http://schemas.microsoft.com/office/powerpoint/2010/main" val="2959752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9E6B54-2690-FF46-B356-522022B46528}"/>
              </a:ext>
            </a:extLst>
          </p:cNvPr>
          <p:cNvSpPr>
            <a:spLocks noGrp="1"/>
          </p:cNvSpPr>
          <p:nvPr>
            <p:ph type="title"/>
          </p:nvPr>
        </p:nvSpPr>
        <p:spPr/>
        <p:txBody>
          <a:bodyPr/>
          <a:lstStyle/>
          <a:p>
            <a:r>
              <a:rPr lang="en-US" dirty="0"/>
              <a:t>Compensation status report</a:t>
            </a:r>
          </a:p>
        </p:txBody>
      </p:sp>
      <p:sp>
        <p:nvSpPr>
          <p:cNvPr id="7" name="Content Placeholder 6">
            <a:extLst>
              <a:ext uri="{FF2B5EF4-FFF2-40B4-BE49-F238E27FC236}">
                <a16:creationId xmlns:a16="http://schemas.microsoft.com/office/drawing/2014/main" id="{72EB97DA-C1C7-5B43-AE3A-51EFA9B9D369}"/>
              </a:ext>
            </a:extLst>
          </p:cNvPr>
          <p:cNvSpPr>
            <a:spLocks noGrp="1"/>
          </p:cNvSpPr>
          <p:nvPr>
            <p:ph idx="1"/>
          </p:nvPr>
        </p:nvSpPr>
        <p:spPr/>
        <p:txBody>
          <a:bodyPr/>
          <a:lstStyle/>
          <a:p>
            <a:r>
              <a:rPr lang="en-US" dirty="0"/>
              <a:t>Presentation by </a:t>
            </a:r>
            <a:r>
              <a:rPr lang="en-US" dirty="0">
                <a:latin typeface="Goudy Old Style" panose="02020502050305020303" pitchFamily="18" charset="77"/>
              </a:rPr>
              <a:t>Jim Dodenhoff and </a:t>
            </a:r>
            <a:r>
              <a:rPr lang="en-US" dirty="0" err="1">
                <a:latin typeface="Goudy Old Style" panose="02020502050305020303" pitchFamily="18" charset="77"/>
              </a:rPr>
              <a:t>Fabi</a:t>
            </a:r>
            <a:r>
              <a:rPr lang="en-US" dirty="0">
                <a:latin typeface="Goudy Old Style" panose="02020502050305020303" pitchFamily="18" charset="77"/>
              </a:rPr>
              <a:t> Lao (Nicole Cropper as resource/support)</a:t>
            </a:r>
            <a:endParaRPr lang="en-US" dirty="0"/>
          </a:p>
          <a:p>
            <a:endParaRPr lang="en-US" dirty="0"/>
          </a:p>
          <a:p>
            <a:r>
              <a:rPr lang="en-US" dirty="0"/>
              <a:t>See “Compensation – Draft Recommendations Status Report” (</a:t>
            </a:r>
            <a:r>
              <a:rPr lang="en-US" dirty="0">
                <a:hlinkClick r:id="rId2"/>
              </a:rPr>
              <a:t>https://www.caeecc.org/third-cdei-wg-mtg</a:t>
            </a:r>
            <a:r>
              <a:rPr lang="en-US" dirty="0"/>
              <a:t>) </a:t>
            </a:r>
          </a:p>
        </p:txBody>
      </p:sp>
      <p:sp>
        <p:nvSpPr>
          <p:cNvPr id="5" name="Slide Number Placeholder 4">
            <a:extLst>
              <a:ext uri="{FF2B5EF4-FFF2-40B4-BE49-F238E27FC236}">
                <a16:creationId xmlns:a16="http://schemas.microsoft.com/office/drawing/2014/main" id="{56433BE0-1F69-934E-AC08-09846DF382C4}"/>
              </a:ext>
            </a:extLst>
          </p:cNvPr>
          <p:cNvSpPr>
            <a:spLocks noGrp="1"/>
          </p:cNvSpPr>
          <p:nvPr>
            <p:ph type="sldNum" sz="quarter" idx="12"/>
          </p:nvPr>
        </p:nvSpPr>
        <p:spPr/>
        <p:txBody>
          <a:bodyPr/>
          <a:lstStyle/>
          <a:p>
            <a:fld id="{F8E28480-1C08-4458-AD97-0283E6FFD09D}" type="slidenum">
              <a:rPr lang="en-US" smtClean="0"/>
              <a:t>37</a:t>
            </a:fld>
            <a:endParaRPr lang="en-US"/>
          </a:p>
        </p:txBody>
      </p:sp>
    </p:spTree>
    <p:extLst>
      <p:ext uri="{BB962C8B-B14F-4D97-AF65-F5344CB8AC3E}">
        <p14:creationId xmlns:p14="http://schemas.microsoft.com/office/powerpoint/2010/main" val="1286826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4C446-EF62-8342-A745-5E7B1927D0BE}"/>
              </a:ext>
            </a:extLst>
          </p:cNvPr>
          <p:cNvSpPr>
            <a:spLocks noGrp="1"/>
          </p:cNvSpPr>
          <p:nvPr>
            <p:ph type="title"/>
          </p:nvPr>
        </p:nvSpPr>
        <p:spPr>
          <a:xfrm>
            <a:off x="893379" y="361291"/>
            <a:ext cx="9486900" cy="649014"/>
          </a:xfrm>
        </p:spPr>
        <p:txBody>
          <a:bodyPr>
            <a:normAutofit fontScale="90000"/>
          </a:bodyPr>
          <a:lstStyle/>
          <a:p>
            <a:r>
              <a:rPr lang="en-US" dirty="0">
                <a:latin typeface="Goudy Old Style" panose="02020502050305020303" pitchFamily="18" charset="77"/>
              </a:rPr>
              <a:t>Mini team next steps – before 4</a:t>
            </a:r>
            <a:r>
              <a:rPr lang="en-US" baseline="30000" dirty="0">
                <a:latin typeface="Goudy Old Style" panose="02020502050305020303" pitchFamily="18" charset="77"/>
              </a:rPr>
              <a:t>th</a:t>
            </a:r>
            <a:r>
              <a:rPr lang="en-US" dirty="0">
                <a:latin typeface="Goudy Old Style" panose="02020502050305020303" pitchFamily="18" charset="77"/>
              </a:rPr>
              <a:t> meeting</a:t>
            </a:r>
          </a:p>
        </p:txBody>
      </p:sp>
      <p:sp>
        <p:nvSpPr>
          <p:cNvPr id="3" name="Content Placeholder 2">
            <a:extLst>
              <a:ext uri="{FF2B5EF4-FFF2-40B4-BE49-F238E27FC236}">
                <a16:creationId xmlns:a16="http://schemas.microsoft.com/office/drawing/2014/main" id="{08774395-8EE2-FA41-A829-4E543E090F15}"/>
              </a:ext>
            </a:extLst>
          </p:cNvPr>
          <p:cNvSpPr>
            <a:spLocks noGrp="1"/>
          </p:cNvSpPr>
          <p:nvPr>
            <p:ph idx="1"/>
          </p:nvPr>
        </p:nvSpPr>
        <p:spPr>
          <a:xfrm>
            <a:off x="893379" y="1124608"/>
            <a:ext cx="9965121" cy="5047594"/>
          </a:xfrm>
        </p:spPr>
        <p:txBody>
          <a:bodyPr>
            <a:normAutofit fontScale="70000" lnSpcReduction="20000"/>
          </a:bodyPr>
          <a:lstStyle/>
          <a:p>
            <a:pPr marL="0" indent="0">
              <a:buNone/>
            </a:pPr>
            <a:r>
              <a:rPr lang="en-US" i="1" dirty="0">
                <a:latin typeface="Goudy Old Style" panose="02020502050305020303" pitchFamily="18" charset="77"/>
              </a:rPr>
              <a:t>Note: these next steps were brainstormed by the Facilitator before the 3</a:t>
            </a:r>
            <a:r>
              <a:rPr lang="en-US" i="1" baseline="30000" dirty="0">
                <a:latin typeface="Goudy Old Style" panose="02020502050305020303" pitchFamily="18" charset="77"/>
              </a:rPr>
              <a:t>rd</a:t>
            </a:r>
            <a:r>
              <a:rPr lang="en-US" i="1" dirty="0">
                <a:latin typeface="Goudy Old Style" panose="02020502050305020303" pitchFamily="18" charset="77"/>
              </a:rPr>
              <a:t> mtg; to be discussed and confirmed with the WG</a:t>
            </a:r>
          </a:p>
          <a:p>
            <a:pPr marL="457200" lvl="1" indent="0">
              <a:buNone/>
            </a:pPr>
            <a:endParaRPr lang="en-US" b="1" dirty="0">
              <a:latin typeface="Goudy Old Style" panose="02020502050305020303" pitchFamily="18" charset="77"/>
            </a:endParaRPr>
          </a:p>
          <a:p>
            <a:pPr marL="457200" indent="-457200">
              <a:buFont typeface="+mj-lt"/>
              <a:buAutoNum type="arabicPeriod"/>
            </a:pPr>
            <a:r>
              <a:rPr lang="en-US" dirty="0">
                <a:latin typeface="Goudy Old Style" panose="02020502050305020303" pitchFamily="18" charset="77"/>
              </a:rPr>
              <a:t>The full WG completes quick prioritization survey (select top 3 recommendations) </a:t>
            </a:r>
          </a:p>
          <a:p>
            <a:pPr marL="457200" indent="-457200">
              <a:buFont typeface="+mj-lt"/>
              <a:buAutoNum type="arabicPeriod"/>
            </a:pPr>
            <a:endParaRPr lang="en-US" dirty="0">
              <a:latin typeface="Goudy Old Style" panose="02020502050305020303" pitchFamily="18" charset="77"/>
            </a:endParaRPr>
          </a:p>
          <a:p>
            <a:pPr marL="457200" indent="-457200">
              <a:buFont typeface="+mj-lt"/>
              <a:buAutoNum type="arabicPeriod"/>
            </a:pPr>
            <a:r>
              <a:rPr lang="en-US" dirty="0">
                <a:latin typeface="Goudy Old Style" panose="02020502050305020303" pitchFamily="18" charset="77"/>
              </a:rPr>
              <a:t>Mini team meets at least once more to</a:t>
            </a:r>
          </a:p>
          <a:p>
            <a:pPr marL="914400" lvl="1" indent="-457200">
              <a:buFont typeface="+mj-lt"/>
              <a:buAutoNum type="arabicPeriod"/>
            </a:pPr>
            <a:r>
              <a:rPr lang="en-US" dirty="0">
                <a:latin typeface="Goudy Old Style" panose="02020502050305020303" pitchFamily="18" charset="77"/>
              </a:rPr>
              <a:t>Develop detailed proposals for the top 3 recommendations</a:t>
            </a:r>
          </a:p>
          <a:p>
            <a:pPr marL="914400" lvl="1" indent="-457200">
              <a:buFont typeface="+mj-lt"/>
              <a:buAutoNum type="arabicPeriod"/>
            </a:pPr>
            <a:r>
              <a:rPr lang="en-US" dirty="0">
                <a:latin typeface="Goudy Old Style" panose="02020502050305020303" pitchFamily="18" charset="77"/>
              </a:rPr>
              <a:t>Estimate the impact vs. level of effort for all recommendations </a:t>
            </a:r>
          </a:p>
          <a:p>
            <a:pPr marL="914400" lvl="1" indent="-457200">
              <a:buFont typeface="+mj-lt"/>
              <a:buAutoNum type="arabicPeriod"/>
            </a:pPr>
            <a:endParaRPr lang="en-US" dirty="0">
              <a:latin typeface="Goudy Old Style" panose="02020502050305020303" pitchFamily="18" charset="77"/>
            </a:endParaRPr>
          </a:p>
          <a:p>
            <a:pPr marL="457200" indent="-457200">
              <a:buFont typeface="+mj-lt"/>
              <a:buAutoNum type="arabicPeriod"/>
            </a:pPr>
            <a:r>
              <a:rPr lang="en-US" dirty="0">
                <a:latin typeface="Goudy Old Style" panose="02020502050305020303" pitchFamily="18" charset="77"/>
              </a:rPr>
              <a:t>Mini team submits proposal by COB Monday 3/7 (including next steps/timelines on recs that aren’t fully fleshed out/implementable as is)</a:t>
            </a:r>
          </a:p>
          <a:p>
            <a:pPr marL="457200" indent="-457200">
              <a:buFont typeface="+mj-lt"/>
              <a:buAutoNum type="arabicPeriod"/>
            </a:pPr>
            <a:endParaRPr lang="en-US" dirty="0">
              <a:latin typeface="Goudy Old Style" panose="02020502050305020303" pitchFamily="18" charset="77"/>
            </a:endParaRPr>
          </a:p>
          <a:p>
            <a:pPr marL="457200" indent="-457200">
              <a:buFont typeface="+mj-lt"/>
              <a:buAutoNum type="arabicPeriod"/>
            </a:pPr>
            <a:r>
              <a:rPr lang="en-US" dirty="0">
                <a:latin typeface="Goudy Old Style" panose="02020502050305020303" pitchFamily="18" charset="77"/>
              </a:rPr>
              <a:t>WG Members review proposal (3/9-3/15) before 4</a:t>
            </a:r>
            <a:r>
              <a:rPr lang="en-US" baseline="30000" dirty="0">
                <a:latin typeface="Goudy Old Style" panose="02020502050305020303" pitchFamily="18" charset="77"/>
              </a:rPr>
              <a:t>th</a:t>
            </a:r>
            <a:r>
              <a:rPr lang="en-US" dirty="0">
                <a:latin typeface="Goudy Old Style" panose="02020502050305020303" pitchFamily="18" charset="77"/>
              </a:rPr>
              <a:t> meeting and let Katie know of any recs they can’t agree to (and draft alternative before 4</a:t>
            </a:r>
            <a:r>
              <a:rPr lang="en-US" baseline="30000" dirty="0">
                <a:latin typeface="Goudy Old Style" panose="02020502050305020303" pitchFamily="18" charset="77"/>
              </a:rPr>
              <a:t>th</a:t>
            </a:r>
            <a:r>
              <a:rPr lang="en-US" dirty="0">
                <a:latin typeface="Goudy Old Style" panose="02020502050305020303" pitchFamily="18" charset="77"/>
              </a:rPr>
              <a:t> mtg)</a:t>
            </a:r>
          </a:p>
          <a:p>
            <a:pPr marL="457200" indent="-457200">
              <a:buFont typeface="+mj-lt"/>
              <a:buAutoNum type="arabicPeriod"/>
            </a:pPr>
            <a:endParaRPr lang="en-US" dirty="0">
              <a:latin typeface="Goudy Old Style" panose="02020502050305020303" pitchFamily="18" charset="77"/>
            </a:endParaRPr>
          </a:p>
          <a:p>
            <a:pPr marL="457200" indent="-457200">
              <a:buFont typeface="+mj-lt"/>
              <a:buAutoNum type="arabicPeriod"/>
            </a:pPr>
            <a:r>
              <a:rPr lang="en-US" dirty="0">
                <a:latin typeface="Goudy Old Style" panose="02020502050305020303" pitchFamily="18" charset="77"/>
              </a:rPr>
              <a:t>Mini team presents proposal at 4</a:t>
            </a:r>
            <a:r>
              <a:rPr lang="en-US" baseline="30000" dirty="0">
                <a:latin typeface="Goudy Old Style" panose="02020502050305020303" pitchFamily="18" charset="77"/>
              </a:rPr>
              <a:t>th</a:t>
            </a:r>
            <a:r>
              <a:rPr lang="en-US" dirty="0">
                <a:latin typeface="Goudy Old Style" panose="02020502050305020303" pitchFamily="18" charset="77"/>
              </a:rPr>
              <a:t> meeting (WG Members who don’t support a rec propose an alternative)</a:t>
            </a:r>
          </a:p>
          <a:p>
            <a:pPr marL="0" indent="0">
              <a:buNone/>
            </a:pPr>
            <a:endParaRPr lang="en-US" dirty="0">
              <a:latin typeface="Goudy Old Style" panose="02020502050305020303" pitchFamily="18" charset="77"/>
            </a:endParaRPr>
          </a:p>
          <a:p>
            <a:pPr marL="0" indent="0">
              <a:buNone/>
            </a:pPr>
            <a:r>
              <a:rPr lang="en-US" b="1" dirty="0">
                <a:latin typeface="Goudy Old Style" panose="02020502050305020303" pitchFamily="18" charset="77"/>
              </a:rPr>
              <a:t>Would anyone else like to volunteer to be on this mini team?</a:t>
            </a:r>
          </a:p>
          <a:p>
            <a:endParaRPr lang="en-US" dirty="0">
              <a:latin typeface="Goudy Old Style" panose="02020502050305020303" pitchFamily="18" charset="77"/>
            </a:endParaRPr>
          </a:p>
          <a:p>
            <a:endParaRPr lang="en-US" dirty="0">
              <a:latin typeface="Goudy Old Style" panose="02020502050305020303" pitchFamily="18" charset="77"/>
            </a:endParaRPr>
          </a:p>
        </p:txBody>
      </p:sp>
      <p:sp>
        <p:nvSpPr>
          <p:cNvPr id="4" name="Slide Number Placeholder 3">
            <a:extLst>
              <a:ext uri="{FF2B5EF4-FFF2-40B4-BE49-F238E27FC236}">
                <a16:creationId xmlns:a16="http://schemas.microsoft.com/office/drawing/2014/main" id="{B8114080-0175-4E42-BF05-F1E1639CA1CD}"/>
              </a:ext>
            </a:extLst>
          </p:cNvPr>
          <p:cNvSpPr>
            <a:spLocks noGrp="1"/>
          </p:cNvSpPr>
          <p:nvPr>
            <p:ph type="sldNum" sz="quarter" idx="12"/>
          </p:nvPr>
        </p:nvSpPr>
        <p:spPr/>
        <p:txBody>
          <a:bodyPr/>
          <a:lstStyle/>
          <a:p>
            <a:fld id="{F8E28480-1C08-4458-AD97-0283E6FFD09D}" type="slidenum">
              <a:rPr lang="en-US" smtClean="0"/>
              <a:t>38</a:t>
            </a:fld>
            <a:endParaRPr lang="en-US"/>
          </a:p>
        </p:txBody>
      </p:sp>
    </p:spTree>
    <p:extLst>
      <p:ext uri="{BB962C8B-B14F-4D97-AF65-F5344CB8AC3E}">
        <p14:creationId xmlns:p14="http://schemas.microsoft.com/office/powerpoint/2010/main" val="35112324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F76EC11-78C8-184A-99F2-52519378C711}"/>
              </a:ext>
            </a:extLst>
          </p:cNvPr>
          <p:cNvSpPr>
            <a:spLocks noGrp="1"/>
          </p:cNvSpPr>
          <p:nvPr>
            <p:ph idx="1"/>
          </p:nvPr>
        </p:nvSpPr>
        <p:spPr>
          <a:xfrm>
            <a:off x="278198" y="992187"/>
            <a:ext cx="6172200" cy="4873625"/>
          </a:xfrm>
        </p:spPr>
        <p:txBody>
          <a:bodyPr anchor="ctr">
            <a:normAutofit/>
          </a:bodyPr>
          <a:lstStyle/>
          <a:p>
            <a:pPr marL="0" indent="0" algn="ctr">
              <a:buNone/>
            </a:pPr>
            <a:r>
              <a:rPr lang="en-US" sz="4800" dirty="0"/>
              <a:t>RECRUITMENT &amp; RETENTION AND FACILTIATION </a:t>
            </a:r>
          </a:p>
        </p:txBody>
      </p:sp>
      <p:graphicFrame>
        <p:nvGraphicFramePr>
          <p:cNvPr id="8" name="Text Placeholder 5">
            <a:extLst>
              <a:ext uri="{FF2B5EF4-FFF2-40B4-BE49-F238E27FC236}">
                <a16:creationId xmlns:a16="http://schemas.microsoft.com/office/drawing/2014/main" id="{42A0E638-503C-43B3-8D5B-873CC8178DBA}"/>
              </a:ext>
            </a:extLst>
          </p:cNvPr>
          <p:cNvGraphicFramePr/>
          <p:nvPr>
            <p:extLst>
              <p:ext uri="{D42A27DB-BD31-4B8C-83A1-F6EECF244321}">
                <p14:modId xmlns:p14="http://schemas.microsoft.com/office/powerpoint/2010/main" val="24793310"/>
              </p:ext>
            </p:extLst>
          </p:nvPr>
        </p:nvGraphicFramePr>
        <p:xfrm>
          <a:off x="6754100" y="739776"/>
          <a:ext cx="3932237" cy="5799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990E10F5-9E5F-EF4B-A856-2F72B58FFB6F}"/>
              </a:ext>
            </a:extLst>
          </p:cNvPr>
          <p:cNvSpPr>
            <a:spLocks noGrp="1"/>
          </p:cNvSpPr>
          <p:nvPr>
            <p:ph type="sldNum" sz="quarter" idx="12"/>
          </p:nvPr>
        </p:nvSpPr>
        <p:spPr/>
        <p:txBody>
          <a:bodyPr/>
          <a:lstStyle/>
          <a:p>
            <a:fld id="{F8E28480-1C08-4458-AD97-0283E6FFD09D}" type="slidenum">
              <a:rPr lang="en-US" smtClean="0"/>
              <a:t>39</a:t>
            </a:fld>
            <a:endParaRPr lang="en-US"/>
          </a:p>
        </p:txBody>
      </p:sp>
    </p:spTree>
    <p:extLst>
      <p:ext uri="{BB962C8B-B14F-4D97-AF65-F5344CB8AC3E}">
        <p14:creationId xmlns:p14="http://schemas.microsoft.com/office/powerpoint/2010/main" val="79049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717CB-3CE3-6847-9177-6BF2B6862D7C}"/>
              </a:ext>
            </a:extLst>
          </p:cNvPr>
          <p:cNvSpPr>
            <a:spLocks noGrp="1"/>
          </p:cNvSpPr>
          <p:nvPr>
            <p:ph type="title"/>
          </p:nvPr>
        </p:nvSpPr>
        <p:spPr>
          <a:xfrm>
            <a:off x="835573" y="275888"/>
            <a:ext cx="10884773" cy="591207"/>
          </a:xfrm>
        </p:spPr>
        <p:txBody>
          <a:bodyPr/>
          <a:lstStyle/>
          <a:p>
            <a:r>
              <a:rPr lang="en-US" dirty="0"/>
              <a:t>Zoom etiquette</a:t>
            </a:r>
          </a:p>
        </p:txBody>
      </p:sp>
      <p:sp>
        <p:nvSpPr>
          <p:cNvPr id="3" name="Content Placeholder 2">
            <a:extLst>
              <a:ext uri="{FF2B5EF4-FFF2-40B4-BE49-F238E27FC236}">
                <a16:creationId xmlns:a16="http://schemas.microsoft.com/office/drawing/2014/main" id="{5A0EDCD9-7740-B64B-A1B6-C2D9F6D8240D}"/>
              </a:ext>
            </a:extLst>
          </p:cNvPr>
          <p:cNvSpPr>
            <a:spLocks noGrp="1"/>
          </p:cNvSpPr>
          <p:nvPr>
            <p:ph idx="1"/>
          </p:nvPr>
        </p:nvSpPr>
        <p:spPr>
          <a:xfrm>
            <a:off x="835573" y="867095"/>
            <a:ext cx="10884774" cy="4895194"/>
          </a:xfrm>
        </p:spPr>
        <p:txBody>
          <a:bodyPr>
            <a:normAutofit fontScale="92500" lnSpcReduction="10000"/>
          </a:bodyPr>
          <a:lstStyle/>
          <a:p>
            <a:pPr marL="0" indent="0">
              <a:buNone/>
            </a:pPr>
            <a:r>
              <a:rPr lang="en-US" b="1" dirty="0"/>
              <a:t>Virtual Etiquette</a:t>
            </a:r>
            <a:endParaRPr lang="en-US" dirty="0"/>
          </a:p>
          <a:p>
            <a:pPr lvl="0"/>
            <a:r>
              <a:rPr lang="en-US" dirty="0"/>
              <a:t>Log on a few minutes early, if possible, to ensure your technical connection is working.</a:t>
            </a:r>
          </a:p>
          <a:p>
            <a:pPr lvl="0"/>
            <a:r>
              <a:rPr lang="en-US" dirty="0"/>
              <a:t>Share your video if possible – this fosters engagement and helps mimic an in-person meeting setting.</a:t>
            </a:r>
          </a:p>
          <a:p>
            <a:pPr lvl="0"/>
            <a:r>
              <a:rPr lang="en-US" dirty="0"/>
              <a:t>Raise your hand to enter the queue to speak—then wait for the Facilitator to call on you.</a:t>
            </a:r>
          </a:p>
          <a:p>
            <a:pPr lvl="0"/>
            <a:r>
              <a:rPr lang="en-US" dirty="0"/>
              <a:t>Mute yourself when you’re not speaking.</a:t>
            </a:r>
          </a:p>
          <a:p>
            <a:r>
              <a:rPr lang="en-US" dirty="0"/>
              <a:t>When to use the chat: share resources, ask non-substantive questions, share anonymous concerns with Lara or </a:t>
            </a:r>
            <a:r>
              <a:rPr lang="en-US" dirty="0" err="1"/>
              <a:t>Fabi</a:t>
            </a:r>
            <a:endParaRPr lang="en-US" dirty="0"/>
          </a:p>
          <a:p>
            <a:pPr lvl="2"/>
            <a:r>
              <a:rPr lang="en-US" dirty="0"/>
              <a:t>If you want everyone, including the Facilitator, to know your question/comment, please raise your hand to speak</a:t>
            </a:r>
          </a:p>
          <a:p>
            <a:pPr lvl="0"/>
            <a:r>
              <a:rPr lang="en-US" dirty="0"/>
              <a:t>Note that the Public will be muted except during Public Comment</a:t>
            </a:r>
          </a:p>
          <a:p>
            <a:pPr lvl="0"/>
            <a:r>
              <a:rPr lang="en-US" dirty="0"/>
              <a:t>Tip: you can “rename” yourself to include your organization &amp; pronouns</a:t>
            </a:r>
          </a:p>
        </p:txBody>
      </p:sp>
      <p:sp>
        <p:nvSpPr>
          <p:cNvPr id="4" name="Slide Number Placeholder 3">
            <a:extLst>
              <a:ext uri="{FF2B5EF4-FFF2-40B4-BE49-F238E27FC236}">
                <a16:creationId xmlns:a16="http://schemas.microsoft.com/office/drawing/2014/main" id="{4B6AAD0B-58D1-5448-BF6C-FC31E29D4A40}"/>
              </a:ext>
            </a:extLst>
          </p:cNvPr>
          <p:cNvSpPr>
            <a:spLocks noGrp="1"/>
          </p:cNvSpPr>
          <p:nvPr>
            <p:ph type="sldNum" sz="quarter" idx="12"/>
          </p:nvPr>
        </p:nvSpPr>
        <p:spPr/>
        <p:txBody>
          <a:bodyPr/>
          <a:lstStyle/>
          <a:p>
            <a:fld id="{F8E28480-1C08-4458-AD97-0283E6FFD09D}" type="slidenum">
              <a:rPr lang="en-US" smtClean="0"/>
              <a:t>4</a:t>
            </a:fld>
            <a:endParaRPr lang="en-US"/>
          </a:p>
        </p:txBody>
      </p:sp>
      <p:pic>
        <p:nvPicPr>
          <p:cNvPr id="5" name="Picture 4">
            <a:extLst>
              <a:ext uri="{FF2B5EF4-FFF2-40B4-BE49-F238E27FC236}">
                <a16:creationId xmlns:a16="http://schemas.microsoft.com/office/drawing/2014/main" id="{8DD2888A-1A37-9343-9AF2-630629916D96}"/>
              </a:ext>
            </a:extLst>
          </p:cNvPr>
          <p:cNvPicPr>
            <a:picLocks noChangeAspect="1"/>
          </p:cNvPicPr>
          <p:nvPr/>
        </p:nvPicPr>
        <p:blipFill>
          <a:blip r:embed="rId2"/>
          <a:stretch>
            <a:fillRect/>
          </a:stretch>
        </p:blipFill>
        <p:spPr>
          <a:xfrm>
            <a:off x="6997148" y="5405577"/>
            <a:ext cx="3288536" cy="1369016"/>
          </a:xfrm>
          <a:prstGeom prst="rect">
            <a:avLst/>
          </a:prstGeom>
        </p:spPr>
      </p:pic>
      <p:pic>
        <p:nvPicPr>
          <p:cNvPr id="6" name="Picture 5">
            <a:extLst>
              <a:ext uri="{FF2B5EF4-FFF2-40B4-BE49-F238E27FC236}">
                <a16:creationId xmlns:a16="http://schemas.microsoft.com/office/drawing/2014/main" id="{F2771B3D-8416-4641-A43F-7E424F4AD85F}"/>
              </a:ext>
            </a:extLst>
          </p:cNvPr>
          <p:cNvPicPr>
            <a:picLocks noChangeAspect="1"/>
          </p:cNvPicPr>
          <p:nvPr/>
        </p:nvPicPr>
        <p:blipFill>
          <a:blip r:embed="rId3"/>
          <a:stretch>
            <a:fillRect/>
          </a:stretch>
        </p:blipFill>
        <p:spPr>
          <a:xfrm>
            <a:off x="2549111" y="5409407"/>
            <a:ext cx="2611771" cy="1390136"/>
          </a:xfrm>
          <a:prstGeom prst="rect">
            <a:avLst/>
          </a:prstGeom>
        </p:spPr>
      </p:pic>
      <p:cxnSp>
        <p:nvCxnSpPr>
          <p:cNvPr id="8" name="Straight Arrow Connector 7">
            <a:extLst>
              <a:ext uri="{FF2B5EF4-FFF2-40B4-BE49-F238E27FC236}">
                <a16:creationId xmlns:a16="http://schemas.microsoft.com/office/drawing/2014/main" id="{D98E912C-6E8B-2346-9968-A09B5043FBAB}"/>
              </a:ext>
            </a:extLst>
          </p:cNvPr>
          <p:cNvCxnSpPr/>
          <p:nvPr/>
        </p:nvCxnSpPr>
        <p:spPr>
          <a:xfrm>
            <a:off x="5712372" y="6006634"/>
            <a:ext cx="767255"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9" name="Donut 8">
            <a:extLst>
              <a:ext uri="{FF2B5EF4-FFF2-40B4-BE49-F238E27FC236}">
                <a16:creationId xmlns:a16="http://schemas.microsoft.com/office/drawing/2014/main" id="{C37BC927-44DB-7F47-AFC3-BCCDA926FD80}"/>
              </a:ext>
            </a:extLst>
          </p:cNvPr>
          <p:cNvSpPr/>
          <p:nvPr/>
        </p:nvSpPr>
        <p:spPr>
          <a:xfrm>
            <a:off x="3781248" y="6219705"/>
            <a:ext cx="1103586" cy="37792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9">
            <a:extLst>
              <a:ext uri="{FF2B5EF4-FFF2-40B4-BE49-F238E27FC236}">
                <a16:creationId xmlns:a16="http://schemas.microsoft.com/office/drawing/2014/main" id="{F364DFCD-89E6-1640-A9C4-D22C887286DA}"/>
              </a:ext>
            </a:extLst>
          </p:cNvPr>
          <p:cNvSpPr/>
          <p:nvPr/>
        </p:nvSpPr>
        <p:spPr>
          <a:xfrm>
            <a:off x="7228607" y="5635229"/>
            <a:ext cx="1778696" cy="498466"/>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MT"/>
              <a:ea typeface="+mn-ea"/>
              <a:cs typeface="+mn-cs"/>
            </a:endParaRPr>
          </a:p>
        </p:txBody>
      </p:sp>
    </p:spTree>
    <p:extLst>
      <p:ext uri="{BB962C8B-B14F-4D97-AF65-F5344CB8AC3E}">
        <p14:creationId xmlns:p14="http://schemas.microsoft.com/office/powerpoint/2010/main" val="11521991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6A6A4-30FE-B849-A90C-717EEC9CBEE8}"/>
              </a:ext>
            </a:extLst>
          </p:cNvPr>
          <p:cNvSpPr>
            <a:spLocks noGrp="1"/>
          </p:cNvSpPr>
          <p:nvPr>
            <p:ph type="title"/>
          </p:nvPr>
        </p:nvSpPr>
        <p:spPr/>
        <p:txBody>
          <a:bodyPr>
            <a:normAutofit fontScale="90000"/>
          </a:bodyPr>
          <a:lstStyle/>
          <a:p>
            <a:r>
              <a:rPr lang="en-US" dirty="0"/>
              <a:t>Who would like to volunteer to prioritize and refine recruitment &amp; retention recommendations?</a:t>
            </a:r>
          </a:p>
        </p:txBody>
      </p:sp>
      <p:sp>
        <p:nvSpPr>
          <p:cNvPr id="4" name="Slide Number Placeholder 3">
            <a:extLst>
              <a:ext uri="{FF2B5EF4-FFF2-40B4-BE49-F238E27FC236}">
                <a16:creationId xmlns:a16="http://schemas.microsoft.com/office/drawing/2014/main" id="{15A6504E-247B-3148-A20E-A76D83907813}"/>
              </a:ext>
            </a:extLst>
          </p:cNvPr>
          <p:cNvSpPr>
            <a:spLocks noGrp="1"/>
          </p:cNvSpPr>
          <p:nvPr>
            <p:ph type="sldNum" sz="quarter" idx="12"/>
          </p:nvPr>
        </p:nvSpPr>
        <p:spPr/>
        <p:txBody>
          <a:bodyPr/>
          <a:lstStyle/>
          <a:p>
            <a:fld id="{F8E28480-1C08-4458-AD97-0283E6FFD09D}" type="slidenum">
              <a:rPr lang="en-US" smtClean="0"/>
              <a:t>40</a:t>
            </a:fld>
            <a:endParaRPr lang="en-US"/>
          </a:p>
        </p:txBody>
      </p:sp>
      <p:sp>
        <p:nvSpPr>
          <p:cNvPr id="6" name="Content Placeholder 5">
            <a:extLst>
              <a:ext uri="{FF2B5EF4-FFF2-40B4-BE49-F238E27FC236}">
                <a16:creationId xmlns:a16="http://schemas.microsoft.com/office/drawing/2014/main" id="{A1A74640-598C-5A4A-A64F-76EF8F2C7717}"/>
              </a:ext>
            </a:extLst>
          </p:cNvPr>
          <p:cNvSpPr>
            <a:spLocks noGrp="1"/>
          </p:cNvSpPr>
          <p:nvPr>
            <p:ph idx="1"/>
          </p:nvPr>
        </p:nvSpPr>
        <p:spPr/>
        <p:txBody>
          <a:bodyPr>
            <a:normAutofit fontScale="92500" lnSpcReduction="10000"/>
          </a:bodyPr>
          <a:lstStyle/>
          <a:p>
            <a:pPr marL="0" indent="0">
              <a:buNone/>
            </a:pPr>
            <a:r>
              <a:rPr lang="en-US" b="1" u="sng" dirty="0"/>
              <a:t>Recruitment &amp; Retention Categories:</a:t>
            </a:r>
          </a:p>
          <a:p>
            <a:r>
              <a:rPr lang="en-US" dirty="0"/>
              <a:t>Outreach</a:t>
            </a:r>
          </a:p>
          <a:p>
            <a:r>
              <a:rPr lang="en-US" dirty="0"/>
              <a:t>Relationship Building</a:t>
            </a:r>
          </a:p>
          <a:p>
            <a:r>
              <a:rPr lang="en-US" dirty="0"/>
              <a:t>Public Engagement</a:t>
            </a:r>
          </a:p>
          <a:p>
            <a:endParaRPr lang="en-US" dirty="0"/>
          </a:p>
          <a:p>
            <a:pPr marL="0" indent="0">
              <a:buNone/>
            </a:pPr>
            <a:r>
              <a:rPr lang="en-US" b="1" u="sng" dirty="0"/>
              <a:t>Facilitation Categories:</a:t>
            </a:r>
          </a:p>
          <a:p>
            <a:r>
              <a:rPr lang="en-US" dirty="0"/>
              <a:t>Meeting accessibility</a:t>
            </a:r>
          </a:p>
          <a:p>
            <a:r>
              <a:rPr lang="en-US" dirty="0"/>
              <a:t>Facilitation DEI support</a:t>
            </a:r>
          </a:p>
          <a:p>
            <a:r>
              <a:rPr lang="en-US" dirty="0"/>
              <a:t>Facilitation best practices</a:t>
            </a:r>
          </a:p>
        </p:txBody>
      </p:sp>
    </p:spTree>
    <p:extLst>
      <p:ext uri="{BB962C8B-B14F-4D97-AF65-F5344CB8AC3E}">
        <p14:creationId xmlns:p14="http://schemas.microsoft.com/office/powerpoint/2010/main" val="17110885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4C446-EF62-8342-A745-5E7B1927D0BE}"/>
              </a:ext>
            </a:extLst>
          </p:cNvPr>
          <p:cNvSpPr>
            <a:spLocks noGrp="1"/>
          </p:cNvSpPr>
          <p:nvPr>
            <p:ph type="title"/>
          </p:nvPr>
        </p:nvSpPr>
        <p:spPr>
          <a:xfrm>
            <a:off x="893379" y="361291"/>
            <a:ext cx="9486900" cy="649014"/>
          </a:xfrm>
        </p:spPr>
        <p:txBody>
          <a:bodyPr>
            <a:normAutofit fontScale="90000"/>
          </a:bodyPr>
          <a:lstStyle/>
          <a:p>
            <a:r>
              <a:rPr lang="en-US" dirty="0">
                <a:latin typeface="Goudy Old Style" panose="02020502050305020303" pitchFamily="18" charset="77"/>
              </a:rPr>
              <a:t>Mini team next steps – before 4</a:t>
            </a:r>
            <a:r>
              <a:rPr lang="en-US" baseline="30000" dirty="0">
                <a:latin typeface="Goudy Old Style" panose="02020502050305020303" pitchFamily="18" charset="77"/>
              </a:rPr>
              <a:t>th</a:t>
            </a:r>
            <a:r>
              <a:rPr lang="en-US" dirty="0">
                <a:latin typeface="Goudy Old Style" panose="02020502050305020303" pitchFamily="18" charset="77"/>
              </a:rPr>
              <a:t> meeting</a:t>
            </a:r>
          </a:p>
        </p:txBody>
      </p:sp>
      <p:sp>
        <p:nvSpPr>
          <p:cNvPr id="3" name="Content Placeholder 2">
            <a:extLst>
              <a:ext uri="{FF2B5EF4-FFF2-40B4-BE49-F238E27FC236}">
                <a16:creationId xmlns:a16="http://schemas.microsoft.com/office/drawing/2014/main" id="{08774395-8EE2-FA41-A829-4E543E090F15}"/>
              </a:ext>
            </a:extLst>
          </p:cNvPr>
          <p:cNvSpPr>
            <a:spLocks noGrp="1"/>
          </p:cNvSpPr>
          <p:nvPr>
            <p:ph idx="1"/>
          </p:nvPr>
        </p:nvSpPr>
        <p:spPr>
          <a:xfrm>
            <a:off x="893379" y="1124608"/>
            <a:ext cx="9965121" cy="5047594"/>
          </a:xfrm>
        </p:spPr>
        <p:txBody>
          <a:bodyPr>
            <a:normAutofit fontScale="70000" lnSpcReduction="20000"/>
          </a:bodyPr>
          <a:lstStyle/>
          <a:p>
            <a:pPr marL="0" indent="0">
              <a:buNone/>
            </a:pPr>
            <a:r>
              <a:rPr lang="en-US" i="1" dirty="0">
                <a:latin typeface="Goudy Old Style" panose="02020502050305020303" pitchFamily="18" charset="77"/>
              </a:rPr>
              <a:t>Note: these next steps were brainstormed by the Facilitator before the 3</a:t>
            </a:r>
            <a:r>
              <a:rPr lang="en-US" i="1" baseline="30000" dirty="0">
                <a:latin typeface="Goudy Old Style" panose="02020502050305020303" pitchFamily="18" charset="77"/>
              </a:rPr>
              <a:t>rd</a:t>
            </a:r>
            <a:r>
              <a:rPr lang="en-US" i="1" dirty="0">
                <a:latin typeface="Goudy Old Style" panose="02020502050305020303" pitchFamily="18" charset="77"/>
              </a:rPr>
              <a:t> mtg; to be discussed and confirmed with the WG</a:t>
            </a:r>
          </a:p>
          <a:p>
            <a:pPr marL="457200" lvl="1" indent="0">
              <a:buNone/>
            </a:pPr>
            <a:endParaRPr lang="en-US" b="1" dirty="0">
              <a:latin typeface="Goudy Old Style" panose="02020502050305020303" pitchFamily="18" charset="77"/>
            </a:endParaRPr>
          </a:p>
          <a:p>
            <a:pPr marL="457200" indent="-457200">
              <a:buFont typeface="+mj-lt"/>
              <a:buAutoNum type="arabicPeriod"/>
            </a:pPr>
            <a:r>
              <a:rPr lang="en-US" dirty="0">
                <a:latin typeface="Goudy Old Style" panose="02020502050305020303" pitchFamily="18" charset="77"/>
              </a:rPr>
              <a:t>The full WG completes quick prioritization survey (select top 3 recommendations) </a:t>
            </a:r>
          </a:p>
          <a:p>
            <a:pPr marL="457200" indent="-457200">
              <a:buFont typeface="+mj-lt"/>
              <a:buAutoNum type="arabicPeriod"/>
            </a:pPr>
            <a:endParaRPr lang="en-US" dirty="0">
              <a:latin typeface="Goudy Old Style" panose="02020502050305020303" pitchFamily="18" charset="77"/>
            </a:endParaRPr>
          </a:p>
          <a:p>
            <a:pPr marL="457200" indent="-457200">
              <a:buFont typeface="+mj-lt"/>
              <a:buAutoNum type="arabicPeriod"/>
            </a:pPr>
            <a:r>
              <a:rPr lang="en-US" dirty="0">
                <a:latin typeface="Goudy Old Style" panose="02020502050305020303" pitchFamily="18" charset="77"/>
              </a:rPr>
              <a:t>Mini team meets at least once more to</a:t>
            </a:r>
          </a:p>
          <a:p>
            <a:pPr marL="914400" lvl="1" indent="-457200">
              <a:buFont typeface="+mj-lt"/>
              <a:buAutoNum type="arabicPeriod"/>
            </a:pPr>
            <a:r>
              <a:rPr lang="en-US" dirty="0">
                <a:latin typeface="Goudy Old Style" panose="02020502050305020303" pitchFamily="18" charset="77"/>
              </a:rPr>
              <a:t>Develop detailed proposals for the top 3 recommendations</a:t>
            </a:r>
          </a:p>
          <a:p>
            <a:pPr marL="914400" lvl="1" indent="-457200">
              <a:buFont typeface="+mj-lt"/>
              <a:buAutoNum type="arabicPeriod"/>
            </a:pPr>
            <a:r>
              <a:rPr lang="en-US" dirty="0">
                <a:latin typeface="Goudy Old Style" panose="02020502050305020303" pitchFamily="18" charset="77"/>
              </a:rPr>
              <a:t>Estimate the impact vs. level of effort for all recommendations </a:t>
            </a:r>
          </a:p>
          <a:p>
            <a:pPr marL="914400" lvl="1" indent="-457200">
              <a:buFont typeface="+mj-lt"/>
              <a:buAutoNum type="arabicPeriod"/>
            </a:pPr>
            <a:endParaRPr lang="en-US" dirty="0">
              <a:latin typeface="Goudy Old Style" panose="02020502050305020303" pitchFamily="18" charset="77"/>
            </a:endParaRPr>
          </a:p>
          <a:p>
            <a:pPr marL="457200" indent="-457200">
              <a:buFont typeface="+mj-lt"/>
              <a:buAutoNum type="arabicPeriod"/>
            </a:pPr>
            <a:r>
              <a:rPr lang="en-US" dirty="0">
                <a:latin typeface="Goudy Old Style" panose="02020502050305020303" pitchFamily="18" charset="77"/>
              </a:rPr>
              <a:t>Mini team submits proposal by COB Monday 3/7 (including next steps/timelines on recs that aren’t fully fleshed out/implementable as is)</a:t>
            </a:r>
          </a:p>
          <a:p>
            <a:pPr marL="457200" indent="-457200">
              <a:buFont typeface="+mj-lt"/>
              <a:buAutoNum type="arabicPeriod"/>
            </a:pPr>
            <a:endParaRPr lang="en-US" dirty="0">
              <a:latin typeface="Goudy Old Style" panose="02020502050305020303" pitchFamily="18" charset="77"/>
            </a:endParaRPr>
          </a:p>
          <a:p>
            <a:pPr marL="457200" indent="-457200">
              <a:buFont typeface="+mj-lt"/>
              <a:buAutoNum type="arabicPeriod"/>
            </a:pPr>
            <a:r>
              <a:rPr lang="en-US" dirty="0">
                <a:latin typeface="Goudy Old Style" panose="02020502050305020303" pitchFamily="18" charset="77"/>
              </a:rPr>
              <a:t>WG Members review proposal (3/9-3/15) before 4</a:t>
            </a:r>
            <a:r>
              <a:rPr lang="en-US" baseline="30000" dirty="0">
                <a:latin typeface="Goudy Old Style" panose="02020502050305020303" pitchFamily="18" charset="77"/>
              </a:rPr>
              <a:t>th</a:t>
            </a:r>
            <a:r>
              <a:rPr lang="en-US" dirty="0">
                <a:latin typeface="Goudy Old Style" panose="02020502050305020303" pitchFamily="18" charset="77"/>
              </a:rPr>
              <a:t> meeting and let Katie know of any recs they can’t agree to (and draft alternative before 4</a:t>
            </a:r>
            <a:r>
              <a:rPr lang="en-US" baseline="30000" dirty="0">
                <a:latin typeface="Goudy Old Style" panose="02020502050305020303" pitchFamily="18" charset="77"/>
              </a:rPr>
              <a:t>th</a:t>
            </a:r>
            <a:r>
              <a:rPr lang="en-US" dirty="0">
                <a:latin typeface="Goudy Old Style" panose="02020502050305020303" pitchFamily="18" charset="77"/>
              </a:rPr>
              <a:t> mtg)</a:t>
            </a:r>
          </a:p>
          <a:p>
            <a:pPr marL="457200" indent="-457200">
              <a:buFont typeface="+mj-lt"/>
              <a:buAutoNum type="arabicPeriod"/>
            </a:pPr>
            <a:endParaRPr lang="en-US" dirty="0">
              <a:latin typeface="Goudy Old Style" panose="02020502050305020303" pitchFamily="18" charset="77"/>
            </a:endParaRPr>
          </a:p>
          <a:p>
            <a:pPr marL="457200" indent="-457200">
              <a:buFont typeface="+mj-lt"/>
              <a:buAutoNum type="arabicPeriod"/>
            </a:pPr>
            <a:r>
              <a:rPr lang="en-US" dirty="0">
                <a:latin typeface="Goudy Old Style" panose="02020502050305020303" pitchFamily="18" charset="77"/>
              </a:rPr>
              <a:t>Mini team presents proposal at 4</a:t>
            </a:r>
            <a:r>
              <a:rPr lang="en-US" baseline="30000" dirty="0">
                <a:latin typeface="Goudy Old Style" panose="02020502050305020303" pitchFamily="18" charset="77"/>
              </a:rPr>
              <a:t>th</a:t>
            </a:r>
            <a:r>
              <a:rPr lang="en-US" dirty="0">
                <a:latin typeface="Goudy Old Style" panose="02020502050305020303" pitchFamily="18" charset="77"/>
              </a:rPr>
              <a:t> meeting (WG Members who don’t support a rec propose an alternative)</a:t>
            </a:r>
          </a:p>
          <a:p>
            <a:endParaRPr lang="en-US" dirty="0">
              <a:latin typeface="Goudy Old Style" panose="02020502050305020303" pitchFamily="18" charset="77"/>
            </a:endParaRPr>
          </a:p>
        </p:txBody>
      </p:sp>
      <p:sp>
        <p:nvSpPr>
          <p:cNvPr id="4" name="Slide Number Placeholder 3">
            <a:extLst>
              <a:ext uri="{FF2B5EF4-FFF2-40B4-BE49-F238E27FC236}">
                <a16:creationId xmlns:a16="http://schemas.microsoft.com/office/drawing/2014/main" id="{B8114080-0175-4E42-BF05-F1E1639CA1CD}"/>
              </a:ext>
            </a:extLst>
          </p:cNvPr>
          <p:cNvSpPr>
            <a:spLocks noGrp="1"/>
          </p:cNvSpPr>
          <p:nvPr>
            <p:ph type="sldNum" sz="quarter" idx="12"/>
          </p:nvPr>
        </p:nvSpPr>
        <p:spPr/>
        <p:txBody>
          <a:bodyPr/>
          <a:lstStyle/>
          <a:p>
            <a:fld id="{F8E28480-1C08-4458-AD97-0283E6FFD09D}" type="slidenum">
              <a:rPr lang="en-US" smtClean="0"/>
              <a:t>41</a:t>
            </a:fld>
            <a:endParaRPr lang="en-US"/>
          </a:p>
        </p:txBody>
      </p:sp>
    </p:spTree>
    <p:extLst>
      <p:ext uri="{BB962C8B-B14F-4D97-AF65-F5344CB8AC3E}">
        <p14:creationId xmlns:p14="http://schemas.microsoft.com/office/powerpoint/2010/main" val="40965699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F76EC11-78C8-184A-99F2-52519378C711}"/>
              </a:ext>
            </a:extLst>
          </p:cNvPr>
          <p:cNvSpPr>
            <a:spLocks noGrp="1"/>
          </p:cNvSpPr>
          <p:nvPr>
            <p:ph idx="1"/>
          </p:nvPr>
        </p:nvSpPr>
        <p:spPr>
          <a:xfrm>
            <a:off x="278198" y="992187"/>
            <a:ext cx="6172200" cy="4873625"/>
          </a:xfrm>
        </p:spPr>
        <p:txBody>
          <a:bodyPr anchor="ctr">
            <a:normAutofit/>
          </a:bodyPr>
          <a:lstStyle/>
          <a:p>
            <a:pPr marL="0" indent="0" algn="ctr">
              <a:buNone/>
            </a:pPr>
            <a:r>
              <a:rPr lang="en-US" sz="4800" dirty="0"/>
              <a:t>FINAL REPORT OUTLINE</a:t>
            </a:r>
          </a:p>
        </p:txBody>
      </p:sp>
      <p:graphicFrame>
        <p:nvGraphicFramePr>
          <p:cNvPr id="8" name="Text Placeholder 5">
            <a:extLst>
              <a:ext uri="{FF2B5EF4-FFF2-40B4-BE49-F238E27FC236}">
                <a16:creationId xmlns:a16="http://schemas.microsoft.com/office/drawing/2014/main" id="{42A0E638-503C-43B3-8D5B-873CC8178DBA}"/>
              </a:ext>
            </a:extLst>
          </p:cNvPr>
          <p:cNvGraphicFramePr/>
          <p:nvPr>
            <p:extLst>
              <p:ext uri="{D42A27DB-BD31-4B8C-83A1-F6EECF244321}">
                <p14:modId xmlns:p14="http://schemas.microsoft.com/office/powerpoint/2010/main" val="3816088628"/>
              </p:ext>
            </p:extLst>
          </p:nvPr>
        </p:nvGraphicFramePr>
        <p:xfrm>
          <a:off x="6754100" y="739776"/>
          <a:ext cx="3932237" cy="5799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990E10F5-9E5F-EF4B-A856-2F72B58FFB6F}"/>
              </a:ext>
            </a:extLst>
          </p:cNvPr>
          <p:cNvSpPr>
            <a:spLocks noGrp="1"/>
          </p:cNvSpPr>
          <p:nvPr>
            <p:ph type="sldNum" sz="quarter" idx="12"/>
          </p:nvPr>
        </p:nvSpPr>
        <p:spPr/>
        <p:txBody>
          <a:bodyPr/>
          <a:lstStyle/>
          <a:p>
            <a:fld id="{F8E28480-1C08-4458-AD97-0283E6FFD09D}" type="slidenum">
              <a:rPr lang="en-US" smtClean="0"/>
              <a:t>42</a:t>
            </a:fld>
            <a:endParaRPr lang="en-US"/>
          </a:p>
        </p:txBody>
      </p:sp>
    </p:spTree>
    <p:extLst>
      <p:ext uri="{BB962C8B-B14F-4D97-AF65-F5344CB8AC3E}">
        <p14:creationId xmlns:p14="http://schemas.microsoft.com/office/powerpoint/2010/main" val="2259984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3B44B-29A1-884A-973E-373FA8C90F42}"/>
              </a:ext>
            </a:extLst>
          </p:cNvPr>
          <p:cNvSpPr>
            <a:spLocks noGrp="1"/>
          </p:cNvSpPr>
          <p:nvPr>
            <p:ph type="title"/>
          </p:nvPr>
        </p:nvSpPr>
        <p:spPr/>
        <p:txBody>
          <a:bodyPr/>
          <a:lstStyle/>
          <a:p>
            <a:r>
              <a:rPr lang="en-US" dirty="0"/>
              <a:t>Review draft outline for final report</a:t>
            </a:r>
          </a:p>
        </p:txBody>
      </p:sp>
      <p:sp>
        <p:nvSpPr>
          <p:cNvPr id="3" name="Content Placeholder 2">
            <a:extLst>
              <a:ext uri="{FF2B5EF4-FFF2-40B4-BE49-F238E27FC236}">
                <a16:creationId xmlns:a16="http://schemas.microsoft.com/office/drawing/2014/main" id="{3C09000A-D0C6-F349-B32B-8972C627454C}"/>
              </a:ext>
            </a:extLst>
          </p:cNvPr>
          <p:cNvSpPr>
            <a:spLocks noGrp="1"/>
          </p:cNvSpPr>
          <p:nvPr>
            <p:ph idx="1"/>
          </p:nvPr>
        </p:nvSpPr>
        <p:spPr/>
        <p:txBody>
          <a:bodyPr/>
          <a:lstStyle/>
          <a:p>
            <a:r>
              <a:rPr lang="en-US" dirty="0"/>
              <a:t>See “CDEI WG Annotated Outline” document (posted to 3</a:t>
            </a:r>
            <a:r>
              <a:rPr lang="en-US" baseline="30000" dirty="0"/>
              <a:t>rd</a:t>
            </a:r>
            <a:r>
              <a:rPr lang="en-US" dirty="0"/>
              <a:t> CDEI WG meeting page on CAEECC website)</a:t>
            </a:r>
          </a:p>
          <a:p>
            <a:endParaRPr lang="en-US" dirty="0"/>
          </a:p>
        </p:txBody>
      </p:sp>
      <p:sp>
        <p:nvSpPr>
          <p:cNvPr id="4" name="Slide Number Placeholder 3">
            <a:extLst>
              <a:ext uri="{FF2B5EF4-FFF2-40B4-BE49-F238E27FC236}">
                <a16:creationId xmlns:a16="http://schemas.microsoft.com/office/drawing/2014/main" id="{EA9E3CDE-F5B4-1E41-9287-0A3F3EA84702}"/>
              </a:ext>
            </a:extLst>
          </p:cNvPr>
          <p:cNvSpPr>
            <a:spLocks noGrp="1"/>
          </p:cNvSpPr>
          <p:nvPr>
            <p:ph type="sldNum" sz="quarter" idx="12"/>
          </p:nvPr>
        </p:nvSpPr>
        <p:spPr/>
        <p:txBody>
          <a:bodyPr/>
          <a:lstStyle/>
          <a:p>
            <a:fld id="{F8E28480-1C08-4458-AD97-0283E6FFD09D}" type="slidenum">
              <a:rPr lang="en-US" smtClean="0"/>
              <a:t>43</a:t>
            </a:fld>
            <a:endParaRPr lang="en-US"/>
          </a:p>
        </p:txBody>
      </p:sp>
    </p:spTree>
    <p:extLst>
      <p:ext uri="{BB962C8B-B14F-4D97-AF65-F5344CB8AC3E}">
        <p14:creationId xmlns:p14="http://schemas.microsoft.com/office/powerpoint/2010/main" val="21048160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F1682-388D-5246-ABCE-4BBB536EE126}"/>
              </a:ext>
            </a:extLst>
          </p:cNvPr>
          <p:cNvSpPr>
            <a:spLocks noGrp="1"/>
          </p:cNvSpPr>
          <p:nvPr>
            <p:ph type="title"/>
          </p:nvPr>
        </p:nvSpPr>
        <p:spPr>
          <a:xfrm>
            <a:off x="1371600" y="907750"/>
            <a:ext cx="9486900" cy="630382"/>
          </a:xfrm>
        </p:spPr>
        <p:txBody>
          <a:bodyPr>
            <a:normAutofit fontScale="90000"/>
          </a:bodyPr>
          <a:lstStyle/>
          <a:p>
            <a:r>
              <a:rPr lang="en-US" dirty="0"/>
              <a:t>Homework key takeaways: membership composition responses directly related to </a:t>
            </a:r>
            <a:r>
              <a:rPr lang="en-US" dirty="0" err="1"/>
              <a:t>dei</a:t>
            </a:r>
            <a:r>
              <a:rPr lang="en-US" dirty="0"/>
              <a:t> recommendations</a:t>
            </a:r>
          </a:p>
        </p:txBody>
      </p:sp>
      <p:sp>
        <p:nvSpPr>
          <p:cNvPr id="3" name="Content Placeholder 2">
            <a:extLst>
              <a:ext uri="{FF2B5EF4-FFF2-40B4-BE49-F238E27FC236}">
                <a16:creationId xmlns:a16="http://schemas.microsoft.com/office/drawing/2014/main" id="{8038E7E9-188A-794F-9150-02D5A6CD2A1A}"/>
              </a:ext>
            </a:extLst>
          </p:cNvPr>
          <p:cNvSpPr>
            <a:spLocks noGrp="1"/>
          </p:cNvSpPr>
          <p:nvPr>
            <p:ph idx="1"/>
          </p:nvPr>
        </p:nvSpPr>
        <p:spPr>
          <a:xfrm>
            <a:off x="1371599" y="1773936"/>
            <a:ext cx="9486901" cy="4398265"/>
          </a:xfrm>
        </p:spPr>
        <p:txBody>
          <a:bodyPr>
            <a:normAutofit fontScale="92500" lnSpcReduction="10000"/>
          </a:bodyPr>
          <a:lstStyle/>
          <a:p>
            <a:pPr marL="0" indent="0">
              <a:buNone/>
            </a:pPr>
            <a:r>
              <a:rPr lang="en-US" dirty="0"/>
              <a:t>Homework Questions: </a:t>
            </a:r>
          </a:p>
          <a:p>
            <a:pPr lvl="1"/>
            <a:r>
              <a:rPr lang="en-US" dirty="0"/>
              <a:t>What are the barriers/potential reasons for underrepresented Members, beyond funding which the WG agrees is an issue (</a:t>
            </a:r>
            <a:r>
              <a:rPr lang="en-US" dirty="0" err="1"/>
              <a:t>e.g</a:t>
            </a:r>
            <a:r>
              <a:rPr lang="en-US" dirty="0"/>
              <a:t>, recruitment, capacity, familiarity with EE policy and program requirements, scope of CAEECC)?</a:t>
            </a:r>
            <a:endParaRPr lang="en-US" dirty="0">
              <a:solidFill>
                <a:srgbClr val="333333"/>
              </a:solidFill>
              <a:latin typeface="Arial" panose="020B0604020202020204" pitchFamily="34" charset="0"/>
            </a:endParaRPr>
          </a:p>
          <a:p>
            <a:pPr lvl="1"/>
            <a:r>
              <a:rPr lang="en-US" dirty="0"/>
              <a:t> For each barrier you list above, please provide a proposed solution the CDEI WG could recommend to CAEECC.</a:t>
            </a:r>
          </a:p>
          <a:p>
            <a:pPr lvl="1"/>
            <a:r>
              <a:rPr lang="en-US" dirty="0"/>
              <a:t>Do you have any other ideas or suggestions related to Membership Composition recommendations for CAEECC’s consideration?</a:t>
            </a:r>
          </a:p>
          <a:p>
            <a:r>
              <a:rPr lang="en-US" dirty="0"/>
              <a:t>Homework Responses</a:t>
            </a:r>
            <a:r>
              <a:rPr lang="en-US" dirty="0">
                <a:sym typeface="Wingdings" pitchFamily="2" charset="2"/>
              </a:rPr>
              <a:t> (themes):</a:t>
            </a:r>
          </a:p>
          <a:p>
            <a:pPr lvl="1"/>
            <a:r>
              <a:rPr lang="en-US" dirty="0">
                <a:sym typeface="Wingdings" pitchFamily="2" charset="2"/>
              </a:rPr>
              <a:t>Outreach, recruitment, governance docs, compensation…</a:t>
            </a:r>
          </a:p>
          <a:p>
            <a:r>
              <a:rPr lang="en-US" i="1" dirty="0"/>
              <a:t>Given this connection (and WG Member agreement to use DEI lens for Composition key scope questions), Facilitator added Membership Composition responses into DEI Recommendations List</a:t>
            </a:r>
          </a:p>
          <a:p>
            <a:pPr lvl="1"/>
            <a:endParaRPr lang="en-US" dirty="0"/>
          </a:p>
        </p:txBody>
      </p:sp>
      <p:sp>
        <p:nvSpPr>
          <p:cNvPr id="4" name="Slide Number Placeholder 3">
            <a:extLst>
              <a:ext uri="{FF2B5EF4-FFF2-40B4-BE49-F238E27FC236}">
                <a16:creationId xmlns:a16="http://schemas.microsoft.com/office/drawing/2014/main" id="{BA225898-E720-1D4F-A4B7-28E1D8F7094A}"/>
              </a:ext>
            </a:extLst>
          </p:cNvPr>
          <p:cNvSpPr>
            <a:spLocks noGrp="1"/>
          </p:cNvSpPr>
          <p:nvPr>
            <p:ph type="sldNum" sz="quarter" idx="12"/>
          </p:nvPr>
        </p:nvSpPr>
        <p:spPr/>
        <p:txBody>
          <a:bodyPr/>
          <a:lstStyle/>
          <a:p>
            <a:fld id="{F8E28480-1C08-4458-AD97-0283E6FFD09D}" type="slidenum">
              <a:rPr lang="en-US" smtClean="0"/>
              <a:t>44</a:t>
            </a:fld>
            <a:endParaRPr lang="en-US"/>
          </a:p>
        </p:txBody>
      </p:sp>
    </p:spTree>
    <p:extLst>
      <p:ext uri="{BB962C8B-B14F-4D97-AF65-F5344CB8AC3E}">
        <p14:creationId xmlns:p14="http://schemas.microsoft.com/office/powerpoint/2010/main" val="22359912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F76EC11-78C8-184A-99F2-52519378C711}"/>
              </a:ext>
            </a:extLst>
          </p:cNvPr>
          <p:cNvSpPr>
            <a:spLocks noGrp="1"/>
          </p:cNvSpPr>
          <p:nvPr>
            <p:ph idx="1"/>
          </p:nvPr>
        </p:nvSpPr>
        <p:spPr>
          <a:xfrm>
            <a:off x="278198" y="992187"/>
            <a:ext cx="6172200" cy="4873625"/>
          </a:xfrm>
        </p:spPr>
        <p:txBody>
          <a:bodyPr anchor="ctr">
            <a:normAutofit/>
          </a:bodyPr>
          <a:lstStyle/>
          <a:p>
            <a:pPr marL="0" indent="0" algn="ctr">
              <a:buNone/>
            </a:pPr>
            <a:r>
              <a:rPr lang="en-US" sz="4800" dirty="0"/>
              <a:t>WRAP UP &amp; </a:t>
            </a:r>
          </a:p>
          <a:p>
            <a:pPr marL="0" indent="0" algn="ctr">
              <a:buNone/>
            </a:pPr>
            <a:r>
              <a:rPr lang="en-US" sz="4800" dirty="0"/>
              <a:t>NEXT STEPS</a:t>
            </a:r>
          </a:p>
        </p:txBody>
      </p:sp>
      <p:graphicFrame>
        <p:nvGraphicFramePr>
          <p:cNvPr id="8" name="Text Placeholder 5">
            <a:extLst>
              <a:ext uri="{FF2B5EF4-FFF2-40B4-BE49-F238E27FC236}">
                <a16:creationId xmlns:a16="http://schemas.microsoft.com/office/drawing/2014/main" id="{6E7C2839-A337-4A35-B13E-BEF80468C7B7}"/>
              </a:ext>
            </a:extLst>
          </p:cNvPr>
          <p:cNvGraphicFramePr/>
          <p:nvPr>
            <p:extLst>
              <p:ext uri="{D42A27DB-BD31-4B8C-83A1-F6EECF244321}">
                <p14:modId xmlns:p14="http://schemas.microsoft.com/office/powerpoint/2010/main" val="2867441226"/>
              </p:ext>
            </p:extLst>
          </p:nvPr>
        </p:nvGraphicFramePr>
        <p:xfrm>
          <a:off x="6450398" y="1337009"/>
          <a:ext cx="3932237" cy="4183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D80F39D3-8E90-C540-84F3-7FF76925E0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6980817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AD221-7915-A34F-9699-7D14EE6C66A7}"/>
              </a:ext>
            </a:extLst>
          </p:cNvPr>
          <p:cNvSpPr>
            <a:spLocks noGrp="1"/>
          </p:cNvSpPr>
          <p:nvPr>
            <p:ph type="title"/>
          </p:nvPr>
        </p:nvSpPr>
        <p:spPr>
          <a:xfrm>
            <a:off x="909758" y="577853"/>
            <a:ext cx="9512429" cy="965458"/>
          </a:xfrm>
        </p:spPr>
        <p:txBody>
          <a:bodyPr>
            <a:normAutofit fontScale="90000"/>
          </a:bodyPr>
          <a:lstStyle/>
          <a:p>
            <a:pPr algn="l"/>
            <a:r>
              <a:rPr lang="en-US" dirty="0"/>
              <a:t>Update on outreach plan to engage additional voices to review &amp; inform recommendations</a:t>
            </a:r>
          </a:p>
        </p:txBody>
      </p:sp>
      <p:sp>
        <p:nvSpPr>
          <p:cNvPr id="3" name="Content Placeholder 2">
            <a:extLst>
              <a:ext uri="{FF2B5EF4-FFF2-40B4-BE49-F238E27FC236}">
                <a16:creationId xmlns:a16="http://schemas.microsoft.com/office/drawing/2014/main" id="{74003E40-2DFA-604A-B85F-A3F23B5D9DFA}"/>
              </a:ext>
            </a:extLst>
          </p:cNvPr>
          <p:cNvSpPr>
            <a:spLocks noGrp="1"/>
          </p:cNvSpPr>
          <p:nvPr>
            <p:ph sz="half" idx="1"/>
          </p:nvPr>
        </p:nvSpPr>
        <p:spPr>
          <a:xfrm>
            <a:off x="909758" y="3333505"/>
            <a:ext cx="5031521" cy="2959201"/>
          </a:xfrm>
        </p:spPr>
        <p:txBody>
          <a:bodyPr>
            <a:normAutofit fontScale="55000" lnSpcReduction="20000"/>
          </a:bodyPr>
          <a:lstStyle/>
          <a:p>
            <a:pPr lvl="0"/>
            <a:r>
              <a:rPr lang="en-US" dirty="0"/>
              <a:t>Trade allies</a:t>
            </a:r>
            <a:endParaRPr lang="en-US" sz="2800" dirty="0"/>
          </a:p>
          <a:p>
            <a:pPr lvl="0"/>
            <a:r>
              <a:rPr lang="en-US" dirty="0"/>
              <a:t>Unions (work/work implementation groups)</a:t>
            </a:r>
            <a:endParaRPr lang="en-US" sz="2800" dirty="0"/>
          </a:p>
          <a:p>
            <a:pPr lvl="0"/>
            <a:r>
              <a:rPr lang="en-US" dirty="0"/>
              <a:t>Authorized Agents of IOU's and Implementers  </a:t>
            </a:r>
            <a:endParaRPr lang="en-US" sz="2800" dirty="0"/>
          </a:p>
          <a:p>
            <a:pPr lvl="0"/>
            <a:r>
              <a:rPr lang="en-US" dirty="0"/>
              <a:t>Youth, universities, and emerging professionals (including respective diversity groups)  </a:t>
            </a:r>
            <a:endParaRPr lang="en-US" sz="2800" dirty="0"/>
          </a:p>
          <a:p>
            <a:pPr lvl="0"/>
            <a:r>
              <a:rPr lang="en-US" dirty="0"/>
              <a:t>Consumer advocates like CalPA and TURN</a:t>
            </a:r>
            <a:endParaRPr lang="en-US" sz="2800" dirty="0"/>
          </a:p>
          <a:p>
            <a:pPr lvl="0"/>
            <a:r>
              <a:rPr lang="en-US" dirty="0"/>
              <a:t>Environmental, Racial, and Social Justice groups like Greenlining, Rising Sun, and California Environmental Justice Alliance (CEJA)</a:t>
            </a:r>
            <a:endParaRPr lang="en-US" sz="2800" dirty="0"/>
          </a:p>
          <a:p>
            <a:pPr lvl="0"/>
            <a:r>
              <a:rPr lang="en-US" dirty="0"/>
              <a:t>Other experts (e.g., other agencies)</a:t>
            </a:r>
            <a:endParaRPr lang="en-US" sz="2800" dirty="0"/>
          </a:p>
          <a:p>
            <a:pPr lvl="0"/>
            <a:r>
              <a:rPr lang="en-US" dirty="0"/>
              <a:t>Advocacy groups whose mission is to promote and establish diversity in EE (similar to E2, ACEEE, etc.)</a:t>
            </a:r>
            <a:endParaRPr lang="en-US" sz="2800" dirty="0"/>
          </a:p>
        </p:txBody>
      </p:sp>
      <p:sp>
        <p:nvSpPr>
          <p:cNvPr id="8" name="Content Placeholder 7">
            <a:extLst>
              <a:ext uri="{FF2B5EF4-FFF2-40B4-BE49-F238E27FC236}">
                <a16:creationId xmlns:a16="http://schemas.microsoft.com/office/drawing/2014/main" id="{7548C098-EC23-1849-8D6C-CF2FB0048721}"/>
              </a:ext>
            </a:extLst>
          </p:cNvPr>
          <p:cNvSpPr>
            <a:spLocks noGrp="1"/>
          </p:cNvSpPr>
          <p:nvPr>
            <p:ph sz="half" idx="2"/>
          </p:nvPr>
        </p:nvSpPr>
        <p:spPr>
          <a:xfrm>
            <a:off x="6250723" y="3333505"/>
            <a:ext cx="5016834" cy="2959201"/>
          </a:xfrm>
        </p:spPr>
        <p:txBody>
          <a:bodyPr>
            <a:normAutofit fontScale="55000" lnSpcReduction="20000"/>
          </a:bodyPr>
          <a:lstStyle/>
          <a:p>
            <a:pPr lvl="0"/>
            <a:r>
              <a:rPr lang="en-US" dirty="0"/>
              <a:t>A representative sample of customers </a:t>
            </a:r>
            <a:endParaRPr lang="en-US" sz="2800" dirty="0"/>
          </a:p>
          <a:p>
            <a:pPr lvl="0"/>
            <a:r>
              <a:rPr lang="en-US" dirty="0"/>
              <a:t>Local Government Coalitions </a:t>
            </a:r>
            <a:endParaRPr lang="en-US" sz="2800" dirty="0"/>
          </a:p>
          <a:p>
            <a:pPr lvl="0"/>
            <a:r>
              <a:rPr lang="en-US" dirty="0"/>
              <a:t>Community Based Organizations and/or aggregations of Community Based Organizations  </a:t>
            </a:r>
            <a:endParaRPr lang="en-US" sz="2800" dirty="0"/>
          </a:p>
          <a:p>
            <a:pPr lvl="0"/>
            <a:r>
              <a:rPr lang="en-US" dirty="0"/>
              <a:t>Local Government Climate Action Organizations    </a:t>
            </a:r>
            <a:endParaRPr lang="en-US" sz="2800" dirty="0"/>
          </a:p>
          <a:p>
            <a:pPr lvl="0"/>
            <a:r>
              <a:rPr lang="en-US" dirty="0"/>
              <a:t>Tenant right groups</a:t>
            </a:r>
            <a:endParaRPr lang="en-US" sz="2800" dirty="0"/>
          </a:p>
          <a:p>
            <a:pPr lvl="0"/>
            <a:r>
              <a:rPr lang="en-US" dirty="0"/>
              <a:t>BIPOC specific groups</a:t>
            </a:r>
            <a:endParaRPr lang="en-US" sz="2800" dirty="0"/>
          </a:p>
          <a:p>
            <a:pPr lvl="0"/>
            <a:r>
              <a:rPr lang="en-US" dirty="0"/>
              <a:t>Community Service District Latino Service Providers</a:t>
            </a:r>
            <a:endParaRPr lang="en-US" sz="2800" dirty="0"/>
          </a:p>
          <a:p>
            <a:pPr lvl="0"/>
            <a:r>
              <a:rPr lang="en-US" dirty="0"/>
              <a:t>Supply houses</a:t>
            </a:r>
            <a:endParaRPr lang="en-US" sz="2800" dirty="0"/>
          </a:p>
        </p:txBody>
      </p:sp>
      <p:sp>
        <p:nvSpPr>
          <p:cNvPr id="4" name="Slide Number Placeholder 3">
            <a:extLst>
              <a:ext uri="{FF2B5EF4-FFF2-40B4-BE49-F238E27FC236}">
                <a16:creationId xmlns:a16="http://schemas.microsoft.com/office/drawing/2014/main" id="{90DB247C-BC7E-2B45-A8FD-9713D8F6CEDF}"/>
              </a:ext>
            </a:extLst>
          </p:cNvPr>
          <p:cNvSpPr>
            <a:spLocks noGrp="1"/>
          </p:cNvSpPr>
          <p:nvPr>
            <p:ph type="sldNum" sz="quarter" idx="12"/>
          </p:nvPr>
        </p:nvSpPr>
        <p:spPr/>
        <p:txBody>
          <a:bodyPr/>
          <a:lstStyle/>
          <a:p>
            <a:fld id="{F8E28480-1C08-4458-AD97-0283E6FFD09D}" type="slidenum">
              <a:rPr lang="en-US" smtClean="0"/>
              <a:t>46</a:t>
            </a:fld>
            <a:endParaRPr lang="en-US"/>
          </a:p>
        </p:txBody>
      </p:sp>
      <p:sp>
        <p:nvSpPr>
          <p:cNvPr id="5" name="TextBox 4">
            <a:extLst>
              <a:ext uri="{FF2B5EF4-FFF2-40B4-BE49-F238E27FC236}">
                <a16:creationId xmlns:a16="http://schemas.microsoft.com/office/drawing/2014/main" id="{446E5966-8DF2-9740-BD44-E957067CD83D}"/>
              </a:ext>
            </a:extLst>
          </p:cNvPr>
          <p:cNvSpPr txBox="1"/>
          <p:nvPr/>
        </p:nvSpPr>
        <p:spPr>
          <a:xfrm>
            <a:off x="1030147" y="1727492"/>
            <a:ext cx="9560688" cy="1754326"/>
          </a:xfrm>
          <a:prstGeom prst="rect">
            <a:avLst/>
          </a:prstGeom>
          <a:noFill/>
        </p:spPr>
        <p:txBody>
          <a:bodyPr wrap="square" rtlCol="0">
            <a:spAutoFit/>
          </a:bodyPr>
          <a:lstStyle/>
          <a:p>
            <a:r>
              <a:rPr lang="en-US" b="1" dirty="0">
                <a:latin typeface="Goudy Old Style" panose="02020502050305020303" pitchFamily="18" charset="77"/>
              </a:rPr>
              <a:t>This mini group ran out of time. Should these voices be incorporated into the final report with the suggestion that they be consulted through the process of implementing recommendations?</a:t>
            </a:r>
          </a:p>
          <a:p>
            <a:endParaRPr lang="en-US" b="1" dirty="0">
              <a:latin typeface="Goudy Old Style" panose="02020502050305020303" pitchFamily="18" charset="77"/>
            </a:endParaRPr>
          </a:p>
          <a:p>
            <a:r>
              <a:rPr lang="en-US" dirty="0">
                <a:latin typeface="Goudy Old Style" panose="02020502050305020303" pitchFamily="18" charset="77"/>
              </a:rPr>
              <a:t>For reference, here are the types of organizations the WG expressed interest in reaching out to (via 1:1, focus groups, or draft report review) to review &amp; inform recommendations:</a:t>
            </a:r>
          </a:p>
          <a:p>
            <a:endParaRPr lang="en-US" b="1" dirty="0">
              <a:latin typeface="Goudy Old Style" panose="02020502050305020303" pitchFamily="18" charset="77"/>
            </a:endParaRPr>
          </a:p>
        </p:txBody>
      </p:sp>
    </p:spTree>
    <p:extLst>
      <p:ext uri="{BB962C8B-B14F-4D97-AF65-F5344CB8AC3E}">
        <p14:creationId xmlns:p14="http://schemas.microsoft.com/office/powerpoint/2010/main" val="23653104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8656C-D771-584E-9BDA-85EBD84BE1D4}"/>
              </a:ext>
            </a:extLst>
          </p:cNvPr>
          <p:cNvSpPr>
            <a:spLocks noGrp="1"/>
          </p:cNvSpPr>
          <p:nvPr>
            <p:ph type="title"/>
          </p:nvPr>
        </p:nvSpPr>
        <p:spPr>
          <a:xfrm>
            <a:off x="1352550" y="385761"/>
            <a:ext cx="9486900" cy="600075"/>
          </a:xfrm>
        </p:spPr>
        <p:txBody>
          <a:bodyPr/>
          <a:lstStyle/>
          <a:p>
            <a:r>
              <a:rPr lang="en-US" dirty="0"/>
              <a:t>Next steps</a:t>
            </a:r>
          </a:p>
        </p:txBody>
      </p:sp>
      <p:sp>
        <p:nvSpPr>
          <p:cNvPr id="3" name="Content Placeholder 2">
            <a:extLst>
              <a:ext uri="{FF2B5EF4-FFF2-40B4-BE49-F238E27FC236}">
                <a16:creationId xmlns:a16="http://schemas.microsoft.com/office/drawing/2014/main" id="{0F694A1C-1967-9843-80A7-53AB8CF8C43D}"/>
              </a:ext>
            </a:extLst>
          </p:cNvPr>
          <p:cNvSpPr>
            <a:spLocks noGrp="1"/>
          </p:cNvSpPr>
          <p:nvPr>
            <p:ph idx="1"/>
          </p:nvPr>
        </p:nvSpPr>
        <p:spPr>
          <a:xfrm>
            <a:off x="1371599" y="1162373"/>
            <a:ext cx="9486901" cy="5009828"/>
          </a:xfrm>
        </p:spPr>
        <p:txBody>
          <a:bodyPr>
            <a:normAutofit lnSpcReduction="10000"/>
          </a:bodyPr>
          <a:lstStyle/>
          <a:p>
            <a:r>
              <a:rPr lang="en-US" b="1" dirty="0"/>
              <a:t>Homework</a:t>
            </a:r>
          </a:p>
          <a:p>
            <a:pPr lvl="1"/>
            <a:r>
              <a:rPr lang="en-US" b="1" dirty="0"/>
              <a:t>Poll on Recruitment &amp; Retention, and Facilitation Priorities (and other categories?):</a:t>
            </a:r>
            <a:r>
              <a:rPr lang="en-US" dirty="0"/>
              <a:t> select top 3 priorities by COB Fri 2/25 (to inform mini teams)</a:t>
            </a:r>
            <a:endParaRPr lang="en-US" b="1" dirty="0"/>
          </a:p>
          <a:p>
            <a:pPr lvl="1"/>
            <a:r>
              <a:rPr lang="en-US" b="1" dirty="0"/>
              <a:t>Restructuring CAEECC</a:t>
            </a:r>
            <a:r>
              <a:rPr lang="en-US" dirty="0"/>
              <a:t>: optionally, add comments to google docs by COB Tue 3/1</a:t>
            </a:r>
          </a:p>
          <a:p>
            <a:pPr lvl="1"/>
            <a:r>
              <a:rPr lang="en-US" b="1" dirty="0"/>
              <a:t>Mini teams: </a:t>
            </a:r>
            <a:r>
              <a:rPr lang="en-US" dirty="0"/>
              <a:t>submit drafts by COB Monday 3/7</a:t>
            </a:r>
          </a:p>
          <a:p>
            <a:pPr lvl="2"/>
            <a:r>
              <a:rPr lang="en-US" sz="1400" dirty="0"/>
              <a:t>Competency Building </a:t>
            </a:r>
          </a:p>
          <a:p>
            <a:pPr lvl="2"/>
            <a:r>
              <a:rPr lang="en-US" sz="1400" dirty="0"/>
              <a:t>Restructuring CAEECC </a:t>
            </a:r>
          </a:p>
          <a:p>
            <a:pPr lvl="2"/>
            <a:r>
              <a:rPr lang="en-US" sz="1400" dirty="0"/>
              <a:t>Recruitment &amp; Retention </a:t>
            </a:r>
          </a:p>
          <a:p>
            <a:pPr lvl="2"/>
            <a:r>
              <a:rPr lang="en-US" sz="1400" dirty="0"/>
              <a:t>Compensation </a:t>
            </a:r>
          </a:p>
          <a:p>
            <a:pPr lvl="2"/>
            <a:r>
              <a:rPr lang="en-US" sz="1400" dirty="0"/>
              <a:t>Facilitation</a:t>
            </a:r>
            <a:endParaRPr lang="en-US" dirty="0"/>
          </a:p>
          <a:p>
            <a:pPr lvl="1"/>
            <a:r>
              <a:rPr lang="en-US" b="1" dirty="0"/>
              <a:t>Report outline</a:t>
            </a:r>
            <a:r>
              <a:rPr lang="en-US" dirty="0"/>
              <a:t>: send Katie proposed changes (in redline) by COB Fri 2/25</a:t>
            </a:r>
          </a:p>
          <a:p>
            <a:pPr lvl="1"/>
            <a:r>
              <a:rPr lang="en-US" b="1" dirty="0"/>
              <a:t>Draft report</a:t>
            </a:r>
            <a:r>
              <a:rPr lang="en-US" dirty="0"/>
              <a:t>: review draft report before 4</a:t>
            </a:r>
            <a:r>
              <a:rPr lang="en-US" baseline="30000" dirty="0"/>
              <a:t>th</a:t>
            </a:r>
            <a:r>
              <a:rPr lang="en-US" dirty="0"/>
              <a:t> mtg 3/15 – let Katie know in advance if there are any recommendations you cannot support, and your proposed alternative</a:t>
            </a:r>
          </a:p>
          <a:p>
            <a:pPr lvl="1"/>
            <a:endParaRPr lang="en-US" i="1" dirty="0"/>
          </a:p>
          <a:p>
            <a:r>
              <a:rPr lang="en-US" i="1" dirty="0"/>
              <a:t>Other next steps?</a:t>
            </a:r>
          </a:p>
          <a:p>
            <a:endParaRPr lang="en-US" dirty="0"/>
          </a:p>
        </p:txBody>
      </p:sp>
      <p:sp>
        <p:nvSpPr>
          <p:cNvPr id="4" name="Slide Number Placeholder 3">
            <a:extLst>
              <a:ext uri="{FF2B5EF4-FFF2-40B4-BE49-F238E27FC236}">
                <a16:creationId xmlns:a16="http://schemas.microsoft.com/office/drawing/2014/main" id="{40272DDB-6A66-5E4C-BF92-343DD141F68E}"/>
              </a:ext>
            </a:extLst>
          </p:cNvPr>
          <p:cNvSpPr>
            <a:spLocks noGrp="1"/>
          </p:cNvSpPr>
          <p:nvPr>
            <p:ph type="sldNum" sz="quarter" idx="12"/>
          </p:nvPr>
        </p:nvSpPr>
        <p:spPr/>
        <p:txBody>
          <a:bodyPr/>
          <a:lstStyle/>
          <a:p>
            <a:fld id="{F8E28480-1C08-4458-AD97-0283E6FFD09D}" type="slidenum">
              <a:rPr lang="en-US" smtClean="0"/>
              <a:t>47</a:t>
            </a:fld>
            <a:endParaRPr lang="en-US"/>
          </a:p>
        </p:txBody>
      </p:sp>
    </p:spTree>
    <p:extLst>
      <p:ext uri="{BB962C8B-B14F-4D97-AF65-F5344CB8AC3E}">
        <p14:creationId xmlns:p14="http://schemas.microsoft.com/office/powerpoint/2010/main" val="32503932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5A068-F1CB-4D4C-83B7-7ED33FDE598A}"/>
              </a:ext>
            </a:extLst>
          </p:cNvPr>
          <p:cNvSpPr>
            <a:spLocks noGrp="1"/>
          </p:cNvSpPr>
          <p:nvPr>
            <p:ph type="title"/>
          </p:nvPr>
        </p:nvSpPr>
        <p:spPr>
          <a:xfrm>
            <a:off x="1352550" y="685799"/>
            <a:ext cx="9486900" cy="611372"/>
          </a:xfrm>
        </p:spPr>
        <p:txBody>
          <a:bodyPr/>
          <a:lstStyle/>
          <a:p>
            <a:r>
              <a:rPr lang="en-US" dirty="0"/>
              <a:t>4</a:t>
            </a:r>
            <a:r>
              <a:rPr lang="en-US" baseline="30000" dirty="0"/>
              <a:t>th</a:t>
            </a:r>
            <a:r>
              <a:rPr lang="en-US" dirty="0"/>
              <a:t> meeting goals (3/14/2022)</a:t>
            </a:r>
          </a:p>
        </p:txBody>
      </p:sp>
      <p:sp>
        <p:nvSpPr>
          <p:cNvPr id="3" name="Content Placeholder 2">
            <a:extLst>
              <a:ext uri="{FF2B5EF4-FFF2-40B4-BE49-F238E27FC236}">
                <a16:creationId xmlns:a16="http://schemas.microsoft.com/office/drawing/2014/main" id="{2E381BD4-9A13-334E-8358-6EB08CA11F5A}"/>
              </a:ext>
            </a:extLst>
          </p:cNvPr>
          <p:cNvSpPr>
            <a:spLocks noGrp="1"/>
          </p:cNvSpPr>
          <p:nvPr>
            <p:ph idx="1"/>
          </p:nvPr>
        </p:nvSpPr>
        <p:spPr>
          <a:xfrm>
            <a:off x="925418" y="1597218"/>
            <a:ext cx="9914034" cy="4598582"/>
          </a:xfrm>
        </p:spPr>
        <p:txBody>
          <a:bodyPr>
            <a:normAutofit/>
          </a:bodyPr>
          <a:lstStyle/>
          <a:p>
            <a:pPr marL="0" indent="0">
              <a:buNone/>
            </a:pPr>
            <a:endParaRPr lang="en-US" dirty="0"/>
          </a:p>
          <a:p>
            <a:pPr lvl="2"/>
            <a:r>
              <a:rPr lang="en-US" sz="2400" u="sng" dirty="0"/>
              <a:t>Recommendations</a:t>
            </a:r>
            <a:r>
              <a:rPr lang="en-US" sz="2400" dirty="0"/>
              <a:t>: </a:t>
            </a:r>
          </a:p>
          <a:p>
            <a:pPr lvl="3"/>
            <a:r>
              <a:rPr lang="en-US" sz="2400" dirty="0"/>
              <a:t>Discuss proposals from the 5 mini teams </a:t>
            </a:r>
          </a:p>
          <a:p>
            <a:pPr lvl="3"/>
            <a:r>
              <a:rPr lang="en-US" sz="2400" dirty="0"/>
              <a:t>Members who can’t support a particular recommendation present their alternative</a:t>
            </a:r>
          </a:p>
          <a:p>
            <a:pPr lvl="2"/>
            <a:endParaRPr lang="en-US" sz="2400" u="sng" dirty="0"/>
          </a:p>
          <a:p>
            <a:pPr lvl="2"/>
            <a:r>
              <a:rPr lang="en-US" sz="2400" u="sng" dirty="0"/>
              <a:t>Final Report</a:t>
            </a:r>
            <a:r>
              <a:rPr lang="en-US" sz="2400" dirty="0"/>
              <a:t>: </a:t>
            </a:r>
          </a:p>
          <a:p>
            <a:pPr lvl="3"/>
            <a:r>
              <a:rPr lang="en-US" sz="2400" dirty="0"/>
              <a:t>Discuss any areas of concern in report</a:t>
            </a:r>
          </a:p>
          <a:p>
            <a:pPr lvl="2"/>
            <a:endParaRPr lang="en-US" dirty="0"/>
          </a:p>
        </p:txBody>
      </p:sp>
      <p:sp>
        <p:nvSpPr>
          <p:cNvPr id="4" name="Slide Number Placeholder 3">
            <a:extLst>
              <a:ext uri="{FF2B5EF4-FFF2-40B4-BE49-F238E27FC236}">
                <a16:creationId xmlns:a16="http://schemas.microsoft.com/office/drawing/2014/main" id="{4D8BEAEA-E641-3841-9EBE-A5B83DC36D8B}"/>
              </a:ext>
            </a:extLst>
          </p:cNvPr>
          <p:cNvSpPr>
            <a:spLocks noGrp="1"/>
          </p:cNvSpPr>
          <p:nvPr>
            <p:ph type="sldNum" sz="quarter" idx="12"/>
          </p:nvPr>
        </p:nvSpPr>
        <p:spPr/>
        <p:txBody>
          <a:bodyPr/>
          <a:lstStyle/>
          <a:p>
            <a:fld id="{F8E28480-1C08-4458-AD97-0283E6FFD09D}" type="slidenum">
              <a:rPr lang="en-US" smtClean="0"/>
              <a:t>48</a:t>
            </a:fld>
            <a:endParaRPr lang="en-US"/>
          </a:p>
        </p:txBody>
      </p:sp>
    </p:spTree>
    <p:extLst>
      <p:ext uri="{BB962C8B-B14F-4D97-AF65-F5344CB8AC3E}">
        <p14:creationId xmlns:p14="http://schemas.microsoft.com/office/powerpoint/2010/main" val="7582040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A334-BD13-1A4E-B922-21ABD785670C}"/>
              </a:ext>
            </a:extLst>
          </p:cNvPr>
          <p:cNvSpPr>
            <a:spLocks noGrp="1"/>
          </p:cNvSpPr>
          <p:nvPr>
            <p:ph type="title"/>
          </p:nvPr>
        </p:nvSpPr>
        <p:spPr>
          <a:xfrm>
            <a:off x="642256" y="1083590"/>
            <a:ext cx="10216243" cy="555766"/>
          </a:xfrm>
        </p:spPr>
        <p:txBody>
          <a:bodyPr anchor="ctr">
            <a:normAutofit fontScale="90000"/>
          </a:bodyPr>
          <a:lstStyle/>
          <a:p>
            <a:pPr algn="ctr"/>
            <a:r>
              <a:rPr lang="en-US" dirty="0"/>
              <a:t> today’s Meeting goals – how did we do?</a:t>
            </a:r>
          </a:p>
        </p:txBody>
      </p:sp>
      <p:sp>
        <p:nvSpPr>
          <p:cNvPr id="4" name="Slide Number Placeholder 3">
            <a:extLst>
              <a:ext uri="{FF2B5EF4-FFF2-40B4-BE49-F238E27FC236}">
                <a16:creationId xmlns:a16="http://schemas.microsoft.com/office/drawing/2014/main" id="{BFE6937B-CA43-6648-92DF-68A0ECF9CE79}"/>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49</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
        <p:nvSpPr>
          <p:cNvPr id="5" name="Content Placeholder 4">
            <a:extLst>
              <a:ext uri="{FF2B5EF4-FFF2-40B4-BE49-F238E27FC236}">
                <a16:creationId xmlns:a16="http://schemas.microsoft.com/office/drawing/2014/main" id="{125C7335-421D-EB44-AA97-001A3F622C9B}"/>
              </a:ext>
            </a:extLst>
          </p:cNvPr>
          <p:cNvSpPr>
            <a:spLocks noGrp="1"/>
          </p:cNvSpPr>
          <p:nvPr>
            <p:ph idx="1"/>
          </p:nvPr>
        </p:nvSpPr>
        <p:spPr/>
        <p:txBody>
          <a:bodyPr/>
          <a:lstStyle/>
          <a:p>
            <a:pPr marL="457200" lvl="0" indent="-457200">
              <a:buFont typeface="+mj-lt"/>
              <a:buAutoNum type="arabicPeriod"/>
            </a:pPr>
            <a:r>
              <a:rPr lang="en-US" b="1" dirty="0"/>
              <a:t>Align on goal to narrow down list </a:t>
            </a:r>
            <a:r>
              <a:rPr lang="en-US" dirty="0"/>
              <a:t>of 85 initial ideas to a prioritized set of recommendations (including a handful of fully fleshed out recommendations), within the 5 categories from HW assignment</a:t>
            </a:r>
          </a:p>
          <a:p>
            <a:pPr marL="457200" lvl="0" indent="-457200">
              <a:buFont typeface="+mj-lt"/>
              <a:buAutoNum type="arabicPeriod"/>
            </a:pPr>
            <a:endParaRPr lang="en-US" dirty="0"/>
          </a:p>
          <a:p>
            <a:pPr marL="457200" lvl="0" indent="-457200">
              <a:buFont typeface="+mj-lt"/>
              <a:buAutoNum type="arabicPeriod"/>
            </a:pPr>
            <a:r>
              <a:rPr lang="en-US" b="1" dirty="0"/>
              <a:t>Recruit volunteers </a:t>
            </a:r>
            <a:r>
              <a:rPr lang="en-US" dirty="0"/>
              <a:t>for 3 mini teams on Restructuring CAEECC, Recruitment &amp; Retention, and Facilitation </a:t>
            </a:r>
          </a:p>
          <a:p>
            <a:endParaRPr lang="en-US" dirty="0"/>
          </a:p>
        </p:txBody>
      </p:sp>
    </p:spTree>
    <p:extLst>
      <p:ext uri="{BB962C8B-B14F-4D97-AF65-F5344CB8AC3E}">
        <p14:creationId xmlns:p14="http://schemas.microsoft.com/office/powerpoint/2010/main" val="4225744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F582B-ACDF-C844-A2B5-33CD837F6D80}"/>
              </a:ext>
            </a:extLst>
          </p:cNvPr>
          <p:cNvSpPr>
            <a:spLocks noGrp="1"/>
          </p:cNvSpPr>
          <p:nvPr>
            <p:ph type="title"/>
          </p:nvPr>
        </p:nvSpPr>
        <p:spPr>
          <a:xfrm>
            <a:off x="270077" y="0"/>
            <a:ext cx="10044023" cy="640198"/>
          </a:xfrm>
        </p:spPr>
        <p:txBody>
          <a:bodyPr anchor="ctr">
            <a:normAutofit/>
          </a:bodyPr>
          <a:lstStyle/>
          <a:p>
            <a:r>
              <a:rPr lang="en-US" sz="3000" dirty="0">
                <a:solidFill>
                  <a:schemeClr val="tx1"/>
                </a:solidFill>
              </a:rPr>
              <a:t>Welcome Genaro </a:t>
            </a:r>
            <a:r>
              <a:rPr lang="en-US" sz="3000" dirty="0" err="1">
                <a:solidFill>
                  <a:schemeClr val="tx1"/>
                </a:solidFill>
              </a:rPr>
              <a:t>Bugarin</a:t>
            </a:r>
            <a:r>
              <a:rPr lang="en-US" sz="3000" dirty="0">
                <a:solidFill>
                  <a:schemeClr val="tx1"/>
                </a:solidFill>
              </a:rPr>
              <a:t>!</a:t>
            </a:r>
          </a:p>
        </p:txBody>
      </p:sp>
      <p:sp>
        <p:nvSpPr>
          <p:cNvPr id="4" name="Slide Number Placeholder 3">
            <a:extLst>
              <a:ext uri="{FF2B5EF4-FFF2-40B4-BE49-F238E27FC236}">
                <a16:creationId xmlns:a16="http://schemas.microsoft.com/office/drawing/2014/main" id="{3D5FD256-3481-2249-81B6-3E2A5A3248CC}"/>
              </a:ext>
            </a:extLst>
          </p:cNvPr>
          <p:cNvSpPr>
            <a:spLocks noGrp="1"/>
          </p:cNvSpPr>
          <p:nvPr>
            <p:ph type="sldNum" sz="quarter" idx="12"/>
          </p:nvPr>
        </p:nvSpPr>
        <p:spPr>
          <a:xfrm>
            <a:off x="11704320" y="6455664"/>
            <a:ext cx="448056" cy="365125"/>
          </a:xfrm>
        </p:spPr>
        <p:txBody>
          <a:bodyPr>
            <a:normAutofit/>
          </a:bodyPr>
          <a:lstStyle/>
          <a:p>
            <a:pPr>
              <a:spcAft>
                <a:spcPts val="600"/>
              </a:spcAft>
            </a:pPr>
            <a:fld id="{B52D1F0E-ADB9-054E-881E-D5691EC4F528}" type="slidenum">
              <a:rPr lang="en-US" sz="1100" smtClean="0">
                <a:solidFill>
                  <a:schemeClr val="tx1">
                    <a:lumMod val="50000"/>
                    <a:lumOff val="50000"/>
                  </a:schemeClr>
                </a:solidFill>
              </a:rPr>
              <a:pPr>
                <a:spcAft>
                  <a:spcPts val="600"/>
                </a:spcAft>
              </a:pPr>
              <a:t>5</a:t>
            </a:fld>
            <a:endParaRPr lang="en-US" sz="1100">
              <a:solidFill>
                <a:schemeClr val="tx1">
                  <a:lumMod val="50000"/>
                  <a:lumOff val="50000"/>
                </a:schemeClr>
              </a:solidFill>
            </a:endParaRPr>
          </a:p>
        </p:txBody>
      </p:sp>
      <p:graphicFrame>
        <p:nvGraphicFramePr>
          <p:cNvPr id="8" name="Content Placeholder 7">
            <a:extLst>
              <a:ext uri="{FF2B5EF4-FFF2-40B4-BE49-F238E27FC236}">
                <a16:creationId xmlns:a16="http://schemas.microsoft.com/office/drawing/2014/main" id="{D69105BF-D97D-BE44-B033-8F43B94565B9}"/>
              </a:ext>
            </a:extLst>
          </p:cNvPr>
          <p:cNvGraphicFramePr>
            <a:graphicFrameLocks noGrp="1"/>
          </p:cNvGraphicFramePr>
          <p:nvPr>
            <p:ph idx="1"/>
            <p:extLst>
              <p:ext uri="{D42A27DB-BD31-4B8C-83A1-F6EECF244321}">
                <p14:modId xmlns:p14="http://schemas.microsoft.com/office/powerpoint/2010/main" val="3881100544"/>
              </p:ext>
            </p:extLst>
          </p:nvPr>
        </p:nvGraphicFramePr>
        <p:xfrm>
          <a:off x="335666" y="533817"/>
          <a:ext cx="11586257" cy="5999196"/>
        </p:xfrm>
        <a:graphic>
          <a:graphicData uri="http://schemas.openxmlformats.org/drawingml/2006/table">
            <a:tbl>
              <a:tblPr firstRow="1" bandRow="1">
                <a:tableStyleId>{5C22544A-7EE6-4342-B048-85BDC9FD1C3A}</a:tableStyleId>
              </a:tblPr>
              <a:tblGrid>
                <a:gridCol w="720704">
                  <a:extLst>
                    <a:ext uri="{9D8B030D-6E8A-4147-A177-3AD203B41FA5}">
                      <a16:colId xmlns:a16="http://schemas.microsoft.com/office/drawing/2014/main" val="1542509402"/>
                    </a:ext>
                  </a:extLst>
                </a:gridCol>
                <a:gridCol w="483063">
                  <a:extLst>
                    <a:ext uri="{9D8B030D-6E8A-4147-A177-3AD203B41FA5}">
                      <a16:colId xmlns:a16="http://schemas.microsoft.com/office/drawing/2014/main" val="2510032609"/>
                    </a:ext>
                  </a:extLst>
                </a:gridCol>
                <a:gridCol w="3217762">
                  <a:extLst>
                    <a:ext uri="{9D8B030D-6E8A-4147-A177-3AD203B41FA5}">
                      <a16:colId xmlns:a16="http://schemas.microsoft.com/office/drawing/2014/main" val="478458142"/>
                    </a:ext>
                  </a:extLst>
                </a:gridCol>
                <a:gridCol w="1759352">
                  <a:extLst>
                    <a:ext uri="{9D8B030D-6E8A-4147-A177-3AD203B41FA5}">
                      <a16:colId xmlns:a16="http://schemas.microsoft.com/office/drawing/2014/main" val="465466256"/>
                    </a:ext>
                  </a:extLst>
                </a:gridCol>
                <a:gridCol w="5405376">
                  <a:extLst>
                    <a:ext uri="{9D8B030D-6E8A-4147-A177-3AD203B41FA5}">
                      <a16:colId xmlns:a16="http://schemas.microsoft.com/office/drawing/2014/main" val="4096451552"/>
                    </a:ext>
                  </a:extLst>
                </a:gridCol>
              </a:tblGrid>
              <a:tr h="241687">
                <a:tc>
                  <a:txBody>
                    <a:bodyPr/>
                    <a:lstStyle/>
                    <a:p>
                      <a:pPr algn="l" fontAlgn="b"/>
                      <a:endParaRPr lang="en-US" sz="1500" b="0" i="0" u="none" strike="noStrike" dirty="0">
                        <a:solidFill>
                          <a:srgbClr val="000000"/>
                        </a:solidFill>
                        <a:effectLst/>
                        <a:latin typeface="Goudy Old Style" panose="02020502050305020303" pitchFamily="18" charset="77"/>
                      </a:endParaRPr>
                    </a:p>
                  </a:txBody>
                  <a:tcPr marL="8636" marR="8636" marT="8636"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1500" u="none" strike="noStrike" dirty="0">
                          <a:effectLst/>
                          <a:latin typeface="Goudy Old Style" panose="02020502050305020303" pitchFamily="18" charset="77"/>
                        </a:rPr>
                        <a:t>#</a:t>
                      </a:r>
                      <a:endParaRPr lang="en-US" sz="1500" b="0" i="0" u="none" strike="noStrike" dirty="0">
                        <a:solidFill>
                          <a:srgbClr val="000000"/>
                        </a:solidFill>
                        <a:effectLst/>
                        <a:latin typeface="Goudy Old Style" panose="02020502050305020303" pitchFamily="18" charset="77"/>
                      </a:endParaRPr>
                    </a:p>
                  </a:txBody>
                  <a:tcPr marL="8636" marR="8636" marT="8636" marB="0" anchor="b">
                    <a:lnT w="12700" cap="flat" cmpd="sng" algn="ctr">
                      <a:solidFill>
                        <a:schemeClr val="tx1"/>
                      </a:solidFill>
                      <a:prstDash val="solid"/>
                      <a:round/>
                      <a:headEnd type="none" w="med" len="med"/>
                      <a:tailEnd type="none" w="med" len="med"/>
                    </a:lnT>
                  </a:tcPr>
                </a:tc>
                <a:tc>
                  <a:txBody>
                    <a:bodyPr/>
                    <a:lstStyle/>
                    <a:p>
                      <a:pPr algn="l" fontAlgn="b"/>
                      <a:r>
                        <a:rPr lang="en-US" sz="1500" u="none" strike="noStrike" dirty="0">
                          <a:effectLst/>
                          <a:latin typeface="Goudy Old Style" panose="02020502050305020303" pitchFamily="18" charset="77"/>
                        </a:rPr>
                        <a:t>Company</a:t>
                      </a:r>
                      <a:endParaRPr lang="en-US" sz="1500" b="1" i="0" u="none" strike="noStrike" dirty="0">
                        <a:solidFill>
                          <a:srgbClr val="000000"/>
                        </a:solidFill>
                        <a:effectLst/>
                        <a:latin typeface="Goudy Old Style" panose="02020502050305020303" pitchFamily="18" charset="77"/>
                      </a:endParaRPr>
                    </a:p>
                  </a:txBody>
                  <a:tcPr marL="8636" marR="8636" marT="8636" marB="0" anchor="b">
                    <a:lnT w="12700" cap="flat" cmpd="sng" algn="ctr">
                      <a:solidFill>
                        <a:schemeClr val="tx1"/>
                      </a:solidFill>
                      <a:prstDash val="solid"/>
                      <a:round/>
                      <a:headEnd type="none" w="med" len="med"/>
                      <a:tailEnd type="none" w="med" len="med"/>
                    </a:lnT>
                  </a:tcPr>
                </a:tc>
                <a:tc>
                  <a:txBody>
                    <a:bodyPr/>
                    <a:lstStyle/>
                    <a:p>
                      <a:pPr algn="l" fontAlgn="b"/>
                      <a:r>
                        <a:rPr lang="en-US" sz="1500" u="none" strike="noStrike">
                          <a:effectLst/>
                          <a:latin typeface="Goudy Old Style" panose="02020502050305020303" pitchFamily="18" charset="77"/>
                        </a:rPr>
                        <a:t>Lead</a:t>
                      </a:r>
                      <a:endParaRPr lang="en-US" sz="1500" b="1" i="0" u="none" strike="noStrike">
                        <a:solidFill>
                          <a:srgbClr val="000000"/>
                        </a:solidFill>
                        <a:effectLst/>
                        <a:latin typeface="Goudy Old Style" panose="02020502050305020303" pitchFamily="18" charset="77"/>
                      </a:endParaRPr>
                    </a:p>
                  </a:txBody>
                  <a:tcPr marL="8636" marR="8636" marT="8636" marB="0" anchor="b">
                    <a:lnT w="12700" cap="flat" cmpd="sng" algn="ctr">
                      <a:solidFill>
                        <a:schemeClr val="tx1"/>
                      </a:solidFill>
                      <a:prstDash val="solid"/>
                      <a:round/>
                      <a:headEnd type="none" w="med" len="med"/>
                      <a:tailEnd type="none" w="med" len="med"/>
                    </a:lnT>
                  </a:tcPr>
                </a:tc>
                <a:tc>
                  <a:txBody>
                    <a:bodyPr/>
                    <a:lstStyle/>
                    <a:p>
                      <a:pPr algn="l" fontAlgn="b"/>
                      <a:r>
                        <a:rPr lang="en-US" sz="1500" u="none" strike="noStrike">
                          <a:effectLst/>
                          <a:latin typeface="Goudy Old Style" panose="02020502050305020303" pitchFamily="18" charset="77"/>
                        </a:rPr>
                        <a:t> Alternate</a:t>
                      </a:r>
                      <a:endParaRPr lang="en-US" sz="1500" b="1" i="0" u="none" strike="noStrike">
                        <a:solidFill>
                          <a:srgbClr val="000000"/>
                        </a:solidFill>
                        <a:effectLst/>
                        <a:latin typeface="Goudy Old Style" panose="02020502050305020303" pitchFamily="18" charset="77"/>
                      </a:endParaRPr>
                    </a:p>
                  </a:txBody>
                  <a:tcPr marL="8636" marR="8636" marT="8636"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11187646"/>
                  </a:ext>
                </a:extLst>
              </a:tr>
              <a:tr h="316741">
                <a:tc rowSpan="8">
                  <a:txBody>
                    <a:bodyPr/>
                    <a:lstStyle/>
                    <a:p>
                      <a:pPr algn="ctr" fontAlgn="ctr"/>
                      <a:r>
                        <a:rPr lang="en-US" sz="1500" b="1" u="none" strike="noStrike" dirty="0">
                          <a:effectLst/>
                          <a:latin typeface="Goudy Old Style" panose="02020502050305020303" pitchFamily="18" charset="77"/>
                        </a:rPr>
                        <a:t>CAEECC MEMBERS</a:t>
                      </a:r>
                      <a:endParaRPr lang="en-US" sz="1500" b="1" i="0" u="none" strike="noStrike" dirty="0">
                        <a:solidFill>
                          <a:srgbClr val="000000"/>
                        </a:solidFill>
                        <a:effectLst/>
                        <a:latin typeface="Goudy Old Style" panose="02020502050305020303" pitchFamily="18" charset="77"/>
                      </a:endParaRPr>
                    </a:p>
                  </a:txBody>
                  <a:tcPr marL="8636" marR="8636" marT="8636" marB="0" vert="vert270" anchor="ctr">
                    <a:lnL w="12700" cap="flat" cmpd="sng" algn="ctr">
                      <a:solidFill>
                        <a:schemeClr val="tx1"/>
                      </a:solidFill>
                      <a:prstDash val="solid"/>
                      <a:round/>
                      <a:headEnd type="none" w="med" len="med"/>
                      <a:tailEnd type="none" w="med" len="med"/>
                    </a:lnL>
                  </a:tcPr>
                </a:tc>
                <a:tc>
                  <a:txBody>
                    <a:bodyPr/>
                    <a:lstStyle/>
                    <a:p>
                      <a:pPr algn="ctr" fontAlgn="b"/>
                      <a:r>
                        <a:rPr lang="en-US" sz="1500" u="none" strike="noStrike" dirty="0">
                          <a:effectLst/>
                          <a:latin typeface="Goudy Old Style" panose="02020502050305020303" pitchFamily="18" charset="77"/>
                        </a:rPr>
                        <a:t>1</a:t>
                      </a:r>
                      <a:endParaRPr lang="en-US" sz="1500" b="0" i="0" u="none" strike="noStrike" dirty="0">
                        <a:solidFill>
                          <a:srgbClr val="000000"/>
                        </a:solidFill>
                        <a:effectLst/>
                        <a:latin typeface="Goudy Old Style" panose="02020502050305020303" pitchFamily="18" charset="77"/>
                      </a:endParaRPr>
                    </a:p>
                  </a:txBody>
                  <a:tcPr marL="8636" marR="8636" marT="8636"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CEE</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Bernie Kotlier</a:t>
                      </a:r>
                    </a:p>
                  </a:txBody>
                  <a:tcPr marL="9525" marR="9525" marT="9525"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93409748"/>
                  </a:ext>
                </a:extLst>
              </a:tr>
              <a:tr h="314368">
                <a:tc vMerge="1">
                  <a:txBody>
                    <a:bodyPr/>
                    <a:lstStyle/>
                    <a:p>
                      <a:endParaRPr lang="en-US"/>
                    </a:p>
                  </a:txBody>
                  <a:tcPr/>
                </a:tc>
                <a:tc>
                  <a:txBody>
                    <a:bodyPr/>
                    <a:lstStyle/>
                    <a:p>
                      <a:pPr algn="ctr" fontAlgn="b"/>
                      <a:r>
                        <a:rPr lang="en-US" sz="1500" u="none" strike="noStrike">
                          <a:effectLst/>
                          <a:latin typeface="Goudy Old Style" panose="02020502050305020303" pitchFamily="18" charset="77"/>
                        </a:rPr>
                        <a:t>2</a:t>
                      </a:r>
                      <a:endParaRPr lang="en-US" sz="1500" b="0" i="0" u="none" strike="noStrike">
                        <a:solidFill>
                          <a:srgbClr val="000000"/>
                        </a:solidFill>
                        <a:effectLst/>
                        <a:latin typeface="Goudy Old Style" panose="02020502050305020303" pitchFamily="18" charset="77"/>
                      </a:endParaRPr>
                    </a:p>
                  </a:txBody>
                  <a:tcPr marL="8636" marR="8636" marT="8636"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CSE</a:t>
                      </a:r>
                    </a:p>
                  </a:txBody>
                  <a:tcPr marL="9525" marR="9525" marT="9525" marB="0" anchor="b"/>
                </a:tc>
                <a:tc>
                  <a:txBody>
                    <a:bodyPr/>
                    <a:lstStyle/>
                    <a:p>
                      <a:pPr marL="0" algn="l" defTabSz="914400" rtl="0" eaLnBrk="1" fontAlgn="b" latinLnBrk="0" hangingPunct="1"/>
                      <a:r>
                        <a:rPr lang="en-US" sz="1500" u="none" strike="noStrike" kern="1200" dirty="0" err="1">
                          <a:solidFill>
                            <a:schemeClr val="dk1"/>
                          </a:solidFill>
                          <a:effectLst/>
                          <a:latin typeface="Goudy Old Style" panose="02020502050305020303" pitchFamily="18" charset="77"/>
                          <a:ea typeface="+mn-ea"/>
                          <a:cs typeface="+mn-cs"/>
                        </a:rPr>
                        <a:t>Fabi</a:t>
                      </a:r>
                      <a:r>
                        <a:rPr lang="en-US" sz="1500" u="none" strike="noStrike" kern="1200" dirty="0">
                          <a:solidFill>
                            <a:schemeClr val="dk1"/>
                          </a:solidFill>
                          <a:effectLst/>
                          <a:latin typeface="Goudy Old Style" panose="02020502050305020303" pitchFamily="18" charset="77"/>
                          <a:ea typeface="+mn-ea"/>
                          <a:cs typeface="+mn-cs"/>
                        </a:rPr>
                        <a:t> Lao*</a:t>
                      </a:r>
                    </a:p>
                  </a:txBody>
                  <a:tcPr marL="9525" marR="9525" marT="9525"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Stephen Gunther</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49615019"/>
                  </a:ext>
                </a:extLst>
              </a:tr>
              <a:tr h="316741">
                <a:tc vMerge="1">
                  <a:txBody>
                    <a:bodyPr/>
                    <a:lstStyle/>
                    <a:p>
                      <a:endParaRPr lang="en-US"/>
                    </a:p>
                  </a:txBody>
                  <a:tcPr/>
                </a:tc>
                <a:tc>
                  <a:txBody>
                    <a:bodyPr/>
                    <a:lstStyle/>
                    <a:p>
                      <a:pPr algn="ctr" fontAlgn="b"/>
                      <a:r>
                        <a:rPr lang="en-US" sz="1500" u="none" strike="noStrike">
                          <a:effectLst/>
                          <a:latin typeface="Goudy Old Style" panose="02020502050305020303" pitchFamily="18" charset="77"/>
                        </a:rPr>
                        <a:t>3</a:t>
                      </a:r>
                      <a:endParaRPr lang="en-US" sz="1500" b="0" i="0" u="none" strike="noStrike">
                        <a:solidFill>
                          <a:srgbClr val="000000"/>
                        </a:solidFill>
                        <a:effectLst/>
                        <a:latin typeface="Goudy Old Style" panose="02020502050305020303" pitchFamily="18" charset="77"/>
                      </a:endParaRPr>
                    </a:p>
                  </a:txBody>
                  <a:tcPr marL="8636" marR="8636" marT="8636"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SCE</a:t>
                      </a:r>
                    </a:p>
                  </a:txBody>
                  <a:tcPr marL="9525" marR="9525" marT="9525"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Patty Neri</a:t>
                      </a:r>
                    </a:p>
                  </a:txBody>
                  <a:tcPr marL="9525" marR="9525" marT="9525"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Chris Malotte</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46156092"/>
                  </a:ext>
                </a:extLst>
              </a:tr>
              <a:tr h="316741">
                <a:tc vMerge="1">
                  <a:txBody>
                    <a:bodyPr/>
                    <a:lstStyle/>
                    <a:p>
                      <a:endParaRPr lang="en-US"/>
                    </a:p>
                  </a:txBody>
                  <a:tcPr/>
                </a:tc>
                <a:tc>
                  <a:txBody>
                    <a:bodyPr/>
                    <a:lstStyle/>
                    <a:p>
                      <a:pPr algn="ctr" fontAlgn="b"/>
                      <a:r>
                        <a:rPr lang="en-US" sz="1500" u="none" strike="noStrike">
                          <a:effectLst/>
                          <a:latin typeface="Goudy Old Style" panose="02020502050305020303" pitchFamily="18" charset="77"/>
                        </a:rPr>
                        <a:t>4</a:t>
                      </a:r>
                      <a:endParaRPr lang="en-US" sz="1500" b="0" i="0" u="none" strike="noStrike">
                        <a:solidFill>
                          <a:srgbClr val="000000"/>
                        </a:solidFill>
                        <a:effectLst/>
                        <a:latin typeface="Goudy Old Style" panose="02020502050305020303" pitchFamily="18" charset="77"/>
                      </a:endParaRPr>
                    </a:p>
                  </a:txBody>
                  <a:tcPr marL="8636" marR="8636" marT="8636"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NRDC</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Lara Ettenson*</a:t>
                      </a:r>
                    </a:p>
                  </a:txBody>
                  <a:tcPr marL="9525" marR="9525" marT="9525"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62790340"/>
                  </a:ext>
                </a:extLst>
              </a:tr>
              <a:tr h="316741">
                <a:tc vMerge="1">
                  <a:txBody>
                    <a:bodyPr/>
                    <a:lstStyle/>
                    <a:p>
                      <a:endParaRPr lang="en-US"/>
                    </a:p>
                  </a:txBody>
                  <a:tcPr/>
                </a:tc>
                <a:tc>
                  <a:txBody>
                    <a:bodyPr/>
                    <a:lstStyle/>
                    <a:p>
                      <a:pPr algn="ctr" fontAlgn="b"/>
                      <a:r>
                        <a:rPr lang="en-US" sz="1500" u="none" strike="noStrike">
                          <a:effectLst/>
                          <a:latin typeface="Goudy Old Style" panose="02020502050305020303" pitchFamily="18" charset="77"/>
                        </a:rPr>
                        <a:t>5</a:t>
                      </a:r>
                      <a:endParaRPr lang="en-US" sz="1500" b="0" i="0" u="none" strike="noStrike">
                        <a:solidFill>
                          <a:srgbClr val="000000"/>
                        </a:solidFill>
                        <a:effectLst/>
                        <a:latin typeface="Goudy Old Style" panose="02020502050305020303" pitchFamily="18" charset="77"/>
                      </a:endParaRPr>
                    </a:p>
                  </a:txBody>
                  <a:tcPr marL="8636" marR="8636" marT="8636"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3C-REN</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Alejandra Tellez*</a:t>
                      </a:r>
                    </a:p>
                  </a:txBody>
                  <a:tcPr marL="9525" marR="9525" marT="9525"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83502516"/>
                  </a:ext>
                </a:extLst>
              </a:tr>
              <a:tr h="316741">
                <a:tc vMerge="1">
                  <a:txBody>
                    <a:bodyPr/>
                    <a:lstStyle/>
                    <a:p>
                      <a:endParaRPr lang="en-US"/>
                    </a:p>
                  </a:txBody>
                  <a:tcPr/>
                </a:tc>
                <a:tc>
                  <a:txBody>
                    <a:bodyPr/>
                    <a:lstStyle/>
                    <a:p>
                      <a:pPr algn="ctr" fontAlgn="b"/>
                      <a:r>
                        <a:rPr lang="en-US" sz="1500" u="none" strike="noStrike">
                          <a:effectLst/>
                          <a:latin typeface="Goudy Old Style" panose="02020502050305020303" pitchFamily="18" charset="77"/>
                        </a:rPr>
                        <a:t>6</a:t>
                      </a:r>
                      <a:endParaRPr lang="en-US" sz="1500" b="0" i="0" u="none" strike="noStrike">
                        <a:solidFill>
                          <a:srgbClr val="000000"/>
                        </a:solidFill>
                        <a:effectLst/>
                        <a:latin typeface="Goudy Old Style" panose="02020502050305020303" pitchFamily="18" charset="77"/>
                      </a:endParaRPr>
                    </a:p>
                  </a:txBody>
                  <a:tcPr marL="8636" marR="8636" marT="8636"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SoCalREN</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Fernanda Craig</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44723477"/>
                  </a:ext>
                </a:extLst>
              </a:tr>
              <a:tr h="316741">
                <a:tc vMerge="1">
                  <a:txBody>
                    <a:bodyPr/>
                    <a:lstStyle/>
                    <a:p>
                      <a:endParaRPr lang="en-US"/>
                    </a:p>
                  </a:txBody>
                  <a:tcPr/>
                </a:tc>
                <a:tc>
                  <a:txBody>
                    <a:bodyPr/>
                    <a:lstStyle/>
                    <a:p>
                      <a:pPr algn="ctr" fontAlgn="b"/>
                      <a:r>
                        <a:rPr lang="en-US" sz="1500" u="none" strike="noStrike">
                          <a:effectLst/>
                          <a:highlight>
                            <a:srgbClr val="00FFFF"/>
                          </a:highlight>
                          <a:latin typeface="Goudy Old Style" panose="02020502050305020303" pitchFamily="18" charset="77"/>
                        </a:rPr>
                        <a:t>7</a:t>
                      </a:r>
                      <a:endParaRPr lang="en-US" sz="1500" b="0" i="0" u="none" strike="noStrike">
                        <a:solidFill>
                          <a:srgbClr val="000000"/>
                        </a:solidFill>
                        <a:effectLst/>
                        <a:highlight>
                          <a:srgbClr val="00FFFF"/>
                        </a:highlight>
                        <a:latin typeface="Goudy Old Style" panose="02020502050305020303" pitchFamily="18" charset="77"/>
                      </a:endParaRPr>
                    </a:p>
                  </a:txBody>
                  <a:tcPr marL="8636" marR="8636" marT="8636" marB="0" anchor="b"/>
                </a:tc>
                <a:tc>
                  <a:txBody>
                    <a:bodyPr/>
                    <a:lstStyle/>
                    <a:p>
                      <a:pPr marL="0" algn="l" defTabSz="914400" rtl="0" eaLnBrk="1" fontAlgn="b" latinLnBrk="0" hangingPunct="1"/>
                      <a:r>
                        <a:rPr lang="en-US" sz="1500" u="none" strike="noStrike" kern="1200" dirty="0">
                          <a:solidFill>
                            <a:schemeClr val="dk1"/>
                          </a:solidFill>
                          <a:effectLst/>
                          <a:highlight>
                            <a:srgbClr val="00FFFF"/>
                          </a:highlight>
                          <a:latin typeface="Goudy Old Style" panose="02020502050305020303" pitchFamily="18" charset="77"/>
                          <a:ea typeface="+mn-ea"/>
                          <a:cs typeface="+mn-cs"/>
                        </a:rPr>
                        <a:t>The Energy Coalition</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highlight>
                            <a:srgbClr val="00FFFF"/>
                          </a:highlight>
                          <a:latin typeface="Goudy Old Style" panose="02020502050305020303" pitchFamily="18" charset="77"/>
                          <a:ea typeface="+mn-ea"/>
                          <a:cs typeface="+mn-cs"/>
                        </a:rPr>
                        <a:t>Genaro </a:t>
                      </a:r>
                      <a:r>
                        <a:rPr lang="en-US" sz="1500" u="none" strike="noStrike" kern="1200" dirty="0" err="1">
                          <a:solidFill>
                            <a:schemeClr val="dk1"/>
                          </a:solidFill>
                          <a:effectLst/>
                          <a:highlight>
                            <a:srgbClr val="00FFFF"/>
                          </a:highlight>
                          <a:latin typeface="Goudy Old Style" panose="02020502050305020303" pitchFamily="18" charset="77"/>
                          <a:ea typeface="+mn-ea"/>
                          <a:cs typeface="+mn-cs"/>
                        </a:rPr>
                        <a:t>Bugarin</a:t>
                      </a:r>
                      <a:endParaRPr lang="en-US" sz="1500" u="none" strike="noStrike" kern="1200" dirty="0">
                        <a:solidFill>
                          <a:schemeClr val="dk1"/>
                        </a:solidFill>
                        <a:effectLst/>
                        <a:highlight>
                          <a:srgbClr val="00FFFF"/>
                        </a:highlight>
                        <a:latin typeface="Goudy Old Style" panose="02020502050305020303" pitchFamily="18" charset="77"/>
                        <a:ea typeface="+mn-ea"/>
                        <a:cs typeface="+mn-cs"/>
                      </a:endParaRP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 </a:t>
                      </a:r>
                      <a:r>
                        <a:rPr lang="en-US" sz="1500" i="1" u="none" strike="noStrike" kern="1200" dirty="0">
                          <a:solidFill>
                            <a:schemeClr val="dk1"/>
                          </a:solidFill>
                          <a:effectLst/>
                          <a:latin typeface="Goudy Old Style" panose="02020502050305020303" pitchFamily="18" charset="77"/>
                          <a:ea typeface="+mn-ea"/>
                          <a:cs typeface="+mn-cs"/>
                        </a:rPr>
                        <a:t>Note Genaro is replacing Melanie Peck, TEC’s former lead representative</a:t>
                      </a:r>
                      <a:endParaRPr lang="en-US" sz="1500" u="none" strike="noStrike" kern="1200" dirty="0">
                        <a:solidFill>
                          <a:schemeClr val="dk1"/>
                        </a:solidFill>
                        <a:effectLst/>
                        <a:latin typeface="Goudy Old Style" panose="02020502050305020303" pitchFamily="18" charset="77"/>
                        <a:ea typeface="+mn-ea"/>
                        <a:cs typeface="+mn-cs"/>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7382339"/>
                  </a:ext>
                </a:extLst>
              </a:tr>
              <a:tr h="316741">
                <a:tc vMerge="1">
                  <a:txBody>
                    <a:bodyPr/>
                    <a:lstStyle/>
                    <a:p>
                      <a:endParaRPr lang="en-US"/>
                    </a:p>
                  </a:txBody>
                  <a:tcPr/>
                </a:tc>
                <a:tc>
                  <a:txBody>
                    <a:bodyPr/>
                    <a:lstStyle/>
                    <a:p>
                      <a:pPr algn="ctr" fontAlgn="b"/>
                      <a:r>
                        <a:rPr lang="en-US" sz="1500" b="0" i="0" u="none" strike="noStrike" dirty="0">
                          <a:solidFill>
                            <a:srgbClr val="000000"/>
                          </a:solidFill>
                          <a:effectLst/>
                          <a:latin typeface="Goudy Old Style" panose="02020502050305020303" pitchFamily="18" charset="77"/>
                        </a:rPr>
                        <a:t>8</a:t>
                      </a:r>
                    </a:p>
                  </a:txBody>
                  <a:tcPr marL="8636" marR="8636" marT="8636"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SJVCEO</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Kelsey Jones</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32196791"/>
                  </a:ext>
                </a:extLst>
              </a:tr>
              <a:tr h="316741">
                <a:tc rowSpan="9">
                  <a:txBody>
                    <a:bodyPr/>
                    <a:lstStyle/>
                    <a:p>
                      <a:pPr algn="ctr" fontAlgn="ctr"/>
                      <a:r>
                        <a:rPr lang="en-US" sz="1500" b="1" i="0" u="none" strike="noStrike" dirty="0">
                          <a:solidFill>
                            <a:srgbClr val="000000"/>
                          </a:solidFill>
                          <a:effectLst/>
                          <a:latin typeface="Goudy Old Style" panose="02020502050305020303" pitchFamily="18" charset="77"/>
                        </a:rPr>
                        <a:t>NON-CAEECC MEMBERS</a:t>
                      </a:r>
                    </a:p>
                  </a:txBody>
                  <a:tcPr marL="9525" marR="9525" marT="9525" marB="0" vert="vert270" anchor="ctr">
                    <a:lnL w="12700" cap="flat" cmpd="sng" algn="ctr">
                      <a:solidFill>
                        <a:schemeClr val="tx1"/>
                      </a:solidFill>
                      <a:prstDash val="solid"/>
                      <a:round/>
                      <a:headEnd type="none" w="med" len="med"/>
                      <a:tailEnd type="none" w="med" len="med"/>
                    </a:lnL>
                  </a:tcPr>
                </a:tc>
                <a:tc>
                  <a:txBody>
                    <a:bodyPr/>
                    <a:lstStyle/>
                    <a:p>
                      <a:pPr algn="ctr" fontAlgn="b"/>
                      <a:r>
                        <a:rPr lang="en-US" sz="1500" u="none" strike="noStrike" kern="1200" dirty="0">
                          <a:solidFill>
                            <a:schemeClr val="dk1"/>
                          </a:solidFill>
                          <a:effectLst/>
                          <a:latin typeface="Goudy Old Style" panose="02020502050305020303" pitchFamily="18" charset="77"/>
                          <a:ea typeface="+mn-ea"/>
                          <a:cs typeface="+mn-cs"/>
                        </a:rPr>
                        <a:t>9</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La </a:t>
                      </a:r>
                      <a:r>
                        <a:rPr lang="en-US" sz="1500" u="none" strike="noStrike" kern="1200" dirty="0" err="1">
                          <a:solidFill>
                            <a:schemeClr val="dk1"/>
                          </a:solidFill>
                          <a:effectLst/>
                          <a:latin typeface="Goudy Old Style" panose="02020502050305020303" pitchFamily="18" charset="77"/>
                          <a:ea typeface="+mn-ea"/>
                          <a:cs typeface="+mn-cs"/>
                        </a:rPr>
                        <a:t>Cooperativa</a:t>
                      </a:r>
                      <a:r>
                        <a:rPr lang="en-US" sz="1500" u="none" strike="noStrike" kern="1200" dirty="0">
                          <a:solidFill>
                            <a:schemeClr val="dk1"/>
                          </a:solidFill>
                          <a:effectLst/>
                          <a:latin typeface="Goudy Old Style" panose="02020502050305020303" pitchFamily="18" charset="77"/>
                          <a:ea typeface="+mn-ea"/>
                          <a:cs typeface="+mn-cs"/>
                        </a:rPr>
                        <a:t> </a:t>
                      </a:r>
                      <a:r>
                        <a:rPr lang="en-US" sz="1500" u="none" strike="noStrike" kern="1200" dirty="0" err="1">
                          <a:solidFill>
                            <a:schemeClr val="dk1"/>
                          </a:solidFill>
                          <a:effectLst/>
                          <a:latin typeface="Goudy Old Style" panose="02020502050305020303" pitchFamily="18" charset="77"/>
                          <a:ea typeface="+mn-ea"/>
                          <a:cs typeface="+mn-cs"/>
                        </a:rPr>
                        <a:t>Campesina</a:t>
                      </a:r>
                      <a:r>
                        <a:rPr lang="en-US" sz="1500" u="none" strike="noStrike" kern="1200" dirty="0">
                          <a:solidFill>
                            <a:schemeClr val="dk1"/>
                          </a:solidFill>
                          <a:effectLst/>
                          <a:latin typeface="Goudy Old Style" panose="02020502050305020303" pitchFamily="18" charset="77"/>
                          <a:ea typeface="+mn-ea"/>
                          <a:cs typeface="+mn-cs"/>
                        </a:rPr>
                        <a:t> de California </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Robert Castaneda </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64184972"/>
                  </a:ext>
                </a:extLst>
              </a:tr>
              <a:tr h="316741">
                <a:tc vMerge="1">
                  <a:txBody>
                    <a:bodyPr/>
                    <a:lstStyle/>
                    <a:p>
                      <a:endParaRPr lang="en-US"/>
                    </a:p>
                  </a:txBody>
                  <a:tcPr/>
                </a:tc>
                <a:tc>
                  <a:txBody>
                    <a:bodyPr/>
                    <a:lstStyle/>
                    <a:p>
                      <a:pPr algn="ctr" fontAlgn="b"/>
                      <a:r>
                        <a:rPr lang="en-US" sz="1500" u="none" strike="noStrike" kern="1200" dirty="0">
                          <a:solidFill>
                            <a:schemeClr val="dk1"/>
                          </a:solidFill>
                          <a:effectLst/>
                          <a:latin typeface="Goudy Old Style" panose="02020502050305020303" pitchFamily="18" charset="77"/>
                          <a:ea typeface="+mn-ea"/>
                          <a:cs typeface="+mn-cs"/>
                        </a:rPr>
                        <a:t>10</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ICF</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Dany </a:t>
                      </a:r>
                      <a:r>
                        <a:rPr lang="en-US" sz="1500" u="none" strike="noStrike" kern="1200" dirty="0" err="1">
                          <a:solidFill>
                            <a:schemeClr val="dk1"/>
                          </a:solidFill>
                          <a:effectLst/>
                          <a:latin typeface="Goudy Old Style" panose="02020502050305020303" pitchFamily="18" charset="77"/>
                          <a:ea typeface="+mn-ea"/>
                          <a:cs typeface="+mn-cs"/>
                        </a:rPr>
                        <a:t>Kahumoku</a:t>
                      </a:r>
                      <a:endParaRPr lang="en-US" sz="1500" u="none" strike="noStrike" kern="1200" dirty="0">
                        <a:solidFill>
                          <a:schemeClr val="dk1"/>
                        </a:solidFill>
                        <a:effectLst/>
                        <a:latin typeface="Goudy Old Style" panose="02020502050305020303" pitchFamily="18" charset="77"/>
                        <a:ea typeface="+mn-ea"/>
                        <a:cs typeface="+mn-cs"/>
                      </a:endParaRP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92967401"/>
                  </a:ext>
                </a:extLst>
              </a:tr>
              <a:tr h="316741">
                <a:tc vMerge="1">
                  <a:txBody>
                    <a:bodyPr/>
                    <a:lstStyle/>
                    <a:p>
                      <a:endParaRPr lang="en-US"/>
                    </a:p>
                  </a:txBody>
                  <a:tcPr/>
                </a:tc>
                <a:tc>
                  <a:txBody>
                    <a:bodyPr/>
                    <a:lstStyle/>
                    <a:p>
                      <a:pPr algn="ctr" fontAlgn="b"/>
                      <a:r>
                        <a:rPr lang="en-US" sz="1500" u="none" strike="noStrike" kern="1200" dirty="0">
                          <a:solidFill>
                            <a:schemeClr val="dk1"/>
                          </a:solidFill>
                          <a:effectLst/>
                          <a:latin typeface="Goudy Old Style" panose="02020502050305020303" pitchFamily="18" charset="77"/>
                          <a:ea typeface="+mn-ea"/>
                          <a:cs typeface="+mn-cs"/>
                        </a:rPr>
                        <a:t>11</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SEI (Strategic Energy Innovations)</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Jake Pollack</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 Stephanie Doi</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01548170"/>
                  </a:ext>
                </a:extLst>
              </a:tr>
              <a:tr h="316741">
                <a:tc vMerge="1">
                  <a:txBody>
                    <a:bodyPr/>
                    <a:lstStyle/>
                    <a:p>
                      <a:endParaRPr lang="en-US"/>
                    </a:p>
                  </a:txBody>
                  <a:tcPr/>
                </a:tc>
                <a:tc>
                  <a:txBody>
                    <a:bodyPr/>
                    <a:lstStyle/>
                    <a:p>
                      <a:pPr algn="ctr" fontAlgn="b"/>
                      <a:r>
                        <a:rPr lang="en-US" sz="1500" u="none" strike="noStrike" kern="1200" dirty="0">
                          <a:solidFill>
                            <a:schemeClr val="dk1"/>
                          </a:solidFill>
                          <a:effectLst/>
                          <a:latin typeface="Goudy Old Style" panose="02020502050305020303" pitchFamily="18" charset="77"/>
                          <a:ea typeface="+mn-ea"/>
                          <a:cs typeface="+mn-cs"/>
                        </a:rPr>
                        <a:t>12</a:t>
                      </a:r>
                    </a:p>
                  </a:txBody>
                  <a:tcPr marL="9525" marR="9525" marT="9525" marB="0" anchor="b"/>
                </a:tc>
                <a:tc>
                  <a:txBody>
                    <a:bodyPr/>
                    <a:lstStyle/>
                    <a:p>
                      <a:pPr algn="l" fontAlgn="b"/>
                      <a:r>
                        <a:rPr lang="en-US" sz="1500" u="none" strike="noStrike" kern="1200" dirty="0" err="1">
                          <a:solidFill>
                            <a:schemeClr val="dk1"/>
                          </a:solidFill>
                          <a:effectLst/>
                          <a:latin typeface="Goudy Old Style" panose="02020502050305020303" pitchFamily="18" charset="77"/>
                          <a:ea typeface="+mn-ea"/>
                          <a:cs typeface="+mn-cs"/>
                        </a:rPr>
                        <a:t>Viridis</a:t>
                      </a:r>
                      <a:r>
                        <a:rPr lang="en-US" sz="1500" u="none" strike="noStrike" kern="1200" dirty="0">
                          <a:solidFill>
                            <a:schemeClr val="dk1"/>
                          </a:solidFill>
                          <a:effectLst/>
                          <a:latin typeface="Goudy Old Style" panose="02020502050305020303" pitchFamily="18" charset="77"/>
                          <a:ea typeface="+mn-ea"/>
                          <a:cs typeface="+mn-cs"/>
                        </a:rPr>
                        <a:t> Consulting, LLC</a:t>
                      </a:r>
                    </a:p>
                  </a:txBody>
                  <a:tcPr marL="9525" marR="9525" marT="9525" marB="0" anchor="b"/>
                </a:tc>
                <a:tc>
                  <a:txBody>
                    <a:bodyPr/>
                    <a:lstStyle/>
                    <a:p>
                      <a:pPr algn="l" fontAlgn="b"/>
                      <a:r>
                        <a:rPr lang="en-US" sz="1500" u="none" strike="noStrike" kern="1200" dirty="0" err="1">
                          <a:solidFill>
                            <a:schemeClr val="dk1"/>
                          </a:solidFill>
                          <a:effectLst/>
                          <a:latin typeface="Goudy Old Style" panose="02020502050305020303" pitchFamily="18" charset="77"/>
                          <a:ea typeface="+mn-ea"/>
                          <a:cs typeface="+mn-cs"/>
                        </a:rPr>
                        <a:t>Mabell</a:t>
                      </a:r>
                      <a:r>
                        <a:rPr lang="en-US" sz="1500" u="none" strike="noStrike" kern="1200" dirty="0">
                          <a:solidFill>
                            <a:schemeClr val="dk1"/>
                          </a:solidFill>
                          <a:effectLst/>
                          <a:latin typeface="Goudy Old Style" panose="02020502050305020303" pitchFamily="18" charset="77"/>
                          <a:ea typeface="+mn-ea"/>
                          <a:cs typeface="+mn-cs"/>
                        </a:rPr>
                        <a:t> Garcia Paine</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15555620"/>
                  </a:ext>
                </a:extLst>
              </a:tr>
              <a:tr h="316741">
                <a:tc vMerge="1">
                  <a:txBody>
                    <a:bodyPr/>
                    <a:lstStyle/>
                    <a:p>
                      <a:endParaRPr lang="en-US"/>
                    </a:p>
                  </a:txBody>
                  <a:tcPr/>
                </a:tc>
                <a:tc>
                  <a:txBody>
                    <a:bodyPr/>
                    <a:lstStyle/>
                    <a:p>
                      <a:pPr algn="ctr" fontAlgn="b"/>
                      <a:r>
                        <a:rPr lang="en-US" sz="1500" u="none" strike="noStrike" kern="1200" dirty="0">
                          <a:solidFill>
                            <a:schemeClr val="dk1"/>
                          </a:solidFill>
                          <a:effectLst/>
                          <a:latin typeface="Goudy Old Style" panose="02020502050305020303" pitchFamily="18" charset="77"/>
                          <a:ea typeface="+mn-ea"/>
                          <a:cs typeface="+mn-cs"/>
                        </a:rPr>
                        <a:t>13</a:t>
                      </a:r>
                    </a:p>
                  </a:txBody>
                  <a:tcPr marL="9525" marR="9525" marT="9525" marB="0" anchor="b"/>
                </a:tc>
                <a:tc>
                  <a:txBody>
                    <a:bodyPr/>
                    <a:lstStyle/>
                    <a:p>
                      <a:pPr algn="l" fontAlgn="b"/>
                      <a:r>
                        <a:rPr lang="en-US" sz="1500" u="none" strike="noStrike" kern="1200">
                          <a:solidFill>
                            <a:schemeClr val="dk1"/>
                          </a:solidFill>
                          <a:effectLst/>
                          <a:latin typeface="Goudy Old Style" panose="02020502050305020303" pitchFamily="18" charset="77"/>
                          <a:ea typeface="+mn-ea"/>
                          <a:cs typeface="+mn-cs"/>
                        </a:rPr>
                        <a:t>Greenbank Associates</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Alice Sung</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67762267"/>
                  </a:ext>
                </a:extLst>
              </a:tr>
              <a:tr h="316741">
                <a:tc vMerge="1">
                  <a:txBody>
                    <a:bodyPr/>
                    <a:lstStyle/>
                    <a:p>
                      <a:endParaRPr lang="en-US"/>
                    </a:p>
                  </a:txBody>
                  <a:tcPr/>
                </a:tc>
                <a:tc>
                  <a:txBody>
                    <a:bodyPr/>
                    <a:lstStyle/>
                    <a:p>
                      <a:pPr algn="ctr" fontAlgn="b"/>
                      <a:r>
                        <a:rPr lang="en-US" sz="1500" u="none" strike="noStrike" kern="1200" dirty="0">
                          <a:solidFill>
                            <a:schemeClr val="dk1"/>
                          </a:solidFill>
                          <a:effectLst/>
                          <a:latin typeface="Goudy Old Style" panose="02020502050305020303" pitchFamily="18" charset="77"/>
                          <a:ea typeface="+mn-ea"/>
                          <a:cs typeface="+mn-cs"/>
                        </a:rPr>
                        <a:t>14</a:t>
                      </a:r>
                    </a:p>
                  </a:txBody>
                  <a:tcPr marL="9525" marR="9525" marT="9525" marB="0" anchor="b"/>
                </a:tc>
                <a:tc>
                  <a:txBody>
                    <a:bodyPr/>
                    <a:lstStyle/>
                    <a:p>
                      <a:pPr algn="l" fontAlgn="b"/>
                      <a:r>
                        <a:rPr lang="en-US" sz="1500" u="none" strike="noStrike" kern="1200">
                          <a:solidFill>
                            <a:schemeClr val="dk1"/>
                          </a:solidFill>
                          <a:effectLst/>
                          <a:latin typeface="Goudy Old Style" panose="02020502050305020303" pitchFamily="18" charset="77"/>
                          <a:ea typeface="+mn-ea"/>
                          <a:cs typeface="+mn-cs"/>
                        </a:rPr>
                        <a:t>Energy Efficiency Council</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Allan Rago</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Ron Garcia</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90954705"/>
                  </a:ext>
                </a:extLst>
              </a:tr>
              <a:tr h="316741">
                <a:tc vMerge="1">
                  <a:txBody>
                    <a:bodyPr/>
                    <a:lstStyle/>
                    <a:p>
                      <a:endParaRPr lang="en-US"/>
                    </a:p>
                  </a:txBody>
                  <a:tcPr/>
                </a:tc>
                <a:tc>
                  <a:txBody>
                    <a:bodyPr/>
                    <a:lstStyle/>
                    <a:p>
                      <a:pPr algn="ctr" fontAlgn="b"/>
                      <a:r>
                        <a:rPr lang="en-US" sz="1500" u="none" strike="noStrike" kern="1200" dirty="0">
                          <a:solidFill>
                            <a:schemeClr val="dk1"/>
                          </a:solidFill>
                          <a:effectLst/>
                          <a:latin typeface="Goudy Old Style" panose="02020502050305020303" pitchFamily="18" charset="77"/>
                          <a:ea typeface="+mn-ea"/>
                          <a:cs typeface="+mn-cs"/>
                        </a:rPr>
                        <a:t>15</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Future Energy Enterprises, LLC</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Annette </a:t>
                      </a:r>
                      <a:r>
                        <a:rPr lang="en-US" sz="1500" u="none" strike="noStrike" kern="1200" dirty="0" err="1">
                          <a:solidFill>
                            <a:schemeClr val="dk1"/>
                          </a:solidFill>
                          <a:effectLst/>
                          <a:latin typeface="Goudy Old Style" panose="02020502050305020303" pitchFamily="18" charset="77"/>
                          <a:ea typeface="+mn-ea"/>
                          <a:cs typeface="+mn-cs"/>
                        </a:rPr>
                        <a:t>Beitel</a:t>
                      </a:r>
                      <a:endParaRPr lang="en-US" sz="1500" u="none" strike="noStrike" kern="1200" dirty="0">
                        <a:solidFill>
                          <a:schemeClr val="dk1"/>
                        </a:solidFill>
                        <a:effectLst/>
                        <a:latin typeface="Goudy Old Style" panose="02020502050305020303" pitchFamily="18" charset="77"/>
                        <a:ea typeface="+mn-ea"/>
                        <a:cs typeface="+mn-cs"/>
                      </a:endParaRP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34007450"/>
                  </a:ext>
                </a:extLst>
              </a:tr>
              <a:tr h="316741">
                <a:tc vMerge="1">
                  <a:txBody>
                    <a:bodyPr/>
                    <a:lstStyle/>
                    <a:p>
                      <a:pPr algn="ctr" fontAlgn="ctr"/>
                      <a:endParaRPr lang="en-US" sz="1500" b="1" i="0" u="none" strike="noStrike" kern="1200" dirty="0">
                        <a:solidFill>
                          <a:srgbClr val="000000"/>
                        </a:solidFill>
                        <a:effectLst/>
                        <a:latin typeface="Goudy Old Style" panose="02020502050305020303" pitchFamily="18" charset="77"/>
                        <a:ea typeface="+mn-ea"/>
                        <a:cs typeface="+mn-cs"/>
                      </a:endParaRPr>
                    </a:p>
                  </a:txBody>
                  <a:tcPr marL="9525" marR="9525" marT="9525" marB="0" vert="vert270" anchor="ctr"/>
                </a:tc>
                <a:tc>
                  <a:txBody>
                    <a:bodyPr/>
                    <a:lstStyle/>
                    <a:p>
                      <a:pPr marL="0" algn="ctr"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16</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Don Arambula Consulting</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Don Arambula</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500" u="none" strike="noStrike" kern="1200" dirty="0">
                          <a:solidFill>
                            <a:schemeClr val="dk1"/>
                          </a:solidFill>
                          <a:effectLst/>
                          <a:latin typeface="Goudy Old Style" panose="02020502050305020303" pitchFamily="18" charset="77"/>
                          <a:ea typeface="+mn-ea"/>
                          <a:cs typeface="+mn-cs"/>
                        </a:rPr>
                        <a:t>Elizabeth Lowe</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6395562"/>
                  </a:ext>
                </a:extLst>
              </a:tr>
              <a:tr h="316741">
                <a:tc vMerge="1">
                  <a:txBody>
                    <a:bodyPr/>
                    <a:lstStyle/>
                    <a:p>
                      <a:pPr algn="ctr" fontAlgn="ctr"/>
                      <a:endParaRPr lang="en-US" sz="1500" b="1" i="0" u="none" strike="noStrike" kern="1200" dirty="0">
                        <a:solidFill>
                          <a:srgbClr val="000000"/>
                        </a:solidFill>
                        <a:effectLst/>
                        <a:latin typeface="Goudy Old Style" panose="02020502050305020303" pitchFamily="18" charset="77"/>
                        <a:ea typeface="+mn-ea"/>
                        <a:cs typeface="+mn-cs"/>
                      </a:endParaRPr>
                    </a:p>
                  </a:txBody>
                  <a:tcPr marL="9525" marR="9525" marT="9525" marB="0" vert="vert270" anchor="ctr"/>
                </a:tc>
                <a:tc>
                  <a:txBody>
                    <a:bodyPr/>
                    <a:lstStyle/>
                    <a:p>
                      <a:pPr marL="0" algn="ctr"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17</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Silent Running LLC</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James Dodenhoff</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500" u="none" strike="noStrike" kern="1200" dirty="0">
                        <a:solidFill>
                          <a:schemeClr val="dk1"/>
                        </a:solidFill>
                        <a:effectLst/>
                        <a:latin typeface="Goudy Old Style" panose="02020502050305020303" pitchFamily="18" charset="77"/>
                        <a:ea typeface="+mn-ea"/>
                        <a:cs typeface="+mn-cs"/>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60015926"/>
                  </a:ext>
                </a:extLst>
              </a:tr>
              <a:tr h="316741">
                <a:tc>
                  <a:txBody>
                    <a:bodyPr/>
                    <a:lstStyle/>
                    <a:p>
                      <a:pPr algn="ctr" fontAlgn="ctr"/>
                      <a:r>
                        <a:rPr lang="en-US" sz="1200" b="1" i="0" u="none" strike="noStrike" kern="1200" dirty="0">
                          <a:solidFill>
                            <a:srgbClr val="000000"/>
                          </a:solidFill>
                          <a:effectLst/>
                          <a:latin typeface="Goudy Old Style" panose="02020502050305020303" pitchFamily="18" charset="77"/>
                          <a:ea typeface="+mn-ea"/>
                          <a:cs typeface="+mn-cs"/>
                        </a:rPr>
                        <a:t>EX-OFFICIO</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18</a:t>
                      </a:r>
                    </a:p>
                  </a:txBody>
                  <a:tcPr marL="9525" marR="9525" marT="9525" marB="0" anchor="b">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CPUC</a:t>
                      </a:r>
                    </a:p>
                  </a:txBody>
                  <a:tcPr marL="9525" marR="9525" marT="9525" marB="0" anchor="b">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Alison LaBonte*</a:t>
                      </a:r>
                    </a:p>
                  </a:txBody>
                  <a:tcPr marL="9525" marR="9525" marT="9525" marB="0" anchor="b">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500" u="none" strike="noStrike" kern="1200" dirty="0">
                          <a:solidFill>
                            <a:schemeClr val="dk1"/>
                          </a:solidFill>
                          <a:effectLst/>
                          <a:latin typeface="Goudy Old Style" panose="02020502050305020303" pitchFamily="18" charset="77"/>
                          <a:ea typeface="+mn-ea"/>
                          <a:cs typeface="+mn-cs"/>
                        </a:rPr>
                        <a:t>Nils Strindberg*, Nicole Cropper, </a:t>
                      </a:r>
                      <a:r>
                        <a:rPr lang="en-US" sz="1500" u="none" strike="noStrike" kern="1200" dirty="0" err="1">
                          <a:solidFill>
                            <a:schemeClr val="dk1"/>
                          </a:solidFill>
                          <a:effectLst/>
                          <a:latin typeface="Goudy Old Style" panose="02020502050305020303" pitchFamily="18" charset="77"/>
                          <a:ea typeface="+mn-ea"/>
                          <a:cs typeface="+mn-cs"/>
                        </a:rPr>
                        <a:t>Yeshi</a:t>
                      </a:r>
                      <a:r>
                        <a:rPr lang="en-US" sz="1500" u="none" strike="noStrike" kern="1200" dirty="0">
                          <a:solidFill>
                            <a:schemeClr val="dk1"/>
                          </a:solidFill>
                          <a:effectLst/>
                          <a:latin typeface="Goudy Old Style" panose="02020502050305020303" pitchFamily="18" charset="77"/>
                          <a:ea typeface="+mn-ea"/>
                          <a:cs typeface="+mn-cs"/>
                        </a:rPr>
                        <a:t> Lemma, and Peter Franzese</a:t>
                      </a: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4719577"/>
                  </a:ext>
                </a:extLst>
              </a:tr>
            </a:tbl>
          </a:graphicData>
        </a:graphic>
      </p:graphicFrame>
      <p:sp>
        <p:nvSpPr>
          <p:cNvPr id="3" name="TextBox 2">
            <a:extLst>
              <a:ext uri="{FF2B5EF4-FFF2-40B4-BE49-F238E27FC236}">
                <a16:creationId xmlns:a16="http://schemas.microsoft.com/office/drawing/2014/main" id="{0914660E-9078-334E-929F-0D120BD5C901}"/>
              </a:ext>
            </a:extLst>
          </p:cNvPr>
          <p:cNvSpPr txBox="1"/>
          <p:nvPr/>
        </p:nvSpPr>
        <p:spPr>
          <a:xfrm>
            <a:off x="335666" y="6526330"/>
            <a:ext cx="10700707" cy="323165"/>
          </a:xfrm>
          <a:prstGeom prst="rect">
            <a:avLst/>
          </a:prstGeom>
          <a:noFill/>
        </p:spPr>
        <p:txBody>
          <a:bodyPr wrap="square" rtlCol="0">
            <a:spAutoFit/>
          </a:bodyPr>
          <a:lstStyle/>
          <a:p>
            <a:r>
              <a:rPr lang="en-US" sz="1500" i="1" dirty="0">
                <a:latin typeface="Goudy Old Style" panose="02020502050305020303" pitchFamily="18" charset="77"/>
              </a:rPr>
              <a:t>* Represents Task Force Members who volunteered to help launch this Working Group </a:t>
            </a:r>
          </a:p>
        </p:txBody>
      </p:sp>
    </p:spTree>
    <p:extLst>
      <p:ext uri="{BB962C8B-B14F-4D97-AF65-F5344CB8AC3E}">
        <p14:creationId xmlns:p14="http://schemas.microsoft.com/office/powerpoint/2010/main" val="29270581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427277-ACB7-6748-8218-8BA885CFC97D}"/>
              </a:ext>
            </a:extLst>
          </p:cNvPr>
          <p:cNvSpPr>
            <a:spLocks noGrp="1"/>
          </p:cNvSpPr>
          <p:nvPr>
            <p:ph type="title"/>
          </p:nvPr>
        </p:nvSpPr>
        <p:spPr>
          <a:xfrm>
            <a:off x="1352550" y="397934"/>
            <a:ext cx="9486900" cy="838200"/>
          </a:xfrm>
        </p:spPr>
        <p:txBody>
          <a:bodyPr/>
          <a:lstStyle/>
          <a:p>
            <a:r>
              <a:rPr lang="en-US" dirty="0"/>
              <a:t>Meeting debrief</a:t>
            </a:r>
          </a:p>
        </p:txBody>
      </p:sp>
      <p:sp>
        <p:nvSpPr>
          <p:cNvPr id="7" name="Content Placeholder 6">
            <a:extLst>
              <a:ext uri="{FF2B5EF4-FFF2-40B4-BE49-F238E27FC236}">
                <a16:creationId xmlns:a16="http://schemas.microsoft.com/office/drawing/2014/main" id="{F7436E13-9EE2-8D4B-97E9-A91DFF0E722E}"/>
              </a:ext>
            </a:extLst>
          </p:cNvPr>
          <p:cNvSpPr>
            <a:spLocks noGrp="1"/>
          </p:cNvSpPr>
          <p:nvPr>
            <p:ph idx="1"/>
          </p:nvPr>
        </p:nvSpPr>
        <p:spPr>
          <a:xfrm>
            <a:off x="1371599" y="1236134"/>
            <a:ext cx="9486901" cy="4936067"/>
          </a:xfrm>
        </p:spPr>
        <p:txBody>
          <a:bodyPr>
            <a:normAutofit fontScale="92500" lnSpcReduction="20000"/>
          </a:bodyPr>
          <a:lstStyle/>
          <a:p>
            <a:pPr marL="0" indent="0">
              <a:buNone/>
            </a:pPr>
            <a:r>
              <a:rPr lang="en-US" b="1" i="1" dirty="0"/>
              <a:t>Quick feedback using Zoom Poll:</a:t>
            </a:r>
            <a:endParaRPr lang="en-US" i="1" dirty="0"/>
          </a:p>
          <a:p>
            <a:pPr marL="457200" lvl="1" indent="0">
              <a:buNone/>
            </a:pPr>
            <a:r>
              <a:rPr lang="en-US" u="sng" dirty="0"/>
              <a:t>Do you feel this was an inclusive and trusting environment?</a:t>
            </a:r>
          </a:p>
          <a:p>
            <a:pPr marL="457200" lvl="1" indent="0">
              <a:buNone/>
            </a:pPr>
            <a:r>
              <a:rPr lang="en-US" dirty="0"/>
              <a:t>	Not at all safe……........ Somewhat safe ………….. Very safe</a:t>
            </a:r>
          </a:p>
          <a:p>
            <a:pPr marL="457200" lvl="1" indent="0">
              <a:buNone/>
            </a:pPr>
            <a:endParaRPr lang="en-US" dirty="0"/>
          </a:p>
          <a:p>
            <a:pPr marL="457200" lvl="1" indent="0">
              <a:buNone/>
            </a:pPr>
            <a:r>
              <a:rPr lang="en-US" u="sng" dirty="0"/>
              <a:t>Do you feel the meeting was effective?</a:t>
            </a:r>
          </a:p>
          <a:p>
            <a:pPr marL="457200" lvl="1" indent="0">
              <a:buNone/>
            </a:pPr>
            <a:r>
              <a:rPr lang="en-US" dirty="0"/>
              <a:t>	Not at all effective…… Somewhat effective ……. Very effective</a:t>
            </a:r>
          </a:p>
          <a:p>
            <a:pPr marL="457200" lvl="1" indent="0">
              <a:buNone/>
            </a:pPr>
            <a:endParaRPr lang="en-US" dirty="0"/>
          </a:p>
          <a:p>
            <a:pPr marL="457200" lvl="1" indent="0">
              <a:buNone/>
            </a:pPr>
            <a:r>
              <a:rPr lang="en-US" u="sng" dirty="0"/>
              <a:t>Was </a:t>
            </a:r>
            <a:r>
              <a:rPr lang="en-US" u="sng" dirty="0" err="1"/>
              <a:t>Jamboard</a:t>
            </a:r>
            <a:r>
              <a:rPr lang="en-US" u="sng" dirty="0"/>
              <a:t> a useful brainstorming tool?</a:t>
            </a:r>
          </a:p>
          <a:p>
            <a:pPr marL="457200" lvl="1" indent="0">
              <a:buNone/>
            </a:pPr>
            <a:r>
              <a:rPr lang="en-US" dirty="0"/>
              <a:t>	Not at all useful………… Somewhat useful …........... Very useful</a:t>
            </a:r>
          </a:p>
          <a:p>
            <a:pPr marL="0" indent="0">
              <a:buNone/>
            </a:pPr>
            <a:endParaRPr lang="en-US" i="1" dirty="0"/>
          </a:p>
          <a:p>
            <a:pPr marL="0" indent="0">
              <a:buNone/>
            </a:pPr>
            <a:r>
              <a:rPr lang="en-US" b="1" i="1" dirty="0"/>
              <a:t>Verbal feedback:</a:t>
            </a:r>
          </a:p>
          <a:p>
            <a:pPr marL="914400" lvl="1" indent="-457200">
              <a:buFont typeface="+mj-lt"/>
              <a:buAutoNum type="arabicPeriod"/>
            </a:pPr>
            <a:r>
              <a:rPr lang="en-US" dirty="0"/>
              <a:t>What worked well?</a:t>
            </a:r>
          </a:p>
          <a:p>
            <a:pPr marL="914400" lvl="1" indent="-457200">
              <a:buFont typeface="+mj-lt"/>
              <a:buAutoNum type="arabicPeriod"/>
            </a:pPr>
            <a:r>
              <a:rPr lang="en-US" dirty="0"/>
              <a:t>How can we improve?</a:t>
            </a:r>
          </a:p>
          <a:p>
            <a:pPr marL="914400" lvl="1" indent="-457200">
              <a:buFont typeface="+mj-lt"/>
              <a:buAutoNum type="arabicPeriod"/>
            </a:pPr>
            <a:endParaRPr lang="en-US" dirty="0"/>
          </a:p>
          <a:p>
            <a:pPr marL="0" indent="0">
              <a:buNone/>
            </a:pPr>
            <a:r>
              <a:rPr lang="en-US" b="1" i="1" dirty="0"/>
              <a:t>Anonymous WG Survey will be emailed soon after meeting</a:t>
            </a:r>
          </a:p>
        </p:txBody>
      </p:sp>
      <p:sp>
        <p:nvSpPr>
          <p:cNvPr id="5" name="Slide Number Placeholder 4">
            <a:extLst>
              <a:ext uri="{FF2B5EF4-FFF2-40B4-BE49-F238E27FC236}">
                <a16:creationId xmlns:a16="http://schemas.microsoft.com/office/drawing/2014/main" id="{364403A3-A534-1747-85F2-7E0983693EE0}"/>
              </a:ext>
            </a:extLst>
          </p:cNvPr>
          <p:cNvSpPr>
            <a:spLocks noGrp="1"/>
          </p:cNvSpPr>
          <p:nvPr>
            <p:ph type="sldNum" sz="quarter" idx="12"/>
          </p:nvPr>
        </p:nvSpPr>
        <p:spPr/>
        <p:txBody>
          <a:bodyPr/>
          <a:lstStyle/>
          <a:p>
            <a:fld id="{F8E28480-1C08-4458-AD97-0283E6FFD09D}" type="slidenum">
              <a:rPr lang="en-US" smtClean="0"/>
              <a:t>50</a:t>
            </a:fld>
            <a:endParaRPr lang="en-US"/>
          </a:p>
        </p:txBody>
      </p:sp>
    </p:spTree>
    <p:extLst>
      <p:ext uri="{BB962C8B-B14F-4D97-AF65-F5344CB8AC3E}">
        <p14:creationId xmlns:p14="http://schemas.microsoft.com/office/powerpoint/2010/main" val="2329723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4C437E-0068-D54E-92C6-9AACA9D8BCE2}"/>
              </a:ext>
            </a:extLst>
          </p:cNvPr>
          <p:cNvSpPr>
            <a:spLocks noGrp="1"/>
          </p:cNvSpPr>
          <p:nvPr>
            <p:ph type="title"/>
          </p:nvPr>
        </p:nvSpPr>
        <p:spPr>
          <a:xfrm>
            <a:off x="1371599" y="1010097"/>
            <a:ext cx="9486901" cy="1010088"/>
          </a:xfrm>
        </p:spPr>
        <p:txBody>
          <a:bodyPr anchor="b">
            <a:normAutofit/>
          </a:bodyPr>
          <a:lstStyle/>
          <a:p>
            <a:pPr algn="ctr"/>
            <a:r>
              <a:rPr lang="en-US" dirty="0"/>
              <a:t>facilitator Commitments &amp; goal</a:t>
            </a:r>
          </a:p>
        </p:txBody>
      </p:sp>
      <p:sp>
        <p:nvSpPr>
          <p:cNvPr id="14" name="Content Placeholder 2">
            <a:extLst>
              <a:ext uri="{FF2B5EF4-FFF2-40B4-BE49-F238E27FC236}">
                <a16:creationId xmlns:a16="http://schemas.microsoft.com/office/drawing/2014/main" id="{54BE7DEE-6880-F941-AE6E-E91D381DEA53}"/>
              </a:ext>
            </a:extLst>
          </p:cNvPr>
          <p:cNvSpPr>
            <a:spLocks noGrp="1"/>
          </p:cNvSpPr>
          <p:nvPr>
            <p:ph idx="1"/>
          </p:nvPr>
        </p:nvSpPr>
        <p:spPr>
          <a:xfrm>
            <a:off x="1371600" y="2206257"/>
            <a:ext cx="9486901" cy="3540642"/>
          </a:xfrm>
        </p:spPr>
        <p:txBody>
          <a:bodyPr>
            <a:normAutofit/>
          </a:bodyPr>
          <a:lstStyle/>
          <a:p>
            <a:pPr>
              <a:lnSpc>
                <a:spcPct val="90000"/>
              </a:lnSpc>
            </a:pPr>
            <a:r>
              <a:rPr lang="en-US" dirty="0"/>
              <a:t>My commitments</a:t>
            </a:r>
          </a:p>
          <a:p>
            <a:pPr lvl="1">
              <a:lnSpc>
                <a:spcPct val="90000"/>
              </a:lnSpc>
            </a:pPr>
            <a:r>
              <a:rPr lang="en-US" dirty="0"/>
              <a:t>Listen with open ears &amp; heart</a:t>
            </a:r>
          </a:p>
          <a:p>
            <a:pPr lvl="1">
              <a:lnSpc>
                <a:spcPct val="90000"/>
              </a:lnSpc>
            </a:pPr>
            <a:r>
              <a:rPr lang="en-US" dirty="0"/>
              <a:t>Lean into discomfort</a:t>
            </a:r>
          </a:p>
          <a:p>
            <a:pPr>
              <a:lnSpc>
                <a:spcPct val="90000"/>
              </a:lnSpc>
            </a:pPr>
            <a:endParaRPr lang="en-US" dirty="0"/>
          </a:p>
          <a:p>
            <a:pPr>
              <a:lnSpc>
                <a:spcPct val="90000"/>
              </a:lnSpc>
            </a:pPr>
            <a:r>
              <a:rPr lang="en-US" dirty="0"/>
              <a:t>My goal</a:t>
            </a:r>
          </a:p>
          <a:p>
            <a:pPr lvl="1">
              <a:lnSpc>
                <a:spcPct val="90000"/>
              </a:lnSpc>
            </a:pPr>
            <a:r>
              <a:rPr lang="en-US" dirty="0"/>
              <a:t>We build a “brave space” that fosters trust &amp; inclusion – where you can be your whole self – where you feel empowered to make bold recommendations</a:t>
            </a:r>
          </a:p>
        </p:txBody>
      </p:sp>
      <p:sp>
        <p:nvSpPr>
          <p:cNvPr id="4" name="Slide Number Placeholder 3">
            <a:extLst>
              <a:ext uri="{FF2B5EF4-FFF2-40B4-BE49-F238E27FC236}">
                <a16:creationId xmlns:a16="http://schemas.microsoft.com/office/drawing/2014/main" id="{5C7880CA-EEF0-9345-9EE7-DC30B8C7AAF0}"/>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a:solidFill>
                  <a:schemeClr val="bg1"/>
                </a:solidFill>
              </a:rPr>
              <a:pPr>
                <a:spcAft>
                  <a:spcPts val="600"/>
                </a:spcAft>
              </a:pPr>
              <a:t>6</a:t>
            </a:fld>
            <a:endParaRPr lang="en-US">
              <a:solidFill>
                <a:schemeClr val="bg1"/>
              </a:solidFill>
            </a:endParaRPr>
          </a:p>
        </p:txBody>
      </p:sp>
    </p:spTree>
    <p:extLst>
      <p:ext uri="{BB962C8B-B14F-4D97-AF65-F5344CB8AC3E}">
        <p14:creationId xmlns:p14="http://schemas.microsoft.com/office/powerpoint/2010/main" val="746717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EE8294-4110-44EB-8577-6CA8DF797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2" name="Rectangle 11">
            <a:extLst>
              <a:ext uri="{FF2B5EF4-FFF2-40B4-BE49-F238E27FC236}">
                <a16:creationId xmlns:a16="http://schemas.microsoft.com/office/drawing/2014/main" id="{7C45E44A-48F0-452E-94AB-C02C0355C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6700" y="685800"/>
            <a:ext cx="74295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C3B90195-DD05-7947-AA5F-5EEE9ADD950F}"/>
              </a:ext>
            </a:extLst>
          </p:cNvPr>
          <p:cNvSpPr>
            <a:spLocks noGrp="1"/>
          </p:cNvSpPr>
          <p:nvPr>
            <p:ph type="title"/>
          </p:nvPr>
        </p:nvSpPr>
        <p:spPr>
          <a:xfrm>
            <a:off x="4762500" y="942449"/>
            <a:ext cx="6096000" cy="936840"/>
          </a:xfrm>
        </p:spPr>
        <p:txBody>
          <a:bodyPr>
            <a:normAutofit/>
          </a:bodyPr>
          <a:lstStyle/>
          <a:p>
            <a:pPr algn="ctr"/>
            <a:r>
              <a:rPr lang="en-US" dirty="0"/>
              <a:t>Meeting Norms</a:t>
            </a:r>
            <a:endParaRPr lang="en-US"/>
          </a:p>
        </p:txBody>
      </p:sp>
      <p:pic>
        <p:nvPicPr>
          <p:cNvPr id="6" name="Picture 5" descr="Close up photo of a microphone in an outdoor concert">
            <a:extLst>
              <a:ext uri="{FF2B5EF4-FFF2-40B4-BE49-F238E27FC236}">
                <a16:creationId xmlns:a16="http://schemas.microsoft.com/office/drawing/2014/main" id="{67E734A1-A5CD-4110-8CE7-5DA3FFCC05AC}"/>
              </a:ext>
            </a:extLst>
          </p:cNvPr>
          <p:cNvPicPr>
            <a:picLocks noChangeAspect="1"/>
          </p:cNvPicPr>
          <p:nvPr/>
        </p:nvPicPr>
        <p:blipFill rotWithShape="1">
          <a:blip r:embed="rId3"/>
          <a:srcRect l="29448" r="37547" b="-1"/>
          <a:stretch/>
        </p:blipFill>
        <p:spPr>
          <a:xfrm>
            <a:off x="1" y="10"/>
            <a:ext cx="3390899" cy="6857990"/>
          </a:xfrm>
          <a:prstGeom prst="rect">
            <a:avLst/>
          </a:prstGeom>
        </p:spPr>
      </p:pic>
      <p:sp>
        <p:nvSpPr>
          <p:cNvPr id="3" name="Content Placeholder 2">
            <a:extLst>
              <a:ext uri="{FF2B5EF4-FFF2-40B4-BE49-F238E27FC236}">
                <a16:creationId xmlns:a16="http://schemas.microsoft.com/office/drawing/2014/main" id="{D7B68C30-CB5C-5149-BFFC-B66848DFABAF}"/>
              </a:ext>
            </a:extLst>
          </p:cNvPr>
          <p:cNvSpPr>
            <a:spLocks noGrp="1"/>
          </p:cNvSpPr>
          <p:nvPr>
            <p:ph idx="1"/>
          </p:nvPr>
        </p:nvSpPr>
        <p:spPr>
          <a:xfrm>
            <a:off x="4672977" y="2135938"/>
            <a:ext cx="6247233" cy="3535585"/>
          </a:xfrm>
        </p:spPr>
        <p:txBody>
          <a:bodyPr>
            <a:normAutofit/>
          </a:bodyPr>
          <a:lstStyle/>
          <a:p>
            <a:pPr marL="514350" lvl="0" indent="-514350">
              <a:lnSpc>
                <a:spcPct val="90000"/>
              </a:lnSpc>
              <a:buFont typeface="+mj-lt"/>
              <a:buAutoNum type="arabicPeriod"/>
            </a:pPr>
            <a:r>
              <a:rPr lang="en-US" sz="1700" dirty="0"/>
              <a:t>Make space, take space (share the mic).</a:t>
            </a:r>
          </a:p>
          <a:p>
            <a:pPr marL="514350" lvl="0" indent="-514350">
              <a:lnSpc>
                <a:spcPct val="90000"/>
              </a:lnSpc>
              <a:buFont typeface="+mj-lt"/>
              <a:buAutoNum type="arabicPeriod"/>
            </a:pPr>
            <a:r>
              <a:rPr lang="en-US" sz="1700" dirty="0"/>
              <a:t>Stories shared here stay here; what is learned here leaves here.</a:t>
            </a:r>
          </a:p>
          <a:p>
            <a:pPr marL="514350" lvl="0" indent="-514350">
              <a:lnSpc>
                <a:spcPct val="90000"/>
              </a:lnSpc>
              <a:buFont typeface="+mj-lt"/>
              <a:buAutoNum type="arabicPeriod"/>
            </a:pPr>
            <a:r>
              <a:rPr lang="en-US" sz="1700" dirty="0"/>
              <a:t>Share your unique perspective: share your unpopular opinion.</a:t>
            </a:r>
          </a:p>
          <a:p>
            <a:pPr marL="514350" lvl="0" indent="-514350">
              <a:lnSpc>
                <a:spcPct val="90000"/>
              </a:lnSpc>
              <a:buFont typeface="+mj-lt"/>
              <a:buAutoNum type="arabicPeriod"/>
            </a:pPr>
            <a:r>
              <a:rPr lang="en-US" sz="1700" dirty="0"/>
              <a:t>Generative thinking: "yes, and" instead of "yes, but".</a:t>
            </a:r>
          </a:p>
          <a:p>
            <a:pPr marL="514350" lvl="0" indent="-514350">
              <a:lnSpc>
                <a:spcPct val="90000"/>
              </a:lnSpc>
              <a:buFont typeface="+mj-lt"/>
              <a:buAutoNum type="arabicPeriod"/>
            </a:pPr>
            <a:r>
              <a:rPr lang="en-US" sz="1700" dirty="0"/>
              <a:t>Listen from the "We", speak from the "I".</a:t>
            </a:r>
          </a:p>
          <a:p>
            <a:pPr marL="514350" lvl="0" indent="-514350">
              <a:lnSpc>
                <a:spcPct val="90000"/>
              </a:lnSpc>
              <a:buFont typeface="+mj-lt"/>
              <a:buAutoNum type="arabicPeriod"/>
            </a:pPr>
            <a:r>
              <a:rPr lang="en-US" sz="1700" dirty="0"/>
              <a:t>Offer what you can; ask for what you need.</a:t>
            </a:r>
          </a:p>
          <a:p>
            <a:pPr marL="514350" lvl="0" indent="-514350">
              <a:lnSpc>
                <a:spcPct val="90000"/>
              </a:lnSpc>
              <a:buFont typeface="+mj-lt"/>
              <a:buAutoNum type="arabicPeriod"/>
            </a:pPr>
            <a:r>
              <a:rPr lang="en-US" sz="1700" dirty="0"/>
              <a:t>Be inquisitive.</a:t>
            </a:r>
          </a:p>
          <a:p>
            <a:pPr marL="514350" lvl="0" indent="-514350">
              <a:lnSpc>
                <a:spcPct val="90000"/>
              </a:lnSpc>
              <a:buFont typeface="+mj-lt"/>
              <a:buAutoNum type="arabicPeriod"/>
            </a:pPr>
            <a:r>
              <a:rPr lang="en-US" sz="1700" dirty="0"/>
              <a:t>Assume best intent.</a:t>
            </a:r>
          </a:p>
          <a:p>
            <a:pPr marL="514350" lvl="0" indent="-514350">
              <a:lnSpc>
                <a:spcPct val="90000"/>
              </a:lnSpc>
              <a:buFont typeface="+mj-lt"/>
              <a:buAutoNum type="arabicPeriod"/>
            </a:pPr>
            <a:r>
              <a:rPr lang="en-US" sz="1700" dirty="0"/>
              <a:t>Be empowered to share impact.</a:t>
            </a:r>
          </a:p>
        </p:txBody>
      </p:sp>
      <p:sp>
        <p:nvSpPr>
          <p:cNvPr id="4" name="Slide Number Placeholder 3">
            <a:extLst>
              <a:ext uri="{FF2B5EF4-FFF2-40B4-BE49-F238E27FC236}">
                <a16:creationId xmlns:a16="http://schemas.microsoft.com/office/drawing/2014/main" id="{81903D35-1D77-C14D-9A65-D93BBDAD627C}"/>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1498741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DBB02-E99C-A649-9D13-2CB43F5E7DBC}"/>
              </a:ext>
            </a:extLst>
          </p:cNvPr>
          <p:cNvSpPr>
            <a:spLocks noGrp="1"/>
          </p:cNvSpPr>
          <p:nvPr>
            <p:ph type="title"/>
          </p:nvPr>
        </p:nvSpPr>
        <p:spPr/>
        <p:txBody>
          <a:bodyPr/>
          <a:lstStyle/>
          <a:p>
            <a:r>
              <a:rPr lang="en-US" dirty="0"/>
              <a:t>Homework key take-aways</a:t>
            </a:r>
          </a:p>
        </p:txBody>
      </p:sp>
      <p:sp>
        <p:nvSpPr>
          <p:cNvPr id="3" name="Content Placeholder 2">
            <a:extLst>
              <a:ext uri="{FF2B5EF4-FFF2-40B4-BE49-F238E27FC236}">
                <a16:creationId xmlns:a16="http://schemas.microsoft.com/office/drawing/2014/main" id="{AC06ED82-9EB7-4D4D-885E-C155B1DFB772}"/>
              </a:ext>
            </a:extLst>
          </p:cNvPr>
          <p:cNvSpPr>
            <a:spLocks noGrp="1"/>
          </p:cNvSpPr>
          <p:nvPr>
            <p:ph idx="1"/>
          </p:nvPr>
        </p:nvSpPr>
        <p:spPr/>
        <p:txBody>
          <a:bodyPr/>
          <a:lstStyle/>
          <a:p>
            <a:r>
              <a:rPr lang="en-US" b="1" dirty="0"/>
              <a:t>5</a:t>
            </a:r>
            <a:r>
              <a:rPr lang="en-US" b="1" baseline="30000" dirty="0"/>
              <a:t>th</a:t>
            </a:r>
            <a:r>
              <a:rPr lang="en-US" b="1" dirty="0"/>
              <a:t> meeting date: </a:t>
            </a:r>
            <a:r>
              <a:rPr lang="en-US" dirty="0"/>
              <a:t>Friday 3/18 10-noon</a:t>
            </a:r>
          </a:p>
          <a:p>
            <a:r>
              <a:rPr lang="en-US" b="1" dirty="0"/>
              <a:t>DEI rating summary</a:t>
            </a:r>
          </a:p>
          <a:p>
            <a:r>
              <a:rPr lang="en-US" b="1" dirty="0"/>
              <a:t>Added ideas to Draft Recommendations doc </a:t>
            </a:r>
          </a:p>
          <a:p>
            <a:r>
              <a:rPr lang="en-US" b="1" dirty="0"/>
              <a:t>Diversity definition</a:t>
            </a:r>
          </a:p>
          <a:p>
            <a:r>
              <a:rPr lang="en-US" b="1" dirty="0"/>
              <a:t>Mini teams</a:t>
            </a:r>
          </a:p>
          <a:p>
            <a:pPr lvl="1"/>
            <a:r>
              <a:rPr lang="en-US" dirty="0"/>
              <a:t>Competency Building (</a:t>
            </a:r>
            <a:r>
              <a:rPr lang="en-US" dirty="0" err="1"/>
              <a:t>Mabell</a:t>
            </a:r>
            <a:r>
              <a:rPr lang="en-US" dirty="0"/>
              <a:t> Garcia Paine and Dany </a:t>
            </a:r>
            <a:r>
              <a:rPr lang="en-US" dirty="0" err="1"/>
              <a:t>Kahumoku</a:t>
            </a:r>
            <a:r>
              <a:rPr lang="en-US" dirty="0"/>
              <a:t> – Alison LaBonte recently joined)</a:t>
            </a:r>
          </a:p>
          <a:p>
            <a:pPr lvl="1"/>
            <a:r>
              <a:rPr lang="en-US" dirty="0"/>
              <a:t>Compensation (Jim Dodenhoff, </a:t>
            </a:r>
            <a:r>
              <a:rPr lang="en-US" dirty="0" err="1"/>
              <a:t>Fabi</a:t>
            </a:r>
            <a:r>
              <a:rPr lang="en-US" dirty="0"/>
              <a:t> Lao, and Nicole Cropper)</a:t>
            </a:r>
          </a:p>
          <a:p>
            <a:pPr lvl="1"/>
            <a:endParaRPr lang="en-US" dirty="0"/>
          </a:p>
          <a:p>
            <a:endParaRPr lang="en-US" dirty="0"/>
          </a:p>
        </p:txBody>
      </p:sp>
      <p:sp>
        <p:nvSpPr>
          <p:cNvPr id="4" name="Slide Number Placeholder 3">
            <a:extLst>
              <a:ext uri="{FF2B5EF4-FFF2-40B4-BE49-F238E27FC236}">
                <a16:creationId xmlns:a16="http://schemas.microsoft.com/office/drawing/2014/main" id="{E370807E-2087-7344-9821-19AEF2E09D0A}"/>
              </a:ext>
            </a:extLst>
          </p:cNvPr>
          <p:cNvSpPr>
            <a:spLocks noGrp="1"/>
          </p:cNvSpPr>
          <p:nvPr>
            <p:ph type="sldNum" sz="quarter" idx="12"/>
          </p:nvPr>
        </p:nvSpPr>
        <p:spPr/>
        <p:txBody>
          <a:bodyPr/>
          <a:lstStyle/>
          <a:p>
            <a:fld id="{F8E28480-1C08-4458-AD97-0283E6FFD09D}" type="slidenum">
              <a:rPr lang="en-US" smtClean="0"/>
              <a:t>8</a:t>
            </a:fld>
            <a:endParaRPr lang="en-US"/>
          </a:p>
        </p:txBody>
      </p:sp>
    </p:spTree>
    <p:extLst>
      <p:ext uri="{BB962C8B-B14F-4D97-AF65-F5344CB8AC3E}">
        <p14:creationId xmlns:p14="http://schemas.microsoft.com/office/powerpoint/2010/main" val="3801000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5A068-F1CB-4D4C-83B7-7ED33FDE598A}"/>
              </a:ext>
            </a:extLst>
          </p:cNvPr>
          <p:cNvSpPr>
            <a:spLocks noGrp="1"/>
          </p:cNvSpPr>
          <p:nvPr>
            <p:ph type="title"/>
          </p:nvPr>
        </p:nvSpPr>
        <p:spPr>
          <a:xfrm>
            <a:off x="1352550" y="685799"/>
            <a:ext cx="9486900" cy="611372"/>
          </a:xfrm>
        </p:spPr>
        <p:txBody>
          <a:bodyPr/>
          <a:lstStyle/>
          <a:p>
            <a:r>
              <a:rPr lang="en-US" dirty="0"/>
              <a:t>CDEI Meeting strategy: 4</a:t>
            </a:r>
            <a:r>
              <a:rPr lang="en-US" baseline="30000" dirty="0"/>
              <a:t>th</a:t>
            </a:r>
            <a:r>
              <a:rPr lang="en-US" dirty="0"/>
              <a:t> meeting</a:t>
            </a:r>
          </a:p>
        </p:txBody>
      </p:sp>
      <p:sp>
        <p:nvSpPr>
          <p:cNvPr id="3" name="Content Placeholder 2">
            <a:extLst>
              <a:ext uri="{FF2B5EF4-FFF2-40B4-BE49-F238E27FC236}">
                <a16:creationId xmlns:a16="http://schemas.microsoft.com/office/drawing/2014/main" id="{2E381BD4-9A13-334E-8358-6EB08CA11F5A}"/>
              </a:ext>
            </a:extLst>
          </p:cNvPr>
          <p:cNvSpPr>
            <a:spLocks noGrp="1"/>
          </p:cNvSpPr>
          <p:nvPr>
            <p:ph idx="1"/>
          </p:nvPr>
        </p:nvSpPr>
        <p:spPr>
          <a:xfrm>
            <a:off x="925418" y="1597218"/>
            <a:ext cx="9914034" cy="4598582"/>
          </a:xfrm>
        </p:spPr>
        <p:txBody>
          <a:bodyPr>
            <a:normAutofit fontScale="85000" lnSpcReduction="20000"/>
          </a:bodyPr>
          <a:lstStyle/>
          <a:p>
            <a:pPr marL="457200" lvl="1" indent="0">
              <a:buNone/>
            </a:pPr>
            <a:r>
              <a:rPr lang="en-US" b="1" dirty="0"/>
              <a:t>Pre-4</a:t>
            </a:r>
            <a:r>
              <a:rPr lang="en-US" b="1" baseline="30000" dirty="0"/>
              <a:t>th</a:t>
            </a:r>
            <a:r>
              <a:rPr lang="en-US" b="1" dirty="0"/>
              <a:t> meeting:</a:t>
            </a:r>
            <a:endParaRPr lang="en-US" dirty="0"/>
          </a:p>
          <a:p>
            <a:pPr lvl="2"/>
            <a:r>
              <a:rPr lang="en-US" u="sng" dirty="0"/>
              <a:t>WG Recommendations</a:t>
            </a:r>
            <a:r>
              <a:rPr lang="en-US" dirty="0"/>
              <a:t>: </a:t>
            </a:r>
          </a:p>
          <a:p>
            <a:pPr lvl="3"/>
            <a:r>
              <a:rPr lang="en-US" dirty="0">
                <a:latin typeface="Goudy Old Style" panose="02020502050305020303" pitchFamily="18" charset="77"/>
              </a:rPr>
              <a:t>The full WG completes quick prioritization survey (select top 3 recommendations for at least Recruitment &amp; Retention and Facilitation; maybe other categories, too) </a:t>
            </a:r>
            <a:endParaRPr lang="en-US" dirty="0"/>
          </a:p>
          <a:p>
            <a:pPr lvl="3"/>
            <a:r>
              <a:rPr lang="en-US" dirty="0"/>
              <a:t>Mini teams on our 5 categories of recommendations submit drafts by COB Monday 3/7 (including next steps/timelines on recs that aren’t fully fleshed out/implementable as is)</a:t>
            </a:r>
          </a:p>
          <a:p>
            <a:pPr lvl="3"/>
            <a:r>
              <a:rPr lang="en-US" dirty="0"/>
              <a:t>WG Members review proposal in depth before 4</a:t>
            </a:r>
            <a:r>
              <a:rPr lang="en-US" baseline="30000" dirty="0"/>
              <a:t>th</a:t>
            </a:r>
            <a:r>
              <a:rPr lang="en-US" dirty="0"/>
              <a:t> mtg and let Katie know of any recs they can’t agree to (and draft alternative before 4</a:t>
            </a:r>
            <a:r>
              <a:rPr lang="en-US" baseline="30000" dirty="0"/>
              <a:t>th</a:t>
            </a:r>
            <a:r>
              <a:rPr lang="en-US" dirty="0"/>
              <a:t> mtg)</a:t>
            </a:r>
          </a:p>
          <a:p>
            <a:pPr lvl="2"/>
            <a:r>
              <a:rPr lang="en-US" u="sng" dirty="0"/>
              <a:t>Final Report</a:t>
            </a:r>
            <a:r>
              <a:rPr lang="en-US" dirty="0"/>
              <a:t>: </a:t>
            </a:r>
          </a:p>
          <a:p>
            <a:pPr lvl="3"/>
            <a:r>
              <a:rPr lang="en-US" dirty="0"/>
              <a:t>Katie circulates draft final report by COB Weds 3/9 (link to placeholder/draft recs from mini teams)</a:t>
            </a:r>
          </a:p>
          <a:p>
            <a:pPr lvl="3"/>
            <a:r>
              <a:rPr lang="en-US" dirty="0"/>
              <a:t>WG Members review before 4</a:t>
            </a:r>
            <a:r>
              <a:rPr lang="en-US" baseline="30000" dirty="0"/>
              <a:t>th</a:t>
            </a:r>
            <a:r>
              <a:rPr lang="en-US" dirty="0"/>
              <a:t> mtg</a:t>
            </a:r>
          </a:p>
          <a:p>
            <a:pPr marL="0" indent="0">
              <a:buNone/>
            </a:pPr>
            <a:endParaRPr lang="en-US" dirty="0"/>
          </a:p>
          <a:p>
            <a:pPr marL="457200" lvl="1" indent="0">
              <a:buNone/>
            </a:pPr>
            <a:r>
              <a:rPr lang="en-US" b="1" dirty="0"/>
              <a:t>4</a:t>
            </a:r>
            <a:r>
              <a:rPr lang="en-US" b="1" baseline="30000" dirty="0"/>
              <a:t>th</a:t>
            </a:r>
            <a:r>
              <a:rPr lang="en-US" b="1" dirty="0"/>
              <a:t> meeting 3/15/2022</a:t>
            </a:r>
            <a:endParaRPr lang="en-US" dirty="0"/>
          </a:p>
          <a:p>
            <a:pPr lvl="2"/>
            <a:r>
              <a:rPr lang="en-US" u="sng" dirty="0"/>
              <a:t>WG Recommendations</a:t>
            </a:r>
            <a:r>
              <a:rPr lang="en-US" dirty="0"/>
              <a:t>: </a:t>
            </a:r>
          </a:p>
          <a:p>
            <a:pPr lvl="3"/>
            <a:r>
              <a:rPr lang="en-US" dirty="0"/>
              <a:t>Discuss proposals from the 5 mini teams </a:t>
            </a:r>
          </a:p>
          <a:p>
            <a:pPr lvl="3"/>
            <a:r>
              <a:rPr lang="en-US" dirty="0"/>
              <a:t>Members who can’t support a particular recommendation present their alternative</a:t>
            </a:r>
          </a:p>
          <a:p>
            <a:pPr lvl="2"/>
            <a:r>
              <a:rPr lang="en-US" u="sng" dirty="0"/>
              <a:t>Final Report</a:t>
            </a:r>
            <a:r>
              <a:rPr lang="en-US" dirty="0"/>
              <a:t>: </a:t>
            </a:r>
          </a:p>
          <a:p>
            <a:pPr lvl="3"/>
            <a:r>
              <a:rPr lang="en-US" dirty="0"/>
              <a:t>Discuss any areas of concern in report</a:t>
            </a:r>
          </a:p>
          <a:p>
            <a:pPr lvl="2"/>
            <a:endParaRPr lang="en-US" dirty="0"/>
          </a:p>
        </p:txBody>
      </p:sp>
      <p:sp>
        <p:nvSpPr>
          <p:cNvPr id="4" name="Slide Number Placeholder 3">
            <a:extLst>
              <a:ext uri="{FF2B5EF4-FFF2-40B4-BE49-F238E27FC236}">
                <a16:creationId xmlns:a16="http://schemas.microsoft.com/office/drawing/2014/main" id="{4D8BEAEA-E641-3841-9EBE-A5B83DC36D8B}"/>
              </a:ext>
            </a:extLst>
          </p:cNvPr>
          <p:cNvSpPr>
            <a:spLocks noGrp="1"/>
          </p:cNvSpPr>
          <p:nvPr>
            <p:ph type="sldNum" sz="quarter" idx="12"/>
          </p:nvPr>
        </p:nvSpPr>
        <p:spPr/>
        <p:txBody>
          <a:bodyPr/>
          <a:lstStyle/>
          <a:p>
            <a:fld id="{F8E28480-1C08-4458-AD97-0283E6FFD09D}" type="slidenum">
              <a:rPr lang="en-US" smtClean="0"/>
              <a:t>9</a:t>
            </a:fld>
            <a:endParaRPr lang="en-US"/>
          </a:p>
        </p:txBody>
      </p:sp>
    </p:spTree>
    <p:extLst>
      <p:ext uri="{BB962C8B-B14F-4D97-AF65-F5344CB8AC3E}">
        <p14:creationId xmlns:p14="http://schemas.microsoft.com/office/powerpoint/2010/main" val="3372469468"/>
      </p:ext>
    </p:extLst>
  </p:cSld>
  <p:clrMapOvr>
    <a:masterClrMapping/>
  </p:clrMapOvr>
</p:sld>
</file>

<file path=ppt/theme/theme1.xml><?xml version="1.0" encoding="utf-8"?>
<a:theme xmlns:a="http://schemas.openxmlformats.org/drawingml/2006/main" name="ClassicFrameVTI">
  <a:themeElements>
    <a:clrScheme name="AnalogousFromLightSeedRightStep">
      <a:dk1>
        <a:srgbClr val="000000"/>
      </a:dk1>
      <a:lt1>
        <a:srgbClr val="FFFFFF"/>
      </a:lt1>
      <a:dk2>
        <a:srgbClr val="243541"/>
      </a:dk2>
      <a:lt2>
        <a:srgbClr val="E8E4E2"/>
      </a:lt2>
      <a:accent1>
        <a:srgbClr val="83A6BC"/>
      </a:accent1>
      <a:accent2>
        <a:srgbClr val="7F8BBA"/>
      </a:accent2>
      <a:accent3>
        <a:srgbClr val="A196C6"/>
      </a:accent3>
      <a:accent4>
        <a:srgbClr val="A47FBA"/>
      </a:accent4>
      <a:accent5>
        <a:srgbClr val="C492C2"/>
      </a:accent5>
      <a:accent6>
        <a:srgbClr val="BA7F9E"/>
      </a:accent6>
      <a:hlink>
        <a:srgbClr val="A6775A"/>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2.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 FFF ESJ Slides 11.2.2020" id="{C6B72DCF-ED28-4237-880D-F6D5C1E53622}" vid="{575BDA7F-5C28-41A2-B094-574C9FFAC494}"/>
    </a:ext>
  </a:extLst>
</a:theme>
</file>

<file path=ppt/theme/theme3.xml><?xml version="1.0" encoding="utf-8"?>
<a:theme xmlns:a="http://schemas.openxmlformats.org/drawingml/2006/main" name="1_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 Template_0920  -  Read-Only" id="{97B53C11-B515-45FC-B46D-E3A67B90B292}" vid="{235A85BF-5CB6-4FFF-8C87-1D6774560E2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5886</TotalTime>
  <Words>4101</Words>
  <Application>Microsoft Macintosh PowerPoint</Application>
  <PresentationFormat>Widescreen</PresentationFormat>
  <Paragraphs>592</Paragraphs>
  <Slides>50</Slides>
  <Notes>12</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50</vt:i4>
      </vt:variant>
    </vt:vector>
  </HeadingPairs>
  <TitlesOfParts>
    <vt:vector size="64" baseType="lpstr">
      <vt:lpstr>Arial</vt:lpstr>
      <vt:lpstr>Calibri</vt:lpstr>
      <vt:lpstr>Calibri Light</vt:lpstr>
      <vt:lpstr>Century Gothic</vt:lpstr>
      <vt:lpstr>Gill Sans MT</vt:lpstr>
      <vt:lpstr>Goudy Old Style</vt:lpstr>
      <vt:lpstr>Montserrat</vt:lpstr>
      <vt:lpstr>Montserrat Light</vt:lpstr>
      <vt:lpstr>Montserrat SemiBold</vt:lpstr>
      <vt:lpstr>Open Sans</vt:lpstr>
      <vt:lpstr>ClassicFrameVTI</vt:lpstr>
      <vt:lpstr>CPUC Dark Blue</vt:lpstr>
      <vt:lpstr>1_CPUC Dark Blue</vt:lpstr>
      <vt:lpstr>Office Theme</vt:lpstr>
      <vt:lpstr>Composition, Diversity, Equity &amp; Inclusion Working Group</vt:lpstr>
      <vt:lpstr>Agenda</vt:lpstr>
      <vt:lpstr>PowerPoint Presentation</vt:lpstr>
      <vt:lpstr>Zoom etiquette</vt:lpstr>
      <vt:lpstr>Welcome Genaro Bugarin!</vt:lpstr>
      <vt:lpstr>facilitator Commitments &amp; goal</vt:lpstr>
      <vt:lpstr>Meeting Norms</vt:lpstr>
      <vt:lpstr>Homework key take-aways</vt:lpstr>
      <vt:lpstr>CDEI Meeting strategy: 4th meeting</vt:lpstr>
      <vt:lpstr>CDEI Meeting strategy: 5th meeting</vt:lpstr>
      <vt:lpstr>Prioritization </vt:lpstr>
      <vt:lpstr>A couple ideas to consider (regarding prioritization)…</vt:lpstr>
      <vt:lpstr>Example Recommendations: Impact vs. Level of Effort</vt:lpstr>
      <vt:lpstr>Required report elements</vt:lpstr>
      <vt:lpstr>Proposed example:  facilitation category</vt:lpstr>
      <vt:lpstr>Homework key takeaways: rank order summaries </vt:lpstr>
      <vt:lpstr>Homework key takeaways: Compensation and competency Ratings</vt:lpstr>
      <vt:lpstr>Homework key takeaways: restructuring caeecc Ratings</vt:lpstr>
      <vt:lpstr>Homework key takeaways: recruitment &amp; retention and facilitation Ratings</vt:lpstr>
      <vt:lpstr>Homework key takeaways: recommendations ideas document expanded based on additional ideas</vt:lpstr>
      <vt:lpstr>PowerPoint Presentation</vt:lpstr>
      <vt:lpstr>Competency Building  Draft Recommendations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Mini team next steps – before 4th meeting</vt:lpstr>
      <vt:lpstr>PowerPoint Presentation</vt:lpstr>
      <vt:lpstr>Restructuring caeecc</vt:lpstr>
      <vt:lpstr>Breakout summaries – proposed priorities &amp; key changes</vt:lpstr>
      <vt:lpstr>Mini team next steps – before 4th meeting</vt:lpstr>
      <vt:lpstr>Break</vt:lpstr>
      <vt:lpstr>PowerPoint Presentation</vt:lpstr>
      <vt:lpstr>Compensation status report</vt:lpstr>
      <vt:lpstr>Mini team next steps – before 4th meeting</vt:lpstr>
      <vt:lpstr>PowerPoint Presentation</vt:lpstr>
      <vt:lpstr>Who would like to volunteer to prioritize and refine recruitment &amp; retention recommendations?</vt:lpstr>
      <vt:lpstr>Mini team next steps – before 4th meeting</vt:lpstr>
      <vt:lpstr>PowerPoint Presentation</vt:lpstr>
      <vt:lpstr>Review draft outline for final report</vt:lpstr>
      <vt:lpstr>Homework key takeaways: membership composition responses directly related to dei recommendations</vt:lpstr>
      <vt:lpstr>PowerPoint Presentation</vt:lpstr>
      <vt:lpstr>Update on outreach plan to engage additional voices to review &amp; inform recommendations</vt:lpstr>
      <vt:lpstr>Next steps</vt:lpstr>
      <vt:lpstr>4th meeting goals (3/14/2022)</vt:lpstr>
      <vt:lpstr> today’s Meeting goals – how did we do?</vt:lpstr>
      <vt:lpstr>Meeting debrief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Composition, Equity &amp; Inclusion Working Group</dc:title>
  <dc:creator>Katherine Mckeague Abrams</dc:creator>
  <cp:lastModifiedBy>Katherine Mckeague Abrams</cp:lastModifiedBy>
  <cp:revision>127</cp:revision>
  <cp:lastPrinted>2022-02-23T20:18:55Z</cp:lastPrinted>
  <dcterms:created xsi:type="dcterms:W3CDTF">2021-12-12T22:42:43Z</dcterms:created>
  <dcterms:modified xsi:type="dcterms:W3CDTF">2022-02-23T20:39:06Z</dcterms:modified>
</cp:coreProperties>
</file>